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335" r:id="rId2"/>
    <p:sldId id="348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4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CAB8-F1C3-4BF9-B4E8-198D0C536254}" type="datetimeFigureOut">
              <a:rPr lang="pl-PL" smtClean="0"/>
              <a:pPr/>
              <a:t>07.04.2022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FACE1-1C0E-4C5F-93FC-7A85E0AD175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7068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xmlns="" id="{33B93795-3F2E-4A73-80A7-40118D034948}"/>
              </a:ext>
            </a:extLst>
          </p:cNvPr>
          <p:cNvSpPr txBox="1"/>
          <p:nvPr userDrawn="1"/>
        </p:nvSpPr>
        <p:spPr>
          <a:xfrm>
            <a:off x="0" y="504001"/>
            <a:ext cx="9144000" cy="5847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/>
            <a:endParaRPr lang="pl-PL" sz="3200" b="1" dirty="0">
              <a:solidFill>
                <a:schemeClr val="tx1"/>
              </a:solidFill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88449246-BAB6-4B7D-A3B4-2B56E0E76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503999"/>
            <a:ext cx="9126000" cy="5400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xmlns="" id="{23E14467-6883-4375-8DDA-8E717714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439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12" name="Symbol zastępczy daty 7">
            <a:extLst>
              <a:ext uri="{FF2B5EF4-FFF2-40B4-BE49-F238E27FC236}">
                <a16:creationId xmlns="" xmlns:a16="http://schemas.microsoft.com/office/drawing/2014/main" id="{0AC4E9C3-B7CA-490C-A83E-BCC684DC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53304" y="6498432"/>
            <a:ext cx="5584373" cy="36773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 smtClean="0"/>
              <a:t>Nazwa przedmiotu</a:t>
            </a:r>
            <a:endParaRPr lang="pl-PL" dirty="0"/>
          </a:p>
        </p:txBody>
      </p:sp>
      <p:sp>
        <p:nvSpPr>
          <p:cNvPr id="13" name="Symbol zastępczy stopki 8">
            <a:extLst>
              <a:ext uri="{FF2B5EF4-FFF2-40B4-BE49-F238E27FC236}">
                <a16:creationId xmlns="" xmlns:a16="http://schemas.microsoft.com/office/drawing/2014/main" id="{F72CD002-DCBC-4015-B55F-C34C15C8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8000"/>
            <a:ext cx="1983922" cy="3600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14" name="Symbol zastępczy numeru slajdu 9">
            <a:extLst>
              <a:ext uri="{FF2B5EF4-FFF2-40B4-BE49-F238E27FC236}">
                <a16:creationId xmlns="" xmlns:a16="http://schemas.microsoft.com/office/drawing/2014/main" id="{BE920703-8545-42CF-9AD8-2B37373B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13183" y="6498771"/>
            <a:ext cx="1631186" cy="370102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09025223-16A6-4E46-96CD-DC72B2B2EC62}" type="slidenum">
              <a:rPr lang="pl-PL" smtClean="0"/>
              <a:pPr algn="r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24019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xmlns="" id="{5F8F8347-B095-4A00-B3C2-5E4EC1EB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26000" cy="50439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Tytuł paczki/wykładu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0BE8057E-0896-49A5-A1DC-B25907B6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307" y="2161310"/>
            <a:ext cx="7763309" cy="430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4">
            <a:extLst>
              <a:ext uri="{FF2B5EF4-FFF2-40B4-BE49-F238E27FC236}">
                <a16:creationId xmlns:a16="http://schemas.microsoft.com/office/drawing/2014/main" xmlns="" id="{B5481198-0931-4BD7-B40F-F3572C6E158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2304536" y="6501005"/>
            <a:ext cx="5109518" cy="360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8" name="Symbol zastępczy stopki 5">
            <a:extLst>
              <a:ext uri="{FF2B5EF4-FFF2-40B4-BE49-F238E27FC236}">
                <a16:creationId xmlns:a16="http://schemas.microsoft.com/office/drawing/2014/main" xmlns="" id="{F366AC6F-6E45-4BAC-8821-553B9F51C8FE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14" y="6501005"/>
            <a:ext cx="2314178" cy="360000"/>
          </a:xfrm>
          <a:prstGeom prst="rect">
            <a:avLst/>
          </a:prstGeom>
        </p:spPr>
        <p:txBody>
          <a:bodyPr/>
          <a:lstStyle/>
          <a:p>
            <a:r>
              <a:rPr lang="pl-PL" dirty="0" smtClean="0">
                <a:latin typeface="Calibri" pitchFamily="34" charset="0"/>
                <a:cs typeface="Calibri" pitchFamily="34" charset="0"/>
              </a:rPr>
              <a:t>© R Klimek (AGH)</a:t>
            </a:r>
            <a:endParaRPr lang="pl-PL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ymbol zastępczy numeru slajdu 6">
            <a:extLst>
              <a:ext uri="{FF2B5EF4-FFF2-40B4-BE49-F238E27FC236}">
                <a16:creationId xmlns:a16="http://schemas.microsoft.com/office/drawing/2014/main" xmlns="" id="{541C1DD4-437E-4B38-8491-DAD51405F36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395520" y="6501005"/>
            <a:ext cx="1748480" cy="360000"/>
          </a:xfrm>
          <a:prstGeom prst="rect">
            <a:avLst/>
          </a:prstGeom>
        </p:spPr>
        <p:txBody>
          <a:bodyPr/>
          <a:lstStyle/>
          <a:p>
            <a:fld id="{09025223-16A6-4E46-96CD-DC72B2B2EC6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92924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Krótka charakterystyka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</a:t>
            </a:fld>
            <a:endParaRPr lang="pl-PL" dirty="0"/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210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507999" y="1782697"/>
            <a:ext cx="7895771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l-PL" sz="5600" dirty="0" err="1" smtClean="0">
                <a:solidFill>
                  <a:schemeClr val="bg1"/>
                </a:solidFill>
              </a:rPr>
              <a:t>Model-Driven</a:t>
            </a:r>
            <a:r>
              <a:rPr lang="pl-PL" sz="5600" dirty="0" smtClean="0">
                <a:solidFill>
                  <a:schemeClr val="bg1"/>
                </a:solidFill>
              </a:rPr>
              <a:t> Engineering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616857" y="2965591"/>
            <a:ext cx="78957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 smtClean="0"/>
              <a:t>Radosław Klimek</a:t>
            </a:r>
            <a:br>
              <a:rPr lang="pl-PL" sz="4000" dirty="0" smtClean="0"/>
            </a:br>
            <a:r>
              <a:rPr lang="pl-PL" sz="4000" dirty="0" smtClean="0"/>
              <a:t>2015-22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660399" y="4983037"/>
            <a:ext cx="7895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200" dirty="0" smtClean="0">
                <a:latin typeface="Courier New" pitchFamily="49" charset="0"/>
                <a:cs typeface="Courier New" pitchFamily="49" charset="0"/>
              </a:rPr>
              <a:t>http://home.agh.edu.pl/rklimek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Zalety ograniczeń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</a:t>
            </a:fld>
            <a:endParaRPr lang="pl-PL" dirty="0"/>
          </a:p>
        </p:txBody>
      </p:sp>
      <p:sp>
        <p:nvSpPr>
          <p:cNvPr id="20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lepsza dokumentacja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ograniczenia są doskonałą formą dokumentacji, ponieważ uzupełniają charakterystykę wizualnych modeli nowymi elementami i zależnościami między nimi.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większa precyzja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niemożliwe jest odmienne interpretowanie ograniczeń przez różnych ludzi. Ograniczenia są jednoznaczne i zwiększają dokładność modelu lub systemu, do którego się odnoszą.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komunikacja bez nieporozumień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komunikacja między użytkownikami, projektantami, programistami i innymi ludźmi odbywa się za pomocą modeli. 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Historia OCL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875966"/>
            <a:ext cx="8229600" cy="27976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Opracowany w IBM w 1995 roku, pierwotnie jako  business engineering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Przyjęty jako formalny język specyfikacji w UML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Część oficjalnego standardu OMG dla UML (od wersji 1.1 )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Wykorzystywany do precyzyjnego definiowania zasad prawidłowego uformowania (WFR) dla UML i dalszych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metamodeli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związanych z OMG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Obecna wersja to OCL 2.0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Własności OCL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pl-PL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</a:t>
            </a:r>
            <a:r>
              <a:rPr kumimoji="0" lang="pl-PL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formalny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język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notacji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tekstowej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służący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specyfikowania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warunków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ograniczeń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asercji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zapytań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zapisu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wyrażeń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ścieżkowych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zawiera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pewien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zestaw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predefiniowanych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operatorów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operowania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</a:t>
            </a:r>
            <a:r>
              <a:rPr lang="pl-PL" sz="2000" dirty="0" smtClean="0"/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typach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podstawowych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elementach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kolekcji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ale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przeznaczony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zapisywania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kodu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 możliwość definiowania własnych funkcji, warunków i niezmienników. Dzięki nim możliwe jest użycie go do prawie wszystkich elementów modelu  UML (klasy, operacji, atrybutu, asocjacji etc.) </a:t>
            </a:r>
          </a:p>
          <a:p>
            <a:pPr marL="3429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Korzystając z notacji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można również definiować niezmienniki stanów oraz warunki dozorów na przejściach w diagramach stanów i czynności, a także warunki przesyłania komunikatów na diagramach sekwencji i kooperacji.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Własności OCL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Ograniczenia są interpretowane w sposób deklaracyjny, tzn. określają co jest sytuacją poprawną.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Ewaluacja wyrażeń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następuje w sposób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atomiczny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(niepodzielny), nie powodując nigdy zmiany stanu jakiegokolwiek obiektu, nie mają efektów ubocznych.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 języka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nie definiuje działań podejmowanych w przypadku niespełnienia niezmienników klas lub warunków początkowych, czy końcowych operacji.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niezbędnym uzupełnieniem notacji UML (lub innych języków graficznych), aby móc precyzyjnie określić wszystkie szczegółowe aspekty projektu systemu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Użycie wyrażeń OCL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14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1890480"/>
            <a:ext cx="8229600" cy="3653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specyfikacja zapytań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specyfikacja niezmienników klas i typów danych w modelu klas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specyfikacja niezmienników typu dla stereotypów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specyfikacja warunków wstępnych (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preconditions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 warunków końcowych (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postconditions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dla operacji i metod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specyfikacja warunków dozoru (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guards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specyfikacja celu komunikatów i akcji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specyfikacja ograniczeń dla operacji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specyfikacja reguł wyprowadzenia atrybutów pochodnych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Przegląd konstrukcji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15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771525" y="1981071"/>
            <a:ext cx="7480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sz="2000" dirty="0" smtClean="0"/>
              <a:t>Podstawowymi jednostkami, z których składa się wyrażenie OCL, są obiekty i ich właściwości. O każdym obiekcie można powiedzieć, że jest pewnego typu, definiującego wykonywane na nim operacje. </a:t>
            </a:r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        	       </a:t>
            </a:r>
            <a:r>
              <a:rPr lang="pl-PL" sz="2000" b="1" dirty="0" smtClean="0"/>
              <a:t>zestaw typów + operacje na nich</a:t>
            </a:r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Typy podzielono na następujące grupy:</a:t>
            </a:r>
          </a:p>
          <a:p>
            <a:pPr lvl="2"/>
            <a:r>
              <a:rPr lang="pl-PL" sz="2000" b="1" dirty="0" smtClean="0"/>
              <a:t>predefiniowane typy podstawowe </a:t>
            </a:r>
            <a:endParaRPr lang="pl-PL" sz="1600" dirty="0" smtClean="0"/>
          </a:p>
          <a:p>
            <a:pPr lvl="2"/>
            <a:r>
              <a:rPr lang="pl-PL" sz="2000" b="1" dirty="0" smtClean="0"/>
              <a:t>predefiniowane typy </a:t>
            </a:r>
            <a:r>
              <a:rPr lang="pl-PL" sz="2000" b="1" dirty="0" err="1" smtClean="0"/>
              <a:t>kolekcyjne</a:t>
            </a:r>
            <a:endParaRPr lang="pl-PL" sz="2000" b="1" dirty="0" smtClean="0"/>
          </a:p>
          <a:p>
            <a:pPr lvl="2"/>
            <a:r>
              <a:rPr lang="pl-PL" sz="2000" b="1" dirty="0" smtClean="0"/>
              <a:t>typy modelowe</a:t>
            </a:r>
            <a:endParaRPr lang="pl-PL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Przegląd konstrukcji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16</a:t>
            </a:fld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457201" y="1562904"/>
            <a:ext cx="81565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pl-PL" b="1" dirty="0" smtClean="0"/>
              <a:t> predefiniowane typy podstawowe </a:t>
            </a:r>
          </a:p>
          <a:p>
            <a:pPr lvl="2"/>
            <a:r>
              <a:rPr lang="pl-PL" dirty="0" err="1" smtClean="0"/>
              <a:t>Integer</a:t>
            </a:r>
            <a:r>
              <a:rPr lang="pl-PL" dirty="0" smtClean="0"/>
              <a:t> { Z}</a:t>
            </a:r>
          </a:p>
          <a:p>
            <a:pPr lvl="2"/>
            <a:r>
              <a:rPr lang="pl-PL" dirty="0" smtClean="0"/>
              <a:t>Real  { R }</a:t>
            </a:r>
          </a:p>
          <a:p>
            <a:pPr lvl="2"/>
            <a:r>
              <a:rPr lang="pl-PL" dirty="0" err="1" smtClean="0"/>
              <a:t>Boolean</a:t>
            </a:r>
            <a:r>
              <a:rPr lang="pl-PL" dirty="0" smtClean="0"/>
              <a:t> { </a:t>
            </a:r>
            <a:r>
              <a:rPr lang="pl-PL" dirty="0" err="1" smtClean="0"/>
              <a:t>true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 }</a:t>
            </a:r>
          </a:p>
          <a:p>
            <a:pPr lvl="2"/>
            <a:r>
              <a:rPr lang="pl-PL" dirty="0" err="1" smtClean="0"/>
              <a:t>String</a:t>
            </a:r>
            <a:r>
              <a:rPr lang="pl-PL" dirty="0" smtClean="0"/>
              <a:t>  { ASCII, </a:t>
            </a:r>
            <a:r>
              <a:rPr lang="pl-PL" dirty="0" err="1" smtClean="0"/>
              <a:t>Unicode</a:t>
            </a:r>
            <a:r>
              <a:rPr lang="pl-PL" dirty="0" smtClean="0"/>
              <a:t> }</a:t>
            </a:r>
          </a:p>
          <a:p>
            <a:pPr lvl="1">
              <a:buNone/>
            </a:pPr>
            <a:endParaRPr lang="pl-PL" b="1" dirty="0" smtClean="0"/>
          </a:p>
          <a:p>
            <a:pPr lvl="1">
              <a:buNone/>
            </a:pPr>
            <a:r>
              <a:rPr lang="pl-PL" b="1" dirty="0" smtClean="0"/>
              <a:t>predefiniowane typy </a:t>
            </a:r>
            <a:r>
              <a:rPr lang="pl-PL" b="1" dirty="0" err="1" smtClean="0"/>
              <a:t>kolekcyjne</a:t>
            </a:r>
            <a:r>
              <a:rPr lang="pl-PL" b="1" dirty="0" smtClean="0"/>
              <a:t> </a:t>
            </a:r>
            <a:r>
              <a:rPr lang="pl-PL" dirty="0" smtClean="0"/>
              <a:t>–</a:t>
            </a:r>
            <a:r>
              <a:rPr lang="pl-PL" b="1" dirty="0" smtClean="0"/>
              <a:t>  </a:t>
            </a:r>
            <a:r>
              <a:rPr lang="pl-PL" dirty="0" smtClean="0"/>
              <a:t>służące do precyzyjnego opisywania rezultatu nawigacji po </a:t>
            </a:r>
            <a:r>
              <a:rPr lang="pl-PL" dirty="0" smtClean="0"/>
              <a:t>powiązaniach </a:t>
            </a:r>
            <a:r>
              <a:rPr lang="pl-PL" dirty="0" smtClean="0"/>
              <a:t>w modelu klas.</a:t>
            </a:r>
            <a:endParaRPr lang="pl-PL" b="1" dirty="0" smtClean="0"/>
          </a:p>
          <a:p>
            <a:pPr lvl="2"/>
            <a:r>
              <a:rPr lang="pl-PL" dirty="0" err="1" smtClean="0"/>
              <a:t>CollectionSet</a:t>
            </a:r>
            <a:endParaRPr lang="pl-PL" dirty="0" smtClean="0"/>
          </a:p>
          <a:p>
            <a:pPr lvl="2"/>
            <a:r>
              <a:rPr lang="pl-PL" dirty="0" err="1" smtClean="0"/>
              <a:t>Bag</a:t>
            </a:r>
            <a:endParaRPr lang="pl-PL" dirty="0" smtClean="0"/>
          </a:p>
          <a:p>
            <a:pPr lvl="2"/>
            <a:r>
              <a:rPr lang="pl-PL" dirty="0" err="1" smtClean="0"/>
              <a:t>OrderedSet</a:t>
            </a:r>
            <a:endParaRPr lang="pl-PL" dirty="0" smtClean="0"/>
          </a:p>
          <a:p>
            <a:pPr lvl="2"/>
            <a:r>
              <a:rPr lang="pl-PL" dirty="0" err="1" smtClean="0"/>
              <a:t>Sequence</a:t>
            </a:r>
            <a:endParaRPr lang="pl-PL" dirty="0" smtClean="0"/>
          </a:p>
          <a:p>
            <a:pPr lvl="1">
              <a:buNone/>
            </a:pPr>
            <a:endParaRPr lang="pl-PL" b="1" dirty="0" smtClean="0"/>
          </a:p>
          <a:p>
            <a:pPr lvl="1">
              <a:buNone/>
            </a:pPr>
            <a:r>
              <a:rPr lang="pl-PL" b="1" dirty="0" smtClean="0"/>
              <a:t>typy modelowe </a:t>
            </a:r>
            <a:r>
              <a:rPr lang="pl-PL" dirty="0" smtClean="0"/>
              <a:t>– definiowane przez użytkownika (typy zdefiniowane na diagramach UML)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 logiczny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17</a:t>
            </a:fld>
            <a:endParaRPr lang="pl-PL" dirty="0"/>
          </a:p>
        </p:txBody>
      </p:sp>
      <p:graphicFrame>
        <p:nvGraphicFramePr>
          <p:cNvPr id="8" name="Symbol zastępczy zawartości 3"/>
          <p:cNvGraphicFramePr>
            <a:graphicFrameLocks/>
          </p:cNvGraphicFramePr>
          <p:nvPr/>
        </p:nvGraphicFramePr>
        <p:xfrm>
          <a:off x="457200" y="2032000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smtClean="0"/>
                        <a:t>Operacja </a:t>
                      </a:r>
                      <a:endParaRPr lang="pl-PL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smtClean="0"/>
                        <a:t>Notacja</a:t>
                      </a:r>
                      <a:endParaRPr lang="pl-PL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smtClean="0"/>
                        <a:t>Typ wyniku</a:t>
                      </a:r>
                      <a:endParaRPr lang="pl-PL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or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 </a:t>
                      </a:r>
                      <a:r>
                        <a:rPr lang="pl-PL" dirty="0" err="1" smtClean="0"/>
                        <a:t>or</a:t>
                      </a:r>
                      <a:r>
                        <a:rPr lang="pl-PL" dirty="0" smtClean="0"/>
                        <a:t> b</a:t>
                      </a:r>
                      <a:endParaRPr lang="pl-PL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Boolean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and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Boolean</a:t>
                      </a:r>
                      <a:endParaRPr lang="pl-PL" dirty="0" smtClean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exclusive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or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a </a:t>
                      </a:r>
                      <a:r>
                        <a:rPr lang="pl-PL" dirty="0" err="1" smtClean="0"/>
                        <a:t>xor</a:t>
                      </a:r>
                      <a:r>
                        <a:rPr lang="pl-PL" dirty="0" smtClean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Boolean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negation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not 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Boolean</a:t>
                      </a:r>
                      <a:endParaRPr lang="pl-PL" dirty="0" smtClean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equals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</a:t>
                      </a:r>
                      <a:r>
                        <a:rPr lang="pl-PL" baseline="0" dirty="0" smtClean="0"/>
                        <a:t> = 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Boolean</a:t>
                      </a:r>
                      <a:endParaRPr lang="pl-PL" dirty="0" smtClean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not </a:t>
                      </a:r>
                      <a:r>
                        <a:rPr lang="pl-PL" dirty="0" err="1" smtClean="0"/>
                        <a:t>equals</a:t>
                      </a:r>
                      <a:endParaRPr lang="pl-PL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 &lt;&gt;</a:t>
                      </a:r>
                      <a:r>
                        <a:rPr lang="pl-PL" baseline="0" dirty="0" smtClean="0"/>
                        <a:t> 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Boolean</a:t>
                      </a:r>
                      <a:endParaRPr lang="pl-PL" dirty="0" smtClean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implies</a:t>
                      </a:r>
                      <a:r>
                        <a:rPr lang="pl-PL" dirty="0" smtClean="0"/>
                        <a:t> 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 </a:t>
                      </a:r>
                      <a:r>
                        <a:rPr lang="pl-PL" dirty="0" err="1" smtClean="0"/>
                        <a:t>implies</a:t>
                      </a:r>
                      <a:r>
                        <a:rPr lang="pl-PL" dirty="0" smtClean="0"/>
                        <a:t> b</a:t>
                      </a:r>
                      <a:endParaRPr lang="pl-PL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Boolean</a:t>
                      </a:r>
                      <a:endParaRPr lang="pl-PL" dirty="0" smtClean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 całkowity i rzeczywisty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18</a:t>
            </a:fld>
            <a:endParaRPr lang="pl-PL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403648" y="913036"/>
          <a:ext cx="6096000" cy="54864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 smtClean="0"/>
                        <a:t>Operacja</a:t>
                      </a:r>
                      <a:endParaRPr lang="pl-PL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 smtClean="0"/>
                        <a:t>Notacja</a:t>
                      </a:r>
                      <a:endParaRPr lang="pl-PL" sz="14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 smtClean="0"/>
                        <a:t>Typ wyniku</a:t>
                      </a:r>
                      <a:endParaRPr lang="pl-PL" sz="1400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equals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a = b</a:t>
                      </a:r>
                      <a:endParaRPr lang="pl-PL" sz="14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Boolean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not </a:t>
                      </a:r>
                      <a:r>
                        <a:rPr lang="pl-PL" sz="1400" dirty="0" err="1" smtClean="0"/>
                        <a:t>equals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smtClean="0"/>
                        <a:t>a</a:t>
                      </a:r>
                      <a:r>
                        <a:rPr lang="pl-PL" sz="1400" baseline="0" dirty="0" smtClean="0"/>
                        <a:t> &lt;&gt;</a:t>
                      </a:r>
                      <a:r>
                        <a:rPr lang="pl-PL" sz="1400" dirty="0" smtClean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Boolean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572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less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a &lt;</a:t>
                      </a:r>
                      <a:r>
                        <a:rPr lang="pl-PL" sz="1400" baseline="0" dirty="0" smtClean="0"/>
                        <a:t> b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Boolean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5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more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a &gt; b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Boolean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2184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less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baseline="0" dirty="0" err="1" smtClean="0"/>
                        <a:t>or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baseline="0" dirty="0" err="1" smtClean="0"/>
                        <a:t>equal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a &lt;= b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Boolean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aseline="0" dirty="0" err="1" smtClean="0"/>
                        <a:t>more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baseline="0" dirty="0" err="1" smtClean="0"/>
                        <a:t>or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baseline="0" dirty="0" err="1" smtClean="0"/>
                        <a:t>equal</a:t>
                      </a:r>
                      <a:endParaRPr lang="pl-PL" sz="14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a &gt;= b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Boolean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plus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a+ b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/>
                        <a:t>Integer</a:t>
                      </a:r>
                      <a:r>
                        <a:rPr lang="pl-PL" sz="1400" dirty="0" smtClean="0"/>
                        <a:t> </a:t>
                      </a:r>
                      <a:r>
                        <a:rPr lang="pl-PL" sz="1400" dirty="0" err="1" smtClean="0"/>
                        <a:t>or</a:t>
                      </a:r>
                      <a:r>
                        <a:rPr lang="pl-PL" sz="1400" dirty="0" smtClean="0"/>
                        <a:t> Real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minus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a - b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Integer</a:t>
                      </a:r>
                      <a:r>
                        <a:rPr lang="pl-PL" sz="1400" dirty="0" smtClean="0"/>
                        <a:t> </a:t>
                      </a:r>
                      <a:r>
                        <a:rPr lang="pl-PL" sz="1400" dirty="0" err="1" smtClean="0"/>
                        <a:t>or</a:t>
                      </a:r>
                      <a:r>
                        <a:rPr lang="pl-PL" sz="1400" dirty="0" smtClean="0"/>
                        <a:t> Real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multiplication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a* b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Integer</a:t>
                      </a:r>
                      <a:r>
                        <a:rPr lang="pl-PL" sz="1400" dirty="0" smtClean="0"/>
                        <a:t> </a:t>
                      </a:r>
                      <a:r>
                        <a:rPr lang="pl-PL" sz="1400" dirty="0" err="1" smtClean="0"/>
                        <a:t>or</a:t>
                      </a:r>
                      <a:r>
                        <a:rPr lang="pl-PL" sz="1400" baseline="0" dirty="0" smtClean="0"/>
                        <a:t> Real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division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a</a:t>
                      </a:r>
                      <a:r>
                        <a:rPr lang="pl-PL" sz="1400" baseline="0" dirty="0" smtClean="0"/>
                        <a:t> / b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Real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35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modulus</a:t>
                      </a:r>
                      <a:endParaRPr lang="pl-PL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a.mod</a:t>
                      </a:r>
                      <a:r>
                        <a:rPr lang="pl-PL" sz="1400" dirty="0" smtClean="0"/>
                        <a:t> (b)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Integer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/>
                        <a:t>integer</a:t>
                      </a:r>
                      <a:r>
                        <a:rPr lang="pl-PL" sz="1400" dirty="0" smtClean="0"/>
                        <a:t> </a:t>
                      </a:r>
                      <a:r>
                        <a:rPr lang="pl-PL" sz="1400" dirty="0" err="1" smtClean="0"/>
                        <a:t>division</a:t>
                      </a:r>
                      <a:endParaRPr lang="pl-PL" sz="14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a.div</a:t>
                      </a:r>
                      <a:r>
                        <a:rPr lang="pl-PL" sz="1400" dirty="0" smtClean="0"/>
                        <a:t>(b)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Integer</a:t>
                      </a:r>
                      <a:endParaRPr lang="pl-PL" sz="1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/>
                        <a:t>absolute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baseline="0" dirty="0" err="1" smtClean="0"/>
                        <a:t>value</a:t>
                      </a:r>
                      <a:endParaRPr lang="pl-PL" sz="14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a.abs</a:t>
                      </a:r>
                      <a:r>
                        <a:rPr lang="pl-PL" sz="1400" dirty="0" smtClean="0"/>
                        <a:t>(</a:t>
                      </a:r>
                      <a:r>
                        <a:rPr lang="pl-PL" sz="1400" baseline="0" dirty="0" smtClean="0"/>
                        <a:t> 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/>
                        <a:t>Integer</a:t>
                      </a:r>
                      <a:r>
                        <a:rPr lang="pl-PL" sz="1400" dirty="0" smtClean="0"/>
                        <a:t> </a:t>
                      </a:r>
                      <a:r>
                        <a:rPr lang="pl-PL" sz="1400" dirty="0" err="1" smtClean="0"/>
                        <a:t>or</a:t>
                      </a:r>
                      <a:r>
                        <a:rPr lang="pl-PL" sz="1400" baseline="0" dirty="0" smtClean="0"/>
                        <a:t> Real</a:t>
                      </a:r>
                      <a:endParaRPr lang="pl-PL" sz="1400" dirty="0" smtClean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smtClean="0"/>
                        <a:t>max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a.max</a:t>
                      </a:r>
                      <a:r>
                        <a:rPr lang="pl-PL" sz="1400" dirty="0" smtClean="0"/>
                        <a:t>(b)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/>
                        <a:t>Integer</a:t>
                      </a:r>
                      <a:r>
                        <a:rPr lang="pl-PL" sz="1400" dirty="0" smtClean="0"/>
                        <a:t> </a:t>
                      </a:r>
                      <a:r>
                        <a:rPr lang="pl-PL" sz="1400" dirty="0" err="1" smtClean="0"/>
                        <a:t>or</a:t>
                      </a:r>
                      <a:r>
                        <a:rPr lang="pl-PL" sz="1400" baseline="0" dirty="0" smtClean="0"/>
                        <a:t> Real</a:t>
                      </a:r>
                      <a:endParaRPr lang="pl-PL" sz="1400" dirty="0" smtClean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52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smtClean="0"/>
                        <a:t>min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a.min</a:t>
                      </a:r>
                      <a:r>
                        <a:rPr lang="pl-PL" sz="1400" dirty="0" smtClean="0"/>
                        <a:t>(b)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/>
                        <a:t>Integer</a:t>
                      </a:r>
                      <a:r>
                        <a:rPr lang="pl-PL" sz="1400" dirty="0" smtClean="0"/>
                        <a:t> </a:t>
                      </a:r>
                      <a:r>
                        <a:rPr lang="pl-PL" sz="1400" dirty="0" err="1" smtClean="0"/>
                        <a:t>or</a:t>
                      </a:r>
                      <a:r>
                        <a:rPr lang="pl-PL" sz="1400" baseline="0" dirty="0" smtClean="0"/>
                        <a:t> Real</a:t>
                      </a:r>
                      <a:endParaRPr lang="pl-PL" sz="1400" dirty="0" smtClean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/>
                        <a:t>round</a:t>
                      </a:r>
                      <a:endParaRPr lang="pl-PL" sz="14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a.round</a:t>
                      </a:r>
                      <a:r>
                        <a:rPr lang="pl-PL" sz="1400" dirty="0" smtClean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/>
                        <a:t>Integer</a:t>
                      </a:r>
                      <a:endParaRPr lang="pl-PL" sz="1400" dirty="0" smtClean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3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smtClean="0"/>
                        <a:t>flor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a.flor</a:t>
                      </a:r>
                      <a:r>
                        <a:rPr lang="pl-PL" sz="1400" dirty="0" smtClean="0"/>
                        <a:t>()</a:t>
                      </a:r>
                      <a:endParaRPr lang="pl-PL" sz="140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/>
                        <a:t>Integer</a:t>
                      </a:r>
                      <a:endParaRPr lang="pl-PL" sz="1400" dirty="0" smtClean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403648" y="913036"/>
          <a:ext cx="6104965" cy="5476473"/>
        </p:xfrm>
        <a:graphic>
          <a:graphicData uri="http://schemas.openxmlformats.org/drawingml/2006/table">
            <a:tbl>
              <a:tblPr/>
              <a:tblGrid>
                <a:gridCol w="6104965"/>
              </a:tblGrid>
              <a:tr h="5476473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 łańcuchowy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19</a:t>
            </a:fld>
            <a:endParaRPr lang="pl-PL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279525" y="204470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smtClean="0"/>
                        <a:t>Operacja </a:t>
                      </a:r>
                      <a:endParaRPr lang="pl-PL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smtClean="0"/>
                        <a:t>Notacja</a:t>
                      </a:r>
                      <a:endParaRPr lang="pl-PL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smtClean="0"/>
                        <a:t>Typ wyniku</a:t>
                      </a:r>
                      <a:endParaRPr lang="pl-PL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concatenation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s1.concat(s2) </a:t>
                      </a:r>
                      <a:endParaRPr lang="pl-PL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String</a:t>
                      </a:r>
                      <a:r>
                        <a:rPr lang="pl-PL" dirty="0" smtClean="0"/>
                        <a:t> 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size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s.size</a:t>
                      </a:r>
                      <a:r>
                        <a:rPr lang="pl-PL" dirty="0" smtClean="0"/>
                        <a:t> 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Integer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 lower case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s.toLower</a:t>
                      </a:r>
                      <a:r>
                        <a:rPr lang="en-US" dirty="0" smtClean="0"/>
                        <a:t> 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Strin</a:t>
                      </a:r>
                      <a:r>
                        <a:rPr lang="pl-PL" dirty="0" smtClean="0"/>
                        <a:t>g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 upper case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s.toUpper</a:t>
                      </a:r>
                      <a:r>
                        <a:rPr lang="en-US" dirty="0" smtClean="0"/>
                        <a:t> 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substring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s.substring</a:t>
                      </a:r>
                      <a:r>
                        <a:rPr lang="pl-PL" dirty="0" smtClean="0"/>
                        <a:t>(i, j)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String</a:t>
                      </a:r>
                      <a:r>
                        <a:rPr lang="pl-PL" dirty="0" smtClean="0"/>
                        <a:t> 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equals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s1 = s2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Boolean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equals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 &lt;&gt; s2</a:t>
                      </a:r>
                      <a:endParaRPr lang="pl-PL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Krótka charakterystyka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</a:t>
            </a:fld>
            <a:endParaRPr lang="pl-PL" dirty="0"/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210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181233" y="2438558"/>
            <a:ext cx="8789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400" dirty="0" smtClean="0"/>
              <a:t>Język OCL</a:t>
            </a:r>
          </a:p>
          <a:p>
            <a:pPr algn="ctr"/>
            <a:endParaRPr lang="pl-PL" sz="4800" dirty="0" smtClean="0"/>
          </a:p>
          <a:p>
            <a:pPr algn="ctr"/>
            <a:r>
              <a:rPr lang="pl-PL" sz="5400" dirty="0" smtClean="0"/>
              <a:t>(</a:t>
            </a:r>
            <a:r>
              <a:rPr lang="pl-PL" sz="5400" dirty="0" err="1" smtClean="0"/>
              <a:t>Object</a:t>
            </a:r>
            <a:r>
              <a:rPr lang="pl-PL" sz="5400" dirty="0" smtClean="0"/>
              <a:t> </a:t>
            </a:r>
            <a:r>
              <a:rPr lang="pl-PL" sz="5400" dirty="0" err="1" smtClean="0"/>
              <a:t>Constraint</a:t>
            </a:r>
            <a:r>
              <a:rPr lang="pl-PL" sz="5400" dirty="0" smtClean="0"/>
              <a:t> </a:t>
            </a:r>
            <a:r>
              <a:rPr lang="pl-PL" sz="5400" dirty="0" err="1" smtClean="0"/>
              <a:t>Language</a:t>
            </a:r>
            <a:r>
              <a:rPr lang="pl-PL" sz="5400" dirty="0" smtClean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 modelowy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20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 modelowy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typ zdefiniowany przez użytkownika, to klasyfikator określony w danym modelu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 Klasy, interfejsy, typy danych, wszystkie te elementy modelu UML są typami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lang="pl-PL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Wszystkie klasyfikatory zdefiniowane w danym modelu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są typami dostępnymi w wyrażeniach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dołączonych do tego modelu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Wyrażenie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może odnosić się do właściwości typu  modelowego: atrybutów, operacji, atrybutów i operacji klas ,nawigacji, wyliczenia zdefiniowane jako typy atrybutów.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Atrybuty i operacje typu modelowego mogą być używany w wyrażeniach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Są przywoływane za pomocą notacji kropkowej.  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19125" y="1597025"/>
            <a:ext cx="7839075" cy="9108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Notacja kropkowa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21</a:t>
            </a:fld>
            <a:endParaRPr lang="pl-PL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element.selektor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selektor może być nazwą atrybutu –  wtedy zwracana jest albo wartość albo zbiór wartości atrybutu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selektor może być nazwą roli  – wtedy zwracany jest zbiór powiązanych obiektów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element.selektor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lista_arg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selektor może być nazwą operacji wywoływanej dla elementu – wtedy wartością wyrażenia jest wynik zwracany przez tę operację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element.selektor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(kwalifikator)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selektor specyfikuje asocjację kwalifikowaną –  element wraz z wartością kwalifikatora jednoznacznie identyfikują zbiór obiektów powiązanych z obiektem specyfikowanym przez element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Nawigacja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22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2267744" y="1876450"/>
            <a:ext cx="93610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9" name="Łącznik prosty 8"/>
          <p:cNvCxnSpPr/>
          <p:nvPr/>
        </p:nvCxnSpPr>
        <p:spPr>
          <a:xfrm>
            <a:off x="2267744" y="2308498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2267744" y="274054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2555776" y="1948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2483768" y="274054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m</a:t>
            </a:r>
            <a:r>
              <a:rPr lang="pl-PL" baseline="-25000" dirty="0" err="1" smtClean="0"/>
              <a:t>A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555776" y="230849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</a:t>
            </a:r>
            <a:r>
              <a:rPr lang="pl-PL" baseline="-25000" dirty="0" err="1" smtClean="0"/>
              <a:t>A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5220072" y="1876450"/>
            <a:ext cx="93610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6" name="Łącznik prosty 15"/>
          <p:cNvCxnSpPr/>
          <p:nvPr/>
        </p:nvCxnSpPr>
        <p:spPr>
          <a:xfrm>
            <a:off x="5220072" y="2308498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5220072" y="274054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5508104" y="19484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5436096" y="274054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m</a:t>
            </a:r>
            <a:r>
              <a:rPr lang="pl-PL" baseline="-25000" dirty="0" err="1" smtClean="0"/>
              <a:t>B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5508104" y="230849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</a:t>
            </a:r>
            <a:r>
              <a:rPr lang="pl-PL" baseline="-25000" dirty="0" err="1" smtClean="0"/>
              <a:t>B</a:t>
            </a:r>
            <a:endParaRPr lang="pl-PL" dirty="0"/>
          </a:p>
        </p:txBody>
      </p:sp>
      <p:cxnSp>
        <p:nvCxnSpPr>
          <p:cNvPr id="21" name="Łącznik prosty 20"/>
          <p:cNvCxnSpPr>
            <a:endCxn id="15" idx="1"/>
          </p:cNvCxnSpPr>
          <p:nvPr/>
        </p:nvCxnSpPr>
        <p:spPr>
          <a:xfrm>
            <a:off x="3203848" y="2524522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4932040" y="2164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*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3203848" y="216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3203848" y="252452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</a:t>
            </a:r>
            <a:r>
              <a:rPr lang="pl-PL" baseline="-25000" dirty="0" smtClean="0"/>
              <a:t>A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4860032" y="252452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</a:t>
            </a:r>
            <a:r>
              <a:rPr lang="pl-PL" baseline="-25000" dirty="0" err="1" smtClean="0"/>
              <a:t>B</a:t>
            </a:r>
            <a:endParaRPr lang="pl-PL" dirty="0"/>
          </a:p>
        </p:txBody>
      </p:sp>
      <p:sp>
        <p:nvSpPr>
          <p:cNvPr id="26" name="Prostokąt 25"/>
          <p:cNvSpPr/>
          <p:nvPr/>
        </p:nvSpPr>
        <p:spPr>
          <a:xfrm>
            <a:off x="539552" y="3748658"/>
            <a:ext cx="75471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/>
              <a:t>OA oznacza obiekt klasy A wówczas:</a:t>
            </a:r>
          </a:p>
          <a:p>
            <a:pPr lvl="1">
              <a:buFont typeface="Arial" pitchFamily="34" charset="0"/>
              <a:buChar char="•"/>
            </a:pPr>
            <a:r>
              <a:rPr lang="pl-PL" sz="2000" dirty="0" smtClean="0"/>
              <a:t> wyrażenie </a:t>
            </a:r>
            <a:r>
              <a:rPr lang="pl-PL" sz="2000" dirty="0" err="1" smtClean="0"/>
              <a:t>OA.aA</a:t>
            </a:r>
            <a:r>
              <a:rPr lang="pl-PL" sz="2000" dirty="0" smtClean="0"/>
              <a:t> zwróci wartość atrybutu </a:t>
            </a:r>
            <a:r>
              <a:rPr lang="pl-PL" sz="2000" dirty="0" err="1" smtClean="0"/>
              <a:t>aA</a:t>
            </a:r>
            <a:endParaRPr lang="pl-PL" sz="2000" dirty="0" smtClean="0"/>
          </a:p>
          <a:p>
            <a:pPr lvl="1">
              <a:buFont typeface="Arial" pitchFamily="34" charset="0"/>
              <a:buChar char="•"/>
            </a:pPr>
            <a:r>
              <a:rPr lang="pl-PL" sz="2000" dirty="0" smtClean="0"/>
              <a:t> wyrażenie </a:t>
            </a:r>
            <a:r>
              <a:rPr lang="pl-PL" sz="2000" dirty="0" err="1" smtClean="0"/>
              <a:t>OA.rB</a:t>
            </a:r>
            <a:r>
              <a:rPr lang="pl-PL" sz="2000" dirty="0" smtClean="0"/>
              <a:t> zwróci zbiór obiektów klasy B powiązanych z OA</a:t>
            </a:r>
          </a:p>
          <a:p>
            <a:endParaRPr lang="pl-PL" dirty="0" smtClean="0"/>
          </a:p>
          <a:p>
            <a:r>
              <a:rPr lang="pl-PL" dirty="0" smtClean="0"/>
              <a:t> </a:t>
            </a:r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Nawigacja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23</a:t>
            </a:fld>
            <a:endParaRPr lang="pl-PL" dirty="0"/>
          </a:p>
        </p:txBody>
      </p:sp>
      <p:sp>
        <p:nvSpPr>
          <p:cNvPr id="27" name="Symbol zastępczy zawartości 2"/>
          <p:cNvSpPr txBox="1">
            <a:spLocks/>
          </p:cNvSpPr>
          <p:nvPr/>
        </p:nvSpPr>
        <p:spPr>
          <a:xfrm>
            <a:off x="447675" y="161607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Zakończeń asocjacji można używać do nawigacji z jednego obiektu modelu do drugiego obiektu. Nawigacje są traktowane jako atrybuty. Nazwa nawigacji to nazwa roli lub nazwa typu powiązanego.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 nawigacji jest to typ modelowy lub zbiór typów zdefiniowanych przez użytkownika, w zależności od krotności.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Jeśli krotnością zakończenia jest co najwyżej 1 to wartością wyrażenia jest obiekt odpowiedniego typu 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Jeśli zakończenie ma górne ograniczenie krotności większe niż 1 wartością jest kolekcja. Standardowo Set(T), a dla właściwości uporządkowanych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OrederedSet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Nawigacja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24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395536" y="1366044"/>
            <a:ext cx="1800200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8"/>
          <p:cNvCxnSpPr/>
          <p:nvPr/>
        </p:nvCxnSpPr>
        <p:spPr>
          <a:xfrm>
            <a:off x="395536" y="1726084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467544" y="1366044"/>
            <a:ext cx="11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Pracownik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395536" y="1726084"/>
            <a:ext cx="1693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 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5652120" y="1726084"/>
            <a:ext cx="1800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5868144" y="1726084"/>
            <a:ext cx="11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Firma</a:t>
            </a:r>
            <a:endParaRPr lang="pl-PL" dirty="0"/>
          </a:p>
        </p:txBody>
      </p:sp>
      <p:cxnSp>
        <p:nvCxnSpPr>
          <p:cNvPr id="14" name="Łącznik prosty 13"/>
          <p:cNvCxnSpPr/>
          <p:nvPr/>
        </p:nvCxnSpPr>
        <p:spPr>
          <a:xfrm>
            <a:off x="2195736" y="1870100"/>
            <a:ext cx="345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2195736" y="1582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*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5364088" y="158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2267744" y="1870100"/>
            <a:ext cx="923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zatrudniony</a:t>
            </a:r>
            <a:endParaRPr lang="pl-PL" sz="12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4644008" y="1870100"/>
            <a:ext cx="934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pracodawca</a:t>
            </a:r>
            <a:endParaRPr lang="pl-PL" sz="1200" dirty="0"/>
          </a:p>
        </p:txBody>
      </p:sp>
      <p:cxnSp>
        <p:nvCxnSpPr>
          <p:cNvPr id="19" name="Łącznik prosty 18"/>
          <p:cNvCxnSpPr/>
          <p:nvPr/>
        </p:nvCxnSpPr>
        <p:spPr>
          <a:xfrm>
            <a:off x="395536" y="259018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395536" y="259018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wiek ()</a:t>
            </a:r>
            <a:endParaRPr lang="pl-PL" sz="14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2483768" y="2348880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dirty="0" smtClean="0"/>
              <a:t>instancja kontekstowa:</a:t>
            </a:r>
          </a:p>
          <a:p>
            <a:pPr>
              <a:buNone/>
            </a:pPr>
            <a:r>
              <a:rPr lang="pl-PL" dirty="0" smtClean="0"/>
              <a:t>          </a:t>
            </a:r>
            <a:r>
              <a:rPr lang="pl-PL" dirty="0" err="1" smtClean="0"/>
              <a:t>context</a:t>
            </a:r>
            <a:r>
              <a:rPr lang="pl-PL" dirty="0" smtClean="0"/>
              <a:t> Pracownik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dostęp do atrybutów:</a:t>
            </a:r>
          </a:p>
          <a:p>
            <a:r>
              <a:rPr lang="pl-PL" dirty="0" smtClean="0"/>
              <a:t>            </a:t>
            </a:r>
            <a:r>
              <a:rPr lang="pl-PL" dirty="0" err="1" smtClean="0"/>
              <a:t>self</a:t>
            </a:r>
            <a:r>
              <a:rPr lang="pl-PL" dirty="0" smtClean="0"/>
              <a:t>. wiek</a:t>
            </a:r>
          </a:p>
          <a:p>
            <a:endParaRPr lang="pl-PL" dirty="0" smtClean="0"/>
          </a:p>
          <a:p>
            <a:r>
              <a:rPr lang="pl-PL" dirty="0" smtClean="0"/>
              <a:t>dostęp do operacji:</a:t>
            </a:r>
          </a:p>
          <a:p>
            <a:r>
              <a:rPr lang="pl-PL" dirty="0" smtClean="0"/>
              <a:t>            </a:t>
            </a:r>
            <a:r>
              <a:rPr lang="pl-PL" dirty="0" err="1" smtClean="0"/>
              <a:t>self</a:t>
            </a:r>
            <a:r>
              <a:rPr lang="pl-PL" dirty="0" smtClean="0"/>
              <a:t>. wiek()</a:t>
            </a:r>
          </a:p>
          <a:p>
            <a:endParaRPr lang="pl-PL" dirty="0" smtClean="0"/>
          </a:p>
          <a:p>
            <a:r>
              <a:rPr lang="pl-PL" dirty="0" smtClean="0"/>
              <a:t>Nawigacja :  używane są nazwy ról</a:t>
            </a:r>
          </a:p>
          <a:p>
            <a:r>
              <a:rPr lang="pl-PL" dirty="0" smtClean="0"/>
              <a:t>                  </a:t>
            </a:r>
            <a:r>
              <a:rPr lang="pl-PL" dirty="0" err="1" smtClean="0"/>
              <a:t>context</a:t>
            </a:r>
            <a:r>
              <a:rPr lang="pl-PL" dirty="0" smtClean="0"/>
              <a:t> Firma</a:t>
            </a:r>
          </a:p>
          <a:p>
            <a:r>
              <a:rPr lang="pl-PL" dirty="0" smtClean="0"/>
              <a:t>     	</a:t>
            </a:r>
            <a:r>
              <a:rPr lang="pl-PL" dirty="0" err="1" smtClean="0"/>
              <a:t>self.pracodawca</a:t>
            </a:r>
            <a:r>
              <a:rPr lang="pl-PL" dirty="0" smtClean="0"/>
              <a:t>   –  zwracaną wartością jest typ Firma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self</a:t>
            </a:r>
            <a:r>
              <a:rPr lang="pl-PL" dirty="0" smtClean="0"/>
              <a:t>. zatrudniony  –  nawigacja zwraca zbiór obiektów, </a:t>
            </a:r>
          </a:p>
          <a:p>
            <a:r>
              <a:rPr lang="pl-PL" dirty="0" smtClean="0"/>
              <a:t>			zwracany typ Set of (Pracownik)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Nawigacja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25</a:t>
            </a:fld>
            <a:endParaRPr lang="pl-PL" dirty="0"/>
          </a:p>
        </p:txBody>
      </p:sp>
      <p:sp>
        <p:nvSpPr>
          <p:cNvPr id="21" name="Prostokąt 20"/>
          <p:cNvSpPr/>
          <p:nvPr/>
        </p:nvSpPr>
        <p:spPr>
          <a:xfrm>
            <a:off x="4716016" y="1823492"/>
            <a:ext cx="180020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y 22"/>
          <p:cNvCxnSpPr/>
          <p:nvPr/>
        </p:nvCxnSpPr>
        <p:spPr>
          <a:xfrm>
            <a:off x="4716016" y="218353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4860032" y="182349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Osoba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4860032" y="2183532"/>
            <a:ext cx="1346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</a:t>
            </a:r>
            <a:r>
              <a:rPr lang="pl-PL" sz="1400" dirty="0" err="1" smtClean="0"/>
              <a:t>string</a:t>
            </a:r>
            <a:endParaRPr lang="pl-PL" sz="1400" dirty="0" smtClean="0"/>
          </a:p>
          <a:p>
            <a:r>
              <a:rPr lang="pl-PL" sz="1400" dirty="0" smtClean="0"/>
              <a:t>nazwisko: </a:t>
            </a:r>
            <a:r>
              <a:rPr lang="pl-PL" sz="1400" dirty="0" err="1" smtClean="0"/>
              <a:t>string</a:t>
            </a:r>
            <a:endParaRPr lang="pl-PL" sz="1400" dirty="0" smtClean="0"/>
          </a:p>
          <a:p>
            <a:r>
              <a:rPr lang="pl-PL" sz="1400" dirty="0" smtClean="0"/>
              <a:t>wiek : </a:t>
            </a:r>
            <a:r>
              <a:rPr lang="pl-PL" sz="1400" dirty="0" err="1" smtClean="0"/>
              <a:t>integer</a:t>
            </a:r>
            <a:endParaRPr lang="pl-PL" sz="1400" dirty="0" smtClean="0"/>
          </a:p>
        </p:txBody>
      </p:sp>
      <p:sp>
        <p:nvSpPr>
          <p:cNvPr id="26" name="Prostokąt 25"/>
          <p:cNvSpPr/>
          <p:nvPr/>
        </p:nvSpPr>
        <p:spPr>
          <a:xfrm>
            <a:off x="1115616" y="2111524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y 26"/>
          <p:cNvCxnSpPr/>
          <p:nvPr/>
        </p:nvCxnSpPr>
        <p:spPr>
          <a:xfrm>
            <a:off x="1115616" y="2471564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1259632" y="2111524"/>
            <a:ext cx="14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Administracja</a:t>
            </a:r>
            <a:endParaRPr lang="pl-PL" dirty="0"/>
          </a:p>
        </p:txBody>
      </p:sp>
      <p:cxnSp>
        <p:nvCxnSpPr>
          <p:cNvPr id="29" name="Łącznik prosty 28"/>
          <p:cNvCxnSpPr/>
          <p:nvPr/>
        </p:nvCxnSpPr>
        <p:spPr>
          <a:xfrm>
            <a:off x="2915816" y="2615580"/>
            <a:ext cx="18002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łamany 21"/>
          <p:cNvCxnSpPr>
            <a:endCxn id="21" idx="0"/>
          </p:cNvCxnSpPr>
          <p:nvPr/>
        </p:nvCxnSpPr>
        <p:spPr>
          <a:xfrm rot="10800000" flipV="1">
            <a:off x="5616116" y="1247428"/>
            <a:ext cx="1620180" cy="5760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łamany 27"/>
          <p:cNvCxnSpPr>
            <a:endCxn id="21" idx="3"/>
          </p:cNvCxnSpPr>
          <p:nvPr/>
        </p:nvCxnSpPr>
        <p:spPr>
          <a:xfrm rot="5400000">
            <a:off x="6318194" y="1445450"/>
            <a:ext cx="1116124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6588224" y="2399556"/>
            <a:ext cx="65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dziecko</a:t>
            </a:r>
            <a:endParaRPr lang="pl-PL" sz="1200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6588224" y="211152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0..*</a:t>
            </a:r>
            <a:endParaRPr lang="pl-PL" sz="1200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5724128" y="1535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2</a:t>
            </a:r>
            <a:endParaRPr lang="pl-PL" sz="12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5004048" y="1463452"/>
            <a:ext cx="558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rodzic</a:t>
            </a:r>
            <a:endParaRPr lang="pl-PL" sz="1200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2915816" y="23275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4427984" y="239955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*</a:t>
            </a:r>
            <a:endParaRPr lang="pl-PL" sz="1200" dirty="0"/>
          </a:p>
        </p:txBody>
      </p:sp>
      <p:cxnSp>
        <p:nvCxnSpPr>
          <p:cNvPr id="38" name="Łącznik prosty 37"/>
          <p:cNvCxnSpPr/>
          <p:nvPr/>
        </p:nvCxnSpPr>
        <p:spPr>
          <a:xfrm>
            <a:off x="179512" y="3068960"/>
            <a:ext cx="87849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/>
          <p:cNvSpPr txBox="1"/>
          <p:nvPr/>
        </p:nvSpPr>
        <p:spPr>
          <a:xfrm>
            <a:off x="3851920" y="2615580"/>
            <a:ext cx="61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osoby</a:t>
            </a:r>
            <a:endParaRPr lang="pl-PL" sz="1400" dirty="0"/>
          </a:p>
        </p:txBody>
      </p:sp>
      <p:sp>
        <p:nvSpPr>
          <p:cNvPr id="40" name="Prostokąt 39"/>
          <p:cNvSpPr/>
          <p:nvPr/>
        </p:nvSpPr>
        <p:spPr>
          <a:xfrm>
            <a:off x="1259632" y="3850630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40"/>
          <p:cNvCxnSpPr/>
          <p:nvPr/>
        </p:nvCxnSpPr>
        <p:spPr>
          <a:xfrm>
            <a:off x="1259632" y="421067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1259632" y="38506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a1: administracja</a:t>
            </a:r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4932040" y="3202558"/>
            <a:ext cx="180020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4" name="Łącznik prosty 43"/>
          <p:cNvCxnSpPr/>
          <p:nvPr/>
        </p:nvCxnSpPr>
        <p:spPr>
          <a:xfrm>
            <a:off x="4932040" y="356259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5076056" y="320255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o1: osoba</a:t>
            </a:r>
            <a:endParaRPr lang="pl-PL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4968552" y="3562598"/>
            <a:ext cx="17049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„Tomasz”</a:t>
            </a:r>
          </a:p>
          <a:p>
            <a:r>
              <a:rPr lang="pl-PL" sz="1400" dirty="0" smtClean="0"/>
              <a:t>nazwisko: „Adamski”</a:t>
            </a:r>
          </a:p>
          <a:p>
            <a:r>
              <a:rPr lang="pl-PL" sz="1400" dirty="0" smtClean="0"/>
              <a:t>wiek : 32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4967536" y="4570710"/>
            <a:ext cx="180020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prosty 47"/>
          <p:cNvCxnSpPr/>
          <p:nvPr/>
        </p:nvCxnSpPr>
        <p:spPr>
          <a:xfrm>
            <a:off x="4967536" y="493075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5111552" y="457071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o2: osoba</a:t>
            </a:r>
            <a:endParaRPr lang="pl-PL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5004048" y="4930750"/>
            <a:ext cx="17467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„Zofia”</a:t>
            </a:r>
          </a:p>
          <a:p>
            <a:r>
              <a:rPr lang="pl-PL" sz="1400" dirty="0" smtClean="0"/>
              <a:t>nazwisko: „Adamska”</a:t>
            </a:r>
          </a:p>
          <a:p>
            <a:r>
              <a:rPr lang="pl-PL" sz="1400" dirty="0" smtClean="0"/>
              <a:t>wiek : 27</a:t>
            </a:r>
          </a:p>
        </p:txBody>
      </p:sp>
      <p:cxnSp>
        <p:nvCxnSpPr>
          <p:cNvPr id="51" name="Łącznik prosty ze strzałką 50"/>
          <p:cNvCxnSpPr>
            <a:stCxn id="42" idx="3"/>
            <a:endCxn id="43" idx="1"/>
          </p:cNvCxnSpPr>
          <p:nvPr/>
        </p:nvCxnSpPr>
        <p:spPr>
          <a:xfrm flipV="1">
            <a:off x="3044801" y="3742618"/>
            <a:ext cx="1887239" cy="292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>
            <a:stCxn id="40" idx="3"/>
            <a:endCxn id="47" idx="1"/>
          </p:cNvCxnSpPr>
          <p:nvPr/>
        </p:nvCxnSpPr>
        <p:spPr>
          <a:xfrm>
            <a:off x="3059832" y="4246674"/>
            <a:ext cx="1907704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ole tekstowe 52"/>
          <p:cNvSpPr txBox="1"/>
          <p:nvPr/>
        </p:nvSpPr>
        <p:spPr>
          <a:xfrm>
            <a:off x="251520" y="4975200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Administration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self.osoby</a:t>
            </a:r>
            <a:r>
              <a:rPr lang="pl-PL" dirty="0" smtClean="0"/>
              <a:t>                       → {o1,o2}</a:t>
            </a:r>
          </a:p>
          <a:p>
            <a:r>
              <a:rPr lang="pl-PL" dirty="0" err="1" smtClean="0"/>
              <a:t>self.osoby.imię</a:t>
            </a:r>
            <a:r>
              <a:rPr lang="pl-PL" dirty="0" smtClean="0"/>
              <a:t>              → {Tomasz, Zofia}</a:t>
            </a:r>
          </a:p>
          <a:p>
            <a:r>
              <a:rPr lang="pl-PL" dirty="0" err="1" smtClean="0"/>
              <a:t>self.osoby.wiek</a:t>
            </a:r>
            <a:r>
              <a:rPr lang="pl-PL" dirty="0" smtClean="0"/>
              <a:t>              →   {32, 27}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Nawigacja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26</a:t>
            </a:fld>
            <a:endParaRPr lang="pl-PL" dirty="0"/>
          </a:p>
        </p:txBody>
      </p:sp>
      <p:sp>
        <p:nvSpPr>
          <p:cNvPr id="54" name="Prostokąt 53"/>
          <p:cNvSpPr/>
          <p:nvPr/>
        </p:nvSpPr>
        <p:spPr>
          <a:xfrm>
            <a:off x="1109266" y="1176437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5" name="Łącznik prosty 54"/>
          <p:cNvCxnSpPr/>
          <p:nvPr/>
        </p:nvCxnSpPr>
        <p:spPr>
          <a:xfrm>
            <a:off x="1109266" y="1536477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1253282" y="117643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Samochód</a:t>
            </a:r>
            <a:endParaRPr lang="pl-PL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1181274" y="1608485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marka : </a:t>
            </a:r>
            <a:r>
              <a:rPr lang="pl-PL" sz="1400" dirty="0" err="1" smtClean="0"/>
              <a:t>string</a:t>
            </a:r>
            <a:endParaRPr lang="pl-PL" sz="1400" dirty="0" smtClean="0"/>
          </a:p>
        </p:txBody>
      </p:sp>
      <p:sp>
        <p:nvSpPr>
          <p:cNvPr id="58" name="Prostokąt 57"/>
          <p:cNvSpPr/>
          <p:nvPr/>
        </p:nvSpPr>
        <p:spPr>
          <a:xfrm>
            <a:off x="4709666" y="1896517"/>
            <a:ext cx="180020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9" name="Łącznik prosty 58"/>
          <p:cNvCxnSpPr/>
          <p:nvPr/>
        </p:nvCxnSpPr>
        <p:spPr>
          <a:xfrm>
            <a:off x="4709666" y="2256557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ole tekstowe 59"/>
          <p:cNvSpPr txBox="1"/>
          <p:nvPr/>
        </p:nvSpPr>
        <p:spPr>
          <a:xfrm>
            <a:off x="4853682" y="189651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Osoba</a:t>
            </a:r>
            <a:endParaRPr lang="pl-PL" dirty="0"/>
          </a:p>
        </p:txBody>
      </p:sp>
      <p:sp>
        <p:nvSpPr>
          <p:cNvPr id="61" name="pole tekstowe 60"/>
          <p:cNvSpPr txBox="1"/>
          <p:nvPr/>
        </p:nvSpPr>
        <p:spPr>
          <a:xfrm>
            <a:off x="4853682" y="2256557"/>
            <a:ext cx="1346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</a:t>
            </a:r>
            <a:r>
              <a:rPr lang="pl-PL" sz="1400" dirty="0" err="1" smtClean="0"/>
              <a:t>string</a:t>
            </a:r>
            <a:endParaRPr lang="pl-PL" sz="1400" dirty="0" smtClean="0"/>
          </a:p>
          <a:p>
            <a:r>
              <a:rPr lang="pl-PL" sz="1400" dirty="0" smtClean="0"/>
              <a:t>nazwisko: </a:t>
            </a:r>
            <a:r>
              <a:rPr lang="pl-PL" sz="1400" dirty="0" err="1" smtClean="0"/>
              <a:t>string</a:t>
            </a:r>
            <a:endParaRPr lang="pl-PL" sz="1400" dirty="0" smtClean="0"/>
          </a:p>
          <a:p>
            <a:r>
              <a:rPr lang="pl-PL" sz="1400" dirty="0" smtClean="0"/>
              <a:t>wiek : </a:t>
            </a:r>
            <a:r>
              <a:rPr lang="pl-PL" sz="1400" dirty="0" err="1" smtClean="0"/>
              <a:t>integer</a:t>
            </a:r>
            <a:endParaRPr lang="pl-PL" sz="1400" dirty="0" smtClean="0"/>
          </a:p>
        </p:txBody>
      </p:sp>
      <p:sp>
        <p:nvSpPr>
          <p:cNvPr id="62" name="Prostokąt 61"/>
          <p:cNvSpPr/>
          <p:nvPr/>
        </p:nvSpPr>
        <p:spPr>
          <a:xfrm>
            <a:off x="1109266" y="2184549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3" name="Łącznik prosty 62"/>
          <p:cNvCxnSpPr/>
          <p:nvPr/>
        </p:nvCxnSpPr>
        <p:spPr>
          <a:xfrm>
            <a:off x="1109266" y="2544589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ole tekstowe 63"/>
          <p:cNvSpPr txBox="1"/>
          <p:nvPr/>
        </p:nvSpPr>
        <p:spPr>
          <a:xfrm>
            <a:off x="1253282" y="2184549"/>
            <a:ext cx="14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Administracja</a:t>
            </a:r>
            <a:endParaRPr lang="pl-PL" dirty="0"/>
          </a:p>
        </p:txBody>
      </p:sp>
      <p:cxnSp>
        <p:nvCxnSpPr>
          <p:cNvPr id="65" name="Łącznik prosty 64"/>
          <p:cNvCxnSpPr>
            <a:stCxn id="54" idx="3"/>
          </p:cNvCxnSpPr>
          <p:nvPr/>
        </p:nvCxnSpPr>
        <p:spPr>
          <a:xfrm>
            <a:off x="2909466" y="1572481"/>
            <a:ext cx="1800200" cy="68407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>
            <a:off x="2909466" y="2688605"/>
            <a:ext cx="18002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łamany 21"/>
          <p:cNvCxnSpPr>
            <a:endCxn id="58" idx="0"/>
          </p:cNvCxnSpPr>
          <p:nvPr/>
        </p:nvCxnSpPr>
        <p:spPr>
          <a:xfrm rot="10800000" flipV="1">
            <a:off x="5609766" y="1320453"/>
            <a:ext cx="1620180" cy="5760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łamany 27"/>
          <p:cNvCxnSpPr>
            <a:endCxn id="58" idx="3"/>
          </p:cNvCxnSpPr>
          <p:nvPr/>
        </p:nvCxnSpPr>
        <p:spPr>
          <a:xfrm rot="5400000">
            <a:off x="6311844" y="1518475"/>
            <a:ext cx="1116124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/>
          <p:cNvSpPr txBox="1"/>
          <p:nvPr/>
        </p:nvSpPr>
        <p:spPr>
          <a:xfrm>
            <a:off x="6581874" y="2472581"/>
            <a:ext cx="65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dziecko</a:t>
            </a:r>
            <a:endParaRPr lang="pl-PL" sz="1200" dirty="0"/>
          </a:p>
        </p:txBody>
      </p:sp>
      <p:sp>
        <p:nvSpPr>
          <p:cNvPr id="70" name="pole tekstowe 69"/>
          <p:cNvSpPr txBox="1"/>
          <p:nvPr/>
        </p:nvSpPr>
        <p:spPr>
          <a:xfrm>
            <a:off x="6581874" y="2184549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0..*</a:t>
            </a:r>
            <a:endParaRPr lang="pl-PL" sz="1200" dirty="0"/>
          </a:p>
        </p:txBody>
      </p:sp>
      <p:sp>
        <p:nvSpPr>
          <p:cNvPr id="71" name="pole tekstowe 70"/>
          <p:cNvSpPr txBox="1"/>
          <p:nvPr/>
        </p:nvSpPr>
        <p:spPr>
          <a:xfrm>
            <a:off x="5717778" y="16084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2</a:t>
            </a:r>
            <a:endParaRPr lang="pl-PL" sz="1200" dirty="0"/>
          </a:p>
        </p:txBody>
      </p:sp>
      <p:sp>
        <p:nvSpPr>
          <p:cNvPr id="72" name="pole tekstowe 71"/>
          <p:cNvSpPr txBox="1"/>
          <p:nvPr/>
        </p:nvSpPr>
        <p:spPr>
          <a:xfrm>
            <a:off x="4997698" y="1536477"/>
            <a:ext cx="558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rodzic</a:t>
            </a:r>
            <a:endParaRPr lang="pl-PL" sz="1200" dirty="0"/>
          </a:p>
        </p:txBody>
      </p:sp>
      <p:sp>
        <p:nvSpPr>
          <p:cNvPr id="73" name="pole tekstowe 72"/>
          <p:cNvSpPr txBox="1"/>
          <p:nvPr/>
        </p:nvSpPr>
        <p:spPr>
          <a:xfrm>
            <a:off x="2909466" y="13924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*</a:t>
            </a:r>
            <a:endParaRPr lang="pl-PL" sz="1200" dirty="0"/>
          </a:p>
        </p:txBody>
      </p:sp>
      <p:sp>
        <p:nvSpPr>
          <p:cNvPr id="74" name="pole tekstowe 73"/>
          <p:cNvSpPr txBox="1"/>
          <p:nvPr/>
        </p:nvSpPr>
        <p:spPr>
          <a:xfrm>
            <a:off x="4493642" y="19685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2909466" y="24005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4421634" y="24725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*</a:t>
            </a:r>
            <a:endParaRPr lang="pl-PL" sz="1200" dirty="0"/>
          </a:p>
        </p:txBody>
      </p:sp>
      <p:cxnSp>
        <p:nvCxnSpPr>
          <p:cNvPr id="77" name="Łącznik prosty 76"/>
          <p:cNvCxnSpPr/>
          <p:nvPr/>
        </p:nvCxnSpPr>
        <p:spPr>
          <a:xfrm>
            <a:off x="173162" y="3408685"/>
            <a:ext cx="87849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ole tekstowe 77"/>
          <p:cNvSpPr txBox="1"/>
          <p:nvPr/>
        </p:nvSpPr>
        <p:spPr>
          <a:xfrm>
            <a:off x="3845570" y="2688605"/>
            <a:ext cx="61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osoby</a:t>
            </a:r>
            <a:endParaRPr lang="pl-PL" sz="1400" dirty="0"/>
          </a:p>
        </p:txBody>
      </p:sp>
      <p:sp>
        <p:nvSpPr>
          <p:cNvPr id="79" name="Prostokąt 78"/>
          <p:cNvSpPr/>
          <p:nvPr/>
        </p:nvSpPr>
        <p:spPr>
          <a:xfrm>
            <a:off x="1253282" y="3480693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0" name="Łącznik prosty 79"/>
          <p:cNvCxnSpPr/>
          <p:nvPr/>
        </p:nvCxnSpPr>
        <p:spPr>
          <a:xfrm>
            <a:off x="1253282" y="3840733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ole tekstowe 80"/>
          <p:cNvSpPr txBox="1"/>
          <p:nvPr/>
        </p:nvSpPr>
        <p:spPr>
          <a:xfrm>
            <a:off x="1397298" y="348069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s1: samochód</a:t>
            </a:r>
            <a:endParaRPr lang="pl-PL" dirty="0"/>
          </a:p>
        </p:txBody>
      </p:sp>
      <p:sp>
        <p:nvSpPr>
          <p:cNvPr id="82" name="pole tekstowe 81"/>
          <p:cNvSpPr txBox="1"/>
          <p:nvPr/>
        </p:nvSpPr>
        <p:spPr>
          <a:xfrm>
            <a:off x="1325290" y="3912741"/>
            <a:ext cx="11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typ : ‘renault’</a:t>
            </a:r>
          </a:p>
        </p:txBody>
      </p:sp>
      <p:sp>
        <p:nvSpPr>
          <p:cNvPr id="83" name="Prostokąt 82"/>
          <p:cNvSpPr/>
          <p:nvPr/>
        </p:nvSpPr>
        <p:spPr>
          <a:xfrm>
            <a:off x="1253282" y="4488805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4" name="Łącznik prosty 83"/>
          <p:cNvCxnSpPr/>
          <p:nvPr/>
        </p:nvCxnSpPr>
        <p:spPr>
          <a:xfrm>
            <a:off x="1253282" y="4848845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ole tekstowe 84"/>
          <p:cNvSpPr txBox="1"/>
          <p:nvPr/>
        </p:nvSpPr>
        <p:spPr>
          <a:xfrm>
            <a:off x="1253282" y="4488805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a1: administracja</a:t>
            </a:r>
            <a:endParaRPr lang="pl-PL" dirty="0"/>
          </a:p>
        </p:txBody>
      </p:sp>
      <p:sp>
        <p:nvSpPr>
          <p:cNvPr id="86" name="Prostokąt 85"/>
          <p:cNvSpPr/>
          <p:nvPr/>
        </p:nvSpPr>
        <p:spPr>
          <a:xfrm>
            <a:off x="4925690" y="3840733"/>
            <a:ext cx="180020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7" name="Łącznik prosty 86"/>
          <p:cNvCxnSpPr/>
          <p:nvPr/>
        </p:nvCxnSpPr>
        <p:spPr>
          <a:xfrm>
            <a:off x="4925690" y="4200773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ole tekstowe 87"/>
          <p:cNvSpPr txBox="1"/>
          <p:nvPr/>
        </p:nvSpPr>
        <p:spPr>
          <a:xfrm>
            <a:off x="5069706" y="384073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o1: osoba</a:t>
            </a:r>
            <a:endParaRPr lang="pl-PL" dirty="0"/>
          </a:p>
        </p:txBody>
      </p:sp>
      <p:sp>
        <p:nvSpPr>
          <p:cNvPr id="89" name="pole tekstowe 88"/>
          <p:cNvSpPr txBox="1"/>
          <p:nvPr/>
        </p:nvSpPr>
        <p:spPr>
          <a:xfrm>
            <a:off x="4962202" y="4200773"/>
            <a:ext cx="1625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‘Tomasz’</a:t>
            </a:r>
          </a:p>
          <a:p>
            <a:r>
              <a:rPr lang="pl-PL" sz="1400" dirty="0" smtClean="0"/>
              <a:t>nazwisko: ‘Adamski’</a:t>
            </a:r>
          </a:p>
          <a:p>
            <a:r>
              <a:rPr lang="pl-PL" sz="1400" dirty="0" smtClean="0"/>
              <a:t>wiek : 32</a:t>
            </a:r>
          </a:p>
        </p:txBody>
      </p:sp>
      <p:sp>
        <p:nvSpPr>
          <p:cNvPr id="90" name="Prostokąt 89"/>
          <p:cNvSpPr/>
          <p:nvPr/>
        </p:nvSpPr>
        <p:spPr>
          <a:xfrm>
            <a:off x="7157938" y="3840733"/>
            <a:ext cx="180020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1" name="Łącznik prosty 90"/>
          <p:cNvCxnSpPr/>
          <p:nvPr/>
        </p:nvCxnSpPr>
        <p:spPr>
          <a:xfrm>
            <a:off x="7157938" y="4200773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pole tekstowe 91"/>
          <p:cNvSpPr txBox="1"/>
          <p:nvPr/>
        </p:nvSpPr>
        <p:spPr>
          <a:xfrm>
            <a:off x="7301954" y="384073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o3: osoba</a:t>
            </a:r>
            <a:endParaRPr lang="pl-PL" dirty="0"/>
          </a:p>
        </p:txBody>
      </p:sp>
      <p:sp>
        <p:nvSpPr>
          <p:cNvPr id="93" name="pole tekstowe 92"/>
          <p:cNvSpPr txBox="1"/>
          <p:nvPr/>
        </p:nvSpPr>
        <p:spPr>
          <a:xfrm>
            <a:off x="7194450" y="4200773"/>
            <a:ext cx="16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‘Jan’	</a:t>
            </a:r>
          </a:p>
          <a:p>
            <a:r>
              <a:rPr lang="pl-PL" sz="1400" dirty="0" smtClean="0"/>
              <a:t>nazwisko : ‘Adamski’</a:t>
            </a:r>
          </a:p>
          <a:p>
            <a:r>
              <a:rPr lang="pl-PL" sz="1400" dirty="0" smtClean="0"/>
              <a:t>wiek : 4</a:t>
            </a:r>
          </a:p>
        </p:txBody>
      </p:sp>
      <p:sp>
        <p:nvSpPr>
          <p:cNvPr id="94" name="Prostokąt 93"/>
          <p:cNvSpPr/>
          <p:nvPr/>
        </p:nvSpPr>
        <p:spPr>
          <a:xfrm>
            <a:off x="4961186" y="5208885"/>
            <a:ext cx="180020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5" name="Łącznik prosty 94"/>
          <p:cNvCxnSpPr/>
          <p:nvPr/>
        </p:nvCxnSpPr>
        <p:spPr>
          <a:xfrm>
            <a:off x="4961186" y="5568925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ole tekstowe 95"/>
          <p:cNvSpPr txBox="1"/>
          <p:nvPr/>
        </p:nvSpPr>
        <p:spPr>
          <a:xfrm>
            <a:off x="5105202" y="520888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o2: osoba</a:t>
            </a:r>
            <a:endParaRPr lang="pl-PL" dirty="0"/>
          </a:p>
        </p:txBody>
      </p:sp>
      <p:sp>
        <p:nvSpPr>
          <p:cNvPr id="97" name="pole tekstowe 96"/>
          <p:cNvSpPr txBox="1"/>
          <p:nvPr/>
        </p:nvSpPr>
        <p:spPr>
          <a:xfrm>
            <a:off x="4997698" y="5568925"/>
            <a:ext cx="16669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‘Zofia’</a:t>
            </a:r>
          </a:p>
          <a:p>
            <a:r>
              <a:rPr lang="pl-PL" sz="1400" dirty="0" smtClean="0"/>
              <a:t>nazwisko: ‘Adamska’</a:t>
            </a:r>
          </a:p>
          <a:p>
            <a:r>
              <a:rPr lang="pl-PL" sz="1400" dirty="0" smtClean="0"/>
              <a:t>wiek : 27</a:t>
            </a:r>
          </a:p>
        </p:txBody>
      </p:sp>
      <p:sp>
        <p:nvSpPr>
          <p:cNvPr id="98" name="Prostokąt 97"/>
          <p:cNvSpPr/>
          <p:nvPr/>
        </p:nvSpPr>
        <p:spPr>
          <a:xfrm>
            <a:off x="7157938" y="5208885"/>
            <a:ext cx="180020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9" name="Łącznik prosty 98"/>
          <p:cNvCxnSpPr/>
          <p:nvPr/>
        </p:nvCxnSpPr>
        <p:spPr>
          <a:xfrm>
            <a:off x="7157938" y="5568925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ole tekstowe 99"/>
          <p:cNvSpPr txBox="1"/>
          <p:nvPr/>
        </p:nvSpPr>
        <p:spPr>
          <a:xfrm>
            <a:off x="7301954" y="520888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o4: osoba</a:t>
            </a:r>
            <a:endParaRPr lang="pl-PL" dirty="0"/>
          </a:p>
        </p:txBody>
      </p:sp>
      <p:sp>
        <p:nvSpPr>
          <p:cNvPr id="101" name="pole tekstowe 100"/>
          <p:cNvSpPr txBox="1"/>
          <p:nvPr/>
        </p:nvSpPr>
        <p:spPr>
          <a:xfrm>
            <a:off x="7194450" y="5568925"/>
            <a:ext cx="1700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‘Jakub’</a:t>
            </a:r>
          </a:p>
          <a:p>
            <a:r>
              <a:rPr lang="pl-PL" sz="1400" dirty="0" smtClean="0"/>
              <a:t>nazwisko”: ‘Adamski’</a:t>
            </a:r>
          </a:p>
          <a:p>
            <a:r>
              <a:rPr lang="pl-PL" sz="1400" dirty="0" smtClean="0"/>
              <a:t>wiek : 2</a:t>
            </a:r>
          </a:p>
        </p:txBody>
      </p:sp>
      <p:sp>
        <p:nvSpPr>
          <p:cNvPr id="102" name="pole tekstowe 101"/>
          <p:cNvSpPr txBox="1"/>
          <p:nvPr/>
        </p:nvSpPr>
        <p:spPr>
          <a:xfrm>
            <a:off x="5393234" y="3408685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dorośli</a:t>
            </a:r>
            <a:endParaRPr lang="pl-PL" dirty="0"/>
          </a:p>
        </p:txBody>
      </p:sp>
      <p:sp>
        <p:nvSpPr>
          <p:cNvPr id="103" name="pole tekstowe 102"/>
          <p:cNvSpPr txBox="1"/>
          <p:nvPr/>
        </p:nvSpPr>
        <p:spPr>
          <a:xfrm>
            <a:off x="7697490" y="340868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dzieci</a:t>
            </a:r>
            <a:endParaRPr lang="pl-PL" dirty="0"/>
          </a:p>
        </p:txBody>
      </p:sp>
      <p:cxnSp>
        <p:nvCxnSpPr>
          <p:cNvPr id="104" name="Łącznik prosty ze strzałką 103"/>
          <p:cNvCxnSpPr/>
          <p:nvPr/>
        </p:nvCxnSpPr>
        <p:spPr>
          <a:xfrm flipH="1" flipV="1">
            <a:off x="3053482" y="3696717"/>
            <a:ext cx="187220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ze strzałką 104"/>
          <p:cNvCxnSpPr>
            <a:stCxn id="85" idx="3"/>
            <a:endCxn id="86" idx="1"/>
          </p:cNvCxnSpPr>
          <p:nvPr/>
        </p:nvCxnSpPr>
        <p:spPr>
          <a:xfrm flipV="1">
            <a:off x="3038451" y="4380793"/>
            <a:ext cx="1887239" cy="292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ze strzałką 105"/>
          <p:cNvCxnSpPr>
            <a:stCxn id="83" idx="3"/>
            <a:endCxn id="94" idx="1"/>
          </p:cNvCxnSpPr>
          <p:nvPr/>
        </p:nvCxnSpPr>
        <p:spPr>
          <a:xfrm>
            <a:off x="3053482" y="4884849"/>
            <a:ext cx="1907704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>
            <a:stCxn id="86" idx="3"/>
          </p:cNvCxnSpPr>
          <p:nvPr/>
        </p:nvCxnSpPr>
        <p:spPr>
          <a:xfrm flipV="1">
            <a:off x="6725890" y="4056757"/>
            <a:ext cx="432048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>
            <a:stCxn id="86" idx="3"/>
          </p:cNvCxnSpPr>
          <p:nvPr/>
        </p:nvCxnSpPr>
        <p:spPr>
          <a:xfrm>
            <a:off x="6725890" y="4380793"/>
            <a:ext cx="432048" cy="104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6725890" y="4704829"/>
            <a:ext cx="432048" cy="104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>
            <a:stCxn id="94" idx="3"/>
          </p:cNvCxnSpPr>
          <p:nvPr/>
        </p:nvCxnSpPr>
        <p:spPr>
          <a:xfrm>
            <a:off x="6761386" y="5748945"/>
            <a:ext cx="396552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pole tekstowe 110"/>
          <p:cNvSpPr txBox="1"/>
          <p:nvPr/>
        </p:nvSpPr>
        <p:spPr>
          <a:xfrm>
            <a:off x="251520" y="5305400"/>
            <a:ext cx="40062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 smtClean="0"/>
              <a:t>context</a:t>
            </a:r>
            <a:r>
              <a:rPr lang="pl-PL" sz="1600" dirty="0" smtClean="0"/>
              <a:t> </a:t>
            </a:r>
            <a:r>
              <a:rPr lang="pl-PL" sz="1600" dirty="0" err="1" smtClean="0"/>
              <a:t>Administration</a:t>
            </a:r>
            <a:r>
              <a:rPr lang="pl-PL" sz="1600" dirty="0" smtClean="0"/>
              <a:t>:</a:t>
            </a:r>
          </a:p>
          <a:p>
            <a:r>
              <a:rPr lang="pl-PL" sz="1600" dirty="0" err="1" smtClean="0"/>
              <a:t>self.osoby.dzieci</a:t>
            </a:r>
            <a:r>
              <a:rPr lang="pl-PL" sz="1600" dirty="0" smtClean="0"/>
              <a:t>                        → {o3,o4,o3,o4}</a:t>
            </a:r>
          </a:p>
          <a:p>
            <a:r>
              <a:rPr lang="pl-PL" sz="1600" dirty="0" err="1" smtClean="0"/>
              <a:t>self.osoby.dziecko.rodzic</a:t>
            </a:r>
            <a:r>
              <a:rPr lang="pl-PL" sz="1600" dirty="0" smtClean="0"/>
              <a:t>        →  {o1,o2,o1,o2}</a:t>
            </a:r>
          </a:p>
          <a:p>
            <a:r>
              <a:rPr lang="pl-PL" sz="1600" dirty="0" err="1" smtClean="0"/>
              <a:t>self.osoby.samochód.marka</a:t>
            </a:r>
            <a:r>
              <a:rPr lang="pl-PL" sz="1600" dirty="0" smtClean="0"/>
              <a:t>        →{‘Renault’}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 wyliczeniowy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27</a:t>
            </a:fld>
            <a:endParaRPr lang="pl-PL" dirty="0"/>
          </a:p>
        </p:txBody>
      </p:sp>
      <p:sp>
        <p:nvSpPr>
          <p:cNvPr id="112" name="Symbol zastępczy zawartości 2"/>
          <p:cNvSpPr txBox="1">
            <a:spLocks/>
          </p:cNvSpPr>
          <p:nvPr/>
        </p:nvSpPr>
        <p:spPr>
          <a:xfrm>
            <a:off x="444500" y="142875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Typ wyliczenowy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specyficznym typem modelowym, często używanym jako typ atrybutu. Ma następującą składnię: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 (wartość1, wartość2, wartość3 … 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 wyrażeniach OCL do elementów wyliczenia jako wartości w wyrażeniach odwołujemy się w następujący sposób  #wartość1.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Operacje na typie wyliczeniowym: równy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 różny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</a:t>
            </a: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Prostokąt 112"/>
          <p:cNvSpPr/>
          <p:nvPr/>
        </p:nvSpPr>
        <p:spPr>
          <a:xfrm>
            <a:off x="958900" y="4337670"/>
            <a:ext cx="2808312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4" name="Łącznik prosty 113"/>
          <p:cNvCxnSpPr/>
          <p:nvPr/>
        </p:nvCxnSpPr>
        <p:spPr>
          <a:xfrm>
            <a:off x="958900" y="4697710"/>
            <a:ext cx="2808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ole tekstowe 114"/>
          <p:cNvSpPr txBox="1"/>
          <p:nvPr/>
        </p:nvSpPr>
        <p:spPr>
          <a:xfrm>
            <a:off x="1750988" y="433767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Osoba</a:t>
            </a:r>
            <a:endParaRPr lang="pl-PL" dirty="0"/>
          </a:p>
        </p:txBody>
      </p:sp>
      <p:sp>
        <p:nvSpPr>
          <p:cNvPr id="116" name="pole tekstowe 115"/>
          <p:cNvSpPr txBox="1"/>
          <p:nvPr/>
        </p:nvSpPr>
        <p:spPr>
          <a:xfrm>
            <a:off x="958900" y="4769718"/>
            <a:ext cx="2547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</a:t>
            </a:r>
            <a:r>
              <a:rPr lang="pl-PL" sz="1400" dirty="0" err="1" smtClean="0"/>
              <a:t>string</a:t>
            </a:r>
            <a:endParaRPr lang="pl-PL" sz="1400" dirty="0" smtClean="0"/>
          </a:p>
          <a:p>
            <a:r>
              <a:rPr lang="pl-PL" sz="1400" dirty="0" smtClean="0"/>
              <a:t>nazwisko: </a:t>
            </a:r>
            <a:r>
              <a:rPr lang="pl-PL" sz="1400" dirty="0" err="1" smtClean="0"/>
              <a:t>string</a:t>
            </a:r>
            <a:endParaRPr lang="pl-PL" sz="1400" dirty="0" smtClean="0"/>
          </a:p>
          <a:p>
            <a:r>
              <a:rPr lang="pl-PL" sz="1400" dirty="0" smtClean="0"/>
              <a:t>wiek : </a:t>
            </a:r>
            <a:r>
              <a:rPr lang="pl-PL" sz="1400" dirty="0" err="1" smtClean="0"/>
              <a:t>integer</a:t>
            </a:r>
            <a:endParaRPr lang="pl-PL" sz="1400" dirty="0" smtClean="0"/>
          </a:p>
          <a:p>
            <a:r>
              <a:rPr lang="pl-PL" sz="1400" dirty="0" smtClean="0"/>
              <a:t>płeć : </a:t>
            </a:r>
            <a:r>
              <a:rPr lang="pl-PL" sz="1400" dirty="0" err="1" smtClean="0"/>
              <a:t>enum</a:t>
            </a:r>
            <a:r>
              <a:rPr lang="pl-PL" sz="1400" dirty="0" smtClean="0"/>
              <a:t>(kobieta, </a:t>
            </a:r>
            <a:r>
              <a:rPr lang="pl-PL" sz="1400" dirty="0" smtClean="0"/>
              <a:t>mężczyzna</a:t>
            </a:r>
            <a:r>
              <a:rPr lang="pl-PL" sz="1400" dirty="0" smtClean="0"/>
              <a:t>)</a:t>
            </a:r>
          </a:p>
          <a:p>
            <a:r>
              <a:rPr lang="pl-PL" sz="1400" dirty="0" smtClean="0"/>
              <a:t>tytuł : </a:t>
            </a:r>
            <a:r>
              <a:rPr lang="pl-PL" sz="1400" dirty="0" err="1" smtClean="0"/>
              <a:t>string</a:t>
            </a:r>
            <a:endParaRPr lang="pl-PL" sz="1400" dirty="0" smtClean="0"/>
          </a:p>
        </p:txBody>
      </p:sp>
      <p:sp>
        <p:nvSpPr>
          <p:cNvPr id="117" name="pole tekstowe 116"/>
          <p:cNvSpPr txBox="1"/>
          <p:nvPr/>
        </p:nvSpPr>
        <p:spPr>
          <a:xfrm>
            <a:off x="4775324" y="4769718"/>
            <a:ext cx="3989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context</a:t>
            </a:r>
            <a:r>
              <a:rPr lang="pl-PL" dirty="0" smtClean="0"/>
              <a:t> osoba:</a:t>
            </a:r>
          </a:p>
          <a:p>
            <a:r>
              <a:rPr lang="pl-PL" dirty="0" err="1" smtClean="0"/>
              <a:t>self.płeć</a:t>
            </a:r>
            <a:r>
              <a:rPr lang="pl-PL" dirty="0" smtClean="0"/>
              <a:t> = #kobieta </a:t>
            </a:r>
            <a:r>
              <a:rPr lang="pl-PL" dirty="0" err="1" smtClean="0"/>
              <a:t>implies</a:t>
            </a:r>
            <a:r>
              <a:rPr lang="pl-PL" dirty="0" smtClean="0"/>
              <a:t> tytuł = ‘ Pani’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 </a:t>
            </a:r>
            <a:r>
              <a:rPr lang="pl-PL" dirty="0" err="1" smtClean="0"/>
              <a:t>kolekcyjny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28</a:t>
            </a:fld>
            <a:endParaRPr lang="pl-PL" dirty="0"/>
          </a:p>
        </p:txBody>
      </p:sp>
      <p:sp>
        <p:nvSpPr>
          <p:cNvPr id="13" name="Prostokąt 12"/>
          <p:cNvSpPr/>
          <p:nvPr/>
        </p:nvSpPr>
        <p:spPr>
          <a:xfrm>
            <a:off x="558801" y="2074635"/>
            <a:ext cx="79311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sz="2000" b="1" dirty="0" err="1" smtClean="0"/>
              <a:t>Collection</a:t>
            </a:r>
            <a:r>
              <a:rPr lang="pl-PL" sz="2000" dirty="0" smtClean="0"/>
              <a:t> jest abstrakcyjnym </a:t>
            </a:r>
            <a:r>
              <a:rPr lang="pl-PL" sz="2000" dirty="0" err="1" smtClean="0"/>
              <a:t>nadtypem</a:t>
            </a:r>
            <a:r>
              <a:rPr lang="pl-PL" sz="2000" dirty="0" smtClean="0"/>
              <a:t> dla każdego  typu zestawu.</a:t>
            </a:r>
            <a:endParaRPr lang="pl-PL" sz="2000" b="1" dirty="0" smtClean="0"/>
          </a:p>
          <a:p>
            <a:pPr lvl="1">
              <a:buNone/>
            </a:pPr>
            <a:endParaRPr lang="pl-PL" sz="2000" dirty="0" smtClean="0"/>
          </a:p>
          <a:p>
            <a:pPr lvl="1">
              <a:buNone/>
            </a:pPr>
            <a:r>
              <a:rPr lang="pl-PL" sz="2000" dirty="0" smtClean="0"/>
              <a:t>Specjalizujące go typy konkretne</a:t>
            </a:r>
          </a:p>
          <a:p>
            <a:pPr lvl="1">
              <a:buNone/>
            </a:pPr>
            <a:endParaRPr lang="pl-PL" sz="2000" dirty="0" smtClean="0"/>
          </a:p>
          <a:p>
            <a:pPr lvl="2"/>
            <a:r>
              <a:rPr lang="pl-PL" sz="2000" b="1" dirty="0" smtClean="0"/>
              <a:t>Set (T) </a:t>
            </a:r>
            <a:r>
              <a:rPr lang="pl-PL" sz="2000" dirty="0" smtClean="0"/>
              <a:t>– zbiór elementów, nie zawiera </a:t>
            </a:r>
            <a:r>
              <a:rPr lang="pl-PL" sz="2000" dirty="0" err="1" smtClean="0"/>
              <a:t>duplilatów</a:t>
            </a:r>
            <a:endParaRPr lang="pl-PL" sz="2000" dirty="0" smtClean="0"/>
          </a:p>
          <a:p>
            <a:pPr lvl="2"/>
            <a:r>
              <a:rPr lang="pl-PL" sz="2000" b="1" dirty="0" err="1" smtClean="0"/>
              <a:t>OrderedSet</a:t>
            </a:r>
            <a:r>
              <a:rPr lang="pl-PL" sz="2000" b="1" dirty="0" smtClean="0"/>
              <a:t> (T) </a:t>
            </a:r>
            <a:r>
              <a:rPr lang="pl-PL" sz="2000" dirty="0" smtClean="0"/>
              <a:t>– zbiór uporządkowany, ), elementy mają przypisane numery</a:t>
            </a:r>
          </a:p>
          <a:p>
            <a:pPr lvl="2"/>
            <a:r>
              <a:rPr lang="pl-PL" sz="2000" b="1" dirty="0" err="1" smtClean="0"/>
              <a:t>Bag</a:t>
            </a:r>
            <a:r>
              <a:rPr lang="pl-PL" sz="2000" dirty="0" smtClean="0"/>
              <a:t> </a:t>
            </a:r>
            <a:r>
              <a:rPr lang="pl-PL" sz="2000" b="1" dirty="0" smtClean="0"/>
              <a:t>(T) </a:t>
            </a:r>
            <a:r>
              <a:rPr lang="pl-PL" sz="2000" dirty="0" smtClean="0"/>
              <a:t>– </a:t>
            </a:r>
            <a:r>
              <a:rPr lang="pl-PL" sz="2000" dirty="0" err="1" smtClean="0"/>
              <a:t>wielozbiór</a:t>
            </a:r>
            <a:r>
              <a:rPr lang="pl-PL" sz="2000" dirty="0" smtClean="0"/>
              <a:t> (zbiór z powtórzeniami)</a:t>
            </a:r>
          </a:p>
          <a:p>
            <a:pPr lvl="2"/>
            <a:r>
              <a:rPr lang="pl-PL" sz="2000" b="1" dirty="0" err="1" smtClean="0"/>
              <a:t>Sequence</a:t>
            </a:r>
            <a:r>
              <a:rPr lang="pl-PL" sz="2000" b="1" dirty="0" smtClean="0"/>
              <a:t> (T) </a:t>
            </a:r>
            <a:r>
              <a:rPr lang="pl-PL" sz="2000" dirty="0" smtClean="0"/>
              <a:t>– ciąg (</a:t>
            </a:r>
            <a:r>
              <a:rPr lang="pl-PL" sz="2000" dirty="0" err="1" smtClean="0"/>
              <a:t>wielozbiór</a:t>
            </a:r>
            <a:r>
              <a:rPr lang="pl-PL" sz="2000" dirty="0" smtClean="0"/>
              <a:t> uporządkowany), elementy mają przypisane numery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 </a:t>
            </a:r>
            <a:r>
              <a:rPr lang="pl-PL" dirty="0" err="1" smtClean="0"/>
              <a:t>kolekcyjny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29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07975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Kolekcje są wynikami powiązań: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(T)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dla powiązań prostych (bez dodatkowych atrybutów)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(T)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dla powiązań prostych uporządkowanych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 wynik kilku nawigacji, dla powiązań złożonych oraz prostych z powtórzeniami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(T)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dla powiązań prostych uporządkowanych z powtórzeniami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Krótka charakterystyka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580768" y="1214216"/>
            <a:ext cx="8062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altLang="pl-PL" dirty="0" smtClean="0"/>
              <a:t> Język formalny używany do opisywania wyrażeń w języku UML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altLang="pl-PL" dirty="0" smtClean="0"/>
              <a:t> Wyrażenia określają niezmienne warunki, które musi spełnić modelowany system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altLang="pl-PL" dirty="0" smtClean="0"/>
              <a:t> Wyrażenia określają także operacje albo akcje w taki sposób, że po wykonaniu zmień stan systemu Służy do określania ograniczeń specyficznych dla aplikacji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altLang="pl-PL" dirty="0" smtClean="0"/>
              <a:t> Został opracowany w celu uniknięcia niejednoznaczności podczas opisu dodatkowych ograniczeń modelu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altLang="pl-PL" dirty="0" smtClean="0"/>
              <a:t> Wyrażenia OCL nie mają wpływu na model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altLang="pl-PL" dirty="0" smtClean="0"/>
              <a:t> Nie jest to język programowanie z związku z tym nie jest możliwe napisanie logiki programu lub kontrolować przepływ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altLang="pl-PL" dirty="0" smtClean="0"/>
              <a:t> Każde wyrażenie musi mieć określony typ oraz muszą być zgodne z regułami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altLang="pl-PL" dirty="0" smtClean="0"/>
              <a:t> Na przykład nie jest dozwolone porównanie zmiennej typu </a:t>
            </a:r>
            <a:r>
              <a:rPr lang="pl-PL" altLang="pl-PL" dirty="0" err="1" smtClean="0"/>
              <a:t>Integer</a:t>
            </a:r>
            <a:r>
              <a:rPr lang="pl-PL" altLang="pl-PL" dirty="0" smtClean="0"/>
              <a:t> ze zmienną typu </a:t>
            </a:r>
            <a:r>
              <a:rPr lang="pl-PL" altLang="pl-PL" dirty="0" err="1" smtClean="0"/>
              <a:t>String</a:t>
            </a:r>
            <a:endParaRPr lang="pl-PL" altLang="pl-PL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 </a:t>
            </a:r>
            <a:r>
              <a:rPr lang="pl-PL" dirty="0" err="1" smtClean="0"/>
              <a:t>kolekcyjny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30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Typy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kolekcyjne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mogą być określone poprzez wyliczenie ich elementów: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Set { 1, 2, 5, 3, 4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Set { ‘kwadrat’, ‘trójkąt’, ‘okrąg’, ‘prostokąt’}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{‘niebieski’, ‘biały’, ‘czerwony’, ‘zielony’}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1,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5, 3, 1, 2,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{5, 2,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1, 3}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Dla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istnieją równoważne notacje skrócone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1 .. 6} = 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1 .. (2 + 4)} =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{1, 2, 3, 4, 5, 6}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 </a:t>
            </a:r>
            <a:r>
              <a:rPr lang="pl-PL" dirty="0" err="1" smtClean="0"/>
              <a:t>kolekcyjny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31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Czasami typ elementu modelu musi być wyraźnie określony, np. podczas definiowania nowego atrybutu.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Set 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(Set 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ProgramPartner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ServiceLevel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Burning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 przypadku zagnieżdżonych kolekcji, w większości przypadków są one automatycznie spłaszczone.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{ Set { 1, 2 }, Set { 3, 4 }, Set { 5, 6 } } 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{ 1, 2, 3, 4, 5, 6} 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Operacje na kolekcjach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32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Wiele standardowych operacji typu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 i jego podtypów jest zdefiniowanych w standardowej bibliotece OCL.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Są one oznaczane w wyrażeniach OCL za pomocą strzałki (operacje zdefiniowane przez użytkownika są oznaczone za pomocą kropek).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Składnia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operacja(...)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{1, 2, 3} -&gt;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self.zatrudniony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&lt; 1000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Operacje standardowe nigdy nie zmieniają stanu kolekcji (są zapytaniami).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Standardowe operacje na kolekcjach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33</a:t>
            </a:fld>
            <a:endParaRPr lang="pl-PL" dirty="0"/>
          </a:p>
        </p:txBody>
      </p:sp>
      <p:graphicFrame>
        <p:nvGraphicFramePr>
          <p:cNvPr id="8" name="Symbol zastępczy zawartości 3"/>
          <p:cNvGraphicFramePr>
            <a:graphicFrameLocks/>
          </p:cNvGraphicFramePr>
          <p:nvPr/>
        </p:nvGraphicFramePr>
        <p:xfrm>
          <a:off x="457200" y="1600200"/>
          <a:ext cx="8229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 smtClean="0"/>
                        <a:t>Operacja</a:t>
                      </a:r>
                      <a:endParaRPr lang="pl-PL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 smtClean="0"/>
                        <a:t>Opis</a:t>
                      </a:r>
                      <a:endParaRPr lang="pl-PL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count</a:t>
                      </a:r>
                      <a:r>
                        <a:rPr lang="pl-PL" sz="1400" dirty="0" smtClean="0"/>
                        <a:t> (element)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Liczba wystąpień obiektu w kolekcji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excludes</a:t>
                      </a:r>
                      <a:r>
                        <a:rPr lang="pl-PL" sz="1400" dirty="0" smtClean="0"/>
                        <a:t> (element)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l-PL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jeśli element nie jest elementem kolekcji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excludesAll</a:t>
                      </a:r>
                      <a:r>
                        <a:rPr lang="pl-PL" sz="1400" dirty="0" smtClean="0"/>
                        <a:t> (</a:t>
                      </a:r>
                      <a:r>
                        <a:rPr lang="pl-PL" sz="1400" dirty="0" err="1" smtClean="0"/>
                        <a:t>collection</a:t>
                      </a:r>
                      <a:r>
                        <a:rPr lang="pl-PL" sz="1400" dirty="0" smtClean="0"/>
                        <a:t>) 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True</a:t>
                      </a:r>
                      <a:r>
                        <a:rPr lang="pl-PL" sz="1400" dirty="0" smtClean="0"/>
                        <a:t>, jeśli nie wszystkie elementy  kolekcji parametrów są w aktualnej kolekcji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includes (</a:t>
                      </a:r>
                      <a:r>
                        <a:rPr lang="pl-PL" sz="1400" dirty="0" smtClean="0"/>
                        <a:t>element</a:t>
                      </a:r>
                      <a:r>
                        <a:rPr lang="en-US" sz="1400" dirty="0" smtClean="0"/>
                        <a:t>)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True</a:t>
                      </a:r>
                      <a:r>
                        <a:rPr lang="pl-PL" sz="1400" dirty="0" smtClean="0"/>
                        <a:t>, jeśli element jest elementem kolekcji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includesAll</a:t>
                      </a:r>
                      <a:r>
                        <a:rPr lang="pl-PL" sz="1400" dirty="0" smtClean="0"/>
                        <a:t> (</a:t>
                      </a:r>
                      <a:r>
                        <a:rPr lang="pl-PL" sz="1400" dirty="0" err="1" smtClean="0"/>
                        <a:t>collection</a:t>
                      </a:r>
                      <a:r>
                        <a:rPr lang="pl-PL" sz="1400" dirty="0" smtClean="0"/>
                        <a:t>) 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True</a:t>
                      </a:r>
                      <a:r>
                        <a:rPr lang="pl-PL" sz="1400" dirty="0" smtClean="0"/>
                        <a:t>, jeśli wszystkie elementy kolekcji parametrów są w aktualnej kolekcji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isEmpty</a:t>
                      </a:r>
                      <a:r>
                        <a:rPr lang="pl-PL" sz="1400" dirty="0" smtClean="0"/>
                        <a:t>()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True</a:t>
                      </a:r>
                      <a:r>
                        <a:rPr lang="pl-PL" sz="1400" dirty="0" smtClean="0"/>
                        <a:t>, jeśli kolekcja nie zawiera żadnych elementów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notEmpty</a:t>
                      </a:r>
                      <a:r>
                        <a:rPr lang="pl-PL" sz="1400" dirty="0" smtClean="0"/>
                        <a:t>()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True</a:t>
                      </a:r>
                      <a:r>
                        <a:rPr lang="pl-PL" sz="1400" dirty="0" smtClean="0"/>
                        <a:t>,</a:t>
                      </a:r>
                      <a:r>
                        <a:rPr lang="pl-PL" sz="1400" baseline="0" dirty="0" smtClean="0"/>
                        <a:t> jeśli kolekcja zawiera jeden albo więcej elementów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/>
                        <a:t>size</a:t>
                      </a:r>
                      <a:r>
                        <a:rPr lang="pl-PL" sz="1400" dirty="0" smtClean="0"/>
                        <a:t>()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Ilość elementów w kolekcji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sum()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Suma wszystkich elementów kolekcji. Elementy muszą być</a:t>
                      </a:r>
                      <a:r>
                        <a:rPr lang="pl-PL" sz="1400" baseline="0" dirty="0" smtClean="0"/>
                        <a:t> typu Real lub </a:t>
                      </a:r>
                      <a:r>
                        <a:rPr lang="pl-PL" sz="1400" baseline="0" dirty="0" err="1" smtClean="0"/>
                        <a:t>Integer</a:t>
                      </a:r>
                      <a:endParaRPr lang="pl-PL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Operacje na kolekcjach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34</a:t>
            </a:fld>
            <a:endParaRPr lang="pl-PL" dirty="0"/>
          </a:p>
        </p:txBody>
      </p:sp>
      <p:sp>
        <p:nvSpPr>
          <p:cNvPr id="9" name="Symbol zastępczy zawartości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Niektóre operacje zdefiniowane dla wszystkich typów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kolekcyjnych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mają inne znaczenie w zależności od tego na jakim typie zostały zastosowane: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równy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and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różny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dwa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(zbiory) są sobie równe, jeżeli wszystkie elementy są takie same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rdered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(uporządkowane zbiory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są sobie równe , jeżeli wszystkie elementy są takie same i w takim samym porządku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ags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wielozbiory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są sobie równe, jeżeli wszystkie elementy pojawiają się w nich tyle samo razy.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dwie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equences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(sekwencje) są sobie równe, jeżeli wszystkie elementy pojawiają się w nich tyle samo razy i takiej samej kolejności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Operacje na kolekcjach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35</a:t>
            </a:fld>
            <a:endParaRPr lang="pl-PL" dirty="0"/>
          </a:p>
        </p:txBody>
      </p:sp>
      <p:sp>
        <p:nvSpPr>
          <p:cNvPr id="8" name="Symbol zastępczy zawartości 4"/>
          <p:cNvSpPr txBox="1">
            <a:spLocks/>
          </p:cNvSpPr>
          <p:nvPr/>
        </p:nvSpPr>
        <p:spPr>
          <a:xfrm>
            <a:off x="368300" y="15494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including(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rezultatem jest powstanie nowej kolekcji z dodanym elementem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przypadku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jest dodawany tylko wtedy, jeżeli takiego elementu wcześniej nie było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przypadku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dodawany jest na koniec.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excluding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rezultatem  jest powstaniem nowej kolekcji bez usuwanego elementu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przypadku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usuwane są wszystkie wystąpienia danego elementu.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Operacje na kolekcjach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36</a:t>
            </a:fld>
            <a:endParaRPr lang="pl-PL" dirty="0"/>
          </a:p>
        </p:txBody>
      </p:sp>
      <p:sp>
        <p:nvSpPr>
          <p:cNvPr id="9" name="Symbol zastępczy zawartości 4"/>
          <p:cNvSpPr txBox="1">
            <a:spLocks/>
          </p:cNvSpPr>
          <p:nvPr/>
        </p:nvSpPr>
        <p:spPr>
          <a:xfrm>
            <a:off x="352425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flatten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(spłaszczenie) zamienia kolekcję kolekcji na kolekcję pojedynczych elementów.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rezultatem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flatten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 odpowiednio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kolejność elementów nie może być dokładnie określona.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przypadku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odpowiednio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lub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{ Set { 1, 2 }, Set { 2, 3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4</a:t>
            </a: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}, Set { 4, 5, 6 } }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 </a:t>
            </a: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{ 1, 2, 3, 4, 5, 6 }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 { Set { 1, 2 }, Set { 1, 2 }, Set { 4, 5, 6 } }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    </a:t>
            </a: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 { 1, 1, 2, 2, 4, 5, 6 }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Set { 1, 2 }, Set { 2, 3}, Set { 4, 5, 6 } }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→ 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1, 2,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3, 4, 5, 6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Operacje na kolekcjach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37</a:t>
            </a:fld>
            <a:endParaRPr lang="pl-PL" dirty="0"/>
          </a:p>
        </p:txBody>
      </p:sp>
      <p:sp>
        <p:nvSpPr>
          <p:cNvPr id="8" name="Symbol zastępczy zawartości 4"/>
          <p:cNvSpPr txBox="1">
            <a:spLocks/>
          </p:cNvSpPr>
          <p:nvPr/>
        </p:nvSpPr>
        <p:spPr>
          <a:xfrm>
            <a:off x="358775" y="1885950"/>
            <a:ext cx="8229600" cy="2974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asSequence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asBag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asOrderedSet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operacje te przekształcają instancje jednego typu kolekcji w kolekcję  innego typu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zastosowanie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usunie zduplikowane elementy.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zastosowanie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asBag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spowoduje  utratę informacji o uporządkowaniu elementów.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zastosowanie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spowoduje losowe rozmieszczenie elementów.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Operacje na kolekcjach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38</a:t>
            </a:fld>
            <a:endParaRPr lang="pl-PL" dirty="0"/>
          </a:p>
        </p:txBody>
      </p:sp>
      <p:sp>
        <p:nvSpPr>
          <p:cNvPr id="9" name="Symbol zastępczy zawartości 4"/>
          <p:cNvSpPr txBox="1">
            <a:spLocks/>
          </p:cNvSpPr>
          <p:nvPr/>
        </p:nvSpPr>
        <p:spPr>
          <a:xfrm>
            <a:off x="450850" y="1939926"/>
            <a:ext cx="8229600" cy="2952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łączy dwie kolekcje w jedną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uporządkowane kolekcje mogą być łączone tylko z uporządkowanymi kolekcjami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rezultatem połączenia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będzie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intersection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przecięcie dwóch kolekcji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 może być stosowane do kolekcji uporządkowanych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różnica dwóch kolekcji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zastosowane do uporządkowanych kolekcji nie zmienia kolejności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Operacje na kolekcjach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39</a:t>
            </a:fld>
            <a:endParaRPr lang="pl-PL" dirty="0"/>
          </a:p>
        </p:txBody>
      </p:sp>
      <p:sp>
        <p:nvSpPr>
          <p:cNvPr id="8" name="Symbol zastępczy zawartości 4"/>
          <p:cNvSpPr txBox="1">
            <a:spLocks/>
          </p:cNvSpPr>
          <p:nvPr/>
        </p:nvSpPr>
        <p:spPr>
          <a:xfrm>
            <a:off x="3175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cje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uporządkowanych kolekcjach (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first/last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zwraca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first/last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zwraca element o zadanym indeksie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indexOf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zwraca indeks danego elementu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wstawia element na zadaną pozycję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subSequence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zwraca podciąg 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 określonych indeksach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subOrderedSet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zwraca uporządkowany podzbiór o określonych indeksach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append/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prepend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dodaje na koniec albo na początek kolekcji dany element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Ograniczenie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705808" y="1559936"/>
            <a:ext cx="7763309" cy="430241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lang="pl-PL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Ograniczenie jest sformułowane na poziomie klas, ale jego semantyka jest stosowana na poziomie obiektów.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pl-PL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Relacje między elementami, jak i same elementy, mogą mieć sprawdzalną prawidłowość za pomocą ograniczeń.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pl-PL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Ograniczenia umożliwiają zapisywanie wyrażeń, które muszą być spełnione, aby model był prawidłowy.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900495" y="1861306"/>
            <a:ext cx="7188283" cy="6301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805219" y="1917833"/>
            <a:ext cx="714840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ct val="120000"/>
              <a:defRPr/>
            </a:pPr>
            <a:r>
              <a:rPr lang="pl-PL" b="1" dirty="0" smtClean="0"/>
              <a:t> 	Ograniczenie</a:t>
            </a:r>
            <a:r>
              <a:rPr lang="pl-PL" dirty="0" smtClean="0"/>
              <a:t> – to restrykcja nałożona  na jeden lub więcej  elementów modelu lub system.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Operacje iteracyjne po elementach kolekcji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40</a:t>
            </a:fld>
            <a:endParaRPr lang="pl-PL" dirty="0"/>
          </a:p>
        </p:txBody>
      </p:sp>
      <p:sp>
        <p:nvSpPr>
          <p:cNvPr id="9" name="Symbol zastępczy zawartości 4"/>
          <p:cNvSpPr txBox="1">
            <a:spLocks/>
          </p:cNvSpPr>
          <p:nvPr/>
        </p:nvSpPr>
        <p:spPr>
          <a:xfrm>
            <a:off x="457200" y="1724026"/>
            <a:ext cx="8229600" cy="3517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OCL zdefiniowano kilka operacji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kolekcyjnych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które służą do wychwytywania pewnych elementów kolekcji.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Obliczają one wartość zadanego wyrażenie dla wszystkich elementów kolekcji.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możliwa składnia tych operacji: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operacja (element: Typ |wyrażenie(element) 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operacja (element | wyrażenie (element) 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operacja (wyrażenie)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Operacje iteracyjne po elementach kolekcji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41</a:t>
            </a:fld>
            <a:endParaRPr lang="pl-PL" dirty="0"/>
          </a:p>
        </p:txBody>
      </p:sp>
      <p:graphicFrame>
        <p:nvGraphicFramePr>
          <p:cNvPr id="8" name="Symbol zastępczy zawartości 3"/>
          <p:cNvGraphicFramePr>
            <a:graphicFrameLocks/>
          </p:cNvGraphicFramePr>
          <p:nvPr/>
        </p:nvGraphicFramePr>
        <p:xfrm>
          <a:off x="409575" y="1489075"/>
          <a:ext cx="8229600" cy="44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b="1" dirty="0" err="1" smtClean="0"/>
                        <a:t>Operation</a:t>
                      </a:r>
                      <a:r>
                        <a:rPr lang="pl-PL" sz="1000" b="1" dirty="0" smtClean="0"/>
                        <a:t> </a:t>
                      </a:r>
                      <a:endParaRPr lang="pl-PL" sz="1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b="1" dirty="0" smtClean="0"/>
                        <a:t>Opis </a:t>
                      </a:r>
                      <a:endParaRPr lang="pl-PL" sz="1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 smtClean="0"/>
                        <a:t>any</a:t>
                      </a:r>
                      <a:r>
                        <a:rPr lang="pl-PL" sz="1000" dirty="0" smtClean="0"/>
                        <a:t> (wyrażenie) 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Zwraca losowy element kolekcji źródłowych, dla których wyrażenie podane</a:t>
                      </a:r>
                      <a:r>
                        <a:rPr lang="pl-PL" sz="1000" baseline="0" dirty="0" smtClean="0"/>
                        <a:t> w nawiasach </a:t>
                      </a:r>
                      <a:r>
                        <a:rPr lang="pl-PL" sz="1000" dirty="0" smtClean="0"/>
                        <a:t>jest prawdziwe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 smtClean="0"/>
                        <a:t>collect</a:t>
                      </a:r>
                      <a:r>
                        <a:rPr lang="pl-PL" sz="1000" dirty="0" smtClean="0"/>
                        <a:t>(wyrażenie)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Zwraca kolekcję </a:t>
                      </a:r>
                      <a:r>
                        <a:rPr lang="pl-PL" sz="1000" dirty="0" smtClean="0"/>
                        <a:t>elementów</a:t>
                      </a:r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które spełniają wyrażenie</a:t>
                      </a:r>
                      <a:r>
                        <a:rPr lang="pl-PL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 nawiasach dla każdego elementu kolekcji źródłowej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 smtClean="0"/>
                        <a:t>exist</a:t>
                      </a:r>
                      <a:r>
                        <a:rPr lang="pl-PL" sz="1000" dirty="0" smtClean="0"/>
                        <a:t>(wyrażenie)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Zwraca </a:t>
                      </a:r>
                      <a:r>
                        <a:rPr lang="pl-PL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jeśli co najmniej jeden element  kolekcji źródłowej dla którego wyrażenie jest prawdziwe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 smtClean="0"/>
                        <a:t>forAll</a:t>
                      </a:r>
                      <a:r>
                        <a:rPr lang="pl-PL" sz="1000" dirty="0" smtClean="0"/>
                        <a:t>(wyrażenie)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Zwraca </a:t>
                      </a:r>
                      <a:r>
                        <a:rPr lang="pl-PL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jeśli wyrażenie jest prawdziwe dla wszystkich elementów kolekcji źródłowej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 smtClean="0"/>
                        <a:t>isUnique</a:t>
                      </a:r>
                      <a:r>
                        <a:rPr lang="pl-PL" sz="1000" dirty="0" smtClean="0"/>
                        <a:t>(wyrażenie)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Zwraca </a:t>
                      </a:r>
                      <a:r>
                        <a:rPr lang="pl-PL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jeśli wyrażenie ma unikalną wartość dla wszystkich elementów  kolekcji źródłowej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 smtClean="0"/>
                        <a:t>iterate</a:t>
                      </a:r>
                      <a:r>
                        <a:rPr lang="pl-PL" sz="1000" dirty="0" smtClean="0"/>
                        <a:t>(…)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Iteruje po wszystkich elementach kolekcji źródłowej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smtClean="0"/>
                        <a:t>one(wyrażenie)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Zwraca </a:t>
                      </a:r>
                      <a:r>
                        <a:rPr lang="pl-PL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jeśli kolekcja</a:t>
                      </a:r>
                      <a:r>
                        <a:rPr lang="pl-PL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źródłowa zawiera dokładnie jeden element, dla której wyrażenie jest prawdziwe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 smtClean="0"/>
                        <a:t>reject</a:t>
                      </a:r>
                      <a:r>
                        <a:rPr lang="pl-PL" sz="1000" dirty="0" smtClean="0"/>
                        <a:t>(wyrażenie)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Zwraca </a:t>
                      </a:r>
                      <a:r>
                        <a:rPr lang="pl-PL" sz="1000" dirty="0" err="1" smtClean="0"/>
                        <a:t>podkolekcję</a:t>
                      </a:r>
                      <a:r>
                        <a:rPr lang="pl-PL" sz="1000" dirty="0" smtClean="0"/>
                        <a:t> zawierającą wszystkie elementy, dla których wyrażenie jest nieprawdziwe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 smtClean="0"/>
                        <a:t>select</a:t>
                      </a:r>
                      <a:r>
                        <a:rPr lang="pl-PL" sz="1000" dirty="0" smtClean="0"/>
                        <a:t>(wyrażenie)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dirty="0" smtClean="0"/>
                        <a:t>Zwraca </a:t>
                      </a:r>
                      <a:r>
                        <a:rPr lang="pl-PL" sz="1000" dirty="0" err="1" smtClean="0"/>
                        <a:t>podkolekcję</a:t>
                      </a:r>
                      <a:r>
                        <a:rPr lang="pl-PL" sz="1000" dirty="0" smtClean="0"/>
                        <a:t> zawierającą wszystkie elementy, dla których wyrażenie jest prawdziwe</a:t>
                      </a:r>
                    </a:p>
                    <a:p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 smtClean="0"/>
                        <a:t>sortedBy</a:t>
                      </a:r>
                      <a:r>
                        <a:rPr lang="pl-PL" sz="1000" dirty="0" smtClean="0"/>
                        <a:t>(wyrażenie)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Zwraca kolekcję zawierającą wszystkie elementy kolekcji</a:t>
                      </a:r>
                      <a:r>
                        <a:rPr lang="pl-PL" sz="1000" baseline="0" dirty="0" smtClean="0"/>
                        <a:t> źródłowej, </a:t>
                      </a:r>
                      <a:r>
                        <a:rPr lang="pl-PL" sz="1000" dirty="0" smtClean="0"/>
                        <a:t> uporządkowanych przez wartość wyrażenia</a:t>
                      </a:r>
                      <a:endParaRPr lang="pl-PL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Przykładowy diagram klas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42</a:t>
            </a:fld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827584" y="2545978"/>
            <a:ext cx="18002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827584" y="290601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899592" y="2545978"/>
            <a:ext cx="115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Pracownik</a:t>
            </a:r>
            <a:endParaRPr lang="pl-PL" sz="14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27584" y="2906018"/>
            <a:ext cx="1693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imię : </a:t>
            </a:r>
            <a:r>
              <a:rPr lang="pl-PL" sz="1200" dirty="0" err="1" smtClean="0"/>
              <a:t>String</a:t>
            </a:r>
            <a:endParaRPr lang="pl-PL" sz="1200" dirty="0" smtClean="0"/>
          </a:p>
          <a:p>
            <a:r>
              <a:rPr lang="pl-PL" sz="1200" dirty="0" smtClean="0"/>
              <a:t>nazwisko : </a:t>
            </a:r>
            <a:r>
              <a:rPr lang="pl-PL" sz="1200" dirty="0" err="1" smtClean="0"/>
              <a:t>String</a:t>
            </a:r>
            <a:endParaRPr lang="pl-PL" sz="1200" dirty="0" smtClean="0"/>
          </a:p>
          <a:p>
            <a:r>
              <a:rPr lang="pl-PL" sz="1200" dirty="0" smtClean="0"/>
              <a:t>wiek: </a:t>
            </a:r>
            <a:r>
              <a:rPr lang="pl-PL" sz="1200" dirty="0" err="1" smtClean="0"/>
              <a:t>Integer</a:t>
            </a:r>
            <a:r>
              <a:rPr lang="pl-PL" sz="1200" dirty="0" smtClean="0"/>
              <a:t> </a:t>
            </a:r>
          </a:p>
          <a:p>
            <a:r>
              <a:rPr lang="pl-PL" sz="1200" dirty="0" smtClean="0"/>
              <a:t>płeć:  </a:t>
            </a:r>
            <a:r>
              <a:rPr lang="pl-PL" sz="1200" dirty="0" err="1" smtClean="0"/>
              <a:t>Płeć</a:t>
            </a:r>
            <a:endParaRPr lang="pl-PL" sz="1200" dirty="0" smtClean="0"/>
          </a:p>
          <a:p>
            <a:r>
              <a:rPr lang="pl-PL" sz="1200" dirty="0" smtClean="0"/>
              <a:t>zamężny : </a:t>
            </a:r>
            <a:r>
              <a:rPr lang="pl-PL" sz="1200" dirty="0" err="1" smtClean="0"/>
              <a:t>Boolean</a:t>
            </a:r>
            <a:endParaRPr lang="pl-PL" sz="1200" dirty="0"/>
          </a:p>
        </p:txBody>
      </p:sp>
      <p:sp>
        <p:nvSpPr>
          <p:cNvPr id="13" name="Prostokąt 12"/>
          <p:cNvSpPr/>
          <p:nvPr/>
        </p:nvSpPr>
        <p:spPr>
          <a:xfrm>
            <a:off x="6084168" y="2401962"/>
            <a:ext cx="2304256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6300192" y="2401962"/>
            <a:ext cx="115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Firma</a:t>
            </a:r>
            <a:endParaRPr lang="pl-PL" sz="1400" dirty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627784" y="3698106"/>
            <a:ext cx="345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2627784" y="341007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0..*</a:t>
            </a:r>
            <a:endParaRPr lang="pl-PL" sz="12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5796136" y="34100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627784" y="3698106"/>
            <a:ext cx="923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zatrudniony</a:t>
            </a:r>
            <a:endParaRPr lang="pl-PL" sz="1200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5148064" y="3698106"/>
            <a:ext cx="934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pracodawca</a:t>
            </a:r>
            <a:endParaRPr lang="pl-PL" sz="1200" dirty="0"/>
          </a:p>
        </p:txBody>
      </p:sp>
      <p:cxnSp>
        <p:nvCxnSpPr>
          <p:cNvPr id="20" name="Łącznik prosty 19"/>
          <p:cNvCxnSpPr/>
          <p:nvPr/>
        </p:nvCxnSpPr>
        <p:spPr>
          <a:xfrm>
            <a:off x="6084168" y="283401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6156176" y="2906018"/>
            <a:ext cx="195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nazwa: </a:t>
            </a:r>
            <a:r>
              <a:rPr lang="pl-PL" sz="1200" dirty="0" err="1" smtClean="0"/>
              <a:t>String</a:t>
            </a:r>
            <a:endParaRPr lang="pl-PL" sz="1200" dirty="0" smtClean="0"/>
          </a:p>
          <a:p>
            <a:r>
              <a:rPr lang="pl-PL" sz="1200" dirty="0" err="1" smtClean="0"/>
              <a:t>liczbaZatrudnionych</a:t>
            </a:r>
            <a:r>
              <a:rPr lang="pl-PL" sz="1200" dirty="0" smtClean="0"/>
              <a:t>: </a:t>
            </a:r>
            <a:r>
              <a:rPr lang="pl-PL" sz="1200" dirty="0" err="1" smtClean="0"/>
              <a:t>Integer</a:t>
            </a:r>
            <a:endParaRPr lang="pl-PL" sz="1200" dirty="0"/>
          </a:p>
        </p:txBody>
      </p:sp>
      <p:cxnSp>
        <p:nvCxnSpPr>
          <p:cNvPr id="22" name="Łącznik prosty 21"/>
          <p:cNvCxnSpPr/>
          <p:nvPr/>
        </p:nvCxnSpPr>
        <p:spPr>
          <a:xfrm>
            <a:off x="2627784" y="3050034"/>
            <a:ext cx="345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2627784" y="3050034"/>
            <a:ext cx="73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manager</a:t>
            </a:r>
            <a:endParaRPr lang="pl-PL" sz="12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699792" y="27620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25" name="Prostokąt 24"/>
          <p:cNvSpPr/>
          <p:nvPr/>
        </p:nvSpPr>
        <p:spPr>
          <a:xfrm>
            <a:off x="4572000" y="4274170"/>
            <a:ext cx="201622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/>
          <p:cNvSpPr txBox="1"/>
          <p:nvPr/>
        </p:nvSpPr>
        <p:spPr>
          <a:xfrm>
            <a:off x="4788024" y="4274170"/>
            <a:ext cx="115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Praca</a:t>
            </a:r>
            <a:endParaRPr lang="pl-PL" sz="1400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2627784" y="413015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0..1</a:t>
            </a:r>
            <a:endParaRPr lang="pl-PL" sz="1200" dirty="0"/>
          </a:p>
        </p:txBody>
      </p:sp>
      <p:cxnSp>
        <p:nvCxnSpPr>
          <p:cNvPr id="28" name="Łącznik prosty 27"/>
          <p:cNvCxnSpPr/>
          <p:nvPr/>
        </p:nvCxnSpPr>
        <p:spPr>
          <a:xfrm>
            <a:off x="4572000" y="4706218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4644008" y="4778226"/>
            <a:ext cx="17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tytuł: </a:t>
            </a:r>
            <a:r>
              <a:rPr lang="pl-PL" sz="1200" dirty="0" err="1" smtClean="0"/>
              <a:t>String</a:t>
            </a:r>
            <a:endParaRPr lang="pl-PL" sz="1200" dirty="0" smtClean="0"/>
          </a:p>
          <a:p>
            <a:r>
              <a:rPr lang="pl-PL" sz="1200" dirty="0" err="1" smtClean="0"/>
              <a:t>dataZatrudnienia</a:t>
            </a:r>
            <a:r>
              <a:rPr lang="pl-PL" sz="1200" dirty="0" smtClean="0"/>
              <a:t>: </a:t>
            </a:r>
            <a:r>
              <a:rPr lang="pl-PL" sz="1200" dirty="0" err="1" smtClean="0"/>
              <a:t>Date</a:t>
            </a:r>
            <a:endParaRPr lang="pl-PL" sz="1200" dirty="0" smtClean="0"/>
          </a:p>
          <a:p>
            <a:r>
              <a:rPr lang="pl-PL" sz="1200" dirty="0" smtClean="0"/>
              <a:t>Wynagrodzenie : </a:t>
            </a:r>
            <a:r>
              <a:rPr lang="pl-PL" sz="1200" dirty="0" err="1" smtClean="0"/>
              <a:t>Integer</a:t>
            </a:r>
            <a:endParaRPr lang="pl-PL" sz="1200" dirty="0"/>
          </a:p>
        </p:txBody>
      </p:sp>
      <p:cxnSp>
        <p:nvCxnSpPr>
          <p:cNvPr id="30" name="Łącznik prosty 29"/>
          <p:cNvCxnSpPr/>
          <p:nvPr/>
        </p:nvCxnSpPr>
        <p:spPr>
          <a:xfrm>
            <a:off x="4932040" y="36981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łamany 30"/>
          <p:cNvCxnSpPr/>
          <p:nvPr/>
        </p:nvCxnSpPr>
        <p:spPr>
          <a:xfrm>
            <a:off x="2627784" y="4130154"/>
            <a:ext cx="936104" cy="792088"/>
          </a:xfrm>
          <a:prstGeom prst="bentConnector3">
            <a:avLst>
              <a:gd name="adj1" fmla="val 9788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Kształt 31"/>
          <p:cNvCxnSpPr>
            <a:endCxn id="9" idx="2"/>
          </p:cNvCxnSpPr>
          <p:nvPr/>
        </p:nvCxnSpPr>
        <p:spPr>
          <a:xfrm rot="10800000">
            <a:off x="1727684" y="4202162"/>
            <a:ext cx="1836204" cy="7200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1763688" y="420216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0..1</a:t>
            </a:r>
            <a:endParaRPr lang="pl-PL" sz="1200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2627784" y="391413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mąż</a:t>
            </a:r>
            <a:endParaRPr lang="pl-PL" sz="12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1187624" y="4202162"/>
            <a:ext cx="47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żona</a:t>
            </a:r>
            <a:endParaRPr lang="pl-PL" sz="1200" dirty="0"/>
          </a:p>
        </p:txBody>
      </p:sp>
      <p:sp>
        <p:nvSpPr>
          <p:cNvPr id="36" name="Prostokąt 35"/>
          <p:cNvSpPr/>
          <p:nvPr/>
        </p:nvSpPr>
        <p:spPr>
          <a:xfrm>
            <a:off x="1691680" y="5498306"/>
            <a:ext cx="129614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/>
          <p:cNvSpPr txBox="1"/>
          <p:nvPr/>
        </p:nvSpPr>
        <p:spPr>
          <a:xfrm>
            <a:off x="1907704" y="5498306"/>
            <a:ext cx="115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Ślub</a:t>
            </a:r>
            <a:endParaRPr lang="pl-PL" sz="1400" dirty="0"/>
          </a:p>
        </p:txBody>
      </p:sp>
      <p:cxnSp>
        <p:nvCxnSpPr>
          <p:cNvPr id="38" name="Łącznik prosty 37"/>
          <p:cNvCxnSpPr/>
          <p:nvPr/>
        </p:nvCxnSpPr>
        <p:spPr>
          <a:xfrm>
            <a:off x="1691680" y="5786338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/>
          <p:cNvSpPr txBox="1"/>
          <p:nvPr/>
        </p:nvSpPr>
        <p:spPr>
          <a:xfrm>
            <a:off x="1691680" y="5858346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miejsce: </a:t>
            </a:r>
            <a:r>
              <a:rPr lang="pl-PL" sz="1200" dirty="0" err="1" smtClean="0"/>
              <a:t>String</a:t>
            </a:r>
            <a:endParaRPr lang="pl-PL" sz="1200" dirty="0" smtClean="0"/>
          </a:p>
          <a:p>
            <a:r>
              <a:rPr lang="pl-PL" sz="1200" dirty="0" smtClean="0"/>
              <a:t>data: </a:t>
            </a:r>
            <a:r>
              <a:rPr lang="pl-PL" sz="1200" dirty="0" err="1" smtClean="0"/>
              <a:t>Date</a:t>
            </a:r>
            <a:endParaRPr lang="pl-PL" sz="1200" dirty="0" smtClean="0"/>
          </a:p>
        </p:txBody>
      </p:sp>
      <p:cxnSp>
        <p:nvCxnSpPr>
          <p:cNvPr id="40" name="Łącznik prosty 39"/>
          <p:cNvCxnSpPr>
            <a:endCxn id="37" idx="0"/>
          </p:cNvCxnSpPr>
          <p:nvPr/>
        </p:nvCxnSpPr>
        <p:spPr>
          <a:xfrm>
            <a:off x="2483768" y="4922242"/>
            <a:ext cx="601" cy="576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/>
          <p:cNvSpPr/>
          <p:nvPr/>
        </p:nvSpPr>
        <p:spPr>
          <a:xfrm>
            <a:off x="6300192" y="1160686"/>
            <a:ext cx="129614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/>
          <p:cNvSpPr txBox="1"/>
          <p:nvPr/>
        </p:nvSpPr>
        <p:spPr>
          <a:xfrm>
            <a:off x="6300192" y="1160686"/>
            <a:ext cx="1153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&lt;&lt;</a:t>
            </a:r>
            <a:r>
              <a:rPr lang="pl-PL" sz="1000" dirty="0" err="1" smtClean="0"/>
              <a:t>enumeration</a:t>
            </a:r>
            <a:r>
              <a:rPr lang="pl-PL" sz="1000" dirty="0" smtClean="0"/>
              <a:t>&gt;&gt;</a:t>
            </a:r>
          </a:p>
          <a:p>
            <a:pPr algn="ctr"/>
            <a:r>
              <a:rPr lang="pl-PL" sz="1000" dirty="0" smtClean="0"/>
              <a:t>Płeć</a:t>
            </a:r>
            <a:endParaRPr lang="pl-PL" sz="1000" dirty="0"/>
          </a:p>
        </p:txBody>
      </p:sp>
      <p:cxnSp>
        <p:nvCxnSpPr>
          <p:cNvPr id="43" name="Łącznik prosty 42"/>
          <p:cNvCxnSpPr/>
          <p:nvPr/>
        </p:nvCxnSpPr>
        <p:spPr>
          <a:xfrm>
            <a:off x="6300192" y="166474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/>
          <p:cNvSpPr txBox="1"/>
          <p:nvPr/>
        </p:nvSpPr>
        <p:spPr>
          <a:xfrm>
            <a:off x="6300192" y="1736750"/>
            <a:ext cx="8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kobieta</a:t>
            </a:r>
          </a:p>
          <a:p>
            <a:r>
              <a:rPr lang="pl-PL" sz="1200" dirty="0" smtClean="0"/>
              <a:t>mężczyzna</a:t>
            </a:r>
          </a:p>
        </p:txBody>
      </p:sp>
      <p:sp>
        <p:nvSpPr>
          <p:cNvPr id="45" name="Prostokąt 44"/>
          <p:cNvSpPr/>
          <p:nvPr/>
        </p:nvSpPr>
        <p:spPr>
          <a:xfrm>
            <a:off x="827584" y="1249834"/>
            <a:ext cx="180020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/>
          <p:cNvSpPr txBox="1"/>
          <p:nvPr/>
        </p:nvSpPr>
        <p:spPr>
          <a:xfrm>
            <a:off x="1043608" y="1249834"/>
            <a:ext cx="115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Bank</a:t>
            </a:r>
            <a:endParaRPr lang="pl-PL" sz="1400" dirty="0"/>
          </a:p>
        </p:txBody>
      </p:sp>
      <p:cxnSp>
        <p:nvCxnSpPr>
          <p:cNvPr id="47" name="Łącznik prosty 46"/>
          <p:cNvCxnSpPr/>
          <p:nvPr/>
        </p:nvCxnSpPr>
        <p:spPr>
          <a:xfrm>
            <a:off x="827584" y="1537866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/>
          <p:cNvSpPr txBox="1"/>
          <p:nvPr/>
        </p:nvSpPr>
        <p:spPr>
          <a:xfrm>
            <a:off x="827584" y="1609874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numerKonta</a:t>
            </a:r>
            <a:r>
              <a:rPr lang="pl-PL" sz="1200" dirty="0" smtClean="0"/>
              <a:t>: </a:t>
            </a:r>
            <a:r>
              <a:rPr lang="pl-PL" sz="1200" dirty="0" err="1" smtClean="0"/>
              <a:t>integer</a:t>
            </a:r>
            <a:endParaRPr lang="pl-PL" sz="1200" dirty="0" smtClean="0"/>
          </a:p>
        </p:txBody>
      </p:sp>
      <p:cxnSp>
        <p:nvCxnSpPr>
          <p:cNvPr id="49" name="Łącznik prosty 48"/>
          <p:cNvCxnSpPr/>
          <p:nvPr/>
        </p:nvCxnSpPr>
        <p:spPr>
          <a:xfrm>
            <a:off x="1619672" y="1897906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1691680" y="2185938"/>
            <a:ext cx="53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klient</a:t>
            </a:r>
            <a:endParaRPr lang="pl-PL" sz="1200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1187624" y="1897906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0..1</a:t>
            </a:r>
            <a:endParaRPr lang="pl-PL" sz="1200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1187624" y="225794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0..*</a:t>
            </a:r>
            <a:endParaRPr lang="pl-PL" sz="1200" dirty="0"/>
          </a:p>
        </p:txBody>
      </p:sp>
      <p:cxnSp>
        <p:nvCxnSpPr>
          <p:cNvPr id="53" name="Łącznik prosty 52"/>
          <p:cNvCxnSpPr/>
          <p:nvPr/>
        </p:nvCxnSpPr>
        <p:spPr>
          <a:xfrm>
            <a:off x="827584" y="391413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>
            <a:off x="827584" y="3914130"/>
            <a:ext cx="1544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dochód(data): </a:t>
            </a:r>
            <a:r>
              <a:rPr lang="pl-PL" sz="1200" dirty="0" err="1" smtClean="0"/>
              <a:t>Integer</a:t>
            </a:r>
            <a:endParaRPr lang="pl-PL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Operacja </a:t>
            </a:r>
            <a:r>
              <a:rPr lang="pl-PL" dirty="0" err="1" smtClean="0"/>
              <a:t>select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43</a:t>
            </a:fld>
            <a:endParaRPr lang="pl-PL" dirty="0"/>
          </a:p>
        </p:txBody>
      </p:sp>
      <p:sp>
        <p:nvSpPr>
          <p:cNvPr id="55" name="Prostokąt ze ściętym rogiem 54"/>
          <p:cNvSpPr/>
          <p:nvPr/>
        </p:nvSpPr>
        <p:spPr>
          <a:xfrm>
            <a:off x="683568" y="4465563"/>
            <a:ext cx="7560840" cy="172819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pl-PL" sz="2000" dirty="0" err="1" smtClean="0">
                <a:solidFill>
                  <a:schemeClr val="tx1"/>
                </a:solidFill>
              </a:rPr>
              <a:t>context</a:t>
            </a:r>
            <a:r>
              <a:rPr lang="pl-PL" sz="2000" dirty="0" smtClean="0">
                <a:solidFill>
                  <a:schemeClr val="tx1"/>
                </a:solidFill>
              </a:rPr>
              <a:t> Firma</a:t>
            </a:r>
          </a:p>
          <a:p>
            <a:pPr lvl="1">
              <a:buNone/>
            </a:pPr>
            <a:r>
              <a:rPr lang="pl-PL" sz="2000" dirty="0" err="1" smtClean="0">
                <a:solidFill>
                  <a:schemeClr val="tx1"/>
                </a:solidFill>
              </a:rPr>
              <a:t>inv</a:t>
            </a:r>
            <a:r>
              <a:rPr lang="pl-PL" sz="2000" dirty="0" smtClean="0">
                <a:solidFill>
                  <a:schemeClr val="tx1"/>
                </a:solidFill>
              </a:rPr>
              <a:t>: zatrudniony -&gt; </a:t>
            </a:r>
            <a:r>
              <a:rPr lang="pl-PL" sz="2000" dirty="0" err="1" smtClean="0">
                <a:solidFill>
                  <a:schemeClr val="tx1"/>
                </a:solidFill>
              </a:rPr>
              <a:t>select</a:t>
            </a:r>
            <a:r>
              <a:rPr lang="pl-PL" sz="2000" dirty="0" smtClean="0">
                <a:solidFill>
                  <a:schemeClr val="tx1"/>
                </a:solidFill>
              </a:rPr>
              <a:t>(wiek &gt;55) -&gt; </a:t>
            </a:r>
            <a:r>
              <a:rPr lang="pl-PL" sz="2000" dirty="0" err="1" smtClean="0">
                <a:solidFill>
                  <a:schemeClr val="tx1"/>
                </a:solidFill>
              </a:rPr>
              <a:t>notEmpty</a:t>
            </a:r>
            <a:r>
              <a:rPr lang="pl-PL" sz="2000" dirty="0" smtClean="0">
                <a:solidFill>
                  <a:schemeClr val="tx1"/>
                </a:solidFill>
              </a:rPr>
              <a:t>()</a:t>
            </a:r>
          </a:p>
          <a:p>
            <a:pPr lvl="1">
              <a:buNone/>
            </a:pPr>
            <a:r>
              <a:rPr lang="pl-PL" sz="2000" dirty="0" err="1" smtClean="0">
                <a:solidFill>
                  <a:schemeClr val="tx1"/>
                </a:solidFill>
              </a:rPr>
              <a:t>inv</a:t>
            </a:r>
            <a:r>
              <a:rPr lang="pl-PL" sz="2000" dirty="0" smtClean="0">
                <a:solidFill>
                  <a:schemeClr val="tx1"/>
                </a:solidFill>
              </a:rPr>
              <a:t>: zatrudniony -&gt; </a:t>
            </a:r>
            <a:r>
              <a:rPr lang="pl-PL" sz="2000" dirty="0" err="1" smtClean="0">
                <a:solidFill>
                  <a:schemeClr val="tx1"/>
                </a:solidFill>
              </a:rPr>
              <a:t>select</a:t>
            </a:r>
            <a:r>
              <a:rPr lang="pl-PL" sz="2000" dirty="0" smtClean="0">
                <a:solidFill>
                  <a:schemeClr val="tx1"/>
                </a:solidFill>
              </a:rPr>
              <a:t>(p | </a:t>
            </a:r>
            <a:r>
              <a:rPr lang="pl-PL" sz="2000" dirty="0" err="1" smtClean="0">
                <a:solidFill>
                  <a:schemeClr val="tx1"/>
                </a:solidFill>
              </a:rPr>
              <a:t>p.wiek</a:t>
            </a:r>
            <a:r>
              <a:rPr lang="pl-PL" sz="2000" dirty="0" smtClean="0">
                <a:solidFill>
                  <a:schemeClr val="tx1"/>
                </a:solidFill>
              </a:rPr>
              <a:t> &gt;55) -&gt; </a:t>
            </a:r>
            <a:r>
              <a:rPr lang="pl-PL" sz="2000" dirty="0" err="1" smtClean="0">
                <a:solidFill>
                  <a:schemeClr val="tx1"/>
                </a:solidFill>
              </a:rPr>
              <a:t>notEmpty</a:t>
            </a:r>
            <a:r>
              <a:rPr lang="pl-PL" sz="2000" dirty="0" smtClean="0">
                <a:solidFill>
                  <a:schemeClr val="tx1"/>
                </a:solidFill>
              </a:rPr>
              <a:t>()</a:t>
            </a:r>
          </a:p>
          <a:p>
            <a:pPr lvl="1">
              <a:buNone/>
            </a:pPr>
            <a:r>
              <a:rPr lang="pl-PL" sz="2000" dirty="0" err="1" smtClean="0">
                <a:solidFill>
                  <a:schemeClr val="tx1"/>
                </a:solidFill>
              </a:rPr>
              <a:t>inv</a:t>
            </a:r>
            <a:r>
              <a:rPr lang="pl-PL" sz="2000" dirty="0" smtClean="0">
                <a:solidFill>
                  <a:schemeClr val="tx1"/>
                </a:solidFill>
              </a:rPr>
              <a:t>: zatrudniony -&gt; </a:t>
            </a:r>
            <a:r>
              <a:rPr lang="pl-PL" sz="2000" dirty="0" err="1" smtClean="0">
                <a:solidFill>
                  <a:schemeClr val="tx1"/>
                </a:solidFill>
              </a:rPr>
              <a:t>select</a:t>
            </a:r>
            <a:r>
              <a:rPr lang="pl-PL" sz="2000" dirty="0" smtClean="0">
                <a:solidFill>
                  <a:schemeClr val="tx1"/>
                </a:solidFill>
              </a:rPr>
              <a:t>(</a:t>
            </a:r>
            <a:r>
              <a:rPr lang="pl-PL" sz="2000" dirty="0" err="1" smtClean="0">
                <a:solidFill>
                  <a:schemeClr val="tx1"/>
                </a:solidFill>
              </a:rPr>
              <a:t>p:Pracownik</a:t>
            </a:r>
            <a:r>
              <a:rPr lang="pl-PL" sz="2000" dirty="0" smtClean="0">
                <a:solidFill>
                  <a:schemeClr val="tx1"/>
                </a:solidFill>
              </a:rPr>
              <a:t> |</a:t>
            </a:r>
            <a:r>
              <a:rPr lang="pl-PL" sz="2000" dirty="0" err="1" smtClean="0">
                <a:solidFill>
                  <a:schemeClr val="tx1"/>
                </a:solidFill>
              </a:rPr>
              <a:t>p.wiek</a:t>
            </a:r>
            <a:r>
              <a:rPr lang="pl-PL" sz="2000" dirty="0" smtClean="0">
                <a:solidFill>
                  <a:schemeClr val="tx1"/>
                </a:solidFill>
              </a:rPr>
              <a:t> &gt;55) -&gt; </a:t>
            </a:r>
            <a:r>
              <a:rPr lang="pl-PL" sz="2000" dirty="0" err="1" smtClean="0">
                <a:solidFill>
                  <a:schemeClr val="tx1"/>
                </a:solidFill>
              </a:rPr>
              <a:t>notEmpty</a:t>
            </a:r>
            <a:r>
              <a:rPr lang="pl-PL" sz="2000" dirty="0" smtClean="0">
                <a:solidFill>
                  <a:schemeClr val="tx1"/>
                </a:solidFill>
              </a:rPr>
              <a:t>()</a:t>
            </a:r>
          </a:p>
          <a:p>
            <a:pPr lvl="1">
              <a:buNone/>
            </a:pPr>
            <a:r>
              <a:rPr lang="pl-PL" sz="2000" dirty="0" err="1" smtClean="0">
                <a:solidFill>
                  <a:schemeClr val="tx1"/>
                </a:solidFill>
              </a:rPr>
              <a:t>inv</a:t>
            </a:r>
            <a:r>
              <a:rPr lang="pl-PL" sz="2000" dirty="0" smtClean="0">
                <a:solidFill>
                  <a:schemeClr val="tx1"/>
                </a:solidFill>
              </a:rPr>
              <a:t>: zatrudniony -&gt; </a:t>
            </a:r>
            <a:r>
              <a:rPr lang="pl-PL" sz="2000" dirty="0" err="1" smtClean="0">
                <a:solidFill>
                  <a:schemeClr val="tx1"/>
                </a:solidFill>
              </a:rPr>
              <a:t>select</a:t>
            </a:r>
            <a:r>
              <a:rPr lang="pl-PL" sz="2000" dirty="0" smtClean="0">
                <a:solidFill>
                  <a:schemeClr val="tx1"/>
                </a:solidFill>
              </a:rPr>
              <a:t> (dochód &gt; 10 000) -&gt; </a:t>
            </a:r>
            <a:r>
              <a:rPr lang="pl-PL" sz="2000" dirty="0" err="1" smtClean="0">
                <a:solidFill>
                  <a:schemeClr val="tx1"/>
                </a:solidFill>
              </a:rPr>
              <a:t>isEmpty</a:t>
            </a:r>
            <a:r>
              <a:rPr lang="pl-PL" sz="2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pl-PL" dirty="0"/>
          </a:p>
        </p:txBody>
      </p:sp>
      <p:cxnSp>
        <p:nvCxnSpPr>
          <p:cNvPr id="56" name="Łącznik łamany 55"/>
          <p:cNvCxnSpPr/>
          <p:nvPr/>
        </p:nvCxnSpPr>
        <p:spPr>
          <a:xfrm rot="16200000" flipH="1">
            <a:off x="7920372" y="4717591"/>
            <a:ext cx="432048" cy="2160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6516216" y="3529459"/>
            <a:ext cx="115212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6948264" y="3529459"/>
            <a:ext cx="72008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7740352" y="3529459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ole tekstowe 59"/>
          <p:cNvSpPr txBox="1"/>
          <p:nvPr/>
        </p:nvSpPr>
        <p:spPr>
          <a:xfrm>
            <a:off x="7164288" y="3241427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równoważne</a:t>
            </a:r>
            <a:endParaRPr lang="pl-PL" sz="1400" dirty="0"/>
          </a:p>
        </p:txBody>
      </p:sp>
      <p:sp>
        <p:nvSpPr>
          <p:cNvPr id="61" name="Symbol zastępczy zawartości 2"/>
          <p:cNvSpPr txBox="1">
            <a:spLocks/>
          </p:cNvSpPr>
          <p:nvPr/>
        </p:nvSpPr>
        <p:spPr>
          <a:xfrm>
            <a:off x="57969" y="1252885"/>
            <a:ext cx="8229600" cy="53180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ta operacja przyjmuje jako dane wejściowe wyrażenie logiczne, i zwraca kolekcję zawierającą wszystkie elementy dla których wyrażenie logiczne jest prawdziwe.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Składnia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 -&gt; select(wyrażenieLogiczne)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 -&gt; select(element | wyrażenieLogiczne(element))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 -&gt; select(element: Typ | wyrażenieLogiczne(element))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Operacja </a:t>
            </a:r>
            <a:r>
              <a:rPr lang="pl-PL" dirty="0" err="1" smtClean="0"/>
              <a:t>reject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44</a:t>
            </a:fld>
            <a:endParaRPr lang="pl-PL" dirty="0"/>
          </a:p>
        </p:txBody>
      </p:sp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416744" y="1534567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reject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pozwala wyspecyfikować podzbiór wejściowej kolekcji przez podanie warunku odrzucenia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Składnia (analogiczna jak dla Select)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collection-&gt;reject(wyrażenieLogiczne)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collection-&gt;reject(element | wyrażenieLogiczne(element))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collection-&gt;reject(element: Typ | wyrażenieLogiczne(element))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rostokąt ze ściętym rogiem 14"/>
          <p:cNvSpPr/>
          <p:nvPr/>
        </p:nvSpPr>
        <p:spPr>
          <a:xfrm>
            <a:off x="488752" y="4342879"/>
            <a:ext cx="7704856" cy="136815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pl-PL" sz="2000" dirty="0" err="1" smtClean="0">
                <a:solidFill>
                  <a:schemeClr val="tx1"/>
                </a:solidFill>
              </a:rPr>
              <a:t>context</a:t>
            </a:r>
            <a:r>
              <a:rPr lang="pl-PL" sz="2000" dirty="0" smtClean="0">
                <a:solidFill>
                  <a:schemeClr val="tx1"/>
                </a:solidFill>
              </a:rPr>
              <a:t> Company</a:t>
            </a:r>
          </a:p>
          <a:p>
            <a:pPr lvl="1">
              <a:buNone/>
            </a:pPr>
            <a:r>
              <a:rPr lang="pl-PL" sz="2000" dirty="0" err="1" smtClean="0">
                <a:solidFill>
                  <a:schemeClr val="tx1"/>
                </a:solidFill>
              </a:rPr>
              <a:t>inv</a:t>
            </a:r>
            <a:r>
              <a:rPr lang="pl-PL" sz="2000" dirty="0" smtClean="0">
                <a:solidFill>
                  <a:schemeClr val="tx1"/>
                </a:solidFill>
              </a:rPr>
              <a:t>: zatrudniony -&gt; </a:t>
            </a:r>
            <a:r>
              <a:rPr lang="pl-PL" sz="2000" dirty="0" err="1" smtClean="0">
                <a:solidFill>
                  <a:schemeClr val="tx1"/>
                </a:solidFill>
              </a:rPr>
              <a:t>reject</a:t>
            </a:r>
            <a:r>
              <a:rPr lang="pl-PL" sz="2000" dirty="0" smtClean="0">
                <a:solidFill>
                  <a:schemeClr val="tx1"/>
                </a:solidFill>
              </a:rPr>
              <a:t>(zamężny) -&gt; </a:t>
            </a:r>
            <a:r>
              <a:rPr lang="pl-PL" sz="2000" dirty="0" err="1" smtClean="0">
                <a:solidFill>
                  <a:schemeClr val="tx1"/>
                </a:solidFill>
              </a:rPr>
              <a:t>isEmpty</a:t>
            </a:r>
            <a:r>
              <a:rPr lang="pl-PL" sz="2000" dirty="0" smtClean="0">
                <a:solidFill>
                  <a:schemeClr val="tx1"/>
                </a:solidFill>
              </a:rPr>
              <a:t>()</a:t>
            </a:r>
          </a:p>
          <a:p>
            <a:pPr lvl="1">
              <a:buNone/>
            </a:pPr>
            <a:r>
              <a:rPr lang="pl-PL" sz="2000" dirty="0" err="1" smtClean="0">
                <a:solidFill>
                  <a:schemeClr val="tx1"/>
                </a:solidFill>
              </a:rPr>
              <a:t>inv</a:t>
            </a:r>
            <a:r>
              <a:rPr lang="pl-PL" sz="2000" dirty="0" smtClean="0">
                <a:solidFill>
                  <a:schemeClr val="tx1"/>
                </a:solidFill>
              </a:rPr>
              <a:t>: zatrudniony -&gt; </a:t>
            </a:r>
            <a:r>
              <a:rPr lang="pl-PL" sz="2000" dirty="0" err="1" smtClean="0">
                <a:solidFill>
                  <a:schemeClr val="tx1"/>
                </a:solidFill>
              </a:rPr>
              <a:t>reject</a:t>
            </a:r>
            <a:r>
              <a:rPr lang="pl-PL" sz="2000" dirty="0" smtClean="0">
                <a:solidFill>
                  <a:schemeClr val="tx1"/>
                </a:solidFill>
              </a:rPr>
              <a:t>(p | </a:t>
            </a:r>
            <a:r>
              <a:rPr lang="pl-PL" sz="2000" dirty="0" err="1" smtClean="0">
                <a:solidFill>
                  <a:schemeClr val="tx1"/>
                </a:solidFill>
              </a:rPr>
              <a:t>p.zamężny</a:t>
            </a:r>
            <a:r>
              <a:rPr lang="pl-PL" sz="2000" dirty="0" smtClean="0">
                <a:solidFill>
                  <a:schemeClr val="tx1"/>
                </a:solidFill>
              </a:rPr>
              <a:t>) -&gt; </a:t>
            </a:r>
            <a:r>
              <a:rPr lang="pl-PL" sz="2000" dirty="0" err="1" smtClean="0">
                <a:solidFill>
                  <a:schemeClr val="tx1"/>
                </a:solidFill>
              </a:rPr>
              <a:t>isEmpty</a:t>
            </a:r>
            <a:r>
              <a:rPr lang="pl-PL" sz="2000" dirty="0" smtClean="0">
                <a:solidFill>
                  <a:schemeClr val="tx1"/>
                </a:solidFill>
              </a:rPr>
              <a:t>()</a:t>
            </a:r>
          </a:p>
          <a:p>
            <a:pPr lvl="1">
              <a:buNone/>
            </a:pPr>
            <a:r>
              <a:rPr lang="pl-PL" sz="2000" dirty="0" err="1" smtClean="0">
                <a:solidFill>
                  <a:schemeClr val="tx1"/>
                </a:solidFill>
              </a:rPr>
              <a:t>inv</a:t>
            </a:r>
            <a:r>
              <a:rPr lang="pl-PL" sz="2000" dirty="0" smtClean="0">
                <a:solidFill>
                  <a:schemeClr val="tx1"/>
                </a:solidFill>
              </a:rPr>
              <a:t>: zatrudniony -&gt; </a:t>
            </a:r>
            <a:r>
              <a:rPr lang="pl-PL" sz="2000" dirty="0" err="1" smtClean="0">
                <a:solidFill>
                  <a:schemeClr val="tx1"/>
                </a:solidFill>
              </a:rPr>
              <a:t>reject</a:t>
            </a:r>
            <a:r>
              <a:rPr lang="pl-PL" sz="2000" dirty="0" smtClean="0">
                <a:solidFill>
                  <a:schemeClr val="tx1"/>
                </a:solidFill>
              </a:rPr>
              <a:t>(p: Pracownik | </a:t>
            </a:r>
            <a:r>
              <a:rPr lang="pl-PL" sz="2000" dirty="0" err="1" smtClean="0">
                <a:solidFill>
                  <a:schemeClr val="tx1"/>
                </a:solidFill>
              </a:rPr>
              <a:t>p.zamężny</a:t>
            </a:r>
            <a:r>
              <a:rPr lang="pl-PL" sz="2000" dirty="0" smtClean="0">
                <a:solidFill>
                  <a:schemeClr val="tx1"/>
                </a:solidFill>
              </a:rPr>
              <a:t>) -&gt; </a:t>
            </a:r>
            <a:r>
              <a:rPr lang="pl-PL" sz="2000" dirty="0" err="1" smtClean="0">
                <a:solidFill>
                  <a:schemeClr val="tx1"/>
                </a:solidFill>
              </a:rPr>
              <a:t>isEmpty</a:t>
            </a:r>
            <a:r>
              <a:rPr lang="pl-PL" sz="2000" dirty="0" smtClean="0">
                <a:solidFill>
                  <a:schemeClr val="tx1"/>
                </a:solidFill>
              </a:rPr>
              <a:t>()</a:t>
            </a:r>
          </a:p>
          <a:p>
            <a:pPr lvl="1">
              <a:buNone/>
            </a:pPr>
            <a:endParaRPr lang="pl-PL" sz="2000" dirty="0">
              <a:solidFill>
                <a:schemeClr val="tx1"/>
              </a:solidFill>
            </a:endParaRPr>
          </a:p>
        </p:txBody>
      </p:sp>
      <p:cxnSp>
        <p:nvCxnSpPr>
          <p:cNvPr id="16" name="Łącznik łamany 15"/>
          <p:cNvCxnSpPr/>
          <p:nvPr/>
        </p:nvCxnSpPr>
        <p:spPr>
          <a:xfrm rot="16200000" flipH="1">
            <a:off x="7869572" y="4450891"/>
            <a:ext cx="432048" cy="2160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Operacja </a:t>
            </a:r>
            <a:r>
              <a:rPr lang="pl-PL" dirty="0" err="1" smtClean="0"/>
              <a:t>collect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45</a:t>
            </a:fld>
            <a:endParaRPr lang="pl-PL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387350" y="1638300"/>
            <a:ext cx="8229600" cy="35274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– zwraca nową kolekcję wywiedzioną z danej kolekcji, ale zawierającą inne obiekty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Set(T) przekształca w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 przekształca w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składnia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pl-PL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(wyrażenie)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zatrudniony -&gt; </a:t>
            </a:r>
            <a:r>
              <a:rPr kumimoji="0" lang="pl-PL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element|wyrażenie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(element))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zatrudniony -&gt; </a:t>
            </a:r>
            <a:r>
              <a:rPr kumimoji="0" lang="pl-PL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(element: Typ | wyrażenie(element))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Operacja </a:t>
            </a:r>
            <a:r>
              <a:rPr lang="pl-PL" dirty="0" err="1" smtClean="0"/>
              <a:t>collect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46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95536" y="147855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zatrudniony -&gt;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(imię)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zatrudniony -&gt;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(pracownik |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pracownik.imię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zatrudniony -&gt;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(p: Pracownik |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p.imię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zatrudniony -&gt;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(imię)  -&gt;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w notacji skróconej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zatrudniony -&gt;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(imię)   =   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zatrudniony.collect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(imię) 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Łącznik prosty 8"/>
          <p:cNvCxnSpPr/>
          <p:nvPr/>
        </p:nvCxnSpPr>
        <p:spPr>
          <a:xfrm flipV="1">
            <a:off x="3861321" y="2843659"/>
            <a:ext cx="309634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6165577" y="2915667"/>
            <a:ext cx="86409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5661521" y="2987675"/>
            <a:ext cx="136815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7245697" y="2771651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równoważne</a:t>
            </a:r>
            <a:endParaRPr lang="pl-PL" sz="140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925217" y="3851771"/>
            <a:ext cx="121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zwraca </a:t>
            </a:r>
            <a:r>
              <a:rPr lang="pl-PL" sz="1200" dirty="0" err="1" smtClean="0"/>
              <a:t>Bag</a:t>
            </a:r>
            <a:endParaRPr lang="pl-PL" sz="1200" dirty="0" smtClean="0"/>
          </a:p>
          <a:p>
            <a:r>
              <a:rPr lang="pl-PL" sz="1200" dirty="0" smtClean="0"/>
              <a:t>z powtórzeniami</a:t>
            </a:r>
            <a:endParaRPr lang="pl-PL" sz="1200" dirty="0"/>
          </a:p>
        </p:txBody>
      </p:sp>
      <p:cxnSp>
        <p:nvCxnSpPr>
          <p:cNvPr id="15" name="Łącznik prosty 14"/>
          <p:cNvCxnSpPr/>
          <p:nvPr/>
        </p:nvCxnSpPr>
        <p:spPr>
          <a:xfrm flipH="1" flipV="1">
            <a:off x="3069233" y="3563739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4797425" y="3635747"/>
            <a:ext cx="72008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5589513" y="3923779"/>
            <a:ext cx="110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zwraca Set</a:t>
            </a:r>
          </a:p>
          <a:p>
            <a:r>
              <a:rPr lang="pl-PL" sz="1200" dirty="0" smtClean="0"/>
              <a:t>bez powtórzeń</a:t>
            </a:r>
            <a:endParaRPr lang="pl-PL" sz="1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Operacja </a:t>
            </a:r>
            <a:r>
              <a:rPr lang="pl-PL" dirty="0" err="1" smtClean="0"/>
              <a:t>forAll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47</a:t>
            </a:fld>
            <a:endParaRPr lang="pl-PL" dirty="0"/>
          </a:p>
        </p:txBody>
      </p:sp>
      <p:sp>
        <p:nvSpPr>
          <p:cNvPr id="18" name="Symbol zastępczy zawartości 2"/>
          <p:cNvSpPr txBox="1">
            <a:spLocks/>
          </p:cNvSpPr>
          <p:nvPr/>
        </p:nvSpPr>
        <p:spPr>
          <a:xfrm>
            <a:off x="539552" y="1977599"/>
            <a:ext cx="8229600" cy="33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forAll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kwantyfikator ogólny, pewien warunek musi obowiązywać dla wszystkich elementów kolekcji.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składnia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forAll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wyrażenieLogiczne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forAll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 |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wyrażenieLogiczne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(element))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forAll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 : Typ|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wyrażenieLogiczne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(element))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Operacja </a:t>
            </a:r>
            <a:r>
              <a:rPr lang="pl-PL" dirty="0" err="1" smtClean="0"/>
              <a:t>forAll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48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36135" y="1193807"/>
            <a:ext cx="8229600" cy="47811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forAll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kwantyfikator ogólny, pewien warunek musi obowiązywać dla wszystkich elementów kolekcji.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 operacji tej może być zdeklarowany wiele zmiennych iteracyjnych.</a:t>
            </a:r>
          </a:p>
        </p:txBody>
      </p:sp>
      <p:sp>
        <p:nvSpPr>
          <p:cNvPr id="9" name="Prostokąt ze ściętym rogiem 8"/>
          <p:cNvSpPr/>
          <p:nvPr/>
        </p:nvSpPr>
        <p:spPr>
          <a:xfrm>
            <a:off x="652159" y="1944849"/>
            <a:ext cx="6840760" cy="180020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l-PL" dirty="0" err="1" smtClean="0">
                <a:solidFill>
                  <a:schemeClr val="tx1"/>
                </a:solidFill>
              </a:rPr>
              <a:t>context</a:t>
            </a:r>
            <a:r>
              <a:rPr lang="pl-PL" dirty="0" smtClean="0">
                <a:solidFill>
                  <a:schemeClr val="tx1"/>
                </a:solidFill>
              </a:rPr>
              <a:t> Firma</a:t>
            </a:r>
          </a:p>
          <a:p>
            <a:pPr>
              <a:buNone/>
            </a:pPr>
            <a:r>
              <a:rPr lang="pl-PL" dirty="0" err="1" smtClean="0">
                <a:solidFill>
                  <a:schemeClr val="tx1"/>
                </a:solidFill>
              </a:rPr>
              <a:t>inv</a:t>
            </a:r>
            <a:r>
              <a:rPr lang="pl-PL" dirty="0" smtClean="0">
                <a:solidFill>
                  <a:schemeClr val="tx1"/>
                </a:solidFill>
              </a:rPr>
              <a:t>: zatrudniony -&gt; </a:t>
            </a:r>
            <a:r>
              <a:rPr lang="pl-PL" dirty="0" err="1" smtClean="0">
                <a:solidFill>
                  <a:schemeClr val="tx1"/>
                </a:solidFill>
              </a:rPr>
              <a:t>forAll</a:t>
            </a:r>
            <a:r>
              <a:rPr lang="pl-PL" dirty="0" smtClean="0">
                <a:solidFill>
                  <a:schemeClr val="tx1"/>
                </a:solidFill>
              </a:rPr>
              <a:t>(wiek &lt;= 65)</a:t>
            </a:r>
          </a:p>
          <a:p>
            <a:pPr>
              <a:buNone/>
            </a:pPr>
            <a:r>
              <a:rPr lang="pl-PL" dirty="0" err="1" smtClean="0">
                <a:solidFill>
                  <a:schemeClr val="tx1"/>
                </a:solidFill>
              </a:rPr>
              <a:t>inv</a:t>
            </a:r>
            <a:r>
              <a:rPr lang="pl-PL" dirty="0" smtClean="0">
                <a:solidFill>
                  <a:schemeClr val="tx1"/>
                </a:solidFill>
              </a:rPr>
              <a:t>: zatrudniony -&gt; </a:t>
            </a:r>
            <a:r>
              <a:rPr lang="pl-PL" dirty="0" err="1" smtClean="0">
                <a:solidFill>
                  <a:schemeClr val="tx1"/>
                </a:solidFill>
              </a:rPr>
              <a:t>forAll</a:t>
            </a:r>
            <a:r>
              <a:rPr lang="pl-PL" dirty="0" smtClean="0">
                <a:solidFill>
                  <a:schemeClr val="tx1"/>
                </a:solidFill>
              </a:rPr>
              <a:t>(p | </a:t>
            </a:r>
            <a:r>
              <a:rPr lang="pl-PL" dirty="0" err="1" smtClean="0">
                <a:solidFill>
                  <a:schemeClr val="tx1"/>
                </a:solidFill>
              </a:rPr>
              <a:t>p.wiek</a:t>
            </a:r>
            <a:r>
              <a:rPr lang="pl-PL" dirty="0" smtClean="0">
                <a:solidFill>
                  <a:schemeClr val="tx1"/>
                </a:solidFill>
              </a:rPr>
              <a:t> &lt;= 65)</a:t>
            </a:r>
          </a:p>
          <a:p>
            <a:pPr>
              <a:buNone/>
            </a:pPr>
            <a:r>
              <a:rPr lang="pl-PL" dirty="0" err="1" smtClean="0">
                <a:solidFill>
                  <a:schemeClr val="tx1"/>
                </a:solidFill>
              </a:rPr>
              <a:t>inv</a:t>
            </a:r>
            <a:r>
              <a:rPr lang="pl-PL" dirty="0" smtClean="0">
                <a:solidFill>
                  <a:schemeClr val="tx1"/>
                </a:solidFill>
              </a:rPr>
              <a:t>: zatrudniony -&gt; </a:t>
            </a:r>
            <a:r>
              <a:rPr lang="pl-PL" dirty="0" err="1" smtClean="0">
                <a:solidFill>
                  <a:schemeClr val="tx1"/>
                </a:solidFill>
              </a:rPr>
              <a:t>forAll</a:t>
            </a:r>
            <a:r>
              <a:rPr lang="pl-PL" dirty="0" smtClean="0">
                <a:solidFill>
                  <a:schemeClr val="tx1"/>
                </a:solidFill>
              </a:rPr>
              <a:t>(p: Pracownik | </a:t>
            </a:r>
            <a:r>
              <a:rPr lang="pl-PL" dirty="0" err="1" smtClean="0">
                <a:solidFill>
                  <a:schemeClr val="tx1"/>
                </a:solidFill>
              </a:rPr>
              <a:t>p.wiek</a:t>
            </a:r>
            <a:r>
              <a:rPr lang="pl-PL" dirty="0" smtClean="0">
                <a:solidFill>
                  <a:schemeClr val="tx1"/>
                </a:solidFill>
              </a:rPr>
              <a:t>  &lt;= 65)</a:t>
            </a:r>
            <a:r>
              <a:rPr lang="pl-PL" dirty="0" smtClean="0"/>
              <a:t>&lt;= 65)</a:t>
            </a:r>
          </a:p>
          <a:p>
            <a:pPr algn="ctr"/>
            <a:endParaRPr lang="pl-PL" dirty="0"/>
          </a:p>
        </p:txBody>
      </p:sp>
      <p:cxnSp>
        <p:nvCxnSpPr>
          <p:cNvPr id="10" name="Łącznik łamany 9"/>
          <p:cNvCxnSpPr/>
          <p:nvPr/>
        </p:nvCxnSpPr>
        <p:spPr>
          <a:xfrm rot="16200000" flipH="1">
            <a:off x="7060871" y="2088865"/>
            <a:ext cx="576064" cy="2880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4324567" y="2304889"/>
            <a:ext cx="108012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4684607" y="2448905"/>
            <a:ext cx="6480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5116655" y="2520913"/>
            <a:ext cx="28803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5476695" y="2232881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równoważne</a:t>
            </a:r>
            <a:endParaRPr lang="pl-PL" sz="1400" dirty="0"/>
          </a:p>
        </p:txBody>
      </p:sp>
      <p:sp>
        <p:nvSpPr>
          <p:cNvPr id="15" name="Prostokąt ze ściętym rogiem 14"/>
          <p:cNvSpPr/>
          <p:nvPr/>
        </p:nvSpPr>
        <p:spPr>
          <a:xfrm>
            <a:off x="580151" y="4344134"/>
            <a:ext cx="7128792" cy="18722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 flipH="1">
            <a:off x="724166" y="4416142"/>
            <a:ext cx="6696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dirty="0" err="1" smtClean="0"/>
              <a:t>context</a:t>
            </a:r>
            <a:r>
              <a:rPr lang="pl-PL" dirty="0" smtClean="0"/>
              <a:t> Firma</a:t>
            </a:r>
          </a:p>
          <a:p>
            <a:pPr>
              <a:buNone/>
            </a:pPr>
            <a:r>
              <a:rPr lang="pl-PL" dirty="0" err="1" smtClean="0"/>
              <a:t>inv</a:t>
            </a:r>
            <a:r>
              <a:rPr lang="pl-PL" dirty="0" smtClean="0"/>
              <a:t>: zatrudniony -&gt; </a:t>
            </a:r>
            <a:r>
              <a:rPr lang="pl-PL" dirty="0" err="1" smtClean="0"/>
              <a:t>forAll</a:t>
            </a:r>
            <a:r>
              <a:rPr lang="pl-PL" dirty="0" smtClean="0"/>
              <a:t>(p1, p2 | </a:t>
            </a:r>
          </a:p>
          <a:p>
            <a:pPr>
              <a:buNone/>
            </a:pPr>
            <a:r>
              <a:rPr lang="pl-PL" dirty="0" smtClean="0"/>
              <a:t>		p1 &lt;&gt; p2 </a:t>
            </a:r>
            <a:r>
              <a:rPr lang="pl-PL" dirty="0" err="1" smtClean="0"/>
              <a:t>implies</a:t>
            </a:r>
            <a:r>
              <a:rPr lang="pl-PL" dirty="0" smtClean="0"/>
              <a:t> p1.nazwisko &lt;&gt; p2.nazwisko)</a:t>
            </a:r>
          </a:p>
          <a:p>
            <a:pPr>
              <a:buNone/>
            </a:pPr>
            <a:r>
              <a:rPr lang="pl-PL" dirty="0" err="1" smtClean="0"/>
              <a:t>inv</a:t>
            </a:r>
            <a:r>
              <a:rPr lang="pl-PL" dirty="0" smtClean="0"/>
              <a:t>: zatrudniony -&gt; </a:t>
            </a:r>
            <a:r>
              <a:rPr lang="pl-PL" dirty="0" err="1" smtClean="0"/>
              <a:t>forAll</a:t>
            </a:r>
            <a:r>
              <a:rPr lang="pl-PL" dirty="0" smtClean="0"/>
              <a:t>( p1 | zatrudniony -&gt; </a:t>
            </a:r>
            <a:r>
              <a:rPr lang="pl-PL" dirty="0" err="1" smtClean="0"/>
              <a:t>forAll</a:t>
            </a:r>
            <a:r>
              <a:rPr lang="pl-PL" dirty="0" smtClean="0"/>
              <a:t> (p2 |</a:t>
            </a:r>
          </a:p>
          <a:p>
            <a:pPr>
              <a:buNone/>
            </a:pPr>
            <a:r>
              <a:rPr lang="pl-PL" dirty="0" smtClean="0"/>
              <a:t>                                  p1 &lt;&gt; p2 </a:t>
            </a:r>
            <a:r>
              <a:rPr lang="pl-PL" dirty="0" err="1" smtClean="0"/>
              <a:t>implies</a:t>
            </a:r>
            <a:r>
              <a:rPr lang="pl-PL" dirty="0" smtClean="0"/>
              <a:t> p1.nazwisko &lt;&gt; p2.nazwisko))</a:t>
            </a:r>
            <a:endParaRPr lang="pl-PL" dirty="0"/>
          </a:p>
        </p:txBody>
      </p:sp>
      <p:cxnSp>
        <p:nvCxnSpPr>
          <p:cNvPr id="17" name="Łącznik łamany 16"/>
          <p:cNvCxnSpPr/>
          <p:nvPr/>
        </p:nvCxnSpPr>
        <p:spPr>
          <a:xfrm rot="16200000" flipH="1">
            <a:off x="7240891" y="4524154"/>
            <a:ext cx="648072" cy="2880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6340791" y="4776182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flipV="1">
            <a:off x="6700831" y="4776182"/>
            <a:ext cx="7200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6052759" y="4488150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równoważne</a:t>
            </a:r>
            <a:endParaRPr lang="pl-PL" sz="1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Operacja </a:t>
            </a:r>
            <a:r>
              <a:rPr lang="pl-PL" dirty="0" err="1" smtClean="0"/>
              <a:t>exists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49</a:t>
            </a:fld>
            <a:endParaRPr lang="pl-PL" dirty="0"/>
          </a:p>
        </p:txBody>
      </p:sp>
      <p:sp>
        <p:nvSpPr>
          <p:cNvPr id="22" name="Symbol zastępczy zawartości 2"/>
          <p:cNvSpPr txBox="1">
            <a:spLocks/>
          </p:cNvSpPr>
          <p:nvPr/>
        </p:nvSpPr>
        <p:spPr>
          <a:xfrm>
            <a:off x="457200" y="138248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exists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kwantyfikator szczegółowy, pewien warunek musi obowiązywać dla co najmniej jednego elementu kolekcji.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składnia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exists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wyrażenieLogiczne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exists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 |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wyrażenieLogiczne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(element))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exists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 : Typ|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wyrażenieLogiczne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(element))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Prostokąt ze ściętym rogiem 22"/>
          <p:cNvSpPr/>
          <p:nvPr/>
        </p:nvSpPr>
        <p:spPr>
          <a:xfrm>
            <a:off x="827584" y="4363408"/>
            <a:ext cx="7128792" cy="18722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/>
          <p:cNvSpPr txBox="1"/>
          <p:nvPr/>
        </p:nvSpPr>
        <p:spPr>
          <a:xfrm flipH="1">
            <a:off x="899592" y="4507424"/>
            <a:ext cx="669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dirty="0" err="1" smtClean="0"/>
              <a:t>context</a:t>
            </a:r>
            <a:r>
              <a:rPr lang="pl-PL" dirty="0" smtClean="0"/>
              <a:t> Firma</a:t>
            </a:r>
          </a:p>
          <a:p>
            <a:pPr>
              <a:buNone/>
            </a:pPr>
            <a:r>
              <a:rPr lang="pl-PL" dirty="0" err="1" smtClean="0"/>
              <a:t>inv</a:t>
            </a:r>
            <a:r>
              <a:rPr lang="pl-PL" dirty="0" smtClean="0"/>
              <a:t>: zatrudniony -&gt; </a:t>
            </a:r>
            <a:r>
              <a:rPr lang="pl-PL" dirty="0" err="1" smtClean="0"/>
              <a:t>exists</a:t>
            </a:r>
            <a:r>
              <a:rPr lang="pl-PL" dirty="0" smtClean="0"/>
              <a:t>(płeć = #kobieta)</a:t>
            </a:r>
          </a:p>
          <a:p>
            <a:pPr>
              <a:buNone/>
            </a:pPr>
            <a:r>
              <a:rPr lang="pl-PL" dirty="0" err="1" smtClean="0"/>
              <a:t>inv</a:t>
            </a:r>
            <a:r>
              <a:rPr lang="pl-PL" dirty="0" smtClean="0"/>
              <a:t>: zatrudniony -&gt; </a:t>
            </a:r>
            <a:r>
              <a:rPr lang="pl-PL" dirty="0" err="1" smtClean="0"/>
              <a:t>exists</a:t>
            </a:r>
            <a:r>
              <a:rPr lang="pl-PL" dirty="0" smtClean="0"/>
              <a:t>(p | </a:t>
            </a:r>
            <a:r>
              <a:rPr lang="pl-PL" dirty="0" err="1" smtClean="0"/>
              <a:t>p.płeć</a:t>
            </a:r>
            <a:r>
              <a:rPr lang="pl-PL" dirty="0" smtClean="0"/>
              <a:t> = #kobieta)</a:t>
            </a:r>
          </a:p>
          <a:p>
            <a:pPr>
              <a:buNone/>
            </a:pPr>
            <a:r>
              <a:rPr lang="pl-PL" dirty="0" err="1" smtClean="0"/>
              <a:t>inv</a:t>
            </a:r>
            <a:r>
              <a:rPr lang="pl-PL" dirty="0" smtClean="0"/>
              <a:t>: zatrudniony -&gt; </a:t>
            </a:r>
            <a:r>
              <a:rPr lang="pl-PL" dirty="0" err="1" smtClean="0"/>
              <a:t>exists</a:t>
            </a:r>
            <a:r>
              <a:rPr lang="pl-PL" dirty="0" smtClean="0"/>
              <a:t>(p: Pracownik | p. płeć = #kobieta)</a:t>
            </a:r>
          </a:p>
        </p:txBody>
      </p:sp>
      <p:cxnSp>
        <p:nvCxnSpPr>
          <p:cNvPr id="25" name="Łącznik łamany 24"/>
          <p:cNvCxnSpPr/>
          <p:nvPr/>
        </p:nvCxnSpPr>
        <p:spPr>
          <a:xfrm rot="16200000" flipH="1">
            <a:off x="7488324" y="4543428"/>
            <a:ext cx="648072" cy="2880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5508104" y="4795456"/>
            <a:ext cx="115212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6156176" y="4939472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6300192" y="4507424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równoważne</a:t>
            </a:r>
            <a:endParaRPr lang="pl-PL" sz="1400" dirty="0"/>
          </a:p>
        </p:txBody>
      </p:sp>
      <p:cxnSp>
        <p:nvCxnSpPr>
          <p:cNvPr id="29" name="Łącznik prosty 28"/>
          <p:cNvCxnSpPr/>
          <p:nvPr/>
        </p:nvCxnSpPr>
        <p:spPr>
          <a:xfrm flipH="1">
            <a:off x="5076056" y="4723448"/>
            <a:ext cx="115212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Składnia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</a:t>
            </a:fld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377371" y="1429327"/>
            <a:ext cx="80989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dirty="0" smtClean="0"/>
              <a:t>Ograniczenia mają następującą składnię: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</a:t>
            </a:r>
            <a:r>
              <a:rPr lang="pl-PL" b="1" dirty="0" smtClean="0"/>
              <a:t>{ ograniczenie tekstowe 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Ograniczenie tekstowe może być prostym wyrażeniem, pełnym zdaniem, lub może być zapisane za pomocą formalnej składni ograniczenia.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b="1" dirty="0" smtClean="0"/>
              <a:t>UML </a:t>
            </a:r>
            <a:r>
              <a:rPr lang="pl-PL" dirty="0" smtClean="0"/>
              <a:t>definiuje formalną gramatykę </a:t>
            </a:r>
            <a:r>
              <a:rPr lang="pl-PL" b="1" dirty="0" smtClean="0"/>
              <a:t>OCL</a:t>
            </a:r>
            <a:r>
              <a:rPr lang="pl-PL" dirty="0" smtClean="0"/>
              <a:t> (</a:t>
            </a:r>
            <a:r>
              <a:rPr lang="pl-PL" i="1" dirty="0" err="1" smtClean="0"/>
              <a:t>Object</a:t>
            </a:r>
            <a:r>
              <a:rPr lang="pl-PL" i="1" dirty="0" smtClean="0"/>
              <a:t> </a:t>
            </a:r>
            <a:r>
              <a:rPr lang="pl-PL" i="1" dirty="0" err="1" smtClean="0"/>
              <a:t>Constraint</a:t>
            </a:r>
            <a:r>
              <a:rPr lang="pl-PL" i="1" dirty="0" smtClean="0"/>
              <a:t> </a:t>
            </a:r>
            <a:r>
              <a:rPr lang="pl-PL" i="1" dirty="0" err="1" smtClean="0"/>
              <a:t>Language</a:t>
            </a:r>
            <a:r>
              <a:rPr lang="pl-PL" dirty="0" smtClean="0"/>
              <a:t>).</a:t>
            </a:r>
          </a:p>
          <a:p>
            <a:pPr>
              <a:buNone/>
            </a:pPr>
            <a:r>
              <a:rPr lang="pl-PL" b="1" dirty="0" smtClean="0"/>
              <a:t>OCL </a:t>
            </a:r>
            <a:r>
              <a:rPr lang="pl-PL" dirty="0" smtClean="0"/>
              <a:t>jest to formalny język służący do wyrażania ograniczeń w </a:t>
            </a:r>
            <a:r>
              <a:rPr lang="pl-PL" b="1" dirty="0" smtClean="0"/>
              <a:t>UML</a:t>
            </a:r>
            <a:r>
              <a:rPr lang="pl-PL" dirty="0" smtClean="0"/>
              <a:t> .</a:t>
            </a:r>
            <a:endParaRPr lang="pl-PL" dirty="0"/>
          </a:p>
        </p:txBody>
      </p:sp>
      <p:sp>
        <p:nvSpPr>
          <p:cNvPr id="13" name="Prostokąt 12"/>
          <p:cNvSpPr/>
          <p:nvPr/>
        </p:nvSpPr>
        <p:spPr>
          <a:xfrm>
            <a:off x="435428" y="4226355"/>
            <a:ext cx="80844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 err="1" smtClean="0"/>
              <a:t>Ograniczenia</a:t>
            </a:r>
            <a:r>
              <a:rPr lang="en-GB" b="1" dirty="0" smtClean="0"/>
              <a:t> </a:t>
            </a:r>
            <a:r>
              <a:rPr lang="en-GB" dirty="0" err="1" smtClean="0"/>
              <a:t>są</a:t>
            </a:r>
            <a:r>
              <a:rPr lang="en-GB" dirty="0" smtClean="0"/>
              <a:t> </a:t>
            </a:r>
            <a:r>
              <a:rPr lang="en-GB" dirty="0" err="1" smtClean="0"/>
              <a:t>zawarte</a:t>
            </a:r>
            <a:r>
              <a:rPr lang="en-GB" dirty="0" smtClean="0"/>
              <a:t> </a:t>
            </a:r>
            <a:r>
              <a:rPr lang="en-GB" dirty="0" err="1" smtClean="0"/>
              <a:t>wewnątrz</a:t>
            </a:r>
            <a:r>
              <a:rPr lang="pl-PL" dirty="0" smtClean="0"/>
              <a:t> nawiasów</a:t>
            </a:r>
            <a:r>
              <a:rPr lang="en-GB" b="1" dirty="0" smtClean="0"/>
              <a:t> {</a:t>
            </a:r>
            <a:r>
              <a:rPr lang="pl-PL" b="1" dirty="0" smtClean="0"/>
              <a:t> </a:t>
            </a:r>
            <a:r>
              <a:rPr lang="en-GB" b="1" dirty="0" smtClean="0"/>
              <a:t>}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umieszczane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elementem</a:t>
            </a:r>
            <a:r>
              <a:rPr lang="en-GB" dirty="0" smtClean="0"/>
              <a:t> w</a:t>
            </a:r>
            <a:r>
              <a:rPr lang="pl-PL" dirty="0" smtClean="0"/>
              <a:t> </a:t>
            </a:r>
            <a:r>
              <a:rPr lang="en-GB" dirty="0" err="1" smtClean="0"/>
              <a:t>klasie</a:t>
            </a:r>
            <a:r>
              <a:rPr lang="en-GB" dirty="0" smtClean="0"/>
              <a:t>, </a:t>
            </a:r>
            <a:r>
              <a:rPr lang="en-GB" dirty="0" err="1" smtClean="0"/>
              <a:t>lub</a:t>
            </a:r>
            <a:r>
              <a:rPr lang="en-GB" dirty="0" smtClean="0"/>
              <a:t> </a:t>
            </a:r>
            <a:r>
              <a:rPr lang="en-GB" dirty="0" err="1" smtClean="0"/>
              <a:t>poza</a:t>
            </a:r>
            <a:r>
              <a:rPr lang="en-GB" dirty="0" smtClean="0"/>
              <a:t> </a:t>
            </a:r>
            <a:r>
              <a:rPr lang="en-GB" dirty="0" err="1" smtClean="0"/>
              <a:t>klasą</a:t>
            </a:r>
            <a:r>
              <a:rPr lang="en-GB" dirty="0" smtClean="0"/>
              <a:t>. </a:t>
            </a:r>
            <a:r>
              <a:rPr lang="pl-PL" dirty="0" smtClean="0"/>
              <a:t>Z reguły są</a:t>
            </a:r>
            <a:r>
              <a:rPr lang="en-GB" dirty="0" smtClean="0"/>
              <a:t> </a:t>
            </a:r>
            <a:r>
              <a:rPr lang="en-GB" dirty="0" err="1" smtClean="0"/>
              <a:t>umieszczane</a:t>
            </a:r>
            <a:r>
              <a:rPr lang="en-GB" dirty="0" smtClean="0"/>
              <a:t> w </a:t>
            </a:r>
            <a:r>
              <a:rPr lang="en-GB" dirty="0" err="1" smtClean="0"/>
              <a:t>komentarzu</a:t>
            </a:r>
            <a:r>
              <a:rPr lang="pl-PL" dirty="0" smtClean="0"/>
              <a:t>. </a:t>
            </a:r>
          </a:p>
          <a:p>
            <a:pPr>
              <a:buNone/>
            </a:pPr>
            <a:r>
              <a:rPr lang="pl-PL" dirty="0" smtClean="0"/>
              <a:t>Natomiast s</a:t>
            </a:r>
            <a:r>
              <a:rPr lang="en-GB" dirty="0" err="1" smtClean="0"/>
              <a:t>ymbole</a:t>
            </a:r>
            <a:r>
              <a:rPr lang="pl-PL" dirty="0" smtClean="0"/>
              <a:t> </a:t>
            </a:r>
          </a:p>
          <a:p>
            <a:pPr algn="just">
              <a:buNone/>
            </a:pPr>
            <a:r>
              <a:rPr lang="pl-PL" dirty="0" smtClean="0"/>
              <a:t>                         </a:t>
            </a:r>
            <a:r>
              <a:rPr lang="en-GB" b="1" dirty="0" smtClean="0"/>
              <a:t>- - - -</a:t>
            </a:r>
            <a:r>
              <a:rPr lang="en-GB" dirty="0" smtClean="0"/>
              <a:t> </a:t>
            </a:r>
            <a:r>
              <a:rPr lang="pl-PL" dirty="0" smtClean="0"/>
              <a:t>         </a:t>
            </a:r>
            <a:r>
              <a:rPr lang="en-GB" b="1" dirty="0" smtClean="0"/>
              <a:t>- - - - &gt;</a:t>
            </a:r>
            <a:r>
              <a:rPr lang="en-GB" dirty="0" smtClean="0"/>
              <a:t>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są używane </a:t>
            </a:r>
            <a:r>
              <a:rPr lang="en-GB" dirty="0" smtClean="0"/>
              <a:t>do </a:t>
            </a:r>
            <a:r>
              <a:rPr lang="en-GB" dirty="0" err="1" smtClean="0"/>
              <a:t>wskazywania</a:t>
            </a:r>
            <a:r>
              <a:rPr lang="en-GB" dirty="0" smtClean="0"/>
              <a:t> </a:t>
            </a:r>
            <a:r>
              <a:rPr lang="en-GB" dirty="0" err="1" smtClean="0"/>
              <a:t>elementów</a:t>
            </a:r>
            <a:r>
              <a:rPr lang="en-GB" dirty="0" smtClean="0"/>
              <a:t>,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które</a:t>
            </a:r>
            <a:r>
              <a:rPr lang="en-GB" dirty="0" smtClean="0"/>
              <a:t> </a:t>
            </a:r>
            <a:r>
              <a:rPr lang="en-GB" dirty="0" err="1" smtClean="0"/>
              <a:t>zostały</a:t>
            </a:r>
            <a:r>
              <a:rPr lang="en-GB" dirty="0" smtClean="0"/>
              <a:t> </a:t>
            </a:r>
            <a:r>
              <a:rPr lang="en-GB" dirty="0" err="1" smtClean="0"/>
              <a:t>nałożone</a:t>
            </a:r>
            <a:r>
              <a:rPr lang="en-GB" dirty="0" smtClean="0"/>
              <a:t> </a:t>
            </a:r>
            <a:r>
              <a:rPr lang="en-GB" dirty="0" err="1" smtClean="0"/>
              <a:t>ograniczenia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Operacja iteracyjne na elementach kolekcji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0" y="6503443"/>
            <a:ext cx="1983922" cy="360000"/>
          </a:xfrm>
        </p:spPr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50</a:t>
            </a:fld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1295128" y="1168288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15"/>
          <p:cNvCxnSpPr/>
          <p:nvPr/>
        </p:nvCxnSpPr>
        <p:spPr>
          <a:xfrm>
            <a:off x="1295128" y="152832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1439144" y="116828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Samochód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1367136" y="1600336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marka : </a:t>
            </a:r>
            <a:r>
              <a:rPr lang="pl-PL" sz="1400" dirty="0" err="1" smtClean="0"/>
              <a:t>string</a:t>
            </a:r>
            <a:endParaRPr lang="pl-PL" sz="1400" dirty="0" smtClean="0"/>
          </a:p>
        </p:txBody>
      </p:sp>
      <p:sp>
        <p:nvSpPr>
          <p:cNvPr id="19" name="Prostokąt 18"/>
          <p:cNvSpPr/>
          <p:nvPr/>
        </p:nvSpPr>
        <p:spPr>
          <a:xfrm>
            <a:off x="4895528" y="1888368"/>
            <a:ext cx="18002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y 19"/>
          <p:cNvCxnSpPr/>
          <p:nvPr/>
        </p:nvCxnSpPr>
        <p:spPr>
          <a:xfrm>
            <a:off x="4895528" y="224840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5039544" y="18883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Osoba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5039544" y="2248408"/>
            <a:ext cx="1346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 : </a:t>
            </a:r>
            <a:r>
              <a:rPr lang="pl-PL" sz="1400" dirty="0" err="1" smtClean="0"/>
              <a:t>string</a:t>
            </a:r>
            <a:endParaRPr lang="pl-PL" sz="1400" dirty="0" smtClean="0"/>
          </a:p>
          <a:p>
            <a:r>
              <a:rPr lang="pl-PL" sz="1400" dirty="0" smtClean="0"/>
              <a:t>nazwisko: </a:t>
            </a:r>
            <a:r>
              <a:rPr lang="pl-PL" sz="1400" dirty="0" err="1" smtClean="0"/>
              <a:t>string</a:t>
            </a:r>
            <a:endParaRPr lang="pl-PL" sz="1400" dirty="0" smtClean="0"/>
          </a:p>
          <a:p>
            <a:r>
              <a:rPr lang="pl-PL" sz="1400" dirty="0" smtClean="0"/>
              <a:t>wiek : </a:t>
            </a:r>
            <a:r>
              <a:rPr lang="pl-PL" sz="1400" dirty="0" err="1" smtClean="0"/>
              <a:t>integer</a:t>
            </a:r>
            <a:endParaRPr lang="pl-PL" sz="1400" dirty="0" smtClean="0"/>
          </a:p>
          <a:p>
            <a:r>
              <a:rPr lang="pl-PL" sz="1400" dirty="0" smtClean="0"/>
              <a:t>pensja: </a:t>
            </a:r>
            <a:r>
              <a:rPr lang="pl-PL" sz="1400" dirty="0" err="1" smtClean="0"/>
              <a:t>integer</a:t>
            </a:r>
            <a:endParaRPr lang="pl-PL" sz="1400" dirty="0" smtClean="0"/>
          </a:p>
        </p:txBody>
      </p:sp>
      <p:sp>
        <p:nvSpPr>
          <p:cNvPr id="31" name="Prostokąt 30"/>
          <p:cNvSpPr/>
          <p:nvPr/>
        </p:nvSpPr>
        <p:spPr>
          <a:xfrm>
            <a:off x="1295128" y="2176400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prosty 31"/>
          <p:cNvCxnSpPr/>
          <p:nvPr/>
        </p:nvCxnSpPr>
        <p:spPr>
          <a:xfrm>
            <a:off x="1295128" y="253644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1439144" y="2176400"/>
            <a:ext cx="14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Administracja</a:t>
            </a:r>
            <a:endParaRPr lang="pl-PL" dirty="0"/>
          </a:p>
        </p:txBody>
      </p:sp>
      <p:cxnSp>
        <p:nvCxnSpPr>
          <p:cNvPr id="34" name="Łącznik prosty 33"/>
          <p:cNvCxnSpPr>
            <a:stCxn id="15" idx="3"/>
          </p:cNvCxnSpPr>
          <p:nvPr/>
        </p:nvCxnSpPr>
        <p:spPr>
          <a:xfrm>
            <a:off x="3095328" y="1564332"/>
            <a:ext cx="1800200" cy="68407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>
            <a:off x="3095328" y="2680456"/>
            <a:ext cx="18002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łamany 21"/>
          <p:cNvCxnSpPr>
            <a:endCxn id="19" idx="0"/>
          </p:cNvCxnSpPr>
          <p:nvPr/>
        </p:nvCxnSpPr>
        <p:spPr>
          <a:xfrm rot="10800000" flipV="1">
            <a:off x="5795628" y="1312304"/>
            <a:ext cx="1620180" cy="5760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łamany 27"/>
          <p:cNvCxnSpPr>
            <a:endCxn id="19" idx="3"/>
          </p:cNvCxnSpPr>
          <p:nvPr/>
        </p:nvCxnSpPr>
        <p:spPr>
          <a:xfrm rot="5400000">
            <a:off x="6389694" y="1618338"/>
            <a:ext cx="1332148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6732240" y="2608448"/>
            <a:ext cx="65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dziecko</a:t>
            </a:r>
            <a:endParaRPr lang="pl-PL" sz="1200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6732240" y="239242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0..*</a:t>
            </a:r>
            <a:endParaRPr lang="pl-PL" sz="1200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5903640" y="16003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2</a:t>
            </a:r>
            <a:endParaRPr lang="pl-PL" sz="1200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5183560" y="1528328"/>
            <a:ext cx="558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rodzic</a:t>
            </a:r>
            <a:endParaRPr lang="pl-PL" sz="1200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3131840" y="16003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*</a:t>
            </a:r>
            <a:endParaRPr lang="pl-PL" sz="1200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4679504" y="19603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3095328" y="2392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4607496" y="246443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*</a:t>
            </a:r>
            <a:endParaRPr lang="pl-PL" sz="1200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4211960" y="2680456"/>
            <a:ext cx="61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osoby</a:t>
            </a:r>
            <a:endParaRPr lang="pl-PL" sz="1400" dirty="0"/>
          </a:p>
        </p:txBody>
      </p:sp>
      <p:sp>
        <p:nvSpPr>
          <p:cNvPr id="47" name="Prostokąt ze ściętym rogiem 46"/>
          <p:cNvSpPr/>
          <p:nvPr/>
        </p:nvSpPr>
        <p:spPr>
          <a:xfrm>
            <a:off x="1979712" y="3702754"/>
            <a:ext cx="5904656" cy="122413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48" name="Łącznik łamany 47"/>
          <p:cNvCxnSpPr/>
          <p:nvPr/>
        </p:nvCxnSpPr>
        <p:spPr>
          <a:xfrm>
            <a:off x="7452320" y="3702754"/>
            <a:ext cx="432048" cy="2160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2051720" y="3740855"/>
            <a:ext cx="597666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context</a:t>
            </a:r>
            <a:r>
              <a:rPr lang="pl-PL" dirty="0" smtClean="0"/>
              <a:t> Administracja</a:t>
            </a:r>
          </a:p>
          <a:p>
            <a:r>
              <a:rPr lang="pl-PL" dirty="0" err="1" smtClean="0"/>
              <a:t>inv:self.osoby.wiek</a:t>
            </a:r>
            <a:r>
              <a:rPr lang="pl-PL" dirty="0" smtClean="0"/>
              <a:t> –&gt; </a:t>
            </a:r>
            <a:r>
              <a:rPr lang="pl-PL" dirty="0" err="1" smtClean="0"/>
              <a:t>collect</a:t>
            </a:r>
            <a:r>
              <a:rPr lang="pl-PL" dirty="0" smtClean="0"/>
              <a:t> (wiek &gt;= 65) –&gt; </a:t>
            </a:r>
            <a:r>
              <a:rPr lang="pl-PL" dirty="0" err="1" smtClean="0"/>
              <a:t>count</a:t>
            </a:r>
            <a:r>
              <a:rPr lang="pl-PL" dirty="0" smtClean="0"/>
              <a:t>() &lt; 10  </a:t>
            </a:r>
          </a:p>
          <a:p>
            <a:r>
              <a:rPr lang="pl-PL" dirty="0" err="1" smtClean="0"/>
              <a:t>self.osoby</a:t>
            </a:r>
            <a:r>
              <a:rPr lang="pl-PL" dirty="0" smtClean="0"/>
              <a:t> .pensja –&gt; </a:t>
            </a:r>
            <a:r>
              <a:rPr lang="pl-PL" dirty="0" err="1" smtClean="0"/>
              <a:t>select</a:t>
            </a:r>
            <a:r>
              <a:rPr lang="pl-PL" dirty="0" smtClean="0"/>
              <a:t> (pensja &gt; 10 000) –&gt; sum() &lt; 10</a:t>
            </a:r>
          </a:p>
          <a:p>
            <a:r>
              <a:rPr lang="pl-PL" dirty="0" err="1" smtClean="0"/>
              <a:t>self.osoby.imię</a:t>
            </a:r>
            <a:r>
              <a:rPr lang="pl-PL" dirty="0" smtClean="0"/>
              <a:t>    –&gt; </a:t>
            </a:r>
            <a:r>
              <a:rPr lang="pl-PL" dirty="0" err="1" smtClean="0"/>
              <a:t>exist</a:t>
            </a:r>
            <a:r>
              <a:rPr lang="pl-PL" dirty="0" smtClean="0"/>
              <a:t>(imię = ‘Tomasz’)</a:t>
            </a:r>
          </a:p>
          <a:p>
            <a:endParaRPr lang="pl-PL" dirty="0"/>
          </a:p>
        </p:txBody>
      </p:sp>
      <p:cxnSp>
        <p:nvCxnSpPr>
          <p:cNvPr id="50" name="Łącznik prosty 49"/>
          <p:cNvCxnSpPr/>
          <p:nvPr/>
        </p:nvCxnSpPr>
        <p:spPr>
          <a:xfrm rot="16200000" flipV="1">
            <a:off x="2277838" y="3317421"/>
            <a:ext cx="75655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ole tekstowe 50"/>
          <p:cNvSpPr txBox="1"/>
          <p:nvPr/>
        </p:nvSpPr>
        <p:spPr>
          <a:xfrm>
            <a:off x="3131840" y="1240296"/>
            <a:ext cx="118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 smtClean="0"/>
              <a:t>maSamochód</a:t>
            </a:r>
            <a:endParaRPr lang="pl-PL" sz="1200" dirty="0"/>
          </a:p>
        </p:txBody>
      </p:sp>
      <p:sp>
        <p:nvSpPr>
          <p:cNvPr id="52" name="Prostokąt ze ściętym rogiem 51"/>
          <p:cNvSpPr/>
          <p:nvPr/>
        </p:nvSpPr>
        <p:spPr>
          <a:xfrm>
            <a:off x="539553" y="5182241"/>
            <a:ext cx="5688632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3" name="Łącznik łamany 52"/>
          <p:cNvCxnSpPr/>
          <p:nvPr/>
        </p:nvCxnSpPr>
        <p:spPr>
          <a:xfrm rot="16200000" flipH="1">
            <a:off x="5940152" y="5265158"/>
            <a:ext cx="360040" cy="2160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>
            <a:off x="611560" y="5265158"/>
            <a:ext cx="5243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context</a:t>
            </a:r>
            <a:r>
              <a:rPr lang="pl-PL" dirty="0" smtClean="0"/>
              <a:t> Osoba</a:t>
            </a:r>
          </a:p>
          <a:p>
            <a:r>
              <a:rPr lang="pl-PL" dirty="0" err="1" smtClean="0"/>
              <a:t>self.osoby.maSamochód</a:t>
            </a:r>
            <a:r>
              <a:rPr lang="pl-PL" dirty="0" smtClean="0"/>
              <a:t> -&gt; </a:t>
            </a:r>
            <a:r>
              <a:rPr lang="pl-PL" dirty="0" err="1" smtClean="0"/>
              <a:t>exist</a:t>
            </a:r>
            <a:r>
              <a:rPr lang="pl-PL" dirty="0" smtClean="0"/>
              <a:t>( marka = ‘ mercedes’)</a:t>
            </a:r>
          </a:p>
          <a:p>
            <a:endParaRPr lang="pl-PL" dirty="0"/>
          </a:p>
        </p:txBody>
      </p:sp>
      <p:cxnSp>
        <p:nvCxnSpPr>
          <p:cNvPr id="55" name="Łącznik łamany 54"/>
          <p:cNvCxnSpPr/>
          <p:nvPr/>
        </p:nvCxnSpPr>
        <p:spPr>
          <a:xfrm rot="5400000" flipH="1" flipV="1">
            <a:off x="-792567" y="3129406"/>
            <a:ext cx="3666639" cy="426871"/>
          </a:xfrm>
          <a:prstGeom prst="bentConnector3">
            <a:avLst>
              <a:gd name="adj1" fmla="val 10032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Operacja </a:t>
            </a:r>
            <a:r>
              <a:rPr lang="pl-PL" dirty="0" err="1" smtClean="0"/>
              <a:t>iterate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51</a:t>
            </a:fld>
            <a:endParaRPr lang="pl-PL" dirty="0"/>
          </a:p>
        </p:txBody>
      </p:sp>
      <p:sp>
        <p:nvSpPr>
          <p:cNvPr id="15" name="Symbol zastępczy zawartości 15"/>
          <p:cNvSpPr txBox="1">
            <a:spLocks/>
          </p:cNvSpPr>
          <p:nvPr/>
        </p:nvSpPr>
        <p:spPr>
          <a:xfrm>
            <a:off x="457200" y="1485897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Najogólniejsza z operacji iteracyjnych, pozwala stworzyć nową kolekcję na podstawie danej kolekcji i jawnie określonego wyrażenia.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Składnia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element : Type1;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Type2 = wyrażenie| 					       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wyrażenie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element,result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Set {1, 2, 3 } -&gt;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 :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sum :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 | sum +i 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Set {1, 2, 3 } -&gt; sum( 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52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323528" y="1190862"/>
            <a:ext cx="2664296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8"/>
          <p:cNvCxnSpPr/>
          <p:nvPr/>
        </p:nvCxnSpPr>
        <p:spPr>
          <a:xfrm>
            <a:off x="323528" y="1550902"/>
            <a:ext cx="2664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1115616" y="119086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Osoba</a:t>
            </a:r>
            <a:endParaRPr lang="pl-PL" sz="1400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395536" y="1622910"/>
            <a:ext cx="229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imię: </a:t>
            </a:r>
            <a:r>
              <a:rPr lang="pl-PL" sz="1200" dirty="0" err="1" smtClean="0"/>
              <a:t>String</a:t>
            </a:r>
            <a:endParaRPr lang="pl-PL" sz="1200" dirty="0" smtClean="0"/>
          </a:p>
          <a:p>
            <a:r>
              <a:rPr lang="pl-PL" sz="1200" dirty="0" smtClean="0"/>
              <a:t>nazwisko: </a:t>
            </a:r>
            <a:r>
              <a:rPr lang="pl-PL" sz="1200" dirty="0" err="1" smtClean="0"/>
              <a:t>String</a:t>
            </a:r>
            <a:endParaRPr lang="pl-PL" sz="1200" dirty="0" smtClean="0"/>
          </a:p>
          <a:p>
            <a:r>
              <a:rPr lang="pl-PL" sz="1200" dirty="0" smtClean="0"/>
              <a:t>wiek: </a:t>
            </a:r>
            <a:r>
              <a:rPr lang="pl-PL" sz="1200" dirty="0" err="1" smtClean="0"/>
              <a:t>Integer</a:t>
            </a:r>
            <a:endParaRPr lang="pl-PL" sz="1200" dirty="0" smtClean="0"/>
          </a:p>
          <a:p>
            <a:r>
              <a:rPr lang="pl-PL" sz="1200" dirty="0" smtClean="0"/>
              <a:t>płeć: </a:t>
            </a:r>
            <a:r>
              <a:rPr lang="pl-PL" sz="1200" dirty="0" err="1" smtClean="0"/>
              <a:t>enum</a:t>
            </a:r>
            <a:r>
              <a:rPr lang="pl-PL" sz="1200" dirty="0" smtClean="0"/>
              <a:t>(kobieta, </a:t>
            </a:r>
            <a:r>
              <a:rPr lang="pl-PL" sz="1200" dirty="0" err="1" smtClean="0"/>
              <a:t>męższczyzna</a:t>
            </a:r>
            <a:r>
              <a:rPr lang="pl-PL" sz="1200" dirty="0" smtClean="0"/>
              <a:t>)</a:t>
            </a:r>
            <a:endParaRPr lang="pl-PL" sz="1200" dirty="0"/>
          </a:p>
        </p:txBody>
      </p:sp>
      <p:cxnSp>
        <p:nvCxnSpPr>
          <p:cNvPr id="12" name="Łącznik prosty 11"/>
          <p:cNvCxnSpPr/>
          <p:nvPr/>
        </p:nvCxnSpPr>
        <p:spPr>
          <a:xfrm>
            <a:off x="2699792" y="3423110"/>
            <a:ext cx="36004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251520" y="2991062"/>
            <a:ext cx="2448272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13"/>
          <p:cNvCxnSpPr/>
          <p:nvPr/>
        </p:nvCxnSpPr>
        <p:spPr>
          <a:xfrm>
            <a:off x="251520" y="3351102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899592" y="2991062"/>
            <a:ext cx="115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Uczestnik</a:t>
            </a:r>
            <a:endParaRPr lang="pl-PL" sz="14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251520" y="371114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 smtClean="0"/>
              <a:t>liczbaMeetngów</a:t>
            </a:r>
            <a:r>
              <a:rPr lang="pl-PL" sz="1200" dirty="0" smtClean="0"/>
              <a:t>() : </a:t>
            </a:r>
            <a:r>
              <a:rPr lang="pl-PL" sz="1200" dirty="0" err="1" smtClean="0"/>
              <a:t>Integer</a:t>
            </a:r>
            <a:endParaRPr lang="pl-PL" sz="1200" dirty="0" smtClean="0"/>
          </a:p>
          <a:p>
            <a:r>
              <a:rPr lang="pl-PL" sz="1200" dirty="0" err="1" smtClean="0"/>
              <a:t>ilośćPotMeetngów</a:t>
            </a:r>
            <a:r>
              <a:rPr lang="pl-PL" sz="1200" dirty="0" smtClean="0"/>
              <a:t>() : </a:t>
            </a:r>
            <a:r>
              <a:rPr lang="pl-PL" sz="1200" dirty="0" err="1" smtClean="0"/>
              <a:t>Integer</a:t>
            </a:r>
            <a:endParaRPr lang="pl-PL" sz="1200" dirty="0" smtClean="0"/>
          </a:p>
          <a:p>
            <a:endParaRPr lang="pl-PL" sz="1200" dirty="0" smtClean="0"/>
          </a:p>
        </p:txBody>
      </p:sp>
      <p:cxnSp>
        <p:nvCxnSpPr>
          <p:cNvPr id="18" name="Łącznik prosty 17"/>
          <p:cNvCxnSpPr/>
          <p:nvPr/>
        </p:nvCxnSpPr>
        <p:spPr>
          <a:xfrm>
            <a:off x="2267744" y="5871382"/>
            <a:ext cx="439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2699792" y="378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6300192" y="565535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0..*</a:t>
            </a:r>
            <a:endParaRPr lang="pl-PL" sz="12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2771800" y="3423110"/>
            <a:ext cx="82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uczestnicy</a:t>
            </a:r>
            <a:endParaRPr lang="pl-PL" sz="12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5292080" y="3423110"/>
            <a:ext cx="735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meetingi</a:t>
            </a:r>
            <a:endParaRPr lang="pl-PL" sz="1200" dirty="0"/>
          </a:p>
        </p:txBody>
      </p:sp>
      <p:sp>
        <p:nvSpPr>
          <p:cNvPr id="23" name="Prostokąt 22"/>
          <p:cNvSpPr/>
          <p:nvPr/>
        </p:nvSpPr>
        <p:spPr>
          <a:xfrm>
            <a:off x="4211960" y="1262870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4" name="Łącznik prosty 23"/>
          <p:cNvCxnSpPr/>
          <p:nvPr/>
        </p:nvCxnSpPr>
        <p:spPr>
          <a:xfrm>
            <a:off x="4211960" y="162291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/>
          <p:cNvSpPr txBox="1"/>
          <p:nvPr/>
        </p:nvSpPr>
        <p:spPr>
          <a:xfrm>
            <a:off x="4355976" y="1262870"/>
            <a:ext cx="528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Date</a:t>
            </a:r>
            <a:endParaRPr lang="pl-PL" sz="1400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4283968" y="1982950"/>
            <a:ext cx="1614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przed(</a:t>
            </a:r>
            <a:r>
              <a:rPr lang="pl-PL" sz="1200" dirty="0" err="1" smtClean="0"/>
              <a:t>t:Date</a:t>
            </a:r>
            <a:r>
              <a:rPr lang="pl-PL" sz="1200" dirty="0" smtClean="0"/>
              <a:t>):</a:t>
            </a:r>
            <a:r>
              <a:rPr lang="pl-PL" sz="1200" dirty="0" err="1" smtClean="0"/>
              <a:t>Boolean</a:t>
            </a:r>
            <a:endParaRPr lang="pl-PL" sz="1200" dirty="0" smtClean="0"/>
          </a:p>
          <a:p>
            <a:r>
              <a:rPr lang="pl-PL" sz="1200" dirty="0" smtClean="0"/>
              <a:t>po(</a:t>
            </a:r>
            <a:r>
              <a:rPr lang="pl-PL" sz="1200" dirty="0" err="1" smtClean="0"/>
              <a:t>t:Date</a:t>
            </a:r>
            <a:r>
              <a:rPr lang="pl-PL" sz="1200" dirty="0" smtClean="0"/>
              <a:t>):</a:t>
            </a:r>
            <a:r>
              <a:rPr lang="pl-PL" sz="1200" dirty="0" err="1" smtClean="0"/>
              <a:t>Boolean</a:t>
            </a:r>
            <a:endParaRPr lang="pl-PL" sz="1200" dirty="0" smtClean="0"/>
          </a:p>
          <a:p>
            <a:r>
              <a:rPr lang="pl-PL" sz="1200" dirty="0" smtClean="0"/>
              <a:t>równa(</a:t>
            </a:r>
            <a:r>
              <a:rPr lang="pl-PL" sz="1200" dirty="0" err="1" smtClean="0"/>
              <a:t>t:Date</a:t>
            </a:r>
            <a:r>
              <a:rPr lang="pl-PL" sz="1200" dirty="0" smtClean="0"/>
              <a:t>):</a:t>
            </a:r>
            <a:r>
              <a:rPr lang="pl-PL" sz="1200" dirty="0" err="1" smtClean="0"/>
              <a:t>Boolean</a:t>
            </a:r>
            <a:endParaRPr lang="pl-PL" sz="1200" dirty="0" smtClean="0"/>
          </a:p>
        </p:txBody>
      </p:sp>
      <p:cxnSp>
        <p:nvCxnSpPr>
          <p:cNvPr id="27" name="Łącznik prosty 26"/>
          <p:cNvCxnSpPr>
            <a:stCxn id="23" idx="1"/>
            <a:endCxn id="23" idx="3"/>
          </p:cNvCxnSpPr>
          <p:nvPr/>
        </p:nvCxnSpPr>
        <p:spPr>
          <a:xfrm>
            <a:off x="4211960" y="1946946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4283968" y="1622910"/>
            <a:ext cx="792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dziś: </a:t>
            </a:r>
            <a:r>
              <a:rPr lang="pl-PL" sz="1200" dirty="0" err="1" smtClean="0"/>
              <a:t>Date</a:t>
            </a:r>
            <a:endParaRPr lang="pl-PL" sz="1200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5796136" y="3135078"/>
            <a:ext cx="4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0..*</a:t>
            </a:r>
            <a:endParaRPr lang="pl-PL" sz="1200" dirty="0"/>
          </a:p>
        </p:txBody>
      </p:sp>
      <p:cxnSp>
        <p:nvCxnSpPr>
          <p:cNvPr id="30" name="Łącznik prosty 29"/>
          <p:cNvCxnSpPr>
            <a:stCxn id="13" idx="1"/>
            <a:endCxn id="13" idx="3"/>
          </p:cNvCxnSpPr>
          <p:nvPr/>
        </p:nvCxnSpPr>
        <p:spPr>
          <a:xfrm>
            <a:off x="251520" y="3711142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251520" y="3423110"/>
            <a:ext cx="86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rola: </a:t>
            </a:r>
            <a:r>
              <a:rPr lang="pl-PL" sz="1200" dirty="0" err="1" smtClean="0"/>
              <a:t>String</a:t>
            </a:r>
            <a:endParaRPr lang="pl-PL" sz="1200" dirty="0"/>
          </a:p>
        </p:txBody>
      </p:sp>
      <p:sp>
        <p:nvSpPr>
          <p:cNvPr id="32" name="Prostokąt 31"/>
          <p:cNvSpPr/>
          <p:nvPr/>
        </p:nvSpPr>
        <p:spPr>
          <a:xfrm>
            <a:off x="467544" y="5439334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3" name="Łącznik prosty 32"/>
          <p:cNvCxnSpPr/>
          <p:nvPr/>
        </p:nvCxnSpPr>
        <p:spPr>
          <a:xfrm>
            <a:off x="467544" y="5727366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971600" y="5439334"/>
            <a:ext cx="57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Team</a:t>
            </a:r>
            <a:endParaRPr lang="pl-PL" sz="14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467544" y="5799374"/>
            <a:ext cx="1019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nazwa:String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36" name="Prostokąt 35"/>
          <p:cNvSpPr/>
          <p:nvPr/>
        </p:nvSpPr>
        <p:spPr>
          <a:xfrm>
            <a:off x="6300192" y="1550902"/>
            <a:ext cx="273630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7" name="Łącznik prosty 36"/>
          <p:cNvCxnSpPr/>
          <p:nvPr/>
        </p:nvCxnSpPr>
        <p:spPr>
          <a:xfrm>
            <a:off x="6300192" y="1910942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7164288" y="1550902"/>
            <a:ext cx="799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Meeting</a:t>
            </a:r>
            <a:endParaRPr lang="pl-PL" sz="1400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6516216" y="1982950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tytuł: </a:t>
            </a:r>
            <a:r>
              <a:rPr lang="pl-PL" sz="1200" dirty="0" err="1" smtClean="0"/>
              <a:t>String</a:t>
            </a:r>
            <a:endParaRPr lang="pl-PL" sz="1200" dirty="0" smtClean="0"/>
          </a:p>
          <a:p>
            <a:r>
              <a:rPr lang="pl-PL" sz="1200" dirty="0" smtClean="0"/>
              <a:t>data: </a:t>
            </a:r>
            <a:r>
              <a:rPr lang="pl-PL" sz="1200" dirty="0" err="1" smtClean="0"/>
              <a:t>Date</a:t>
            </a:r>
            <a:endParaRPr lang="pl-PL" sz="1200" dirty="0" smtClean="0"/>
          </a:p>
          <a:p>
            <a:r>
              <a:rPr lang="pl-PL" sz="1200" dirty="0" smtClean="0"/>
              <a:t>początek: </a:t>
            </a:r>
            <a:r>
              <a:rPr lang="pl-PL" sz="1200" dirty="0" err="1" smtClean="0"/>
              <a:t>Date</a:t>
            </a:r>
            <a:endParaRPr lang="pl-PL" sz="1200" dirty="0" smtClean="0"/>
          </a:p>
          <a:p>
            <a:r>
              <a:rPr lang="pl-PL" sz="1200" dirty="0" smtClean="0"/>
              <a:t>koniec: </a:t>
            </a:r>
            <a:r>
              <a:rPr lang="pl-PL" sz="1200" dirty="0" err="1" smtClean="0"/>
              <a:t>Date</a:t>
            </a:r>
            <a:endParaRPr lang="pl-PL" sz="1200" dirty="0" smtClean="0"/>
          </a:p>
          <a:p>
            <a:r>
              <a:rPr lang="pl-PL" sz="1200" dirty="0" err="1" smtClean="0"/>
              <a:t>potwierdzone:Boolean</a:t>
            </a:r>
            <a:r>
              <a:rPr lang="pl-PL" sz="1200" dirty="0" smtClean="0"/>
              <a:t> = </a:t>
            </a:r>
            <a:r>
              <a:rPr lang="pl-PL" sz="1200" dirty="0" err="1" smtClean="0"/>
              <a:t>false</a:t>
            </a:r>
            <a:endParaRPr lang="pl-PL" sz="1200" dirty="0" smtClean="0"/>
          </a:p>
        </p:txBody>
      </p:sp>
      <p:cxnSp>
        <p:nvCxnSpPr>
          <p:cNvPr id="40" name="Łącznik prosty 39"/>
          <p:cNvCxnSpPr>
            <a:stCxn id="36" idx="1"/>
            <a:endCxn id="36" idx="3"/>
          </p:cNvCxnSpPr>
          <p:nvPr/>
        </p:nvCxnSpPr>
        <p:spPr>
          <a:xfrm>
            <a:off x="6300192" y="3063070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/>
          <p:cNvSpPr txBox="1"/>
          <p:nvPr/>
        </p:nvSpPr>
        <p:spPr>
          <a:xfrm>
            <a:off x="6444208" y="313507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usuń(); </a:t>
            </a:r>
            <a:r>
              <a:rPr lang="pl-PL" sz="1200" dirty="0" err="1" smtClean="0"/>
              <a:t>void</a:t>
            </a:r>
            <a:endParaRPr lang="pl-PL" sz="1200" dirty="0" smtClean="0"/>
          </a:p>
          <a:p>
            <a:r>
              <a:rPr lang="pl-PL" sz="1200" dirty="0" smtClean="0"/>
              <a:t>potwierdź(): </a:t>
            </a:r>
            <a:r>
              <a:rPr lang="pl-PL" sz="1200" dirty="0" err="1" smtClean="0"/>
              <a:t>void</a:t>
            </a:r>
            <a:endParaRPr lang="pl-PL" sz="1200" dirty="0" smtClean="0"/>
          </a:p>
          <a:p>
            <a:r>
              <a:rPr lang="pl-PL" sz="1200" dirty="0" err="1" smtClean="0"/>
              <a:t>ilośćUczestników</a:t>
            </a:r>
            <a:r>
              <a:rPr lang="pl-PL" sz="1200" dirty="0" smtClean="0"/>
              <a:t>: </a:t>
            </a:r>
            <a:r>
              <a:rPr lang="pl-PL" sz="1200" dirty="0" err="1" smtClean="0"/>
              <a:t>Integer</a:t>
            </a:r>
            <a:endParaRPr lang="pl-PL" sz="1200" dirty="0" smtClean="0"/>
          </a:p>
          <a:p>
            <a:r>
              <a:rPr lang="pl-PL" sz="1200" dirty="0" smtClean="0"/>
              <a:t>zmień(</a:t>
            </a:r>
            <a:r>
              <a:rPr lang="pl-PL" sz="1200" dirty="0" err="1" smtClean="0"/>
              <a:t>d:Integer</a:t>
            </a:r>
            <a:r>
              <a:rPr lang="pl-PL" sz="1200" dirty="0" smtClean="0"/>
              <a:t>): </a:t>
            </a:r>
            <a:r>
              <a:rPr lang="pl-PL" sz="1200" dirty="0" err="1" smtClean="0"/>
              <a:t>void</a:t>
            </a:r>
            <a:endParaRPr lang="pl-PL" sz="1200" dirty="0" smtClean="0"/>
          </a:p>
          <a:p>
            <a:r>
              <a:rPr lang="pl-PL" sz="1200" dirty="0" err="1" smtClean="0"/>
              <a:t>czasTrwania</a:t>
            </a:r>
            <a:r>
              <a:rPr lang="pl-PL" sz="1200" dirty="0" smtClean="0"/>
              <a:t>() : </a:t>
            </a:r>
            <a:r>
              <a:rPr lang="pl-PL" sz="1200" dirty="0" err="1" smtClean="0"/>
              <a:t>Integer</a:t>
            </a:r>
            <a:endParaRPr lang="pl-PL" sz="1200" dirty="0" smtClean="0"/>
          </a:p>
          <a:p>
            <a:endParaRPr lang="pl-PL" sz="1200" dirty="0"/>
          </a:p>
        </p:txBody>
      </p:sp>
      <p:sp>
        <p:nvSpPr>
          <p:cNvPr id="42" name="Trójkąt równoramienny 41"/>
          <p:cNvSpPr/>
          <p:nvPr/>
        </p:nvSpPr>
        <p:spPr>
          <a:xfrm>
            <a:off x="1331640" y="2559014"/>
            <a:ext cx="268616" cy="21602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3" name="Łącznik prosty 42"/>
          <p:cNvCxnSpPr>
            <a:stCxn id="42" idx="3"/>
          </p:cNvCxnSpPr>
          <p:nvPr/>
        </p:nvCxnSpPr>
        <p:spPr>
          <a:xfrm>
            <a:off x="1465948" y="2775038"/>
            <a:ext cx="97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2699792" y="4071182"/>
            <a:ext cx="36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5796136" y="378315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0..*</a:t>
            </a:r>
            <a:endParaRPr lang="pl-PL" sz="1200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2699792" y="313507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2..*</a:t>
            </a:r>
            <a:endParaRPr lang="pl-PL" sz="1200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2771800" y="4071182"/>
            <a:ext cx="85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moderator</a:t>
            </a:r>
            <a:endParaRPr lang="pl-PL" sz="1200" dirty="0"/>
          </a:p>
        </p:txBody>
      </p:sp>
      <p:sp>
        <p:nvSpPr>
          <p:cNvPr id="48" name="Schemat blokowy: decyzja 47"/>
          <p:cNvSpPr/>
          <p:nvPr/>
        </p:nvSpPr>
        <p:spPr>
          <a:xfrm>
            <a:off x="1223628" y="5151302"/>
            <a:ext cx="216024" cy="25260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9" name="Łącznik prosty 48"/>
          <p:cNvCxnSpPr>
            <a:endCxn id="48" idx="0"/>
          </p:cNvCxnSpPr>
          <p:nvPr/>
        </p:nvCxnSpPr>
        <p:spPr>
          <a:xfrm>
            <a:off x="1331640" y="443122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 49"/>
          <p:cNvSpPr/>
          <p:nvPr/>
        </p:nvSpPr>
        <p:spPr>
          <a:xfrm>
            <a:off x="6660232" y="5079294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1" name="Łącznik prosty 50"/>
          <p:cNvCxnSpPr/>
          <p:nvPr/>
        </p:nvCxnSpPr>
        <p:spPr>
          <a:xfrm>
            <a:off x="6660232" y="5439334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ole tekstowe 51"/>
          <p:cNvSpPr txBox="1"/>
          <p:nvPr/>
        </p:nvSpPr>
        <p:spPr>
          <a:xfrm>
            <a:off x="6804248" y="5079294"/>
            <a:ext cx="1190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TeamMeeting</a:t>
            </a:r>
            <a:endParaRPr lang="pl-PL" sz="1400" dirty="0"/>
          </a:p>
        </p:txBody>
      </p:sp>
      <p:cxnSp>
        <p:nvCxnSpPr>
          <p:cNvPr id="53" name="Łącznik prosty 52"/>
          <p:cNvCxnSpPr>
            <a:stCxn id="50" idx="1"/>
            <a:endCxn id="50" idx="3"/>
          </p:cNvCxnSpPr>
          <p:nvPr/>
        </p:nvCxnSpPr>
        <p:spPr>
          <a:xfrm>
            <a:off x="6660232" y="576337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>
            <a:off x="2267744" y="558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2267744" y="5871382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dla</a:t>
            </a:r>
            <a:endParaRPr lang="pl-PL" sz="1200" dirty="0"/>
          </a:p>
        </p:txBody>
      </p:sp>
      <p:sp>
        <p:nvSpPr>
          <p:cNvPr id="56" name="Trójkąt równoramienny 55"/>
          <p:cNvSpPr/>
          <p:nvPr/>
        </p:nvSpPr>
        <p:spPr>
          <a:xfrm rot="21393843">
            <a:off x="7606418" y="4575408"/>
            <a:ext cx="268616" cy="21563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7" name="Łącznik prosty 56"/>
          <p:cNvCxnSpPr/>
          <p:nvPr/>
        </p:nvCxnSpPr>
        <p:spPr>
          <a:xfrm flipV="1">
            <a:off x="7730462" y="4791262"/>
            <a:ext cx="9890" cy="290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Podstawowe elementy składni – </a:t>
            </a:r>
            <a:r>
              <a:rPr lang="pl-PL" dirty="0" err="1" smtClean="0"/>
              <a:t>context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53</a:t>
            </a:fld>
            <a:endParaRPr lang="pl-PL" dirty="0"/>
          </a:p>
        </p:txBody>
      </p:sp>
      <p:sp>
        <p:nvSpPr>
          <p:cNvPr id="58" name="Symbol zastępczy zawartości 4"/>
          <p:cNvSpPr txBox="1">
            <a:spLocks/>
          </p:cNvSpPr>
          <p:nvPr/>
        </p:nvSpPr>
        <p:spPr>
          <a:xfrm>
            <a:off x="457200" y="1480454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Kontekst wyrażenia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określa encja w modelu UML, dla której jest wyrażenie zdefiniowane.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Każde wyrażenie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napisane w kontekście pewnej instancji konkretnego typu.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Zwykle kontekstem jest klasa, interfejs, typ danych, składnik lub metoda.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 kontekstowy to typ obiektu dla które wyrażenie będzie weryfikowane.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Jeśli sam kontekst jest typem, kontekst jest równy typowi kontekstowemu.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Jeśli kontekst to operacja lub atrybut, typ kontekstowy to typ, dla którego jest zdefiniowany kontekst.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Podstawowe elementy składni – </a:t>
            </a:r>
            <a:r>
              <a:rPr lang="pl-PL" dirty="0" err="1" smtClean="0"/>
              <a:t>context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54</a:t>
            </a:fld>
            <a:endParaRPr lang="pl-PL" dirty="0"/>
          </a:p>
        </p:txBody>
      </p:sp>
      <p:sp>
        <p:nvSpPr>
          <p:cNvPr id="8" name="Symbol zastępczy zawartości 4"/>
          <p:cNvSpPr txBox="1">
            <a:spLocks/>
          </p:cNvSpPr>
          <p:nvPr/>
        </p:nvSpPr>
        <p:spPr>
          <a:xfrm>
            <a:off x="457200" y="1426024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Wyrażenie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zawsze weryfikowane dla pojedynczego wystąpienia typu kontekstowego, zwanego instancją kontekstową.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Kontekst jest określany przez słowo kluczowe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po którym następuje nazwa elementu modelu (głównie nazwy klas).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Kontekst wewnątrz wyrażenia można określić przy pomocy deklaracji kontekstu: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nazwa elementu modelu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rostokąt ze ściętym rogiem 8"/>
          <p:cNvSpPr/>
          <p:nvPr/>
        </p:nvSpPr>
        <p:spPr>
          <a:xfrm>
            <a:off x="2339752" y="4694984"/>
            <a:ext cx="2304256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0" name="Łącznik łamany 9"/>
          <p:cNvCxnSpPr/>
          <p:nvPr/>
        </p:nvCxnSpPr>
        <p:spPr>
          <a:xfrm>
            <a:off x="4355976" y="4694984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2411760" y="476699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Osoba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Podstawowe elementy składni – </a:t>
            </a:r>
            <a:r>
              <a:rPr lang="pl-PL" dirty="0" err="1" smtClean="0"/>
              <a:t>context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55</a:t>
            </a:fld>
            <a:endParaRPr lang="pl-PL" dirty="0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57200" y="148589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Kontekst  –  musi być przypisany do każdej instrukcji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adres początkowy  – dla którego elementu modelu zdefiniowana jest instrukcja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określa, które elementy modelu mogą używać ścieżki wyrażenia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1187624" y="3386705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13"/>
          <p:cNvCxnSpPr/>
          <p:nvPr/>
        </p:nvCxnSpPr>
        <p:spPr>
          <a:xfrm>
            <a:off x="1187624" y="3746745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331640" y="338670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Osoba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1259632" y="3818753"/>
            <a:ext cx="845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</a:t>
            </a:r>
          </a:p>
          <a:p>
            <a:r>
              <a:rPr lang="pl-PL" sz="1400" dirty="0" smtClean="0"/>
              <a:t>płeć</a:t>
            </a:r>
            <a:endParaRPr lang="pl-PL" sz="1400" dirty="0"/>
          </a:p>
        </p:txBody>
      </p:sp>
      <p:sp>
        <p:nvSpPr>
          <p:cNvPr id="17" name="Prostokąt ze ściętym rogiem 16"/>
          <p:cNvSpPr/>
          <p:nvPr/>
        </p:nvSpPr>
        <p:spPr>
          <a:xfrm>
            <a:off x="4355976" y="3314697"/>
            <a:ext cx="3744416" cy="936104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8" name="Łącznik łamany 17"/>
          <p:cNvCxnSpPr/>
          <p:nvPr/>
        </p:nvCxnSpPr>
        <p:spPr>
          <a:xfrm>
            <a:off x="7812360" y="3314697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4355976" y="3386705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Osoba</a:t>
            </a:r>
          </a:p>
          <a:p>
            <a:r>
              <a:rPr lang="pl-PL" sz="1400" dirty="0" err="1" smtClean="0"/>
              <a:t>inv</a:t>
            </a:r>
            <a:r>
              <a:rPr lang="pl-PL" sz="1400" dirty="0" smtClean="0"/>
              <a:t>: </a:t>
            </a:r>
            <a:r>
              <a:rPr lang="pl-PL" sz="1400" dirty="0" err="1" smtClean="0"/>
              <a:t>self.wiek</a:t>
            </a:r>
            <a:r>
              <a:rPr lang="pl-PL" sz="1400" dirty="0" smtClean="0"/>
              <a:t>   &gt;= 18 and  płeć = #</a:t>
            </a:r>
            <a:r>
              <a:rPr lang="pl-PL" sz="1400" dirty="0" err="1" smtClean="0"/>
              <a:t>męższczyzna</a:t>
            </a:r>
            <a:endParaRPr lang="pl-PL" sz="1400" dirty="0" smtClean="0"/>
          </a:p>
          <a:p>
            <a:r>
              <a:rPr lang="pl-PL" sz="1400" dirty="0" smtClean="0"/>
              <a:t> </a:t>
            </a:r>
          </a:p>
        </p:txBody>
      </p:sp>
      <p:cxnSp>
        <p:nvCxnSpPr>
          <p:cNvPr id="20" name="Łącznik prosty 19"/>
          <p:cNvCxnSpPr>
            <a:stCxn id="13" idx="3"/>
            <a:endCxn id="17" idx="2"/>
          </p:cNvCxnSpPr>
          <p:nvPr/>
        </p:nvCxnSpPr>
        <p:spPr>
          <a:xfrm flipV="1">
            <a:off x="2987824" y="3782749"/>
            <a:ext cx="1368152" cy="288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Podstawowe elementy składni – </a:t>
            </a:r>
            <a:r>
              <a:rPr lang="pl-PL" dirty="0" err="1" smtClean="0"/>
              <a:t>self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56</a:t>
            </a:fld>
            <a:endParaRPr lang="pl-PL" dirty="0"/>
          </a:p>
        </p:txBody>
      </p:sp>
      <p:sp>
        <p:nvSpPr>
          <p:cNvPr id="21" name="Symbol zastępczy zawartości 2"/>
          <p:cNvSpPr txBox="1">
            <a:spLocks/>
          </p:cNvSpPr>
          <p:nvPr/>
        </p:nvSpPr>
        <p:spPr>
          <a:xfrm>
            <a:off x="457200" y="1279646"/>
            <a:ext cx="8229600" cy="48574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Słowo kluczowe </a:t>
            </a:r>
            <a:r>
              <a:rPr kumimoji="0" lang="pl-PL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</a:t>
            </a: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określa bieżącą instancję, która będzie sprawdzana  przez niezmiennik (instancja kontekstowa).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827584" y="2575790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y 22"/>
          <p:cNvCxnSpPr/>
          <p:nvPr/>
        </p:nvCxnSpPr>
        <p:spPr>
          <a:xfrm>
            <a:off x="827584" y="293583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971600" y="257579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osoba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899592" y="3007838"/>
            <a:ext cx="845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</a:t>
            </a:r>
          </a:p>
          <a:p>
            <a:r>
              <a:rPr lang="pl-PL" sz="1400" dirty="0" smtClean="0"/>
              <a:t>płeć</a:t>
            </a:r>
            <a:endParaRPr lang="pl-PL" sz="1400" dirty="0"/>
          </a:p>
        </p:txBody>
      </p:sp>
      <p:sp>
        <p:nvSpPr>
          <p:cNvPr id="26" name="Prostokąt ze ściętym rogiem 25"/>
          <p:cNvSpPr/>
          <p:nvPr/>
        </p:nvSpPr>
        <p:spPr>
          <a:xfrm>
            <a:off x="6372200" y="2719806"/>
            <a:ext cx="2304256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7" name="Łącznik łamany 26"/>
          <p:cNvCxnSpPr/>
          <p:nvPr/>
        </p:nvCxnSpPr>
        <p:spPr>
          <a:xfrm>
            <a:off x="8388424" y="2719806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6444208" y="27918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Osoba</a:t>
            </a:r>
          </a:p>
          <a:p>
            <a:r>
              <a:rPr lang="pl-PL" sz="1400" dirty="0" smtClean="0"/>
              <a:t> </a:t>
            </a:r>
            <a:r>
              <a:rPr lang="pl-PL" sz="1400" dirty="0" err="1" smtClean="0"/>
              <a:t>inv</a:t>
            </a:r>
            <a:r>
              <a:rPr lang="pl-PL" sz="1400" dirty="0" smtClean="0"/>
              <a:t>: </a:t>
            </a:r>
            <a:r>
              <a:rPr lang="pl-PL" sz="1400" dirty="0" err="1" smtClean="0"/>
              <a:t>self.wiek</a:t>
            </a:r>
            <a:r>
              <a:rPr lang="pl-PL" sz="1400" dirty="0" smtClean="0"/>
              <a:t>   &gt;= 18 </a:t>
            </a:r>
          </a:p>
        </p:txBody>
      </p:sp>
      <p:cxnSp>
        <p:nvCxnSpPr>
          <p:cNvPr id="29" name="Łącznik prosty 28"/>
          <p:cNvCxnSpPr>
            <a:endCxn id="26" idx="2"/>
          </p:cNvCxnSpPr>
          <p:nvPr/>
        </p:nvCxnSpPr>
        <p:spPr>
          <a:xfrm>
            <a:off x="2627784" y="3079846"/>
            <a:ext cx="37444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/>
          <p:cNvSpPr/>
          <p:nvPr/>
        </p:nvSpPr>
        <p:spPr>
          <a:xfrm>
            <a:off x="467544" y="4592014"/>
            <a:ext cx="223224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Łącznik prosty 30"/>
          <p:cNvCxnSpPr/>
          <p:nvPr/>
        </p:nvCxnSpPr>
        <p:spPr>
          <a:xfrm>
            <a:off x="467544" y="4952054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971600" y="4592014"/>
            <a:ext cx="115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Uczestnik</a:t>
            </a:r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6156176" y="4952054"/>
            <a:ext cx="1800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6372200" y="4952054"/>
            <a:ext cx="115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Meeting</a:t>
            </a:r>
            <a:endParaRPr lang="pl-PL" sz="1400" dirty="0"/>
          </a:p>
        </p:txBody>
      </p:sp>
      <p:cxnSp>
        <p:nvCxnSpPr>
          <p:cNvPr id="35" name="Łącznik prosty 34"/>
          <p:cNvCxnSpPr/>
          <p:nvPr/>
        </p:nvCxnSpPr>
        <p:spPr>
          <a:xfrm>
            <a:off x="2699792" y="5096070"/>
            <a:ext cx="345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2699792" y="480803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2..*</a:t>
            </a:r>
            <a:endParaRPr lang="pl-PL" sz="1200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5652120" y="480803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0..*</a:t>
            </a:r>
            <a:endParaRPr lang="pl-PL" sz="1200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2771800" y="5096070"/>
            <a:ext cx="82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uczestnicy</a:t>
            </a:r>
            <a:endParaRPr lang="pl-PL" sz="1200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5148064" y="5096070"/>
            <a:ext cx="735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meetingi</a:t>
            </a:r>
            <a:endParaRPr lang="pl-PL" sz="1200" dirty="0"/>
          </a:p>
        </p:txBody>
      </p:sp>
      <p:cxnSp>
        <p:nvCxnSpPr>
          <p:cNvPr id="40" name="Łącznik prosty 39"/>
          <p:cNvCxnSpPr>
            <a:stCxn id="30" idx="1"/>
          </p:cNvCxnSpPr>
          <p:nvPr/>
        </p:nvCxnSpPr>
        <p:spPr>
          <a:xfrm>
            <a:off x="467544" y="5312094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ze ściętym rogiem 40"/>
          <p:cNvSpPr/>
          <p:nvPr/>
        </p:nvSpPr>
        <p:spPr>
          <a:xfrm>
            <a:off x="3059832" y="4015950"/>
            <a:ext cx="2952328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42" name="Łącznik łamany 41"/>
          <p:cNvCxnSpPr/>
          <p:nvPr/>
        </p:nvCxnSpPr>
        <p:spPr>
          <a:xfrm>
            <a:off x="5724128" y="4015950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/>
          <p:cNvSpPr txBox="1"/>
          <p:nvPr/>
        </p:nvSpPr>
        <p:spPr>
          <a:xfrm>
            <a:off x="3131840" y="401595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Uczestnik</a:t>
            </a:r>
          </a:p>
          <a:p>
            <a:r>
              <a:rPr lang="pl-PL" sz="1400" dirty="0" err="1" smtClean="0"/>
              <a:t>inv:ilośćPotMeetingów</a:t>
            </a:r>
            <a:r>
              <a:rPr lang="pl-PL" sz="1400" dirty="0" smtClean="0"/>
              <a:t> &lt; 2</a:t>
            </a:r>
          </a:p>
        </p:txBody>
      </p:sp>
      <p:sp>
        <p:nvSpPr>
          <p:cNvPr id="44" name="pole tekstowe 43"/>
          <p:cNvSpPr txBox="1"/>
          <p:nvPr/>
        </p:nvSpPr>
        <p:spPr>
          <a:xfrm>
            <a:off x="611560" y="5024062"/>
            <a:ext cx="86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rola: </a:t>
            </a:r>
            <a:r>
              <a:rPr lang="pl-PL" sz="1200" dirty="0" err="1" smtClean="0"/>
              <a:t>String</a:t>
            </a:r>
            <a:endParaRPr lang="pl-PL" sz="1200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539552" y="5456110"/>
            <a:ext cx="229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 smtClean="0"/>
              <a:t>liczbaMeetngów</a:t>
            </a:r>
            <a:r>
              <a:rPr lang="pl-PL" sz="1200" dirty="0" smtClean="0"/>
              <a:t>() : </a:t>
            </a:r>
            <a:r>
              <a:rPr lang="pl-PL" sz="1200" dirty="0" err="1" smtClean="0"/>
              <a:t>Integer</a:t>
            </a:r>
            <a:endParaRPr lang="pl-PL" sz="1200" dirty="0" smtClean="0"/>
          </a:p>
          <a:p>
            <a:r>
              <a:rPr lang="pl-PL" sz="1200" dirty="0" err="1" smtClean="0"/>
              <a:t>ilośćPotMeetngów</a:t>
            </a:r>
            <a:r>
              <a:rPr lang="pl-PL" sz="1200" dirty="0" smtClean="0"/>
              <a:t>() : </a:t>
            </a:r>
            <a:r>
              <a:rPr lang="pl-PL" sz="1200" dirty="0" err="1" smtClean="0"/>
              <a:t>Integer</a:t>
            </a:r>
            <a:endParaRPr lang="pl-PL" sz="1200" dirty="0" smtClean="0"/>
          </a:p>
        </p:txBody>
      </p:sp>
      <p:cxnSp>
        <p:nvCxnSpPr>
          <p:cNvPr id="46" name="Łącznik prosty 45"/>
          <p:cNvCxnSpPr/>
          <p:nvPr/>
        </p:nvCxnSpPr>
        <p:spPr>
          <a:xfrm>
            <a:off x="3059832" y="42319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Kształt 46"/>
          <p:cNvCxnSpPr>
            <a:endCxn id="32" idx="0"/>
          </p:cNvCxnSpPr>
          <p:nvPr/>
        </p:nvCxnSpPr>
        <p:spPr>
          <a:xfrm rot="10800000" flipV="1">
            <a:off x="1548266" y="4231974"/>
            <a:ext cx="1511567" cy="36004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Podstawowe elementy składni – </a:t>
            </a:r>
            <a:r>
              <a:rPr lang="pl-PL" dirty="0" err="1" smtClean="0"/>
              <a:t>self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57</a:t>
            </a:fld>
            <a:endParaRPr lang="pl-PL" dirty="0"/>
          </a:p>
        </p:txBody>
      </p:sp>
      <p:sp>
        <p:nvSpPr>
          <p:cNvPr id="48" name="Symbol zastępczy zawartości 2"/>
          <p:cNvSpPr txBox="1">
            <a:spLocks/>
          </p:cNvSpPr>
          <p:nvPr/>
        </p:nvSpPr>
        <p:spPr>
          <a:xfrm>
            <a:off x="457200" y="156754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można pominąć, jeśli instancja kontekstu jest unikalna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Prostokąt 48"/>
          <p:cNvSpPr/>
          <p:nvPr/>
        </p:nvSpPr>
        <p:spPr>
          <a:xfrm>
            <a:off x="1187624" y="2820278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0" name="Łącznik prosty 49"/>
          <p:cNvCxnSpPr/>
          <p:nvPr/>
        </p:nvCxnSpPr>
        <p:spPr>
          <a:xfrm>
            <a:off x="1187624" y="318031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ole tekstowe 50"/>
          <p:cNvSpPr txBox="1"/>
          <p:nvPr/>
        </p:nvSpPr>
        <p:spPr>
          <a:xfrm>
            <a:off x="1331640" y="2820278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Osoba</a:t>
            </a:r>
            <a:endParaRPr lang="pl-PL" sz="1400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1259632" y="3252326"/>
            <a:ext cx="845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</a:t>
            </a:r>
          </a:p>
          <a:p>
            <a:r>
              <a:rPr lang="pl-PL" sz="1400" dirty="0" smtClean="0"/>
              <a:t>płeć</a:t>
            </a:r>
            <a:endParaRPr lang="pl-PL" sz="1400" dirty="0"/>
          </a:p>
        </p:txBody>
      </p:sp>
      <p:sp>
        <p:nvSpPr>
          <p:cNvPr id="53" name="Prostokąt ze ściętym rogiem 52"/>
          <p:cNvSpPr/>
          <p:nvPr/>
        </p:nvSpPr>
        <p:spPr>
          <a:xfrm>
            <a:off x="5796136" y="2748270"/>
            <a:ext cx="2304256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54" name="Łącznik łamany 53"/>
          <p:cNvCxnSpPr/>
          <p:nvPr/>
        </p:nvCxnSpPr>
        <p:spPr>
          <a:xfrm>
            <a:off x="7812360" y="2748270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/>
          <p:cNvSpPr txBox="1"/>
          <p:nvPr/>
        </p:nvSpPr>
        <p:spPr>
          <a:xfrm>
            <a:off x="5868144" y="282027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osoba</a:t>
            </a:r>
          </a:p>
          <a:p>
            <a:r>
              <a:rPr lang="pl-PL" sz="1400" dirty="0" smtClean="0"/>
              <a:t> </a:t>
            </a:r>
            <a:r>
              <a:rPr lang="pl-PL" sz="1400" dirty="0" err="1" smtClean="0"/>
              <a:t>inv</a:t>
            </a:r>
            <a:r>
              <a:rPr lang="pl-PL" sz="1400" dirty="0" smtClean="0"/>
              <a:t>: </a:t>
            </a:r>
            <a:r>
              <a:rPr lang="pl-PL" sz="1400" dirty="0" err="1" smtClean="0"/>
              <a:t>self.wiek</a:t>
            </a:r>
            <a:r>
              <a:rPr lang="pl-PL" sz="1400" dirty="0" smtClean="0"/>
              <a:t>   &gt;= 18 </a:t>
            </a:r>
          </a:p>
        </p:txBody>
      </p:sp>
      <p:cxnSp>
        <p:nvCxnSpPr>
          <p:cNvPr id="56" name="Łącznik prosty 55"/>
          <p:cNvCxnSpPr>
            <a:stCxn id="49" idx="3"/>
            <a:endCxn id="53" idx="2"/>
          </p:cNvCxnSpPr>
          <p:nvPr/>
        </p:nvCxnSpPr>
        <p:spPr>
          <a:xfrm flipV="1">
            <a:off x="2987824" y="3108310"/>
            <a:ext cx="2808312" cy="3960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rostokąt ze ściętym rogiem 56"/>
          <p:cNvSpPr/>
          <p:nvPr/>
        </p:nvSpPr>
        <p:spPr>
          <a:xfrm>
            <a:off x="5796136" y="3828390"/>
            <a:ext cx="2304256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58" name="Łącznik łamany 57"/>
          <p:cNvCxnSpPr/>
          <p:nvPr/>
        </p:nvCxnSpPr>
        <p:spPr>
          <a:xfrm>
            <a:off x="7812360" y="3828390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le tekstowe 58"/>
          <p:cNvSpPr txBox="1"/>
          <p:nvPr/>
        </p:nvSpPr>
        <p:spPr>
          <a:xfrm>
            <a:off x="5868144" y="390039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osoba</a:t>
            </a:r>
          </a:p>
          <a:p>
            <a:r>
              <a:rPr lang="pl-PL" sz="1400" dirty="0" smtClean="0"/>
              <a:t> </a:t>
            </a:r>
            <a:r>
              <a:rPr lang="pl-PL" sz="1400" dirty="0" err="1" smtClean="0"/>
              <a:t>inv</a:t>
            </a:r>
            <a:r>
              <a:rPr lang="pl-PL" sz="1400" dirty="0" smtClean="0"/>
              <a:t>: wiek  &gt;= 18 </a:t>
            </a:r>
          </a:p>
        </p:txBody>
      </p:sp>
      <p:cxnSp>
        <p:nvCxnSpPr>
          <p:cNvPr id="60" name="Łącznik prosty 59"/>
          <p:cNvCxnSpPr>
            <a:endCxn id="57" idx="2"/>
          </p:cNvCxnSpPr>
          <p:nvPr/>
        </p:nvCxnSpPr>
        <p:spPr>
          <a:xfrm>
            <a:off x="2987824" y="3756382"/>
            <a:ext cx="2808312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ole tekstowe 60"/>
          <p:cNvSpPr txBox="1"/>
          <p:nvPr/>
        </p:nvSpPr>
        <p:spPr>
          <a:xfrm>
            <a:off x="6732240" y="3396342"/>
            <a:ext cx="32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=</a:t>
            </a:r>
            <a:endParaRPr lang="pl-PL" sz="24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Podstawowe elementy składni – </a:t>
            </a:r>
            <a:r>
              <a:rPr lang="pl-PL" dirty="0" err="1" smtClean="0"/>
              <a:t>self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58</a:t>
            </a:fld>
            <a:endParaRPr lang="pl-PL" dirty="0"/>
          </a:p>
        </p:txBody>
      </p:sp>
      <p:sp>
        <p:nvSpPr>
          <p:cNvPr id="21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Można zdefiniować symbol zastępujący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Ograniczeniu można nadać nazwę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1043608" y="2780928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y 22"/>
          <p:cNvCxnSpPr/>
          <p:nvPr/>
        </p:nvCxnSpPr>
        <p:spPr>
          <a:xfrm>
            <a:off x="1043608" y="314096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1187624" y="2780928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Osoba</a:t>
            </a:r>
            <a:endParaRPr lang="pl-PL" sz="14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1115616" y="3212976"/>
            <a:ext cx="845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</a:t>
            </a:r>
          </a:p>
          <a:p>
            <a:r>
              <a:rPr lang="pl-PL" sz="1400" dirty="0" smtClean="0"/>
              <a:t>płeć</a:t>
            </a:r>
            <a:endParaRPr lang="pl-PL" sz="1400" dirty="0"/>
          </a:p>
        </p:txBody>
      </p:sp>
      <p:sp>
        <p:nvSpPr>
          <p:cNvPr id="26" name="Prostokąt ze ściętym rogiem 25"/>
          <p:cNvSpPr/>
          <p:nvPr/>
        </p:nvSpPr>
        <p:spPr>
          <a:xfrm>
            <a:off x="5652120" y="2708920"/>
            <a:ext cx="2304256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7" name="Łącznik łamany 26"/>
          <p:cNvCxnSpPr/>
          <p:nvPr/>
        </p:nvCxnSpPr>
        <p:spPr>
          <a:xfrm>
            <a:off x="7668344" y="2708920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5724128" y="278092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 o:Osoba</a:t>
            </a:r>
          </a:p>
          <a:p>
            <a:r>
              <a:rPr lang="pl-PL" sz="1400" dirty="0" smtClean="0"/>
              <a:t> </a:t>
            </a:r>
            <a:r>
              <a:rPr lang="pl-PL" sz="1400" dirty="0" err="1" smtClean="0"/>
              <a:t>inv</a:t>
            </a:r>
            <a:r>
              <a:rPr lang="pl-PL" sz="1400" dirty="0" smtClean="0"/>
              <a:t>: </a:t>
            </a:r>
            <a:r>
              <a:rPr lang="pl-PL" sz="1400" dirty="0" err="1" smtClean="0"/>
              <a:t>o.wiek</a:t>
            </a:r>
            <a:r>
              <a:rPr lang="pl-PL" sz="1400" dirty="0" smtClean="0"/>
              <a:t>   &gt;= 18 </a:t>
            </a:r>
          </a:p>
        </p:txBody>
      </p:sp>
      <p:cxnSp>
        <p:nvCxnSpPr>
          <p:cNvPr id="29" name="Łącznik prosty 28"/>
          <p:cNvCxnSpPr>
            <a:stCxn id="22" idx="3"/>
            <a:endCxn id="26" idx="2"/>
          </p:cNvCxnSpPr>
          <p:nvPr/>
        </p:nvCxnSpPr>
        <p:spPr>
          <a:xfrm flipV="1">
            <a:off x="2843808" y="3068960"/>
            <a:ext cx="2808312" cy="3960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ze ściętym rogiem 29"/>
          <p:cNvSpPr/>
          <p:nvPr/>
        </p:nvSpPr>
        <p:spPr>
          <a:xfrm>
            <a:off x="5652120" y="3789040"/>
            <a:ext cx="2304256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1" name="Łącznik łamany 30"/>
          <p:cNvCxnSpPr/>
          <p:nvPr/>
        </p:nvCxnSpPr>
        <p:spPr>
          <a:xfrm>
            <a:off x="7668344" y="3789040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5652120" y="386104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o:Osoba</a:t>
            </a:r>
          </a:p>
          <a:p>
            <a:r>
              <a:rPr lang="pl-PL" sz="1400" dirty="0" smtClean="0"/>
              <a:t> </a:t>
            </a:r>
            <a:r>
              <a:rPr lang="pl-PL" sz="1400" dirty="0" err="1" smtClean="0"/>
              <a:t>inv</a:t>
            </a:r>
            <a:r>
              <a:rPr lang="pl-PL" sz="1400" dirty="0" smtClean="0"/>
              <a:t>: </a:t>
            </a:r>
            <a:r>
              <a:rPr lang="pl-PL" sz="1400" dirty="0" err="1" smtClean="0"/>
              <a:t>wiek_min</a:t>
            </a:r>
            <a:r>
              <a:rPr lang="pl-PL" sz="1400" dirty="0" smtClean="0"/>
              <a:t>: </a:t>
            </a:r>
            <a:r>
              <a:rPr lang="pl-PL" sz="1400" dirty="0" err="1" smtClean="0"/>
              <a:t>o.wiek</a:t>
            </a:r>
            <a:r>
              <a:rPr lang="pl-PL" sz="1400" dirty="0" smtClean="0"/>
              <a:t>  &gt;= 18 </a:t>
            </a:r>
          </a:p>
        </p:txBody>
      </p:sp>
      <p:cxnSp>
        <p:nvCxnSpPr>
          <p:cNvPr id="33" name="Łącznik prosty 32"/>
          <p:cNvCxnSpPr>
            <a:endCxn id="30" idx="2"/>
          </p:cNvCxnSpPr>
          <p:nvPr/>
        </p:nvCxnSpPr>
        <p:spPr>
          <a:xfrm>
            <a:off x="2843808" y="3717032"/>
            <a:ext cx="2808312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6588224" y="3429000"/>
            <a:ext cx="32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=</a:t>
            </a:r>
            <a:endParaRPr lang="pl-PL" dirty="0"/>
          </a:p>
        </p:txBody>
      </p:sp>
      <p:cxnSp>
        <p:nvCxnSpPr>
          <p:cNvPr id="35" name="Łącznik prosty 34"/>
          <p:cNvCxnSpPr/>
          <p:nvPr/>
        </p:nvCxnSpPr>
        <p:spPr>
          <a:xfrm>
            <a:off x="4499992" y="2132856"/>
            <a:ext cx="100811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4427984" y="4653136"/>
            <a:ext cx="136815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context</a:t>
            </a:r>
            <a:r>
              <a:rPr lang="pl-PL" dirty="0" smtClean="0"/>
              <a:t> – klasy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59</a:t>
            </a:fld>
            <a:endParaRPr lang="pl-PL" dirty="0"/>
          </a:p>
        </p:txBody>
      </p:sp>
      <p:sp>
        <p:nvSpPr>
          <p:cNvPr id="37" name="Symbol zastępczy zawartości 2"/>
          <p:cNvSpPr txBox="1">
            <a:spLocks/>
          </p:cNvSpPr>
          <p:nvPr/>
        </p:nvSpPr>
        <p:spPr>
          <a:xfrm>
            <a:off x="457200" y="1600201"/>
            <a:ext cx="8229600" cy="27051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Gdy kontekstem jest klasa (lub klasyfikator), można używać następujących typów wyrażeń OCL: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niezmienniki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definicje nowych atrybutów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definicje nowych operacji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Przykłady ograniczeń dla atrybutów klas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</a:t>
            </a:fld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9616" y="1413900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669616" y="177394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813632" y="1413900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pracownik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741624" y="1845948"/>
            <a:ext cx="845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</a:t>
            </a:r>
          </a:p>
          <a:p>
            <a:r>
              <a:rPr lang="pl-PL" sz="1400" dirty="0" smtClean="0"/>
              <a:t>pensja</a:t>
            </a:r>
            <a:endParaRPr lang="pl-PL" sz="1400" dirty="0"/>
          </a:p>
        </p:txBody>
      </p:sp>
      <p:sp>
        <p:nvSpPr>
          <p:cNvPr id="15" name="Prostokąt ze ściętym rogiem 14"/>
          <p:cNvSpPr/>
          <p:nvPr/>
        </p:nvSpPr>
        <p:spPr>
          <a:xfrm>
            <a:off x="5350136" y="1701932"/>
            <a:ext cx="1728192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6" name="Łącznik łamany 15"/>
          <p:cNvCxnSpPr/>
          <p:nvPr/>
        </p:nvCxnSpPr>
        <p:spPr>
          <a:xfrm>
            <a:off x="6790296" y="1701932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5494152" y="1701932"/>
            <a:ext cx="1428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proszę nie zatrudniać nieletnich</a:t>
            </a:r>
            <a:endParaRPr lang="pl-PL" sz="1400" dirty="0"/>
          </a:p>
        </p:txBody>
      </p:sp>
      <p:cxnSp>
        <p:nvCxnSpPr>
          <p:cNvPr id="18" name="Łącznik łamany 17"/>
          <p:cNvCxnSpPr>
            <a:stCxn id="15" idx="2"/>
          </p:cNvCxnSpPr>
          <p:nvPr/>
        </p:nvCxnSpPr>
        <p:spPr>
          <a:xfrm rot="10800000" flipV="1">
            <a:off x="2469816" y="2061972"/>
            <a:ext cx="2880320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19"/>
          <p:cNvSpPr/>
          <p:nvPr/>
        </p:nvSpPr>
        <p:spPr>
          <a:xfrm>
            <a:off x="741624" y="3502132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20"/>
          <p:cNvCxnSpPr/>
          <p:nvPr/>
        </p:nvCxnSpPr>
        <p:spPr>
          <a:xfrm>
            <a:off x="741624" y="386217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885640" y="3502132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pracownik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813632" y="3934180"/>
            <a:ext cx="1200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  { &gt;= 18 }</a:t>
            </a:r>
          </a:p>
          <a:p>
            <a:r>
              <a:rPr lang="pl-PL" sz="1400" dirty="0" smtClean="0"/>
              <a:t>pensja}</a:t>
            </a:r>
            <a:endParaRPr lang="pl-PL" sz="1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829856" y="3142092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ograniczenie</a:t>
            </a:r>
            <a:endParaRPr lang="pl-PL" dirty="0"/>
          </a:p>
        </p:txBody>
      </p:sp>
      <p:cxnSp>
        <p:nvCxnSpPr>
          <p:cNvPr id="25" name="Łącznik prosty 24"/>
          <p:cNvCxnSpPr>
            <a:endCxn id="23" idx="3"/>
          </p:cNvCxnSpPr>
          <p:nvPr/>
        </p:nvCxnSpPr>
        <p:spPr>
          <a:xfrm flipH="1">
            <a:off x="2014602" y="3646148"/>
            <a:ext cx="1463326" cy="76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>
          <a:xfrm>
            <a:off x="6718288" y="3358116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y 26"/>
          <p:cNvCxnSpPr/>
          <p:nvPr/>
        </p:nvCxnSpPr>
        <p:spPr>
          <a:xfrm>
            <a:off x="6718288" y="3718156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6862304" y="3358116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pracownik</a:t>
            </a:r>
            <a:endParaRPr lang="pl-PL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6790296" y="3790164"/>
            <a:ext cx="845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</a:t>
            </a:r>
          </a:p>
          <a:p>
            <a:r>
              <a:rPr lang="pl-PL" sz="1400" dirty="0" smtClean="0"/>
              <a:t>pensja</a:t>
            </a:r>
            <a:endParaRPr lang="pl-PL" sz="1400" dirty="0"/>
          </a:p>
        </p:txBody>
      </p:sp>
      <p:sp>
        <p:nvSpPr>
          <p:cNvPr id="30" name="Prostokąt ze ściętym rogiem 29"/>
          <p:cNvSpPr/>
          <p:nvPr/>
        </p:nvSpPr>
        <p:spPr>
          <a:xfrm>
            <a:off x="4270016" y="4006188"/>
            <a:ext cx="1728192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1" name="Łącznik łamany 30"/>
          <p:cNvCxnSpPr/>
          <p:nvPr/>
        </p:nvCxnSpPr>
        <p:spPr>
          <a:xfrm>
            <a:off x="5710176" y="4006188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4342024" y="4078196"/>
            <a:ext cx="142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wiek  { &gt;= 18 }</a:t>
            </a:r>
          </a:p>
        </p:txBody>
      </p:sp>
      <p:cxnSp>
        <p:nvCxnSpPr>
          <p:cNvPr id="33" name="Łącznik łamany 32"/>
          <p:cNvCxnSpPr/>
          <p:nvPr/>
        </p:nvCxnSpPr>
        <p:spPr>
          <a:xfrm flipV="1">
            <a:off x="5998208" y="4378928"/>
            <a:ext cx="864096" cy="1313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>
            <a:off x="3693952" y="3718156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H="1">
            <a:off x="5422144" y="1413900"/>
            <a:ext cx="1800200" cy="129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>
            <a:off x="5350136" y="1413900"/>
            <a:ext cx="1944216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/>
          <p:cNvSpPr/>
          <p:nvPr/>
        </p:nvSpPr>
        <p:spPr>
          <a:xfrm>
            <a:off x="885640" y="5302332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8" name="Łącznik prosty 37"/>
          <p:cNvCxnSpPr/>
          <p:nvPr/>
        </p:nvCxnSpPr>
        <p:spPr>
          <a:xfrm>
            <a:off x="885640" y="566237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/>
          <p:cNvSpPr txBox="1"/>
          <p:nvPr/>
        </p:nvSpPr>
        <p:spPr>
          <a:xfrm>
            <a:off x="1029656" y="5302332"/>
            <a:ext cx="150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e1: pracownik</a:t>
            </a:r>
            <a:endParaRPr lang="pl-PL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885640" y="5734380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wiek = 17</a:t>
            </a:r>
            <a:endParaRPr lang="pl-PL" sz="1400" b="1" dirty="0" smtClean="0">
              <a:solidFill>
                <a:srgbClr val="FF0000"/>
              </a:solidFill>
            </a:endParaRPr>
          </a:p>
        </p:txBody>
      </p:sp>
      <p:sp>
        <p:nvSpPr>
          <p:cNvPr id="41" name="Prostokąt 40"/>
          <p:cNvSpPr/>
          <p:nvPr/>
        </p:nvSpPr>
        <p:spPr>
          <a:xfrm>
            <a:off x="3405920" y="5302332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2" name="Łącznik prosty 41"/>
          <p:cNvCxnSpPr/>
          <p:nvPr/>
        </p:nvCxnSpPr>
        <p:spPr>
          <a:xfrm>
            <a:off x="3405920" y="566237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/>
          <p:cNvSpPr txBox="1"/>
          <p:nvPr/>
        </p:nvSpPr>
        <p:spPr>
          <a:xfrm>
            <a:off x="3549936" y="5302332"/>
            <a:ext cx="150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e1: pracownik</a:t>
            </a:r>
            <a:endParaRPr lang="pl-PL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3405920" y="5734380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wiek = 21                      </a:t>
            </a:r>
          </a:p>
        </p:txBody>
      </p:sp>
      <p:sp>
        <p:nvSpPr>
          <p:cNvPr id="45" name="Prostokąt 44"/>
          <p:cNvSpPr/>
          <p:nvPr/>
        </p:nvSpPr>
        <p:spPr>
          <a:xfrm>
            <a:off x="6142224" y="5302332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Łącznik prosty 45"/>
          <p:cNvCxnSpPr/>
          <p:nvPr/>
        </p:nvCxnSpPr>
        <p:spPr>
          <a:xfrm>
            <a:off x="6142224" y="566237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ole tekstowe 46"/>
          <p:cNvSpPr txBox="1"/>
          <p:nvPr/>
        </p:nvSpPr>
        <p:spPr>
          <a:xfrm>
            <a:off x="6286240" y="5302332"/>
            <a:ext cx="150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e1: pracownik</a:t>
            </a:r>
            <a:endParaRPr lang="pl-PL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142224" y="5734380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wiek = 35</a:t>
            </a:r>
          </a:p>
        </p:txBody>
      </p:sp>
      <p:cxnSp>
        <p:nvCxnSpPr>
          <p:cNvPr id="49" name="Łącznik prosty 48"/>
          <p:cNvCxnSpPr/>
          <p:nvPr/>
        </p:nvCxnSpPr>
        <p:spPr>
          <a:xfrm>
            <a:off x="4846080" y="5878396"/>
            <a:ext cx="72008" cy="720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 flipV="1">
            <a:off x="4918088" y="5806388"/>
            <a:ext cx="72008" cy="1440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>
            <a:off x="7582384" y="5878396"/>
            <a:ext cx="72008" cy="720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 flipV="1">
            <a:off x="7654392" y="5806388"/>
            <a:ext cx="72008" cy="1440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>
            <a:off x="2253792" y="5806388"/>
            <a:ext cx="14401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2253792" y="5806388"/>
            <a:ext cx="14401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>
            <a:off x="58056" y="5014300"/>
            <a:ext cx="92525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Niezmiennik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60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Niezmiennik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(ang. 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invariant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–  to ograniczenie, które obowiązuje dla każdej instancji danego klasyfikatora i musi być zawsze spełnione.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dla dowolnej klasy można podać jej niezmiennik w postaci zbioru wyrażeń.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każde wyrażenie niezmiennika jest wyrażeniem boolowskim, tzn. może być wartościowane jako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lub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dla więcej niż jednego wyrażenia przyjmuje się, że niezmiennik jest koniunkcją tych wyrażeń.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niezmiennik danej klasy oznacza, że wszystkie obiekty tej klasy spełniają zadany niezmiennik.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61003" y="1790547"/>
            <a:ext cx="7606697" cy="7022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Niezmiennik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61</a:t>
            </a:fld>
            <a:endParaRPr lang="pl-PL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57200" y="1464125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Niezmiennik oznaczamy słowem kluczowym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Składnia: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nazwa klasy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[nazwa ograniczenia]: wyrażenie logiczne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rostokąt ze ściętym rogiem 10"/>
          <p:cNvSpPr/>
          <p:nvPr/>
        </p:nvSpPr>
        <p:spPr>
          <a:xfrm>
            <a:off x="539552" y="3652965"/>
            <a:ext cx="3096344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2" name="Łącznik łamany 11"/>
          <p:cNvCxnSpPr/>
          <p:nvPr/>
        </p:nvCxnSpPr>
        <p:spPr>
          <a:xfrm>
            <a:off x="3347864" y="3652965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611560" y="3652965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</a:t>
            </a:r>
            <a:r>
              <a:rPr lang="pl-PL" sz="1400" dirty="0" err="1" smtClean="0"/>
              <a:t>Meeting</a:t>
            </a:r>
            <a:endParaRPr lang="pl-PL" sz="1400" dirty="0" smtClean="0"/>
          </a:p>
          <a:p>
            <a:r>
              <a:rPr lang="pl-PL" sz="1400" dirty="0" smtClean="0"/>
              <a:t> </a:t>
            </a:r>
            <a:r>
              <a:rPr lang="pl-PL" sz="1400" dirty="0" err="1" smtClean="0"/>
              <a:t>inv</a:t>
            </a:r>
            <a:r>
              <a:rPr lang="pl-PL" sz="1400" dirty="0" smtClean="0"/>
              <a:t> : </a:t>
            </a:r>
            <a:r>
              <a:rPr lang="pl-PL" sz="1400" dirty="0" err="1" smtClean="0"/>
              <a:t>self.end</a:t>
            </a:r>
            <a:r>
              <a:rPr lang="pl-PL" sz="1400" dirty="0" smtClean="0"/>
              <a:t> &gt; </a:t>
            </a:r>
            <a:r>
              <a:rPr lang="pl-PL" sz="1400" dirty="0" err="1" smtClean="0"/>
              <a:t>self.start</a:t>
            </a:r>
            <a:endParaRPr lang="pl-PL" sz="1400" dirty="0" smtClean="0"/>
          </a:p>
        </p:txBody>
      </p:sp>
      <p:sp>
        <p:nvSpPr>
          <p:cNvPr id="14" name="Prostokąt ze ściętym rogiem 13"/>
          <p:cNvSpPr/>
          <p:nvPr/>
        </p:nvSpPr>
        <p:spPr>
          <a:xfrm>
            <a:off x="539552" y="4805093"/>
            <a:ext cx="3456384" cy="936104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5" name="Łącznik łamany 14"/>
          <p:cNvCxnSpPr/>
          <p:nvPr/>
        </p:nvCxnSpPr>
        <p:spPr>
          <a:xfrm>
            <a:off x="3707904" y="4805093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683568" y="4805093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Osoba  </a:t>
            </a:r>
            <a:r>
              <a:rPr lang="pl-PL" sz="1400" dirty="0" err="1" smtClean="0"/>
              <a:t>inv</a:t>
            </a:r>
            <a:r>
              <a:rPr lang="pl-PL" sz="1400" dirty="0" smtClean="0"/>
              <a:t>:</a:t>
            </a:r>
          </a:p>
          <a:p>
            <a:r>
              <a:rPr lang="pl-PL" sz="1400" dirty="0" err="1" smtClean="0"/>
              <a:t>self.nazwisko</a:t>
            </a:r>
            <a:r>
              <a:rPr lang="pl-PL" sz="1400" dirty="0" smtClean="0"/>
              <a:t> &lt;&gt; ‘  ’  and  </a:t>
            </a:r>
            <a:r>
              <a:rPr lang="pl-PL" sz="1400" dirty="0" err="1" smtClean="0"/>
              <a:t>self.wiek</a:t>
            </a:r>
            <a:r>
              <a:rPr lang="pl-PL" sz="1400" dirty="0" smtClean="0"/>
              <a:t>  &gt;= 18  </a:t>
            </a:r>
          </a:p>
          <a:p>
            <a:r>
              <a:rPr lang="pl-PL" sz="1400" dirty="0" err="1" smtClean="0"/>
              <a:t>self.wiek</a:t>
            </a:r>
            <a:r>
              <a:rPr lang="pl-PL" sz="1400" dirty="0" smtClean="0"/>
              <a:t>  &lt;= 65</a:t>
            </a:r>
          </a:p>
        </p:txBody>
      </p:sp>
      <p:sp>
        <p:nvSpPr>
          <p:cNvPr id="17" name="Prostokąt ze ściętym rogiem 16"/>
          <p:cNvSpPr/>
          <p:nvPr/>
        </p:nvSpPr>
        <p:spPr>
          <a:xfrm>
            <a:off x="4860032" y="3724973"/>
            <a:ext cx="3456384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8" name="Łącznik łamany 17"/>
          <p:cNvCxnSpPr/>
          <p:nvPr/>
        </p:nvCxnSpPr>
        <p:spPr>
          <a:xfrm>
            <a:off x="8028384" y="3724973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4932040" y="3724973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</a:t>
            </a:r>
            <a:r>
              <a:rPr lang="pl-PL" sz="1400" dirty="0" err="1" smtClean="0"/>
              <a:t>Meeting</a:t>
            </a:r>
            <a:r>
              <a:rPr lang="pl-PL" sz="1400" dirty="0" smtClean="0"/>
              <a:t> </a:t>
            </a:r>
            <a:r>
              <a:rPr lang="pl-PL" sz="1400" dirty="0" err="1" smtClean="0"/>
              <a:t>inv</a:t>
            </a:r>
            <a:r>
              <a:rPr lang="pl-PL" sz="1400" dirty="0" smtClean="0"/>
              <a:t>  </a:t>
            </a:r>
            <a:r>
              <a:rPr lang="pl-PL" sz="1400" dirty="0" err="1" smtClean="0"/>
              <a:t>startEndConstraint</a:t>
            </a:r>
            <a:r>
              <a:rPr lang="pl-PL" sz="1400" dirty="0" smtClean="0"/>
              <a:t>: </a:t>
            </a:r>
            <a:r>
              <a:rPr lang="pl-PL" sz="1400" dirty="0" err="1" smtClean="0"/>
              <a:t>self.end</a:t>
            </a:r>
            <a:r>
              <a:rPr lang="pl-PL" sz="1400" dirty="0" smtClean="0"/>
              <a:t> &gt; </a:t>
            </a:r>
            <a:r>
              <a:rPr lang="pl-PL" sz="1400" dirty="0" err="1" smtClean="0"/>
              <a:t>self.start</a:t>
            </a:r>
            <a:endParaRPr lang="pl-PL" sz="1400" dirty="0" smtClean="0"/>
          </a:p>
        </p:txBody>
      </p:sp>
      <p:cxnSp>
        <p:nvCxnSpPr>
          <p:cNvPr id="20" name="Łącznik prosty 19"/>
          <p:cNvCxnSpPr/>
          <p:nvPr/>
        </p:nvCxnSpPr>
        <p:spPr>
          <a:xfrm>
            <a:off x="7308304" y="4085013"/>
            <a:ext cx="4320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 flipH="1">
            <a:off x="6228184" y="480509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ograniczeniu można nadać nazwę</a:t>
            </a:r>
            <a:endParaRPr lang="pl-PL" sz="1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Nowe atrybuty i operacje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62</a:t>
            </a:fld>
            <a:endParaRPr lang="pl-PL" dirty="0"/>
          </a:p>
        </p:txBody>
      </p:sp>
      <p:sp>
        <p:nvSpPr>
          <p:cNvPr id="22" name="Symbol zastępczy zawartości 2"/>
          <p:cNvSpPr txBox="1">
            <a:spLocks/>
          </p:cNvSpPr>
          <p:nvPr/>
        </p:nvSpPr>
        <p:spPr>
          <a:xfrm>
            <a:off x="467544" y="1498168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 pomocą wyrażeń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definicji klasy można dodać nowe atrybuty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Podobnie, nowe operacje można dodać do definicji klasy. Wszystkie operacje zdefiniowane przez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OCL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muszą być operacjami zapytania.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Prostokąt ze ściętym rogiem 22"/>
          <p:cNvSpPr/>
          <p:nvPr/>
        </p:nvSpPr>
        <p:spPr>
          <a:xfrm>
            <a:off x="1331640" y="2578288"/>
            <a:ext cx="4104456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4" name="Łącznik łamany 23"/>
          <p:cNvCxnSpPr/>
          <p:nvPr/>
        </p:nvCxnSpPr>
        <p:spPr>
          <a:xfrm>
            <a:off x="5148064" y="2578288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/>
          <p:cNvSpPr txBox="1"/>
          <p:nvPr/>
        </p:nvSpPr>
        <p:spPr>
          <a:xfrm>
            <a:off x="1450537" y="2578288"/>
            <a:ext cx="391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 </a:t>
            </a:r>
            <a:r>
              <a:rPr lang="pl-PL" sz="1400" dirty="0" err="1" smtClean="0"/>
              <a:t>context</a:t>
            </a:r>
            <a:r>
              <a:rPr lang="pl-PL" sz="1400" dirty="0" smtClean="0"/>
              <a:t> Osoba</a:t>
            </a:r>
          </a:p>
          <a:p>
            <a:r>
              <a:rPr lang="pl-PL" sz="1400" dirty="0" smtClean="0"/>
              <a:t> </a:t>
            </a:r>
            <a:r>
              <a:rPr lang="pl-PL" sz="1400" dirty="0" err="1" smtClean="0"/>
              <a:t>def</a:t>
            </a:r>
            <a:r>
              <a:rPr lang="pl-PL" sz="1400" dirty="0" smtClean="0"/>
              <a:t>: </a:t>
            </a:r>
            <a:r>
              <a:rPr lang="pl-PL" sz="1400" dirty="0" err="1" smtClean="0"/>
              <a:t>nickname</a:t>
            </a:r>
            <a:r>
              <a:rPr lang="pl-PL" sz="1400" dirty="0" smtClean="0"/>
              <a:t>: </a:t>
            </a:r>
            <a:r>
              <a:rPr lang="pl-PL" sz="1400" dirty="0" err="1" smtClean="0"/>
              <a:t>String</a:t>
            </a:r>
            <a:r>
              <a:rPr lang="pl-PL" sz="1400" dirty="0" smtClean="0"/>
              <a:t> = „J23”</a:t>
            </a:r>
          </a:p>
        </p:txBody>
      </p:sp>
      <p:sp>
        <p:nvSpPr>
          <p:cNvPr id="26" name="Prostokąt ze ściętym rogiem 25"/>
          <p:cNvSpPr/>
          <p:nvPr/>
        </p:nvSpPr>
        <p:spPr>
          <a:xfrm>
            <a:off x="1331640" y="4954552"/>
            <a:ext cx="4104456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7" name="Łącznik łamany 26"/>
          <p:cNvCxnSpPr/>
          <p:nvPr/>
        </p:nvCxnSpPr>
        <p:spPr>
          <a:xfrm>
            <a:off x="5148064" y="4954552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1450537" y="4954552"/>
            <a:ext cx="391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Osoba</a:t>
            </a:r>
          </a:p>
          <a:p>
            <a:r>
              <a:rPr lang="pl-PL" sz="1400" dirty="0" err="1" smtClean="0"/>
              <a:t>def</a:t>
            </a:r>
            <a:r>
              <a:rPr lang="pl-PL" sz="1400" dirty="0" smtClean="0"/>
              <a:t>: </a:t>
            </a:r>
            <a:r>
              <a:rPr lang="pl-PL" sz="1400" dirty="0" err="1" smtClean="0"/>
              <a:t>jestDorosły</a:t>
            </a:r>
            <a:r>
              <a:rPr lang="pl-PL" sz="1400" dirty="0" smtClean="0"/>
              <a:t> (): </a:t>
            </a:r>
            <a:r>
              <a:rPr lang="pl-PL" sz="1400" dirty="0" err="1" smtClean="0"/>
              <a:t>Boolean</a:t>
            </a:r>
            <a:r>
              <a:rPr lang="pl-PL" sz="1400" dirty="0" smtClean="0"/>
              <a:t>= </a:t>
            </a:r>
            <a:r>
              <a:rPr lang="pl-PL" sz="1400" dirty="0" err="1" smtClean="0"/>
              <a:t>self.wiek</a:t>
            </a:r>
            <a:r>
              <a:rPr lang="pl-PL" sz="1400" dirty="0" smtClean="0"/>
              <a:t> &gt;= 18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Kontekst – operacje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63</a:t>
            </a:fld>
            <a:endParaRPr lang="pl-PL" dirty="0"/>
          </a:p>
        </p:txBody>
      </p:sp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Gdy kontekst jest operacją lub inną cechą czynnościową, można wówczas stosować następujące typy wyrażeń OCL: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warunki wstępne (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pre-conditions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warunki końcowe (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post-conditions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Składnia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 Type::operation(par1: T1, ...): ReturnType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pre: ...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post: 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instacją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typu, do którego należy dana cecha czynnościowa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słowo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określa wynik operacji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Warunek wstępny/końcowy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64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943109"/>
            <a:ext cx="8229600" cy="277585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pl-PL" sz="2000" b="1" dirty="0" smtClean="0"/>
              <a:t>W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arunek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wstępny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warunek końcowy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to ograniczenia, które określają zastosowanie i efekt działania operacji bez podania algorytmu lub implementacji.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są one dołączone do operacji na diagramie klas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pozwalają na pełniejszą specyfikację systemu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Warunek wstępny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65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Warunek wstępny –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to ograniczenie, które musi być prawdziwe tuż przed rozpoczęciem wykonywania danej operacji, aby ta operacja wykonała się poprawnie.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Składnia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  klasyfikator :: operacja (parametry)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pre [nazwa ograniczenia]: wyrażenie logiczne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rostokąt ze ściętym rogiem 9"/>
          <p:cNvSpPr/>
          <p:nvPr/>
        </p:nvSpPr>
        <p:spPr>
          <a:xfrm>
            <a:off x="1403648" y="4797152"/>
            <a:ext cx="3168352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1" name="Łącznik łamany 10"/>
          <p:cNvCxnSpPr/>
          <p:nvPr/>
        </p:nvCxnSpPr>
        <p:spPr>
          <a:xfrm>
            <a:off x="4283968" y="4797152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1403648" y="4869160"/>
            <a:ext cx="319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</a:t>
            </a:r>
            <a:r>
              <a:rPr lang="pl-PL" sz="1400" dirty="0" err="1" smtClean="0"/>
              <a:t>Meeting</a:t>
            </a:r>
            <a:r>
              <a:rPr lang="pl-PL" sz="1400" dirty="0" smtClean="0"/>
              <a:t> :: zmień(d : </a:t>
            </a:r>
            <a:r>
              <a:rPr lang="pl-PL" sz="1400" dirty="0" err="1" smtClean="0"/>
              <a:t>integer</a:t>
            </a:r>
            <a:r>
              <a:rPr lang="pl-PL" sz="1400" dirty="0" smtClean="0"/>
              <a:t>)</a:t>
            </a:r>
          </a:p>
          <a:p>
            <a:r>
              <a:rPr lang="pl-PL" sz="1400" dirty="0" err="1" smtClean="0"/>
              <a:t>pre</a:t>
            </a:r>
            <a:r>
              <a:rPr lang="pl-PL" sz="1400" dirty="0" smtClean="0"/>
              <a:t>:  </a:t>
            </a:r>
            <a:r>
              <a:rPr lang="pl-PL" sz="1400" dirty="0" err="1" smtClean="0"/>
              <a:t>self.potwierdzone</a:t>
            </a:r>
            <a:r>
              <a:rPr lang="pl-PL" sz="1400" dirty="0" smtClean="0"/>
              <a:t> = </a:t>
            </a:r>
            <a:r>
              <a:rPr lang="pl-PL" sz="1400" dirty="0" err="1" smtClean="0"/>
              <a:t>false</a:t>
            </a:r>
            <a:endParaRPr lang="pl-PL" sz="1400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Warunek końcowy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66</a:t>
            </a:fld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Warunek  końcowy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to ograniczenie, które musi być prawdziwe tuż po wykonywania danej operacji.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b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Warunki końcowe to sposób, w jaki rzeczywisty wynik operacji jest opisany w OCL.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Składnia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klasyfikator :: operacja (parametry): Typ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post [nazwa ograniczenia]: wyrażenie logiczne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rostokąt ze ściętym rogiem 13"/>
          <p:cNvSpPr/>
          <p:nvPr/>
        </p:nvSpPr>
        <p:spPr>
          <a:xfrm>
            <a:off x="683568" y="5301208"/>
            <a:ext cx="3168352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5" name="Łącznik łamany 14"/>
          <p:cNvCxnSpPr/>
          <p:nvPr/>
        </p:nvCxnSpPr>
        <p:spPr>
          <a:xfrm>
            <a:off x="3563888" y="5301208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683568" y="5373216"/>
            <a:ext cx="319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</a:t>
            </a:r>
            <a:r>
              <a:rPr lang="pl-PL" sz="1400" dirty="0" err="1" smtClean="0"/>
              <a:t>Meeting</a:t>
            </a:r>
            <a:r>
              <a:rPr lang="pl-PL" sz="1400" dirty="0" smtClean="0"/>
              <a:t> ::potwierdź() :</a:t>
            </a:r>
          </a:p>
          <a:p>
            <a:r>
              <a:rPr lang="pl-PL" sz="1400" dirty="0" smtClean="0"/>
              <a:t>post: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= </a:t>
            </a:r>
            <a:r>
              <a:rPr lang="pl-PL" sz="1400" dirty="0" err="1" smtClean="0"/>
              <a:t>self.potwierdzone</a:t>
            </a:r>
            <a:r>
              <a:rPr lang="pl-PL" sz="1400" dirty="0" smtClean="0"/>
              <a:t> = </a:t>
            </a:r>
            <a:r>
              <a:rPr lang="pl-PL" sz="1400" dirty="0" err="1" smtClean="0"/>
              <a:t>true</a:t>
            </a:r>
            <a:endParaRPr lang="pl-PL" sz="1400" dirty="0" smtClean="0"/>
          </a:p>
        </p:txBody>
      </p:sp>
      <p:sp>
        <p:nvSpPr>
          <p:cNvPr id="17" name="Prostokąt ze ściętym rogiem 16"/>
          <p:cNvSpPr/>
          <p:nvPr/>
        </p:nvSpPr>
        <p:spPr>
          <a:xfrm>
            <a:off x="4788024" y="5373216"/>
            <a:ext cx="3528392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8" name="Łącznik łamany 17"/>
          <p:cNvCxnSpPr/>
          <p:nvPr/>
        </p:nvCxnSpPr>
        <p:spPr>
          <a:xfrm>
            <a:off x="8028384" y="5373216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4860032" y="54452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</a:t>
            </a:r>
            <a:r>
              <a:rPr lang="pl-PL" sz="1400" dirty="0" err="1" smtClean="0"/>
              <a:t>Pracownik::dochód</a:t>
            </a:r>
            <a:r>
              <a:rPr lang="pl-PL" sz="1400" dirty="0" smtClean="0"/>
              <a:t>( d: </a:t>
            </a:r>
            <a:r>
              <a:rPr lang="pl-PL" sz="1400" dirty="0" err="1" smtClean="0"/>
              <a:t>Date</a:t>
            </a:r>
            <a:r>
              <a:rPr lang="pl-PL" sz="1400" dirty="0" smtClean="0"/>
              <a:t>) : </a:t>
            </a:r>
            <a:r>
              <a:rPr lang="pl-PL" sz="1400" dirty="0" err="1" smtClean="0"/>
              <a:t>Integer</a:t>
            </a:r>
            <a:endParaRPr lang="pl-PL" sz="1400" dirty="0" smtClean="0"/>
          </a:p>
          <a:p>
            <a:r>
              <a:rPr lang="pl-PL" sz="1400" dirty="0" smtClean="0"/>
              <a:t>post: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= 5 000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Warunek końcowy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67</a:t>
            </a:fld>
            <a:endParaRPr lang="pl-PL" dirty="0"/>
          </a:p>
        </p:txBody>
      </p:sp>
      <p:sp>
        <p:nvSpPr>
          <p:cNvPr id="20" name="Prostokąt 19"/>
          <p:cNvSpPr/>
          <p:nvPr/>
        </p:nvSpPr>
        <p:spPr>
          <a:xfrm>
            <a:off x="827584" y="1390557"/>
            <a:ext cx="273630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20"/>
          <p:cNvCxnSpPr/>
          <p:nvPr/>
        </p:nvCxnSpPr>
        <p:spPr>
          <a:xfrm>
            <a:off x="827584" y="1750597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691680" y="1390557"/>
            <a:ext cx="799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Meeting</a:t>
            </a:r>
            <a:endParaRPr lang="pl-PL" sz="14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1043608" y="1822605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tytuł: </a:t>
            </a:r>
            <a:r>
              <a:rPr lang="pl-PL" sz="1200" dirty="0" err="1" smtClean="0"/>
              <a:t>String</a:t>
            </a:r>
            <a:endParaRPr lang="pl-PL" sz="1200" dirty="0" smtClean="0"/>
          </a:p>
          <a:p>
            <a:r>
              <a:rPr lang="pl-PL" sz="1200" dirty="0" smtClean="0"/>
              <a:t>data: </a:t>
            </a:r>
            <a:r>
              <a:rPr lang="pl-PL" sz="1200" dirty="0" err="1" smtClean="0"/>
              <a:t>Date</a:t>
            </a:r>
            <a:endParaRPr lang="pl-PL" sz="1200" dirty="0" smtClean="0"/>
          </a:p>
          <a:p>
            <a:r>
              <a:rPr lang="pl-PL" sz="1200" dirty="0" smtClean="0"/>
              <a:t>początek: </a:t>
            </a:r>
            <a:r>
              <a:rPr lang="pl-PL" sz="1200" dirty="0" err="1" smtClean="0"/>
              <a:t>Date</a:t>
            </a:r>
            <a:endParaRPr lang="pl-PL" sz="1200" dirty="0" smtClean="0"/>
          </a:p>
          <a:p>
            <a:r>
              <a:rPr lang="pl-PL" sz="1200" dirty="0" smtClean="0"/>
              <a:t>koniec: </a:t>
            </a:r>
            <a:r>
              <a:rPr lang="pl-PL" sz="1200" dirty="0" err="1" smtClean="0"/>
              <a:t>Date</a:t>
            </a:r>
            <a:endParaRPr lang="pl-PL" sz="1200" dirty="0" smtClean="0"/>
          </a:p>
          <a:p>
            <a:r>
              <a:rPr lang="pl-PL" sz="1200" dirty="0" err="1" smtClean="0"/>
              <a:t>potwierdzone:Boolean</a:t>
            </a:r>
            <a:r>
              <a:rPr lang="pl-PL" sz="1200" dirty="0" smtClean="0"/>
              <a:t> = </a:t>
            </a:r>
            <a:r>
              <a:rPr lang="pl-PL" sz="1200" dirty="0" err="1" smtClean="0"/>
              <a:t>false</a:t>
            </a:r>
            <a:endParaRPr lang="pl-PL" sz="1200" dirty="0" smtClean="0"/>
          </a:p>
        </p:txBody>
      </p:sp>
      <p:cxnSp>
        <p:nvCxnSpPr>
          <p:cNvPr id="24" name="Łącznik prosty 23"/>
          <p:cNvCxnSpPr>
            <a:stCxn id="20" idx="1"/>
            <a:endCxn id="20" idx="3"/>
          </p:cNvCxnSpPr>
          <p:nvPr/>
        </p:nvCxnSpPr>
        <p:spPr>
          <a:xfrm>
            <a:off x="827584" y="2902725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/>
          <p:cNvSpPr txBox="1"/>
          <p:nvPr/>
        </p:nvSpPr>
        <p:spPr>
          <a:xfrm>
            <a:off x="971600" y="2974733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usuń(); </a:t>
            </a:r>
            <a:r>
              <a:rPr lang="pl-PL" sz="1200" dirty="0" err="1" smtClean="0"/>
              <a:t>void</a:t>
            </a:r>
            <a:endParaRPr lang="pl-PL" sz="1200" dirty="0" smtClean="0"/>
          </a:p>
          <a:p>
            <a:r>
              <a:rPr lang="pl-PL" sz="1200" dirty="0" smtClean="0"/>
              <a:t>potwierdź(): </a:t>
            </a:r>
            <a:r>
              <a:rPr lang="pl-PL" sz="1200" dirty="0" err="1" smtClean="0"/>
              <a:t>void</a:t>
            </a:r>
            <a:endParaRPr lang="pl-PL" sz="1200" dirty="0" smtClean="0"/>
          </a:p>
          <a:p>
            <a:r>
              <a:rPr lang="pl-PL" sz="1200" dirty="0" err="1" smtClean="0"/>
              <a:t>ilośćUczestników</a:t>
            </a:r>
            <a:r>
              <a:rPr lang="pl-PL" sz="1200" dirty="0" smtClean="0"/>
              <a:t>: </a:t>
            </a:r>
            <a:r>
              <a:rPr lang="pl-PL" sz="1200" dirty="0" err="1" smtClean="0"/>
              <a:t>Integer</a:t>
            </a:r>
            <a:endParaRPr lang="pl-PL" sz="1200" dirty="0" smtClean="0"/>
          </a:p>
          <a:p>
            <a:r>
              <a:rPr lang="pl-PL" sz="1200" dirty="0" smtClean="0"/>
              <a:t>zmień(</a:t>
            </a:r>
            <a:r>
              <a:rPr lang="pl-PL" sz="1200" dirty="0" err="1" smtClean="0"/>
              <a:t>d:Integer</a:t>
            </a:r>
            <a:r>
              <a:rPr lang="pl-PL" sz="1200" dirty="0" smtClean="0"/>
              <a:t>): </a:t>
            </a:r>
            <a:r>
              <a:rPr lang="pl-PL" sz="1200" dirty="0" err="1" smtClean="0"/>
              <a:t>void</a:t>
            </a:r>
            <a:endParaRPr lang="pl-PL" sz="1200" dirty="0" smtClean="0"/>
          </a:p>
          <a:p>
            <a:r>
              <a:rPr lang="pl-PL" sz="1200" dirty="0" err="1" smtClean="0"/>
              <a:t>czasTrwania</a:t>
            </a:r>
            <a:r>
              <a:rPr lang="pl-PL" sz="1200" dirty="0" smtClean="0"/>
              <a:t>() : </a:t>
            </a:r>
            <a:r>
              <a:rPr lang="pl-PL" sz="1200" dirty="0" err="1" smtClean="0"/>
              <a:t>Integer</a:t>
            </a:r>
            <a:endParaRPr lang="pl-PL" sz="1200" dirty="0" smtClean="0"/>
          </a:p>
          <a:p>
            <a:endParaRPr lang="pl-PL" sz="1200" dirty="0"/>
          </a:p>
        </p:txBody>
      </p:sp>
      <p:sp>
        <p:nvSpPr>
          <p:cNvPr id="26" name="Prostokąt ze ściętym rogiem 25"/>
          <p:cNvSpPr/>
          <p:nvPr/>
        </p:nvSpPr>
        <p:spPr>
          <a:xfrm>
            <a:off x="4932040" y="3046741"/>
            <a:ext cx="3168352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7" name="Łącznik łamany 26"/>
          <p:cNvCxnSpPr/>
          <p:nvPr/>
        </p:nvCxnSpPr>
        <p:spPr>
          <a:xfrm>
            <a:off x="7812360" y="3046741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4932040" y="3118749"/>
            <a:ext cx="319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</a:t>
            </a:r>
            <a:r>
              <a:rPr lang="pl-PL" sz="1400" dirty="0" err="1" smtClean="0"/>
              <a:t>Meeting</a:t>
            </a:r>
            <a:r>
              <a:rPr lang="pl-PL" sz="1400" dirty="0" smtClean="0"/>
              <a:t> :: </a:t>
            </a:r>
            <a:r>
              <a:rPr lang="pl-PL" sz="1400" dirty="0" err="1" smtClean="0"/>
              <a:t>czasTrwania</a:t>
            </a:r>
            <a:r>
              <a:rPr lang="pl-PL" sz="1400" dirty="0" smtClean="0"/>
              <a:t>() : </a:t>
            </a:r>
            <a:r>
              <a:rPr lang="pl-PL" sz="1400" dirty="0" err="1" smtClean="0"/>
              <a:t>Integer</a:t>
            </a:r>
            <a:endParaRPr lang="pl-PL" sz="1400" dirty="0" smtClean="0"/>
          </a:p>
          <a:p>
            <a:r>
              <a:rPr lang="pl-PL" sz="1400" dirty="0" smtClean="0"/>
              <a:t>post: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= </a:t>
            </a:r>
            <a:r>
              <a:rPr lang="pl-PL" sz="1400" dirty="0" err="1" smtClean="0"/>
              <a:t>self.koniec</a:t>
            </a:r>
            <a:r>
              <a:rPr lang="pl-PL" sz="1400" dirty="0" smtClean="0"/>
              <a:t> – </a:t>
            </a:r>
            <a:r>
              <a:rPr lang="pl-PL" sz="1400" dirty="0" err="1" smtClean="0"/>
              <a:t>self</a:t>
            </a:r>
            <a:r>
              <a:rPr lang="pl-PL" sz="1400" dirty="0" smtClean="0"/>
              <a:t>. początek</a:t>
            </a:r>
          </a:p>
        </p:txBody>
      </p:sp>
      <p:sp>
        <p:nvSpPr>
          <p:cNvPr id="29" name="Prostokąt ze ściętym rogiem 28"/>
          <p:cNvSpPr/>
          <p:nvPr/>
        </p:nvSpPr>
        <p:spPr>
          <a:xfrm>
            <a:off x="4286800" y="4702925"/>
            <a:ext cx="3957608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0" name="Łącznik łamany 29"/>
          <p:cNvCxnSpPr/>
          <p:nvPr/>
        </p:nvCxnSpPr>
        <p:spPr>
          <a:xfrm>
            <a:off x="7956376" y="4702925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4283968" y="4774933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</a:t>
            </a:r>
            <a:r>
              <a:rPr lang="pl-PL" sz="1400" dirty="0" err="1" smtClean="0"/>
              <a:t>Meeting</a:t>
            </a:r>
            <a:r>
              <a:rPr lang="pl-PL" sz="1400" dirty="0" smtClean="0"/>
              <a:t> :: </a:t>
            </a:r>
            <a:r>
              <a:rPr lang="pl-PL" sz="1400" dirty="0" err="1" smtClean="0"/>
              <a:t>czasTrwania</a:t>
            </a:r>
            <a:r>
              <a:rPr lang="pl-PL" sz="1400" dirty="0" smtClean="0"/>
              <a:t>() : </a:t>
            </a:r>
            <a:r>
              <a:rPr lang="pl-PL" sz="1400" dirty="0" err="1" smtClean="0"/>
              <a:t>Integer</a:t>
            </a:r>
            <a:endParaRPr lang="pl-PL" sz="1400" dirty="0" smtClean="0"/>
          </a:p>
          <a:p>
            <a:r>
              <a:rPr lang="pl-PL" sz="1400" dirty="0" smtClean="0"/>
              <a:t>post </a:t>
            </a:r>
            <a:r>
              <a:rPr lang="pl-PL" sz="1400" dirty="0" err="1" smtClean="0"/>
              <a:t>ileDni</a:t>
            </a:r>
            <a:r>
              <a:rPr lang="pl-PL" sz="1400" dirty="0" smtClean="0"/>
              <a:t>: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= </a:t>
            </a:r>
            <a:r>
              <a:rPr lang="pl-PL" sz="1400" dirty="0" err="1" smtClean="0"/>
              <a:t>self.koniec</a:t>
            </a:r>
            <a:r>
              <a:rPr lang="pl-PL" sz="1400" dirty="0" smtClean="0"/>
              <a:t> – </a:t>
            </a:r>
            <a:r>
              <a:rPr lang="pl-PL" sz="1400" dirty="0" err="1" smtClean="0"/>
              <a:t>self</a:t>
            </a:r>
            <a:r>
              <a:rPr lang="pl-PL" sz="1400" dirty="0" smtClean="0"/>
              <a:t>. początek</a:t>
            </a:r>
          </a:p>
        </p:txBody>
      </p:sp>
      <p:sp>
        <p:nvSpPr>
          <p:cNvPr id="32" name="Prostokąt ze ściętym rogiem 31"/>
          <p:cNvSpPr/>
          <p:nvPr/>
        </p:nvSpPr>
        <p:spPr>
          <a:xfrm>
            <a:off x="4932040" y="1822605"/>
            <a:ext cx="3168352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3" name="Łącznik łamany 32"/>
          <p:cNvCxnSpPr/>
          <p:nvPr/>
        </p:nvCxnSpPr>
        <p:spPr>
          <a:xfrm>
            <a:off x="7812360" y="1822605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4932040" y="1894613"/>
            <a:ext cx="319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context</a:t>
            </a:r>
            <a:r>
              <a:rPr lang="pl-PL" sz="1400" dirty="0" smtClean="0"/>
              <a:t> </a:t>
            </a:r>
            <a:r>
              <a:rPr lang="pl-PL" sz="1400" dirty="0" err="1" smtClean="0"/>
              <a:t>Meeting</a:t>
            </a:r>
            <a:r>
              <a:rPr lang="pl-PL" sz="1400" dirty="0" smtClean="0"/>
              <a:t> ::potwierdź() :</a:t>
            </a:r>
          </a:p>
          <a:p>
            <a:r>
              <a:rPr lang="pl-PL" sz="1400" dirty="0" smtClean="0"/>
              <a:t>post: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= </a:t>
            </a:r>
            <a:r>
              <a:rPr lang="pl-PL" sz="1400" dirty="0" err="1" smtClean="0"/>
              <a:t>self.potwierdzone</a:t>
            </a:r>
            <a:r>
              <a:rPr lang="pl-PL" sz="1400" dirty="0" smtClean="0"/>
              <a:t> = </a:t>
            </a:r>
            <a:r>
              <a:rPr lang="pl-PL" sz="1400" dirty="0" err="1" smtClean="0"/>
              <a:t>true</a:t>
            </a:r>
            <a:endParaRPr lang="pl-PL" sz="1400" dirty="0" smtClean="0"/>
          </a:p>
        </p:txBody>
      </p:sp>
      <p:cxnSp>
        <p:nvCxnSpPr>
          <p:cNvPr id="35" name="Łącznik prosty 34"/>
          <p:cNvCxnSpPr/>
          <p:nvPr/>
        </p:nvCxnSpPr>
        <p:spPr>
          <a:xfrm flipH="1">
            <a:off x="3563888" y="3406781"/>
            <a:ext cx="13681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łamany 35"/>
          <p:cNvCxnSpPr>
            <a:stCxn id="34" idx="1"/>
          </p:cNvCxnSpPr>
          <p:nvPr/>
        </p:nvCxnSpPr>
        <p:spPr>
          <a:xfrm rot="10800000" flipV="1">
            <a:off x="3563888" y="2156223"/>
            <a:ext cx="1368152" cy="9625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H="1">
            <a:off x="4067944" y="5278989"/>
            <a:ext cx="79208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3779912" y="5855053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nazwa warunku końcowego</a:t>
            </a:r>
            <a:endParaRPr lang="pl-PL" sz="1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Jak pisać wyrażenia OCL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68</a:t>
            </a:fld>
            <a:endParaRPr lang="pl-PL" dirty="0"/>
          </a:p>
        </p:txBody>
      </p:sp>
      <p:sp>
        <p:nvSpPr>
          <p:cNvPr id="39" name="Symbol zastępczy zawartości 2"/>
          <p:cNvSpPr txBox="1">
            <a:spLocks/>
          </p:cNvSpPr>
          <p:nvPr/>
        </p:nvSpPr>
        <p:spPr>
          <a:xfrm>
            <a:off x="457200" y="171450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Aby ograniczenia powinny były łatwe do odczytania i zapisania należy: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unikać skomplikowanych wyrażeń nawigacyjnych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znaleźć odpowiedni kontekst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unikać </a:t>
            </a:r>
            <a:r>
              <a:rPr kumimoji="0" lang="pl-PL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allInstances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zmniejszać ilość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dzieląc ograniczenie na  wiele ograniczeń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używać </a:t>
            </a:r>
            <a:r>
              <a:rPr kumimoji="0" lang="pl-PL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</a:t>
            </a:r>
            <a:endParaRPr kumimoji="0" lang="pl-PL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używać nazw zakończeń asocjacji (nazw ról) zamiast nazw  asocjacji w modelu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Język ODCL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69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Język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umożliwia specyfikację statycznych ograniczeń, jest jednak niewystarczający przy specyfikacji ograniczeń dynamicznych. Rozszerzenie języka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operatory logiki temporalnej umożliwia specyfikację ograniczeń dynamicznych to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pl-PL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</a:t>
            </a:r>
            <a:r>
              <a:rPr kumimoji="0" lang="pl-PL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</a:t>
            </a:r>
            <a:r>
              <a:rPr kumimoji="0" lang="pl-PL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Połączenie języka OCL i logiki temporalnej umożliwia tworzenie formalnych opisów zachowania systemu przez określenie poprawnych sekwencji stanów, co jest szczególnie użyteczne przy modelowaniu zachowania systemu.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Przykłady ograniczeń dla atrybutów klas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</a:t>
            </a:fld>
            <a:endParaRPr lang="pl-PL" dirty="0"/>
          </a:p>
        </p:txBody>
      </p:sp>
      <p:sp>
        <p:nvSpPr>
          <p:cNvPr id="57" name="Prostokąt 56"/>
          <p:cNvSpPr/>
          <p:nvPr/>
        </p:nvSpPr>
        <p:spPr>
          <a:xfrm>
            <a:off x="1205510" y="1560164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8" name="Łącznik prosty 57"/>
          <p:cNvCxnSpPr/>
          <p:nvPr/>
        </p:nvCxnSpPr>
        <p:spPr>
          <a:xfrm>
            <a:off x="1205510" y="1920204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le tekstowe 58"/>
          <p:cNvSpPr txBox="1"/>
          <p:nvPr/>
        </p:nvSpPr>
        <p:spPr>
          <a:xfrm>
            <a:off x="1349526" y="1560164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pracownik</a:t>
            </a:r>
            <a:endParaRPr lang="pl-PL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1277518" y="1992212"/>
            <a:ext cx="1693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  { &gt;= 18 }</a:t>
            </a:r>
          </a:p>
          <a:p>
            <a:r>
              <a:rPr lang="pl-PL" sz="1400" dirty="0" smtClean="0"/>
              <a:t>pensja   { &lt;= 10 000 }</a:t>
            </a:r>
            <a:endParaRPr lang="pl-PL" sz="1400" dirty="0"/>
          </a:p>
        </p:txBody>
      </p:sp>
      <p:cxnSp>
        <p:nvCxnSpPr>
          <p:cNvPr id="61" name="Łącznik prosty 60"/>
          <p:cNvCxnSpPr/>
          <p:nvPr/>
        </p:nvCxnSpPr>
        <p:spPr>
          <a:xfrm flipV="1">
            <a:off x="2861694" y="2352252"/>
            <a:ext cx="93610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/>
          <p:cNvSpPr txBox="1"/>
          <p:nvPr/>
        </p:nvSpPr>
        <p:spPr>
          <a:xfrm>
            <a:off x="3797798" y="2064220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ograniczenie</a:t>
            </a:r>
            <a:endParaRPr lang="pl-PL" dirty="0"/>
          </a:p>
        </p:txBody>
      </p:sp>
      <p:sp>
        <p:nvSpPr>
          <p:cNvPr id="63" name="Prostokąt 62"/>
          <p:cNvSpPr/>
          <p:nvPr/>
        </p:nvSpPr>
        <p:spPr>
          <a:xfrm>
            <a:off x="1205510" y="3792412"/>
            <a:ext cx="180020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4" name="Łącznik prosty 63"/>
          <p:cNvCxnSpPr/>
          <p:nvPr/>
        </p:nvCxnSpPr>
        <p:spPr>
          <a:xfrm>
            <a:off x="1205510" y="415245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/>
          <p:cNvSpPr txBox="1"/>
          <p:nvPr/>
        </p:nvSpPr>
        <p:spPr>
          <a:xfrm>
            <a:off x="1349526" y="3792412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pracownik</a:t>
            </a:r>
            <a:endParaRPr lang="pl-PL" dirty="0"/>
          </a:p>
        </p:txBody>
      </p:sp>
      <p:sp>
        <p:nvSpPr>
          <p:cNvPr id="66" name="pole tekstowe 65"/>
          <p:cNvSpPr txBox="1"/>
          <p:nvPr/>
        </p:nvSpPr>
        <p:spPr>
          <a:xfrm>
            <a:off x="1277518" y="4224460"/>
            <a:ext cx="845168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</a:t>
            </a:r>
          </a:p>
          <a:p>
            <a:r>
              <a:rPr lang="pl-PL" sz="1400" dirty="0" smtClean="0"/>
              <a:t>pensja</a:t>
            </a:r>
            <a:endParaRPr lang="pl-PL" sz="1400" dirty="0"/>
          </a:p>
        </p:txBody>
      </p:sp>
      <p:cxnSp>
        <p:nvCxnSpPr>
          <p:cNvPr id="67" name="Łącznik prosty 66"/>
          <p:cNvCxnSpPr/>
          <p:nvPr/>
        </p:nvCxnSpPr>
        <p:spPr>
          <a:xfrm>
            <a:off x="1205510" y="530458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/>
          <p:cNvSpPr txBox="1"/>
          <p:nvPr/>
        </p:nvSpPr>
        <p:spPr>
          <a:xfrm>
            <a:off x="1277518" y="5304580"/>
            <a:ext cx="169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zmień pensję (nowa)</a:t>
            </a:r>
            <a:endParaRPr lang="pl-PL" sz="1400" dirty="0"/>
          </a:p>
        </p:txBody>
      </p:sp>
      <p:sp>
        <p:nvSpPr>
          <p:cNvPr id="69" name="Prostokąt ze ściętym rogiem 68"/>
          <p:cNvSpPr/>
          <p:nvPr/>
        </p:nvSpPr>
        <p:spPr>
          <a:xfrm>
            <a:off x="3725790" y="3288356"/>
            <a:ext cx="1944216" cy="648072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70" name="Łącznik łamany 69"/>
          <p:cNvCxnSpPr/>
          <p:nvPr/>
        </p:nvCxnSpPr>
        <p:spPr>
          <a:xfrm rot="16200000" flipH="1">
            <a:off x="5417978" y="3396368"/>
            <a:ext cx="360040" cy="144016"/>
          </a:xfrm>
          <a:prstGeom prst="bentConnector3">
            <a:avLst>
              <a:gd name="adj1" fmla="val 3755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ole tekstowe 70"/>
          <p:cNvSpPr txBox="1"/>
          <p:nvPr/>
        </p:nvSpPr>
        <p:spPr>
          <a:xfrm>
            <a:off x="3869806" y="336036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{ &gt;= 18 }</a:t>
            </a:r>
            <a:endParaRPr lang="pl-PL" dirty="0"/>
          </a:p>
        </p:txBody>
      </p:sp>
      <p:cxnSp>
        <p:nvCxnSpPr>
          <p:cNvPr id="72" name="Łącznik prosty 71"/>
          <p:cNvCxnSpPr/>
          <p:nvPr/>
        </p:nvCxnSpPr>
        <p:spPr>
          <a:xfrm flipH="1">
            <a:off x="2501654" y="2208236"/>
            <a:ext cx="122413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Prostokąt ze ściętym rogiem 72"/>
          <p:cNvSpPr/>
          <p:nvPr/>
        </p:nvSpPr>
        <p:spPr>
          <a:xfrm>
            <a:off x="3725790" y="4512492"/>
            <a:ext cx="1944216" cy="72008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74" name="Łącznik łamany 73"/>
          <p:cNvCxnSpPr/>
          <p:nvPr/>
        </p:nvCxnSpPr>
        <p:spPr>
          <a:xfrm>
            <a:off x="5381974" y="4512492"/>
            <a:ext cx="288032" cy="144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ole tekstowe 74"/>
          <p:cNvSpPr txBox="1"/>
          <p:nvPr/>
        </p:nvSpPr>
        <p:spPr>
          <a:xfrm>
            <a:off x="3869806" y="4656508"/>
            <a:ext cx="142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{ &lt;= 10 000 }</a:t>
            </a:r>
            <a:endParaRPr lang="pl-PL" dirty="0"/>
          </a:p>
        </p:txBody>
      </p:sp>
      <p:cxnSp>
        <p:nvCxnSpPr>
          <p:cNvPr id="76" name="Łącznik łamany 75"/>
          <p:cNvCxnSpPr/>
          <p:nvPr/>
        </p:nvCxnSpPr>
        <p:spPr>
          <a:xfrm rot="10800000" flipV="1">
            <a:off x="1853582" y="3648396"/>
            <a:ext cx="1800200" cy="11881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łamany 76"/>
          <p:cNvCxnSpPr>
            <a:stCxn id="73" idx="2"/>
          </p:cNvCxnSpPr>
          <p:nvPr/>
        </p:nvCxnSpPr>
        <p:spPr>
          <a:xfrm rot="10800000" flipV="1">
            <a:off x="1853582" y="4872532"/>
            <a:ext cx="1872208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5525990" y="4080444"/>
            <a:ext cx="86409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ole tekstowe 78"/>
          <p:cNvSpPr txBox="1"/>
          <p:nvPr/>
        </p:nvSpPr>
        <p:spPr>
          <a:xfrm>
            <a:off x="6390086" y="3792412"/>
            <a:ext cx="136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ograniczenie</a:t>
            </a:r>
            <a:endParaRPr lang="pl-PL" dirty="0"/>
          </a:p>
        </p:txBody>
      </p:sp>
      <p:cxnSp>
        <p:nvCxnSpPr>
          <p:cNvPr id="80" name="Łącznik prosty 79"/>
          <p:cNvCxnSpPr/>
          <p:nvPr/>
        </p:nvCxnSpPr>
        <p:spPr>
          <a:xfrm flipH="1" flipV="1">
            <a:off x="5525990" y="3720404"/>
            <a:ext cx="79208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Język ODCL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70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 języku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ODCL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oprócz standardowych konstrukcji języka OCL, wykorzystywać można także operatory temporalne czasu przeszłego interpretowane następująco: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 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jest spełnione w stanie aktualnym, jeżeli A jest spełnione w poprzednim stanie.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 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jest spełnione w aktualnym stanie, jeżeli istniał stan wcześniejszy, w którym spełnione było B.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– kiedyś w przeszłości spełnione było A.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 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zawsze w przeszłości spełnione było A.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gdzie: A, B są wyrażeniami logicznymi języka ODCL.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Przykłady ograniczeń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</a:t>
            </a:fld>
            <a:endParaRPr lang="pl-PL" dirty="0"/>
          </a:p>
        </p:txBody>
      </p:sp>
      <p:sp>
        <p:nvSpPr>
          <p:cNvPr id="31" name="Prostokąt 30"/>
          <p:cNvSpPr/>
          <p:nvPr/>
        </p:nvSpPr>
        <p:spPr>
          <a:xfrm>
            <a:off x="741062" y="1773378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2" name="Łącznik prosty 31"/>
          <p:cNvCxnSpPr/>
          <p:nvPr/>
        </p:nvCxnSpPr>
        <p:spPr>
          <a:xfrm>
            <a:off x="741062" y="213341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1245118" y="17733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Mąż</a:t>
            </a:r>
            <a:endParaRPr lang="pl-PL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813070" y="2205426"/>
            <a:ext cx="1507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  { &gt;= 21 }</a:t>
            </a:r>
          </a:p>
          <a:p>
            <a:r>
              <a:rPr lang="pl-PL" sz="1400" dirty="0" err="1" smtClean="0"/>
              <a:t>data_ślubu</a:t>
            </a:r>
            <a:r>
              <a:rPr lang="pl-PL" sz="1400" dirty="0" smtClean="0"/>
              <a:t>  : </a:t>
            </a:r>
            <a:r>
              <a:rPr lang="pl-PL" sz="1400" dirty="0" err="1" smtClean="0"/>
              <a:t>Date</a:t>
            </a:r>
            <a:endParaRPr lang="pl-PL" sz="1400" dirty="0"/>
          </a:p>
        </p:txBody>
      </p:sp>
      <p:sp>
        <p:nvSpPr>
          <p:cNvPr id="35" name="Prostokąt 34"/>
          <p:cNvSpPr/>
          <p:nvPr/>
        </p:nvSpPr>
        <p:spPr>
          <a:xfrm>
            <a:off x="6429694" y="1773378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prosty 35"/>
          <p:cNvCxnSpPr/>
          <p:nvPr/>
        </p:nvCxnSpPr>
        <p:spPr>
          <a:xfrm>
            <a:off x="6429694" y="213341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6933750" y="1773378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Żona</a:t>
            </a:r>
            <a:endParaRPr lang="pl-PL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6501702" y="2205426"/>
            <a:ext cx="1547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  { &gt;= 18 }</a:t>
            </a:r>
          </a:p>
          <a:p>
            <a:r>
              <a:rPr lang="pl-PL" sz="1400" dirty="0" smtClean="0"/>
              <a:t>data _ślubu  : </a:t>
            </a:r>
            <a:r>
              <a:rPr lang="pl-PL" sz="1400" dirty="0" err="1" smtClean="0"/>
              <a:t>Date</a:t>
            </a:r>
            <a:endParaRPr lang="pl-PL" sz="1400" dirty="0"/>
          </a:p>
        </p:txBody>
      </p:sp>
      <p:sp>
        <p:nvSpPr>
          <p:cNvPr id="39" name="Prostokąt 38"/>
          <p:cNvSpPr/>
          <p:nvPr/>
        </p:nvSpPr>
        <p:spPr>
          <a:xfrm>
            <a:off x="3765398" y="4725706"/>
            <a:ext cx="18002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0" name="Łącznik prosty 39"/>
          <p:cNvCxnSpPr/>
          <p:nvPr/>
        </p:nvCxnSpPr>
        <p:spPr>
          <a:xfrm>
            <a:off x="3765398" y="5085746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/>
          <p:cNvSpPr txBox="1"/>
          <p:nvPr/>
        </p:nvSpPr>
        <p:spPr>
          <a:xfrm>
            <a:off x="4197446" y="4725706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Dziecko</a:t>
            </a:r>
            <a:endParaRPr lang="pl-PL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3837406" y="5157754"/>
            <a:ext cx="845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imię</a:t>
            </a:r>
          </a:p>
          <a:p>
            <a:r>
              <a:rPr lang="pl-PL" sz="1400" dirty="0" smtClean="0"/>
              <a:t>nazwisko</a:t>
            </a:r>
          </a:p>
          <a:p>
            <a:r>
              <a:rPr lang="pl-PL" sz="1400" dirty="0" smtClean="0"/>
              <a:t>wiek</a:t>
            </a:r>
          </a:p>
        </p:txBody>
      </p:sp>
      <p:cxnSp>
        <p:nvCxnSpPr>
          <p:cNvPr id="43" name="Łącznik prosty 42"/>
          <p:cNvCxnSpPr>
            <a:stCxn id="31" idx="3"/>
            <a:endCxn id="35" idx="1"/>
          </p:cNvCxnSpPr>
          <p:nvPr/>
        </p:nvCxnSpPr>
        <p:spPr>
          <a:xfrm>
            <a:off x="2541262" y="2457454"/>
            <a:ext cx="388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/>
          <p:cNvSpPr txBox="1"/>
          <p:nvPr/>
        </p:nvSpPr>
        <p:spPr>
          <a:xfrm>
            <a:off x="2541262" y="21334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6141662" y="22054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3549374" y="2133418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poślubieni</a:t>
            </a:r>
            <a:endParaRPr lang="pl-PL" sz="1200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2541262" y="2493458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mąż</a:t>
            </a:r>
            <a:endParaRPr lang="pl-PL" sz="1200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5925638" y="2493458"/>
            <a:ext cx="47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żona</a:t>
            </a:r>
            <a:endParaRPr lang="pl-PL" sz="1200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3045318" y="2493458"/>
            <a:ext cx="238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{</a:t>
            </a:r>
            <a:r>
              <a:rPr lang="pl-PL" sz="1200" dirty="0" err="1" smtClean="0"/>
              <a:t>mąż.data_ślubu</a:t>
            </a:r>
            <a:r>
              <a:rPr lang="pl-PL" sz="1200" dirty="0" smtClean="0"/>
              <a:t> = </a:t>
            </a:r>
            <a:r>
              <a:rPr lang="pl-PL" sz="1200" dirty="0" err="1" smtClean="0"/>
              <a:t>żona.data_ślubu</a:t>
            </a:r>
            <a:endParaRPr lang="pl-PL" sz="1200" dirty="0" smtClean="0"/>
          </a:p>
          <a:p>
            <a:r>
              <a:rPr lang="pl-PL" sz="1200" dirty="0" smtClean="0"/>
              <a:t> </a:t>
            </a:r>
            <a:r>
              <a:rPr lang="pl-PL" sz="1200" dirty="0" err="1" smtClean="0"/>
              <a:t>mąż.żona</a:t>
            </a:r>
            <a:r>
              <a:rPr lang="pl-PL" sz="1200" dirty="0" smtClean="0"/>
              <a:t> = żona}</a:t>
            </a:r>
            <a:endParaRPr lang="pl-PL" sz="1200" dirty="0"/>
          </a:p>
        </p:txBody>
      </p:sp>
      <p:cxnSp>
        <p:nvCxnSpPr>
          <p:cNvPr id="50" name="Łącznik prosty 49"/>
          <p:cNvCxnSpPr/>
          <p:nvPr/>
        </p:nvCxnSpPr>
        <p:spPr>
          <a:xfrm>
            <a:off x="2037206" y="3141530"/>
            <a:ext cx="1872208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H="1">
            <a:off x="5493590" y="3141530"/>
            <a:ext cx="1368152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ole tekstowe 51"/>
          <p:cNvSpPr txBox="1"/>
          <p:nvPr/>
        </p:nvSpPr>
        <p:spPr>
          <a:xfrm>
            <a:off x="6789734" y="3213538"/>
            <a:ext cx="573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matka</a:t>
            </a:r>
            <a:endParaRPr lang="pl-PL" sz="1200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6501702" y="31415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54" name="pole tekstowe 53"/>
          <p:cNvSpPr txBox="1"/>
          <p:nvPr/>
        </p:nvSpPr>
        <p:spPr>
          <a:xfrm>
            <a:off x="2253230" y="31415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1</a:t>
            </a:r>
            <a:endParaRPr lang="pl-PL" sz="1200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1533150" y="321353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ojciec</a:t>
            </a:r>
            <a:endParaRPr lang="pl-PL" sz="1200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309014" y="3717594"/>
            <a:ext cx="236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ojciec.dziecko</a:t>
            </a:r>
            <a:r>
              <a:rPr lang="pl-PL" sz="1200" dirty="0" smtClean="0"/>
              <a:t>= </a:t>
            </a:r>
            <a:r>
              <a:rPr lang="pl-PL" sz="1200" dirty="0" err="1" smtClean="0"/>
              <a:t>ojciec.żona.dziecko</a:t>
            </a:r>
            <a:endParaRPr lang="pl-PL" sz="1200" dirty="0"/>
          </a:p>
        </p:txBody>
      </p:sp>
      <p:sp>
        <p:nvSpPr>
          <p:cNvPr id="81" name="pole tekstowe 80"/>
          <p:cNvSpPr txBox="1"/>
          <p:nvPr/>
        </p:nvSpPr>
        <p:spPr>
          <a:xfrm>
            <a:off x="6285678" y="3789602"/>
            <a:ext cx="2379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matka.dziecko</a:t>
            </a:r>
            <a:r>
              <a:rPr lang="pl-PL" sz="1200" dirty="0" smtClean="0"/>
              <a:t>= </a:t>
            </a:r>
            <a:r>
              <a:rPr lang="pl-PL" sz="1200" dirty="0" err="1" smtClean="0"/>
              <a:t>matka.mąż.dziecko</a:t>
            </a:r>
            <a:endParaRPr lang="pl-PL" sz="1200" dirty="0"/>
          </a:p>
        </p:txBody>
      </p:sp>
      <p:sp>
        <p:nvSpPr>
          <p:cNvPr id="82" name="pole tekstowe 81"/>
          <p:cNvSpPr txBox="1"/>
          <p:nvPr/>
        </p:nvSpPr>
        <p:spPr>
          <a:xfrm>
            <a:off x="3837406" y="44376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0..n</a:t>
            </a:r>
            <a:endParaRPr lang="pl-PL" sz="1200" dirty="0"/>
          </a:p>
        </p:txBody>
      </p:sp>
      <p:sp>
        <p:nvSpPr>
          <p:cNvPr id="83" name="pole tekstowe 82"/>
          <p:cNvSpPr txBox="1"/>
          <p:nvPr/>
        </p:nvSpPr>
        <p:spPr>
          <a:xfrm>
            <a:off x="5133550" y="44376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0..n</a:t>
            </a:r>
            <a:endParaRPr lang="pl-PL" sz="1200" dirty="0"/>
          </a:p>
        </p:txBody>
      </p:sp>
      <p:sp>
        <p:nvSpPr>
          <p:cNvPr id="84" name="pole tekstowe 83"/>
          <p:cNvSpPr txBox="1"/>
          <p:nvPr/>
        </p:nvSpPr>
        <p:spPr>
          <a:xfrm>
            <a:off x="5637606" y="4653698"/>
            <a:ext cx="65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dziecko</a:t>
            </a:r>
            <a:endParaRPr lang="pl-PL" sz="1200" dirty="0"/>
          </a:p>
        </p:txBody>
      </p:sp>
      <p:sp>
        <p:nvSpPr>
          <p:cNvPr id="85" name="pole tekstowe 84"/>
          <p:cNvSpPr txBox="1"/>
          <p:nvPr/>
        </p:nvSpPr>
        <p:spPr>
          <a:xfrm>
            <a:off x="3045318" y="4653698"/>
            <a:ext cx="65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dziecko</a:t>
            </a:r>
            <a:endParaRPr lang="pl-PL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Przykład ograniczenia odnoszący się do asocjacji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OCL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</a:t>
            </a:fld>
            <a:endParaRPr lang="pl-PL" dirty="0"/>
          </a:p>
        </p:txBody>
      </p:sp>
      <p:sp>
        <p:nvSpPr>
          <p:cNvPr id="57" name="Prostokąt 56"/>
          <p:cNvSpPr/>
          <p:nvPr/>
        </p:nvSpPr>
        <p:spPr>
          <a:xfrm>
            <a:off x="1316002" y="2797690"/>
            <a:ext cx="15121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konto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8" name="Prostokąt 57"/>
          <p:cNvSpPr/>
          <p:nvPr/>
        </p:nvSpPr>
        <p:spPr>
          <a:xfrm>
            <a:off x="5708490" y="2077610"/>
            <a:ext cx="15121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firma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9" name="Prostokąt 58"/>
          <p:cNvSpPr/>
          <p:nvPr/>
        </p:nvSpPr>
        <p:spPr>
          <a:xfrm>
            <a:off x="5708490" y="4237850"/>
            <a:ext cx="15121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osoba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0" name="Łącznik prosty 59"/>
          <p:cNvCxnSpPr/>
          <p:nvPr/>
        </p:nvCxnSpPr>
        <p:spPr>
          <a:xfrm flipV="1">
            <a:off x="2828170" y="2509658"/>
            <a:ext cx="288032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>
            <a:endCxn id="59" idx="1"/>
          </p:cNvCxnSpPr>
          <p:nvPr/>
        </p:nvCxnSpPr>
        <p:spPr>
          <a:xfrm>
            <a:off x="2828170" y="3517770"/>
            <a:ext cx="2880320" cy="1177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>
            <a:off x="4340338" y="2797690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/>
          <p:cNvSpPr txBox="1"/>
          <p:nvPr/>
        </p:nvSpPr>
        <p:spPr>
          <a:xfrm>
            <a:off x="4412346" y="3445762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{ </a:t>
            </a:r>
            <a:r>
              <a:rPr lang="pl-PL" dirty="0" err="1" smtClean="0"/>
              <a:t>xor</a:t>
            </a:r>
            <a:r>
              <a:rPr lang="pl-PL" dirty="0" smtClean="0"/>
              <a:t> }</a:t>
            </a:r>
            <a:endParaRPr lang="pl-PL" dirty="0"/>
          </a:p>
        </p:txBody>
      </p:sp>
      <p:sp>
        <p:nvSpPr>
          <p:cNvPr id="64" name="pole tekstowe 63"/>
          <p:cNvSpPr txBox="1"/>
          <p:nvPr/>
        </p:nvSpPr>
        <p:spPr>
          <a:xfrm>
            <a:off x="2828170" y="2797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*</a:t>
            </a:r>
            <a:endParaRPr lang="pl-PL" dirty="0"/>
          </a:p>
        </p:txBody>
      </p:sp>
      <p:sp>
        <p:nvSpPr>
          <p:cNvPr id="65" name="pole tekstowe 64"/>
          <p:cNvSpPr txBox="1"/>
          <p:nvPr/>
        </p:nvSpPr>
        <p:spPr>
          <a:xfrm>
            <a:off x="2828170" y="3517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*</a:t>
            </a:r>
            <a:endParaRPr lang="pl-PL" dirty="0"/>
          </a:p>
        </p:txBody>
      </p:sp>
      <p:sp>
        <p:nvSpPr>
          <p:cNvPr id="66" name="pole tekstowe 65"/>
          <p:cNvSpPr txBox="1"/>
          <p:nvPr/>
        </p:nvSpPr>
        <p:spPr>
          <a:xfrm>
            <a:off x="5204434" y="214961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0..1</a:t>
            </a:r>
            <a:endParaRPr lang="pl-PL" dirty="0"/>
          </a:p>
        </p:txBody>
      </p:sp>
      <p:sp>
        <p:nvSpPr>
          <p:cNvPr id="67" name="pole tekstowe 66"/>
          <p:cNvSpPr txBox="1"/>
          <p:nvPr/>
        </p:nvSpPr>
        <p:spPr>
          <a:xfrm>
            <a:off x="5204434" y="45978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0..1</a:t>
            </a:r>
            <a:endParaRPr lang="pl-PL" dirty="0"/>
          </a:p>
        </p:txBody>
      </p:sp>
      <p:sp>
        <p:nvSpPr>
          <p:cNvPr id="68" name="pole tekstowe 67"/>
          <p:cNvSpPr txBox="1"/>
          <p:nvPr/>
        </p:nvSpPr>
        <p:spPr>
          <a:xfrm rot="20827145">
            <a:off x="3692266" y="24376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należy do</a:t>
            </a:r>
            <a:endParaRPr lang="pl-PL" sz="1600" dirty="0"/>
          </a:p>
        </p:txBody>
      </p:sp>
      <p:sp>
        <p:nvSpPr>
          <p:cNvPr id="69" name="pole tekstowe 68"/>
          <p:cNvSpPr txBox="1"/>
          <p:nvPr/>
        </p:nvSpPr>
        <p:spPr>
          <a:xfrm rot="1308140">
            <a:off x="3717763" y="4053985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należy do</a:t>
            </a:r>
            <a:endParaRPr lang="pl-PL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zentacja1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gradFill>
          <a:gsLst>
            <a:gs pos="0">
              <a:srgbClr val="FFFF00"/>
            </a:gs>
            <a:gs pos="9000">
              <a:srgbClr val="FFFF00"/>
            </a:gs>
            <a:gs pos="83000">
              <a:srgbClr val="FFFF00"/>
            </a:gs>
            <a:gs pos="100000">
              <a:srgbClr val="FFFF00"/>
            </a:gs>
          </a:gsLst>
          <a:lin ang="5400000" scaled="1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square" rtlCol="0">
        <a:spAutoFit/>
      </a:bodyPr>
      <a:lstStyle>
        <a:defPPr algn="l">
          <a:defRPr sz="3200" b="1" dirty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eamer_template.potx" id="{D4C2DD3F-9CF9-4133-8C2C-100FBFAF5567}" vid="{B8F957E5-63B1-4434-8FB4-879DF4B6A6E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Prezentacja1</Template>
  <TotalTime>674</TotalTime>
  <Words>3331</Words>
  <Application>Microsoft Office PowerPoint</Application>
  <PresentationFormat>Pokaz na ekranie (4:3)</PresentationFormat>
  <Paragraphs>1283</Paragraphs>
  <Slides>70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70</vt:i4>
      </vt:variant>
    </vt:vector>
  </HeadingPairs>
  <TitlesOfParts>
    <vt:vector size="71" baseType="lpstr">
      <vt:lpstr>Prezentacja1</vt:lpstr>
      <vt:lpstr>Slajd 1</vt:lpstr>
      <vt:lpstr>Slajd 2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  <vt:lpstr>Język OCL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Radek</dc:creator>
  <cp:lastModifiedBy>Radek</cp:lastModifiedBy>
  <cp:revision>183</cp:revision>
  <dcterms:created xsi:type="dcterms:W3CDTF">2022-02-23T20:39:06Z</dcterms:created>
  <dcterms:modified xsi:type="dcterms:W3CDTF">2022-04-07T20:58:49Z</dcterms:modified>
</cp:coreProperties>
</file>