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39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146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4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8"/>
  </p:notesMasterIdLst>
  <p:sldIdLst>
    <p:sldId id="335" r:id="rId2"/>
    <p:sldId id="348" r:id="rId3"/>
    <p:sldId id="336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70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395" r:id="rId50"/>
    <p:sldId id="396" r:id="rId51"/>
    <p:sldId id="397" r:id="rId52"/>
    <p:sldId id="398" r:id="rId53"/>
    <p:sldId id="399" r:id="rId54"/>
    <p:sldId id="400" r:id="rId55"/>
    <p:sldId id="401" r:id="rId56"/>
    <p:sldId id="402" r:id="rId57"/>
    <p:sldId id="403" r:id="rId58"/>
    <p:sldId id="404" r:id="rId59"/>
    <p:sldId id="405" r:id="rId60"/>
    <p:sldId id="406" r:id="rId61"/>
    <p:sldId id="407" r:id="rId62"/>
    <p:sldId id="408" r:id="rId63"/>
    <p:sldId id="409" r:id="rId64"/>
    <p:sldId id="410" r:id="rId65"/>
    <p:sldId id="411" r:id="rId66"/>
    <p:sldId id="412" r:id="rId67"/>
    <p:sldId id="413" r:id="rId68"/>
    <p:sldId id="414" r:id="rId69"/>
    <p:sldId id="415" r:id="rId70"/>
    <p:sldId id="416" r:id="rId71"/>
    <p:sldId id="417" r:id="rId72"/>
    <p:sldId id="418" r:id="rId73"/>
    <p:sldId id="419" r:id="rId74"/>
    <p:sldId id="420" r:id="rId75"/>
    <p:sldId id="421" r:id="rId76"/>
    <p:sldId id="422" r:id="rId77"/>
    <p:sldId id="423" r:id="rId78"/>
    <p:sldId id="424" r:id="rId79"/>
    <p:sldId id="425" r:id="rId80"/>
    <p:sldId id="426" r:id="rId81"/>
    <p:sldId id="427" r:id="rId82"/>
    <p:sldId id="428" r:id="rId83"/>
    <p:sldId id="429" r:id="rId84"/>
    <p:sldId id="430" r:id="rId85"/>
    <p:sldId id="431" r:id="rId86"/>
    <p:sldId id="432" r:id="rId87"/>
    <p:sldId id="433" r:id="rId88"/>
    <p:sldId id="434" r:id="rId89"/>
    <p:sldId id="435" r:id="rId90"/>
    <p:sldId id="436" r:id="rId91"/>
    <p:sldId id="437" r:id="rId92"/>
    <p:sldId id="438" r:id="rId93"/>
    <p:sldId id="439" r:id="rId94"/>
    <p:sldId id="440" r:id="rId95"/>
    <p:sldId id="441" r:id="rId96"/>
    <p:sldId id="442" r:id="rId97"/>
    <p:sldId id="443" r:id="rId98"/>
    <p:sldId id="444" r:id="rId99"/>
    <p:sldId id="445" r:id="rId100"/>
    <p:sldId id="446" r:id="rId101"/>
    <p:sldId id="447" r:id="rId102"/>
    <p:sldId id="448" r:id="rId103"/>
    <p:sldId id="449" r:id="rId104"/>
    <p:sldId id="450" r:id="rId105"/>
    <p:sldId id="451" r:id="rId106"/>
    <p:sldId id="452" r:id="rId107"/>
    <p:sldId id="453" r:id="rId108"/>
    <p:sldId id="454" r:id="rId109"/>
    <p:sldId id="455" r:id="rId110"/>
    <p:sldId id="456" r:id="rId111"/>
    <p:sldId id="457" r:id="rId112"/>
    <p:sldId id="458" r:id="rId113"/>
    <p:sldId id="459" r:id="rId114"/>
    <p:sldId id="460" r:id="rId115"/>
    <p:sldId id="461" r:id="rId116"/>
    <p:sldId id="462" r:id="rId117"/>
    <p:sldId id="463" r:id="rId118"/>
    <p:sldId id="464" r:id="rId119"/>
    <p:sldId id="465" r:id="rId120"/>
    <p:sldId id="466" r:id="rId121"/>
    <p:sldId id="467" r:id="rId122"/>
    <p:sldId id="468" r:id="rId123"/>
    <p:sldId id="469" r:id="rId124"/>
    <p:sldId id="470" r:id="rId125"/>
    <p:sldId id="472" r:id="rId126"/>
    <p:sldId id="471" r:id="rId127"/>
    <p:sldId id="473" r:id="rId128"/>
    <p:sldId id="474" r:id="rId129"/>
    <p:sldId id="475" r:id="rId130"/>
    <p:sldId id="476" r:id="rId131"/>
    <p:sldId id="477" r:id="rId132"/>
    <p:sldId id="478" r:id="rId133"/>
    <p:sldId id="479" r:id="rId134"/>
    <p:sldId id="480" r:id="rId135"/>
    <p:sldId id="481" r:id="rId136"/>
    <p:sldId id="482" r:id="rId137"/>
    <p:sldId id="483" r:id="rId138"/>
    <p:sldId id="484" r:id="rId139"/>
    <p:sldId id="485" r:id="rId140"/>
    <p:sldId id="486" r:id="rId141"/>
    <p:sldId id="487" r:id="rId142"/>
    <p:sldId id="488" r:id="rId143"/>
    <p:sldId id="489" r:id="rId144"/>
    <p:sldId id="490" r:id="rId145"/>
    <p:sldId id="491" r:id="rId146"/>
    <p:sldId id="492" r:id="rId14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9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notesMaster" Target="notesMasters/notesMaster1.xml"/><Relationship Id="rId15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7CAB8-F1C3-4BF9-B4E8-198D0C536254}" type="datetimeFigureOut">
              <a:rPr lang="pl-PL" smtClean="0"/>
              <a:pPr/>
              <a:t>22.04.2022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FACE1-1C0E-4C5F-93FC-7A85E0AD175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170682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xmlns="" id="{33B93795-3F2E-4A73-80A7-40118D034948}"/>
              </a:ext>
            </a:extLst>
          </p:cNvPr>
          <p:cNvSpPr txBox="1"/>
          <p:nvPr userDrawn="1"/>
        </p:nvSpPr>
        <p:spPr>
          <a:xfrm>
            <a:off x="0" y="504001"/>
            <a:ext cx="9144000" cy="5847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/>
            <a:endParaRPr lang="pl-PL" sz="3200" b="1" dirty="0">
              <a:solidFill>
                <a:schemeClr val="tx1"/>
              </a:solidFill>
            </a:endParaRP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xmlns="" id="{88449246-BAB6-4B7D-A3B4-2B56E0E76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" y="503999"/>
            <a:ext cx="9126000" cy="5400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xmlns="" id="{23E14467-6883-4375-8DDA-8E717714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04391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12" name="Symbol zastępczy daty 7">
            <a:extLst>
              <a:ext uri="{FF2B5EF4-FFF2-40B4-BE49-F238E27FC236}">
                <a16:creationId xmlns="" xmlns:a16="http://schemas.microsoft.com/office/drawing/2014/main" id="{0AC4E9C3-B7CA-490C-A83E-BCC684DC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53304" y="6498432"/>
            <a:ext cx="5584373" cy="367733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pl-PL" dirty="0" smtClean="0"/>
              <a:t>Nazwa przedmiotu</a:t>
            </a:r>
            <a:endParaRPr lang="pl-PL" dirty="0"/>
          </a:p>
        </p:txBody>
      </p:sp>
      <p:sp>
        <p:nvSpPr>
          <p:cNvPr id="13" name="Symbol zastępczy stopki 8">
            <a:extLst>
              <a:ext uri="{FF2B5EF4-FFF2-40B4-BE49-F238E27FC236}">
                <a16:creationId xmlns="" xmlns:a16="http://schemas.microsoft.com/office/drawing/2014/main" id="{F72CD002-DCBC-4015-B55F-C34C15C8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8000"/>
            <a:ext cx="1983922" cy="3600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14" name="Symbol zastępczy numeru slajdu 9">
            <a:extLst>
              <a:ext uri="{FF2B5EF4-FFF2-40B4-BE49-F238E27FC236}">
                <a16:creationId xmlns="" xmlns:a16="http://schemas.microsoft.com/office/drawing/2014/main" id="{BE920703-8545-42CF-9AD8-2B37373B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13183" y="6498771"/>
            <a:ext cx="1631186" cy="370102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09025223-16A6-4E46-96CD-DC72B2B2EC62}" type="slidenum">
              <a:rPr lang="pl-PL" smtClean="0"/>
              <a:pPr algn="r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424019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xmlns="" id="{5F8F8347-B095-4A00-B3C2-5E4EC1EB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26000" cy="50439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9000">
                <a:schemeClr val="accent6">
                  <a:lumMod val="75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Tytuł paczki/wykładu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0BE8057E-0896-49A5-A1DC-B25907B6B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307" y="2161310"/>
            <a:ext cx="7763309" cy="4302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4">
            <a:extLst>
              <a:ext uri="{FF2B5EF4-FFF2-40B4-BE49-F238E27FC236}">
                <a16:creationId xmlns:a16="http://schemas.microsoft.com/office/drawing/2014/main" xmlns="" id="{B5481198-0931-4BD7-B40F-F3572C6E158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2304536" y="6501005"/>
            <a:ext cx="5109518" cy="360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pl-PL" dirty="0" smtClean="0"/>
              <a:t>Język UML</a:t>
            </a:r>
            <a:endParaRPr lang="pl-PL" dirty="0"/>
          </a:p>
        </p:txBody>
      </p:sp>
      <p:sp>
        <p:nvSpPr>
          <p:cNvPr id="8" name="Symbol zastępczy stopki 5">
            <a:extLst>
              <a:ext uri="{FF2B5EF4-FFF2-40B4-BE49-F238E27FC236}">
                <a16:creationId xmlns:a16="http://schemas.microsoft.com/office/drawing/2014/main" xmlns="" id="{F366AC6F-6E45-4BAC-8821-553B9F51C8FE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714" y="6501005"/>
            <a:ext cx="2314178" cy="360000"/>
          </a:xfrm>
          <a:prstGeom prst="rect">
            <a:avLst/>
          </a:prstGeom>
        </p:spPr>
        <p:txBody>
          <a:bodyPr/>
          <a:lstStyle/>
          <a:p>
            <a:r>
              <a:rPr lang="pl-PL" dirty="0" smtClean="0">
                <a:latin typeface="Calibri" pitchFamily="34" charset="0"/>
                <a:cs typeface="Calibri" pitchFamily="34" charset="0"/>
              </a:rPr>
              <a:t>© R Klimek (AGH)</a:t>
            </a:r>
            <a:endParaRPr lang="pl-PL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Symbol zastępczy numeru slajdu 6">
            <a:extLst>
              <a:ext uri="{FF2B5EF4-FFF2-40B4-BE49-F238E27FC236}">
                <a16:creationId xmlns:a16="http://schemas.microsoft.com/office/drawing/2014/main" xmlns="" id="{541C1DD4-437E-4B38-8491-DAD51405F36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395520" y="6501005"/>
            <a:ext cx="1748480" cy="360000"/>
          </a:xfrm>
          <a:prstGeom prst="rect">
            <a:avLst/>
          </a:prstGeom>
        </p:spPr>
        <p:txBody>
          <a:bodyPr/>
          <a:lstStyle/>
          <a:p>
            <a:fld id="{09025223-16A6-4E46-96CD-DC72B2B2EC62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92924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0000"/>
        </a:buClr>
        <a:buSzPct val="12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0000"/>
        </a:buClr>
        <a:buSzPct val="12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0000"/>
        </a:buClr>
        <a:buSzPct val="12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0000"/>
        </a:buClr>
        <a:buSzPct val="12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0000"/>
        </a:buClr>
        <a:buSzPct val="12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Krótka charakterystyka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</a:t>
            </a:fld>
            <a:endParaRPr lang="pl-PL" dirty="0"/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12108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507999" y="1782697"/>
            <a:ext cx="7895771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l-PL" sz="5600" dirty="0" err="1" smtClean="0">
                <a:solidFill>
                  <a:schemeClr val="bg1"/>
                </a:solidFill>
              </a:rPr>
              <a:t>Model-Driven</a:t>
            </a:r>
            <a:r>
              <a:rPr lang="pl-PL" sz="5600" dirty="0" smtClean="0">
                <a:solidFill>
                  <a:schemeClr val="bg1"/>
                </a:solidFill>
              </a:rPr>
              <a:t> Engineering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616857" y="2965591"/>
            <a:ext cx="78957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000" dirty="0" smtClean="0"/>
              <a:t>Radosław Klimek</a:t>
            </a:r>
            <a:br>
              <a:rPr lang="pl-PL" sz="4000" dirty="0" smtClean="0"/>
            </a:br>
            <a:r>
              <a:rPr lang="pl-PL" sz="4000" dirty="0" smtClean="0"/>
              <a:t>2015-22</a:t>
            </a:r>
          </a:p>
        </p:txBody>
      </p:sp>
      <p:sp>
        <p:nvSpPr>
          <p:cNvPr id="20" name="Prostokąt 19"/>
          <p:cNvSpPr/>
          <p:nvPr/>
        </p:nvSpPr>
        <p:spPr>
          <a:xfrm>
            <a:off x="660399" y="4983037"/>
            <a:ext cx="7895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200" dirty="0" smtClean="0">
                <a:latin typeface="Courier New" pitchFamily="49" charset="0"/>
                <a:cs typeface="Courier New" pitchFamily="49" charset="0"/>
              </a:rPr>
              <a:t>http://home.agh.edu.pl/rklimek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r>
              <a:rPr lang="pl-PL" dirty="0" smtClean="0"/>
              <a:t> </a:t>
            </a:r>
            <a:r>
              <a:rPr lang="pl-PL" dirty="0" err="1" smtClean="0"/>
              <a:t>vs</a:t>
            </a:r>
            <a:r>
              <a:rPr lang="pl-PL" dirty="0" smtClean="0"/>
              <a:t>. UML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10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jest oparty na języku </a:t>
            </a:r>
            <a:r>
              <a:rPr kumimoji="0" lang="pl-PL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UML</a:t>
            </a: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więc nie całkowicie nowym językiem, traktowany jest jako zbiór dodatkowych uzupełnień do istniejącego rdzenia koncepcji i diagramów modelowania </a:t>
            </a:r>
            <a:r>
              <a:rPr kumimoji="0" lang="pl-PL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UML</a:t>
            </a: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korzysta z podzbioru </a:t>
            </a:r>
            <a:r>
              <a:rPr kumimoji="0" lang="pl-PL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UML2.1</a:t>
            </a: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 zwane </a:t>
            </a:r>
            <a:r>
              <a:rPr kumimoji="0" lang="pl-PL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jest UML4SysML</a:t>
            </a: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Znaczna część koncepcji </a:t>
            </a:r>
            <a:r>
              <a:rPr kumimoji="0" lang="pl-PL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UML</a:t>
            </a: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została odrzucona, ponieważ uznano je za nieodpowiednie dla modelowania w inżynierii systemów.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Węzeł bloku asocjacyjnego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100</a:t>
            </a:fld>
            <a:endParaRPr lang="pl-PL" dirty="0"/>
          </a:p>
        </p:txBody>
      </p:sp>
      <p:sp>
        <p:nvSpPr>
          <p:cNvPr id="51" name="Symbol zastępczy zawartości 2"/>
          <p:cNvSpPr txBox="1">
            <a:spLocks/>
          </p:cNvSpPr>
          <p:nvPr/>
        </p:nvSpPr>
        <p:spPr>
          <a:xfrm>
            <a:off x="812504" y="1562234"/>
            <a:ext cx="7704856" cy="38884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Aby zastosować bloki asocjacyjne na diagramie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bdd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należy na diagramie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ibd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umieścić węzły asocjacyjne (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participant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Węzeł bloku asocjacyjnego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reprezentuje pojedynczą końcówkę asocjacji (może być traktowany jako szczególny przypadek przywołania).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990590" y="3444344"/>
            <a:ext cx="6841681" cy="10514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Węzeł bloku asocjacyjnego – przykład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101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56658" y="1200946"/>
            <a:ext cx="8229600" cy="50734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3480994" y="1416970"/>
            <a:ext cx="5256584" cy="4536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1" name="Łącznik prosty 10"/>
          <p:cNvCxnSpPr/>
          <p:nvPr/>
        </p:nvCxnSpPr>
        <p:spPr>
          <a:xfrm>
            <a:off x="3480994" y="1705002"/>
            <a:ext cx="41764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 flipV="1">
            <a:off x="7657458" y="1560986"/>
            <a:ext cx="1440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 flipV="1">
            <a:off x="7801474" y="141697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/>
          <p:cNvSpPr txBox="1"/>
          <p:nvPr/>
        </p:nvSpPr>
        <p:spPr>
          <a:xfrm>
            <a:off x="3480994" y="1344962"/>
            <a:ext cx="23757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dirty="0" err="1" smtClean="0"/>
              <a:t>ibd</a:t>
            </a:r>
            <a:r>
              <a:rPr lang="pl-PL" dirty="0" smtClean="0"/>
              <a:t> </a:t>
            </a:r>
            <a:r>
              <a:rPr lang="pl-PL" dirty="0" err="1" smtClean="0"/>
              <a:t>[bloc</a:t>
            </a:r>
            <a:r>
              <a:rPr lang="pl-PL" dirty="0" smtClean="0"/>
              <a:t>k] </a:t>
            </a:r>
            <a:r>
              <a:rPr lang="pl-PL" dirty="0" err="1" smtClean="0"/>
              <a:t>Frame</a:t>
            </a:r>
            <a:r>
              <a:rPr lang="pl-PL" dirty="0" smtClean="0"/>
              <a:t> </a:t>
            </a:r>
            <a:r>
              <a:rPr lang="pl-PL" dirty="0" err="1" smtClean="0"/>
              <a:t>Relay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3841034" y="1993034"/>
            <a:ext cx="1224136" cy="10081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participant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{</a:t>
            </a:r>
            <a:r>
              <a:rPr lang="pl-PL" sz="1000" dirty="0" err="1" smtClean="0">
                <a:solidFill>
                  <a:schemeClr val="tx1"/>
                </a:solidFill>
              </a:rPr>
              <a:t>end</a:t>
            </a:r>
            <a:r>
              <a:rPr lang="pl-PL" sz="1000" dirty="0" smtClean="0">
                <a:solidFill>
                  <a:schemeClr val="tx1"/>
                </a:solidFill>
              </a:rPr>
              <a:t> = centrala}</a:t>
            </a:r>
          </a:p>
          <a:p>
            <a:r>
              <a:rPr lang="pl-PL" sz="1000" dirty="0" err="1" smtClean="0">
                <a:solidFill>
                  <a:schemeClr val="tx1"/>
                </a:solidFill>
              </a:rPr>
              <a:t>brzegCent</a:t>
            </a:r>
            <a:r>
              <a:rPr lang="pl-PL" sz="1000" dirty="0" smtClean="0">
                <a:solidFill>
                  <a:schemeClr val="tx1"/>
                </a:solidFill>
              </a:rPr>
              <a:t> :Router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3985050" y="4225282"/>
            <a:ext cx="1368152" cy="10801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participant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{</a:t>
            </a:r>
            <a:r>
              <a:rPr lang="pl-PL" sz="1000" dirty="0" err="1" smtClean="0">
                <a:solidFill>
                  <a:schemeClr val="tx1"/>
                </a:solidFill>
              </a:rPr>
              <a:t>end</a:t>
            </a:r>
            <a:r>
              <a:rPr lang="pl-PL" sz="1000" dirty="0" smtClean="0">
                <a:solidFill>
                  <a:schemeClr val="tx1"/>
                </a:solidFill>
              </a:rPr>
              <a:t> = centrala}</a:t>
            </a:r>
          </a:p>
          <a:p>
            <a:r>
              <a:rPr lang="pl-PL" sz="1000" dirty="0" err="1" smtClean="0">
                <a:solidFill>
                  <a:schemeClr val="tx1"/>
                </a:solidFill>
              </a:rPr>
              <a:t>brzegOdd</a:t>
            </a:r>
            <a:r>
              <a:rPr lang="pl-PL" sz="1000" dirty="0" smtClean="0">
                <a:solidFill>
                  <a:schemeClr val="tx1"/>
                </a:solidFill>
              </a:rPr>
              <a:t> :Router</a:t>
            </a:r>
          </a:p>
          <a:p>
            <a:pPr algn="ctr"/>
            <a:endParaRPr lang="pl-PL" dirty="0"/>
          </a:p>
        </p:txBody>
      </p:sp>
      <p:sp>
        <p:nvSpPr>
          <p:cNvPr id="17" name="Prostokąt 16"/>
          <p:cNvSpPr/>
          <p:nvPr/>
        </p:nvSpPr>
        <p:spPr>
          <a:xfrm>
            <a:off x="5929266" y="2137050"/>
            <a:ext cx="72008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: modem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7369426" y="1993034"/>
            <a:ext cx="115212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FR DCE : </a:t>
            </a:r>
            <a:r>
              <a:rPr lang="pl-PL" sz="1000" dirty="0" err="1" smtClean="0">
                <a:solidFill>
                  <a:schemeClr val="tx1"/>
                </a:solidFill>
              </a:rPr>
              <a:t>Rpoter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7369426" y="2929138"/>
            <a:ext cx="108012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FR DCE : Router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7513442" y="4225282"/>
            <a:ext cx="108012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FR DCE : Router</a:t>
            </a:r>
          </a:p>
        </p:txBody>
      </p:sp>
      <p:sp>
        <p:nvSpPr>
          <p:cNvPr id="21" name="Prostokąt 20"/>
          <p:cNvSpPr/>
          <p:nvPr/>
        </p:nvSpPr>
        <p:spPr>
          <a:xfrm>
            <a:off x="5857258" y="3505202"/>
            <a:ext cx="122413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FR DCE : Router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6001274" y="4945362"/>
            <a:ext cx="100811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: modem</a:t>
            </a:r>
          </a:p>
        </p:txBody>
      </p:sp>
      <p:sp>
        <p:nvSpPr>
          <p:cNvPr id="23" name="Prostokąt 22"/>
          <p:cNvSpPr/>
          <p:nvPr/>
        </p:nvSpPr>
        <p:spPr>
          <a:xfrm>
            <a:off x="1464770" y="1705002"/>
            <a:ext cx="1440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r>
              <a:rPr lang="pl-PL" sz="1400" dirty="0" err="1" smtClean="0">
                <a:solidFill>
                  <a:schemeClr val="tx1"/>
                </a:solidFill>
              </a:rPr>
              <a:t>Frame</a:t>
            </a:r>
            <a:r>
              <a:rPr lang="pl-PL" sz="1400" dirty="0" smtClean="0">
                <a:solidFill>
                  <a:schemeClr val="tx1"/>
                </a:solidFill>
              </a:rPr>
              <a:t> </a:t>
            </a:r>
            <a:r>
              <a:rPr lang="pl-PL" sz="1400" dirty="0" err="1" smtClean="0">
                <a:solidFill>
                  <a:schemeClr val="tx1"/>
                </a:solidFill>
              </a:rPr>
              <a:t>Relay</a:t>
            </a:r>
            <a:endParaRPr lang="pl-PL" sz="1400" dirty="0" smtClean="0"/>
          </a:p>
        </p:txBody>
      </p:sp>
      <p:sp>
        <p:nvSpPr>
          <p:cNvPr id="24" name="Prostokąt 23"/>
          <p:cNvSpPr/>
          <p:nvPr/>
        </p:nvSpPr>
        <p:spPr>
          <a:xfrm>
            <a:off x="672682" y="3649218"/>
            <a:ext cx="1800200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err="1" smtClean="0">
                <a:solidFill>
                  <a:schemeClr val="tx1"/>
                </a:solidFill>
              </a:rPr>
              <a:t>&lt;&lt;block</a:t>
            </a:r>
            <a:r>
              <a:rPr lang="pl-PL" sz="11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endParaRPr lang="pl-PL" sz="1100" dirty="0" smtClean="0">
              <a:solidFill>
                <a:schemeClr val="tx1"/>
              </a:solidFill>
            </a:endParaRPr>
          </a:p>
          <a:p>
            <a:pPr algn="ctr"/>
            <a:r>
              <a:rPr lang="pl-PL" dirty="0" smtClean="0">
                <a:solidFill>
                  <a:schemeClr val="tx1"/>
                </a:solidFill>
              </a:rPr>
              <a:t>Router</a:t>
            </a:r>
            <a:endParaRPr lang="pl-PL" dirty="0" smtClean="0"/>
          </a:p>
        </p:txBody>
      </p:sp>
      <p:cxnSp>
        <p:nvCxnSpPr>
          <p:cNvPr id="25" name="Łącznik prosty 24"/>
          <p:cNvCxnSpPr/>
          <p:nvPr/>
        </p:nvCxnSpPr>
        <p:spPr>
          <a:xfrm flipV="1">
            <a:off x="1968826" y="3145162"/>
            <a:ext cx="0" cy="50405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/>
          <p:cNvCxnSpPr/>
          <p:nvPr/>
        </p:nvCxnSpPr>
        <p:spPr>
          <a:xfrm>
            <a:off x="1968826" y="3145162"/>
            <a:ext cx="86409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/>
          <p:nvPr/>
        </p:nvCxnSpPr>
        <p:spPr>
          <a:xfrm>
            <a:off x="2832922" y="3145162"/>
            <a:ext cx="0" cy="72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/>
          <p:cNvCxnSpPr/>
          <p:nvPr/>
        </p:nvCxnSpPr>
        <p:spPr>
          <a:xfrm flipH="1">
            <a:off x="2472882" y="3865242"/>
            <a:ext cx="3600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/>
          <p:nvPr/>
        </p:nvCxnSpPr>
        <p:spPr>
          <a:xfrm>
            <a:off x="2472882" y="2425082"/>
            <a:ext cx="0" cy="72008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/>
          <p:cNvSpPr txBox="1"/>
          <p:nvPr/>
        </p:nvSpPr>
        <p:spPr>
          <a:xfrm>
            <a:off x="2472882" y="3865242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centrala</a:t>
            </a:r>
            <a:endParaRPr lang="pl-PL" sz="1000" dirty="0"/>
          </a:p>
        </p:txBody>
      </p:sp>
      <p:sp>
        <p:nvSpPr>
          <p:cNvPr id="31" name="pole tekstowe 30"/>
          <p:cNvSpPr txBox="1"/>
          <p:nvPr/>
        </p:nvSpPr>
        <p:spPr>
          <a:xfrm>
            <a:off x="1320754" y="3361186"/>
            <a:ext cx="577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 smtClean="0"/>
              <a:t>oddział</a:t>
            </a:r>
            <a:endParaRPr lang="pl-PL" sz="1050" dirty="0"/>
          </a:p>
        </p:txBody>
      </p:sp>
      <p:cxnSp>
        <p:nvCxnSpPr>
          <p:cNvPr id="32" name="Łącznik prosty 31"/>
          <p:cNvCxnSpPr>
            <a:endCxn id="17" idx="1"/>
          </p:cNvCxnSpPr>
          <p:nvPr/>
        </p:nvCxnSpPr>
        <p:spPr>
          <a:xfrm>
            <a:off x="5065170" y="235307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32"/>
          <p:cNvCxnSpPr/>
          <p:nvPr/>
        </p:nvCxnSpPr>
        <p:spPr>
          <a:xfrm>
            <a:off x="6649346" y="2353074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33"/>
          <p:cNvCxnSpPr/>
          <p:nvPr/>
        </p:nvCxnSpPr>
        <p:spPr>
          <a:xfrm>
            <a:off x="7801474" y="2497090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/>
          <p:cNvCxnSpPr/>
          <p:nvPr/>
        </p:nvCxnSpPr>
        <p:spPr>
          <a:xfrm>
            <a:off x="8161514" y="3505202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/>
          <p:cNvCxnSpPr>
            <a:endCxn id="19" idx="1"/>
          </p:cNvCxnSpPr>
          <p:nvPr/>
        </p:nvCxnSpPr>
        <p:spPr>
          <a:xfrm flipV="1">
            <a:off x="6793362" y="3217170"/>
            <a:ext cx="57606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/>
          <p:cNvCxnSpPr/>
          <p:nvPr/>
        </p:nvCxnSpPr>
        <p:spPr>
          <a:xfrm>
            <a:off x="6865370" y="4009258"/>
            <a:ext cx="648072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/>
          <p:cNvCxnSpPr/>
          <p:nvPr/>
        </p:nvCxnSpPr>
        <p:spPr>
          <a:xfrm>
            <a:off x="6361314" y="4009258"/>
            <a:ext cx="0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/>
          <p:cNvCxnSpPr/>
          <p:nvPr/>
        </p:nvCxnSpPr>
        <p:spPr>
          <a:xfrm>
            <a:off x="5353202" y="5017370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rostokąt 39"/>
          <p:cNvSpPr/>
          <p:nvPr/>
        </p:nvSpPr>
        <p:spPr>
          <a:xfrm>
            <a:off x="312642" y="1344962"/>
            <a:ext cx="3024336" cy="3456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41" name="Łącznik prosty 40"/>
          <p:cNvCxnSpPr/>
          <p:nvPr/>
        </p:nvCxnSpPr>
        <p:spPr>
          <a:xfrm>
            <a:off x="312642" y="1560986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41"/>
          <p:cNvCxnSpPr/>
          <p:nvPr/>
        </p:nvCxnSpPr>
        <p:spPr>
          <a:xfrm flipV="1">
            <a:off x="2112842" y="1488978"/>
            <a:ext cx="144016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ole tekstowe 42"/>
          <p:cNvSpPr txBox="1"/>
          <p:nvPr/>
        </p:nvSpPr>
        <p:spPr>
          <a:xfrm>
            <a:off x="312642" y="1344962"/>
            <a:ext cx="386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 smtClean="0"/>
              <a:t>dbd</a:t>
            </a:r>
            <a:endParaRPr lang="pl-PL" sz="1000" dirty="0"/>
          </a:p>
        </p:txBody>
      </p:sp>
      <p:cxnSp>
        <p:nvCxnSpPr>
          <p:cNvPr id="44" name="Łącznik prosty 43"/>
          <p:cNvCxnSpPr/>
          <p:nvPr/>
        </p:nvCxnSpPr>
        <p:spPr>
          <a:xfrm flipV="1">
            <a:off x="2256858" y="13449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Diagram parametryczny (par)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102</a:t>
            </a:fld>
            <a:endParaRPr lang="pl-PL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Diagram parametryczny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103</a:t>
            </a:fld>
            <a:endParaRPr lang="pl-PL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2796070" y="1388506"/>
            <a:ext cx="5770984" cy="485740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parametryczny stanowi sformalizowaną odmianę diagramu bloków wewnętrznych.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Koncentruje się na ograniczeniach cech bloków określonych na diagramie definiowania bloków.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Jest niezbędny  do reprezentowania relacji matematycznych lub ograniczeń w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Ograniczenia są wyrażane jako równania, których parametry są przypisywane kategoriom modelowania struktury systemu.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851854" y="2540634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parametryczny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851854" y="1676538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bloków wewnętrznych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0" name="Trójkąt równoramienny 9"/>
          <p:cNvSpPr/>
          <p:nvPr/>
        </p:nvSpPr>
        <p:spPr>
          <a:xfrm>
            <a:off x="1427918" y="2252602"/>
            <a:ext cx="144016" cy="14401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" name="Łącznik prosty 10"/>
          <p:cNvCxnSpPr/>
          <p:nvPr/>
        </p:nvCxnSpPr>
        <p:spPr>
          <a:xfrm>
            <a:off x="1499926" y="239661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rostokąt 11"/>
          <p:cNvSpPr/>
          <p:nvPr/>
        </p:nvSpPr>
        <p:spPr>
          <a:xfrm>
            <a:off x="563822" y="4052802"/>
            <a:ext cx="2088232" cy="1296144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3" name="Łącznik prosty 12"/>
          <p:cNvCxnSpPr/>
          <p:nvPr/>
        </p:nvCxnSpPr>
        <p:spPr>
          <a:xfrm>
            <a:off x="563822" y="4412842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 flipV="1">
            <a:off x="1499926" y="4268826"/>
            <a:ext cx="216024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 flipV="1">
            <a:off x="1715950" y="4052802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563822" y="405280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par</a:t>
            </a:r>
            <a:endParaRPr lang="pl-PL" b="1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Diagram parametryczny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104</a:t>
            </a:fld>
            <a:endParaRPr lang="pl-PL" dirty="0"/>
          </a:p>
        </p:txBody>
      </p:sp>
      <p:sp>
        <p:nvSpPr>
          <p:cNvPr id="17" name="Symbol zastępczy zawartości 2"/>
          <p:cNvSpPr txBox="1">
            <a:spLocks/>
          </p:cNvSpPr>
          <p:nvPr/>
        </p:nvSpPr>
        <p:spPr>
          <a:xfrm>
            <a:off x="794032" y="1767019"/>
            <a:ext cx="7283152" cy="4104456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Stosowanie diagramów parametrycznych  ma na celu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wspomaganie studiów nad różnymi wersjami  produktu/procesu pod kątem analizy i wyboru wariantów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wspomaganie analizy i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optymalizcji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projektu (symulacja)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określanie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wydajności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niezawodności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cech fizycznych systemu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Diagram parametryczny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105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847213" y="1320692"/>
            <a:ext cx="7355160" cy="5001419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Punktem wyjścia do konstruowania diagramu parametrycznego jest zdefiniowanie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bloków ograniczeń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bloki ograniczeń umieszczane są na diagramach definiowania bloków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bdd</a:t>
            </a: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zastosowanie bloku ograniczeń w określonym kontekście przyjmuje postać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cechy ograniczającej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property)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połączone konektorami cechy ograniczające tworzą diagram parametryczny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jeżeli przewidywana jest analiza wariantowa, wówczas do diagramów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wprowadza się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funkcje celowe,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które operują na cechach wartościowych (miara efektywności) poszczególnych bloków 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Blok ograniczeń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106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796977" y="1534218"/>
            <a:ext cx="7427168" cy="35766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stanowi zapisane w postaci formalnej równania matematyczne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wskazuje na ograniczenia i reguły występujące w strukturze sytemu, oraz parametry niezbędne do wykonania tych formuł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parametry w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są odpowiednikiem atrybutów z diagramu klas UML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bloki ograniczeń zawierają jedynie formalny opis (niezależny od kontekstu), mogą być więc użyte ponownie (w innych projektach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sytemach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reused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nie posiada własnego języka ograniczeń –  korzysta się z zewnętrznych formalnych języków ograniczeń (OCL,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Shernatron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Alloy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MathML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albo  opisuje nieformalnie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ograniczenie może być zawarte w każdym elemencie (blok, pakiet) i może być zależne od czasu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Blok ograniczeń – definiowanie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107</a:t>
            </a:fld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459156" y="1167039"/>
            <a:ext cx="8280920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0" name="Łącznik prosty 9"/>
          <p:cNvCxnSpPr/>
          <p:nvPr/>
        </p:nvCxnSpPr>
        <p:spPr>
          <a:xfrm>
            <a:off x="459156" y="1455071"/>
            <a:ext cx="720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 flipV="1">
            <a:off x="7659956" y="1311055"/>
            <a:ext cx="1440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 flipV="1">
            <a:off x="7803972" y="1167039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/>
          <p:cNvSpPr txBox="1"/>
          <p:nvPr/>
        </p:nvSpPr>
        <p:spPr>
          <a:xfrm>
            <a:off x="459156" y="1167039"/>
            <a:ext cx="3514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dirty="0" err="1" smtClean="0"/>
              <a:t>bdd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3699516" y="1527079"/>
            <a:ext cx="172819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  </a:t>
            </a:r>
            <a:r>
              <a:rPr lang="pl-PL" sz="1000" dirty="0" err="1" smtClean="0">
                <a:solidFill>
                  <a:schemeClr val="tx1"/>
                </a:solidFill>
              </a:rPr>
              <a:t>constraint</a:t>
            </a:r>
            <a:r>
              <a:rPr lang="pl-PL" sz="10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W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3699516" y="2031135"/>
            <a:ext cx="172819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constraints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c1 : </a:t>
            </a:r>
            <a:r>
              <a:rPr lang="pl-PL" sz="1000" dirty="0" err="1" smtClean="0">
                <a:solidFill>
                  <a:schemeClr val="tx1"/>
                </a:solidFill>
              </a:rPr>
              <a:t>trigonometry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c2 : sum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c3 : </a:t>
            </a:r>
            <a:r>
              <a:rPr lang="pl-PL" sz="1000" dirty="0" err="1" smtClean="0">
                <a:solidFill>
                  <a:schemeClr val="tx1"/>
                </a:solidFill>
              </a:rPr>
              <a:t>multiply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3699516" y="4479407"/>
            <a:ext cx="165618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  </a:t>
            </a:r>
            <a:r>
              <a:rPr lang="pl-PL" sz="1000" dirty="0" err="1" smtClean="0">
                <a:solidFill>
                  <a:schemeClr val="tx1"/>
                </a:solidFill>
              </a:rPr>
              <a:t>constraint</a:t>
            </a:r>
            <a:r>
              <a:rPr lang="pl-PL" sz="10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1179236" y="4479407"/>
            <a:ext cx="187220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  </a:t>
            </a:r>
            <a:r>
              <a:rPr lang="pl-PL" sz="1000" dirty="0" err="1" smtClean="0">
                <a:solidFill>
                  <a:schemeClr val="tx1"/>
                </a:solidFill>
              </a:rPr>
              <a:t>constraint</a:t>
            </a:r>
            <a:r>
              <a:rPr lang="pl-PL" sz="10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trigonometry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6579836" y="4479407"/>
            <a:ext cx="12961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  </a:t>
            </a:r>
            <a:r>
              <a:rPr lang="pl-PL" sz="1000" dirty="0" err="1" smtClean="0">
                <a:solidFill>
                  <a:schemeClr val="tx1"/>
                </a:solidFill>
              </a:rPr>
              <a:t>constraint</a:t>
            </a:r>
            <a:r>
              <a:rPr lang="pl-PL" sz="10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multiply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cxnSp>
        <p:nvCxnSpPr>
          <p:cNvPr id="19" name="Łącznik prosty 18"/>
          <p:cNvCxnSpPr/>
          <p:nvPr/>
        </p:nvCxnSpPr>
        <p:spPr>
          <a:xfrm flipH="1" flipV="1">
            <a:off x="3699516" y="2319167"/>
            <a:ext cx="1381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 19"/>
          <p:cNvSpPr/>
          <p:nvPr/>
        </p:nvSpPr>
        <p:spPr>
          <a:xfrm>
            <a:off x="3699516" y="2751215"/>
            <a:ext cx="172819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err="1" smtClean="0">
                <a:solidFill>
                  <a:schemeClr val="tx1"/>
                </a:solidFill>
              </a:rPr>
              <a:t>parameters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a 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b 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c 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d 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e 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1179236" y="4983463"/>
            <a:ext cx="187220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e =  cos (W1 + W2)</a:t>
            </a:r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22" name="Prostokąt 21"/>
          <p:cNvSpPr/>
          <p:nvPr/>
        </p:nvSpPr>
        <p:spPr>
          <a:xfrm>
            <a:off x="3699516" y="4983463"/>
            <a:ext cx="165618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W1  =  a + b</a:t>
            </a:r>
          </a:p>
        </p:txBody>
      </p:sp>
      <p:sp>
        <p:nvSpPr>
          <p:cNvPr id="23" name="Prostokąt 22"/>
          <p:cNvSpPr/>
          <p:nvPr/>
        </p:nvSpPr>
        <p:spPr>
          <a:xfrm>
            <a:off x="6579836" y="4983463"/>
            <a:ext cx="129614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W2  =  a * b</a:t>
            </a:r>
          </a:p>
        </p:txBody>
      </p:sp>
      <p:cxnSp>
        <p:nvCxnSpPr>
          <p:cNvPr id="24" name="Łącznik prosty 23"/>
          <p:cNvCxnSpPr/>
          <p:nvPr/>
        </p:nvCxnSpPr>
        <p:spPr>
          <a:xfrm>
            <a:off x="1899316" y="4263383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/>
        </p:nvCxnSpPr>
        <p:spPr>
          <a:xfrm flipV="1">
            <a:off x="7011884" y="4263383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/>
          <p:cNvCxnSpPr/>
          <p:nvPr/>
        </p:nvCxnSpPr>
        <p:spPr>
          <a:xfrm>
            <a:off x="1899316" y="4263383"/>
            <a:ext cx="2016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mb 26"/>
          <p:cNvSpPr/>
          <p:nvPr/>
        </p:nvSpPr>
        <p:spPr>
          <a:xfrm rot="5400000">
            <a:off x="4491604" y="3831335"/>
            <a:ext cx="288032" cy="144016"/>
          </a:xfrm>
          <a:prstGeom prst="diamond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8" name="Łącznik prosty 27"/>
          <p:cNvCxnSpPr>
            <a:stCxn id="27" idx="3"/>
          </p:cNvCxnSpPr>
          <p:nvPr/>
        </p:nvCxnSpPr>
        <p:spPr>
          <a:xfrm>
            <a:off x="4635620" y="4047359"/>
            <a:ext cx="0" cy="43204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mb 28"/>
          <p:cNvSpPr/>
          <p:nvPr/>
        </p:nvSpPr>
        <p:spPr>
          <a:xfrm rot="5400000">
            <a:off x="3771524" y="3831335"/>
            <a:ext cx="288032" cy="144016"/>
          </a:xfrm>
          <a:prstGeom prst="diamond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Romb 29"/>
          <p:cNvSpPr/>
          <p:nvPr/>
        </p:nvSpPr>
        <p:spPr>
          <a:xfrm rot="5400000">
            <a:off x="5139676" y="3831335"/>
            <a:ext cx="288032" cy="144016"/>
          </a:xfrm>
          <a:prstGeom prst="diamond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1" name="Łącznik prosty 30"/>
          <p:cNvCxnSpPr>
            <a:endCxn id="29" idx="3"/>
          </p:cNvCxnSpPr>
          <p:nvPr/>
        </p:nvCxnSpPr>
        <p:spPr>
          <a:xfrm flipV="1">
            <a:off x="3915540" y="4047359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/>
          <p:cNvCxnSpPr>
            <a:stCxn id="30" idx="3"/>
          </p:cNvCxnSpPr>
          <p:nvPr/>
        </p:nvCxnSpPr>
        <p:spPr>
          <a:xfrm>
            <a:off x="5283692" y="4047359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32"/>
          <p:cNvCxnSpPr/>
          <p:nvPr/>
        </p:nvCxnSpPr>
        <p:spPr>
          <a:xfrm>
            <a:off x="5283692" y="4263383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ole tekstowe 33"/>
          <p:cNvSpPr txBox="1"/>
          <p:nvPr/>
        </p:nvSpPr>
        <p:spPr>
          <a:xfrm>
            <a:off x="603172" y="1815111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albo </a:t>
            </a:r>
            <a:r>
              <a:rPr lang="pl-PL" sz="1400" dirty="0" err="1" smtClean="0"/>
              <a:t>streotyp</a:t>
            </a:r>
            <a:endParaRPr lang="pl-PL" sz="1400" dirty="0" smtClean="0"/>
          </a:p>
          <a:p>
            <a:r>
              <a:rPr lang="pl-PL" sz="1400" dirty="0" smtClean="0"/>
              <a:t> &lt;&lt; </a:t>
            </a:r>
            <a:r>
              <a:rPr lang="pl-PL" sz="1400" dirty="0" err="1" smtClean="0"/>
              <a:t>constraintBlock</a:t>
            </a:r>
            <a:r>
              <a:rPr lang="pl-PL" sz="1400" dirty="0" smtClean="0"/>
              <a:t>&gt;&gt;</a:t>
            </a:r>
            <a:endParaRPr lang="pl-PL" sz="1400" dirty="0"/>
          </a:p>
        </p:txBody>
      </p:sp>
      <p:sp>
        <p:nvSpPr>
          <p:cNvPr id="35" name="pole tekstowe 34"/>
          <p:cNvSpPr txBox="1"/>
          <p:nvPr/>
        </p:nvSpPr>
        <p:spPr>
          <a:xfrm>
            <a:off x="6075780" y="152707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sekcja nazwy</a:t>
            </a:r>
          </a:p>
        </p:txBody>
      </p:sp>
      <p:cxnSp>
        <p:nvCxnSpPr>
          <p:cNvPr id="36" name="Łącznik prosty ze strzałką 35"/>
          <p:cNvCxnSpPr>
            <a:stCxn id="35" idx="1"/>
          </p:cNvCxnSpPr>
          <p:nvPr/>
        </p:nvCxnSpPr>
        <p:spPr>
          <a:xfrm flipH="1">
            <a:off x="5427708" y="1680968"/>
            <a:ext cx="648072" cy="206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/>
          <p:cNvSpPr txBox="1"/>
          <p:nvPr/>
        </p:nvSpPr>
        <p:spPr>
          <a:xfrm>
            <a:off x="6075780" y="2247159"/>
            <a:ext cx="21602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sekcja ograniczeń :</a:t>
            </a:r>
          </a:p>
          <a:p>
            <a:r>
              <a:rPr lang="pl-PL" sz="1400" dirty="0" smtClean="0"/>
              <a:t>formuła ograniczenia lub wyszczególnione podrzędne bloki ograniczeń</a:t>
            </a:r>
            <a:endParaRPr lang="pl-PL" sz="1400" dirty="0"/>
          </a:p>
        </p:txBody>
      </p:sp>
      <p:cxnSp>
        <p:nvCxnSpPr>
          <p:cNvPr id="38" name="Łącznik prosty ze strzałką 37"/>
          <p:cNvCxnSpPr>
            <a:stCxn id="37" idx="1"/>
          </p:cNvCxnSpPr>
          <p:nvPr/>
        </p:nvCxnSpPr>
        <p:spPr>
          <a:xfrm flipH="1" flipV="1">
            <a:off x="5427708" y="2535191"/>
            <a:ext cx="648072" cy="296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/>
          <p:cNvSpPr txBox="1"/>
          <p:nvPr/>
        </p:nvSpPr>
        <p:spPr>
          <a:xfrm>
            <a:off x="6075780" y="375932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sekcja parametrów</a:t>
            </a:r>
            <a:endParaRPr lang="pl-PL" sz="1400" dirty="0"/>
          </a:p>
        </p:txBody>
      </p:sp>
      <p:cxnSp>
        <p:nvCxnSpPr>
          <p:cNvPr id="40" name="Łącznik prosty ze strzałką 39"/>
          <p:cNvCxnSpPr>
            <a:stCxn id="39" idx="1"/>
          </p:cNvCxnSpPr>
          <p:nvPr/>
        </p:nvCxnSpPr>
        <p:spPr>
          <a:xfrm flipH="1" flipV="1">
            <a:off x="5427708" y="3327279"/>
            <a:ext cx="648072" cy="585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/>
          <p:nvPr/>
        </p:nvCxnSpPr>
        <p:spPr>
          <a:xfrm flipV="1">
            <a:off x="2115340" y="1743103"/>
            <a:ext cx="201622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rostokąt ze ściętym rogiem 41"/>
          <p:cNvSpPr/>
          <p:nvPr/>
        </p:nvSpPr>
        <p:spPr>
          <a:xfrm>
            <a:off x="1467268" y="2895231"/>
            <a:ext cx="914400" cy="914400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smtClean="0">
                <a:solidFill>
                  <a:schemeClr val="tx1"/>
                </a:solidFill>
              </a:rPr>
              <a:t>a - ….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b - ….</a:t>
            </a:r>
            <a:endParaRPr lang="pl-PL" sz="1000" dirty="0">
              <a:solidFill>
                <a:schemeClr val="tx1"/>
              </a:solidFill>
            </a:endParaRPr>
          </a:p>
        </p:txBody>
      </p:sp>
      <p:cxnSp>
        <p:nvCxnSpPr>
          <p:cNvPr id="43" name="Łącznik prosty 42"/>
          <p:cNvCxnSpPr/>
          <p:nvPr/>
        </p:nvCxnSpPr>
        <p:spPr>
          <a:xfrm>
            <a:off x="2187348" y="2895231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>
            <a:off x="2187348" y="3039247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44"/>
          <p:cNvCxnSpPr>
            <a:stCxn id="42" idx="0"/>
          </p:cNvCxnSpPr>
          <p:nvPr/>
        </p:nvCxnSpPr>
        <p:spPr>
          <a:xfrm flipV="1">
            <a:off x="2381668" y="2967239"/>
            <a:ext cx="1317848" cy="3851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ole tekstowe 45"/>
          <p:cNvSpPr txBox="1"/>
          <p:nvPr/>
        </p:nvSpPr>
        <p:spPr>
          <a:xfrm>
            <a:off x="459156" y="3111255"/>
            <a:ext cx="993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dirty="0" smtClean="0"/>
              <a:t>notatka:</a:t>
            </a:r>
          </a:p>
          <a:p>
            <a:pPr algn="ctr"/>
            <a:r>
              <a:rPr lang="pl-PL" sz="1000" dirty="0" smtClean="0"/>
              <a:t>komentarze do parametrów</a:t>
            </a:r>
          </a:p>
        </p:txBody>
      </p:sp>
      <p:sp>
        <p:nvSpPr>
          <p:cNvPr id="47" name="pole tekstowe 46"/>
          <p:cNvSpPr txBox="1"/>
          <p:nvPr/>
        </p:nvSpPr>
        <p:spPr>
          <a:xfrm>
            <a:off x="1467268" y="4191375"/>
            <a:ext cx="304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c1</a:t>
            </a:r>
            <a:endParaRPr lang="pl-PL" sz="1000" dirty="0"/>
          </a:p>
        </p:txBody>
      </p:sp>
      <p:sp>
        <p:nvSpPr>
          <p:cNvPr id="48" name="pole tekstowe 47"/>
          <p:cNvSpPr txBox="1"/>
          <p:nvPr/>
        </p:nvSpPr>
        <p:spPr>
          <a:xfrm>
            <a:off x="4275580" y="4191375"/>
            <a:ext cx="304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c2</a:t>
            </a:r>
            <a:endParaRPr lang="pl-PL" sz="1000" dirty="0"/>
          </a:p>
        </p:txBody>
      </p:sp>
      <p:sp>
        <p:nvSpPr>
          <p:cNvPr id="49" name="pole tekstowe 48"/>
          <p:cNvSpPr txBox="1"/>
          <p:nvPr/>
        </p:nvSpPr>
        <p:spPr>
          <a:xfrm>
            <a:off x="7083892" y="4191375"/>
            <a:ext cx="460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c3</a:t>
            </a:r>
            <a:endParaRPr lang="pl-PL" sz="1000" dirty="0"/>
          </a:p>
        </p:txBody>
      </p:sp>
      <p:sp>
        <p:nvSpPr>
          <p:cNvPr id="50" name="Prostokąt 49"/>
          <p:cNvSpPr/>
          <p:nvPr/>
        </p:nvSpPr>
        <p:spPr>
          <a:xfrm>
            <a:off x="1179236" y="5343503"/>
            <a:ext cx="187220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parameters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e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W1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W2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51" name="Prostokąt 50"/>
          <p:cNvSpPr/>
          <p:nvPr/>
        </p:nvSpPr>
        <p:spPr>
          <a:xfrm>
            <a:off x="3699516" y="5343503"/>
            <a:ext cx="165618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parameters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a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b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W1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sp>
        <p:nvSpPr>
          <p:cNvPr id="52" name="Prostokąt 51"/>
          <p:cNvSpPr/>
          <p:nvPr/>
        </p:nvSpPr>
        <p:spPr>
          <a:xfrm>
            <a:off x="6579836" y="5343503"/>
            <a:ext cx="129614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parameters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a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b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W2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Tworzenie bloku parametrycznego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108</a:t>
            </a:fld>
            <a:endParaRPr lang="pl-PL" dirty="0"/>
          </a:p>
        </p:txBody>
      </p:sp>
      <p:sp>
        <p:nvSpPr>
          <p:cNvPr id="53" name="Symbol zastępczy zawartości 2"/>
          <p:cNvSpPr txBox="1">
            <a:spLocks/>
          </p:cNvSpPr>
          <p:nvPr/>
        </p:nvSpPr>
        <p:spPr>
          <a:xfrm>
            <a:off x="1007111" y="1587400"/>
            <a:ext cx="6861448" cy="30880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Cztery etapy tworzenia diagramu parametrycznego: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zdefiniowanie bloku ograniczeń na podstawie reguł diagramu definiowania bloków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utworzenie właściwego diagramu ( lub wielu diagramów)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przypisanie wartości cechom ograniczającym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przeprowadzenie właściwej analizy i/lub studiów alternatywnych wariantów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Cecha ograniczająca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109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1168350" y="1141073"/>
            <a:ext cx="7355160" cy="50014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Cecha ograniczająca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property) jest to konkretne zastosowanie bloku ograniczającego na diagramie parametrycznym, podobnie jak części są zastosowaniem bloku na diagramie bloków wewnętrznych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rostokąt zaokrąglony 8"/>
          <p:cNvSpPr/>
          <p:nvPr/>
        </p:nvSpPr>
        <p:spPr>
          <a:xfrm>
            <a:off x="4788024" y="2784675"/>
            <a:ext cx="3024336" cy="23042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c1 : </a:t>
            </a:r>
            <a:r>
              <a:rPr lang="pl-PL" sz="1000" dirty="0" err="1" smtClean="0">
                <a:solidFill>
                  <a:schemeClr val="tx1"/>
                </a:solidFill>
              </a:rPr>
              <a:t>trigonometry</a:t>
            </a:r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{w = cos (a +b)}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4788024" y="3288731"/>
            <a:ext cx="5760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4788024" y="4224835"/>
            <a:ext cx="5760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b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7236296" y="3720779"/>
            <a:ext cx="57606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w: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763688" y="4999345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parametry ograniczające</a:t>
            </a:r>
          </a:p>
          <a:p>
            <a:r>
              <a:rPr lang="pl-PL" dirty="0" smtClean="0"/>
              <a:t>wejściowe i wyjściowe</a:t>
            </a:r>
          </a:p>
          <a:p>
            <a:r>
              <a:rPr lang="pl-PL" dirty="0" smtClean="0"/>
              <a:t>(</a:t>
            </a:r>
            <a:r>
              <a:rPr lang="pl-PL" dirty="0" err="1" smtClean="0"/>
              <a:t>constraint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)</a:t>
            </a:r>
          </a:p>
          <a:p>
            <a:r>
              <a:rPr lang="pl-PL" dirty="0" smtClean="0"/>
              <a:t>odpowiadają parametrom bloku ograniczającego</a:t>
            </a:r>
            <a:endParaRPr lang="pl-PL" dirty="0"/>
          </a:p>
        </p:txBody>
      </p:sp>
      <p:cxnSp>
        <p:nvCxnSpPr>
          <p:cNvPr id="14" name="Łącznik prosty ze strzałką 13"/>
          <p:cNvCxnSpPr/>
          <p:nvPr/>
        </p:nvCxnSpPr>
        <p:spPr>
          <a:xfrm flipV="1">
            <a:off x="3131840" y="3432747"/>
            <a:ext cx="172819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/>
          <p:nvPr/>
        </p:nvCxnSpPr>
        <p:spPr>
          <a:xfrm flipV="1">
            <a:off x="3851920" y="4296843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>
            <a:endCxn id="9" idx="0"/>
          </p:cNvCxnSpPr>
          <p:nvPr/>
        </p:nvCxnSpPr>
        <p:spPr>
          <a:xfrm>
            <a:off x="5796136" y="2064595"/>
            <a:ext cx="50405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/>
          <p:nvPr/>
        </p:nvCxnSpPr>
        <p:spPr>
          <a:xfrm flipV="1">
            <a:off x="4427984" y="4080820"/>
            <a:ext cx="2808312" cy="1602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r>
              <a:rPr lang="pl-PL" dirty="0" smtClean="0"/>
              <a:t> </a:t>
            </a:r>
            <a:r>
              <a:rPr lang="pl-PL" dirty="0" err="1" smtClean="0"/>
              <a:t>vs</a:t>
            </a:r>
            <a:r>
              <a:rPr lang="pl-PL" dirty="0" smtClean="0"/>
              <a:t>. UML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11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odrzucił diagramy </a:t>
            </a:r>
            <a:r>
              <a:rPr kumimoji="0" lang="pl-P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UML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takie jak diagram obiektu, komponentu, wdrożeniowe, komunikacji, przedziałów czasowych i interakcji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zachowano diagram maszyny stanowej, sekwencji, diagram przypadku użycia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inne diagramy zostały rozszerzone, tak jak diagram czynności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dodano dwa nowe diagramy, czyli diagram wymagań i parametryczny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Diagram parametryczny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110</a:t>
            </a:fld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451215" y="1150710"/>
            <a:ext cx="8280920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9" name="Łącznik prosty 18"/>
          <p:cNvCxnSpPr/>
          <p:nvPr/>
        </p:nvCxnSpPr>
        <p:spPr>
          <a:xfrm>
            <a:off x="451215" y="1438742"/>
            <a:ext cx="720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 flipV="1">
            <a:off x="7652015" y="1294726"/>
            <a:ext cx="1440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/>
          <p:nvPr/>
        </p:nvCxnSpPr>
        <p:spPr>
          <a:xfrm flipV="1">
            <a:off x="7796031" y="115071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451215" y="1150710"/>
            <a:ext cx="3514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dirty="0" smtClean="0"/>
              <a:t>par </a:t>
            </a:r>
            <a:r>
              <a:rPr lang="pl-PL" dirty="0" err="1" smtClean="0"/>
              <a:t>MyParametric</a:t>
            </a:r>
            <a:endParaRPr lang="pl-PL" dirty="0"/>
          </a:p>
        </p:txBody>
      </p:sp>
      <p:sp>
        <p:nvSpPr>
          <p:cNvPr id="23" name="Prostokąt zaokrąglony 22"/>
          <p:cNvSpPr/>
          <p:nvPr/>
        </p:nvSpPr>
        <p:spPr>
          <a:xfrm>
            <a:off x="2611455" y="1582758"/>
            <a:ext cx="2808312" cy="18722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add</a:t>
            </a:r>
            <a:r>
              <a:rPr lang="pl-PL" sz="1000" dirty="0" smtClean="0">
                <a:solidFill>
                  <a:schemeClr val="tx1"/>
                </a:solidFill>
              </a:rPr>
              <a:t> : </a:t>
            </a:r>
            <a:r>
              <a:rPr lang="pl-PL" sz="1000" dirty="0" err="1" smtClean="0">
                <a:solidFill>
                  <a:schemeClr val="tx1"/>
                </a:solidFill>
              </a:rPr>
              <a:t>Adder</a:t>
            </a:r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{w = (a +b)}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24" name="Prostokąt 23"/>
          <p:cNvSpPr/>
          <p:nvPr/>
        </p:nvSpPr>
        <p:spPr>
          <a:xfrm>
            <a:off x="4483663" y="4463078"/>
            <a:ext cx="5760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z: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25" name="Prostokąt 24"/>
          <p:cNvSpPr/>
          <p:nvPr/>
        </p:nvSpPr>
        <p:spPr>
          <a:xfrm>
            <a:off x="2611455" y="2158822"/>
            <a:ext cx="5760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26" name="Prostokąt 25"/>
          <p:cNvSpPr/>
          <p:nvPr/>
        </p:nvSpPr>
        <p:spPr>
          <a:xfrm>
            <a:off x="4843703" y="2158822"/>
            <a:ext cx="57606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w: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27" name="Prostokąt zaokrąglony 26"/>
          <p:cNvSpPr/>
          <p:nvPr/>
        </p:nvSpPr>
        <p:spPr>
          <a:xfrm>
            <a:off x="4483663" y="3887014"/>
            <a:ext cx="3248744" cy="17365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mult</a:t>
            </a:r>
            <a:r>
              <a:rPr lang="pl-PL" sz="1000" dirty="0" smtClean="0">
                <a:solidFill>
                  <a:schemeClr val="tx1"/>
                </a:solidFill>
              </a:rPr>
              <a:t> : </a:t>
            </a:r>
            <a:r>
              <a:rPr lang="pl-PL" sz="1000" dirty="0" err="1" smtClean="0">
                <a:solidFill>
                  <a:schemeClr val="tx1"/>
                </a:solidFill>
              </a:rPr>
              <a:t>Multiplier</a:t>
            </a:r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{w = (a *b)}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28" name="Prostokąt 27"/>
          <p:cNvSpPr/>
          <p:nvPr/>
        </p:nvSpPr>
        <p:spPr>
          <a:xfrm>
            <a:off x="5779807" y="5255166"/>
            <a:ext cx="5760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29" name="Prostokąt 28"/>
          <p:cNvSpPr/>
          <p:nvPr/>
        </p:nvSpPr>
        <p:spPr>
          <a:xfrm>
            <a:off x="6715911" y="3887014"/>
            <a:ext cx="5760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b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0" name="Prostokąt 29"/>
          <p:cNvSpPr/>
          <p:nvPr/>
        </p:nvSpPr>
        <p:spPr>
          <a:xfrm>
            <a:off x="3691575" y="3022918"/>
            <a:ext cx="57606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b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>
              <a:solidFill>
                <a:schemeClr val="tx1"/>
              </a:solidFill>
            </a:endParaRPr>
          </a:p>
        </p:txBody>
      </p:sp>
      <p:cxnSp>
        <p:nvCxnSpPr>
          <p:cNvPr id="31" name="Łącznik prosty 30"/>
          <p:cNvCxnSpPr/>
          <p:nvPr/>
        </p:nvCxnSpPr>
        <p:spPr>
          <a:xfrm flipH="1">
            <a:off x="3979607" y="4607094"/>
            <a:ext cx="504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/>
          <p:cNvCxnSpPr>
            <a:endCxn id="30" idx="2"/>
          </p:cNvCxnSpPr>
          <p:nvPr/>
        </p:nvCxnSpPr>
        <p:spPr>
          <a:xfrm flipV="1">
            <a:off x="3979607" y="3454966"/>
            <a:ext cx="0" cy="115212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>
            <a:stCxn id="34" idx="3"/>
            <a:endCxn id="25" idx="1"/>
          </p:cNvCxnSpPr>
          <p:nvPr/>
        </p:nvCxnSpPr>
        <p:spPr>
          <a:xfrm>
            <a:off x="1459327" y="2338842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rostokąt 33"/>
          <p:cNvSpPr/>
          <p:nvPr/>
        </p:nvSpPr>
        <p:spPr>
          <a:xfrm>
            <a:off x="451215" y="2014806"/>
            <a:ext cx="100811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time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5" name="Prostokąt 34"/>
          <p:cNvSpPr/>
          <p:nvPr/>
        </p:nvSpPr>
        <p:spPr>
          <a:xfrm>
            <a:off x="7435991" y="2014806"/>
            <a:ext cx="1296144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output</a:t>
            </a:r>
            <a:r>
              <a:rPr lang="pl-PL" sz="1000" dirty="0" smtClean="0">
                <a:solidFill>
                  <a:schemeClr val="tx1"/>
                </a:solidFill>
              </a:rPr>
              <a:t>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6" name="Prostokąt 35"/>
          <p:cNvSpPr/>
          <p:nvPr/>
        </p:nvSpPr>
        <p:spPr>
          <a:xfrm>
            <a:off x="5419767" y="6047254"/>
            <a:ext cx="129614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z: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cxnSp>
        <p:nvCxnSpPr>
          <p:cNvPr id="37" name="Łącznik prosty ze strzałką 36"/>
          <p:cNvCxnSpPr>
            <a:stCxn id="35" idx="1"/>
            <a:endCxn id="26" idx="3"/>
          </p:cNvCxnSpPr>
          <p:nvPr/>
        </p:nvCxnSpPr>
        <p:spPr>
          <a:xfrm flipH="1">
            <a:off x="5419767" y="2374846"/>
            <a:ext cx="2016224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ze strzałką 37"/>
          <p:cNvCxnSpPr>
            <a:stCxn id="36" idx="0"/>
            <a:endCxn id="28" idx="2"/>
          </p:cNvCxnSpPr>
          <p:nvPr/>
        </p:nvCxnSpPr>
        <p:spPr>
          <a:xfrm flipV="1">
            <a:off x="6067839" y="5615206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/>
          <p:nvPr/>
        </p:nvCxnSpPr>
        <p:spPr>
          <a:xfrm>
            <a:off x="6859927" y="2374846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Diagram parametryczny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111</a:t>
            </a:fld>
            <a:endParaRPr lang="pl-PL" dirty="0"/>
          </a:p>
        </p:txBody>
      </p:sp>
      <p:sp>
        <p:nvSpPr>
          <p:cNvPr id="40" name="Prostokąt 39"/>
          <p:cNvSpPr/>
          <p:nvPr/>
        </p:nvSpPr>
        <p:spPr>
          <a:xfrm>
            <a:off x="467544" y="1161596"/>
            <a:ext cx="8280920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41" name="Łącznik prosty 40"/>
          <p:cNvCxnSpPr/>
          <p:nvPr/>
        </p:nvCxnSpPr>
        <p:spPr>
          <a:xfrm>
            <a:off x="467544" y="1449628"/>
            <a:ext cx="6048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41"/>
          <p:cNvCxnSpPr/>
          <p:nvPr/>
        </p:nvCxnSpPr>
        <p:spPr>
          <a:xfrm flipV="1">
            <a:off x="6516216" y="1305612"/>
            <a:ext cx="1440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/>
          <p:cNvCxnSpPr/>
          <p:nvPr/>
        </p:nvCxnSpPr>
        <p:spPr>
          <a:xfrm>
            <a:off x="8676456" y="1665652"/>
            <a:ext cx="0" cy="5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ole tekstowe 43"/>
          <p:cNvSpPr txBox="1"/>
          <p:nvPr/>
        </p:nvSpPr>
        <p:spPr>
          <a:xfrm>
            <a:off x="467544" y="1161596"/>
            <a:ext cx="48245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dirty="0" smtClean="0"/>
              <a:t>par [</a:t>
            </a:r>
            <a:r>
              <a:rPr lang="pl-PL" dirty="0" err="1" smtClean="0"/>
              <a:t>constraintBlock</a:t>
            </a:r>
            <a:r>
              <a:rPr lang="pl-PL" dirty="0" smtClean="0"/>
              <a:t>] Optymalne zamówienie</a:t>
            </a:r>
            <a:endParaRPr lang="pl-PL" dirty="0"/>
          </a:p>
        </p:txBody>
      </p:sp>
      <p:sp>
        <p:nvSpPr>
          <p:cNvPr id="45" name="Prostokąt zaokrąglony 44"/>
          <p:cNvSpPr/>
          <p:nvPr/>
        </p:nvSpPr>
        <p:spPr>
          <a:xfrm>
            <a:off x="3203848" y="1953684"/>
            <a:ext cx="3096344" cy="19442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ps</a:t>
            </a:r>
            <a:r>
              <a:rPr lang="pl-PL" sz="1000" dirty="0" smtClean="0">
                <a:solidFill>
                  <a:schemeClr val="tx1"/>
                </a:solidFill>
              </a:rPr>
              <a:t>: Prognoza sprzedaży 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{S°(t) = </a:t>
            </a:r>
            <a:r>
              <a:rPr lang="el-GR" sz="1000" dirty="0" smtClean="0">
                <a:solidFill>
                  <a:schemeClr val="tx1"/>
                </a:solidFill>
              </a:rPr>
              <a:t>α</a:t>
            </a:r>
            <a:r>
              <a:rPr lang="pl-PL" sz="1000" dirty="0" smtClean="0">
                <a:solidFill>
                  <a:schemeClr val="tx1"/>
                </a:solidFill>
              </a:rPr>
              <a:t>S(t) + (1 – </a:t>
            </a:r>
            <a:r>
              <a:rPr lang="el-GR" sz="1000" dirty="0" smtClean="0">
                <a:solidFill>
                  <a:schemeClr val="tx1"/>
                </a:solidFill>
              </a:rPr>
              <a:t>α)</a:t>
            </a:r>
            <a:r>
              <a:rPr lang="pl-PL" sz="1000" dirty="0" smtClean="0">
                <a:solidFill>
                  <a:schemeClr val="tx1"/>
                </a:solidFill>
              </a:rPr>
              <a:t>S°(t – 1)}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46" name="Prostokąt zaokrąglony 45"/>
          <p:cNvSpPr/>
          <p:nvPr/>
        </p:nvSpPr>
        <p:spPr>
          <a:xfrm>
            <a:off x="3131840" y="4401956"/>
            <a:ext cx="3240360" cy="17281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rpk</a:t>
            </a:r>
            <a:r>
              <a:rPr lang="pl-PL" sz="1000" dirty="0" smtClean="0">
                <a:solidFill>
                  <a:schemeClr val="tx1"/>
                </a:solidFill>
              </a:rPr>
              <a:t> : Reguła pierwiastka kwadratowego 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{Q = </a:t>
            </a:r>
            <a:r>
              <a:rPr lang="pl-PL" sz="1000" dirty="0" err="1" smtClean="0">
                <a:solidFill>
                  <a:schemeClr val="tx1"/>
                </a:solidFill>
              </a:rPr>
              <a:t>sqrt</a:t>
            </a:r>
            <a:r>
              <a:rPr lang="pl-PL" sz="1000" dirty="0" smtClean="0">
                <a:solidFill>
                  <a:schemeClr val="tx1"/>
                </a:solidFill>
              </a:rPr>
              <a:t>((2 * A * S°(t)) / (R + </a:t>
            </a:r>
            <a:r>
              <a:rPr lang="pl-PL" sz="1000" dirty="0" err="1" smtClean="0">
                <a:solidFill>
                  <a:schemeClr val="tx1"/>
                </a:solidFill>
              </a:rPr>
              <a:t>J*U</a:t>
            </a:r>
            <a:r>
              <a:rPr lang="pl-PL" sz="1000" dirty="0" smtClean="0">
                <a:solidFill>
                  <a:schemeClr val="tx1"/>
                </a:solidFill>
              </a:rPr>
              <a:t>))}</a:t>
            </a:r>
            <a:endParaRPr lang="pl-PL" sz="1000" dirty="0">
              <a:solidFill>
                <a:schemeClr val="tx1"/>
              </a:solidFill>
            </a:endParaRPr>
          </a:p>
        </p:txBody>
      </p:sp>
      <p:cxnSp>
        <p:nvCxnSpPr>
          <p:cNvPr id="47" name="Łącznik prosty 46"/>
          <p:cNvCxnSpPr/>
          <p:nvPr/>
        </p:nvCxnSpPr>
        <p:spPr>
          <a:xfrm flipV="1">
            <a:off x="6660232" y="116159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rostokąt 47"/>
          <p:cNvSpPr/>
          <p:nvPr/>
        </p:nvSpPr>
        <p:spPr>
          <a:xfrm>
            <a:off x="4644008" y="3681876"/>
            <a:ext cx="19432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Prostokąt 48"/>
          <p:cNvSpPr/>
          <p:nvPr/>
        </p:nvSpPr>
        <p:spPr>
          <a:xfrm>
            <a:off x="4644008" y="4401956"/>
            <a:ext cx="19432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Prostokąt 49"/>
          <p:cNvSpPr/>
          <p:nvPr/>
        </p:nvSpPr>
        <p:spPr>
          <a:xfrm>
            <a:off x="6156176" y="5194044"/>
            <a:ext cx="19432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Prostokąt 50"/>
          <p:cNvSpPr/>
          <p:nvPr/>
        </p:nvSpPr>
        <p:spPr>
          <a:xfrm>
            <a:off x="3203848" y="3105812"/>
            <a:ext cx="19432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Prostokąt 51"/>
          <p:cNvSpPr/>
          <p:nvPr/>
        </p:nvSpPr>
        <p:spPr>
          <a:xfrm>
            <a:off x="3203848" y="2745772"/>
            <a:ext cx="19432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Prostokąt 52"/>
          <p:cNvSpPr/>
          <p:nvPr/>
        </p:nvSpPr>
        <p:spPr>
          <a:xfrm>
            <a:off x="3203848" y="2313724"/>
            <a:ext cx="19432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Prostokąt 53"/>
          <p:cNvSpPr/>
          <p:nvPr/>
        </p:nvSpPr>
        <p:spPr>
          <a:xfrm>
            <a:off x="3131840" y="5266052"/>
            <a:ext cx="19432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Prostokąt 54"/>
          <p:cNvSpPr/>
          <p:nvPr/>
        </p:nvSpPr>
        <p:spPr>
          <a:xfrm>
            <a:off x="3131840" y="5626092"/>
            <a:ext cx="19432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Prostokąt 55"/>
          <p:cNvSpPr/>
          <p:nvPr/>
        </p:nvSpPr>
        <p:spPr>
          <a:xfrm>
            <a:off x="3131840" y="4978020"/>
            <a:ext cx="19432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Prostokąt 56"/>
          <p:cNvSpPr/>
          <p:nvPr/>
        </p:nvSpPr>
        <p:spPr>
          <a:xfrm>
            <a:off x="3131840" y="4689988"/>
            <a:ext cx="19432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Prostokąt 57"/>
          <p:cNvSpPr/>
          <p:nvPr/>
        </p:nvSpPr>
        <p:spPr>
          <a:xfrm>
            <a:off x="467544" y="2313724"/>
            <a:ext cx="19432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Prostokąt 58"/>
          <p:cNvSpPr/>
          <p:nvPr/>
        </p:nvSpPr>
        <p:spPr>
          <a:xfrm>
            <a:off x="467544" y="2745772"/>
            <a:ext cx="19432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Prostokąt 59"/>
          <p:cNvSpPr/>
          <p:nvPr/>
        </p:nvSpPr>
        <p:spPr>
          <a:xfrm>
            <a:off x="467544" y="3105812"/>
            <a:ext cx="19432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Prostokąt 60"/>
          <p:cNvSpPr/>
          <p:nvPr/>
        </p:nvSpPr>
        <p:spPr>
          <a:xfrm>
            <a:off x="467544" y="4689988"/>
            <a:ext cx="19432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Prostokąt 61"/>
          <p:cNvSpPr/>
          <p:nvPr/>
        </p:nvSpPr>
        <p:spPr>
          <a:xfrm>
            <a:off x="467544" y="4978020"/>
            <a:ext cx="19432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Prostokąt 62"/>
          <p:cNvSpPr/>
          <p:nvPr/>
        </p:nvSpPr>
        <p:spPr>
          <a:xfrm>
            <a:off x="467544" y="5266052"/>
            <a:ext cx="19432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 63"/>
          <p:cNvSpPr/>
          <p:nvPr/>
        </p:nvSpPr>
        <p:spPr>
          <a:xfrm>
            <a:off x="467544" y="5626092"/>
            <a:ext cx="19432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Prostokąt 64"/>
          <p:cNvSpPr/>
          <p:nvPr/>
        </p:nvSpPr>
        <p:spPr>
          <a:xfrm>
            <a:off x="8532440" y="5194044"/>
            <a:ext cx="19432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6" name="Łącznik prosty 65"/>
          <p:cNvCxnSpPr>
            <a:stCxn id="58" idx="3"/>
            <a:endCxn id="53" idx="1"/>
          </p:cNvCxnSpPr>
          <p:nvPr/>
        </p:nvCxnSpPr>
        <p:spPr>
          <a:xfrm>
            <a:off x="661864" y="2421736"/>
            <a:ext cx="2541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66"/>
          <p:cNvCxnSpPr>
            <a:stCxn id="59" idx="3"/>
            <a:endCxn id="52" idx="1"/>
          </p:cNvCxnSpPr>
          <p:nvPr/>
        </p:nvCxnSpPr>
        <p:spPr>
          <a:xfrm>
            <a:off x="661864" y="2853784"/>
            <a:ext cx="2541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Łącznik prosty 67"/>
          <p:cNvCxnSpPr>
            <a:stCxn id="60" idx="3"/>
            <a:endCxn id="51" idx="1"/>
          </p:cNvCxnSpPr>
          <p:nvPr/>
        </p:nvCxnSpPr>
        <p:spPr>
          <a:xfrm>
            <a:off x="661864" y="3213824"/>
            <a:ext cx="2541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68"/>
          <p:cNvCxnSpPr>
            <a:stCxn id="61" idx="3"/>
            <a:endCxn id="57" idx="1"/>
          </p:cNvCxnSpPr>
          <p:nvPr/>
        </p:nvCxnSpPr>
        <p:spPr>
          <a:xfrm>
            <a:off x="661864" y="4798000"/>
            <a:ext cx="24699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69"/>
          <p:cNvCxnSpPr>
            <a:stCxn id="62" idx="3"/>
            <a:endCxn id="56" idx="1"/>
          </p:cNvCxnSpPr>
          <p:nvPr/>
        </p:nvCxnSpPr>
        <p:spPr>
          <a:xfrm>
            <a:off x="661864" y="5086032"/>
            <a:ext cx="24699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y 70"/>
          <p:cNvCxnSpPr>
            <a:stCxn id="63" idx="3"/>
            <a:endCxn id="54" idx="1"/>
          </p:cNvCxnSpPr>
          <p:nvPr/>
        </p:nvCxnSpPr>
        <p:spPr>
          <a:xfrm>
            <a:off x="661864" y="5374064"/>
            <a:ext cx="24699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Łącznik prosty 71"/>
          <p:cNvCxnSpPr>
            <a:stCxn id="64" idx="3"/>
            <a:endCxn id="55" idx="1"/>
          </p:cNvCxnSpPr>
          <p:nvPr/>
        </p:nvCxnSpPr>
        <p:spPr>
          <a:xfrm>
            <a:off x="661864" y="5734104"/>
            <a:ext cx="24699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Łącznik prosty 72"/>
          <p:cNvCxnSpPr>
            <a:stCxn id="48" idx="2"/>
            <a:endCxn id="49" idx="0"/>
          </p:cNvCxnSpPr>
          <p:nvPr/>
        </p:nvCxnSpPr>
        <p:spPr>
          <a:xfrm>
            <a:off x="4741168" y="3897900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Łącznik prosty 73"/>
          <p:cNvCxnSpPr>
            <a:stCxn id="50" idx="3"/>
            <a:endCxn id="65" idx="1"/>
          </p:cNvCxnSpPr>
          <p:nvPr/>
        </p:nvCxnSpPr>
        <p:spPr>
          <a:xfrm>
            <a:off x="6350496" y="5302056"/>
            <a:ext cx="2181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pole tekstowe 74"/>
          <p:cNvSpPr txBox="1"/>
          <p:nvPr/>
        </p:nvSpPr>
        <p:spPr>
          <a:xfrm>
            <a:off x="4788024" y="4185932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S°(t) : double</a:t>
            </a:r>
            <a:endParaRPr lang="pl-PL" sz="1000" dirty="0"/>
          </a:p>
        </p:txBody>
      </p:sp>
      <p:sp>
        <p:nvSpPr>
          <p:cNvPr id="76" name="pole tekstowe 75"/>
          <p:cNvSpPr txBox="1"/>
          <p:nvPr/>
        </p:nvSpPr>
        <p:spPr>
          <a:xfrm>
            <a:off x="4788024" y="3897900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S°(t) : double</a:t>
            </a:r>
            <a:endParaRPr lang="pl-PL" sz="1000" dirty="0"/>
          </a:p>
        </p:txBody>
      </p:sp>
      <p:sp>
        <p:nvSpPr>
          <p:cNvPr id="77" name="pole tekstowe 76"/>
          <p:cNvSpPr txBox="1"/>
          <p:nvPr/>
        </p:nvSpPr>
        <p:spPr>
          <a:xfrm>
            <a:off x="6372200" y="5050028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Q : long</a:t>
            </a:r>
            <a:endParaRPr lang="pl-PL" sz="1000" dirty="0"/>
          </a:p>
        </p:txBody>
      </p:sp>
      <p:sp>
        <p:nvSpPr>
          <p:cNvPr id="78" name="pole tekstowe 77"/>
          <p:cNvSpPr txBox="1"/>
          <p:nvPr/>
        </p:nvSpPr>
        <p:spPr>
          <a:xfrm>
            <a:off x="7956376" y="5050028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Q : long</a:t>
            </a:r>
            <a:endParaRPr lang="pl-PL" sz="1000" dirty="0"/>
          </a:p>
        </p:txBody>
      </p:sp>
      <p:sp>
        <p:nvSpPr>
          <p:cNvPr id="79" name="pole tekstowe 78"/>
          <p:cNvSpPr txBox="1"/>
          <p:nvPr/>
        </p:nvSpPr>
        <p:spPr>
          <a:xfrm>
            <a:off x="755576" y="2169708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S(t) : long</a:t>
            </a:r>
            <a:endParaRPr lang="pl-PL" sz="1000" dirty="0"/>
          </a:p>
        </p:txBody>
      </p:sp>
      <p:sp>
        <p:nvSpPr>
          <p:cNvPr id="80" name="pole tekstowe 79"/>
          <p:cNvSpPr txBox="1"/>
          <p:nvPr/>
        </p:nvSpPr>
        <p:spPr>
          <a:xfrm>
            <a:off x="2555776" y="2169708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S(t) : long</a:t>
            </a:r>
            <a:endParaRPr lang="pl-PL" sz="1000" dirty="0"/>
          </a:p>
        </p:txBody>
      </p:sp>
      <p:sp>
        <p:nvSpPr>
          <p:cNvPr id="81" name="Prostokąt 80"/>
          <p:cNvSpPr/>
          <p:nvPr/>
        </p:nvSpPr>
        <p:spPr>
          <a:xfrm>
            <a:off x="2627784" y="2601756"/>
            <a:ext cx="8458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000" dirty="0" smtClean="0"/>
              <a:t>α</a:t>
            </a:r>
            <a:r>
              <a:rPr lang="pl-PL" sz="1000" dirty="0" smtClean="0"/>
              <a:t> </a:t>
            </a:r>
            <a:r>
              <a:rPr lang="el-GR" sz="1000" dirty="0" smtClean="0"/>
              <a:t>: </a:t>
            </a:r>
            <a:r>
              <a:rPr lang="pl-PL" sz="1000" dirty="0" err="1" smtClean="0"/>
              <a:t>real</a:t>
            </a:r>
            <a:endParaRPr lang="pl-PL" sz="1000" dirty="0"/>
          </a:p>
        </p:txBody>
      </p:sp>
      <p:sp>
        <p:nvSpPr>
          <p:cNvPr id="82" name="Prostokąt 81"/>
          <p:cNvSpPr/>
          <p:nvPr/>
        </p:nvSpPr>
        <p:spPr>
          <a:xfrm>
            <a:off x="683568" y="2601756"/>
            <a:ext cx="8458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000" dirty="0" smtClean="0"/>
              <a:t>α</a:t>
            </a:r>
            <a:r>
              <a:rPr lang="pl-PL" sz="1000" dirty="0" smtClean="0"/>
              <a:t> </a:t>
            </a:r>
            <a:r>
              <a:rPr lang="el-GR" sz="1000" dirty="0" smtClean="0"/>
              <a:t>: </a:t>
            </a:r>
            <a:r>
              <a:rPr lang="pl-PL" sz="1000" dirty="0" err="1" smtClean="0"/>
              <a:t>real</a:t>
            </a:r>
            <a:endParaRPr lang="pl-PL" sz="1000" dirty="0"/>
          </a:p>
        </p:txBody>
      </p:sp>
      <p:sp>
        <p:nvSpPr>
          <p:cNvPr id="83" name="Prostokąt 82"/>
          <p:cNvSpPr/>
          <p:nvPr/>
        </p:nvSpPr>
        <p:spPr>
          <a:xfrm>
            <a:off x="2051720" y="3033804"/>
            <a:ext cx="127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 smtClean="0"/>
              <a:t>S°(t – 1) :  double</a:t>
            </a:r>
            <a:endParaRPr lang="pl-PL" sz="1000" dirty="0"/>
          </a:p>
        </p:txBody>
      </p:sp>
      <p:sp>
        <p:nvSpPr>
          <p:cNvPr id="84" name="Prostokąt 83"/>
          <p:cNvSpPr/>
          <p:nvPr/>
        </p:nvSpPr>
        <p:spPr>
          <a:xfrm>
            <a:off x="683568" y="3033804"/>
            <a:ext cx="12778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 smtClean="0"/>
              <a:t>S°(t – 1) :  double</a:t>
            </a:r>
            <a:endParaRPr lang="pl-PL" sz="1000" dirty="0"/>
          </a:p>
        </p:txBody>
      </p:sp>
      <p:sp>
        <p:nvSpPr>
          <p:cNvPr id="85" name="Prostokąt 84"/>
          <p:cNvSpPr/>
          <p:nvPr/>
        </p:nvSpPr>
        <p:spPr>
          <a:xfrm>
            <a:off x="2411760" y="4617980"/>
            <a:ext cx="724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000" dirty="0" smtClean="0"/>
              <a:t>A : Waluta</a:t>
            </a:r>
            <a:endParaRPr lang="pl-PL" sz="1000" dirty="0"/>
          </a:p>
        </p:txBody>
      </p:sp>
      <p:sp>
        <p:nvSpPr>
          <p:cNvPr id="86" name="Prostokąt 85"/>
          <p:cNvSpPr/>
          <p:nvPr/>
        </p:nvSpPr>
        <p:spPr>
          <a:xfrm>
            <a:off x="683568" y="4617980"/>
            <a:ext cx="724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000" dirty="0" smtClean="0"/>
              <a:t>A : Waluta</a:t>
            </a:r>
            <a:endParaRPr lang="pl-PL" sz="1000" dirty="0"/>
          </a:p>
        </p:txBody>
      </p:sp>
      <p:sp>
        <p:nvSpPr>
          <p:cNvPr id="87" name="Prostokąt 86"/>
          <p:cNvSpPr/>
          <p:nvPr/>
        </p:nvSpPr>
        <p:spPr>
          <a:xfrm>
            <a:off x="683568" y="4906012"/>
            <a:ext cx="7200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000" dirty="0" smtClean="0"/>
              <a:t>R : Waluta</a:t>
            </a:r>
            <a:endParaRPr lang="pl-PL" sz="1000" dirty="0"/>
          </a:p>
        </p:txBody>
      </p:sp>
      <p:sp>
        <p:nvSpPr>
          <p:cNvPr id="88" name="Prostokąt 87"/>
          <p:cNvSpPr/>
          <p:nvPr/>
        </p:nvSpPr>
        <p:spPr>
          <a:xfrm>
            <a:off x="683568" y="5194044"/>
            <a:ext cx="6928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000" dirty="0" smtClean="0"/>
              <a:t>J : Waluta</a:t>
            </a:r>
            <a:endParaRPr lang="pl-PL" sz="1000" dirty="0"/>
          </a:p>
        </p:txBody>
      </p:sp>
      <p:sp>
        <p:nvSpPr>
          <p:cNvPr id="89" name="Prostokąt 88"/>
          <p:cNvSpPr/>
          <p:nvPr/>
        </p:nvSpPr>
        <p:spPr>
          <a:xfrm>
            <a:off x="2411760" y="4906012"/>
            <a:ext cx="7200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000" dirty="0" smtClean="0"/>
              <a:t>R : Waluta</a:t>
            </a:r>
            <a:endParaRPr lang="pl-PL" sz="1000" dirty="0"/>
          </a:p>
        </p:txBody>
      </p:sp>
      <p:sp>
        <p:nvSpPr>
          <p:cNvPr id="90" name="Prostokąt 89"/>
          <p:cNvSpPr/>
          <p:nvPr/>
        </p:nvSpPr>
        <p:spPr>
          <a:xfrm>
            <a:off x="2411760" y="5554084"/>
            <a:ext cx="5565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000" dirty="0" smtClean="0"/>
              <a:t>U : </a:t>
            </a:r>
            <a:r>
              <a:rPr lang="pl-PL" sz="1000" dirty="0" err="1" smtClean="0"/>
              <a:t>real</a:t>
            </a:r>
            <a:endParaRPr lang="pl-PL" sz="1000" dirty="0"/>
          </a:p>
        </p:txBody>
      </p:sp>
      <p:sp>
        <p:nvSpPr>
          <p:cNvPr id="91" name="Prostokąt 90"/>
          <p:cNvSpPr/>
          <p:nvPr/>
        </p:nvSpPr>
        <p:spPr>
          <a:xfrm>
            <a:off x="683568" y="5554084"/>
            <a:ext cx="5565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000" dirty="0" smtClean="0"/>
              <a:t>U : </a:t>
            </a:r>
            <a:r>
              <a:rPr lang="pl-PL" sz="1000" dirty="0" err="1" smtClean="0"/>
              <a:t>real</a:t>
            </a:r>
            <a:endParaRPr lang="pl-PL" sz="1000" dirty="0"/>
          </a:p>
        </p:txBody>
      </p:sp>
      <p:sp>
        <p:nvSpPr>
          <p:cNvPr id="92" name="Prostokąt 91"/>
          <p:cNvSpPr/>
          <p:nvPr/>
        </p:nvSpPr>
        <p:spPr>
          <a:xfrm>
            <a:off x="2411760" y="5194044"/>
            <a:ext cx="6928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000" dirty="0" smtClean="0"/>
              <a:t>J : Waluta</a:t>
            </a:r>
            <a:endParaRPr lang="pl-PL" sz="1000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Parametry ograniczające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112</a:t>
            </a:fld>
            <a:endParaRPr lang="pl-PL" dirty="0"/>
          </a:p>
        </p:txBody>
      </p:sp>
      <p:sp>
        <p:nvSpPr>
          <p:cNvPr id="93" name="Symbol zastępczy zawartości 2"/>
          <p:cNvSpPr txBox="1">
            <a:spLocks/>
          </p:cNvSpPr>
          <p:nvPr/>
        </p:nvSpPr>
        <p:spPr>
          <a:xfrm>
            <a:off x="503502" y="1556792"/>
            <a:ext cx="7715200" cy="2880321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Aby przeprowadzić poprawną analizę procesów i produktów parametrom ograniczającym należy nadać dobrany zestaw wartości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jawnie (na diagramie parametrycznym)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dynamicznie, w czasie rzeczywisty, przez zastosowane narzędzie analityczne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Konieczne jest wyspecyfikowanie źródła parametrów ograniczających (z jakich części, bloków cech ograniczających pochodzą)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Parametry ograniczające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113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971600" y="1556792"/>
            <a:ext cx="7715200" cy="46805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395536" y="1556792"/>
            <a:ext cx="172819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  </a:t>
            </a:r>
            <a:r>
              <a:rPr lang="pl-PL" sz="1000" dirty="0" err="1" smtClean="0">
                <a:solidFill>
                  <a:schemeClr val="tx1"/>
                </a:solidFill>
              </a:rPr>
              <a:t>block</a:t>
            </a:r>
            <a:r>
              <a:rPr lang="pl-PL" sz="10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395536" y="2060848"/>
            <a:ext cx="1728192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err="1" smtClean="0">
                <a:solidFill>
                  <a:schemeClr val="tx1"/>
                </a:solidFill>
              </a:rPr>
              <a:t>values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a 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b 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c 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d 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e 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 smtClean="0">
              <a:solidFill>
                <a:schemeClr val="tx1"/>
              </a:solidFill>
            </a:endParaRPr>
          </a:p>
          <a:p>
            <a:pPr algn="ctr"/>
            <a:r>
              <a:rPr lang="pl-PL" sz="1100" dirty="0" err="1" smtClean="0">
                <a:solidFill>
                  <a:schemeClr val="tx1"/>
                </a:solidFill>
              </a:rPr>
              <a:t>constraints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c1 : </a:t>
            </a:r>
            <a:r>
              <a:rPr lang="pl-PL" sz="1100" dirty="0" err="1" smtClean="0">
                <a:solidFill>
                  <a:schemeClr val="tx1"/>
                </a:solidFill>
              </a:rPr>
              <a:t>trigonometry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c2 : sum</a:t>
            </a:r>
          </a:p>
          <a:p>
            <a:r>
              <a:rPr lang="pl-PL" sz="1100" dirty="0" smtClean="0">
                <a:solidFill>
                  <a:schemeClr val="tx1"/>
                </a:solidFill>
              </a:rPr>
              <a:t>c3 : </a:t>
            </a:r>
            <a:r>
              <a:rPr lang="pl-PL" sz="1100" dirty="0" err="1" smtClean="0">
                <a:solidFill>
                  <a:schemeClr val="tx1"/>
                </a:solidFill>
              </a:rPr>
              <a:t>multiply</a:t>
            </a:r>
            <a:endParaRPr lang="pl-PL" sz="1100" dirty="0" smtClean="0">
              <a:solidFill>
                <a:schemeClr val="tx1"/>
              </a:solidFill>
            </a:endParaRPr>
          </a:p>
          <a:p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179512" y="4653136"/>
            <a:ext cx="9144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A1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1331640" y="4653136"/>
            <a:ext cx="9144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A2</a:t>
            </a:r>
          </a:p>
        </p:txBody>
      </p:sp>
      <p:cxnSp>
        <p:nvCxnSpPr>
          <p:cNvPr id="14" name="Łącznik prosty 13"/>
          <p:cNvCxnSpPr/>
          <p:nvPr/>
        </p:nvCxnSpPr>
        <p:spPr>
          <a:xfrm>
            <a:off x="755576" y="4437112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>
            <a:off x="755576" y="443711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>
            <a:off x="1691680" y="443711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rójkąt równoramienny 16"/>
          <p:cNvSpPr/>
          <p:nvPr/>
        </p:nvSpPr>
        <p:spPr>
          <a:xfrm>
            <a:off x="1115616" y="3933056"/>
            <a:ext cx="144016" cy="14401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8" name="Łącznik prosty 17"/>
          <p:cNvCxnSpPr>
            <a:stCxn id="17" idx="3"/>
          </p:cNvCxnSpPr>
          <p:nvPr/>
        </p:nvCxnSpPr>
        <p:spPr>
          <a:xfrm>
            <a:off x="1187624" y="407707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rostokąt 18"/>
          <p:cNvSpPr/>
          <p:nvPr/>
        </p:nvSpPr>
        <p:spPr>
          <a:xfrm>
            <a:off x="2699792" y="2996952"/>
            <a:ext cx="115212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  </a:t>
            </a:r>
            <a:r>
              <a:rPr lang="pl-PL" sz="1000" dirty="0" err="1" smtClean="0">
                <a:solidFill>
                  <a:schemeClr val="tx1"/>
                </a:solidFill>
              </a:rPr>
              <a:t>constraint</a:t>
            </a:r>
            <a:r>
              <a:rPr lang="pl-PL" sz="10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20" name="Prostokąt 19"/>
          <p:cNvSpPr/>
          <p:nvPr/>
        </p:nvSpPr>
        <p:spPr>
          <a:xfrm>
            <a:off x="2627784" y="1124744"/>
            <a:ext cx="122413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  </a:t>
            </a:r>
            <a:r>
              <a:rPr lang="pl-PL" sz="1000" dirty="0" err="1" smtClean="0">
                <a:solidFill>
                  <a:schemeClr val="tx1"/>
                </a:solidFill>
              </a:rPr>
              <a:t>constraint</a:t>
            </a:r>
            <a:r>
              <a:rPr lang="pl-PL" sz="10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trigonometry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2699792" y="4941168"/>
            <a:ext cx="115212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  </a:t>
            </a:r>
            <a:r>
              <a:rPr lang="pl-PL" sz="1000" dirty="0" err="1" smtClean="0">
                <a:solidFill>
                  <a:schemeClr val="tx1"/>
                </a:solidFill>
              </a:rPr>
              <a:t>constraint</a:t>
            </a:r>
            <a:r>
              <a:rPr lang="pl-PL" sz="10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multiply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sp>
        <p:nvSpPr>
          <p:cNvPr id="22" name="Prostokąt 21"/>
          <p:cNvSpPr/>
          <p:nvPr/>
        </p:nvSpPr>
        <p:spPr>
          <a:xfrm>
            <a:off x="2627784" y="1556792"/>
            <a:ext cx="122413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z =  cos (x + y)</a:t>
            </a:r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23" name="Prostokąt 22"/>
          <p:cNvSpPr/>
          <p:nvPr/>
        </p:nvSpPr>
        <p:spPr>
          <a:xfrm>
            <a:off x="2699792" y="3429000"/>
            <a:ext cx="115212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z  =  x + y</a:t>
            </a:r>
          </a:p>
        </p:txBody>
      </p:sp>
      <p:sp>
        <p:nvSpPr>
          <p:cNvPr id="24" name="Prostokąt 23"/>
          <p:cNvSpPr/>
          <p:nvPr/>
        </p:nvSpPr>
        <p:spPr>
          <a:xfrm>
            <a:off x="2699792" y="5373216"/>
            <a:ext cx="115212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z  =  x * y</a:t>
            </a:r>
          </a:p>
        </p:txBody>
      </p:sp>
      <p:sp>
        <p:nvSpPr>
          <p:cNvPr id="25" name="Prostokąt zaokrąglony 24"/>
          <p:cNvSpPr/>
          <p:nvPr/>
        </p:nvSpPr>
        <p:spPr>
          <a:xfrm>
            <a:off x="4067944" y="1556792"/>
            <a:ext cx="1890208" cy="9216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: </a:t>
            </a:r>
            <a:r>
              <a:rPr lang="pl-PL" sz="1000" dirty="0" err="1" smtClean="0">
                <a:solidFill>
                  <a:schemeClr val="tx1"/>
                </a:solidFill>
              </a:rPr>
              <a:t>trigonometry</a:t>
            </a:r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{z = cos (x + y)}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26" name="Prostokąt zaokrąglony 25"/>
          <p:cNvSpPr/>
          <p:nvPr/>
        </p:nvSpPr>
        <p:spPr>
          <a:xfrm>
            <a:off x="4067944" y="5013176"/>
            <a:ext cx="1890208" cy="9216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: </a:t>
            </a:r>
            <a:r>
              <a:rPr lang="pl-PL" sz="1000" dirty="0" err="1" smtClean="0">
                <a:solidFill>
                  <a:schemeClr val="tx1"/>
                </a:solidFill>
              </a:rPr>
              <a:t>multiply</a:t>
            </a:r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{z = x *y}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27" name="Prostokąt zaokrąglony 26"/>
          <p:cNvSpPr/>
          <p:nvPr/>
        </p:nvSpPr>
        <p:spPr>
          <a:xfrm>
            <a:off x="4067944" y="3212976"/>
            <a:ext cx="1890208" cy="9216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: sum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{z = x +y}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28" name="Prostokąt 27"/>
          <p:cNvSpPr/>
          <p:nvPr/>
        </p:nvSpPr>
        <p:spPr>
          <a:xfrm>
            <a:off x="6588224" y="1268760"/>
            <a:ext cx="1152128" cy="47525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</p:txBody>
      </p:sp>
      <p:sp>
        <p:nvSpPr>
          <p:cNvPr id="29" name="Prostokąt 28"/>
          <p:cNvSpPr/>
          <p:nvPr/>
        </p:nvSpPr>
        <p:spPr>
          <a:xfrm>
            <a:off x="7956376" y="3501008"/>
            <a:ext cx="93610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smtClean="0">
                <a:solidFill>
                  <a:schemeClr val="tx1"/>
                </a:solidFill>
              </a:rPr>
              <a:t>a : 0.0001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b : 0.054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c : 2.56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d : 1.45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e : 0.0</a:t>
            </a:r>
          </a:p>
        </p:txBody>
      </p:sp>
      <p:sp>
        <p:nvSpPr>
          <p:cNvPr id="30" name="Prostokąt 29"/>
          <p:cNvSpPr/>
          <p:nvPr/>
        </p:nvSpPr>
        <p:spPr>
          <a:xfrm>
            <a:off x="7956376" y="3068960"/>
            <a:ext cx="93610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a1 : </a:t>
            </a:r>
            <a:r>
              <a:rPr lang="pl-PL" sz="1000" dirty="0" err="1" smtClean="0">
                <a:solidFill>
                  <a:schemeClr val="tx1"/>
                </a:solidFill>
              </a:rPr>
              <a:t>A1</a:t>
            </a:r>
            <a:endParaRPr lang="pl-PL" sz="1000" dirty="0">
              <a:solidFill>
                <a:schemeClr val="tx1"/>
              </a:solidFill>
            </a:endParaRPr>
          </a:p>
        </p:txBody>
      </p:sp>
      <p:cxnSp>
        <p:nvCxnSpPr>
          <p:cNvPr id="31" name="Łącznik prosty 30"/>
          <p:cNvCxnSpPr/>
          <p:nvPr/>
        </p:nvCxnSpPr>
        <p:spPr>
          <a:xfrm>
            <a:off x="6588224" y="1700808"/>
            <a:ext cx="11521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/>
          <p:cNvSpPr txBox="1"/>
          <p:nvPr/>
        </p:nvSpPr>
        <p:spPr>
          <a:xfrm>
            <a:off x="6948264" y="1340768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:A</a:t>
            </a:r>
            <a:endParaRPr lang="pl-PL" sz="1000" dirty="0"/>
          </a:p>
        </p:txBody>
      </p:sp>
      <p:sp>
        <p:nvSpPr>
          <p:cNvPr id="33" name="Prostokąt 32"/>
          <p:cNvSpPr/>
          <p:nvPr/>
        </p:nvSpPr>
        <p:spPr>
          <a:xfrm>
            <a:off x="2627784" y="1988840"/>
            <a:ext cx="122413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parameters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x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y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z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sp>
        <p:nvSpPr>
          <p:cNvPr id="34" name="Prostokąt 33"/>
          <p:cNvSpPr/>
          <p:nvPr/>
        </p:nvSpPr>
        <p:spPr>
          <a:xfrm>
            <a:off x="2699792" y="3861048"/>
            <a:ext cx="115212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parameters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x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y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z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sp>
        <p:nvSpPr>
          <p:cNvPr id="35" name="Prostokąt 34"/>
          <p:cNvSpPr/>
          <p:nvPr/>
        </p:nvSpPr>
        <p:spPr>
          <a:xfrm>
            <a:off x="2699792" y="5805264"/>
            <a:ext cx="115212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parameters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x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y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z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6" name="Prostokąt 35"/>
          <p:cNvSpPr/>
          <p:nvPr/>
        </p:nvSpPr>
        <p:spPr>
          <a:xfrm>
            <a:off x="6948264" y="2132856"/>
            <a:ext cx="648072" cy="216024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b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sp>
        <p:nvSpPr>
          <p:cNvPr id="37" name="Prostokąt 36"/>
          <p:cNvSpPr/>
          <p:nvPr/>
        </p:nvSpPr>
        <p:spPr>
          <a:xfrm>
            <a:off x="6948264" y="1844824"/>
            <a:ext cx="648072" cy="216024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8" name="Prostokąt 37"/>
          <p:cNvSpPr/>
          <p:nvPr/>
        </p:nvSpPr>
        <p:spPr>
          <a:xfrm>
            <a:off x="6948264" y="3501008"/>
            <a:ext cx="648072" cy="216024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c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sp>
        <p:nvSpPr>
          <p:cNvPr id="39" name="Prostokąt 38"/>
          <p:cNvSpPr/>
          <p:nvPr/>
        </p:nvSpPr>
        <p:spPr>
          <a:xfrm>
            <a:off x="6948264" y="5085184"/>
            <a:ext cx="648072" cy="216024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d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sp>
        <p:nvSpPr>
          <p:cNvPr id="40" name="Prostokąt 39"/>
          <p:cNvSpPr/>
          <p:nvPr/>
        </p:nvSpPr>
        <p:spPr>
          <a:xfrm>
            <a:off x="6948264" y="5661248"/>
            <a:ext cx="648072" cy="216024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e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sp>
        <p:nvSpPr>
          <p:cNvPr id="41" name="Prostokąt 40"/>
          <p:cNvSpPr/>
          <p:nvPr/>
        </p:nvSpPr>
        <p:spPr>
          <a:xfrm>
            <a:off x="5796136" y="2132856"/>
            <a:ext cx="144016" cy="1440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rostokąt 41"/>
          <p:cNvSpPr/>
          <p:nvPr/>
        </p:nvSpPr>
        <p:spPr>
          <a:xfrm>
            <a:off x="4716016" y="2348880"/>
            <a:ext cx="144016" cy="1440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rostokąt 42"/>
          <p:cNvSpPr/>
          <p:nvPr/>
        </p:nvSpPr>
        <p:spPr>
          <a:xfrm>
            <a:off x="4716016" y="3212976"/>
            <a:ext cx="144016" cy="1440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rostokąt 43"/>
          <p:cNvSpPr/>
          <p:nvPr/>
        </p:nvSpPr>
        <p:spPr>
          <a:xfrm>
            <a:off x="4716016" y="4005064"/>
            <a:ext cx="144016" cy="1440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 44"/>
          <p:cNvSpPr/>
          <p:nvPr/>
        </p:nvSpPr>
        <p:spPr>
          <a:xfrm>
            <a:off x="5796136" y="1844824"/>
            <a:ext cx="144016" cy="1440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/>
          <p:cNvSpPr/>
          <p:nvPr/>
        </p:nvSpPr>
        <p:spPr>
          <a:xfrm>
            <a:off x="5796136" y="5661248"/>
            <a:ext cx="144016" cy="1440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 46"/>
          <p:cNvSpPr/>
          <p:nvPr/>
        </p:nvSpPr>
        <p:spPr>
          <a:xfrm>
            <a:off x="5796136" y="5157192"/>
            <a:ext cx="144016" cy="1440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rostokąt 47"/>
          <p:cNvSpPr/>
          <p:nvPr/>
        </p:nvSpPr>
        <p:spPr>
          <a:xfrm>
            <a:off x="4716016" y="5013176"/>
            <a:ext cx="144016" cy="1440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9" name="Łącznik prosty 48"/>
          <p:cNvCxnSpPr>
            <a:stCxn id="42" idx="2"/>
            <a:endCxn id="43" idx="0"/>
          </p:cNvCxnSpPr>
          <p:nvPr/>
        </p:nvCxnSpPr>
        <p:spPr>
          <a:xfrm>
            <a:off x="4788024" y="249289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49"/>
          <p:cNvCxnSpPr>
            <a:stCxn id="44" idx="2"/>
            <a:endCxn id="48" idx="0"/>
          </p:cNvCxnSpPr>
          <p:nvPr/>
        </p:nvCxnSpPr>
        <p:spPr>
          <a:xfrm>
            <a:off x="4788024" y="4149080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rostokąt 50"/>
          <p:cNvSpPr/>
          <p:nvPr/>
        </p:nvSpPr>
        <p:spPr>
          <a:xfrm>
            <a:off x="5796136" y="3501008"/>
            <a:ext cx="144016" cy="1440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2" name="Łącznik prosty 51"/>
          <p:cNvCxnSpPr/>
          <p:nvPr/>
        </p:nvCxnSpPr>
        <p:spPr>
          <a:xfrm>
            <a:off x="5940152" y="3573016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pole tekstowe 52"/>
          <p:cNvSpPr txBox="1"/>
          <p:nvPr/>
        </p:nvSpPr>
        <p:spPr>
          <a:xfrm>
            <a:off x="5940152" y="198884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y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54" name="pole tekstowe 53"/>
          <p:cNvSpPr txBox="1"/>
          <p:nvPr/>
        </p:nvSpPr>
        <p:spPr>
          <a:xfrm>
            <a:off x="5940152" y="1700808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x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55" name="pole tekstowe 54"/>
          <p:cNvSpPr txBox="1"/>
          <p:nvPr/>
        </p:nvSpPr>
        <p:spPr>
          <a:xfrm>
            <a:off x="5940152" y="3356992"/>
            <a:ext cx="604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y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56" name="pole tekstowe 55"/>
          <p:cNvSpPr txBox="1"/>
          <p:nvPr/>
        </p:nvSpPr>
        <p:spPr>
          <a:xfrm>
            <a:off x="4788024" y="4725144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x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57" name="pole tekstowe 56"/>
          <p:cNvSpPr txBox="1"/>
          <p:nvPr/>
        </p:nvSpPr>
        <p:spPr>
          <a:xfrm>
            <a:off x="4788024" y="414908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z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58" name="pole tekstowe 57"/>
          <p:cNvSpPr txBox="1"/>
          <p:nvPr/>
        </p:nvSpPr>
        <p:spPr>
          <a:xfrm>
            <a:off x="4788024" y="2924944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x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59" name="pole tekstowe 58"/>
          <p:cNvSpPr txBox="1"/>
          <p:nvPr/>
        </p:nvSpPr>
        <p:spPr>
          <a:xfrm>
            <a:off x="4788024" y="2492896"/>
            <a:ext cx="52610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z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60" name="pole tekstowe 59"/>
          <p:cNvSpPr txBox="1"/>
          <p:nvPr/>
        </p:nvSpPr>
        <p:spPr>
          <a:xfrm>
            <a:off x="6012160" y="5517232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z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61" name="pole tekstowe 60"/>
          <p:cNvSpPr txBox="1"/>
          <p:nvPr/>
        </p:nvSpPr>
        <p:spPr>
          <a:xfrm>
            <a:off x="5940152" y="5013176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y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62" name="pole tekstowe 61"/>
          <p:cNvSpPr txBox="1"/>
          <p:nvPr/>
        </p:nvSpPr>
        <p:spPr>
          <a:xfrm>
            <a:off x="7524328" y="476672"/>
            <a:ext cx="1368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Przywołuje wartość z anonimowej bloku zewnętrznego</a:t>
            </a:r>
            <a:endParaRPr lang="pl-PL" sz="1000" dirty="0"/>
          </a:p>
        </p:txBody>
      </p:sp>
      <p:cxnSp>
        <p:nvCxnSpPr>
          <p:cNvPr id="63" name="Łącznik prosty ze strzałką 62"/>
          <p:cNvCxnSpPr/>
          <p:nvPr/>
        </p:nvCxnSpPr>
        <p:spPr>
          <a:xfrm flipH="1">
            <a:off x="7812360" y="1052736"/>
            <a:ext cx="432048" cy="371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63"/>
          <p:cNvCxnSpPr/>
          <p:nvPr/>
        </p:nvCxnSpPr>
        <p:spPr>
          <a:xfrm>
            <a:off x="5940152" y="5229200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Łącznik prosty 64"/>
          <p:cNvCxnSpPr/>
          <p:nvPr/>
        </p:nvCxnSpPr>
        <p:spPr>
          <a:xfrm>
            <a:off x="5940152" y="5733256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y 65"/>
          <p:cNvCxnSpPr/>
          <p:nvPr/>
        </p:nvCxnSpPr>
        <p:spPr>
          <a:xfrm>
            <a:off x="5940152" y="2204864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66"/>
          <p:cNvCxnSpPr/>
          <p:nvPr/>
        </p:nvCxnSpPr>
        <p:spPr>
          <a:xfrm>
            <a:off x="5940152" y="1916832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rostokąt 67"/>
          <p:cNvSpPr/>
          <p:nvPr/>
        </p:nvSpPr>
        <p:spPr>
          <a:xfrm>
            <a:off x="107504" y="908720"/>
            <a:ext cx="3816424" cy="583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9" name="Łącznik prosty 68"/>
          <p:cNvCxnSpPr/>
          <p:nvPr/>
        </p:nvCxnSpPr>
        <p:spPr>
          <a:xfrm>
            <a:off x="107504" y="1196752"/>
            <a:ext cx="19442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69"/>
          <p:cNvCxnSpPr/>
          <p:nvPr/>
        </p:nvCxnSpPr>
        <p:spPr>
          <a:xfrm flipV="1">
            <a:off x="2051720" y="11247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y 70"/>
          <p:cNvCxnSpPr/>
          <p:nvPr/>
        </p:nvCxnSpPr>
        <p:spPr>
          <a:xfrm flipV="1">
            <a:off x="2123728" y="90872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pole tekstowe 71"/>
          <p:cNvSpPr txBox="1"/>
          <p:nvPr/>
        </p:nvSpPr>
        <p:spPr>
          <a:xfrm>
            <a:off x="107504" y="90872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 smtClean="0"/>
              <a:t>bdd</a:t>
            </a:r>
            <a:endParaRPr lang="pl-PL" sz="1200" dirty="0"/>
          </a:p>
        </p:txBody>
      </p:sp>
      <p:sp>
        <p:nvSpPr>
          <p:cNvPr id="73" name="Prostokąt 72"/>
          <p:cNvSpPr/>
          <p:nvPr/>
        </p:nvSpPr>
        <p:spPr>
          <a:xfrm>
            <a:off x="3995936" y="1025352"/>
            <a:ext cx="4968552" cy="5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4" name="Łącznik prosty 73"/>
          <p:cNvCxnSpPr/>
          <p:nvPr/>
        </p:nvCxnSpPr>
        <p:spPr>
          <a:xfrm>
            <a:off x="3995936" y="1340768"/>
            <a:ext cx="19442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Łącznik prosty 74"/>
          <p:cNvCxnSpPr/>
          <p:nvPr/>
        </p:nvCxnSpPr>
        <p:spPr>
          <a:xfrm flipV="1">
            <a:off x="5940152" y="12687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Łącznik prosty 75"/>
          <p:cNvCxnSpPr/>
          <p:nvPr/>
        </p:nvCxnSpPr>
        <p:spPr>
          <a:xfrm flipV="1">
            <a:off x="6012160" y="1052736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ole tekstowe 76"/>
          <p:cNvSpPr txBox="1"/>
          <p:nvPr/>
        </p:nvSpPr>
        <p:spPr>
          <a:xfrm>
            <a:off x="3995936" y="105273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par</a:t>
            </a:r>
            <a:endParaRPr lang="pl-PL" sz="1200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Parametry ograniczające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114</a:t>
            </a:fld>
            <a:endParaRPr lang="pl-PL" dirty="0"/>
          </a:p>
        </p:txBody>
      </p:sp>
      <p:sp>
        <p:nvSpPr>
          <p:cNvPr id="8" name="Prostokąt zaokrąglony 7"/>
          <p:cNvSpPr/>
          <p:nvPr/>
        </p:nvSpPr>
        <p:spPr>
          <a:xfrm>
            <a:off x="1403648" y="1628800"/>
            <a:ext cx="1890208" cy="9216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: </a:t>
            </a:r>
            <a:r>
              <a:rPr lang="pl-PL" sz="1000" dirty="0" err="1" smtClean="0">
                <a:solidFill>
                  <a:schemeClr val="tx1"/>
                </a:solidFill>
              </a:rPr>
              <a:t>trigonometry</a:t>
            </a:r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{z = cos (x + y)}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9" name="Prostokąt zaokrąglony 8"/>
          <p:cNvSpPr/>
          <p:nvPr/>
        </p:nvSpPr>
        <p:spPr>
          <a:xfrm>
            <a:off x="1403648" y="5085184"/>
            <a:ext cx="1890208" cy="9216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: </a:t>
            </a:r>
            <a:r>
              <a:rPr lang="pl-PL" sz="1000" dirty="0" err="1" smtClean="0">
                <a:solidFill>
                  <a:schemeClr val="tx1"/>
                </a:solidFill>
              </a:rPr>
              <a:t>multiply</a:t>
            </a:r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{z = x *y}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0" name="Prostokąt zaokrąglony 9"/>
          <p:cNvSpPr/>
          <p:nvPr/>
        </p:nvSpPr>
        <p:spPr>
          <a:xfrm>
            <a:off x="1403648" y="3284984"/>
            <a:ext cx="1890208" cy="9216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: sum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{z = x +y}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3923928" y="1340768"/>
            <a:ext cx="1440160" cy="47525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</p:txBody>
      </p:sp>
      <p:cxnSp>
        <p:nvCxnSpPr>
          <p:cNvPr id="12" name="Łącznik prosty 11"/>
          <p:cNvCxnSpPr/>
          <p:nvPr/>
        </p:nvCxnSpPr>
        <p:spPr>
          <a:xfrm>
            <a:off x="3923928" y="1772816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/>
          <p:cNvSpPr txBox="1"/>
          <p:nvPr/>
        </p:nvSpPr>
        <p:spPr>
          <a:xfrm>
            <a:off x="4283968" y="1412776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:A</a:t>
            </a:r>
            <a:endParaRPr lang="pl-PL" sz="1000" dirty="0"/>
          </a:p>
        </p:txBody>
      </p:sp>
      <p:sp>
        <p:nvSpPr>
          <p:cNvPr id="14" name="Prostokąt 13"/>
          <p:cNvSpPr/>
          <p:nvPr/>
        </p:nvSpPr>
        <p:spPr>
          <a:xfrm>
            <a:off x="4067944" y="2204864"/>
            <a:ext cx="1080120" cy="2880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b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r>
              <a:rPr lang="pl-PL" sz="1000" dirty="0" smtClean="0">
                <a:solidFill>
                  <a:schemeClr val="tx1"/>
                </a:solidFill>
              </a:rPr>
              <a:t> = 0.075</a:t>
            </a:r>
          </a:p>
        </p:txBody>
      </p:sp>
      <p:sp>
        <p:nvSpPr>
          <p:cNvPr id="15" name="Prostokąt 14"/>
          <p:cNvSpPr/>
          <p:nvPr/>
        </p:nvSpPr>
        <p:spPr>
          <a:xfrm>
            <a:off x="4067944" y="1844824"/>
            <a:ext cx="1080120" cy="2880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r>
              <a:rPr lang="pl-PL" sz="1000" dirty="0" smtClean="0">
                <a:solidFill>
                  <a:schemeClr val="tx1"/>
                </a:solidFill>
              </a:rPr>
              <a:t> = 0.01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4139952" y="3429000"/>
            <a:ext cx="1152128" cy="2880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c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r>
              <a:rPr lang="pl-PL" sz="1000" dirty="0" smtClean="0">
                <a:solidFill>
                  <a:schemeClr val="tx1"/>
                </a:solidFill>
              </a:rPr>
              <a:t> = 2.02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4139952" y="5157192"/>
            <a:ext cx="1152128" cy="2880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d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r>
              <a:rPr lang="pl-PL" sz="1000" dirty="0" smtClean="0">
                <a:solidFill>
                  <a:schemeClr val="tx1"/>
                </a:solidFill>
              </a:rPr>
              <a:t> = 0.0002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4139952" y="5589240"/>
            <a:ext cx="936104" cy="2880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e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r>
              <a:rPr lang="pl-PL" sz="1000" dirty="0" smtClean="0">
                <a:solidFill>
                  <a:schemeClr val="tx1"/>
                </a:solidFill>
              </a:rPr>
              <a:t> = 0.0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3131840" y="2276872"/>
            <a:ext cx="144016" cy="1440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2051720" y="2420888"/>
            <a:ext cx="144016" cy="1440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2051720" y="3284984"/>
            <a:ext cx="144016" cy="1440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2051720" y="4077072"/>
            <a:ext cx="144016" cy="1440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3131840" y="1916832"/>
            <a:ext cx="144016" cy="1440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3131840" y="5661248"/>
            <a:ext cx="144016" cy="1440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3131840" y="5229200"/>
            <a:ext cx="144016" cy="1440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/>
          <p:cNvSpPr/>
          <p:nvPr/>
        </p:nvSpPr>
        <p:spPr>
          <a:xfrm>
            <a:off x="2051720" y="5085184"/>
            <a:ext cx="144016" cy="1440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7" name="Łącznik prosty 26"/>
          <p:cNvCxnSpPr>
            <a:stCxn id="20" idx="2"/>
            <a:endCxn id="21" idx="0"/>
          </p:cNvCxnSpPr>
          <p:nvPr/>
        </p:nvCxnSpPr>
        <p:spPr>
          <a:xfrm>
            <a:off x="2123728" y="256490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/>
          <p:cNvCxnSpPr>
            <a:stCxn id="22" idx="2"/>
            <a:endCxn id="26" idx="0"/>
          </p:cNvCxnSpPr>
          <p:nvPr/>
        </p:nvCxnSpPr>
        <p:spPr>
          <a:xfrm>
            <a:off x="2123728" y="4221088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>
            <a:stCxn id="23" idx="3"/>
            <a:endCxn id="15" idx="1"/>
          </p:cNvCxnSpPr>
          <p:nvPr/>
        </p:nvCxnSpPr>
        <p:spPr>
          <a:xfrm>
            <a:off x="3275856" y="198884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/>
          <p:cNvCxnSpPr>
            <a:stCxn id="19" idx="3"/>
            <a:endCxn id="14" idx="1"/>
          </p:cNvCxnSpPr>
          <p:nvPr/>
        </p:nvCxnSpPr>
        <p:spPr>
          <a:xfrm>
            <a:off x="3275856" y="234888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rostokąt 30"/>
          <p:cNvSpPr/>
          <p:nvPr/>
        </p:nvSpPr>
        <p:spPr>
          <a:xfrm>
            <a:off x="3131840" y="3501008"/>
            <a:ext cx="144016" cy="1440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2" name="Łącznik prosty 31"/>
          <p:cNvCxnSpPr>
            <a:stCxn id="31" idx="3"/>
            <a:endCxn id="16" idx="1"/>
          </p:cNvCxnSpPr>
          <p:nvPr/>
        </p:nvCxnSpPr>
        <p:spPr>
          <a:xfrm>
            <a:off x="3275856" y="357301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32"/>
          <p:cNvCxnSpPr>
            <a:stCxn id="25" idx="3"/>
            <a:endCxn id="17" idx="1"/>
          </p:cNvCxnSpPr>
          <p:nvPr/>
        </p:nvCxnSpPr>
        <p:spPr>
          <a:xfrm>
            <a:off x="3275856" y="5301208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33"/>
          <p:cNvCxnSpPr>
            <a:stCxn id="24" idx="3"/>
            <a:endCxn id="18" idx="1"/>
          </p:cNvCxnSpPr>
          <p:nvPr/>
        </p:nvCxnSpPr>
        <p:spPr>
          <a:xfrm>
            <a:off x="3275856" y="57332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ole tekstowe 34"/>
          <p:cNvSpPr txBox="1"/>
          <p:nvPr/>
        </p:nvSpPr>
        <p:spPr>
          <a:xfrm>
            <a:off x="3275856" y="2132856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y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36" name="pole tekstowe 35"/>
          <p:cNvSpPr txBox="1"/>
          <p:nvPr/>
        </p:nvSpPr>
        <p:spPr>
          <a:xfrm>
            <a:off x="3275856" y="1772816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x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37" name="pole tekstowe 36"/>
          <p:cNvSpPr txBox="1"/>
          <p:nvPr/>
        </p:nvSpPr>
        <p:spPr>
          <a:xfrm>
            <a:off x="3347864" y="3356992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y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38" name="pole tekstowe 37"/>
          <p:cNvSpPr txBox="1"/>
          <p:nvPr/>
        </p:nvSpPr>
        <p:spPr>
          <a:xfrm>
            <a:off x="2123728" y="4797152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x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39" name="pole tekstowe 38"/>
          <p:cNvSpPr txBox="1"/>
          <p:nvPr/>
        </p:nvSpPr>
        <p:spPr>
          <a:xfrm>
            <a:off x="2123728" y="4221088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z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40" name="pole tekstowe 39"/>
          <p:cNvSpPr txBox="1"/>
          <p:nvPr/>
        </p:nvSpPr>
        <p:spPr>
          <a:xfrm>
            <a:off x="2123728" y="2996952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x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41" name="pole tekstowe 40"/>
          <p:cNvSpPr txBox="1"/>
          <p:nvPr/>
        </p:nvSpPr>
        <p:spPr>
          <a:xfrm>
            <a:off x="2123728" y="2564904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z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42" name="pole tekstowe 41"/>
          <p:cNvSpPr txBox="1"/>
          <p:nvPr/>
        </p:nvSpPr>
        <p:spPr>
          <a:xfrm>
            <a:off x="3347864" y="5517232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z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43" name="pole tekstowe 42"/>
          <p:cNvSpPr txBox="1"/>
          <p:nvPr/>
        </p:nvSpPr>
        <p:spPr>
          <a:xfrm>
            <a:off x="3419872" y="508518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y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44" name="pole tekstowe 43"/>
          <p:cNvSpPr txBox="1"/>
          <p:nvPr/>
        </p:nvSpPr>
        <p:spPr>
          <a:xfrm>
            <a:off x="6228184" y="1700808"/>
            <a:ext cx="2520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Nadanie wartości parametrom</a:t>
            </a:r>
          </a:p>
          <a:p>
            <a:r>
              <a:rPr lang="pl-PL" sz="1600" dirty="0" smtClean="0"/>
              <a:t>ograniczającym w sposób</a:t>
            </a:r>
          </a:p>
          <a:p>
            <a:r>
              <a:rPr lang="pl-PL" sz="1600" dirty="0" smtClean="0"/>
              <a:t>jawny na diagramie par</a:t>
            </a:r>
            <a:endParaRPr lang="pl-PL" sz="1600" dirty="0"/>
          </a:p>
        </p:txBody>
      </p:sp>
      <p:sp>
        <p:nvSpPr>
          <p:cNvPr id="45" name="Prostokąt 44"/>
          <p:cNvSpPr/>
          <p:nvPr/>
        </p:nvSpPr>
        <p:spPr>
          <a:xfrm>
            <a:off x="683568" y="1196752"/>
            <a:ext cx="5400600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6" name="Łącznik prosty 45"/>
          <p:cNvCxnSpPr/>
          <p:nvPr/>
        </p:nvCxnSpPr>
        <p:spPr>
          <a:xfrm>
            <a:off x="683568" y="1484784"/>
            <a:ext cx="2376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46"/>
          <p:cNvCxnSpPr/>
          <p:nvPr/>
        </p:nvCxnSpPr>
        <p:spPr>
          <a:xfrm flipV="1">
            <a:off x="3059832" y="1412776"/>
            <a:ext cx="144016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47"/>
          <p:cNvCxnSpPr/>
          <p:nvPr/>
        </p:nvCxnSpPr>
        <p:spPr>
          <a:xfrm flipV="1">
            <a:off x="3203848" y="119675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ole tekstowe 48"/>
          <p:cNvSpPr txBox="1"/>
          <p:nvPr/>
        </p:nvSpPr>
        <p:spPr>
          <a:xfrm>
            <a:off x="683568" y="1196752"/>
            <a:ext cx="3914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200" dirty="0" smtClean="0"/>
              <a:t>par</a:t>
            </a:r>
            <a:endParaRPr lang="pl-PL" sz="1200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Funkcje celowe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115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397327" y="1451325"/>
            <a:ext cx="8229600" cy="36724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 celu przeprowadzenia analizy wariantowej należy dostarczyć różne zestawy wartości wejściowych parametrów ograniczających.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Za generowanie zestawu alternatywnych wejściowych  parametrów ograniczających  odpowiada 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funkcja celowa 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(objective function), inaczej nazywana optymalizacją albo funkcją kosztów.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Funkcja celowa jest szczególnym przypadkiem bloku ograniczeń, stosowany w połączeniu z miarami efektywności do przetwarzania wartościowań wejściowych parametrów ograniczających.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Funkcja celowa – przykład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116</a:t>
            </a:fld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988731" y="3221364"/>
            <a:ext cx="68961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err="1" smtClean="0"/>
              <a:t>cost</a:t>
            </a:r>
            <a:r>
              <a:rPr lang="pl-PL" sz="1000" dirty="0" smtClean="0"/>
              <a:t>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10" name="Prostokąt 9"/>
          <p:cNvSpPr/>
          <p:nvPr/>
        </p:nvSpPr>
        <p:spPr>
          <a:xfrm>
            <a:off x="4661139" y="415746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4661139" y="307734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2788931" y="3365380"/>
            <a:ext cx="144016" cy="1440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" name="Łącznik prosty 12"/>
          <p:cNvCxnSpPr>
            <a:stCxn id="27" idx="1"/>
            <a:endCxn id="10" idx="3"/>
          </p:cNvCxnSpPr>
          <p:nvPr/>
        </p:nvCxnSpPr>
        <p:spPr>
          <a:xfrm flipH="1">
            <a:off x="4805155" y="4229476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>
            <a:stCxn id="11" idx="3"/>
            <a:endCxn id="28" idx="1"/>
          </p:cNvCxnSpPr>
          <p:nvPr/>
        </p:nvCxnSpPr>
        <p:spPr>
          <a:xfrm>
            <a:off x="4805155" y="3149356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ostokąt zaokrąglony 14"/>
          <p:cNvSpPr/>
          <p:nvPr/>
        </p:nvSpPr>
        <p:spPr>
          <a:xfrm>
            <a:off x="2788931" y="2717308"/>
            <a:ext cx="2016224" cy="2016224"/>
          </a:xfrm>
          <a:prstGeom prst="roundRect">
            <a:avLst>
              <a:gd name="adj" fmla="val 124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objectiveFunction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c1 : </a:t>
            </a:r>
            <a:r>
              <a:rPr lang="pl-PL" sz="1000" dirty="0" err="1" smtClean="0">
                <a:solidFill>
                  <a:schemeClr val="tx1"/>
                </a:solidFill>
              </a:rPr>
              <a:t>Objective</a:t>
            </a:r>
            <a:r>
              <a:rPr lang="pl-PL" sz="1000" dirty="0" smtClean="0">
                <a:solidFill>
                  <a:schemeClr val="tx1"/>
                </a:solidFill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</a:rPr>
              <a:t>Function</a:t>
            </a:r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{ </a:t>
            </a:r>
            <a:r>
              <a:rPr lang="pl-PL" sz="1000" dirty="0" err="1" smtClean="0">
                <a:solidFill>
                  <a:schemeClr val="tx1"/>
                </a:solidFill>
              </a:rPr>
              <a:t>cost</a:t>
            </a:r>
            <a:r>
              <a:rPr lang="pl-PL" sz="1000" dirty="0" smtClean="0">
                <a:solidFill>
                  <a:schemeClr val="tx1"/>
                </a:solidFill>
              </a:rPr>
              <a:t> = in1 * in2 }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4805155" y="2933332"/>
            <a:ext cx="6367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in1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17" name="pole tekstowe 16"/>
          <p:cNvSpPr txBox="1"/>
          <p:nvPr/>
        </p:nvSpPr>
        <p:spPr>
          <a:xfrm>
            <a:off x="4805155" y="4013452"/>
            <a:ext cx="6367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in2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18" name="pole tekstowe 17"/>
          <p:cNvSpPr txBox="1"/>
          <p:nvPr/>
        </p:nvSpPr>
        <p:spPr>
          <a:xfrm>
            <a:off x="2140859" y="3221364"/>
            <a:ext cx="68961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err="1" smtClean="0"/>
              <a:t>cost</a:t>
            </a:r>
            <a:r>
              <a:rPr lang="pl-PL" sz="1000" dirty="0" smtClean="0"/>
              <a:t>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cxnSp>
        <p:nvCxnSpPr>
          <p:cNvPr id="19" name="Łącznik prosty 18"/>
          <p:cNvCxnSpPr>
            <a:endCxn id="25" idx="3"/>
          </p:cNvCxnSpPr>
          <p:nvPr/>
        </p:nvCxnSpPr>
        <p:spPr>
          <a:xfrm flipH="1">
            <a:off x="988731" y="3437388"/>
            <a:ext cx="1800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 19"/>
          <p:cNvSpPr/>
          <p:nvPr/>
        </p:nvSpPr>
        <p:spPr>
          <a:xfrm>
            <a:off x="844715" y="1637188"/>
            <a:ext cx="6696744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y 20"/>
          <p:cNvCxnSpPr/>
          <p:nvPr/>
        </p:nvCxnSpPr>
        <p:spPr>
          <a:xfrm>
            <a:off x="844715" y="1997228"/>
            <a:ext cx="403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/>
          <p:cNvCxnSpPr/>
          <p:nvPr/>
        </p:nvCxnSpPr>
        <p:spPr>
          <a:xfrm flipV="1">
            <a:off x="4877163" y="1853212"/>
            <a:ext cx="21602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/>
          <p:nvPr/>
        </p:nvCxnSpPr>
        <p:spPr>
          <a:xfrm flipV="1">
            <a:off x="5093187" y="163718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/>
          <p:cNvSpPr txBox="1"/>
          <p:nvPr/>
        </p:nvSpPr>
        <p:spPr>
          <a:xfrm>
            <a:off x="844715" y="1709196"/>
            <a:ext cx="3186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par </a:t>
            </a:r>
            <a:r>
              <a:rPr lang="pl-PL" sz="1200" dirty="0" err="1" smtClean="0"/>
              <a:t>[bloc</a:t>
            </a:r>
            <a:r>
              <a:rPr lang="pl-PL" sz="1200" dirty="0" smtClean="0"/>
              <a:t>k] Analiza wariantowa [Funkcja celowa]</a:t>
            </a:r>
            <a:endParaRPr lang="pl-PL" sz="1200" dirty="0"/>
          </a:p>
        </p:txBody>
      </p:sp>
      <p:sp>
        <p:nvSpPr>
          <p:cNvPr id="25" name="Prostokąt 24"/>
          <p:cNvSpPr/>
          <p:nvPr/>
        </p:nvSpPr>
        <p:spPr>
          <a:xfrm>
            <a:off x="844715" y="3365380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ole tekstowe 25"/>
          <p:cNvSpPr txBox="1"/>
          <p:nvPr/>
        </p:nvSpPr>
        <p:spPr>
          <a:xfrm>
            <a:off x="3292987" y="4445500"/>
            <a:ext cx="6367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in1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27" name="Prostokąt 26"/>
          <p:cNvSpPr/>
          <p:nvPr/>
        </p:nvSpPr>
        <p:spPr>
          <a:xfrm>
            <a:off x="7397443" y="415746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/>
          <p:cNvSpPr/>
          <p:nvPr/>
        </p:nvSpPr>
        <p:spPr>
          <a:xfrm>
            <a:off x="7397443" y="3077348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ole tekstowe 28"/>
          <p:cNvSpPr txBox="1"/>
          <p:nvPr/>
        </p:nvSpPr>
        <p:spPr>
          <a:xfrm>
            <a:off x="6677363" y="2933332"/>
            <a:ext cx="6367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in1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30" name="pole tekstowe 29"/>
          <p:cNvSpPr txBox="1"/>
          <p:nvPr/>
        </p:nvSpPr>
        <p:spPr>
          <a:xfrm>
            <a:off x="6749371" y="4013452"/>
            <a:ext cx="6367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in2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mtClean="0"/>
              <a:t>Funkcja celowa </a:t>
            </a:r>
            <a:r>
              <a:rPr lang="pl-PL" dirty="0" smtClean="0"/>
              <a:t>– przykład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117</a:t>
            </a:fld>
            <a:endParaRPr lang="pl-PL" dirty="0"/>
          </a:p>
        </p:txBody>
      </p:sp>
      <p:sp>
        <p:nvSpPr>
          <p:cNvPr id="31" name="Prostokąt zaokrąglony 30"/>
          <p:cNvSpPr/>
          <p:nvPr/>
        </p:nvSpPr>
        <p:spPr>
          <a:xfrm>
            <a:off x="4726902" y="1507805"/>
            <a:ext cx="1890208" cy="9216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: </a:t>
            </a:r>
            <a:r>
              <a:rPr lang="pl-PL" sz="1000" dirty="0" err="1" smtClean="0">
                <a:solidFill>
                  <a:schemeClr val="tx1"/>
                </a:solidFill>
              </a:rPr>
              <a:t>trigonometry</a:t>
            </a:r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{ z = cos (x + y) }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2" name="Prostokąt zaokrąglony 31"/>
          <p:cNvSpPr/>
          <p:nvPr/>
        </p:nvSpPr>
        <p:spPr>
          <a:xfrm>
            <a:off x="4726902" y="4964189"/>
            <a:ext cx="1890208" cy="9216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: </a:t>
            </a:r>
            <a:r>
              <a:rPr lang="pl-PL" sz="1000" dirty="0" err="1" smtClean="0">
                <a:solidFill>
                  <a:schemeClr val="tx1"/>
                </a:solidFill>
              </a:rPr>
              <a:t>multiply</a:t>
            </a:r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{ z = x *y }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3" name="Prostokąt zaokrąglony 32"/>
          <p:cNvSpPr/>
          <p:nvPr/>
        </p:nvSpPr>
        <p:spPr>
          <a:xfrm>
            <a:off x="4726902" y="3163989"/>
            <a:ext cx="1890208" cy="9216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: sum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{ z = x +y }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4" name="Prostokąt 33"/>
          <p:cNvSpPr/>
          <p:nvPr/>
        </p:nvSpPr>
        <p:spPr>
          <a:xfrm>
            <a:off x="7247182" y="1219773"/>
            <a:ext cx="1440160" cy="51845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</p:txBody>
      </p:sp>
      <p:cxnSp>
        <p:nvCxnSpPr>
          <p:cNvPr id="35" name="Łącznik prosty 34"/>
          <p:cNvCxnSpPr/>
          <p:nvPr/>
        </p:nvCxnSpPr>
        <p:spPr>
          <a:xfrm>
            <a:off x="7247182" y="1651821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ole tekstowe 35"/>
          <p:cNvSpPr txBox="1"/>
          <p:nvPr/>
        </p:nvSpPr>
        <p:spPr>
          <a:xfrm>
            <a:off x="7607222" y="1291781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:A</a:t>
            </a:r>
            <a:endParaRPr lang="pl-PL" sz="1000" dirty="0"/>
          </a:p>
        </p:txBody>
      </p:sp>
      <p:sp>
        <p:nvSpPr>
          <p:cNvPr id="37" name="Prostokąt 36"/>
          <p:cNvSpPr/>
          <p:nvPr/>
        </p:nvSpPr>
        <p:spPr>
          <a:xfrm>
            <a:off x="7391198" y="2083869"/>
            <a:ext cx="1080120" cy="2880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b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r>
              <a:rPr lang="pl-PL" sz="1000" dirty="0" smtClean="0">
                <a:solidFill>
                  <a:schemeClr val="tx1"/>
                </a:solidFill>
              </a:rPr>
              <a:t> = 0.075</a:t>
            </a:r>
          </a:p>
        </p:txBody>
      </p:sp>
      <p:sp>
        <p:nvSpPr>
          <p:cNvPr id="38" name="Prostokąt 37"/>
          <p:cNvSpPr/>
          <p:nvPr/>
        </p:nvSpPr>
        <p:spPr>
          <a:xfrm>
            <a:off x="7391198" y="1723829"/>
            <a:ext cx="1080120" cy="2880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r>
              <a:rPr lang="pl-PL" sz="1000" dirty="0" smtClean="0">
                <a:solidFill>
                  <a:schemeClr val="tx1"/>
                </a:solidFill>
              </a:rPr>
              <a:t> = 0.01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9" name="Prostokąt 38"/>
          <p:cNvSpPr/>
          <p:nvPr/>
        </p:nvSpPr>
        <p:spPr>
          <a:xfrm>
            <a:off x="7463206" y="3308005"/>
            <a:ext cx="1152128" cy="2880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c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r>
              <a:rPr lang="pl-PL" sz="1000" dirty="0" smtClean="0">
                <a:solidFill>
                  <a:schemeClr val="tx1"/>
                </a:solidFill>
              </a:rPr>
              <a:t> = 2.02</a:t>
            </a:r>
          </a:p>
        </p:txBody>
      </p:sp>
      <p:sp>
        <p:nvSpPr>
          <p:cNvPr id="40" name="Prostokąt 39"/>
          <p:cNvSpPr/>
          <p:nvPr/>
        </p:nvSpPr>
        <p:spPr>
          <a:xfrm>
            <a:off x="7463206" y="5036197"/>
            <a:ext cx="1152128" cy="2880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d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r>
              <a:rPr lang="pl-PL" sz="1000" dirty="0" smtClean="0">
                <a:solidFill>
                  <a:schemeClr val="tx1"/>
                </a:solidFill>
              </a:rPr>
              <a:t> = 0.0002</a:t>
            </a:r>
          </a:p>
        </p:txBody>
      </p:sp>
      <p:sp>
        <p:nvSpPr>
          <p:cNvPr id="41" name="Prostokąt 40"/>
          <p:cNvSpPr/>
          <p:nvPr/>
        </p:nvSpPr>
        <p:spPr>
          <a:xfrm>
            <a:off x="7607222" y="5972301"/>
            <a:ext cx="936104" cy="2880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e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r>
              <a:rPr lang="pl-PL" sz="1000" dirty="0" smtClean="0">
                <a:solidFill>
                  <a:schemeClr val="tx1"/>
                </a:solidFill>
              </a:rPr>
              <a:t> = 0.0</a:t>
            </a:r>
          </a:p>
        </p:txBody>
      </p:sp>
      <p:sp>
        <p:nvSpPr>
          <p:cNvPr id="42" name="Prostokąt 41"/>
          <p:cNvSpPr/>
          <p:nvPr/>
        </p:nvSpPr>
        <p:spPr>
          <a:xfrm>
            <a:off x="6455094" y="2155877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rostokąt 42"/>
          <p:cNvSpPr/>
          <p:nvPr/>
        </p:nvSpPr>
        <p:spPr>
          <a:xfrm>
            <a:off x="5374974" y="2299893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rostokąt 43"/>
          <p:cNvSpPr/>
          <p:nvPr/>
        </p:nvSpPr>
        <p:spPr>
          <a:xfrm>
            <a:off x="5374974" y="3163989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 44"/>
          <p:cNvSpPr/>
          <p:nvPr/>
        </p:nvSpPr>
        <p:spPr>
          <a:xfrm>
            <a:off x="5374974" y="3956077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/>
          <p:cNvSpPr/>
          <p:nvPr/>
        </p:nvSpPr>
        <p:spPr>
          <a:xfrm>
            <a:off x="6455094" y="1795837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 46"/>
          <p:cNvSpPr/>
          <p:nvPr/>
        </p:nvSpPr>
        <p:spPr>
          <a:xfrm>
            <a:off x="4726902" y="546824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rostokąt 47"/>
          <p:cNvSpPr/>
          <p:nvPr/>
        </p:nvSpPr>
        <p:spPr>
          <a:xfrm>
            <a:off x="6455094" y="510820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Prostokąt 48"/>
          <p:cNvSpPr/>
          <p:nvPr/>
        </p:nvSpPr>
        <p:spPr>
          <a:xfrm>
            <a:off x="5374974" y="4964189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0" name="Łącznik prosty 49"/>
          <p:cNvCxnSpPr>
            <a:stCxn id="43" idx="2"/>
            <a:endCxn id="44" idx="0"/>
          </p:cNvCxnSpPr>
          <p:nvPr/>
        </p:nvCxnSpPr>
        <p:spPr>
          <a:xfrm>
            <a:off x="5446982" y="2443909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50"/>
          <p:cNvCxnSpPr>
            <a:stCxn id="45" idx="2"/>
            <a:endCxn id="49" idx="0"/>
          </p:cNvCxnSpPr>
          <p:nvPr/>
        </p:nvCxnSpPr>
        <p:spPr>
          <a:xfrm>
            <a:off x="5446982" y="4100093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/>
          <p:cNvCxnSpPr>
            <a:stCxn id="46" idx="3"/>
            <a:endCxn id="38" idx="1"/>
          </p:cNvCxnSpPr>
          <p:nvPr/>
        </p:nvCxnSpPr>
        <p:spPr>
          <a:xfrm>
            <a:off x="6599110" y="1867845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52"/>
          <p:cNvCxnSpPr>
            <a:stCxn id="42" idx="3"/>
            <a:endCxn id="37" idx="1"/>
          </p:cNvCxnSpPr>
          <p:nvPr/>
        </p:nvCxnSpPr>
        <p:spPr>
          <a:xfrm>
            <a:off x="6599110" y="2227885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rostokąt 53"/>
          <p:cNvSpPr/>
          <p:nvPr/>
        </p:nvSpPr>
        <p:spPr>
          <a:xfrm>
            <a:off x="6455094" y="3380013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5" name="Łącznik prosty 54"/>
          <p:cNvCxnSpPr>
            <a:stCxn id="54" idx="3"/>
            <a:endCxn id="39" idx="1"/>
          </p:cNvCxnSpPr>
          <p:nvPr/>
        </p:nvCxnSpPr>
        <p:spPr>
          <a:xfrm>
            <a:off x="6599110" y="3452021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55"/>
          <p:cNvCxnSpPr>
            <a:stCxn id="48" idx="3"/>
            <a:endCxn id="40" idx="1"/>
          </p:cNvCxnSpPr>
          <p:nvPr/>
        </p:nvCxnSpPr>
        <p:spPr>
          <a:xfrm>
            <a:off x="6599110" y="5180213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56"/>
          <p:cNvCxnSpPr>
            <a:endCxn id="41" idx="1"/>
          </p:cNvCxnSpPr>
          <p:nvPr/>
        </p:nvCxnSpPr>
        <p:spPr>
          <a:xfrm>
            <a:off x="4798910" y="6116317"/>
            <a:ext cx="28083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ole tekstowe 57"/>
          <p:cNvSpPr txBox="1"/>
          <p:nvPr/>
        </p:nvSpPr>
        <p:spPr>
          <a:xfrm>
            <a:off x="6599110" y="2011861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y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59" name="pole tekstowe 58"/>
          <p:cNvSpPr txBox="1"/>
          <p:nvPr/>
        </p:nvSpPr>
        <p:spPr>
          <a:xfrm>
            <a:off x="6599110" y="1651821"/>
            <a:ext cx="53091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x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60" name="pole tekstowe 59"/>
          <p:cNvSpPr txBox="1"/>
          <p:nvPr/>
        </p:nvSpPr>
        <p:spPr>
          <a:xfrm>
            <a:off x="6671118" y="3235997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y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61" name="pole tekstowe 60"/>
          <p:cNvSpPr txBox="1"/>
          <p:nvPr/>
        </p:nvSpPr>
        <p:spPr>
          <a:xfrm>
            <a:off x="5446982" y="4676157"/>
            <a:ext cx="53091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x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62" name="pole tekstowe 61"/>
          <p:cNvSpPr txBox="1"/>
          <p:nvPr/>
        </p:nvSpPr>
        <p:spPr>
          <a:xfrm>
            <a:off x="5446982" y="4100093"/>
            <a:ext cx="59811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z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63" name="pole tekstowe 62"/>
          <p:cNvSpPr txBox="1"/>
          <p:nvPr/>
        </p:nvSpPr>
        <p:spPr>
          <a:xfrm>
            <a:off x="5446982" y="2875957"/>
            <a:ext cx="53091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x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64" name="pole tekstowe 63"/>
          <p:cNvSpPr txBox="1"/>
          <p:nvPr/>
        </p:nvSpPr>
        <p:spPr>
          <a:xfrm>
            <a:off x="5446982" y="2443909"/>
            <a:ext cx="52610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z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65" name="pole tekstowe 64"/>
          <p:cNvSpPr txBox="1"/>
          <p:nvPr/>
        </p:nvSpPr>
        <p:spPr>
          <a:xfrm>
            <a:off x="4222846" y="5540253"/>
            <a:ext cx="52610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z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66" name="pole tekstowe 65"/>
          <p:cNvSpPr txBox="1"/>
          <p:nvPr/>
        </p:nvSpPr>
        <p:spPr>
          <a:xfrm>
            <a:off x="6743126" y="4964189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y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67" name="Prostokąt 66"/>
          <p:cNvSpPr/>
          <p:nvPr/>
        </p:nvSpPr>
        <p:spPr>
          <a:xfrm>
            <a:off x="3646782" y="546824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Prostokąt 67"/>
          <p:cNvSpPr/>
          <p:nvPr/>
        </p:nvSpPr>
        <p:spPr>
          <a:xfrm>
            <a:off x="3646782" y="4388125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Prostokąt 68"/>
          <p:cNvSpPr/>
          <p:nvPr/>
        </p:nvSpPr>
        <p:spPr>
          <a:xfrm>
            <a:off x="1774574" y="4676157"/>
            <a:ext cx="144016" cy="1440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0" name="Łącznik prosty 69"/>
          <p:cNvCxnSpPr>
            <a:endCxn id="47" idx="2"/>
          </p:cNvCxnSpPr>
          <p:nvPr/>
        </p:nvCxnSpPr>
        <p:spPr>
          <a:xfrm flipV="1">
            <a:off x="4798910" y="5612261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y 70"/>
          <p:cNvCxnSpPr>
            <a:stCxn id="47" idx="1"/>
            <a:endCxn id="67" idx="3"/>
          </p:cNvCxnSpPr>
          <p:nvPr/>
        </p:nvCxnSpPr>
        <p:spPr>
          <a:xfrm flipH="1">
            <a:off x="3790798" y="5540253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Łącznik prosty 71"/>
          <p:cNvCxnSpPr>
            <a:stCxn id="68" idx="3"/>
          </p:cNvCxnSpPr>
          <p:nvPr/>
        </p:nvCxnSpPr>
        <p:spPr>
          <a:xfrm>
            <a:off x="3790798" y="4460133"/>
            <a:ext cx="165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Prostokąt zaokrąglony 72"/>
          <p:cNvSpPr/>
          <p:nvPr/>
        </p:nvSpPr>
        <p:spPr>
          <a:xfrm>
            <a:off x="1774574" y="4028085"/>
            <a:ext cx="2016224" cy="2016224"/>
          </a:xfrm>
          <a:prstGeom prst="roundRect">
            <a:avLst>
              <a:gd name="adj" fmla="val 124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objectiveFunction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c1 : </a:t>
            </a:r>
            <a:r>
              <a:rPr lang="pl-PL" sz="1000" dirty="0" err="1" smtClean="0">
                <a:solidFill>
                  <a:schemeClr val="tx1"/>
                </a:solidFill>
              </a:rPr>
              <a:t>Objective</a:t>
            </a:r>
            <a:r>
              <a:rPr lang="pl-PL" sz="1000" dirty="0" smtClean="0">
                <a:solidFill>
                  <a:schemeClr val="tx1"/>
                </a:solidFill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</a:rPr>
              <a:t>Function</a:t>
            </a:r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{ </a:t>
            </a:r>
            <a:r>
              <a:rPr lang="pl-PL" sz="1000" dirty="0" err="1" smtClean="0">
                <a:solidFill>
                  <a:schemeClr val="tx1"/>
                </a:solidFill>
              </a:rPr>
              <a:t>cost</a:t>
            </a:r>
            <a:r>
              <a:rPr lang="pl-PL" sz="1000" dirty="0" smtClean="0">
                <a:solidFill>
                  <a:schemeClr val="tx1"/>
                </a:solidFill>
              </a:rPr>
              <a:t> = in1 * in2 }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74" name="pole tekstowe 73"/>
          <p:cNvSpPr txBox="1"/>
          <p:nvPr/>
        </p:nvSpPr>
        <p:spPr>
          <a:xfrm>
            <a:off x="3790798" y="4244109"/>
            <a:ext cx="6367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in1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75" name="pole tekstowe 74"/>
          <p:cNvSpPr txBox="1"/>
          <p:nvPr/>
        </p:nvSpPr>
        <p:spPr>
          <a:xfrm>
            <a:off x="3790798" y="5324229"/>
            <a:ext cx="6367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in2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76" name="pole tekstowe 75"/>
          <p:cNvSpPr txBox="1"/>
          <p:nvPr/>
        </p:nvSpPr>
        <p:spPr>
          <a:xfrm>
            <a:off x="1126502" y="4532141"/>
            <a:ext cx="68961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err="1" smtClean="0"/>
              <a:t>cost</a:t>
            </a:r>
            <a:r>
              <a:rPr lang="pl-PL" sz="1000" dirty="0" smtClean="0"/>
              <a:t>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77" name="Prostokąt 76"/>
          <p:cNvSpPr/>
          <p:nvPr/>
        </p:nvSpPr>
        <p:spPr>
          <a:xfrm>
            <a:off x="262406" y="4532141"/>
            <a:ext cx="93610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/option1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>
              <a:solidFill>
                <a:schemeClr val="tx1"/>
              </a:solidFill>
            </a:endParaRPr>
          </a:p>
        </p:txBody>
      </p:sp>
      <p:cxnSp>
        <p:nvCxnSpPr>
          <p:cNvPr id="78" name="Łącznik prosty 77"/>
          <p:cNvCxnSpPr>
            <a:endCxn id="77" idx="3"/>
          </p:cNvCxnSpPr>
          <p:nvPr/>
        </p:nvCxnSpPr>
        <p:spPr>
          <a:xfrm flipH="1">
            <a:off x="1198510" y="4748165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mtClean="0"/>
              <a:t>Funkcja celowa </a:t>
            </a:r>
            <a:r>
              <a:rPr lang="pl-PL" dirty="0" smtClean="0"/>
              <a:t>– przykład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118</a:t>
            </a:fld>
            <a:endParaRPr lang="pl-PL" dirty="0"/>
          </a:p>
        </p:txBody>
      </p:sp>
      <p:sp>
        <p:nvSpPr>
          <p:cNvPr id="79" name="Prostokąt zaokrąglony 78"/>
          <p:cNvSpPr/>
          <p:nvPr/>
        </p:nvSpPr>
        <p:spPr>
          <a:xfrm>
            <a:off x="4716016" y="1556792"/>
            <a:ext cx="1890208" cy="9216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: </a:t>
            </a:r>
            <a:r>
              <a:rPr lang="pl-PL" sz="1000" dirty="0" err="1" smtClean="0">
                <a:solidFill>
                  <a:schemeClr val="tx1"/>
                </a:solidFill>
              </a:rPr>
              <a:t>trigonometry</a:t>
            </a:r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{ z = cos (x + y) }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80" name="Prostokąt zaokrąglony 79"/>
          <p:cNvSpPr/>
          <p:nvPr/>
        </p:nvSpPr>
        <p:spPr>
          <a:xfrm>
            <a:off x="4716016" y="5013176"/>
            <a:ext cx="1890208" cy="9216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: </a:t>
            </a:r>
            <a:r>
              <a:rPr lang="pl-PL" sz="1000" dirty="0" err="1" smtClean="0">
                <a:solidFill>
                  <a:schemeClr val="tx1"/>
                </a:solidFill>
              </a:rPr>
              <a:t>multiply</a:t>
            </a:r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{ z = x *y }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81" name="Prostokąt zaokrąglony 80"/>
          <p:cNvSpPr/>
          <p:nvPr/>
        </p:nvSpPr>
        <p:spPr>
          <a:xfrm>
            <a:off x="4716016" y="3212976"/>
            <a:ext cx="1890208" cy="9216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: sum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{ z = x +y }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82" name="Prostokąt 81"/>
          <p:cNvSpPr/>
          <p:nvPr/>
        </p:nvSpPr>
        <p:spPr>
          <a:xfrm>
            <a:off x="7236296" y="1268760"/>
            <a:ext cx="1440160" cy="51845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</p:txBody>
      </p:sp>
      <p:cxnSp>
        <p:nvCxnSpPr>
          <p:cNvPr id="83" name="Łącznik prosty 82"/>
          <p:cNvCxnSpPr/>
          <p:nvPr/>
        </p:nvCxnSpPr>
        <p:spPr>
          <a:xfrm>
            <a:off x="7236296" y="1700808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pole tekstowe 83"/>
          <p:cNvSpPr txBox="1"/>
          <p:nvPr/>
        </p:nvSpPr>
        <p:spPr>
          <a:xfrm>
            <a:off x="7596336" y="1340768"/>
            <a:ext cx="320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: A</a:t>
            </a:r>
            <a:endParaRPr lang="pl-PL" sz="1000" dirty="0"/>
          </a:p>
        </p:txBody>
      </p:sp>
      <p:sp>
        <p:nvSpPr>
          <p:cNvPr id="85" name="Prostokąt 84"/>
          <p:cNvSpPr/>
          <p:nvPr/>
        </p:nvSpPr>
        <p:spPr>
          <a:xfrm>
            <a:off x="7380312" y="2132856"/>
            <a:ext cx="1080120" cy="2880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b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sp>
        <p:nvSpPr>
          <p:cNvPr id="86" name="Prostokąt 85"/>
          <p:cNvSpPr/>
          <p:nvPr/>
        </p:nvSpPr>
        <p:spPr>
          <a:xfrm>
            <a:off x="7380312" y="1772816"/>
            <a:ext cx="1080120" cy="2880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87" name="Prostokąt 86"/>
          <p:cNvSpPr/>
          <p:nvPr/>
        </p:nvSpPr>
        <p:spPr>
          <a:xfrm>
            <a:off x="7452320" y="3356992"/>
            <a:ext cx="1152128" cy="2880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c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sp>
        <p:nvSpPr>
          <p:cNvPr id="88" name="Prostokąt 87"/>
          <p:cNvSpPr/>
          <p:nvPr/>
        </p:nvSpPr>
        <p:spPr>
          <a:xfrm>
            <a:off x="7452320" y="5085184"/>
            <a:ext cx="1152128" cy="2880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d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sp>
        <p:nvSpPr>
          <p:cNvPr id="89" name="Prostokąt 88"/>
          <p:cNvSpPr/>
          <p:nvPr/>
        </p:nvSpPr>
        <p:spPr>
          <a:xfrm>
            <a:off x="7596336" y="6021288"/>
            <a:ext cx="936104" cy="288032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e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</p:txBody>
      </p:sp>
      <p:sp>
        <p:nvSpPr>
          <p:cNvPr id="90" name="Prostokąt 89"/>
          <p:cNvSpPr/>
          <p:nvPr/>
        </p:nvSpPr>
        <p:spPr>
          <a:xfrm>
            <a:off x="6444208" y="2204864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Prostokąt 90"/>
          <p:cNvSpPr/>
          <p:nvPr/>
        </p:nvSpPr>
        <p:spPr>
          <a:xfrm>
            <a:off x="5364088" y="2348880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Prostokąt 91"/>
          <p:cNvSpPr/>
          <p:nvPr/>
        </p:nvSpPr>
        <p:spPr>
          <a:xfrm>
            <a:off x="5364088" y="3212976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3" name="Prostokąt 92"/>
          <p:cNvSpPr/>
          <p:nvPr/>
        </p:nvSpPr>
        <p:spPr>
          <a:xfrm>
            <a:off x="5364088" y="4005064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4" name="Prostokąt 93"/>
          <p:cNvSpPr/>
          <p:nvPr/>
        </p:nvSpPr>
        <p:spPr>
          <a:xfrm>
            <a:off x="6444208" y="1844824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5" name="Prostokąt 94"/>
          <p:cNvSpPr/>
          <p:nvPr/>
        </p:nvSpPr>
        <p:spPr>
          <a:xfrm>
            <a:off x="4716016" y="5517232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6" name="Prostokąt 95"/>
          <p:cNvSpPr/>
          <p:nvPr/>
        </p:nvSpPr>
        <p:spPr>
          <a:xfrm>
            <a:off x="6444208" y="5157192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7" name="Prostokąt 96"/>
          <p:cNvSpPr/>
          <p:nvPr/>
        </p:nvSpPr>
        <p:spPr>
          <a:xfrm>
            <a:off x="5364088" y="5013176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8" name="Łącznik prosty 97"/>
          <p:cNvCxnSpPr>
            <a:stCxn id="91" idx="2"/>
            <a:endCxn id="92" idx="0"/>
          </p:cNvCxnSpPr>
          <p:nvPr/>
        </p:nvCxnSpPr>
        <p:spPr>
          <a:xfrm>
            <a:off x="5436096" y="249289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Łącznik prosty 98"/>
          <p:cNvCxnSpPr>
            <a:stCxn id="93" idx="2"/>
            <a:endCxn id="97" idx="0"/>
          </p:cNvCxnSpPr>
          <p:nvPr/>
        </p:nvCxnSpPr>
        <p:spPr>
          <a:xfrm>
            <a:off x="5436096" y="4149080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Łącznik prosty 99"/>
          <p:cNvCxnSpPr>
            <a:stCxn id="94" idx="3"/>
            <a:endCxn id="86" idx="1"/>
          </p:cNvCxnSpPr>
          <p:nvPr/>
        </p:nvCxnSpPr>
        <p:spPr>
          <a:xfrm>
            <a:off x="6588224" y="1916832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Łącznik prosty 100"/>
          <p:cNvCxnSpPr>
            <a:stCxn id="90" idx="3"/>
            <a:endCxn id="85" idx="1"/>
          </p:cNvCxnSpPr>
          <p:nvPr/>
        </p:nvCxnSpPr>
        <p:spPr>
          <a:xfrm>
            <a:off x="6588224" y="2276872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Prostokąt 101"/>
          <p:cNvSpPr/>
          <p:nvPr/>
        </p:nvSpPr>
        <p:spPr>
          <a:xfrm>
            <a:off x="6444208" y="3429000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3" name="Łącznik prosty 102"/>
          <p:cNvCxnSpPr>
            <a:stCxn id="102" idx="3"/>
            <a:endCxn id="87" idx="1"/>
          </p:cNvCxnSpPr>
          <p:nvPr/>
        </p:nvCxnSpPr>
        <p:spPr>
          <a:xfrm>
            <a:off x="6588224" y="3501008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Łącznik prosty 103"/>
          <p:cNvCxnSpPr>
            <a:stCxn id="96" idx="3"/>
            <a:endCxn id="88" idx="1"/>
          </p:cNvCxnSpPr>
          <p:nvPr/>
        </p:nvCxnSpPr>
        <p:spPr>
          <a:xfrm>
            <a:off x="6588224" y="522920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Łącznik prosty 104"/>
          <p:cNvCxnSpPr>
            <a:endCxn id="89" idx="1"/>
          </p:cNvCxnSpPr>
          <p:nvPr/>
        </p:nvCxnSpPr>
        <p:spPr>
          <a:xfrm>
            <a:off x="4788024" y="6165304"/>
            <a:ext cx="28083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pole tekstowe 105"/>
          <p:cNvSpPr txBox="1"/>
          <p:nvPr/>
        </p:nvSpPr>
        <p:spPr>
          <a:xfrm>
            <a:off x="6588224" y="2060848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y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107" name="pole tekstowe 106"/>
          <p:cNvSpPr txBox="1"/>
          <p:nvPr/>
        </p:nvSpPr>
        <p:spPr>
          <a:xfrm>
            <a:off x="6588224" y="1700808"/>
            <a:ext cx="53091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x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108" name="pole tekstowe 107"/>
          <p:cNvSpPr txBox="1"/>
          <p:nvPr/>
        </p:nvSpPr>
        <p:spPr>
          <a:xfrm>
            <a:off x="6660232" y="3284984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y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109" name="pole tekstowe 108"/>
          <p:cNvSpPr txBox="1"/>
          <p:nvPr/>
        </p:nvSpPr>
        <p:spPr>
          <a:xfrm>
            <a:off x="5436096" y="4725144"/>
            <a:ext cx="53091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x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110" name="pole tekstowe 109"/>
          <p:cNvSpPr txBox="1"/>
          <p:nvPr/>
        </p:nvSpPr>
        <p:spPr>
          <a:xfrm>
            <a:off x="5436096" y="4149080"/>
            <a:ext cx="59811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z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111" name="pole tekstowe 110"/>
          <p:cNvSpPr txBox="1"/>
          <p:nvPr/>
        </p:nvSpPr>
        <p:spPr>
          <a:xfrm>
            <a:off x="5436096" y="2924944"/>
            <a:ext cx="53091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x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112" name="pole tekstowe 111"/>
          <p:cNvSpPr txBox="1"/>
          <p:nvPr/>
        </p:nvSpPr>
        <p:spPr>
          <a:xfrm>
            <a:off x="5436096" y="2492896"/>
            <a:ext cx="52610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z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113" name="pole tekstowe 112"/>
          <p:cNvSpPr txBox="1"/>
          <p:nvPr/>
        </p:nvSpPr>
        <p:spPr>
          <a:xfrm>
            <a:off x="4211960" y="5589240"/>
            <a:ext cx="52610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z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114" name="pole tekstowe 113"/>
          <p:cNvSpPr txBox="1"/>
          <p:nvPr/>
        </p:nvSpPr>
        <p:spPr>
          <a:xfrm>
            <a:off x="6732240" y="5013176"/>
            <a:ext cx="532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y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115" name="Prostokąt 114"/>
          <p:cNvSpPr/>
          <p:nvPr/>
        </p:nvSpPr>
        <p:spPr>
          <a:xfrm>
            <a:off x="3635896" y="5517232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6" name="Prostokąt 115"/>
          <p:cNvSpPr/>
          <p:nvPr/>
        </p:nvSpPr>
        <p:spPr>
          <a:xfrm>
            <a:off x="3635896" y="4437112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7" name="Prostokąt 116"/>
          <p:cNvSpPr/>
          <p:nvPr/>
        </p:nvSpPr>
        <p:spPr>
          <a:xfrm>
            <a:off x="1763688" y="4725144"/>
            <a:ext cx="144016" cy="1440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8" name="Łącznik prosty 117"/>
          <p:cNvCxnSpPr>
            <a:endCxn id="95" idx="2"/>
          </p:cNvCxnSpPr>
          <p:nvPr/>
        </p:nvCxnSpPr>
        <p:spPr>
          <a:xfrm flipV="1">
            <a:off x="4788024" y="5661248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Łącznik prosty 118"/>
          <p:cNvCxnSpPr>
            <a:stCxn id="95" idx="1"/>
            <a:endCxn id="115" idx="3"/>
          </p:cNvCxnSpPr>
          <p:nvPr/>
        </p:nvCxnSpPr>
        <p:spPr>
          <a:xfrm flipH="1">
            <a:off x="3779912" y="5589240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Łącznik prosty 119"/>
          <p:cNvCxnSpPr>
            <a:stCxn id="116" idx="3"/>
          </p:cNvCxnSpPr>
          <p:nvPr/>
        </p:nvCxnSpPr>
        <p:spPr>
          <a:xfrm>
            <a:off x="3779912" y="4509120"/>
            <a:ext cx="165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Prostokąt zaokrąglony 120"/>
          <p:cNvSpPr/>
          <p:nvPr/>
        </p:nvSpPr>
        <p:spPr>
          <a:xfrm>
            <a:off x="1763688" y="4077072"/>
            <a:ext cx="2016224" cy="2016224"/>
          </a:xfrm>
          <a:prstGeom prst="roundRect">
            <a:avLst>
              <a:gd name="adj" fmla="val 124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objectiveFunction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: </a:t>
            </a:r>
            <a:r>
              <a:rPr lang="pl-PL" sz="1000" dirty="0" err="1" smtClean="0">
                <a:solidFill>
                  <a:schemeClr val="tx1"/>
                </a:solidFill>
              </a:rPr>
              <a:t>Objective</a:t>
            </a:r>
            <a:r>
              <a:rPr lang="pl-PL" sz="1000" dirty="0" smtClean="0">
                <a:solidFill>
                  <a:schemeClr val="tx1"/>
                </a:solidFill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</a:rPr>
              <a:t>Function</a:t>
            </a:r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{ </a:t>
            </a:r>
            <a:r>
              <a:rPr lang="pl-PL" sz="1000" dirty="0" err="1" smtClean="0">
                <a:solidFill>
                  <a:schemeClr val="tx1"/>
                </a:solidFill>
              </a:rPr>
              <a:t>cost</a:t>
            </a:r>
            <a:r>
              <a:rPr lang="pl-PL" sz="1000" dirty="0" smtClean="0">
                <a:solidFill>
                  <a:schemeClr val="tx1"/>
                </a:solidFill>
              </a:rPr>
              <a:t> = in1 * in2 }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22" name="pole tekstowe 121"/>
          <p:cNvSpPr txBox="1"/>
          <p:nvPr/>
        </p:nvSpPr>
        <p:spPr>
          <a:xfrm>
            <a:off x="3779912" y="4293096"/>
            <a:ext cx="6367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in1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123" name="pole tekstowe 122"/>
          <p:cNvSpPr txBox="1"/>
          <p:nvPr/>
        </p:nvSpPr>
        <p:spPr>
          <a:xfrm>
            <a:off x="3779912" y="5373216"/>
            <a:ext cx="6367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in2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124" name="pole tekstowe 123"/>
          <p:cNvSpPr txBox="1"/>
          <p:nvPr/>
        </p:nvSpPr>
        <p:spPr>
          <a:xfrm>
            <a:off x="1115616" y="4581128"/>
            <a:ext cx="68961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err="1" smtClean="0"/>
              <a:t>cost</a:t>
            </a:r>
            <a:r>
              <a:rPr lang="pl-PL" sz="1000" dirty="0" smtClean="0"/>
              <a:t>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125" name="Prostokąt 124"/>
          <p:cNvSpPr/>
          <p:nvPr/>
        </p:nvSpPr>
        <p:spPr>
          <a:xfrm>
            <a:off x="251520" y="4581128"/>
            <a:ext cx="93610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/</a:t>
            </a:r>
            <a:r>
              <a:rPr lang="pl-PL" sz="1000" dirty="0" err="1" smtClean="0">
                <a:solidFill>
                  <a:schemeClr val="tx1"/>
                </a:solidFill>
              </a:rPr>
              <a:t>option</a:t>
            </a:r>
            <a:r>
              <a:rPr lang="pl-PL" sz="1000" dirty="0" smtClean="0">
                <a:solidFill>
                  <a:schemeClr val="tx1"/>
                </a:solidFill>
              </a:rPr>
              <a:t>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>
              <a:solidFill>
                <a:schemeClr val="tx1"/>
              </a:solidFill>
            </a:endParaRPr>
          </a:p>
        </p:txBody>
      </p:sp>
      <p:cxnSp>
        <p:nvCxnSpPr>
          <p:cNvPr id="126" name="Łącznik prosty 125"/>
          <p:cNvCxnSpPr>
            <a:endCxn id="125" idx="3"/>
          </p:cNvCxnSpPr>
          <p:nvPr/>
        </p:nvCxnSpPr>
        <p:spPr>
          <a:xfrm flipH="1">
            <a:off x="1187624" y="4797152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Prostokąt 126"/>
          <p:cNvSpPr/>
          <p:nvPr/>
        </p:nvSpPr>
        <p:spPr>
          <a:xfrm>
            <a:off x="467544" y="764704"/>
            <a:ext cx="172819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  </a:t>
            </a:r>
            <a:r>
              <a:rPr lang="pl-PL" sz="1000" dirty="0" err="1" smtClean="0">
                <a:solidFill>
                  <a:schemeClr val="tx1"/>
                </a:solidFill>
              </a:rPr>
              <a:t>block</a:t>
            </a:r>
            <a:r>
              <a:rPr lang="pl-PL" sz="10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28" name="Prostokąt 127"/>
          <p:cNvSpPr/>
          <p:nvPr/>
        </p:nvSpPr>
        <p:spPr>
          <a:xfrm>
            <a:off x="467544" y="1268760"/>
            <a:ext cx="1728192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err="1" smtClean="0">
                <a:solidFill>
                  <a:schemeClr val="tx1"/>
                </a:solidFill>
              </a:rPr>
              <a:t>values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a 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b 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c 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d 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e 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 smtClean="0">
              <a:solidFill>
                <a:schemeClr val="tx1"/>
              </a:solidFill>
            </a:endParaRPr>
          </a:p>
          <a:p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129" name="Prostokąt 128"/>
          <p:cNvSpPr/>
          <p:nvPr/>
        </p:nvSpPr>
        <p:spPr>
          <a:xfrm>
            <a:off x="323528" y="3212976"/>
            <a:ext cx="9144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A1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30" name="Prostokąt 129"/>
          <p:cNvSpPr/>
          <p:nvPr/>
        </p:nvSpPr>
        <p:spPr>
          <a:xfrm>
            <a:off x="1475656" y="3212976"/>
            <a:ext cx="9144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A2</a:t>
            </a:r>
          </a:p>
        </p:txBody>
      </p:sp>
      <p:cxnSp>
        <p:nvCxnSpPr>
          <p:cNvPr id="131" name="Łącznik prosty 130"/>
          <p:cNvCxnSpPr/>
          <p:nvPr/>
        </p:nvCxnSpPr>
        <p:spPr>
          <a:xfrm>
            <a:off x="899592" y="2996952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Łącznik prosty 131"/>
          <p:cNvCxnSpPr/>
          <p:nvPr/>
        </p:nvCxnSpPr>
        <p:spPr>
          <a:xfrm>
            <a:off x="899592" y="299695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Łącznik prosty 132"/>
          <p:cNvCxnSpPr/>
          <p:nvPr/>
        </p:nvCxnSpPr>
        <p:spPr>
          <a:xfrm>
            <a:off x="1835696" y="299695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rójkąt równoramienny 133"/>
          <p:cNvSpPr/>
          <p:nvPr/>
        </p:nvSpPr>
        <p:spPr>
          <a:xfrm>
            <a:off x="1259632" y="2708920"/>
            <a:ext cx="144016" cy="14401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5" name="Łącznik prosty 134"/>
          <p:cNvCxnSpPr>
            <a:stCxn id="134" idx="3"/>
          </p:cNvCxnSpPr>
          <p:nvPr/>
        </p:nvCxnSpPr>
        <p:spPr>
          <a:xfrm>
            <a:off x="1331640" y="285293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Prostokąt 135"/>
          <p:cNvSpPr/>
          <p:nvPr/>
        </p:nvSpPr>
        <p:spPr>
          <a:xfrm>
            <a:off x="2411760" y="1484784"/>
            <a:ext cx="93610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smtClean="0">
                <a:solidFill>
                  <a:schemeClr val="tx1"/>
                </a:solidFill>
              </a:rPr>
              <a:t>a : 0.0001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b : 0.054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c : 2.56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d : 1.45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e : 0.0</a:t>
            </a:r>
          </a:p>
        </p:txBody>
      </p:sp>
      <p:sp>
        <p:nvSpPr>
          <p:cNvPr id="137" name="Prostokąt 136"/>
          <p:cNvSpPr/>
          <p:nvPr/>
        </p:nvSpPr>
        <p:spPr>
          <a:xfrm>
            <a:off x="2411760" y="1052736"/>
            <a:ext cx="93610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a1 :</a:t>
            </a:r>
            <a:r>
              <a:rPr lang="pl-PL" sz="1000" dirty="0" err="1" smtClean="0">
                <a:solidFill>
                  <a:schemeClr val="tx1"/>
                </a:solidFill>
              </a:rPr>
              <a:t>A1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38" name="Prostokąt 137"/>
          <p:cNvSpPr/>
          <p:nvPr/>
        </p:nvSpPr>
        <p:spPr>
          <a:xfrm>
            <a:off x="3563888" y="1484784"/>
            <a:ext cx="936104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smtClean="0">
                <a:solidFill>
                  <a:schemeClr val="tx1"/>
                </a:solidFill>
              </a:rPr>
              <a:t>a : 0.0003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b : 0.06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c : 1,87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d : 1,25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e : 0.0</a:t>
            </a:r>
          </a:p>
        </p:txBody>
      </p:sp>
      <p:sp>
        <p:nvSpPr>
          <p:cNvPr id="139" name="Prostokąt 138"/>
          <p:cNvSpPr/>
          <p:nvPr/>
        </p:nvSpPr>
        <p:spPr>
          <a:xfrm>
            <a:off x="3563888" y="1052736"/>
            <a:ext cx="93610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a2 : </a:t>
            </a:r>
            <a:r>
              <a:rPr lang="pl-PL" sz="1000" dirty="0" err="1" smtClean="0">
                <a:solidFill>
                  <a:schemeClr val="tx1"/>
                </a:solidFill>
              </a:rPr>
              <a:t>A2</a:t>
            </a:r>
            <a:endParaRPr lang="pl-PL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Alternatywa wariantowa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119</a:t>
            </a:fld>
            <a:endParaRPr lang="pl-PL" dirty="0"/>
          </a:p>
        </p:txBody>
      </p:sp>
      <p:sp>
        <p:nvSpPr>
          <p:cNvPr id="31" name="Prostokąt 30"/>
          <p:cNvSpPr/>
          <p:nvPr/>
        </p:nvSpPr>
        <p:spPr>
          <a:xfrm>
            <a:off x="1043608" y="2132856"/>
            <a:ext cx="388843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 smtClean="0">
                <a:solidFill>
                  <a:schemeClr val="tx1"/>
                </a:solidFill>
              </a:rPr>
              <a:t>&lt;&lt;block</a:t>
            </a:r>
            <a:r>
              <a:rPr lang="pl-PL" sz="16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600" dirty="0" err="1" smtClean="0">
                <a:solidFill>
                  <a:schemeClr val="tx1"/>
                </a:solidFill>
              </a:rPr>
              <a:t>Cost</a:t>
            </a:r>
            <a:r>
              <a:rPr lang="pl-PL" sz="1600" dirty="0" smtClean="0">
                <a:solidFill>
                  <a:schemeClr val="tx1"/>
                </a:solidFill>
              </a:rPr>
              <a:t> </a:t>
            </a:r>
            <a:r>
              <a:rPr lang="pl-PL" sz="1600" dirty="0" err="1" smtClean="0">
                <a:solidFill>
                  <a:schemeClr val="tx1"/>
                </a:solidFill>
              </a:rPr>
              <a:t>Trade-off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32" name="Prostokąt 31"/>
          <p:cNvSpPr/>
          <p:nvPr/>
        </p:nvSpPr>
        <p:spPr>
          <a:xfrm>
            <a:off x="1043608" y="3356992"/>
            <a:ext cx="151216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&lt;&lt;</a:t>
            </a:r>
            <a:r>
              <a:rPr lang="pl-PL" sz="1100" dirty="0" err="1" smtClean="0">
                <a:solidFill>
                  <a:schemeClr val="tx1"/>
                </a:solidFill>
              </a:rPr>
              <a:t>objectiveFunction</a:t>
            </a:r>
            <a:r>
              <a:rPr lang="pl-PL" sz="11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100" dirty="0" err="1" smtClean="0">
                <a:solidFill>
                  <a:schemeClr val="tx1"/>
                </a:solidFill>
              </a:rPr>
              <a:t>Objective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Function</a:t>
            </a:r>
            <a:endParaRPr lang="pl-PL" sz="1100" dirty="0" smtClean="0">
              <a:solidFill>
                <a:schemeClr val="tx1"/>
              </a:solidFill>
            </a:endParaRPr>
          </a:p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{</a:t>
            </a:r>
            <a:r>
              <a:rPr lang="pl-PL" sz="1100" dirty="0" err="1" smtClean="0">
                <a:solidFill>
                  <a:schemeClr val="tx1"/>
                </a:solidFill>
              </a:rPr>
              <a:t>cost</a:t>
            </a:r>
            <a:r>
              <a:rPr lang="pl-PL" sz="1100" dirty="0" smtClean="0">
                <a:solidFill>
                  <a:schemeClr val="tx1"/>
                </a:solidFill>
              </a:rPr>
              <a:t> = in1 * in2}</a:t>
            </a:r>
          </a:p>
        </p:txBody>
      </p:sp>
      <p:sp>
        <p:nvSpPr>
          <p:cNvPr id="33" name="Prostokąt 32"/>
          <p:cNvSpPr/>
          <p:nvPr/>
        </p:nvSpPr>
        <p:spPr>
          <a:xfrm>
            <a:off x="1043608" y="4077072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rostokąt 33"/>
          <p:cNvSpPr/>
          <p:nvPr/>
        </p:nvSpPr>
        <p:spPr>
          <a:xfrm>
            <a:off x="1043608" y="4365104"/>
            <a:ext cx="151216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100" dirty="0" smtClean="0">
                <a:solidFill>
                  <a:schemeClr val="tx1"/>
                </a:solidFill>
              </a:rPr>
              <a:t>in1 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in2 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err="1" smtClean="0">
                <a:solidFill>
                  <a:schemeClr val="tx1"/>
                </a:solidFill>
              </a:rPr>
              <a:t>cost</a:t>
            </a:r>
            <a:r>
              <a:rPr lang="pl-PL" sz="1100" dirty="0" smtClean="0">
                <a:solidFill>
                  <a:schemeClr val="tx1"/>
                </a:solidFill>
              </a:rPr>
              <a:t>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35" name="Prostokąt 34"/>
          <p:cNvSpPr/>
          <p:nvPr/>
        </p:nvSpPr>
        <p:spPr>
          <a:xfrm>
            <a:off x="3059832" y="3356992"/>
            <a:ext cx="86409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A1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6" name="Prostokąt 35"/>
          <p:cNvSpPr/>
          <p:nvPr/>
        </p:nvSpPr>
        <p:spPr>
          <a:xfrm>
            <a:off x="4211960" y="3356992"/>
            <a:ext cx="86409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A2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7" name="Romb 36"/>
          <p:cNvSpPr/>
          <p:nvPr/>
        </p:nvSpPr>
        <p:spPr>
          <a:xfrm rot="5400000">
            <a:off x="1151620" y="2816932"/>
            <a:ext cx="216024" cy="144016"/>
          </a:xfrm>
          <a:prstGeom prst="diamond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Romb 37"/>
          <p:cNvSpPr/>
          <p:nvPr/>
        </p:nvSpPr>
        <p:spPr>
          <a:xfrm rot="5400000">
            <a:off x="2087724" y="2816932"/>
            <a:ext cx="216024" cy="144016"/>
          </a:xfrm>
          <a:prstGeom prst="diamond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Romb 38"/>
          <p:cNvSpPr/>
          <p:nvPr/>
        </p:nvSpPr>
        <p:spPr>
          <a:xfrm rot="5400000">
            <a:off x="4535996" y="2816932"/>
            <a:ext cx="216024" cy="144016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Romb 39"/>
          <p:cNvSpPr/>
          <p:nvPr/>
        </p:nvSpPr>
        <p:spPr>
          <a:xfrm rot="5400000">
            <a:off x="3383868" y="2816932"/>
            <a:ext cx="216024" cy="144016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1" name="Łącznik prosty 40"/>
          <p:cNvCxnSpPr>
            <a:stCxn id="37" idx="3"/>
          </p:cNvCxnSpPr>
          <p:nvPr/>
        </p:nvCxnSpPr>
        <p:spPr>
          <a:xfrm>
            <a:off x="1259632" y="299695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41"/>
          <p:cNvCxnSpPr>
            <a:stCxn id="38" idx="3"/>
          </p:cNvCxnSpPr>
          <p:nvPr/>
        </p:nvCxnSpPr>
        <p:spPr>
          <a:xfrm>
            <a:off x="2195736" y="299695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/>
          <p:cNvCxnSpPr>
            <a:stCxn id="40" idx="3"/>
            <a:endCxn id="35" idx="0"/>
          </p:cNvCxnSpPr>
          <p:nvPr/>
        </p:nvCxnSpPr>
        <p:spPr>
          <a:xfrm>
            <a:off x="3491880" y="299695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>
            <a:stCxn id="39" idx="3"/>
            <a:endCxn id="36" idx="0"/>
          </p:cNvCxnSpPr>
          <p:nvPr/>
        </p:nvCxnSpPr>
        <p:spPr>
          <a:xfrm>
            <a:off x="4644008" y="299695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ole tekstowe 44"/>
          <p:cNvSpPr txBox="1"/>
          <p:nvPr/>
        </p:nvSpPr>
        <p:spPr>
          <a:xfrm>
            <a:off x="971600" y="3068960"/>
            <a:ext cx="304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c1</a:t>
            </a:r>
            <a:endParaRPr lang="pl-PL" sz="1000" dirty="0"/>
          </a:p>
        </p:txBody>
      </p:sp>
      <p:sp>
        <p:nvSpPr>
          <p:cNvPr id="46" name="pole tekstowe 45"/>
          <p:cNvSpPr txBox="1"/>
          <p:nvPr/>
        </p:nvSpPr>
        <p:spPr>
          <a:xfrm>
            <a:off x="1835696" y="3068960"/>
            <a:ext cx="304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c2</a:t>
            </a:r>
            <a:endParaRPr lang="pl-PL" sz="1000" dirty="0"/>
          </a:p>
        </p:txBody>
      </p:sp>
      <p:sp>
        <p:nvSpPr>
          <p:cNvPr id="47" name="Prostokąt 46"/>
          <p:cNvSpPr/>
          <p:nvPr/>
        </p:nvSpPr>
        <p:spPr>
          <a:xfrm>
            <a:off x="5796136" y="2060848"/>
            <a:ext cx="172819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  </a:t>
            </a:r>
            <a:r>
              <a:rPr lang="pl-PL" sz="1000" dirty="0" err="1" smtClean="0">
                <a:solidFill>
                  <a:schemeClr val="tx1"/>
                </a:solidFill>
              </a:rPr>
              <a:t>block</a:t>
            </a:r>
            <a:r>
              <a:rPr lang="pl-PL" sz="10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48" name="Prostokąt 47"/>
          <p:cNvSpPr/>
          <p:nvPr/>
        </p:nvSpPr>
        <p:spPr>
          <a:xfrm>
            <a:off x="5796136" y="2564904"/>
            <a:ext cx="172819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err="1" smtClean="0">
                <a:solidFill>
                  <a:schemeClr val="tx1"/>
                </a:solidFill>
              </a:rPr>
              <a:t>values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a 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b 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 smtClean="0">
              <a:solidFill>
                <a:schemeClr val="tx1"/>
              </a:solidFill>
            </a:endParaRPr>
          </a:p>
          <a:p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49" name="Prostokąt 48"/>
          <p:cNvSpPr/>
          <p:nvPr/>
        </p:nvSpPr>
        <p:spPr>
          <a:xfrm>
            <a:off x="5652120" y="3789040"/>
            <a:ext cx="9144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A1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50" name="Prostokąt 49"/>
          <p:cNvSpPr/>
          <p:nvPr/>
        </p:nvSpPr>
        <p:spPr>
          <a:xfrm>
            <a:off x="6804248" y="3789040"/>
            <a:ext cx="9144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A2</a:t>
            </a:r>
          </a:p>
        </p:txBody>
      </p:sp>
      <p:cxnSp>
        <p:nvCxnSpPr>
          <p:cNvPr id="51" name="Łącznik prosty 50"/>
          <p:cNvCxnSpPr/>
          <p:nvPr/>
        </p:nvCxnSpPr>
        <p:spPr>
          <a:xfrm>
            <a:off x="6228184" y="3573016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/>
          <p:cNvCxnSpPr/>
          <p:nvPr/>
        </p:nvCxnSpPr>
        <p:spPr>
          <a:xfrm>
            <a:off x="6228184" y="3573016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52"/>
          <p:cNvCxnSpPr/>
          <p:nvPr/>
        </p:nvCxnSpPr>
        <p:spPr>
          <a:xfrm>
            <a:off x="7164288" y="3573016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ójkąt równoramienny 53"/>
          <p:cNvSpPr/>
          <p:nvPr/>
        </p:nvSpPr>
        <p:spPr>
          <a:xfrm>
            <a:off x="6588224" y="3284984"/>
            <a:ext cx="144016" cy="14401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5" name="Łącznik prosty 54"/>
          <p:cNvCxnSpPr>
            <a:stCxn id="54" idx="3"/>
          </p:cNvCxnSpPr>
          <p:nvPr/>
        </p:nvCxnSpPr>
        <p:spPr>
          <a:xfrm>
            <a:off x="6660232" y="342900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r>
              <a:rPr lang="pl-PL" dirty="0" smtClean="0"/>
              <a:t> </a:t>
            </a:r>
            <a:r>
              <a:rPr lang="pl-PL" dirty="0" err="1" smtClean="0"/>
              <a:t>vs</a:t>
            </a:r>
            <a:r>
              <a:rPr lang="pl-PL" dirty="0" smtClean="0"/>
              <a:t>. UML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12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semantyka bardziej elastyczna i ekspresyjna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jest mniejszy niż UML - usunięcie konstrukcji dedykowanych dla oprogramowania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– mniej diagramów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– mniej konstrukcji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wspieranie różnych typów rodzajów alokacji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– UML – alokacje tabelaryczne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– elastyczne tabele alokacji – alokacje wymagań, funkcjonalna,      strukturalna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konstrukcje zarządzania modelem wspierają modele, widoki, punkty widzenia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– rozszerzają możliwości UML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mtClean="0"/>
              <a:t>Alternatywa wariantowa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120</a:t>
            </a:fld>
            <a:endParaRPr lang="pl-PL" dirty="0"/>
          </a:p>
        </p:txBody>
      </p:sp>
      <p:sp>
        <p:nvSpPr>
          <p:cNvPr id="56" name="Prostokąt 55"/>
          <p:cNvSpPr/>
          <p:nvPr/>
        </p:nvSpPr>
        <p:spPr>
          <a:xfrm>
            <a:off x="3635896" y="5517232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Prostokąt 56"/>
          <p:cNvSpPr/>
          <p:nvPr/>
        </p:nvSpPr>
        <p:spPr>
          <a:xfrm>
            <a:off x="3635896" y="4797152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Prostokąt 57"/>
          <p:cNvSpPr/>
          <p:nvPr/>
        </p:nvSpPr>
        <p:spPr>
          <a:xfrm>
            <a:off x="1763688" y="4725144"/>
            <a:ext cx="144016" cy="1440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Prostokąt zaokrąglony 58"/>
          <p:cNvSpPr/>
          <p:nvPr/>
        </p:nvSpPr>
        <p:spPr>
          <a:xfrm>
            <a:off x="1763688" y="4077072"/>
            <a:ext cx="2016224" cy="2016224"/>
          </a:xfrm>
          <a:prstGeom prst="roundRect">
            <a:avLst>
              <a:gd name="adj" fmla="val 124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objectiveFunction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c2: </a:t>
            </a:r>
            <a:r>
              <a:rPr lang="pl-PL" sz="1000" dirty="0" err="1" smtClean="0">
                <a:solidFill>
                  <a:schemeClr val="tx1"/>
                </a:solidFill>
              </a:rPr>
              <a:t>Objective</a:t>
            </a:r>
            <a:r>
              <a:rPr lang="pl-PL" sz="1000" dirty="0" smtClean="0">
                <a:solidFill>
                  <a:schemeClr val="tx1"/>
                </a:solidFill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</a:rPr>
              <a:t>Function</a:t>
            </a:r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{ </a:t>
            </a:r>
            <a:r>
              <a:rPr lang="pl-PL" sz="1000" dirty="0" err="1" smtClean="0">
                <a:solidFill>
                  <a:schemeClr val="tx1"/>
                </a:solidFill>
              </a:rPr>
              <a:t>cost</a:t>
            </a:r>
            <a:r>
              <a:rPr lang="pl-PL" sz="1000" dirty="0" smtClean="0">
                <a:solidFill>
                  <a:schemeClr val="tx1"/>
                </a:solidFill>
              </a:rPr>
              <a:t> = in1 * in2 }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60" name="pole tekstowe 59"/>
          <p:cNvSpPr txBox="1"/>
          <p:nvPr/>
        </p:nvSpPr>
        <p:spPr>
          <a:xfrm>
            <a:off x="3779912" y="5373216"/>
            <a:ext cx="6367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in2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61" name="pole tekstowe 60"/>
          <p:cNvSpPr txBox="1"/>
          <p:nvPr/>
        </p:nvSpPr>
        <p:spPr>
          <a:xfrm>
            <a:off x="1115616" y="4581128"/>
            <a:ext cx="68961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err="1" smtClean="0"/>
              <a:t>cost</a:t>
            </a:r>
            <a:r>
              <a:rPr lang="pl-PL" sz="1000" dirty="0" smtClean="0"/>
              <a:t>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62" name="Prostokąt 61"/>
          <p:cNvSpPr/>
          <p:nvPr/>
        </p:nvSpPr>
        <p:spPr>
          <a:xfrm>
            <a:off x="251520" y="4581128"/>
            <a:ext cx="93610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/option2: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>
              <a:solidFill>
                <a:schemeClr val="tx1"/>
              </a:solidFill>
            </a:endParaRPr>
          </a:p>
        </p:txBody>
      </p:sp>
      <p:cxnSp>
        <p:nvCxnSpPr>
          <p:cNvPr id="63" name="Łącznik prosty 62"/>
          <p:cNvCxnSpPr>
            <a:endCxn id="62" idx="3"/>
          </p:cNvCxnSpPr>
          <p:nvPr/>
        </p:nvCxnSpPr>
        <p:spPr>
          <a:xfrm flipH="1">
            <a:off x="1187624" y="4797152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rostokąt 63"/>
          <p:cNvSpPr/>
          <p:nvPr/>
        </p:nvSpPr>
        <p:spPr>
          <a:xfrm>
            <a:off x="3707904" y="2852936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Prostokąt 64"/>
          <p:cNvSpPr/>
          <p:nvPr/>
        </p:nvSpPr>
        <p:spPr>
          <a:xfrm>
            <a:off x="3707904" y="2132856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 65"/>
          <p:cNvSpPr/>
          <p:nvPr/>
        </p:nvSpPr>
        <p:spPr>
          <a:xfrm>
            <a:off x="1835696" y="2060848"/>
            <a:ext cx="144016" cy="1440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Prostokąt zaokrąglony 66"/>
          <p:cNvSpPr/>
          <p:nvPr/>
        </p:nvSpPr>
        <p:spPr>
          <a:xfrm>
            <a:off x="1835696" y="1412776"/>
            <a:ext cx="2016224" cy="2016224"/>
          </a:xfrm>
          <a:prstGeom prst="roundRect">
            <a:avLst>
              <a:gd name="adj" fmla="val 124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objectiveFunction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c1: </a:t>
            </a:r>
            <a:r>
              <a:rPr lang="pl-PL" sz="1000" dirty="0" err="1" smtClean="0">
                <a:solidFill>
                  <a:schemeClr val="tx1"/>
                </a:solidFill>
              </a:rPr>
              <a:t>Objective</a:t>
            </a:r>
            <a:r>
              <a:rPr lang="pl-PL" sz="1000" dirty="0" smtClean="0">
                <a:solidFill>
                  <a:schemeClr val="tx1"/>
                </a:solidFill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</a:rPr>
              <a:t>Function</a:t>
            </a:r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{ </a:t>
            </a:r>
            <a:r>
              <a:rPr lang="pl-PL" sz="1000" dirty="0" err="1" smtClean="0">
                <a:solidFill>
                  <a:schemeClr val="tx1"/>
                </a:solidFill>
              </a:rPr>
              <a:t>cost</a:t>
            </a:r>
            <a:r>
              <a:rPr lang="pl-PL" sz="1000" dirty="0" smtClean="0">
                <a:solidFill>
                  <a:schemeClr val="tx1"/>
                </a:solidFill>
              </a:rPr>
              <a:t> = in1 * in2 }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68" name="pole tekstowe 67"/>
          <p:cNvSpPr txBox="1"/>
          <p:nvPr/>
        </p:nvSpPr>
        <p:spPr>
          <a:xfrm>
            <a:off x="3851920" y="1844824"/>
            <a:ext cx="6367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in1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69" name="pole tekstowe 68"/>
          <p:cNvSpPr txBox="1"/>
          <p:nvPr/>
        </p:nvSpPr>
        <p:spPr>
          <a:xfrm>
            <a:off x="3851920" y="2708920"/>
            <a:ext cx="6367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in2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70" name="pole tekstowe 69"/>
          <p:cNvSpPr txBox="1"/>
          <p:nvPr/>
        </p:nvSpPr>
        <p:spPr>
          <a:xfrm>
            <a:off x="1187624" y="1916832"/>
            <a:ext cx="68961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err="1" smtClean="0"/>
              <a:t>cost</a:t>
            </a:r>
            <a:r>
              <a:rPr lang="pl-PL" sz="1000" dirty="0" smtClean="0"/>
              <a:t>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71" name="Prostokąt 70"/>
          <p:cNvSpPr/>
          <p:nvPr/>
        </p:nvSpPr>
        <p:spPr>
          <a:xfrm>
            <a:off x="323528" y="1916832"/>
            <a:ext cx="93610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/option1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>
              <a:solidFill>
                <a:schemeClr val="tx1"/>
              </a:solidFill>
            </a:endParaRPr>
          </a:p>
        </p:txBody>
      </p:sp>
      <p:cxnSp>
        <p:nvCxnSpPr>
          <p:cNvPr id="72" name="Łącznik prosty 71"/>
          <p:cNvCxnSpPr>
            <a:endCxn id="71" idx="3"/>
          </p:cNvCxnSpPr>
          <p:nvPr/>
        </p:nvCxnSpPr>
        <p:spPr>
          <a:xfrm flipH="1">
            <a:off x="1259632" y="2132856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Prostokąt 72"/>
          <p:cNvSpPr/>
          <p:nvPr/>
        </p:nvSpPr>
        <p:spPr>
          <a:xfrm>
            <a:off x="5004048" y="1340768"/>
            <a:ext cx="1512168" cy="504056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a1 : </a:t>
            </a:r>
            <a:r>
              <a:rPr lang="pl-PL" sz="1000" dirty="0" err="1" smtClean="0">
                <a:solidFill>
                  <a:schemeClr val="tx1"/>
                </a:solidFill>
              </a:rPr>
              <a:t>A1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74" name="Prostokąt 73"/>
          <p:cNvSpPr/>
          <p:nvPr/>
        </p:nvSpPr>
        <p:spPr>
          <a:xfrm>
            <a:off x="5004048" y="1844824"/>
            <a:ext cx="1512168" cy="1512168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Prostokąt 74"/>
          <p:cNvSpPr/>
          <p:nvPr/>
        </p:nvSpPr>
        <p:spPr>
          <a:xfrm>
            <a:off x="5148064" y="2060848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76" name="Prostokąt 75"/>
          <p:cNvSpPr/>
          <p:nvPr/>
        </p:nvSpPr>
        <p:spPr>
          <a:xfrm>
            <a:off x="5148064" y="2780928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b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>
              <a:solidFill>
                <a:schemeClr val="tx1"/>
              </a:solidFill>
            </a:endParaRPr>
          </a:p>
        </p:txBody>
      </p:sp>
      <p:cxnSp>
        <p:nvCxnSpPr>
          <p:cNvPr id="77" name="Łącznik prosty 76"/>
          <p:cNvCxnSpPr/>
          <p:nvPr/>
        </p:nvCxnSpPr>
        <p:spPr>
          <a:xfrm>
            <a:off x="3851920" y="2924944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y 77"/>
          <p:cNvCxnSpPr/>
          <p:nvPr/>
        </p:nvCxnSpPr>
        <p:spPr>
          <a:xfrm>
            <a:off x="3851920" y="2204864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pole tekstowe 78"/>
          <p:cNvSpPr txBox="1"/>
          <p:nvPr/>
        </p:nvSpPr>
        <p:spPr>
          <a:xfrm>
            <a:off x="3779912" y="4653136"/>
            <a:ext cx="6367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in1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80" name="pole tekstowe 79"/>
          <p:cNvSpPr txBox="1"/>
          <p:nvPr/>
        </p:nvSpPr>
        <p:spPr>
          <a:xfrm>
            <a:off x="3779912" y="5373216"/>
            <a:ext cx="6367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in2 : </a:t>
            </a:r>
            <a:r>
              <a:rPr lang="pl-PL" sz="1000" dirty="0" err="1" smtClean="0"/>
              <a:t>real</a:t>
            </a:r>
            <a:endParaRPr lang="pl-PL" sz="1000" dirty="0" smtClean="0"/>
          </a:p>
        </p:txBody>
      </p:sp>
      <p:sp>
        <p:nvSpPr>
          <p:cNvPr id="81" name="Prostokąt 80"/>
          <p:cNvSpPr/>
          <p:nvPr/>
        </p:nvSpPr>
        <p:spPr>
          <a:xfrm>
            <a:off x="4932040" y="4005064"/>
            <a:ext cx="1512168" cy="504056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a2 : </a:t>
            </a:r>
            <a:r>
              <a:rPr lang="pl-PL" sz="1000" dirty="0" err="1" smtClean="0">
                <a:solidFill>
                  <a:schemeClr val="tx1"/>
                </a:solidFill>
              </a:rPr>
              <a:t>A2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82" name="Prostokąt 81"/>
          <p:cNvSpPr/>
          <p:nvPr/>
        </p:nvSpPr>
        <p:spPr>
          <a:xfrm>
            <a:off x="4932040" y="4509120"/>
            <a:ext cx="1512168" cy="1512168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Prostokąt 82"/>
          <p:cNvSpPr/>
          <p:nvPr/>
        </p:nvSpPr>
        <p:spPr>
          <a:xfrm>
            <a:off x="5076056" y="4725144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84" name="Prostokąt 83"/>
          <p:cNvSpPr/>
          <p:nvPr/>
        </p:nvSpPr>
        <p:spPr>
          <a:xfrm>
            <a:off x="5076056" y="5445224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b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>
              <a:solidFill>
                <a:schemeClr val="tx1"/>
              </a:solidFill>
            </a:endParaRPr>
          </a:p>
        </p:txBody>
      </p:sp>
      <p:cxnSp>
        <p:nvCxnSpPr>
          <p:cNvPr id="85" name="Łącznik prosty 84"/>
          <p:cNvCxnSpPr/>
          <p:nvPr/>
        </p:nvCxnSpPr>
        <p:spPr>
          <a:xfrm>
            <a:off x="3779912" y="5589240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Łącznik prosty 85"/>
          <p:cNvCxnSpPr/>
          <p:nvPr/>
        </p:nvCxnSpPr>
        <p:spPr>
          <a:xfrm>
            <a:off x="3779912" y="4869160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Prostokąt 86"/>
          <p:cNvSpPr/>
          <p:nvPr/>
        </p:nvSpPr>
        <p:spPr>
          <a:xfrm>
            <a:off x="7164288" y="1988840"/>
            <a:ext cx="936104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smtClean="0">
                <a:solidFill>
                  <a:schemeClr val="tx1"/>
                </a:solidFill>
              </a:rPr>
              <a:t>a : 0.0001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b : 0.054</a:t>
            </a:r>
          </a:p>
        </p:txBody>
      </p:sp>
      <p:sp>
        <p:nvSpPr>
          <p:cNvPr id="88" name="Prostokąt 87"/>
          <p:cNvSpPr/>
          <p:nvPr/>
        </p:nvSpPr>
        <p:spPr>
          <a:xfrm>
            <a:off x="7164288" y="1556792"/>
            <a:ext cx="93610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a1 :</a:t>
            </a:r>
            <a:r>
              <a:rPr lang="pl-PL" sz="1000" dirty="0" err="1" smtClean="0">
                <a:solidFill>
                  <a:schemeClr val="tx1"/>
                </a:solidFill>
              </a:rPr>
              <a:t>A1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89" name="Prostokąt 88"/>
          <p:cNvSpPr/>
          <p:nvPr/>
        </p:nvSpPr>
        <p:spPr>
          <a:xfrm>
            <a:off x="7092280" y="4653136"/>
            <a:ext cx="936104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smtClean="0">
                <a:solidFill>
                  <a:schemeClr val="tx1"/>
                </a:solidFill>
              </a:rPr>
              <a:t>a : 0.0005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b : 0.075</a:t>
            </a:r>
          </a:p>
        </p:txBody>
      </p:sp>
      <p:sp>
        <p:nvSpPr>
          <p:cNvPr id="90" name="Prostokąt 89"/>
          <p:cNvSpPr/>
          <p:nvPr/>
        </p:nvSpPr>
        <p:spPr>
          <a:xfrm>
            <a:off x="7092280" y="4221088"/>
            <a:ext cx="93610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a2 :</a:t>
            </a:r>
            <a:r>
              <a:rPr lang="pl-PL" sz="1000" dirty="0" err="1" smtClean="0">
                <a:solidFill>
                  <a:schemeClr val="tx1"/>
                </a:solidFill>
              </a:rPr>
              <a:t>A2</a:t>
            </a:r>
            <a:endParaRPr lang="pl-PL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Miara efektywności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121</a:t>
            </a:fld>
            <a:endParaRPr lang="pl-PL" dirty="0"/>
          </a:p>
        </p:txBody>
      </p:sp>
      <p:sp>
        <p:nvSpPr>
          <p:cNvPr id="42" name="Prostokąt 41"/>
          <p:cNvSpPr/>
          <p:nvPr/>
        </p:nvSpPr>
        <p:spPr>
          <a:xfrm>
            <a:off x="5508104" y="1554294"/>
            <a:ext cx="172819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  </a:t>
            </a:r>
            <a:r>
              <a:rPr lang="pl-PL" sz="1000" dirty="0" err="1" smtClean="0">
                <a:solidFill>
                  <a:schemeClr val="tx1"/>
                </a:solidFill>
              </a:rPr>
              <a:t>block</a:t>
            </a:r>
            <a:r>
              <a:rPr lang="pl-PL" sz="10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43" name="Prostokąt 42"/>
          <p:cNvSpPr/>
          <p:nvPr/>
        </p:nvSpPr>
        <p:spPr>
          <a:xfrm>
            <a:off x="5508104" y="2058350"/>
            <a:ext cx="1728192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err="1" smtClean="0">
                <a:solidFill>
                  <a:schemeClr val="tx1"/>
                </a:solidFill>
              </a:rPr>
              <a:t>values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&lt;&lt;</a:t>
            </a:r>
            <a:r>
              <a:rPr lang="pl-PL" sz="1100" dirty="0" err="1" smtClean="0">
                <a:solidFill>
                  <a:schemeClr val="tx1"/>
                </a:solidFill>
              </a:rPr>
              <a:t>moe</a:t>
            </a:r>
            <a:r>
              <a:rPr lang="pl-PL" sz="1100" dirty="0" smtClean="0">
                <a:solidFill>
                  <a:schemeClr val="tx1"/>
                </a:solidFill>
              </a:rPr>
              <a:t>&gt;&gt;  a 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&lt;&lt;</a:t>
            </a:r>
            <a:r>
              <a:rPr lang="pl-PL" sz="1100" dirty="0" err="1" smtClean="0">
                <a:solidFill>
                  <a:schemeClr val="tx1"/>
                </a:solidFill>
              </a:rPr>
              <a:t>moe</a:t>
            </a:r>
            <a:r>
              <a:rPr lang="pl-PL" sz="1100" dirty="0" smtClean="0">
                <a:solidFill>
                  <a:schemeClr val="tx1"/>
                </a:solidFill>
              </a:rPr>
              <a:t>&gt;&gt;  b 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&lt;&lt;</a:t>
            </a:r>
            <a:r>
              <a:rPr lang="pl-PL" sz="1100" dirty="0" err="1" smtClean="0">
                <a:solidFill>
                  <a:schemeClr val="tx1"/>
                </a:solidFill>
              </a:rPr>
              <a:t>moe</a:t>
            </a:r>
            <a:r>
              <a:rPr lang="pl-PL" sz="1100" dirty="0" smtClean="0">
                <a:solidFill>
                  <a:schemeClr val="tx1"/>
                </a:solidFill>
              </a:rPr>
              <a:t>&gt;&gt;  c 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&lt;&lt;</a:t>
            </a:r>
            <a:r>
              <a:rPr lang="pl-PL" sz="1100" dirty="0" err="1" smtClean="0">
                <a:solidFill>
                  <a:schemeClr val="tx1"/>
                </a:solidFill>
              </a:rPr>
              <a:t>moe</a:t>
            </a:r>
            <a:r>
              <a:rPr lang="pl-PL" sz="1100" dirty="0" smtClean="0">
                <a:solidFill>
                  <a:schemeClr val="tx1"/>
                </a:solidFill>
              </a:rPr>
              <a:t>&gt;&gt;  d 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&lt;&lt;</a:t>
            </a:r>
            <a:r>
              <a:rPr lang="pl-PL" sz="1100" dirty="0" err="1" smtClean="0">
                <a:solidFill>
                  <a:schemeClr val="tx1"/>
                </a:solidFill>
              </a:rPr>
              <a:t>moe</a:t>
            </a:r>
            <a:r>
              <a:rPr lang="pl-PL" sz="1100" dirty="0" smtClean="0">
                <a:solidFill>
                  <a:schemeClr val="tx1"/>
                </a:solidFill>
              </a:rPr>
              <a:t>&gt;&gt;  e : </a:t>
            </a:r>
            <a:r>
              <a:rPr lang="pl-PL" sz="1100" dirty="0" err="1" smtClean="0">
                <a:solidFill>
                  <a:schemeClr val="tx1"/>
                </a:solidFill>
              </a:rPr>
              <a:t>real</a:t>
            </a:r>
            <a:endParaRPr lang="pl-PL" sz="1100" dirty="0" smtClean="0">
              <a:solidFill>
                <a:schemeClr val="tx1"/>
              </a:solidFill>
            </a:endParaRPr>
          </a:p>
          <a:p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44" name="Prostokąt 43"/>
          <p:cNvSpPr/>
          <p:nvPr/>
        </p:nvSpPr>
        <p:spPr>
          <a:xfrm>
            <a:off x="4716016" y="4002566"/>
            <a:ext cx="158417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A1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45" name="Prostokąt 44"/>
          <p:cNvSpPr/>
          <p:nvPr/>
        </p:nvSpPr>
        <p:spPr>
          <a:xfrm>
            <a:off x="6516216" y="4002566"/>
            <a:ext cx="194421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A2</a:t>
            </a:r>
          </a:p>
        </p:txBody>
      </p:sp>
      <p:cxnSp>
        <p:nvCxnSpPr>
          <p:cNvPr id="46" name="Łącznik prosty 45"/>
          <p:cNvCxnSpPr/>
          <p:nvPr/>
        </p:nvCxnSpPr>
        <p:spPr>
          <a:xfrm>
            <a:off x="5940152" y="3786542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46"/>
          <p:cNvCxnSpPr/>
          <p:nvPr/>
        </p:nvCxnSpPr>
        <p:spPr>
          <a:xfrm>
            <a:off x="5940152" y="378654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47"/>
          <p:cNvCxnSpPr/>
          <p:nvPr/>
        </p:nvCxnSpPr>
        <p:spPr>
          <a:xfrm>
            <a:off x="6876256" y="378654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rójkąt równoramienny 48"/>
          <p:cNvSpPr/>
          <p:nvPr/>
        </p:nvSpPr>
        <p:spPr>
          <a:xfrm>
            <a:off x="6300192" y="3498510"/>
            <a:ext cx="144016" cy="14401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0" name="Łącznik prosty 49"/>
          <p:cNvCxnSpPr>
            <a:stCxn id="49" idx="3"/>
          </p:cNvCxnSpPr>
          <p:nvPr/>
        </p:nvCxnSpPr>
        <p:spPr>
          <a:xfrm>
            <a:off x="6372200" y="364252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rostokąt 50"/>
          <p:cNvSpPr/>
          <p:nvPr/>
        </p:nvSpPr>
        <p:spPr>
          <a:xfrm>
            <a:off x="4716016" y="4578630"/>
            <a:ext cx="1584176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values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moe</a:t>
            </a:r>
            <a:r>
              <a:rPr lang="pl-PL" sz="1000" dirty="0" smtClean="0">
                <a:solidFill>
                  <a:schemeClr val="tx1"/>
                </a:solidFill>
              </a:rPr>
              <a:t>&gt;&gt;  a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r>
              <a:rPr lang="pl-PL" sz="1000" dirty="0" smtClean="0">
                <a:solidFill>
                  <a:schemeClr val="tx1"/>
                </a:solidFill>
              </a:rPr>
              <a:t>  = 0.0001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moe</a:t>
            </a:r>
            <a:r>
              <a:rPr lang="pl-PL" sz="1000" dirty="0" smtClean="0">
                <a:solidFill>
                  <a:schemeClr val="tx1"/>
                </a:solidFill>
              </a:rPr>
              <a:t>&gt;&gt;  b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r>
              <a:rPr lang="pl-PL" sz="1000" dirty="0" smtClean="0">
                <a:solidFill>
                  <a:schemeClr val="tx1"/>
                </a:solidFill>
              </a:rPr>
              <a:t>  = 0.054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moe</a:t>
            </a:r>
            <a:r>
              <a:rPr lang="pl-PL" sz="1000" dirty="0" smtClean="0">
                <a:solidFill>
                  <a:schemeClr val="tx1"/>
                </a:solidFill>
              </a:rPr>
              <a:t>&gt;&gt;  c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r>
              <a:rPr lang="pl-PL" sz="1000" dirty="0" smtClean="0">
                <a:solidFill>
                  <a:schemeClr val="tx1"/>
                </a:solidFill>
              </a:rPr>
              <a:t>  = 2.56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moe</a:t>
            </a:r>
            <a:r>
              <a:rPr lang="pl-PL" sz="1000" dirty="0" smtClean="0">
                <a:solidFill>
                  <a:schemeClr val="tx1"/>
                </a:solidFill>
              </a:rPr>
              <a:t>&gt;&gt;  d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r>
              <a:rPr lang="pl-PL" sz="1000" dirty="0" smtClean="0">
                <a:solidFill>
                  <a:schemeClr val="tx1"/>
                </a:solidFill>
              </a:rPr>
              <a:t>  = 1.45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moe</a:t>
            </a:r>
            <a:r>
              <a:rPr lang="pl-PL" sz="1000" dirty="0" smtClean="0">
                <a:solidFill>
                  <a:schemeClr val="tx1"/>
                </a:solidFill>
              </a:rPr>
              <a:t>&gt;&gt;  e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r>
              <a:rPr lang="pl-PL" sz="1000" dirty="0" smtClean="0">
                <a:solidFill>
                  <a:schemeClr val="tx1"/>
                </a:solidFill>
              </a:rPr>
              <a:t>  = 0.0</a:t>
            </a:r>
          </a:p>
        </p:txBody>
      </p:sp>
      <p:sp>
        <p:nvSpPr>
          <p:cNvPr id="52" name="Prostokąt 51"/>
          <p:cNvSpPr/>
          <p:nvPr/>
        </p:nvSpPr>
        <p:spPr>
          <a:xfrm>
            <a:off x="6516216" y="4578630"/>
            <a:ext cx="1944216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values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moe</a:t>
            </a:r>
            <a:r>
              <a:rPr lang="pl-PL" sz="1000" dirty="0" smtClean="0">
                <a:solidFill>
                  <a:schemeClr val="tx1"/>
                </a:solidFill>
              </a:rPr>
              <a:t>&gt;&gt;  a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r>
              <a:rPr lang="pl-PL" sz="1000" dirty="0" smtClean="0">
                <a:solidFill>
                  <a:schemeClr val="tx1"/>
                </a:solidFill>
              </a:rPr>
              <a:t>  = 0.0003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moe</a:t>
            </a:r>
            <a:r>
              <a:rPr lang="pl-PL" sz="1000" dirty="0" smtClean="0">
                <a:solidFill>
                  <a:schemeClr val="tx1"/>
                </a:solidFill>
              </a:rPr>
              <a:t>&gt;&gt;  b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r>
              <a:rPr lang="pl-PL" sz="1000" dirty="0" smtClean="0">
                <a:solidFill>
                  <a:schemeClr val="tx1"/>
                </a:solidFill>
              </a:rPr>
              <a:t>  = 0.06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moe</a:t>
            </a:r>
            <a:r>
              <a:rPr lang="pl-PL" sz="1000" dirty="0" smtClean="0">
                <a:solidFill>
                  <a:schemeClr val="tx1"/>
                </a:solidFill>
              </a:rPr>
              <a:t>&gt;&gt;  c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r>
              <a:rPr lang="pl-PL" sz="1000" dirty="0" smtClean="0">
                <a:solidFill>
                  <a:schemeClr val="tx1"/>
                </a:solidFill>
              </a:rPr>
              <a:t>  = 1,87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moe</a:t>
            </a:r>
            <a:r>
              <a:rPr lang="pl-PL" sz="1000" dirty="0" smtClean="0">
                <a:solidFill>
                  <a:schemeClr val="tx1"/>
                </a:solidFill>
              </a:rPr>
              <a:t>&gt;&gt;  d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r>
              <a:rPr lang="pl-PL" sz="1000" dirty="0" smtClean="0">
                <a:solidFill>
                  <a:schemeClr val="tx1"/>
                </a:solidFill>
              </a:rPr>
              <a:t>  = 1,25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moe</a:t>
            </a:r>
            <a:r>
              <a:rPr lang="pl-PL" sz="1000" dirty="0" smtClean="0">
                <a:solidFill>
                  <a:schemeClr val="tx1"/>
                </a:solidFill>
              </a:rPr>
              <a:t>&gt;&gt;  e 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r>
              <a:rPr lang="pl-PL" sz="1000" dirty="0" smtClean="0">
                <a:solidFill>
                  <a:schemeClr val="tx1"/>
                </a:solidFill>
              </a:rPr>
              <a:t>  = 0.0</a:t>
            </a:r>
          </a:p>
        </p:txBody>
      </p:sp>
      <p:sp>
        <p:nvSpPr>
          <p:cNvPr id="53" name="pole tekstowe 52"/>
          <p:cNvSpPr txBox="1"/>
          <p:nvPr/>
        </p:nvSpPr>
        <p:spPr>
          <a:xfrm>
            <a:off x="755576" y="1554294"/>
            <a:ext cx="4248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Parametrom bloków, które pełnią kluczową rolę z punktu widzenia zastosowania funkcji celowej, można przypisać stereotyp &lt;&lt;</a:t>
            </a:r>
            <a:r>
              <a:rPr lang="pl-PL" dirty="0" err="1" smtClean="0"/>
              <a:t>moe</a:t>
            </a:r>
            <a:r>
              <a:rPr lang="pl-PL" dirty="0" smtClean="0"/>
              <a:t>&gt;&gt; - </a:t>
            </a:r>
            <a:r>
              <a:rPr lang="pl-PL" dirty="0" err="1" smtClean="0"/>
              <a:t>measures</a:t>
            </a:r>
            <a:r>
              <a:rPr lang="pl-PL" dirty="0" smtClean="0"/>
              <a:t> of </a:t>
            </a:r>
            <a:r>
              <a:rPr lang="pl-PL" dirty="0" err="1" smtClean="0"/>
              <a:t>effectiveness</a:t>
            </a:r>
            <a:r>
              <a:rPr lang="pl-PL" dirty="0" smtClean="0"/>
              <a:t>. </a:t>
            </a:r>
          </a:p>
          <a:p>
            <a:r>
              <a:rPr lang="pl-PL" dirty="0" smtClean="0"/>
              <a:t>Są to parametry przydatne do analizy wariantowej </a:t>
            </a:r>
            <a:endParaRPr lang="pl-PL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Rozszerzony diagram aktywności (</a:t>
            </a:r>
            <a:r>
              <a:rPr lang="pl-PL" dirty="0" err="1" smtClean="0"/>
              <a:t>act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122</a:t>
            </a:fld>
            <a:endParaRPr lang="pl-PL" dirty="0"/>
          </a:p>
        </p:txBody>
      </p:sp>
      <p:sp>
        <p:nvSpPr>
          <p:cNvPr id="31" name="Symbol zastępczy zawartości 2"/>
          <p:cNvSpPr txBox="1">
            <a:spLocks/>
          </p:cNvSpPr>
          <p:nvPr/>
        </p:nvSpPr>
        <p:spPr>
          <a:xfrm>
            <a:off x="364669" y="1330329"/>
            <a:ext cx="8229600" cy="5073427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Rozszerzony</a:t>
            </a:r>
            <a:r>
              <a:rPr kumimoji="0" lang="pl-PL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iagram czynności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graficzne przedstawienie sekwencyjnych i/lub współbieżnych przepływów sterowania oraz danych pomiędzy uporządkowanymi  ciągami czynności, akcji oraz obiektów. Odpowiada diagramowi czynności z UML, jednak jest istotnie zmodyfikowany.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Używany jest do modelowania zachowania algorytmów, procesów i współdziałania poszczególnych  elementów systemu i jego środowiska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Prostokąt 31"/>
          <p:cNvSpPr/>
          <p:nvPr/>
        </p:nvSpPr>
        <p:spPr>
          <a:xfrm>
            <a:off x="3255333" y="3994625"/>
            <a:ext cx="2952328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33" name="Łącznik prosty 32"/>
          <p:cNvCxnSpPr/>
          <p:nvPr/>
        </p:nvCxnSpPr>
        <p:spPr>
          <a:xfrm>
            <a:off x="3255333" y="4282657"/>
            <a:ext cx="2016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33"/>
          <p:cNvCxnSpPr/>
          <p:nvPr/>
        </p:nvCxnSpPr>
        <p:spPr>
          <a:xfrm flipV="1">
            <a:off x="5271557" y="4138641"/>
            <a:ext cx="1440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/>
          <p:cNvCxnSpPr/>
          <p:nvPr/>
        </p:nvCxnSpPr>
        <p:spPr>
          <a:xfrm flipV="1">
            <a:off x="5415573" y="399462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ole tekstowe 35"/>
          <p:cNvSpPr txBox="1"/>
          <p:nvPr/>
        </p:nvSpPr>
        <p:spPr>
          <a:xfrm>
            <a:off x="3255333" y="3994625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 smtClean="0"/>
              <a:t>act</a:t>
            </a:r>
            <a:endParaRPr lang="pl-PL" sz="1200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Operator sterowania zarządzający wartościami kontrolnymi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123</a:t>
            </a:fld>
            <a:endParaRPr lang="pl-PL" dirty="0"/>
          </a:p>
        </p:txBody>
      </p:sp>
      <p:sp>
        <p:nvSpPr>
          <p:cNvPr id="14" name="Symbol zastępczy zawartości 2"/>
          <p:cNvSpPr txBox="1">
            <a:spLocks/>
          </p:cNvSpPr>
          <p:nvPr/>
        </p:nvSpPr>
        <p:spPr>
          <a:xfrm>
            <a:off x="424542" y="1458683"/>
            <a:ext cx="8229600" cy="14687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Przetwarzanie czynności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ciągłe 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(standardowe)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strumieniowe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(do SysML  włączono elementy wspierające modelowanie systemów strumieniowych)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rostokąt zaokrąglony 14"/>
          <p:cNvSpPr/>
          <p:nvPr/>
        </p:nvSpPr>
        <p:spPr>
          <a:xfrm>
            <a:off x="1442998" y="3791538"/>
            <a:ext cx="2016224" cy="864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 </a:t>
            </a:r>
            <a:r>
              <a:rPr lang="pl-PL" sz="1200" dirty="0" err="1" smtClean="0">
                <a:solidFill>
                  <a:schemeClr val="tx1"/>
                </a:solidFill>
              </a:rPr>
              <a:t>streaming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przetwarzaj zlecenie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6" name="Prostokąt zaokrąglony 15"/>
          <p:cNvSpPr/>
          <p:nvPr/>
        </p:nvSpPr>
        <p:spPr>
          <a:xfrm>
            <a:off x="4827374" y="3791538"/>
            <a:ext cx="2016224" cy="864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włącz sygnał dźwiękowy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1803038" y="4943666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Czynności uczestniczące w przetwarzaniu strumieniowy</a:t>
            </a:r>
            <a:endParaRPr lang="pl-PL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5403438" y="4943666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Czynności uczestniczące w przetwarzaniu ciągłym</a:t>
            </a:r>
            <a:endParaRPr lang="pl-PL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Wartości kontrolne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124</a:t>
            </a:fld>
            <a:endParaRPr lang="pl-PL" dirty="0"/>
          </a:p>
        </p:txBody>
      </p:sp>
      <p:sp>
        <p:nvSpPr>
          <p:cNvPr id="13" name="Prostokąt zaokrąglony 12"/>
          <p:cNvSpPr/>
          <p:nvPr/>
        </p:nvSpPr>
        <p:spPr>
          <a:xfrm>
            <a:off x="1275514" y="2780928"/>
            <a:ext cx="2232248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controlOperator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Weryfikuj źródłowe adresy MAC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9" name="Prostokąt zaokrąglony 18"/>
          <p:cNvSpPr/>
          <p:nvPr/>
        </p:nvSpPr>
        <p:spPr>
          <a:xfrm>
            <a:off x="6028042" y="4149080"/>
            <a:ext cx="2448272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streaming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Zapisuj zdarzenia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0" name="Prostokąt zaokrąglony 19"/>
          <p:cNvSpPr/>
          <p:nvPr/>
        </p:nvSpPr>
        <p:spPr>
          <a:xfrm>
            <a:off x="5812018" y="1772816"/>
            <a:ext cx="2520280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streaming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Bklokuj</a:t>
            </a:r>
            <a:r>
              <a:rPr lang="pl-PL" sz="1200" dirty="0" smtClean="0">
                <a:solidFill>
                  <a:schemeClr val="tx1"/>
                </a:solidFill>
              </a:rPr>
              <a:t> informacje </a:t>
            </a:r>
            <a:r>
              <a:rPr lang="pl-PL" sz="1200" dirty="0" err="1" smtClean="0">
                <a:solidFill>
                  <a:schemeClr val="tx1"/>
                </a:solidFill>
              </a:rPr>
              <a:t>wejsciowe</a:t>
            </a:r>
            <a:r>
              <a:rPr lang="pl-PL" sz="1200" dirty="0" smtClean="0">
                <a:solidFill>
                  <a:schemeClr val="tx1"/>
                </a:solidFill>
              </a:rPr>
              <a:t> na porcie przełącznika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21" name="Łącznik prosty 20"/>
          <p:cNvCxnSpPr/>
          <p:nvPr/>
        </p:nvCxnSpPr>
        <p:spPr>
          <a:xfrm>
            <a:off x="4659890" y="1268760"/>
            <a:ext cx="0" cy="38884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rostokąt 21"/>
          <p:cNvSpPr/>
          <p:nvPr/>
        </p:nvSpPr>
        <p:spPr>
          <a:xfrm>
            <a:off x="3507762" y="3140968"/>
            <a:ext cx="216024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5812018" y="450912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5595994" y="2204864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5" name="Łącznik prosty ze strzałką 24"/>
          <p:cNvCxnSpPr/>
          <p:nvPr/>
        </p:nvCxnSpPr>
        <p:spPr>
          <a:xfrm>
            <a:off x="3723786" y="328498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ze strzałką 25"/>
          <p:cNvCxnSpPr/>
          <p:nvPr/>
        </p:nvCxnSpPr>
        <p:spPr>
          <a:xfrm>
            <a:off x="4659890" y="2276872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/>
          <p:nvPr/>
        </p:nvCxnSpPr>
        <p:spPr>
          <a:xfrm>
            <a:off x="4659890" y="4581128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ole tekstowe 27"/>
          <p:cNvSpPr txBox="1"/>
          <p:nvPr/>
        </p:nvSpPr>
        <p:spPr>
          <a:xfrm>
            <a:off x="4947922" y="2348880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err="1" smtClean="0"/>
              <a:t>controlValue</a:t>
            </a:r>
            <a:endParaRPr lang="pl-PL" sz="1000" dirty="0" smtClean="0"/>
          </a:p>
          <a:p>
            <a:r>
              <a:rPr lang="pl-PL" sz="1000" dirty="0" smtClean="0"/>
              <a:t>{</a:t>
            </a:r>
            <a:r>
              <a:rPr lang="pl-PL" sz="1000" dirty="0" err="1" smtClean="0"/>
              <a:t>kontrol</a:t>
            </a:r>
            <a:r>
              <a:rPr lang="pl-PL" sz="1000" dirty="0" smtClean="0"/>
              <a:t>}</a:t>
            </a:r>
            <a:endParaRPr lang="pl-PL" sz="1000" dirty="0"/>
          </a:p>
        </p:txBody>
      </p:sp>
      <p:sp>
        <p:nvSpPr>
          <p:cNvPr id="29" name="pole tekstowe 28"/>
          <p:cNvSpPr txBox="1"/>
          <p:nvPr/>
        </p:nvSpPr>
        <p:spPr>
          <a:xfrm>
            <a:off x="5019930" y="4653136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err="1" smtClean="0"/>
              <a:t>controlValue</a:t>
            </a:r>
            <a:endParaRPr lang="pl-PL" sz="1000" dirty="0" smtClean="0"/>
          </a:p>
          <a:p>
            <a:r>
              <a:rPr lang="pl-PL" sz="1000" dirty="0" smtClean="0"/>
              <a:t>{</a:t>
            </a:r>
            <a:r>
              <a:rPr lang="pl-PL" sz="1000" dirty="0" err="1" smtClean="0"/>
              <a:t>kontrol</a:t>
            </a:r>
            <a:r>
              <a:rPr lang="pl-PL" sz="1000" dirty="0" smtClean="0"/>
              <a:t>}</a:t>
            </a:r>
            <a:endParaRPr lang="pl-PL" sz="1000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3507762" y="3356992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err="1" smtClean="0"/>
              <a:t>controlValue</a:t>
            </a:r>
            <a:endParaRPr lang="pl-PL" sz="1000" dirty="0" smtClean="0"/>
          </a:p>
        </p:txBody>
      </p:sp>
      <p:sp>
        <p:nvSpPr>
          <p:cNvPr id="31" name="Nawias otwierający 30"/>
          <p:cNvSpPr/>
          <p:nvPr/>
        </p:nvSpPr>
        <p:spPr>
          <a:xfrm rot="5400000">
            <a:off x="3111718" y="3537012"/>
            <a:ext cx="72008" cy="28803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2" name="Łącznik prosty 31"/>
          <p:cNvCxnSpPr/>
          <p:nvPr/>
        </p:nvCxnSpPr>
        <p:spPr>
          <a:xfrm>
            <a:off x="3147722" y="350100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ole tekstowe 32"/>
          <p:cNvSpPr txBox="1"/>
          <p:nvPr/>
        </p:nvSpPr>
        <p:spPr>
          <a:xfrm>
            <a:off x="1059490" y="4149080"/>
            <a:ext cx="3168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 zależności od treści wartości kontrolnej generowanej przez operator sterowania</a:t>
            </a:r>
          </a:p>
          <a:p>
            <a:r>
              <a:rPr lang="pl-PL" dirty="0" smtClean="0"/>
              <a:t> czynności  o charakterze strumieniowym mogą zostać aktywowane albo dezaktywowane</a:t>
            </a:r>
            <a:endParaRPr lang="pl-PL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Operator sterowania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125</a:t>
            </a:fld>
            <a:endParaRPr lang="pl-PL" dirty="0"/>
          </a:p>
        </p:txBody>
      </p:sp>
      <p:sp>
        <p:nvSpPr>
          <p:cNvPr id="63" name="Symbol zastępczy zawartości 2"/>
          <p:cNvSpPr txBox="1">
            <a:spLocks/>
          </p:cNvSpPr>
          <p:nvPr/>
        </p:nvSpPr>
        <p:spPr>
          <a:xfrm>
            <a:off x="438633" y="1285089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 do właściwego funkcjonowania potrzebuje dwóch parametrów: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nrPortu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źrMACramki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 najpierw wykonuje czynność pobierz źródłowy adres, a następnie porównuje adres tablicowy z adresem zawartym w ramce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Jeśli w tablicy  znajduje się odpowiednik adresu zawartego w nagłówku ramki, wartość kontrolna przyjmuje wartość </a:t>
            </a:r>
            <a:r>
              <a:rPr kumimoji="0" lang="pl-PL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disable</a:t>
            </a: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 przeciwnym przypadku </a:t>
            </a:r>
            <a:r>
              <a:rPr kumimoji="0" lang="pl-PL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enable</a:t>
            </a:r>
            <a:endParaRPr kumimoji="0" lang="pl-PL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Operator sterowania – przykład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126</a:t>
            </a:fld>
            <a:endParaRPr lang="pl-PL" dirty="0"/>
          </a:p>
        </p:txBody>
      </p:sp>
      <p:sp>
        <p:nvSpPr>
          <p:cNvPr id="63" name="Prostokąt zaokrąglony 62"/>
          <p:cNvSpPr/>
          <p:nvPr/>
        </p:nvSpPr>
        <p:spPr>
          <a:xfrm>
            <a:off x="1838194" y="1726774"/>
            <a:ext cx="1872208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Pobierz źródłowy adres MAC dla danego portu z tablicy</a:t>
            </a:r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64" name="Prostokąt zaokrąglony 63"/>
          <p:cNvSpPr/>
          <p:nvPr/>
        </p:nvSpPr>
        <p:spPr>
          <a:xfrm>
            <a:off x="4862530" y="1654766"/>
            <a:ext cx="194421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&lt;&lt; </a:t>
            </a:r>
            <a:r>
              <a:rPr lang="pl-PL" sz="1100" dirty="0" err="1" smtClean="0">
                <a:solidFill>
                  <a:schemeClr val="tx1"/>
                </a:solidFill>
              </a:rPr>
              <a:t>ValueSpecificatinAction</a:t>
            </a:r>
            <a:r>
              <a:rPr lang="pl-PL" sz="11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100" dirty="0" err="1" smtClean="0">
                <a:solidFill>
                  <a:schemeClr val="tx1"/>
                </a:solidFill>
              </a:rPr>
              <a:t>enable</a:t>
            </a:r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65" name="Prostokąt zaokrąglony 64"/>
          <p:cNvSpPr/>
          <p:nvPr/>
        </p:nvSpPr>
        <p:spPr>
          <a:xfrm>
            <a:off x="1766186" y="4031030"/>
            <a:ext cx="1872208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Porównaj adres tablicowy z dresem zawartym w </a:t>
            </a:r>
            <a:r>
              <a:rPr lang="pl-PL" sz="1100" dirty="0" err="1" smtClean="0">
                <a:solidFill>
                  <a:schemeClr val="tx1"/>
                </a:solidFill>
              </a:rPr>
              <a:t>rmce</a:t>
            </a:r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66" name="Prostokąt zaokrąglony 65"/>
          <p:cNvSpPr/>
          <p:nvPr/>
        </p:nvSpPr>
        <p:spPr>
          <a:xfrm>
            <a:off x="4862530" y="4031030"/>
            <a:ext cx="194421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&lt;&lt;</a:t>
            </a:r>
            <a:r>
              <a:rPr lang="pl-PL" sz="1100" dirty="0" err="1" smtClean="0">
                <a:solidFill>
                  <a:schemeClr val="tx1"/>
                </a:solidFill>
              </a:rPr>
              <a:t>ValueSpecificatinAction</a:t>
            </a:r>
            <a:r>
              <a:rPr lang="pl-PL" sz="11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100" dirty="0" err="1" smtClean="0">
                <a:solidFill>
                  <a:schemeClr val="tx1"/>
                </a:solidFill>
              </a:rPr>
              <a:t>disable</a:t>
            </a:r>
            <a:endParaRPr lang="pl-PL" sz="1100" dirty="0"/>
          </a:p>
        </p:txBody>
      </p:sp>
      <p:sp>
        <p:nvSpPr>
          <p:cNvPr id="67" name="Prostokąt 66"/>
          <p:cNvSpPr/>
          <p:nvPr/>
        </p:nvSpPr>
        <p:spPr>
          <a:xfrm>
            <a:off x="110002" y="1798782"/>
            <a:ext cx="6480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nrPoru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68" name="Prostokąt 67"/>
          <p:cNvSpPr/>
          <p:nvPr/>
        </p:nvSpPr>
        <p:spPr>
          <a:xfrm>
            <a:off x="2198234" y="6047254"/>
            <a:ext cx="10081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źrMACramki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69" name="Prostokąt 68"/>
          <p:cNvSpPr/>
          <p:nvPr/>
        </p:nvSpPr>
        <p:spPr>
          <a:xfrm>
            <a:off x="7886866" y="4319062"/>
            <a:ext cx="93610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ControlValue</a:t>
            </a:r>
            <a:endParaRPr lang="pl-PL" sz="1000" dirty="0">
              <a:solidFill>
                <a:schemeClr val="tx1"/>
              </a:solidFill>
            </a:endParaRPr>
          </a:p>
        </p:txBody>
      </p:sp>
      <p:cxnSp>
        <p:nvCxnSpPr>
          <p:cNvPr id="70" name="Łącznik prosty ze strzałką 69"/>
          <p:cNvCxnSpPr>
            <a:stCxn id="67" idx="3"/>
          </p:cNvCxnSpPr>
          <p:nvPr/>
        </p:nvCxnSpPr>
        <p:spPr>
          <a:xfrm>
            <a:off x="758074" y="1942798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Prostokąt 70"/>
          <p:cNvSpPr/>
          <p:nvPr/>
        </p:nvSpPr>
        <p:spPr>
          <a:xfrm>
            <a:off x="2126226" y="2662878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rostokąt 71"/>
          <p:cNvSpPr/>
          <p:nvPr/>
        </p:nvSpPr>
        <p:spPr>
          <a:xfrm>
            <a:off x="2126226" y="381500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3" name="Łącznik prosty ze strzałką 72"/>
          <p:cNvCxnSpPr>
            <a:stCxn id="71" idx="2"/>
            <a:endCxn id="72" idx="0"/>
          </p:cNvCxnSpPr>
          <p:nvPr/>
        </p:nvCxnSpPr>
        <p:spPr>
          <a:xfrm>
            <a:off x="2234238" y="2878902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Łącznik prosty ze strzałką 73"/>
          <p:cNvCxnSpPr>
            <a:stCxn id="68" idx="0"/>
            <a:endCxn id="65" idx="2"/>
          </p:cNvCxnSpPr>
          <p:nvPr/>
        </p:nvCxnSpPr>
        <p:spPr>
          <a:xfrm flipV="1">
            <a:off x="2702290" y="4945430"/>
            <a:ext cx="0" cy="11018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mb 74"/>
          <p:cNvSpPr/>
          <p:nvPr/>
        </p:nvSpPr>
        <p:spPr>
          <a:xfrm>
            <a:off x="5726626" y="3094926"/>
            <a:ext cx="266328" cy="36004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6" name="Łącznik prosty ze strzałką 75"/>
          <p:cNvCxnSpPr>
            <a:stCxn id="75" idx="0"/>
            <a:endCxn id="64" idx="2"/>
          </p:cNvCxnSpPr>
          <p:nvPr/>
        </p:nvCxnSpPr>
        <p:spPr>
          <a:xfrm flipH="1" flipV="1">
            <a:off x="5834638" y="2569166"/>
            <a:ext cx="25152" cy="52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Łącznik prosty ze strzałką 76"/>
          <p:cNvCxnSpPr>
            <a:stCxn id="75" idx="2"/>
            <a:endCxn id="66" idx="0"/>
          </p:cNvCxnSpPr>
          <p:nvPr/>
        </p:nvCxnSpPr>
        <p:spPr>
          <a:xfrm flipH="1">
            <a:off x="5834638" y="3454966"/>
            <a:ext cx="25152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mb 77"/>
          <p:cNvSpPr/>
          <p:nvPr/>
        </p:nvSpPr>
        <p:spPr>
          <a:xfrm>
            <a:off x="7238794" y="4319062"/>
            <a:ext cx="266328" cy="36004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9" name="Łącznik prosty ze strzałką 78"/>
          <p:cNvCxnSpPr>
            <a:stCxn id="66" idx="3"/>
            <a:endCxn id="78" idx="1"/>
          </p:cNvCxnSpPr>
          <p:nvPr/>
        </p:nvCxnSpPr>
        <p:spPr>
          <a:xfrm>
            <a:off x="6806746" y="4488230"/>
            <a:ext cx="432048" cy="108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Kształt 79"/>
          <p:cNvCxnSpPr>
            <a:stCxn id="64" idx="3"/>
            <a:endCxn id="78" idx="0"/>
          </p:cNvCxnSpPr>
          <p:nvPr/>
        </p:nvCxnSpPr>
        <p:spPr>
          <a:xfrm>
            <a:off x="6806746" y="2111966"/>
            <a:ext cx="565212" cy="220709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Łącznik łamany 80"/>
          <p:cNvCxnSpPr>
            <a:stCxn id="65" idx="3"/>
            <a:endCxn id="75" idx="1"/>
          </p:cNvCxnSpPr>
          <p:nvPr/>
        </p:nvCxnSpPr>
        <p:spPr>
          <a:xfrm flipV="1">
            <a:off x="3638394" y="3274946"/>
            <a:ext cx="2088232" cy="12132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Łącznik prosty ze strzałką 81"/>
          <p:cNvCxnSpPr>
            <a:stCxn id="78" idx="3"/>
          </p:cNvCxnSpPr>
          <p:nvPr/>
        </p:nvCxnSpPr>
        <p:spPr>
          <a:xfrm>
            <a:off x="7505122" y="4499082"/>
            <a:ext cx="4034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Łącznik prosty 82"/>
          <p:cNvCxnSpPr/>
          <p:nvPr/>
        </p:nvCxnSpPr>
        <p:spPr>
          <a:xfrm>
            <a:off x="326026" y="1438742"/>
            <a:ext cx="4608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prosty 83"/>
          <p:cNvCxnSpPr/>
          <p:nvPr/>
        </p:nvCxnSpPr>
        <p:spPr>
          <a:xfrm flipV="1">
            <a:off x="4934538" y="1366734"/>
            <a:ext cx="144016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Łącznik prosty 84"/>
          <p:cNvCxnSpPr/>
          <p:nvPr/>
        </p:nvCxnSpPr>
        <p:spPr>
          <a:xfrm flipV="1">
            <a:off x="5078554" y="115071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pole tekstowe 85"/>
          <p:cNvSpPr txBox="1"/>
          <p:nvPr/>
        </p:nvSpPr>
        <p:spPr>
          <a:xfrm>
            <a:off x="2414258" y="2662878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 smtClean="0"/>
              <a:t>źrMACtabl</a:t>
            </a:r>
            <a:endParaRPr lang="pl-PL" sz="1000" dirty="0"/>
          </a:p>
        </p:txBody>
      </p:sp>
      <p:sp>
        <p:nvSpPr>
          <p:cNvPr id="87" name="pole tekstowe 86"/>
          <p:cNvSpPr txBox="1"/>
          <p:nvPr/>
        </p:nvSpPr>
        <p:spPr>
          <a:xfrm>
            <a:off x="2342250" y="3742998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 smtClean="0"/>
              <a:t>źrMACtabl</a:t>
            </a:r>
            <a:endParaRPr lang="pl-PL" sz="1000" dirty="0"/>
          </a:p>
        </p:txBody>
      </p:sp>
      <p:sp>
        <p:nvSpPr>
          <p:cNvPr id="88" name="pole tekstowe 87"/>
          <p:cNvSpPr txBox="1"/>
          <p:nvPr/>
        </p:nvSpPr>
        <p:spPr>
          <a:xfrm>
            <a:off x="5870642" y="2806894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[</a:t>
            </a:r>
            <a:r>
              <a:rPr lang="pl-PL" sz="1000" dirty="0" err="1" smtClean="0"/>
              <a:t>else</a:t>
            </a:r>
            <a:r>
              <a:rPr lang="pl-PL" sz="1000" dirty="0" smtClean="0"/>
              <a:t>]</a:t>
            </a:r>
            <a:endParaRPr lang="pl-PL" sz="1000" dirty="0"/>
          </a:p>
        </p:txBody>
      </p:sp>
      <p:sp>
        <p:nvSpPr>
          <p:cNvPr id="89" name="pole tekstowe 88"/>
          <p:cNvSpPr txBox="1"/>
          <p:nvPr/>
        </p:nvSpPr>
        <p:spPr>
          <a:xfrm>
            <a:off x="5870642" y="3526974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[adresy zgodne]</a:t>
            </a:r>
            <a:endParaRPr lang="pl-PL" sz="1000" dirty="0"/>
          </a:p>
        </p:txBody>
      </p:sp>
      <p:sp>
        <p:nvSpPr>
          <p:cNvPr id="90" name="pole tekstowe 89"/>
          <p:cNvSpPr txBox="1"/>
          <p:nvPr/>
        </p:nvSpPr>
        <p:spPr>
          <a:xfrm>
            <a:off x="7886866" y="4823118"/>
            <a:ext cx="1099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{ </a:t>
            </a:r>
            <a:r>
              <a:rPr lang="pl-PL" sz="1000" dirty="0" err="1" smtClean="0"/>
              <a:t>steam</a:t>
            </a:r>
            <a:r>
              <a:rPr lang="pl-PL" sz="1000" dirty="0" smtClean="0"/>
              <a:t> }</a:t>
            </a:r>
            <a:endParaRPr lang="pl-PL" sz="1000" dirty="0"/>
          </a:p>
        </p:txBody>
      </p:sp>
      <p:sp>
        <p:nvSpPr>
          <p:cNvPr id="91" name="pole tekstowe 90"/>
          <p:cNvSpPr txBox="1"/>
          <p:nvPr/>
        </p:nvSpPr>
        <p:spPr>
          <a:xfrm>
            <a:off x="398034" y="1150710"/>
            <a:ext cx="4680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err="1" smtClean="0"/>
              <a:t>act</a:t>
            </a:r>
            <a:r>
              <a:rPr lang="pl-PL" sz="1000" b="1" dirty="0" smtClean="0"/>
              <a:t> </a:t>
            </a:r>
            <a:r>
              <a:rPr lang="pl-PL" sz="1000" dirty="0" smtClean="0"/>
              <a:t>[</a:t>
            </a:r>
            <a:r>
              <a:rPr lang="pl-PL" sz="1000" dirty="0" err="1" smtClean="0"/>
              <a:t>ControlOperator</a:t>
            </a:r>
            <a:r>
              <a:rPr lang="pl-PL" sz="1000" dirty="0" smtClean="0"/>
              <a:t>] Weryfikuj źródłowe adresy MAC</a:t>
            </a:r>
            <a:endParaRPr lang="pl-PL" sz="1000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Buforowanie danych i sterowania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127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541603" y="1340768"/>
            <a:ext cx="7992888" cy="51845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Przekaźniki danych mogą mieć ograniczoną zdolność buforowania nadchodzących danych i wartości kontrolnych.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Nie ma to zasadniczego znaczenia w przypadku systemów nieoperujących na strumieniach danych – aby upewnić się, że czynności otrzymają odpowiedni zestaw danych wejściowych można się posłużyć znanym z UML buforem centralnym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 systemach strumieniowych czynność może obsługiwać dane przychodzące w czasie rzeczywistym, w tym celu wejściowe przekaźniki danych zaopatrzono w bufor wewnętrzny.</a:t>
            </a: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Buforowanie danych i sterowania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128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502253" y="1700809"/>
            <a:ext cx="7787208" cy="23762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Przekaźniki danych  (z punktu widzenia przechowywania danych):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niebuforujące przekaźniki danych </a:t>
            </a:r>
            <a:r>
              <a:rPr kumimoji="0" lang="pl-PL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buffer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nadpisujące przekaźniki danych </a:t>
            </a:r>
            <a:r>
              <a:rPr kumimoji="0" lang="pl-PL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overwrite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Przekaźnik niebuforujący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129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501004" y="1868739"/>
            <a:ext cx="7859216" cy="23762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Użycie wskaźnika niebuforującego wskazuje na możliwość odmowy przyjmowania danych przez czynność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 przypadku przypisania stereotypu &lt;&lt;nobuffer&gt;&gt; do wejściowego przekaźnika danych, kasuje on dane przychodzące, o ile czynność nie jest ich w stanie od razu obsłużyć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Diagramy </a:t>
            </a:r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13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57200" y="1229410"/>
            <a:ext cx="8229600" cy="49294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składa się z 9 diagramów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wymagań systemowych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przypadków użycia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rozszerzony diagram czynności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sekwencji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maszyny stanowej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definiowania bloków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bloków wewnętrznych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parametryczny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pakietów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Przekaźnik niebuforujący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130</a:t>
            </a:fld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703644" y="1291781"/>
            <a:ext cx="7920880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6320268" y="1147765"/>
            <a:ext cx="134644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Tablica sąsiadów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1" name="Prostokąt zaokrąglony 10"/>
          <p:cNvSpPr/>
          <p:nvPr/>
        </p:nvSpPr>
        <p:spPr>
          <a:xfrm>
            <a:off x="4160028" y="1723829"/>
            <a:ext cx="1656184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steaming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Weryfikuj nadawcę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2" name="Prostokąt zaokrąglony 11"/>
          <p:cNvSpPr/>
          <p:nvPr/>
        </p:nvSpPr>
        <p:spPr>
          <a:xfrm>
            <a:off x="6536292" y="2803949"/>
            <a:ext cx="1656184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steaming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Analizuj tablicę sąsiadów</a:t>
            </a:r>
          </a:p>
          <a:p>
            <a:pPr algn="ctr"/>
            <a:endParaRPr lang="pl-PL" dirty="0"/>
          </a:p>
        </p:txBody>
      </p:sp>
      <p:sp>
        <p:nvSpPr>
          <p:cNvPr id="13" name="Prostokąt zaokrąglony 12"/>
          <p:cNvSpPr/>
          <p:nvPr/>
        </p:nvSpPr>
        <p:spPr>
          <a:xfrm>
            <a:off x="1783764" y="2947965"/>
            <a:ext cx="1656184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Aktualizuj tablice topologii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4" name="Prostokąt zaokrąglony 13"/>
          <p:cNvSpPr/>
          <p:nvPr/>
        </p:nvSpPr>
        <p:spPr>
          <a:xfrm>
            <a:off x="1783764" y="4028085"/>
            <a:ext cx="1656184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Aktualizuj tablice </a:t>
            </a:r>
            <a:r>
              <a:rPr lang="pl-PL" sz="1000" dirty="0" err="1" smtClean="0">
                <a:solidFill>
                  <a:schemeClr val="tx1"/>
                </a:solidFill>
              </a:rPr>
              <a:t>routingu</a:t>
            </a:r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5" name="Prostokąt zaokrąglony 14"/>
          <p:cNvSpPr/>
          <p:nvPr/>
        </p:nvSpPr>
        <p:spPr>
          <a:xfrm>
            <a:off x="1783764" y="5036197"/>
            <a:ext cx="1656184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Wygeneruj tablice </a:t>
            </a:r>
            <a:r>
              <a:rPr lang="pl-PL" sz="1000" dirty="0" err="1" smtClean="0">
                <a:solidFill>
                  <a:schemeClr val="tx1"/>
                </a:solidFill>
              </a:rPr>
              <a:t>routingu</a:t>
            </a:r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6" name="Pięciokąt 15"/>
          <p:cNvSpPr/>
          <p:nvPr/>
        </p:nvSpPr>
        <p:spPr>
          <a:xfrm>
            <a:off x="4376052" y="5900293"/>
            <a:ext cx="978408" cy="484632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Rozesłanie aktualizacji</a:t>
            </a:r>
            <a:endParaRPr lang="pl-PL" sz="1000" dirty="0">
              <a:solidFill>
                <a:schemeClr val="tx1"/>
              </a:solidFill>
            </a:endParaRPr>
          </a:p>
        </p:txBody>
      </p:sp>
      <p:cxnSp>
        <p:nvCxnSpPr>
          <p:cNvPr id="17" name="Łącznik prosty 16"/>
          <p:cNvCxnSpPr/>
          <p:nvPr/>
        </p:nvCxnSpPr>
        <p:spPr>
          <a:xfrm>
            <a:off x="1495732" y="1795837"/>
            <a:ext cx="11521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>
            <a:off x="2647860" y="1795837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 flipH="1">
            <a:off x="1495732" y="2371901"/>
            <a:ext cx="11521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>
            <a:off x="1495732" y="1795837"/>
            <a:ext cx="36004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/>
          <p:nvPr/>
        </p:nvCxnSpPr>
        <p:spPr>
          <a:xfrm flipH="1">
            <a:off x="1495732" y="2083869"/>
            <a:ext cx="36004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 21"/>
          <p:cNvSpPr/>
          <p:nvPr/>
        </p:nvSpPr>
        <p:spPr>
          <a:xfrm>
            <a:off x="4880108" y="4100093"/>
            <a:ext cx="266328" cy="36004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Romb 22"/>
          <p:cNvSpPr/>
          <p:nvPr/>
        </p:nvSpPr>
        <p:spPr>
          <a:xfrm>
            <a:off x="4880108" y="3019973"/>
            <a:ext cx="266328" cy="36004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ze ściętym rogiem 23"/>
          <p:cNvSpPr/>
          <p:nvPr/>
        </p:nvSpPr>
        <p:spPr>
          <a:xfrm>
            <a:off x="5240148" y="3524029"/>
            <a:ext cx="1080120" cy="50405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Domyślnie 40 s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25" name="Prostokąt 24"/>
          <p:cNvSpPr/>
          <p:nvPr/>
        </p:nvSpPr>
        <p:spPr>
          <a:xfrm>
            <a:off x="3944004" y="1939853"/>
            <a:ext cx="216024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Prostokąt 25"/>
          <p:cNvSpPr/>
          <p:nvPr/>
        </p:nvSpPr>
        <p:spPr>
          <a:xfrm>
            <a:off x="2647860" y="1939853"/>
            <a:ext cx="216024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7" name="Łącznik prosty ze strzałką 26"/>
          <p:cNvCxnSpPr>
            <a:stCxn id="26" idx="3"/>
            <a:endCxn id="25" idx="1"/>
          </p:cNvCxnSpPr>
          <p:nvPr/>
        </p:nvCxnSpPr>
        <p:spPr>
          <a:xfrm>
            <a:off x="2863884" y="2047865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/>
          <p:cNvCxnSpPr/>
          <p:nvPr/>
        </p:nvCxnSpPr>
        <p:spPr>
          <a:xfrm flipH="1">
            <a:off x="5816212" y="1651821"/>
            <a:ext cx="648072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Kształt 28"/>
          <p:cNvCxnSpPr>
            <a:stCxn id="12" idx="2"/>
            <a:endCxn id="22" idx="3"/>
          </p:cNvCxnSpPr>
          <p:nvPr/>
        </p:nvCxnSpPr>
        <p:spPr>
          <a:xfrm rot="5400000">
            <a:off x="5913372" y="2829101"/>
            <a:ext cx="684076" cy="22179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>
            <a:stCxn id="23" idx="3"/>
            <a:endCxn id="12" idx="1"/>
          </p:cNvCxnSpPr>
          <p:nvPr/>
        </p:nvCxnSpPr>
        <p:spPr>
          <a:xfrm>
            <a:off x="5146436" y="3199993"/>
            <a:ext cx="13898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30"/>
          <p:cNvCxnSpPr>
            <a:stCxn id="24" idx="2"/>
          </p:cNvCxnSpPr>
          <p:nvPr/>
        </p:nvCxnSpPr>
        <p:spPr>
          <a:xfrm flipH="1">
            <a:off x="5024124" y="3776057"/>
            <a:ext cx="216024" cy="3240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łamany 70"/>
          <p:cNvCxnSpPr>
            <a:stCxn id="33" idx="3"/>
            <a:endCxn id="34" idx="0"/>
          </p:cNvCxnSpPr>
          <p:nvPr/>
        </p:nvCxnSpPr>
        <p:spPr>
          <a:xfrm>
            <a:off x="3655972" y="5288225"/>
            <a:ext cx="1044116" cy="3960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ostokąt 32"/>
          <p:cNvSpPr/>
          <p:nvPr/>
        </p:nvSpPr>
        <p:spPr>
          <a:xfrm>
            <a:off x="3439948" y="5180213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rostokąt 33"/>
          <p:cNvSpPr/>
          <p:nvPr/>
        </p:nvSpPr>
        <p:spPr>
          <a:xfrm>
            <a:off x="4592076" y="5684269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5" name="Łącznik prosty ze strzałką 34"/>
          <p:cNvCxnSpPr>
            <a:stCxn id="13" idx="2"/>
            <a:endCxn id="14" idx="0"/>
          </p:cNvCxnSpPr>
          <p:nvPr/>
        </p:nvCxnSpPr>
        <p:spPr>
          <a:xfrm>
            <a:off x="2611856" y="3524029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/>
          <p:cNvCxnSpPr>
            <a:stCxn id="14" idx="2"/>
            <a:endCxn id="15" idx="0"/>
          </p:cNvCxnSpPr>
          <p:nvPr/>
        </p:nvCxnSpPr>
        <p:spPr>
          <a:xfrm>
            <a:off x="2611856" y="4604149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chemat blokowy: operacja sumowania 36"/>
          <p:cNvSpPr/>
          <p:nvPr/>
        </p:nvSpPr>
        <p:spPr>
          <a:xfrm>
            <a:off x="4880108" y="4892181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8" name="Łącznik prosty 37"/>
          <p:cNvCxnSpPr/>
          <p:nvPr/>
        </p:nvCxnSpPr>
        <p:spPr>
          <a:xfrm>
            <a:off x="703644" y="1579813"/>
            <a:ext cx="3456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/>
          <p:cNvCxnSpPr/>
          <p:nvPr/>
        </p:nvCxnSpPr>
        <p:spPr>
          <a:xfrm flipV="1">
            <a:off x="4160028" y="1435797"/>
            <a:ext cx="21602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39"/>
          <p:cNvCxnSpPr/>
          <p:nvPr/>
        </p:nvCxnSpPr>
        <p:spPr>
          <a:xfrm flipV="1">
            <a:off x="4376052" y="1291781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ole tekstowe 40"/>
          <p:cNvSpPr txBox="1"/>
          <p:nvPr/>
        </p:nvSpPr>
        <p:spPr>
          <a:xfrm>
            <a:off x="1783764" y="1795837"/>
            <a:ext cx="814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Otrzymanie</a:t>
            </a:r>
          </a:p>
          <a:p>
            <a:pPr algn="ctr"/>
            <a:r>
              <a:rPr lang="pl-PL" sz="1000" dirty="0" smtClean="0"/>
              <a:t>komunikatu</a:t>
            </a:r>
          </a:p>
          <a:p>
            <a:pPr algn="ctr"/>
            <a:r>
              <a:rPr lang="pl-PL" sz="1000" dirty="0" err="1" smtClean="0"/>
              <a:t>hello</a:t>
            </a:r>
            <a:endParaRPr lang="pl-PL" sz="1000" dirty="0"/>
          </a:p>
        </p:txBody>
      </p:sp>
      <p:sp>
        <p:nvSpPr>
          <p:cNvPr id="42" name="pole tekstowe 41"/>
          <p:cNvSpPr txBox="1"/>
          <p:nvPr/>
        </p:nvSpPr>
        <p:spPr>
          <a:xfrm>
            <a:off x="4160028" y="2947965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[ </a:t>
            </a:r>
            <a:r>
              <a:rPr lang="pl-PL" sz="1000" dirty="0" err="1" smtClean="0"/>
              <a:t>else</a:t>
            </a:r>
            <a:r>
              <a:rPr lang="pl-PL" sz="1000" dirty="0" smtClean="0"/>
              <a:t> ]</a:t>
            </a:r>
            <a:endParaRPr lang="pl-PL" sz="1000" dirty="0"/>
          </a:p>
        </p:txBody>
      </p:sp>
      <p:sp>
        <p:nvSpPr>
          <p:cNvPr id="43" name="pole tekstowe 42"/>
          <p:cNvSpPr txBox="1"/>
          <p:nvPr/>
        </p:nvSpPr>
        <p:spPr>
          <a:xfrm>
            <a:off x="5240148" y="2731941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[ nadawca istnieje w tablicy sąsiadów ]</a:t>
            </a:r>
            <a:endParaRPr lang="pl-PL" sz="1000" dirty="0"/>
          </a:p>
        </p:txBody>
      </p:sp>
      <p:sp>
        <p:nvSpPr>
          <p:cNvPr id="44" name="pole tekstowe 43"/>
          <p:cNvSpPr txBox="1"/>
          <p:nvPr/>
        </p:nvSpPr>
        <p:spPr>
          <a:xfrm>
            <a:off x="4376052" y="4028085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[ </a:t>
            </a:r>
            <a:r>
              <a:rPr lang="pl-PL" sz="1000" dirty="0" err="1" smtClean="0"/>
              <a:t>else</a:t>
            </a:r>
            <a:r>
              <a:rPr lang="pl-PL" sz="1000" dirty="0" smtClean="0"/>
              <a:t> ]</a:t>
            </a:r>
            <a:endParaRPr lang="pl-PL" sz="1000" dirty="0"/>
          </a:p>
        </p:txBody>
      </p:sp>
      <p:sp>
        <p:nvSpPr>
          <p:cNvPr id="45" name="pole tekstowe 44"/>
          <p:cNvSpPr txBox="1"/>
          <p:nvPr/>
        </p:nvSpPr>
        <p:spPr>
          <a:xfrm>
            <a:off x="3439948" y="4964189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Aktualizacja</a:t>
            </a:r>
            <a:endParaRPr lang="pl-PL" sz="1000" dirty="0"/>
          </a:p>
        </p:txBody>
      </p:sp>
      <p:sp>
        <p:nvSpPr>
          <p:cNvPr id="46" name="pole tekstowe 45"/>
          <p:cNvSpPr txBox="1"/>
          <p:nvPr/>
        </p:nvSpPr>
        <p:spPr>
          <a:xfrm>
            <a:off x="4808100" y="5684269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Aktualizacja</a:t>
            </a:r>
            <a:endParaRPr lang="pl-PL" sz="1000" dirty="0"/>
          </a:p>
        </p:txBody>
      </p:sp>
      <p:sp>
        <p:nvSpPr>
          <p:cNvPr id="47" name="pole tekstowe 46"/>
          <p:cNvSpPr txBox="1"/>
          <p:nvPr/>
        </p:nvSpPr>
        <p:spPr>
          <a:xfrm>
            <a:off x="2647860" y="215587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err="1" smtClean="0"/>
              <a:t>hello</a:t>
            </a:r>
            <a:endParaRPr lang="pl-PL" sz="1000" dirty="0"/>
          </a:p>
        </p:txBody>
      </p:sp>
      <p:sp>
        <p:nvSpPr>
          <p:cNvPr id="48" name="pole tekstowe 47"/>
          <p:cNvSpPr txBox="1"/>
          <p:nvPr/>
        </p:nvSpPr>
        <p:spPr>
          <a:xfrm>
            <a:off x="3727980" y="215587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err="1" smtClean="0"/>
              <a:t>hello</a:t>
            </a:r>
            <a:endParaRPr lang="pl-PL" sz="1000" dirty="0"/>
          </a:p>
        </p:txBody>
      </p:sp>
      <p:sp>
        <p:nvSpPr>
          <p:cNvPr id="49" name="pole tekstowe 48"/>
          <p:cNvSpPr txBox="1"/>
          <p:nvPr/>
        </p:nvSpPr>
        <p:spPr>
          <a:xfrm>
            <a:off x="3295932" y="1723829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&lt;&lt;</a:t>
            </a:r>
            <a:r>
              <a:rPr lang="pl-PL" sz="1000" dirty="0" err="1" smtClean="0"/>
              <a:t>nobuffer</a:t>
            </a:r>
            <a:r>
              <a:rPr lang="pl-PL" sz="1000" dirty="0" smtClean="0"/>
              <a:t>&gt;&gt;</a:t>
            </a:r>
            <a:endParaRPr lang="pl-PL" sz="1000" dirty="0"/>
          </a:p>
        </p:txBody>
      </p:sp>
      <p:sp>
        <p:nvSpPr>
          <p:cNvPr id="50" name="pole tekstowe 49"/>
          <p:cNvSpPr txBox="1"/>
          <p:nvPr/>
        </p:nvSpPr>
        <p:spPr>
          <a:xfrm>
            <a:off x="5168140" y="4388125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[ nie upłynął </a:t>
            </a:r>
            <a:r>
              <a:rPr lang="pl-PL" sz="1000" dirty="0" err="1" smtClean="0"/>
              <a:t>RouterDeadInterval</a:t>
            </a:r>
            <a:r>
              <a:rPr lang="pl-PL" sz="1000" dirty="0" smtClean="0"/>
              <a:t> od otrzymania ostatniego komunikatu </a:t>
            </a:r>
            <a:r>
              <a:rPr lang="pl-PL" sz="1000" dirty="0" err="1" smtClean="0"/>
              <a:t>hello</a:t>
            </a:r>
            <a:r>
              <a:rPr lang="pl-PL" sz="1000" dirty="0" smtClean="0"/>
              <a:t>]</a:t>
            </a:r>
            <a:endParaRPr lang="pl-PL" sz="1000" dirty="0"/>
          </a:p>
        </p:txBody>
      </p:sp>
      <p:sp>
        <p:nvSpPr>
          <p:cNvPr id="51" name="pole tekstowe 50"/>
          <p:cNvSpPr txBox="1"/>
          <p:nvPr/>
        </p:nvSpPr>
        <p:spPr>
          <a:xfrm>
            <a:off x="775652" y="1291781"/>
            <a:ext cx="3384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err="1" smtClean="0"/>
              <a:t>act</a:t>
            </a:r>
            <a:r>
              <a:rPr lang="pl-PL" sz="1000" b="1" dirty="0" smtClean="0"/>
              <a:t>  </a:t>
            </a:r>
            <a:r>
              <a:rPr lang="pl-PL" sz="1000" dirty="0" smtClean="0"/>
              <a:t>Przygotuj aktualizację </a:t>
            </a:r>
            <a:r>
              <a:rPr lang="pl-PL" sz="1000" dirty="0" err="1" smtClean="0"/>
              <a:t>routingu</a:t>
            </a:r>
            <a:endParaRPr lang="pl-PL" sz="1000" dirty="0"/>
          </a:p>
        </p:txBody>
      </p:sp>
      <p:cxnSp>
        <p:nvCxnSpPr>
          <p:cNvPr id="52" name="Łącznik prosty ze strzałką 51"/>
          <p:cNvCxnSpPr/>
          <p:nvPr/>
        </p:nvCxnSpPr>
        <p:spPr>
          <a:xfrm>
            <a:off x="3439948" y="3163989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ze strzałką 52"/>
          <p:cNvCxnSpPr/>
          <p:nvPr/>
        </p:nvCxnSpPr>
        <p:spPr>
          <a:xfrm>
            <a:off x="3439948" y="4244109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ze strzałką 53"/>
          <p:cNvCxnSpPr/>
          <p:nvPr/>
        </p:nvCxnSpPr>
        <p:spPr>
          <a:xfrm>
            <a:off x="5024124" y="4460133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ze strzałką 54"/>
          <p:cNvCxnSpPr/>
          <p:nvPr/>
        </p:nvCxnSpPr>
        <p:spPr>
          <a:xfrm>
            <a:off x="5024124" y="2515917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Przekaźnik nadpisujący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131</a:t>
            </a:fld>
            <a:endParaRPr lang="pl-PL" dirty="0"/>
          </a:p>
        </p:txBody>
      </p:sp>
      <p:sp>
        <p:nvSpPr>
          <p:cNvPr id="56" name="Symbol zastępczy zawartości 49"/>
          <p:cNvSpPr txBox="1">
            <a:spLocks/>
          </p:cNvSpPr>
          <p:nvPr/>
        </p:nvSpPr>
        <p:spPr>
          <a:xfrm>
            <a:off x="647965" y="1700808"/>
            <a:ext cx="7859216" cy="29523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Przekaźnik nadpisujący to bardziej złożona odmiana przekaźnika niebuforującego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przyjmuje się istnienie wewnętrznego bufora o określonej wielkości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 momencie osiągnięcia maksymalnego rozmiaru bufora, napływające dane/sterowanie zastępują dane/sterowanie, które są w tym momencie w buforze  </a:t>
            </a: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Przekaźnik nadpisujący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132</a:t>
            </a:fld>
            <a:endParaRPr lang="pl-PL" dirty="0"/>
          </a:p>
        </p:txBody>
      </p:sp>
      <p:sp>
        <p:nvSpPr>
          <p:cNvPr id="8" name="Symbol zastępczy zawartości 49"/>
          <p:cNvSpPr txBox="1">
            <a:spLocks/>
          </p:cNvSpPr>
          <p:nvPr/>
        </p:nvSpPr>
        <p:spPr>
          <a:xfrm>
            <a:off x="631636" y="1700808"/>
            <a:ext cx="7859216" cy="38164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Cechy nadpisującego przekaźnika danych: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Rozmiar bufora (upperBound) </a:t>
            </a:r>
          </a:p>
          <a:p>
            <a:pPr marL="120015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domyślnie: 1</a:t>
            </a:r>
          </a:p>
          <a:p>
            <a:pPr marL="120015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wartość 0 stworzy przekaźnik niebuforujący</a:t>
            </a:r>
          </a:p>
          <a:p>
            <a:pPr marL="3429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pl-PL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Mechanizm obsługi kolejki (ordering)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Domyślnie FIFO</a:t>
            </a: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Przekaźnik nadpisujący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133</a:t>
            </a:fld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605670" y="1237351"/>
            <a:ext cx="7920880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4134062" y="3253575"/>
            <a:ext cx="1656184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steaming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Wylicz temperaturę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efektywną</a:t>
            </a:r>
            <a:endParaRPr lang="pl-PL" dirty="0"/>
          </a:p>
        </p:txBody>
      </p:sp>
      <p:cxnSp>
        <p:nvCxnSpPr>
          <p:cNvPr id="11" name="Łącznik prosty 10"/>
          <p:cNvCxnSpPr/>
          <p:nvPr/>
        </p:nvCxnSpPr>
        <p:spPr>
          <a:xfrm>
            <a:off x="1397758" y="1741407"/>
            <a:ext cx="11521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>
            <a:off x="2549886" y="1741407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 flipH="1">
            <a:off x="1397758" y="2317471"/>
            <a:ext cx="11521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>
            <a:off x="1397758" y="1741407"/>
            <a:ext cx="36004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 flipH="1">
            <a:off x="1397758" y="2029439"/>
            <a:ext cx="36004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 15"/>
          <p:cNvSpPr/>
          <p:nvPr/>
        </p:nvSpPr>
        <p:spPr>
          <a:xfrm>
            <a:off x="4854142" y="3037551"/>
            <a:ext cx="216024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rostokąt 16"/>
          <p:cNvSpPr/>
          <p:nvPr/>
        </p:nvSpPr>
        <p:spPr>
          <a:xfrm>
            <a:off x="2549886" y="1885423"/>
            <a:ext cx="216024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8" name="Łącznik prosty ze strzałką 17"/>
          <p:cNvCxnSpPr/>
          <p:nvPr/>
        </p:nvCxnSpPr>
        <p:spPr>
          <a:xfrm>
            <a:off x="2621894" y="4909759"/>
            <a:ext cx="16561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/>
          <p:cNvCxnSpPr>
            <a:stCxn id="10" idx="3"/>
            <a:endCxn id="30" idx="1"/>
          </p:cNvCxnSpPr>
          <p:nvPr/>
        </p:nvCxnSpPr>
        <p:spPr>
          <a:xfrm>
            <a:off x="5790246" y="3649619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>
            <a:off x="605670" y="1525383"/>
            <a:ext cx="3456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/>
          <p:nvPr/>
        </p:nvCxnSpPr>
        <p:spPr>
          <a:xfrm flipV="1">
            <a:off x="4062054" y="1381367"/>
            <a:ext cx="21602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/>
          <p:cNvCxnSpPr/>
          <p:nvPr/>
        </p:nvCxnSpPr>
        <p:spPr>
          <a:xfrm flipV="1">
            <a:off x="4278078" y="1237351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/>
          <p:cNvSpPr txBox="1"/>
          <p:nvPr/>
        </p:nvSpPr>
        <p:spPr>
          <a:xfrm>
            <a:off x="1656138" y="1741407"/>
            <a:ext cx="873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Otrzymanie</a:t>
            </a:r>
          </a:p>
          <a:p>
            <a:pPr algn="ctr"/>
            <a:r>
              <a:rPr lang="pl-PL" sz="1000" dirty="0" smtClean="0"/>
              <a:t>pomiaru</a:t>
            </a:r>
          </a:p>
          <a:p>
            <a:pPr algn="ctr"/>
            <a:r>
              <a:rPr lang="pl-PL" sz="1000" dirty="0" smtClean="0"/>
              <a:t> temperatury</a:t>
            </a:r>
            <a:endParaRPr lang="pl-PL" sz="1000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2837918" y="4693735"/>
            <a:ext cx="764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{</a:t>
            </a:r>
            <a:r>
              <a:rPr lang="pl-PL" sz="1000" dirty="0" err="1" smtClean="0"/>
              <a:t>rate</a:t>
            </a:r>
            <a:r>
              <a:rPr lang="pl-PL" sz="1000" dirty="0" smtClean="0"/>
              <a:t> = 1/s}</a:t>
            </a:r>
            <a:endParaRPr lang="pl-PL" sz="1000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5142174" y="2677511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&lt;&lt;</a:t>
            </a:r>
            <a:r>
              <a:rPr lang="pl-PL" sz="1000" dirty="0" err="1" smtClean="0"/>
              <a:t>overwrite</a:t>
            </a:r>
            <a:r>
              <a:rPr lang="pl-PL" sz="1000" dirty="0" smtClean="0"/>
              <a:t>&gt;&gt;</a:t>
            </a:r>
          </a:p>
          <a:p>
            <a:r>
              <a:rPr lang="pl-PL" sz="1000" dirty="0" smtClean="0"/>
              <a:t>Temperatura</a:t>
            </a:r>
          </a:p>
          <a:p>
            <a:r>
              <a:rPr lang="pl-PL" sz="1000" dirty="0" smtClean="0"/>
              <a:t>{</a:t>
            </a:r>
            <a:r>
              <a:rPr lang="pl-PL" sz="1000" dirty="0" err="1" smtClean="0"/>
              <a:t>upperBound</a:t>
            </a:r>
            <a:r>
              <a:rPr lang="pl-PL" sz="1000" dirty="0" smtClean="0"/>
              <a:t> =5}</a:t>
            </a:r>
            <a:endParaRPr lang="pl-PL" sz="1000" dirty="0"/>
          </a:p>
        </p:txBody>
      </p:sp>
      <p:sp>
        <p:nvSpPr>
          <p:cNvPr id="26" name="pole tekstowe 25"/>
          <p:cNvSpPr txBox="1"/>
          <p:nvPr/>
        </p:nvSpPr>
        <p:spPr>
          <a:xfrm>
            <a:off x="2549886" y="2101447"/>
            <a:ext cx="8483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temperatura</a:t>
            </a:r>
            <a:endParaRPr lang="pl-PL" sz="1000" dirty="0"/>
          </a:p>
        </p:txBody>
      </p:sp>
      <p:sp>
        <p:nvSpPr>
          <p:cNvPr id="27" name="pole tekstowe 26"/>
          <p:cNvSpPr txBox="1"/>
          <p:nvPr/>
        </p:nvSpPr>
        <p:spPr>
          <a:xfrm>
            <a:off x="3557998" y="1741407"/>
            <a:ext cx="102143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&lt;&lt;</a:t>
            </a:r>
            <a:r>
              <a:rPr lang="pl-PL" sz="1000" dirty="0" err="1" smtClean="0"/>
              <a:t>continuous</a:t>
            </a:r>
            <a:r>
              <a:rPr lang="pl-PL" sz="1000" dirty="0" smtClean="0"/>
              <a:t>&gt;&gt;</a:t>
            </a:r>
            <a:endParaRPr lang="pl-PL" sz="1000" dirty="0"/>
          </a:p>
        </p:txBody>
      </p:sp>
      <p:sp>
        <p:nvSpPr>
          <p:cNvPr id="28" name="pole tekstowe 27"/>
          <p:cNvSpPr txBox="1"/>
          <p:nvPr/>
        </p:nvSpPr>
        <p:spPr>
          <a:xfrm>
            <a:off x="677678" y="1237351"/>
            <a:ext cx="3384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err="1" smtClean="0"/>
              <a:t>act</a:t>
            </a:r>
            <a:r>
              <a:rPr lang="pl-PL" sz="1000" b="1" dirty="0" smtClean="0"/>
              <a:t>  </a:t>
            </a:r>
            <a:r>
              <a:rPr lang="pl-PL" sz="1000" dirty="0" smtClean="0"/>
              <a:t>koryguj temperaturę</a:t>
            </a:r>
            <a:endParaRPr lang="pl-PL" sz="1000" dirty="0"/>
          </a:p>
        </p:txBody>
      </p:sp>
      <p:sp>
        <p:nvSpPr>
          <p:cNvPr id="29" name="Prostokąt 28"/>
          <p:cNvSpPr/>
          <p:nvPr/>
        </p:nvSpPr>
        <p:spPr>
          <a:xfrm>
            <a:off x="4278078" y="4549719"/>
            <a:ext cx="136815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Wilgotno </a:t>
            </a:r>
            <a:r>
              <a:rPr lang="pl-PL" sz="1000" dirty="0" err="1" smtClean="0">
                <a:solidFill>
                  <a:schemeClr val="tx1"/>
                </a:solidFill>
              </a:rPr>
              <a:t>ść</a:t>
            </a:r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powietrza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0" name="Prostokąt 29"/>
          <p:cNvSpPr/>
          <p:nvPr/>
        </p:nvSpPr>
        <p:spPr>
          <a:xfrm>
            <a:off x="7302414" y="3325583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Efektywna  temperatura</a:t>
            </a:r>
            <a:endParaRPr lang="pl-PL" sz="1100" dirty="0">
              <a:solidFill>
                <a:schemeClr val="tx1"/>
              </a:solidFill>
            </a:endParaRPr>
          </a:p>
        </p:txBody>
      </p:sp>
      <p:cxnSp>
        <p:nvCxnSpPr>
          <p:cNvPr id="31" name="Łącznik prosty 30"/>
          <p:cNvCxnSpPr/>
          <p:nvPr/>
        </p:nvCxnSpPr>
        <p:spPr>
          <a:xfrm>
            <a:off x="1469766" y="4621727"/>
            <a:ext cx="11521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/>
          <p:cNvCxnSpPr/>
          <p:nvPr/>
        </p:nvCxnSpPr>
        <p:spPr>
          <a:xfrm>
            <a:off x="2621894" y="4621727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32"/>
          <p:cNvCxnSpPr/>
          <p:nvPr/>
        </p:nvCxnSpPr>
        <p:spPr>
          <a:xfrm flipH="1">
            <a:off x="1469766" y="5197791"/>
            <a:ext cx="11521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33"/>
          <p:cNvCxnSpPr/>
          <p:nvPr/>
        </p:nvCxnSpPr>
        <p:spPr>
          <a:xfrm>
            <a:off x="1469766" y="4621727"/>
            <a:ext cx="36004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/>
          <p:cNvCxnSpPr/>
          <p:nvPr/>
        </p:nvCxnSpPr>
        <p:spPr>
          <a:xfrm flipH="1">
            <a:off x="1469766" y="4909759"/>
            <a:ext cx="36004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ole tekstowe 35"/>
          <p:cNvSpPr txBox="1"/>
          <p:nvPr/>
        </p:nvSpPr>
        <p:spPr>
          <a:xfrm>
            <a:off x="1757798" y="4621727"/>
            <a:ext cx="8146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Otrzymanie</a:t>
            </a:r>
          </a:p>
          <a:p>
            <a:pPr algn="ctr"/>
            <a:r>
              <a:rPr lang="pl-PL" sz="1000" dirty="0" smtClean="0"/>
              <a:t>komunikatu</a:t>
            </a:r>
          </a:p>
          <a:p>
            <a:pPr algn="ctr"/>
            <a:r>
              <a:rPr lang="pl-PL" sz="1000" dirty="0" err="1" smtClean="0"/>
              <a:t>hello</a:t>
            </a:r>
            <a:endParaRPr lang="pl-PL" sz="1000" dirty="0"/>
          </a:p>
        </p:txBody>
      </p:sp>
      <p:cxnSp>
        <p:nvCxnSpPr>
          <p:cNvPr id="37" name="Łącznik prosty ze strzałką 36"/>
          <p:cNvCxnSpPr>
            <a:stCxn id="29" idx="0"/>
            <a:endCxn id="10" idx="2"/>
          </p:cNvCxnSpPr>
          <p:nvPr/>
        </p:nvCxnSpPr>
        <p:spPr>
          <a:xfrm flipV="1">
            <a:off x="4962154" y="4045663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Kształt 37"/>
          <p:cNvCxnSpPr>
            <a:stCxn id="17" idx="3"/>
            <a:endCxn id="16" idx="0"/>
          </p:cNvCxnSpPr>
          <p:nvPr/>
        </p:nvCxnSpPr>
        <p:spPr>
          <a:xfrm>
            <a:off x="2765910" y="1993435"/>
            <a:ext cx="2196244" cy="104411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Przekaźnik opcjonalny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134</a:t>
            </a:fld>
            <a:endParaRPr lang="pl-PL" dirty="0"/>
          </a:p>
        </p:txBody>
      </p:sp>
      <p:sp>
        <p:nvSpPr>
          <p:cNvPr id="39" name="Symbol zastępczy zawartości 2"/>
          <p:cNvSpPr txBox="1">
            <a:spLocks/>
          </p:cNvSpPr>
          <p:nvPr/>
        </p:nvSpPr>
        <p:spPr>
          <a:xfrm>
            <a:off x="521527" y="1678234"/>
            <a:ext cx="7859216" cy="33843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Stereotyp &lt;&lt;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optional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 związany jest z wymagalnością przekaźników danych oraz parametrów czynności, wówczas: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dane z przekaźnika lub parametru nie są niezbędne do rozpoczęcia/ zakończenia czynności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brak stereotypu oznacza, że przepływ danych jest obligatoryjny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Przekaźnik opcjonalny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135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526970" y="1585703"/>
            <a:ext cx="7859216" cy="36724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Znaczenie parametru opcjonalnego można rozszerzać  poprzez przypisanie do stereotypowanej kategorii modelowania dodatkowego ograniczenia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powinno zawierać minimalną liczbę jednostek danych/sterowania (wymaganą przez daną czynność) poprzedzone słowem kluczowym </a:t>
            </a:r>
            <a:r>
              <a:rPr kumimoji="0" lang="pl-PL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lowerBound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wartość </a:t>
            </a:r>
            <a:r>
              <a:rPr kumimoji="0" lang="pl-PL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lowerBound</a:t>
            </a: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nie może być większa od rozmiaru bufora wewnętrznego </a:t>
            </a:r>
            <a:r>
              <a:rPr kumimoji="0" lang="pl-PL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upperBound</a:t>
            </a:r>
            <a:endParaRPr kumimoji="0" lang="pl-PL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Przekaźnik opcjonalny – przykład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136</a:t>
            </a:fld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649214" y="1455071"/>
            <a:ext cx="7920880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4465638" y="1167039"/>
            <a:ext cx="134644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ProtokolHospitacji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1" name="Prostokąt zaokrąglony 10"/>
          <p:cNvSpPr/>
          <p:nvPr/>
        </p:nvSpPr>
        <p:spPr>
          <a:xfrm>
            <a:off x="4321622" y="2391175"/>
            <a:ext cx="1656184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Przeprowadź ocenę okresową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2" name="Prostokąt zaokrąglony 11"/>
          <p:cNvSpPr/>
          <p:nvPr/>
        </p:nvSpPr>
        <p:spPr>
          <a:xfrm>
            <a:off x="5905798" y="4551415"/>
            <a:ext cx="1656184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Rozwiaż</a:t>
            </a:r>
            <a:r>
              <a:rPr lang="pl-PL" sz="1000" dirty="0" smtClean="0">
                <a:solidFill>
                  <a:schemeClr val="tx1"/>
                </a:solidFill>
              </a:rPr>
              <a:t> umowę o pracę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z rekomendacją</a:t>
            </a:r>
          </a:p>
        </p:txBody>
      </p:sp>
      <p:sp>
        <p:nvSpPr>
          <p:cNvPr id="13" name="Prostokąt zaokrąglony 12"/>
          <p:cNvSpPr/>
          <p:nvPr/>
        </p:nvSpPr>
        <p:spPr>
          <a:xfrm>
            <a:off x="1225278" y="4767439"/>
            <a:ext cx="1656184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Przedłuż okres zatrudnienia</a:t>
            </a:r>
          </a:p>
        </p:txBody>
      </p:sp>
      <p:sp>
        <p:nvSpPr>
          <p:cNvPr id="14" name="Prostokąt zaokrąglony 13"/>
          <p:cNvSpPr/>
          <p:nvPr/>
        </p:nvSpPr>
        <p:spPr>
          <a:xfrm>
            <a:off x="4393630" y="5847559"/>
            <a:ext cx="1656184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Zatrudnij na czas określony</a:t>
            </a:r>
          </a:p>
          <a:p>
            <a:pPr algn="ctr"/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5" name="Romb 14"/>
          <p:cNvSpPr/>
          <p:nvPr/>
        </p:nvSpPr>
        <p:spPr>
          <a:xfrm>
            <a:off x="4969694" y="4047359"/>
            <a:ext cx="266328" cy="36004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6" name="Łącznik prosty ze strzałką 15"/>
          <p:cNvCxnSpPr>
            <a:stCxn id="10" idx="2"/>
            <a:endCxn id="11" idx="0"/>
          </p:cNvCxnSpPr>
          <p:nvPr/>
        </p:nvCxnSpPr>
        <p:spPr>
          <a:xfrm>
            <a:off x="5138862" y="1671095"/>
            <a:ext cx="10852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Kształt 16"/>
          <p:cNvCxnSpPr>
            <a:stCxn id="12" idx="2"/>
            <a:endCxn id="29" idx="1"/>
          </p:cNvCxnSpPr>
          <p:nvPr/>
        </p:nvCxnSpPr>
        <p:spPr>
          <a:xfrm rot="16200000" flipH="1">
            <a:off x="6913910" y="5019467"/>
            <a:ext cx="324036" cy="68407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>
            <a:off x="2089374" y="5343503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>
            <a:off x="649214" y="1743103"/>
            <a:ext cx="2736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 flipV="1">
            <a:off x="3385518" y="1599087"/>
            <a:ext cx="21602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/>
          <p:nvPr/>
        </p:nvCxnSpPr>
        <p:spPr>
          <a:xfrm flipV="1">
            <a:off x="3601542" y="1455071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5257726" y="3975351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[ </a:t>
            </a:r>
            <a:r>
              <a:rPr lang="pl-PL" sz="1000" dirty="0" err="1" smtClean="0"/>
              <a:t>else</a:t>
            </a:r>
            <a:r>
              <a:rPr lang="pl-PL" sz="1000" dirty="0" smtClean="0"/>
              <a:t> ]</a:t>
            </a:r>
            <a:endParaRPr lang="pl-PL" sz="1000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3745558" y="3975351"/>
            <a:ext cx="1229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[ ocena pozytywna ]</a:t>
            </a:r>
            <a:endParaRPr lang="pl-PL" sz="1000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1297286" y="2247159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&lt;&lt;</a:t>
            </a:r>
            <a:r>
              <a:rPr lang="pl-PL" sz="1000" dirty="0" err="1" smtClean="0"/>
              <a:t>optional</a:t>
            </a:r>
            <a:r>
              <a:rPr lang="pl-PL" sz="1000" dirty="0" smtClean="0"/>
              <a:t>&gt;&gt;</a:t>
            </a:r>
            <a:endParaRPr lang="pl-PL" sz="1000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4321622" y="4479407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[ drobne  </a:t>
            </a:r>
          </a:p>
          <a:p>
            <a:r>
              <a:rPr lang="pl-PL" sz="1000" dirty="0" smtClean="0"/>
              <a:t>zastrzeżenia]</a:t>
            </a:r>
            <a:endParaRPr lang="pl-PL" sz="1000" dirty="0"/>
          </a:p>
        </p:txBody>
      </p:sp>
      <p:sp>
        <p:nvSpPr>
          <p:cNvPr id="26" name="pole tekstowe 25"/>
          <p:cNvSpPr txBox="1"/>
          <p:nvPr/>
        </p:nvSpPr>
        <p:spPr>
          <a:xfrm>
            <a:off x="721222" y="1455071"/>
            <a:ext cx="3384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err="1" smtClean="0"/>
              <a:t>act</a:t>
            </a:r>
            <a:r>
              <a:rPr lang="pl-PL" sz="1000" b="1" dirty="0" smtClean="0"/>
              <a:t>  </a:t>
            </a:r>
            <a:r>
              <a:rPr lang="pl-PL" sz="1000" dirty="0" smtClean="0"/>
              <a:t>ewaluacja pracownika</a:t>
            </a:r>
            <a:endParaRPr lang="pl-PL" sz="1000" dirty="0"/>
          </a:p>
        </p:txBody>
      </p:sp>
      <p:sp>
        <p:nvSpPr>
          <p:cNvPr id="27" name="Prostokąt 26"/>
          <p:cNvSpPr/>
          <p:nvPr/>
        </p:nvSpPr>
        <p:spPr>
          <a:xfrm>
            <a:off x="1142" y="3399287"/>
            <a:ext cx="134644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wykaz dorobku naukowego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28" name="Prostokąt 27"/>
          <p:cNvSpPr/>
          <p:nvPr/>
        </p:nvSpPr>
        <p:spPr>
          <a:xfrm>
            <a:off x="-70866" y="2247159"/>
            <a:ext cx="134644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Ankieta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29" name="Prostokąt 28"/>
          <p:cNvSpPr/>
          <p:nvPr/>
        </p:nvSpPr>
        <p:spPr>
          <a:xfrm>
            <a:off x="7417966" y="5271495"/>
            <a:ext cx="134644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rekomendacja</a:t>
            </a:r>
            <a:endParaRPr lang="pl-PL" sz="1000" dirty="0">
              <a:solidFill>
                <a:schemeClr val="tx1"/>
              </a:solidFill>
            </a:endParaRPr>
          </a:p>
        </p:txBody>
      </p:sp>
      <p:cxnSp>
        <p:nvCxnSpPr>
          <p:cNvPr id="30" name="Łącznik łamany 29"/>
          <p:cNvCxnSpPr>
            <a:stCxn id="28" idx="3"/>
          </p:cNvCxnSpPr>
          <p:nvPr/>
        </p:nvCxnSpPr>
        <p:spPr>
          <a:xfrm>
            <a:off x="1275582" y="2499187"/>
            <a:ext cx="3046040" cy="1800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łamany 30"/>
          <p:cNvCxnSpPr>
            <a:stCxn id="27" idx="3"/>
          </p:cNvCxnSpPr>
          <p:nvPr/>
        </p:nvCxnSpPr>
        <p:spPr>
          <a:xfrm flipV="1">
            <a:off x="1347590" y="2895231"/>
            <a:ext cx="2974032" cy="7560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ole tekstowe 31"/>
          <p:cNvSpPr txBox="1"/>
          <p:nvPr/>
        </p:nvSpPr>
        <p:spPr>
          <a:xfrm>
            <a:off x="5113710" y="1815111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&lt;&lt;</a:t>
            </a:r>
            <a:r>
              <a:rPr lang="pl-PL" sz="1000" dirty="0" err="1" smtClean="0"/>
              <a:t>optional</a:t>
            </a:r>
            <a:r>
              <a:rPr lang="pl-PL" sz="1000" dirty="0" smtClean="0"/>
              <a:t>&gt;&gt;</a:t>
            </a:r>
            <a:endParaRPr lang="pl-PL" sz="1000" dirty="0"/>
          </a:p>
        </p:txBody>
      </p:sp>
      <p:cxnSp>
        <p:nvCxnSpPr>
          <p:cNvPr id="33" name="Kształt 32"/>
          <p:cNvCxnSpPr>
            <a:stCxn id="15" idx="1"/>
            <a:endCxn id="13" idx="0"/>
          </p:cNvCxnSpPr>
          <p:nvPr/>
        </p:nvCxnSpPr>
        <p:spPr>
          <a:xfrm rot="10800000" flipV="1">
            <a:off x="2053370" y="4227379"/>
            <a:ext cx="2916324" cy="54006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>
            <a:off x="5113710" y="3183263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/>
          <p:cNvCxnSpPr/>
          <p:nvPr/>
        </p:nvCxnSpPr>
        <p:spPr>
          <a:xfrm>
            <a:off x="5113710" y="4407399"/>
            <a:ext cx="0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Kształt 35"/>
          <p:cNvCxnSpPr>
            <a:stCxn id="15" idx="3"/>
            <a:endCxn id="12" idx="0"/>
          </p:cNvCxnSpPr>
          <p:nvPr/>
        </p:nvCxnSpPr>
        <p:spPr>
          <a:xfrm>
            <a:off x="5236022" y="4227379"/>
            <a:ext cx="1497868" cy="3240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chemat blokowy: łącznik 36"/>
          <p:cNvSpPr/>
          <p:nvPr/>
        </p:nvSpPr>
        <p:spPr>
          <a:xfrm>
            <a:off x="1945358" y="6063583"/>
            <a:ext cx="216024" cy="21602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Schemat blokowy: łącznik 37"/>
          <p:cNvSpPr/>
          <p:nvPr/>
        </p:nvSpPr>
        <p:spPr>
          <a:xfrm>
            <a:off x="1873350" y="5991575"/>
            <a:ext cx="360040" cy="36004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9" name="Łącznik prosty ze strzałką 38"/>
          <p:cNvCxnSpPr/>
          <p:nvPr/>
        </p:nvCxnSpPr>
        <p:spPr>
          <a:xfrm flipH="1">
            <a:off x="2233390" y="6207599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Przepustowość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137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88869" y="1340768"/>
            <a:ext cx="7859216" cy="4464496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Przepustowość</a:t>
            </a:r>
            <a:r>
              <a:rPr kumimoji="0" lang="pl-PL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jest ściśle związana ze strumieniowym przepływem danych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Przepustowość definiuje liczbę obiektów/wartości transmitowanych przez przepływ w jednostce czasu(dodanie słowa kluczowego </a:t>
            </a:r>
            <a:r>
              <a:rPr kumimoji="0" lang="pl-PL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rate</a:t>
            </a:r>
            <a:r>
              <a:rPr kumimoji="0" lang="pl-PL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Przepustowość  dotyczy przepływu danych i przepływu obiektów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Definiując przepustowość należy określić charakter przepływu strumieniowego: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dyskretny &lt;&lt;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discrete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 jeżeli można określić takt pomiędzy jednostkami danych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ciągły &lt;&lt;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continuous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 jeżeli czas pomiędzy przesyłanymi danymi jest nieistotny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Przepustowość – przykład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138</a:t>
            </a:fld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556683" y="1465957"/>
            <a:ext cx="7920880" cy="4392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5525235" y="2186037"/>
            <a:ext cx="1656184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steaming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Moduluj sygnał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5309211" y="2474069"/>
            <a:ext cx="216024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>
            <a:off x="2788931" y="2474069"/>
            <a:ext cx="216024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" name="Łącznik prosty 12"/>
          <p:cNvCxnSpPr/>
          <p:nvPr/>
        </p:nvCxnSpPr>
        <p:spPr>
          <a:xfrm>
            <a:off x="556683" y="1753989"/>
            <a:ext cx="3456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 flipV="1">
            <a:off x="4013067" y="1609973"/>
            <a:ext cx="21602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 flipV="1">
            <a:off x="4229091" y="1465957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2788931" y="2690093"/>
            <a:ext cx="7697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Ramka GPS</a:t>
            </a:r>
            <a:endParaRPr lang="pl-PL" sz="1000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3797043" y="2186037"/>
            <a:ext cx="89639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&lt;&lt;</a:t>
            </a:r>
            <a:r>
              <a:rPr lang="pl-PL" sz="1000" dirty="0" err="1" smtClean="0"/>
              <a:t>discrete</a:t>
            </a:r>
            <a:r>
              <a:rPr lang="pl-PL" sz="1000" dirty="0" smtClean="0"/>
              <a:t>&gt;&gt;</a:t>
            </a:r>
          </a:p>
          <a:p>
            <a:r>
              <a:rPr lang="pl-PL" sz="1000" dirty="0" smtClean="0"/>
              <a:t>{</a:t>
            </a:r>
            <a:r>
              <a:rPr lang="pl-PL" sz="1000" dirty="0" err="1" smtClean="0"/>
              <a:t>rate</a:t>
            </a:r>
            <a:r>
              <a:rPr lang="pl-PL" sz="1000" dirty="0" smtClean="0"/>
              <a:t> = 1/30s}</a:t>
            </a:r>
            <a:endParaRPr lang="pl-PL" sz="1000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628691" y="1465957"/>
            <a:ext cx="3384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err="1" smtClean="0"/>
              <a:t>act</a:t>
            </a:r>
            <a:r>
              <a:rPr lang="pl-PL" sz="1000" b="1" dirty="0" smtClean="0"/>
              <a:t>  </a:t>
            </a:r>
            <a:r>
              <a:rPr lang="pl-PL" sz="1000" dirty="0" smtClean="0"/>
              <a:t>lokalizacja GPS</a:t>
            </a:r>
            <a:endParaRPr lang="pl-PL" sz="1000" dirty="0"/>
          </a:p>
        </p:txBody>
      </p:sp>
      <p:cxnSp>
        <p:nvCxnSpPr>
          <p:cNvPr id="19" name="Łącznik prosty 18"/>
          <p:cNvCxnSpPr/>
          <p:nvPr/>
        </p:nvCxnSpPr>
        <p:spPr>
          <a:xfrm>
            <a:off x="1420779" y="4850333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>
            <a:off x="2860939" y="4850333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/>
          <p:nvPr/>
        </p:nvCxnSpPr>
        <p:spPr>
          <a:xfrm flipH="1">
            <a:off x="1420779" y="5426397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/>
          <p:cNvCxnSpPr/>
          <p:nvPr/>
        </p:nvCxnSpPr>
        <p:spPr>
          <a:xfrm>
            <a:off x="1420779" y="4850333"/>
            <a:ext cx="36004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/>
          <p:nvPr/>
        </p:nvCxnSpPr>
        <p:spPr>
          <a:xfrm flipH="1">
            <a:off x="1420779" y="5138365"/>
            <a:ext cx="36004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/>
          <p:cNvSpPr txBox="1"/>
          <p:nvPr/>
        </p:nvSpPr>
        <p:spPr>
          <a:xfrm>
            <a:off x="1636803" y="4850333"/>
            <a:ext cx="12586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000" dirty="0" smtClean="0"/>
              <a:t>Otrzymanie pomiaru</a:t>
            </a:r>
          </a:p>
          <a:p>
            <a:pPr algn="ctr"/>
            <a:r>
              <a:rPr lang="pl-PL" sz="1000" dirty="0" smtClean="0"/>
              <a:t> czasu z zegara</a:t>
            </a:r>
          </a:p>
          <a:p>
            <a:pPr algn="ctr"/>
            <a:r>
              <a:rPr lang="pl-PL" sz="1000" dirty="0" smtClean="0"/>
              <a:t>atomowego</a:t>
            </a:r>
            <a:endParaRPr lang="pl-PL" sz="1000" dirty="0"/>
          </a:p>
        </p:txBody>
      </p:sp>
      <p:sp>
        <p:nvSpPr>
          <p:cNvPr id="25" name="Prostokąt zaokrąglony 24"/>
          <p:cNvSpPr/>
          <p:nvPr/>
        </p:nvSpPr>
        <p:spPr>
          <a:xfrm>
            <a:off x="1132747" y="2258045"/>
            <a:ext cx="1656184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steaming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Twórz ramki GPS</a:t>
            </a:r>
            <a:endParaRPr lang="pl-PL" dirty="0"/>
          </a:p>
        </p:txBody>
      </p:sp>
      <p:cxnSp>
        <p:nvCxnSpPr>
          <p:cNvPr id="26" name="Łącznik prosty ze strzałką 25"/>
          <p:cNvCxnSpPr/>
          <p:nvPr/>
        </p:nvCxnSpPr>
        <p:spPr>
          <a:xfrm>
            <a:off x="3004955" y="2618085"/>
            <a:ext cx="23042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ęciokąt 26"/>
          <p:cNvSpPr/>
          <p:nvPr/>
        </p:nvSpPr>
        <p:spPr>
          <a:xfrm>
            <a:off x="5813267" y="4778325"/>
            <a:ext cx="1512168" cy="648072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Transmisja komunikatu nawigacyjnego</a:t>
            </a:r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28" name="Prostokąt 27"/>
          <p:cNvSpPr/>
          <p:nvPr/>
        </p:nvSpPr>
        <p:spPr>
          <a:xfrm>
            <a:off x="6245315" y="4562301"/>
            <a:ext cx="216024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/>
          <p:cNvSpPr/>
          <p:nvPr/>
        </p:nvSpPr>
        <p:spPr>
          <a:xfrm>
            <a:off x="6245315" y="2978125"/>
            <a:ext cx="216024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924835" y="3050133"/>
            <a:ext cx="216024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/>
          <p:cNvSpPr/>
          <p:nvPr/>
        </p:nvSpPr>
        <p:spPr>
          <a:xfrm>
            <a:off x="1924835" y="4634309"/>
            <a:ext cx="216024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2" name="Łącznik prosty ze strzałką 31"/>
          <p:cNvCxnSpPr/>
          <p:nvPr/>
        </p:nvCxnSpPr>
        <p:spPr>
          <a:xfrm flipV="1">
            <a:off x="1996843" y="3266157"/>
            <a:ext cx="0" cy="1368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/>
          <p:nvPr/>
        </p:nvCxnSpPr>
        <p:spPr>
          <a:xfrm flipV="1">
            <a:off x="6317323" y="3194149"/>
            <a:ext cx="0" cy="136815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ole tekstowe 33"/>
          <p:cNvSpPr txBox="1"/>
          <p:nvPr/>
        </p:nvSpPr>
        <p:spPr>
          <a:xfrm>
            <a:off x="1996843" y="3842221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/>
              <a:t>&lt;&lt;</a:t>
            </a:r>
            <a:r>
              <a:rPr lang="pl-PL" sz="1100" dirty="0" err="1" smtClean="0"/>
              <a:t>continuous</a:t>
            </a:r>
            <a:r>
              <a:rPr lang="pl-PL" sz="1100" dirty="0" smtClean="0"/>
              <a:t>&gt;&gt;</a:t>
            </a:r>
            <a:endParaRPr lang="pl-PL" sz="1100" dirty="0"/>
          </a:p>
        </p:txBody>
      </p:sp>
      <p:sp>
        <p:nvSpPr>
          <p:cNvPr id="35" name="pole tekstowe 34"/>
          <p:cNvSpPr txBox="1"/>
          <p:nvPr/>
        </p:nvSpPr>
        <p:spPr>
          <a:xfrm>
            <a:off x="988731" y="4562301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/>
              <a:t>Pomiar czasu</a:t>
            </a:r>
            <a:endParaRPr lang="pl-PL" sz="1100" dirty="0"/>
          </a:p>
        </p:txBody>
      </p:sp>
      <p:sp>
        <p:nvSpPr>
          <p:cNvPr id="36" name="pole tekstowe 35"/>
          <p:cNvSpPr txBox="1"/>
          <p:nvPr/>
        </p:nvSpPr>
        <p:spPr>
          <a:xfrm>
            <a:off x="6533347" y="4490293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/>
              <a:t>Zmodulowany kod C/A</a:t>
            </a:r>
            <a:endParaRPr lang="pl-PL" sz="1100" dirty="0"/>
          </a:p>
        </p:txBody>
      </p:sp>
      <p:sp>
        <p:nvSpPr>
          <p:cNvPr id="37" name="pole tekstowe 36"/>
          <p:cNvSpPr txBox="1"/>
          <p:nvPr/>
        </p:nvSpPr>
        <p:spPr>
          <a:xfrm>
            <a:off x="6533347" y="3050133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/>
              <a:t>Zmodulowany kod C/A</a:t>
            </a:r>
            <a:endParaRPr lang="pl-PL" sz="1100" dirty="0"/>
          </a:p>
        </p:txBody>
      </p:sp>
      <p:sp>
        <p:nvSpPr>
          <p:cNvPr id="38" name="pole tekstowe 37"/>
          <p:cNvSpPr txBox="1"/>
          <p:nvPr/>
        </p:nvSpPr>
        <p:spPr>
          <a:xfrm>
            <a:off x="4733147" y="2690093"/>
            <a:ext cx="7697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/>
              <a:t>Ramka GPS</a:t>
            </a:r>
            <a:endParaRPr lang="pl-PL" sz="1000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988731" y="3050133"/>
            <a:ext cx="9717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/>
              <a:t>Pomiar czasu</a:t>
            </a:r>
          </a:p>
          <a:p>
            <a:r>
              <a:rPr lang="pl-PL" sz="1100" dirty="0" smtClean="0"/>
              <a:t>&lt;&lt;</a:t>
            </a:r>
            <a:r>
              <a:rPr lang="pl-PL" sz="1100" dirty="0" err="1" smtClean="0"/>
              <a:t>noBuffer</a:t>
            </a:r>
            <a:r>
              <a:rPr lang="pl-PL" sz="1100" dirty="0" smtClean="0"/>
              <a:t>&gt;&gt;</a:t>
            </a:r>
            <a:endParaRPr lang="pl-PL" sz="1100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Prawdopodobieństwo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139</a:t>
            </a:fld>
            <a:endParaRPr lang="pl-PL" dirty="0"/>
          </a:p>
        </p:txBody>
      </p:sp>
      <p:sp>
        <p:nvSpPr>
          <p:cNvPr id="40" name="Symbol zastępczy zawartości 2"/>
          <p:cNvSpPr txBox="1">
            <a:spLocks/>
          </p:cNvSpPr>
          <p:nvPr/>
        </p:nvSpPr>
        <p:spPr>
          <a:xfrm>
            <a:off x="697754" y="1765322"/>
            <a:ext cx="7427168" cy="352839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Przepływy wyjściowe bloku decyzyjnego mogą zostać zrealizowane z określonym prawdopodobieństwem. (dodanie słowa kluczowego </a:t>
            </a:r>
            <a:r>
              <a:rPr kumimoji="0" lang="pl-PL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probability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Prawdopodobieństwa wyjściowe sumują się do 1 (100%)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Zasada ta odnosi się również do przepływu obiektów i zestawów przekaźnikowych ( jeżeli obiekt posiada co najmniej dwa przepływy wyjściowe)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Hierarchia diagramów </a:t>
            </a:r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14</a:t>
            </a:fld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3923928" y="1196752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</a:t>
            </a:r>
            <a:r>
              <a:rPr lang="pl-PL" sz="1200" dirty="0" err="1" smtClean="0">
                <a:solidFill>
                  <a:schemeClr val="tx1"/>
                </a:solidFill>
              </a:rPr>
              <a:t>SysML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1547664" y="2276872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zachowania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3923928" y="2276872"/>
            <a:ext cx="129614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wymagań systemowych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6156176" y="2276872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struktury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251520" y="4149080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maszyny stanowej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1115616" y="3212976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przypadków użycia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7596336" y="3212976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pakietów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1979712" y="4149080"/>
            <a:ext cx="1296144" cy="5760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Rozszerzony diagram czynności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6156176" y="4077072"/>
            <a:ext cx="129614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parametryczny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2771800" y="3212976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sekwencji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6156176" y="3212976"/>
            <a:ext cx="1296144" cy="5760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bloków wewnętrznych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4644008" y="3212976"/>
            <a:ext cx="1296144" cy="5760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definiowania bloków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539552" y="4941168"/>
            <a:ext cx="792088" cy="3600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539552" y="5445224"/>
            <a:ext cx="792088" cy="36004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539552" y="6021288"/>
            <a:ext cx="792088" cy="343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/>
          <p:cNvSpPr txBox="1"/>
          <p:nvPr/>
        </p:nvSpPr>
        <p:spPr>
          <a:xfrm>
            <a:off x="1763688" y="4941168"/>
            <a:ext cx="3312368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diagramy identyczne jak w UML</a:t>
            </a:r>
            <a:endParaRPr lang="pl-PL" sz="1400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1763688" y="5445224"/>
            <a:ext cx="3384376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zmodyfikowane diagramy UML</a:t>
            </a:r>
            <a:endParaRPr lang="pl-PL" sz="1400" dirty="0"/>
          </a:p>
        </p:txBody>
      </p:sp>
      <p:sp>
        <p:nvSpPr>
          <p:cNvPr id="26" name="pole tekstowe 25"/>
          <p:cNvSpPr txBox="1"/>
          <p:nvPr/>
        </p:nvSpPr>
        <p:spPr>
          <a:xfrm>
            <a:off x="1763688" y="6021288"/>
            <a:ext cx="3960440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diagramy występujące tylko w </a:t>
            </a:r>
            <a:r>
              <a:rPr lang="pl-PL" sz="1400" dirty="0" err="1" smtClean="0"/>
              <a:t>SysML</a:t>
            </a:r>
            <a:endParaRPr lang="pl-PL" sz="1400" dirty="0"/>
          </a:p>
        </p:txBody>
      </p:sp>
      <p:cxnSp>
        <p:nvCxnSpPr>
          <p:cNvPr id="27" name="Łącznik prosty 26"/>
          <p:cNvCxnSpPr>
            <a:stCxn id="10" idx="0"/>
          </p:cNvCxnSpPr>
          <p:nvPr/>
        </p:nvCxnSpPr>
        <p:spPr>
          <a:xfrm flipV="1">
            <a:off x="2195736" y="206084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/>
          <p:cNvCxnSpPr>
            <a:stCxn id="11" idx="0"/>
          </p:cNvCxnSpPr>
          <p:nvPr/>
        </p:nvCxnSpPr>
        <p:spPr>
          <a:xfrm flipV="1">
            <a:off x="4572000" y="206084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>
            <a:stCxn id="12" idx="0"/>
          </p:cNvCxnSpPr>
          <p:nvPr/>
        </p:nvCxnSpPr>
        <p:spPr>
          <a:xfrm flipV="1">
            <a:off x="6804248" y="206084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/>
          <p:cNvCxnSpPr/>
          <p:nvPr/>
        </p:nvCxnSpPr>
        <p:spPr>
          <a:xfrm>
            <a:off x="2195736" y="2060848"/>
            <a:ext cx="4608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ójkąt równoramienny 30"/>
          <p:cNvSpPr/>
          <p:nvPr/>
        </p:nvSpPr>
        <p:spPr>
          <a:xfrm>
            <a:off x="4499992" y="1772816"/>
            <a:ext cx="144016" cy="14401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2" name="Łącznik prosty 31"/>
          <p:cNvCxnSpPr/>
          <p:nvPr/>
        </p:nvCxnSpPr>
        <p:spPr>
          <a:xfrm>
            <a:off x="4572000" y="191683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32"/>
          <p:cNvCxnSpPr>
            <a:stCxn id="14" idx="0"/>
          </p:cNvCxnSpPr>
          <p:nvPr/>
        </p:nvCxnSpPr>
        <p:spPr>
          <a:xfrm flipV="1">
            <a:off x="1763688" y="306896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33"/>
          <p:cNvCxnSpPr>
            <a:stCxn id="18" idx="0"/>
          </p:cNvCxnSpPr>
          <p:nvPr/>
        </p:nvCxnSpPr>
        <p:spPr>
          <a:xfrm flipV="1">
            <a:off x="3419872" y="306896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/>
          <p:cNvCxnSpPr/>
          <p:nvPr/>
        </p:nvCxnSpPr>
        <p:spPr>
          <a:xfrm>
            <a:off x="1763688" y="3068960"/>
            <a:ext cx="165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rójkąt równoramienny 35"/>
          <p:cNvSpPr/>
          <p:nvPr/>
        </p:nvSpPr>
        <p:spPr>
          <a:xfrm>
            <a:off x="2123728" y="2852936"/>
            <a:ext cx="144016" cy="14401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7" name="Łącznik prosty 36"/>
          <p:cNvCxnSpPr>
            <a:stCxn id="36" idx="3"/>
          </p:cNvCxnSpPr>
          <p:nvPr/>
        </p:nvCxnSpPr>
        <p:spPr>
          <a:xfrm>
            <a:off x="2195736" y="299695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/>
          <p:cNvCxnSpPr>
            <a:stCxn id="13" idx="0"/>
          </p:cNvCxnSpPr>
          <p:nvPr/>
        </p:nvCxnSpPr>
        <p:spPr>
          <a:xfrm flipV="1">
            <a:off x="899592" y="3068960"/>
            <a:ext cx="0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/>
          <p:cNvCxnSpPr>
            <a:stCxn id="16" idx="0"/>
          </p:cNvCxnSpPr>
          <p:nvPr/>
        </p:nvCxnSpPr>
        <p:spPr>
          <a:xfrm flipV="1">
            <a:off x="2627784" y="3068960"/>
            <a:ext cx="0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39"/>
          <p:cNvCxnSpPr/>
          <p:nvPr/>
        </p:nvCxnSpPr>
        <p:spPr>
          <a:xfrm>
            <a:off x="899592" y="306896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ójkąt równoramienny 40"/>
          <p:cNvSpPr/>
          <p:nvPr/>
        </p:nvSpPr>
        <p:spPr>
          <a:xfrm>
            <a:off x="6732240" y="3789040"/>
            <a:ext cx="144016" cy="14401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2" name="Łącznik prosty 41"/>
          <p:cNvCxnSpPr/>
          <p:nvPr/>
        </p:nvCxnSpPr>
        <p:spPr>
          <a:xfrm>
            <a:off x="6804248" y="393305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ójkąt równoramienny 42"/>
          <p:cNvSpPr/>
          <p:nvPr/>
        </p:nvSpPr>
        <p:spPr>
          <a:xfrm>
            <a:off x="6732240" y="2852936"/>
            <a:ext cx="144016" cy="14401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4" name="Łącznik prosty 43"/>
          <p:cNvCxnSpPr>
            <a:endCxn id="19" idx="0"/>
          </p:cNvCxnSpPr>
          <p:nvPr/>
        </p:nvCxnSpPr>
        <p:spPr>
          <a:xfrm>
            <a:off x="6804248" y="299695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44"/>
          <p:cNvCxnSpPr>
            <a:stCxn id="20" idx="0"/>
          </p:cNvCxnSpPr>
          <p:nvPr/>
        </p:nvCxnSpPr>
        <p:spPr>
          <a:xfrm flipV="1">
            <a:off x="5292080" y="306896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45"/>
          <p:cNvCxnSpPr>
            <a:stCxn id="15" idx="0"/>
          </p:cNvCxnSpPr>
          <p:nvPr/>
        </p:nvCxnSpPr>
        <p:spPr>
          <a:xfrm flipV="1">
            <a:off x="8244408" y="306896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46"/>
          <p:cNvCxnSpPr/>
          <p:nvPr/>
        </p:nvCxnSpPr>
        <p:spPr>
          <a:xfrm>
            <a:off x="5292080" y="3068960"/>
            <a:ext cx="2952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Parametr opcjonalny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140</a:t>
            </a:fld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752631" y="1177478"/>
            <a:ext cx="7920880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zaokrąglony 8"/>
          <p:cNvSpPr/>
          <p:nvPr/>
        </p:nvSpPr>
        <p:spPr>
          <a:xfrm>
            <a:off x="4713071" y="1825550"/>
            <a:ext cx="1656184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streaming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Konwertuj wartość pomiaru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0" name="Prostokąt zaokrąglony 9"/>
          <p:cNvSpPr/>
          <p:nvPr/>
        </p:nvSpPr>
        <p:spPr>
          <a:xfrm>
            <a:off x="1112671" y="3553742"/>
            <a:ext cx="1656184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Ogłoś alarm</a:t>
            </a:r>
          </a:p>
        </p:txBody>
      </p:sp>
      <p:sp>
        <p:nvSpPr>
          <p:cNvPr id="11" name="Prostokąt zaokrąglony 10"/>
          <p:cNvSpPr/>
          <p:nvPr/>
        </p:nvSpPr>
        <p:spPr>
          <a:xfrm>
            <a:off x="4857087" y="4633862"/>
            <a:ext cx="1656184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Ogłoś ostrzeżenie</a:t>
            </a:r>
          </a:p>
          <a:p>
            <a:pPr algn="ctr"/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2" name="Romb 11"/>
          <p:cNvSpPr/>
          <p:nvPr/>
        </p:nvSpPr>
        <p:spPr>
          <a:xfrm>
            <a:off x="5433151" y="3697758"/>
            <a:ext cx="266328" cy="36004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" name="Łącznik prosty ze strzałką 12"/>
          <p:cNvCxnSpPr/>
          <p:nvPr/>
        </p:nvCxnSpPr>
        <p:spPr>
          <a:xfrm>
            <a:off x="2192791" y="5641974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>
            <a:off x="752631" y="1465510"/>
            <a:ext cx="2736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 flipV="1">
            <a:off x="3488935" y="1321494"/>
            <a:ext cx="21602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 flipV="1">
            <a:off x="3704959" y="117747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5793191" y="340972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[ </a:t>
            </a:r>
            <a:r>
              <a:rPr lang="pl-PL" sz="1000" dirty="0" err="1" smtClean="0"/>
              <a:t>else</a:t>
            </a:r>
            <a:r>
              <a:rPr lang="pl-PL" sz="1000" dirty="0" smtClean="0"/>
              <a:t> ]</a:t>
            </a:r>
          </a:p>
          <a:p>
            <a:r>
              <a:rPr lang="pl-PL" sz="1000" dirty="0" smtClean="0"/>
              <a:t>{</a:t>
            </a:r>
            <a:r>
              <a:rPr lang="pl-PL" sz="1000" dirty="0" err="1" smtClean="0"/>
              <a:t>probability</a:t>
            </a:r>
            <a:r>
              <a:rPr lang="pl-PL" sz="1000" dirty="0" smtClean="0"/>
              <a:t> = 90%}</a:t>
            </a:r>
            <a:endParaRPr lang="pl-PL" sz="1000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3920983" y="3409726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[Siła wiatru &gt; 102 km/h]</a:t>
            </a:r>
          </a:p>
          <a:p>
            <a:r>
              <a:rPr lang="pl-PL" sz="1000" dirty="0" smtClean="0"/>
              <a:t>{</a:t>
            </a:r>
            <a:r>
              <a:rPr lang="pl-PL" sz="1000" dirty="0" err="1" smtClean="0"/>
              <a:t>probability</a:t>
            </a:r>
            <a:r>
              <a:rPr lang="pl-PL" sz="1000" dirty="0" smtClean="0"/>
              <a:t>  = 2%}</a:t>
            </a:r>
            <a:endParaRPr lang="pl-PL" sz="1000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2624839" y="1753542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Pomiar</a:t>
            </a:r>
            <a:endParaRPr lang="pl-PL" sz="1000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824639" y="1177478"/>
            <a:ext cx="3384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err="1" smtClean="0"/>
              <a:t>act</a:t>
            </a:r>
            <a:r>
              <a:rPr lang="pl-PL" sz="1000" b="1" dirty="0" smtClean="0"/>
              <a:t>  </a:t>
            </a:r>
            <a:r>
              <a:rPr lang="pl-PL" sz="1000" dirty="0" smtClean="0"/>
              <a:t>alarm huraganowy</a:t>
            </a:r>
            <a:endParaRPr lang="pl-PL" sz="1000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5649175" y="2617638"/>
            <a:ext cx="1431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Pomiar znormalizowany</a:t>
            </a:r>
            <a:endParaRPr lang="pl-PL" sz="1000" dirty="0"/>
          </a:p>
        </p:txBody>
      </p:sp>
      <p:cxnSp>
        <p:nvCxnSpPr>
          <p:cNvPr id="22" name="Łącznik prosty ze strzałką 21"/>
          <p:cNvCxnSpPr/>
          <p:nvPr/>
        </p:nvCxnSpPr>
        <p:spPr>
          <a:xfrm>
            <a:off x="5577167" y="2833662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chemat blokowy: łącznik 22"/>
          <p:cNvSpPr/>
          <p:nvPr/>
        </p:nvSpPr>
        <p:spPr>
          <a:xfrm>
            <a:off x="2048775" y="6002014"/>
            <a:ext cx="216024" cy="21602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Schemat blokowy: łącznik 23"/>
          <p:cNvSpPr/>
          <p:nvPr/>
        </p:nvSpPr>
        <p:spPr>
          <a:xfrm>
            <a:off x="1976767" y="5930006"/>
            <a:ext cx="360040" cy="36004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5" name="Łącznik prosty ze strzałką 24"/>
          <p:cNvCxnSpPr/>
          <p:nvPr/>
        </p:nvCxnSpPr>
        <p:spPr>
          <a:xfrm flipH="1">
            <a:off x="2264799" y="5425950"/>
            <a:ext cx="56166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stokąt 25"/>
          <p:cNvSpPr/>
          <p:nvPr/>
        </p:nvSpPr>
        <p:spPr>
          <a:xfrm>
            <a:off x="2624839" y="2041574"/>
            <a:ext cx="216024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/>
          <p:cNvSpPr/>
          <p:nvPr/>
        </p:nvSpPr>
        <p:spPr>
          <a:xfrm>
            <a:off x="5433151" y="2617638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8" name="Łącznik prosty 27"/>
          <p:cNvCxnSpPr/>
          <p:nvPr/>
        </p:nvCxnSpPr>
        <p:spPr>
          <a:xfrm>
            <a:off x="1184679" y="1897558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/>
          <p:nvPr/>
        </p:nvCxnSpPr>
        <p:spPr>
          <a:xfrm>
            <a:off x="2624839" y="1897558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/>
          <p:cNvCxnSpPr/>
          <p:nvPr/>
        </p:nvCxnSpPr>
        <p:spPr>
          <a:xfrm flipH="1">
            <a:off x="1184679" y="2473622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30"/>
          <p:cNvCxnSpPr/>
          <p:nvPr/>
        </p:nvCxnSpPr>
        <p:spPr>
          <a:xfrm>
            <a:off x="1184679" y="1897558"/>
            <a:ext cx="36004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/>
          <p:cNvCxnSpPr/>
          <p:nvPr/>
        </p:nvCxnSpPr>
        <p:spPr>
          <a:xfrm flipH="1">
            <a:off x="1184679" y="2185590"/>
            <a:ext cx="36004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ole tekstowe 32"/>
          <p:cNvSpPr txBox="1"/>
          <p:nvPr/>
        </p:nvSpPr>
        <p:spPr>
          <a:xfrm>
            <a:off x="1389481" y="1897558"/>
            <a:ext cx="1379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dirty="0" smtClean="0"/>
              <a:t>Otrzymanie wyników</a:t>
            </a:r>
          </a:p>
          <a:p>
            <a:pPr algn="ctr"/>
            <a:r>
              <a:rPr lang="pl-PL" sz="1000" dirty="0" smtClean="0"/>
              <a:t>pomiaru z czujnika </a:t>
            </a:r>
          </a:p>
          <a:p>
            <a:pPr algn="ctr"/>
            <a:r>
              <a:rPr lang="pl-PL" sz="1000" dirty="0" smtClean="0"/>
              <a:t>wiatru</a:t>
            </a:r>
            <a:endParaRPr lang="pl-PL" sz="1000" dirty="0"/>
          </a:p>
        </p:txBody>
      </p:sp>
      <p:sp>
        <p:nvSpPr>
          <p:cNvPr id="34" name="Prostokąt 33"/>
          <p:cNvSpPr/>
          <p:nvPr/>
        </p:nvSpPr>
        <p:spPr>
          <a:xfrm>
            <a:off x="4497047" y="2041574"/>
            <a:ext cx="216024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5" name="Łącznik prosty ze strzałką 34"/>
          <p:cNvCxnSpPr>
            <a:stCxn id="26" idx="3"/>
            <a:endCxn id="34" idx="1"/>
          </p:cNvCxnSpPr>
          <p:nvPr/>
        </p:nvCxnSpPr>
        <p:spPr>
          <a:xfrm>
            <a:off x="2840863" y="2149586"/>
            <a:ext cx="16561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ole tekstowe 35"/>
          <p:cNvSpPr txBox="1"/>
          <p:nvPr/>
        </p:nvSpPr>
        <p:spPr>
          <a:xfrm>
            <a:off x="3992991" y="1681534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Pomiar</a:t>
            </a:r>
          </a:p>
          <a:p>
            <a:r>
              <a:rPr lang="pl-PL" sz="1000" dirty="0" err="1" smtClean="0"/>
              <a:t>noBuffer</a:t>
            </a:r>
            <a:endParaRPr lang="pl-PL" sz="1000" dirty="0"/>
          </a:p>
        </p:txBody>
      </p:sp>
      <p:sp>
        <p:nvSpPr>
          <p:cNvPr id="37" name="Prostokąt 36"/>
          <p:cNvSpPr/>
          <p:nvPr/>
        </p:nvSpPr>
        <p:spPr>
          <a:xfrm>
            <a:off x="2768855" y="3769766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8" name="Łącznik prosty ze strzałką 37"/>
          <p:cNvCxnSpPr/>
          <p:nvPr/>
        </p:nvCxnSpPr>
        <p:spPr>
          <a:xfrm flipH="1">
            <a:off x="2984879" y="3841774"/>
            <a:ext cx="24482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mb 38"/>
          <p:cNvSpPr/>
          <p:nvPr/>
        </p:nvSpPr>
        <p:spPr>
          <a:xfrm>
            <a:off x="2048775" y="5281934"/>
            <a:ext cx="266328" cy="36004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1" name="Łącznik prosty ze strzałką 40"/>
          <p:cNvCxnSpPr/>
          <p:nvPr/>
        </p:nvCxnSpPr>
        <p:spPr>
          <a:xfrm>
            <a:off x="5577167" y="4057798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rostokąt 41"/>
          <p:cNvSpPr/>
          <p:nvPr/>
        </p:nvSpPr>
        <p:spPr>
          <a:xfrm>
            <a:off x="5433151" y="4417838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3" name="Kształt 42"/>
          <p:cNvCxnSpPr>
            <a:endCxn id="39" idx="1"/>
          </p:cNvCxnSpPr>
          <p:nvPr/>
        </p:nvCxnSpPr>
        <p:spPr>
          <a:xfrm rot="16200000" flipH="1">
            <a:off x="1130673" y="4543852"/>
            <a:ext cx="1332148" cy="5040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Kształt 43"/>
          <p:cNvCxnSpPr>
            <a:stCxn id="11" idx="1"/>
            <a:endCxn id="39" idx="0"/>
          </p:cNvCxnSpPr>
          <p:nvPr/>
        </p:nvCxnSpPr>
        <p:spPr>
          <a:xfrm rot="10800000" flipV="1">
            <a:off x="2181939" y="4885890"/>
            <a:ext cx="2675148" cy="3960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łamany 44"/>
          <p:cNvCxnSpPr>
            <a:stCxn id="12" idx="3"/>
          </p:cNvCxnSpPr>
          <p:nvPr/>
        </p:nvCxnSpPr>
        <p:spPr>
          <a:xfrm>
            <a:off x="5699479" y="3877778"/>
            <a:ext cx="2181944" cy="1548172"/>
          </a:xfrm>
          <a:prstGeom prst="bentConnector3">
            <a:avLst>
              <a:gd name="adj1" fmla="val 99986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ole tekstowe 45"/>
          <p:cNvSpPr txBox="1"/>
          <p:nvPr/>
        </p:nvSpPr>
        <p:spPr>
          <a:xfrm>
            <a:off x="2696847" y="3985790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Pomiar </a:t>
            </a:r>
          </a:p>
          <a:p>
            <a:r>
              <a:rPr lang="pl-PL" sz="1000" dirty="0" smtClean="0"/>
              <a:t>znormalizowany</a:t>
            </a:r>
            <a:endParaRPr lang="pl-PL" sz="1000" dirty="0"/>
          </a:p>
        </p:txBody>
      </p:sp>
      <p:sp>
        <p:nvSpPr>
          <p:cNvPr id="47" name="pole tekstowe 46"/>
          <p:cNvSpPr txBox="1"/>
          <p:nvPr/>
        </p:nvSpPr>
        <p:spPr>
          <a:xfrm>
            <a:off x="3992991" y="4345830"/>
            <a:ext cx="1431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Pomiar znormalizowany</a:t>
            </a:r>
            <a:endParaRPr lang="pl-PL" sz="1000" dirty="0"/>
          </a:p>
        </p:txBody>
      </p:sp>
      <p:sp>
        <p:nvSpPr>
          <p:cNvPr id="48" name="pole tekstowe 47"/>
          <p:cNvSpPr txBox="1"/>
          <p:nvPr/>
        </p:nvSpPr>
        <p:spPr>
          <a:xfrm>
            <a:off x="5577167" y="2977678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{</a:t>
            </a:r>
            <a:r>
              <a:rPr lang="pl-PL" sz="1000" dirty="0" err="1" smtClean="0"/>
              <a:t>rate</a:t>
            </a:r>
            <a:r>
              <a:rPr lang="pl-PL" sz="1000" dirty="0" smtClean="0"/>
              <a:t> = 1/30 s}</a:t>
            </a:r>
            <a:endParaRPr lang="pl-PL" sz="1000" dirty="0"/>
          </a:p>
        </p:txBody>
      </p:sp>
      <p:sp>
        <p:nvSpPr>
          <p:cNvPr id="49" name="pole tekstowe 48"/>
          <p:cNvSpPr txBox="1"/>
          <p:nvPr/>
        </p:nvSpPr>
        <p:spPr>
          <a:xfrm>
            <a:off x="5649175" y="3985790"/>
            <a:ext cx="1973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[39km/h &lt;Siła wiatru &lt;=102 km/h]</a:t>
            </a:r>
          </a:p>
          <a:p>
            <a:r>
              <a:rPr lang="pl-PL" sz="1000" dirty="0" smtClean="0"/>
              <a:t>{</a:t>
            </a:r>
            <a:r>
              <a:rPr lang="pl-PL" sz="1000" dirty="0" err="1" smtClean="0"/>
              <a:t>probability</a:t>
            </a:r>
            <a:r>
              <a:rPr lang="pl-PL" sz="1000" dirty="0" smtClean="0"/>
              <a:t>  = 8%}</a:t>
            </a:r>
            <a:endParaRPr lang="pl-PL" sz="1000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 smtClean="0"/>
              <a:t>Prewarunki</a:t>
            </a:r>
            <a:r>
              <a:rPr lang="pl-PL" dirty="0" smtClean="0"/>
              <a:t> i </a:t>
            </a:r>
            <a:r>
              <a:rPr lang="pl-PL" dirty="0" err="1" smtClean="0"/>
              <a:t>postwarunki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141</a:t>
            </a:fld>
            <a:endParaRPr lang="pl-PL" dirty="0"/>
          </a:p>
        </p:txBody>
      </p:sp>
      <p:sp>
        <p:nvSpPr>
          <p:cNvPr id="50" name="Symbol zastępczy zawartości 2"/>
          <p:cNvSpPr txBox="1">
            <a:spLocks/>
          </p:cNvSpPr>
          <p:nvPr/>
        </p:nvSpPr>
        <p:spPr>
          <a:xfrm>
            <a:off x="624944" y="1449628"/>
            <a:ext cx="7859216" cy="41764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SysML pozwala na określenie lokalnych warunków wstępnych </a:t>
            </a:r>
            <a:r>
              <a:rPr kumimoji="0" lang="pl-PL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preconditions </a:t>
            </a: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 końcowych/wyjściowych </a:t>
            </a:r>
            <a:r>
              <a:rPr kumimoji="0" lang="pl-PL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postconditions </a:t>
            </a: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realizowanych czynności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warunki wstępne – lista kryteriów, które muszą być spełnione, aby zainicjować wykonywanie czynności</a:t>
            </a:r>
            <a:endParaRPr kumimoji="0" lang="pl-PL" sz="24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warunki końcowe – lista kryteriów, które powinny być spełnione, na skutek wywołania czynności</a:t>
            </a:r>
            <a:endParaRPr kumimoji="0" lang="pl-PL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 smtClean="0"/>
              <a:t>Prewarunki</a:t>
            </a:r>
            <a:r>
              <a:rPr lang="pl-PL" dirty="0" smtClean="0"/>
              <a:t> i </a:t>
            </a:r>
            <a:r>
              <a:rPr lang="pl-PL" dirty="0" err="1" smtClean="0"/>
              <a:t>postwarunki</a:t>
            </a:r>
            <a:r>
              <a:rPr lang="pl-PL" dirty="0" smtClean="0"/>
              <a:t> – definiowanie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142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380009" y="1602032"/>
            <a:ext cx="7859216" cy="41764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Definiowanie warunków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nieformalnie  (opisowo)</a:t>
            </a:r>
            <a:endParaRPr kumimoji="0" lang="pl-PL" sz="24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 dowolnym języku ograniczeń (np. OCL)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Warunki umieszczane są na diagramie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 formie notatek, jeżeli dotyczą konkretnej czynności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 prawym górnym rogu diagramu, jeżeli dotyczą całego diagramu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 smtClean="0"/>
              <a:t>Prewarunki</a:t>
            </a:r>
            <a:r>
              <a:rPr lang="pl-PL" dirty="0" smtClean="0"/>
              <a:t> i </a:t>
            </a:r>
            <a:r>
              <a:rPr lang="pl-PL" dirty="0" err="1" smtClean="0"/>
              <a:t>postwarunki</a:t>
            </a:r>
            <a:r>
              <a:rPr lang="pl-PL" dirty="0" smtClean="0"/>
              <a:t> – przykład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143</a:t>
            </a:fld>
            <a:endParaRPr lang="pl-PL" dirty="0"/>
          </a:p>
        </p:txBody>
      </p:sp>
      <p:sp>
        <p:nvSpPr>
          <p:cNvPr id="9" name="Prostokąt zaokrąglony 8"/>
          <p:cNvSpPr/>
          <p:nvPr/>
        </p:nvSpPr>
        <p:spPr>
          <a:xfrm>
            <a:off x="1433361" y="2348880"/>
            <a:ext cx="2376264" cy="1080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Modyfikuj parametry przeglądu pojazdu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10" name="Prostokąt ze ściętym rogiem 9"/>
          <p:cNvSpPr/>
          <p:nvPr/>
        </p:nvSpPr>
        <p:spPr>
          <a:xfrm>
            <a:off x="4889745" y="1628800"/>
            <a:ext cx="3096344" cy="914400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&lt;&lt;</a:t>
            </a:r>
            <a:r>
              <a:rPr lang="pl-PL" sz="1400" dirty="0" err="1" smtClean="0">
                <a:solidFill>
                  <a:schemeClr val="tx1"/>
                </a:solidFill>
              </a:rPr>
              <a:t>lokalPrecondition</a:t>
            </a:r>
            <a:r>
              <a:rPr lang="pl-PL" sz="14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400" dirty="0" err="1" smtClean="0">
                <a:solidFill>
                  <a:schemeClr val="tx1"/>
                </a:solidFill>
              </a:rPr>
              <a:t>Przegląd.data</a:t>
            </a:r>
            <a:r>
              <a:rPr lang="pl-PL" sz="1400" dirty="0" smtClean="0">
                <a:solidFill>
                  <a:schemeClr val="tx1"/>
                </a:solidFill>
              </a:rPr>
              <a:t> – </a:t>
            </a:r>
            <a:r>
              <a:rPr lang="pl-PL" sz="1400" dirty="0" err="1" smtClean="0">
                <a:solidFill>
                  <a:schemeClr val="tx1"/>
                </a:solidFill>
              </a:rPr>
              <a:t>DateTime.Now</a:t>
            </a:r>
            <a:r>
              <a:rPr lang="pl-PL" sz="1400" dirty="0" smtClean="0">
                <a:solidFill>
                  <a:schemeClr val="tx1"/>
                </a:solidFill>
              </a:rPr>
              <a:t>  &gt; 1 </a:t>
            </a:r>
            <a:r>
              <a:rPr lang="pl-PL" sz="1400" dirty="0" err="1" smtClean="0">
                <a:solidFill>
                  <a:schemeClr val="tx1"/>
                </a:solidFill>
              </a:rPr>
              <a:t>day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11" name="Prostokąt ze ściętym rogiem 10"/>
          <p:cNvSpPr/>
          <p:nvPr/>
        </p:nvSpPr>
        <p:spPr>
          <a:xfrm>
            <a:off x="4889745" y="2924944"/>
            <a:ext cx="3096344" cy="914400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&lt;&lt;</a:t>
            </a:r>
            <a:r>
              <a:rPr lang="pl-PL" sz="1400" dirty="0" err="1" smtClean="0">
                <a:solidFill>
                  <a:schemeClr val="tx1"/>
                </a:solidFill>
              </a:rPr>
              <a:t>lokalPrecondition</a:t>
            </a:r>
            <a:r>
              <a:rPr lang="pl-PL" sz="14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400" dirty="0" err="1" smtClean="0">
                <a:solidFill>
                  <a:schemeClr val="tx1"/>
                </a:solidFill>
              </a:rPr>
              <a:t>Przegląd.zaliczka</a:t>
            </a:r>
            <a:r>
              <a:rPr lang="pl-PL" sz="1400" dirty="0" smtClean="0">
                <a:solidFill>
                  <a:schemeClr val="tx1"/>
                </a:solidFill>
              </a:rPr>
              <a:t> == 0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12" name="Prostokąt ze ściętym rogiem 11"/>
          <p:cNvSpPr/>
          <p:nvPr/>
        </p:nvSpPr>
        <p:spPr>
          <a:xfrm>
            <a:off x="4961753" y="4509120"/>
            <a:ext cx="3096344" cy="914400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&lt;&lt;</a:t>
            </a:r>
            <a:r>
              <a:rPr lang="pl-PL" sz="1400" dirty="0" err="1" smtClean="0">
                <a:solidFill>
                  <a:schemeClr val="tx1"/>
                </a:solidFill>
              </a:rPr>
              <a:t>lokalPostcondition</a:t>
            </a:r>
            <a:r>
              <a:rPr lang="pl-PL" sz="14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400" dirty="0" err="1" smtClean="0">
                <a:solidFill>
                  <a:schemeClr val="tx1"/>
                </a:solidFill>
              </a:rPr>
              <a:t>if</a:t>
            </a:r>
            <a:r>
              <a:rPr lang="pl-PL" sz="1400" dirty="0" smtClean="0">
                <a:solidFill>
                  <a:schemeClr val="tx1"/>
                </a:solidFill>
              </a:rPr>
              <a:t> {</a:t>
            </a:r>
            <a:r>
              <a:rPr lang="pl-PL" sz="1400" dirty="0" err="1" smtClean="0">
                <a:solidFill>
                  <a:schemeClr val="tx1"/>
                </a:solidFill>
              </a:rPr>
              <a:t>Przegląd.data</a:t>
            </a:r>
            <a:r>
              <a:rPr lang="pl-PL" sz="1400" dirty="0" smtClean="0">
                <a:solidFill>
                  <a:schemeClr val="tx1"/>
                </a:solidFill>
              </a:rPr>
              <a:t> &lt; </a:t>
            </a:r>
            <a:r>
              <a:rPr lang="pl-PL" sz="1400" dirty="0" err="1" smtClean="0">
                <a:solidFill>
                  <a:schemeClr val="tx1"/>
                </a:solidFill>
              </a:rPr>
              <a:t>Pojazd.dataObGwar</a:t>
            </a:r>
            <a:r>
              <a:rPr lang="pl-PL" sz="1400" dirty="0" smtClean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(</a:t>
            </a:r>
            <a:r>
              <a:rPr lang="pl-PL" sz="1400" dirty="0" err="1" smtClean="0">
                <a:solidFill>
                  <a:schemeClr val="tx1"/>
                </a:solidFill>
              </a:rPr>
              <a:t>Pojazd.gwarancja</a:t>
            </a:r>
            <a:r>
              <a:rPr lang="pl-PL" sz="1400" dirty="0" smtClean="0">
                <a:solidFill>
                  <a:schemeClr val="tx1"/>
                </a:solidFill>
              </a:rPr>
              <a:t>= </a:t>
            </a:r>
            <a:r>
              <a:rPr lang="pl-PL" sz="1400" dirty="0" err="1" smtClean="0">
                <a:solidFill>
                  <a:schemeClr val="tx1"/>
                </a:solidFill>
              </a:rPr>
              <a:t>true</a:t>
            </a:r>
            <a:r>
              <a:rPr lang="pl-PL" sz="1400" dirty="0" smtClean="0">
                <a:solidFill>
                  <a:schemeClr val="tx1"/>
                </a:solidFill>
              </a:rPr>
              <a:t>)</a:t>
            </a:r>
            <a:endParaRPr lang="pl-PL" sz="1400" dirty="0">
              <a:solidFill>
                <a:schemeClr val="tx1"/>
              </a:solidFill>
            </a:endParaRPr>
          </a:p>
        </p:txBody>
      </p:sp>
      <p:cxnSp>
        <p:nvCxnSpPr>
          <p:cNvPr id="13" name="Łącznik prosty ze strzałką 12"/>
          <p:cNvCxnSpPr>
            <a:stCxn id="10" idx="2"/>
          </p:cNvCxnSpPr>
          <p:nvPr/>
        </p:nvCxnSpPr>
        <p:spPr>
          <a:xfrm flipH="1">
            <a:off x="3809625" y="2086000"/>
            <a:ext cx="1080120" cy="4789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>
            <a:stCxn id="11" idx="2"/>
            <a:endCxn id="9" idx="3"/>
          </p:cNvCxnSpPr>
          <p:nvPr/>
        </p:nvCxnSpPr>
        <p:spPr>
          <a:xfrm flipH="1" flipV="1">
            <a:off x="3809625" y="2888940"/>
            <a:ext cx="1080120" cy="4932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>
            <a:stCxn id="12" idx="2"/>
          </p:cNvCxnSpPr>
          <p:nvPr/>
        </p:nvCxnSpPr>
        <p:spPr>
          <a:xfrm flipH="1" flipV="1">
            <a:off x="3809625" y="3212976"/>
            <a:ext cx="1152128" cy="17533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1433361" y="4725144"/>
            <a:ext cx="26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Warunki w formie notatek</a:t>
            </a:r>
            <a:endParaRPr lang="pl-PL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 smtClean="0"/>
              <a:t>Prewarunki</a:t>
            </a:r>
            <a:r>
              <a:rPr lang="pl-PL" dirty="0" smtClean="0"/>
              <a:t> i </a:t>
            </a:r>
            <a:r>
              <a:rPr lang="pl-PL" dirty="0" err="1" smtClean="0"/>
              <a:t>postwarunki</a:t>
            </a:r>
            <a:r>
              <a:rPr lang="pl-PL" dirty="0" smtClean="0"/>
              <a:t> </a:t>
            </a:r>
            <a:r>
              <a:rPr lang="pl-PL" smtClean="0"/>
              <a:t>– przykład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144</a:t>
            </a:fld>
            <a:endParaRPr lang="pl-PL" dirty="0"/>
          </a:p>
        </p:txBody>
      </p:sp>
      <p:sp>
        <p:nvSpPr>
          <p:cNvPr id="17" name="Prostokąt 16"/>
          <p:cNvSpPr/>
          <p:nvPr/>
        </p:nvSpPr>
        <p:spPr>
          <a:xfrm>
            <a:off x="1100089" y="1486033"/>
            <a:ext cx="7272808" cy="4608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8" name="Łącznik prosty 17"/>
          <p:cNvCxnSpPr/>
          <p:nvPr/>
        </p:nvCxnSpPr>
        <p:spPr>
          <a:xfrm>
            <a:off x="1100089" y="1846073"/>
            <a:ext cx="2664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 flipV="1">
            <a:off x="3764385" y="1702057"/>
            <a:ext cx="21602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 flipV="1">
            <a:off x="3980409" y="1486033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/>
          <p:nvPr/>
        </p:nvSpPr>
        <p:spPr>
          <a:xfrm>
            <a:off x="1100089" y="1486033"/>
            <a:ext cx="273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 err="1" smtClean="0"/>
              <a:t>act</a:t>
            </a:r>
            <a:r>
              <a:rPr lang="pl-PL" sz="1400" b="1" dirty="0" smtClean="0"/>
              <a:t> </a:t>
            </a:r>
            <a:r>
              <a:rPr lang="pl-PL" sz="1400" dirty="0" smtClean="0"/>
              <a:t>modyfikuj parametry przeglądu</a:t>
            </a:r>
            <a:endParaRPr lang="pl-PL" sz="1400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4052417" y="1702057"/>
            <a:ext cx="4716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&lt;&lt;</a:t>
            </a:r>
            <a:r>
              <a:rPr lang="pl-PL" sz="1200" dirty="0" err="1" smtClean="0"/>
              <a:t>lokalPrecondition</a:t>
            </a:r>
            <a:r>
              <a:rPr lang="pl-PL" sz="1200" dirty="0" smtClean="0"/>
              <a:t>&gt;&gt; </a:t>
            </a:r>
            <a:r>
              <a:rPr lang="pl-PL" sz="1200" dirty="0" err="1" smtClean="0"/>
              <a:t>Przegląd.data</a:t>
            </a:r>
            <a:r>
              <a:rPr lang="pl-PL" sz="1200" dirty="0" smtClean="0"/>
              <a:t> – </a:t>
            </a:r>
            <a:r>
              <a:rPr lang="pl-PL" sz="1200" dirty="0" err="1" smtClean="0"/>
              <a:t>DateTime.Now</a:t>
            </a:r>
            <a:r>
              <a:rPr lang="pl-PL" sz="1200" dirty="0" smtClean="0"/>
              <a:t>  &gt; 1 </a:t>
            </a:r>
            <a:r>
              <a:rPr lang="pl-PL" sz="1200" dirty="0" err="1" smtClean="0"/>
              <a:t>day</a:t>
            </a:r>
            <a:endParaRPr lang="pl-PL" sz="1200" dirty="0" smtClean="0"/>
          </a:p>
          <a:p>
            <a:r>
              <a:rPr lang="pl-PL" sz="1200" dirty="0" smtClean="0"/>
              <a:t>&lt;&lt;</a:t>
            </a:r>
            <a:r>
              <a:rPr lang="pl-PL" sz="1200" dirty="0" err="1" smtClean="0"/>
              <a:t>lokalPrecondition</a:t>
            </a:r>
            <a:r>
              <a:rPr lang="pl-PL" sz="1200" dirty="0" smtClean="0"/>
              <a:t>&gt;&gt; </a:t>
            </a:r>
            <a:r>
              <a:rPr lang="pl-PL" sz="1200" dirty="0" err="1" smtClean="0"/>
              <a:t>Przegląd.zaliczka</a:t>
            </a:r>
            <a:r>
              <a:rPr lang="pl-PL" sz="1200" dirty="0" smtClean="0"/>
              <a:t> == 0</a:t>
            </a:r>
          </a:p>
          <a:p>
            <a:r>
              <a:rPr lang="pl-PL" sz="1200" dirty="0" smtClean="0"/>
              <a:t>&lt;&lt;</a:t>
            </a:r>
            <a:r>
              <a:rPr lang="pl-PL" sz="1200" dirty="0" err="1" smtClean="0"/>
              <a:t>lokalPostcondition&gt;&gt;if</a:t>
            </a:r>
            <a:r>
              <a:rPr lang="pl-PL" sz="1200" dirty="0" smtClean="0"/>
              <a:t> {</a:t>
            </a:r>
            <a:r>
              <a:rPr lang="pl-PL" sz="1200" dirty="0" err="1" smtClean="0"/>
              <a:t>Przegląd.data</a:t>
            </a:r>
            <a:r>
              <a:rPr lang="pl-PL" sz="1200" dirty="0" smtClean="0"/>
              <a:t> &lt; </a:t>
            </a:r>
            <a:r>
              <a:rPr lang="pl-PL" sz="1200" dirty="0" err="1" smtClean="0"/>
              <a:t>Pojazd.dataObGwar</a:t>
            </a:r>
            <a:r>
              <a:rPr lang="pl-PL" sz="1200" dirty="0" smtClean="0"/>
              <a:t>}</a:t>
            </a:r>
          </a:p>
          <a:p>
            <a:r>
              <a:rPr lang="pl-PL" sz="1200" dirty="0" smtClean="0"/>
              <a:t>                                             (</a:t>
            </a:r>
            <a:r>
              <a:rPr lang="pl-PL" sz="1200" dirty="0" err="1" smtClean="0"/>
              <a:t>Pojazd.gwarancja</a:t>
            </a:r>
            <a:r>
              <a:rPr lang="pl-PL" sz="1200" dirty="0" smtClean="0"/>
              <a:t>= </a:t>
            </a:r>
            <a:r>
              <a:rPr lang="pl-PL" sz="1200" dirty="0" err="1" smtClean="0"/>
              <a:t>true</a:t>
            </a:r>
            <a:r>
              <a:rPr lang="pl-PL" sz="1200" dirty="0" smtClean="0"/>
              <a:t>)</a:t>
            </a:r>
          </a:p>
        </p:txBody>
      </p:sp>
      <p:sp>
        <p:nvSpPr>
          <p:cNvPr id="23" name="Prostokąt 22"/>
          <p:cNvSpPr/>
          <p:nvPr/>
        </p:nvSpPr>
        <p:spPr>
          <a:xfrm>
            <a:off x="452017" y="2206113"/>
            <a:ext cx="10081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Pojazd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4" name="Prostokąt zaokrąglony 23"/>
          <p:cNvSpPr/>
          <p:nvPr/>
        </p:nvSpPr>
        <p:spPr>
          <a:xfrm>
            <a:off x="2468241" y="2854185"/>
            <a:ext cx="1152128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Wyświetl szczegóły przeglądu</a:t>
            </a:r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25" name="Prostokąt zaokrąglony 24"/>
          <p:cNvSpPr/>
          <p:nvPr/>
        </p:nvSpPr>
        <p:spPr>
          <a:xfrm>
            <a:off x="2468241" y="5302457"/>
            <a:ext cx="1152128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Ustal datę </a:t>
            </a:r>
            <a:r>
              <a:rPr lang="pl-PL" sz="1100" dirty="0" err="1" smtClean="0">
                <a:solidFill>
                  <a:schemeClr val="tx1"/>
                </a:solidFill>
              </a:rPr>
              <a:t>przegładu</a:t>
            </a:r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26" name="Prostokąt zaokrąglony 25"/>
          <p:cNvSpPr/>
          <p:nvPr/>
        </p:nvSpPr>
        <p:spPr>
          <a:xfrm>
            <a:off x="2468241" y="4438361"/>
            <a:ext cx="1152128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Wyświetl kalendarz</a:t>
            </a:r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27" name="pole tekstowe 26"/>
          <p:cNvSpPr txBox="1"/>
          <p:nvPr/>
        </p:nvSpPr>
        <p:spPr>
          <a:xfrm>
            <a:off x="1100089" y="2638161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/>
              <a:t>{</a:t>
            </a:r>
            <a:r>
              <a:rPr lang="pl-PL" sz="1100" dirty="0" err="1" smtClean="0"/>
              <a:t>read</a:t>
            </a:r>
            <a:r>
              <a:rPr lang="pl-PL" sz="1100" dirty="0" smtClean="0"/>
              <a:t>}</a:t>
            </a:r>
            <a:endParaRPr lang="pl-PL" sz="1100" dirty="0"/>
          </a:p>
        </p:txBody>
      </p:sp>
      <p:sp>
        <p:nvSpPr>
          <p:cNvPr id="28" name="Romb 27"/>
          <p:cNvSpPr/>
          <p:nvPr/>
        </p:nvSpPr>
        <p:spPr>
          <a:xfrm>
            <a:off x="2972297" y="3790289"/>
            <a:ext cx="122312" cy="216024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zaokrąglony 28"/>
          <p:cNvSpPr/>
          <p:nvPr/>
        </p:nvSpPr>
        <p:spPr>
          <a:xfrm>
            <a:off x="3980409" y="3574265"/>
            <a:ext cx="1152128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Usuń z bazy danych</a:t>
            </a:r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30" name="pole tekstowe 29"/>
          <p:cNvSpPr txBox="1"/>
          <p:nvPr/>
        </p:nvSpPr>
        <p:spPr>
          <a:xfrm>
            <a:off x="3044305" y="3646273"/>
            <a:ext cx="731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usuwanie</a:t>
            </a:r>
            <a:endParaRPr lang="pl-PL" sz="1100" dirty="0"/>
          </a:p>
        </p:txBody>
      </p:sp>
      <p:sp>
        <p:nvSpPr>
          <p:cNvPr id="31" name="pole tekstowe 30"/>
          <p:cNvSpPr txBox="1"/>
          <p:nvPr/>
        </p:nvSpPr>
        <p:spPr>
          <a:xfrm>
            <a:off x="2252217" y="4006313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/>
              <a:t>modyfikacja</a:t>
            </a:r>
            <a:endParaRPr lang="pl-PL" sz="1100" dirty="0"/>
          </a:p>
        </p:txBody>
      </p:sp>
      <p:cxnSp>
        <p:nvCxnSpPr>
          <p:cNvPr id="32" name="Łącznik prosty ze strzałką 31"/>
          <p:cNvCxnSpPr>
            <a:stCxn id="24" idx="2"/>
            <a:endCxn id="28" idx="0"/>
          </p:cNvCxnSpPr>
          <p:nvPr/>
        </p:nvCxnSpPr>
        <p:spPr>
          <a:xfrm flipH="1">
            <a:off x="3033453" y="3502257"/>
            <a:ext cx="10852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>
            <a:stCxn id="28" idx="3"/>
            <a:endCxn id="29" idx="1"/>
          </p:cNvCxnSpPr>
          <p:nvPr/>
        </p:nvCxnSpPr>
        <p:spPr>
          <a:xfrm>
            <a:off x="3094609" y="3898301"/>
            <a:ext cx="8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łamany 33"/>
          <p:cNvCxnSpPr>
            <a:stCxn id="23" idx="3"/>
            <a:endCxn id="24" idx="1"/>
          </p:cNvCxnSpPr>
          <p:nvPr/>
        </p:nvCxnSpPr>
        <p:spPr>
          <a:xfrm>
            <a:off x="1460129" y="2386133"/>
            <a:ext cx="1008112" cy="7920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/>
          <p:cNvCxnSpPr/>
          <p:nvPr/>
        </p:nvCxnSpPr>
        <p:spPr>
          <a:xfrm>
            <a:off x="3044305" y="5086433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/>
          <p:cNvCxnSpPr/>
          <p:nvPr/>
        </p:nvCxnSpPr>
        <p:spPr>
          <a:xfrm>
            <a:off x="3044305" y="4006313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ostokąt 36"/>
          <p:cNvSpPr/>
          <p:nvPr/>
        </p:nvSpPr>
        <p:spPr>
          <a:xfrm>
            <a:off x="7580809" y="3718281"/>
            <a:ext cx="99972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Przegląd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38" name="Łącznik prosty ze strzałką 37"/>
          <p:cNvCxnSpPr>
            <a:stCxn id="29" idx="3"/>
            <a:endCxn id="37" idx="1"/>
          </p:cNvCxnSpPr>
          <p:nvPr/>
        </p:nvCxnSpPr>
        <p:spPr>
          <a:xfrm>
            <a:off x="5132537" y="3898301"/>
            <a:ext cx="24482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Kształt 38"/>
          <p:cNvCxnSpPr>
            <a:stCxn id="25" idx="3"/>
            <a:endCxn id="37" idx="2"/>
          </p:cNvCxnSpPr>
          <p:nvPr/>
        </p:nvCxnSpPr>
        <p:spPr>
          <a:xfrm flipV="1">
            <a:off x="3620369" y="4078321"/>
            <a:ext cx="4460304" cy="15481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chemat blokowy: łącznik 39"/>
          <p:cNvSpPr/>
          <p:nvPr/>
        </p:nvSpPr>
        <p:spPr>
          <a:xfrm>
            <a:off x="2972297" y="2278121"/>
            <a:ext cx="216024" cy="21602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1" name="Łącznik prosty ze strzałką 40"/>
          <p:cNvCxnSpPr/>
          <p:nvPr/>
        </p:nvCxnSpPr>
        <p:spPr>
          <a:xfrm>
            <a:off x="3044305" y="2494145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ole tekstowe 41"/>
          <p:cNvSpPr txBox="1"/>
          <p:nvPr/>
        </p:nvSpPr>
        <p:spPr>
          <a:xfrm>
            <a:off x="6932737" y="3574265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/>
              <a:t>{</a:t>
            </a:r>
            <a:r>
              <a:rPr lang="pl-PL" sz="1100" dirty="0" err="1" smtClean="0"/>
              <a:t>delate</a:t>
            </a:r>
            <a:r>
              <a:rPr lang="pl-PL" sz="1100" dirty="0" smtClean="0"/>
              <a:t>}</a:t>
            </a:r>
            <a:endParaRPr lang="pl-PL" sz="1100" dirty="0"/>
          </a:p>
        </p:txBody>
      </p:sp>
      <p:sp>
        <p:nvSpPr>
          <p:cNvPr id="43" name="pole tekstowe 42"/>
          <p:cNvSpPr txBox="1"/>
          <p:nvPr/>
        </p:nvSpPr>
        <p:spPr>
          <a:xfrm>
            <a:off x="7364785" y="4150329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/>
              <a:t>{</a:t>
            </a:r>
            <a:r>
              <a:rPr lang="pl-PL" sz="1100" dirty="0" err="1" smtClean="0"/>
              <a:t>update</a:t>
            </a:r>
            <a:r>
              <a:rPr lang="pl-PL" sz="1100" dirty="0" smtClean="0"/>
              <a:t>}</a:t>
            </a:r>
            <a:endParaRPr lang="pl-PL" sz="1100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Blokowa notacja czynności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145</a:t>
            </a:fld>
            <a:endParaRPr lang="pl-PL" dirty="0"/>
          </a:p>
        </p:txBody>
      </p:sp>
      <p:sp>
        <p:nvSpPr>
          <p:cNvPr id="44" name="Symbol zastępczy zawartości 21"/>
          <p:cNvSpPr txBox="1">
            <a:spLocks/>
          </p:cNvSpPr>
          <p:nvPr/>
        </p:nvSpPr>
        <p:spPr>
          <a:xfrm>
            <a:off x="457200" y="1518555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Czynności mogą zostać pokazane także jako stereotypowane bloki (mogą być wówczas umieszczane bezpośrednio na diagramach struktury, np. w celu wyspecyfikowania alokacji)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Możliwość pokazania hierarchii czynności za pomocą agregacji (dekompozycja czynności)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Zakończenie czynności-całości jest możliwe po zakończeniu wykonywania  jej czynności-całości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Liczebność pod-czynności domyślnie jest przyjmowana jako 0..* - w szczególnym przypadku żadna z nich może nie być wykonana 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Blokowa notacja czynności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146</a:t>
            </a:fld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3559694" y="1556792"/>
            <a:ext cx="1728192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&lt;&lt;</a:t>
            </a:r>
            <a:r>
              <a:rPr lang="pl-PL" sz="1100" dirty="0" err="1" smtClean="0">
                <a:solidFill>
                  <a:schemeClr val="tx1"/>
                </a:solidFill>
              </a:rPr>
              <a:t>activity</a:t>
            </a:r>
            <a:r>
              <a:rPr lang="pl-PL" sz="11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Wprowadź dane osobowe</a:t>
            </a:r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6512022" y="1628800"/>
            <a:ext cx="1728192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&lt;&lt;</a:t>
            </a:r>
            <a:r>
              <a:rPr lang="pl-PL" sz="1100" dirty="0" err="1" smtClean="0">
                <a:solidFill>
                  <a:schemeClr val="tx1"/>
                </a:solidFill>
              </a:rPr>
              <a:t>activity</a:t>
            </a:r>
            <a:r>
              <a:rPr lang="pl-PL" sz="11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Wprowadź numer rejestracyjny samochodu</a:t>
            </a:r>
          </a:p>
        </p:txBody>
      </p:sp>
      <p:sp>
        <p:nvSpPr>
          <p:cNvPr id="10" name="Prostokąt 9"/>
          <p:cNvSpPr/>
          <p:nvPr/>
        </p:nvSpPr>
        <p:spPr>
          <a:xfrm>
            <a:off x="3919734" y="4797152"/>
            <a:ext cx="1728192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&lt;&lt;</a:t>
            </a:r>
            <a:r>
              <a:rPr lang="pl-PL" sz="1100" dirty="0" err="1" smtClean="0">
                <a:solidFill>
                  <a:schemeClr val="tx1"/>
                </a:solidFill>
              </a:rPr>
              <a:t>activity</a:t>
            </a:r>
            <a:r>
              <a:rPr lang="pl-PL" sz="11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Wprowadź NIP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1543470" y="4797152"/>
            <a:ext cx="1728192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&lt;&lt;</a:t>
            </a:r>
            <a:r>
              <a:rPr lang="pl-PL" sz="1100" dirty="0" err="1" smtClean="0">
                <a:solidFill>
                  <a:schemeClr val="tx1"/>
                </a:solidFill>
              </a:rPr>
              <a:t>activity</a:t>
            </a:r>
            <a:r>
              <a:rPr lang="pl-PL" sz="11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Wprowadź nazwę firmy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6944070" y="3429000"/>
            <a:ext cx="1728192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&lt;&lt;</a:t>
            </a:r>
            <a:r>
              <a:rPr lang="pl-PL" sz="1100" dirty="0" err="1" smtClean="0">
                <a:solidFill>
                  <a:schemeClr val="tx1"/>
                </a:solidFill>
              </a:rPr>
              <a:t>activity</a:t>
            </a:r>
            <a:r>
              <a:rPr lang="pl-PL" sz="11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Wprowadź numer telefonu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4783830" y="3429000"/>
            <a:ext cx="1728192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&lt;&lt;</a:t>
            </a:r>
            <a:r>
              <a:rPr lang="pl-PL" sz="1100" dirty="0" err="1" smtClean="0">
                <a:solidFill>
                  <a:schemeClr val="tx1"/>
                </a:solidFill>
              </a:rPr>
              <a:t>activity</a:t>
            </a:r>
            <a:r>
              <a:rPr lang="pl-PL" sz="11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Wprowadź adres</a:t>
            </a:r>
          </a:p>
        </p:txBody>
      </p:sp>
      <p:sp>
        <p:nvSpPr>
          <p:cNvPr id="14" name="Prostokąt 13"/>
          <p:cNvSpPr/>
          <p:nvPr/>
        </p:nvSpPr>
        <p:spPr>
          <a:xfrm>
            <a:off x="2623590" y="3429000"/>
            <a:ext cx="1728192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&lt;&lt;</a:t>
            </a:r>
            <a:r>
              <a:rPr lang="pl-PL" sz="1100" dirty="0" err="1" smtClean="0">
                <a:solidFill>
                  <a:schemeClr val="tx1"/>
                </a:solidFill>
              </a:rPr>
              <a:t>activity</a:t>
            </a:r>
            <a:r>
              <a:rPr lang="pl-PL" sz="11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Wprowadź nazwisko</a:t>
            </a:r>
          </a:p>
        </p:txBody>
      </p:sp>
      <p:sp>
        <p:nvSpPr>
          <p:cNvPr id="15" name="Prostokąt 14"/>
          <p:cNvSpPr/>
          <p:nvPr/>
        </p:nvSpPr>
        <p:spPr>
          <a:xfrm>
            <a:off x="463350" y="3429000"/>
            <a:ext cx="1728192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&lt;&lt;</a:t>
            </a:r>
            <a:r>
              <a:rPr lang="pl-PL" sz="1100" dirty="0" err="1" smtClean="0">
                <a:solidFill>
                  <a:schemeClr val="tx1"/>
                </a:solidFill>
              </a:rPr>
              <a:t>activity</a:t>
            </a:r>
            <a:r>
              <a:rPr lang="pl-PL" sz="11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Wskaż rodzaj klienta</a:t>
            </a:r>
          </a:p>
        </p:txBody>
      </p:sp>
      <p:cxnSp>
        <p:nvCxnSpPr>
          <p:cNvPr id="16" name="Łącznik prosty 15"/>
          <p:cNvCxnSpPr/>
          <p:nvPr/>
        </p:nvCxnSpPr>
        <p:spPr>
          <a:xfrm>
            <a:off x="1327446" y="3140968"/>
            <a:ext cx="6480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>
            <a:endCxn id="15" idx="0"/>
          </p:cNvCxnSpPr>
          <p:nvPr/>
        </p:nvCxnSpPr>
        <p:spPr>
          <a:xfrm>
            <a:off x="1327446" y="314096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>
            <a:stCxn id="14" idx="0"/>
          </p:cNvCxnSpPr>
          <p:nvPr/>
        </p:nvCxnSpPr>
        <p:spPr>
          <a:xfrm flipV="1">
            <a:off x="3487686" y="314096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>
            <a:endCxn id="12" idx="0"/>
          </p:cNvCxnSpPr>
          <p:nvPr/>
        </p:nvCxnSpPr>
        <p:spPr>
          <a:xfrm>
            <a:off x="7808166" y="314096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>
            <a:endCxn id="13" idx="0"/>
          </p:cNvCxnSpPr>
          <p:nvPr/>
        </p:nvCxnSpPr>
        <p:spPr>
          <a:xfrm>
            <a:off x="5647926" y="314096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mb 20"/>
          <p:cNvSpPr/>
          <p:nvPr/>
        </p:nvSpPr>
        <p:spPr>
          <a:xfrm>
            <a:off x="4063750" y="2348880"/>
            <a:ext cx="122312" cy="216024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2" name="Łącznik prosty 21"/>
          <p:cNvCxnSpPr>
            <a:stCxn id="11" idx="0"/>
          </p:cNvCxnSpPr>
          <p:nvPr/>
        </p:nvCxnSpPr>
        <p:spPr>
          <a:xfrm flipV="1">
            <a:off x="2407566" y="3140968"/>
            <a:ext cx="0" cy="1656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/>
          <p:nvPr/>
        </p:nvCxnSpPr>
        <p:spPr>
          <a:xfrm flipV="1">
            <a:off x="4495798" y="3140968"/>
            <a:ext cx="0" cy="1656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mb 23"/>
          <p:cNvSpPr/>
          <p:nvPr/>
        </p:nvSpPr>
        <p:spPr>
          <a:xfrm flipH="1">
            <a:off x="5287886" y="1844824"/>
            <a:ext cx="229344" cy="135632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5" name="Łącznik prosty 24"/>
          <p:cNvCxnSpPr>
            <a:stCxn id="24" idx="1"/>
          </p:cNvCxnSpPr>
          <p:nvPr/>
        </p:nvCxnSpPr>
        <p:spPr>
          <a:xfrm>
            <a:off x="5517230" y="1912640"/>
            <a:ext cx="994792" cy="4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/>
          <p:cNvCxnSpPr/>
          <p:nvPr/>
        </p:nvCxnSpPr>
        <p:spPr>
          <a:xfrm>
            <a:off x="4135758" y="2420888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Hierarchia diagramów </a:t>
            </a:r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15</a:t>
            </a:fld>
            <a:endParaRPr lang="pl-PL" dirty="0"/>
          </a:p>
        </p:txBody>
      </p:sp>
      <p:sp>
        <p:nvSpPr>
          <p:cNvPr id="48" name="Prostokąt 47"/>
          <p:cNvSpPr/>
          <p:nvPr/>
        </p:nvSpPr>
        <p:spPr>
          <a:xfrm>
            <a:off x="3804182" y="1360042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</a:t>
            </a:r>
            <a:r>
              <a:rPr lang="pl-PL" sz="1200" dirty="0" err="1" smtClean="0">
                <a:solidFill>
                  <a:schemeClr val="tx1"/>
                </a:solidFill>
              </a:rPr>
              <a:t>SysML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49" name="Prostokąt 48"/>
          <p:cNvSpPr/>
          <p:nvPr/>
        </p:nvSpPr>
        <p:spPr>
          <a:xfrm>
            <a:off x="1427918" y="2440162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zachowania</a:t>
            </a:r>
            <a:endParaRPr lang="pl-PL" dirty="0"/>
          </a:p>
        </p:txBody>
      </p:sp>
      <p:sp>
        <p:nvSpPr>
          <p:cNvPr id="50" name="Prostokąt 49"/>
          <p:cNvSpPr/>
          <p:nvPr/>
        </p:nvSpPr>
        <p:spPr>
          <a:xfrm>
            <a:off x="3156110" y="2440162"/>
            <a:ext cx="129614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wymagań systemowych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1" name="Prostokąt 50"/>
          <p:cNvSpPr/>
          <p:nvPr/>
        </p:nvSpPr>
        <p:spPr>
          <a:xfrm>
            <a:off x="6036430" y="2440162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struktury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2" name="Prostokąt 51"/>
          <p:cNvSpPr/>
          <p:nvPr/>
        </p:nvSpPr>
        <p:spPr>
          <a:xfrm>
            <a:off x="131774" y="4312370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maszyny stanowej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3" name="Prostokąt 52"/>
          <p:cNvSpPr/>
          <p:nvPr/>
        </p:nvSpPr>
        <p:spPr>
          <a:xfrm>
            <a:off x="995870" y="3376266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przypadków użycia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4" name="Prostokąt 53"/>
          <p:cNvSpPr/>
          <p:nvPr/>
        </p:nvSpPr>
        <p:spPr>
          <a:xfrm>
            <a:off x="7476590" y="3376266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pakietów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5" name="Prostokąt 54"/>
          <p:cNvSpPr/>
          <p:nvPr/>
        </p:nvSpPr>
        <p:spPr>
          <a:xfrm>
            <a:off x="1859966" y="4312370"/>
            <a:ext cx="1296144" cy="5760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Rozszerzony diagram czynności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6" name="Prostokąt 55"/>
          <p:cNvSpPr/>
          <p:nvPr/>
        </p:nvSpPr>
        <p:spPr>
          <a:xfrm>
            <a:off x="6036430" y="4240362"/>
            <a:ext cx="129614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parametryczny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7" name="Prostokąt 56"/>
          <p:cNvSpPr/>
          <p:nvPr/>
        </p:nvSpPr>
        <p:spPr>
          <a:xfrm>
            <a:off x="2652054" y="3376266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sekwencji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8" name="Prostokąt 57"/>
          <p:cNvSpPr/>
          <p:nvPr/>
        </p:nvSpPr>
        <p:spPr>
          <a:xfrm>
            <a:off x="6036430" y="3376266"/>
            <a:ext cx="1296144" cy="5760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bloków wewnętrznych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9" name="Prostokąt 58"/>
          <p:cNvSpPr/>
          <p:nvPr/>
        </p:nvSpPr>
        <p:spPr>
          <a:xfrm>
            <a:off x="4524262" y="3376266"/>
            <a:ext cx="1296144" cy="5760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definiowania bloków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60" name="Łącznik prosty 59"/>
          <p:cNvCxnSpPr>
            <a:stCxn id="49" idx="0"/>
          </p:cNvCxnSpPr>
          <p:nvPr/>
        </p:nvCxnSpPr>
        <p:spPr>
          <a:xfrm flipV="1">
            <a:off x="2075990" y="222413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60"/>
          <p:cNvCxnSpPr>
            <a:stCxn id="50" idx="0"/>
          </p:cNvCxnSpPr>
          <p:nvPr/>
        </p:nvCxnSpPr>
        <p:spPr>
          <a:xfrm flipV="1">
            <a:off x="3804182" y="222413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61"/>
          <p:cNvCxnSpPr>
            <a:stCxn id="51" idx="0"/>
          </p:cNvCxnSpPr>
          <p:nvPr/>
        </p:nvCxnSpPr>
        <p:spPr>
          <a:xfrm flipV="1">
            <a:off x="6684502" y="222413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62"/>
          <p:cNvCxnSpPr/>
          <p:nvPr/>
        </p:nvCxnSpPr>
        <p:spPr>
          <a:xfrm>
            <a:off x="2075990" y="2224138"/>
            <a:ext cx="4608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rójkąt równoramienny 63"/>
          <p:cNvSpPr/>
          <p:nvPr/>
        </p:nvSpPr>
        <p:spPr>
          <a:xfrm>
            <a:off x="4380246" y="1936106"/>
            <a:ext cx="144016" cy="14401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5" name="Łącznik prosty 64"/>
          <p:cNvCxnSpPr/>
          <p:nvPr/>
        </p:nvCxnSpPr>
        <p:spPr>
          <a:xfrm>
            <a:off x="4452254" y="208012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y 65"/>
          <p:cNvCxnSpPr>
            <a:stCxn id="53" idx="0"/>
          </p:cNvCxnSpPr>
          <p:nvPr/>
        </p:nvCxnSpPr>
        <p:spPr>
          <a:xfrm flipV="1">
            <a:off x="1643942" y="323225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66"/>
          <p:cNvCxnSpPr>
            <a:stCxn id="57" idx="0"/>
          </p:cNvCxnSpPr>
          <p:nvPr/>
        </p:nvCxnSpPr>
        <p:spPr>
          <a:xfrm flipV="1">
            <a:off x="3300126" y="323225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Łącznik prosty 67"/>
          <p:cNvCxnSpPr/>
          <p:nvPr/>
        </p:nvCxnSpPr>
        <p:spPr>
          <a:xfrm>
            <a:off x="1643942" y="3232250"/>
            <a:ext cx="165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rójkąt równoramienny 68"/>
          <p:cNvSpPr/>
          <p:nvPr/>
        </p:nvSpPr>
        <p:spPr>
          <a:xfrm>
            <a:off x="2003982" y="3016226"/>
            <a:ext cx="144016" cy="14401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0" name="Łącznik prosty 69"/>
          <p:cNvCxnSpPr>
            <a:stCxn id="69" idx="3"/>
          </p:cNvCxnSpPr>
          <p:nvPr/>
        </p:nvCxnSpPr>
        <p:spPr>
          <a:xfrm>
            <a:off x="2075990" y="316024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y 70"/>
          <p:cNvCxnSpPr>
            <a:stCxn id="52" idx="0"/>
          </p:cNvCxnSpPr>
          <p:nvPr/>
        </p:nvCxnSpPr>
        <p:spPr>
          <a:xfrm flipV="1">
            <a:off x="779846" y="3232250"/>
            <a:ext cx="0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Łącznik prosty 71"/>
          <p:cNvCxnSpPr>
            <a:stCxn id="55" idx="0"/>
          </p:cNvCxnSpPr>
          <p:nvPr/>
        </p:nvCxnSpPr>
        <p:spPr>
          <a:xfrm flipV="1">
            <a:off x="2508038" y="3232250"/>
            <a:ext cx="0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Łącznik prosty 72"/>
          <p:cNvCxnSpPr/>
          <p:nvPr/>
        </p:nvCxnSpPr>
        <p:spPr>
          <a:xfrm>
            <a:off x="779846" y="323225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rójkąt równoramienny 73"/>
          <p:cNvSpPr/>
          <p:nvPr/>
        </p:nvSpPr>
        <p:spPr>
          <a:xfrm>
            <a:off x="6612494" y="3952330"/>
            <a:ext cx="144016" cy="14401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5" name="Łącznik prosty 74"/>
          <p:cNvCxnSpPr/>
          <p:nvPr/>
        </p:nvCxnSpPr>
        <p:spPr>
          <a:xfrm>
            <a:off x="6684502" y="409634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ójkąt równoramienny 75"/>
          <p:cNvSpPr/>
          <p:nvPr/>
        </p:nvSpPr>
        <p:spPr>
          <a:xfrm>
            <a:off x="6612494" y="3016226"/>
            <a:ext cx="144016" cy="14401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7" name="Łącznik prosty 76"/>
          <p:cNvCxnSpPr>
            <a:endCxn id="58" idx="0"/>
          </p:cNvCxnSpPr>
          <p:nvPr/>
        </p:nvCxnSpPr>
        <p:spPr>
          <a:xfrm>
            <a:off x="6684502" y="316024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y 77"/>
          <p:cNvCxnSpPr>
            <a:stCxn id="59" idx="0"/>
          </p:cNvCxnSpPr>
          <p:nvPr/>
        </p:nvCxnSpPr>
        <p:spPr>
          <a:xfrm flipV="1">
            <a:off x="5172334" y="323225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y 78"/>
          <p:cNvCxnSpPr>
            <a:stCxn id="54" idx="0"/>
          </p:cNvCxnSpPr>
          <p:nvPr/>
        </p:nvCxnSpPr>
        <p:spPr>
          <a:xfrm flipV="1">
            <a:off x="8124662" y="323225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Łącznik prosty 79"/>
          <p:cNvCxnSpPr/>
          <p:nvPr/>
        </p:nvCxnSpPr>
        <p:spPr>
          <a:xfrm>
            <a:off x="5172334" y="3232250"/>
            <a:ext cx="2952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a 80"/>
          <p:cNvSpPr/>
          <p:nvPr/>
        </p:nvSpPr>
        <p:spPr>
          <a:xfrm>
            <a:off x="4380246" y="1720082"/>
            <a:ext cx="4536504" cy="4392488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pole tekstowe 81"/>
          <p:cNvSpPr txBox="1"/>
          <p:nvPr/>
        </p:nvSpPr>
        <p:spPr>
          <a:xfrm>
            <a:off x="2436030" y="5824538"/>
            <a:ext cx="224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diagramy strukturalne</a:t>
            </a:r>
            <a:endParaRPr lang="pl-PL" dirty="0"/>
          </a:p>
        </p:txBody>
      </p:sp>
      <p:cxnSp>
        <p:nvCxnSpPr>
          <p:cNvPr id="83" name="Łącznik prosty ze strzałką 82"/>
          <p:cNvCxnSpPr>
            <a:stCxn id="82" idx="0"/>
          </p:cNvCxnSpPr>
          <p:nvPr/>
        </p:nvCxnSpPr>
        <p:spPr>
          <a:xfrm flipV="1">
            <a:off x="3559158" y="4816426"/>
            <a:ext cx="139715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Hierarchia diagramów </a:t>
            </a:r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16</a:t>
            </a:fld>
            <a:endParaRPr lang="pl-PL" dirty="0"/>
          </a:p>
        </p:txBody>
      </p:sp>
      <p:sp>
        <p:nvSpPr>
          <p:cNvPr id="43" name="Prostokąt 42"/>
          <p:cNvSpPr/>
          <p:nvPr/>
        </p:nvSpPr>
        <p:spPr>
          <a:xfrm>
            <a:off x="4054560" y="1202195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</a:t>
            </a:r>
            <a:r>
              <a:rPr lang="pl-PL" sz="1200" dirty="0" err="1" smtClean="0">
                <a:solidFill>
                  <a:schemeClr val="tx1"/>
                </a:solidFill>
              </a:rPr>
              <a:t>SysML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44" name="Prostokąt 43"/>
          <p:cNvSpPr/>
          <p:nvPr/>
        </p:nvSpPr>
        <p:spPr>
          <a:xfrm>
            <a:off x="1678296" y="2282315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zachowania</a:t>
            </a:r>
            <a:endParaRPr lang="pl-PL" dirty="0"/>
          </a:p>
        </p:txBody>
      </p:sp>
      <p:sp>
        <p:nvSpPr>
          <p:cNvPr id="45" name="Prostokąt 44"/>
          <p:cNvSpPr/>
          <p:nvPr/>
        </p:nvSpPr>
        <p:spPr>
          <a:xfrm>
            <a:off x="4270584" y="2282315"/>
            <a:ext cx="129614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wymagań systemowych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46" name="Prostokąt 45"/>
          <p:cNvSpPr/>
          <p:nvPr/>
        </p:nvSpPr>
        <p:spPr>
          <a:xfrm>
            <a:off x="6286808" y="2282315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struktury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47" name="Prostokąt 46"/>
          <p:cNvSpPr/>
          <p:nvPr/>
        </p:nvSpPr>
        <p:spPr>
          <a:xfrm>
            <a:off x="382152" y="4154523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maszyny stanowej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84" name="Prostokąt 83"/>
          <p:cNvSpPr/>
          <p:nvPr/>
        </p:nvSpPr>
        <p:spPr>
          <a:xfrm>
            <a:off x="1246248" y="3218419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przypadków użycia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85" name="Prostokąt 84"/>
          <p:cNvSpPr/>
          <p:nvPr/>
        </p:nvSpPr>
        <p:spPr>
          <a:xfrm>
            <a:off x="7726968" y="3218419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pakietów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86" name="Prostokąt 85"/>
          <p:cNvSpPr/>
          <p:nvPr/>
        </p:nvSpPr>
        <p:spPr>
          <a:xfrm>
            <a:off x="2110344" y="4154523"/>
            <a:ext cx="1296144" cy="5760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Rozszerzony diagram czynności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87" name="Prostokąt 86"/>
          <p:cNvSpPr/>
          <p:nvPr/>
        </p:nvSpPr>
        <p:spPr>
          <a:xfrm>
            <a:off x="6286808" y="4082515"/>
            <a:ext cx="129614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parametryczny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88" name="Prostokąt 87"/>
          <p:cNvSpPr/>
          <p:nvPr/>
        </p:nvSpPr>
        <p:spPr>
          <a:xfrm>
            <a:off x="2902432" y="3218419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sekwencji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89" name="Prostokąt 88"/>
          <p:cNvSpPr/>
          <p:nvPr/>
        </p:nvSpPr>
        <p:spPr>
          <a:xfrm>
            <a:off x="6286808" y="3218419"/>
            <a:ext cx="1296144" cy="5760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bloków wewnętrznych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90" name="Prostokąt 89"/>
          <p:cNvSpPr/>
          <p:nvPr/>
        </p:nvSpPr>
        <p:spPr>
          <a:xfrm>
            <a:off x="4774640" y="3218419"/>
            <a:ext cx="1296144" cy="5760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Diagram definiowania bloków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91" name="Łącznik prosty 90"/>
          <p:cNvCxnSpPr>
            <a:stCxn id="44" idx="0"/>
          </p:cNvCxnSpPr>
          <p:nvPr/>
        </p:nvCxnSpPr>
        <p:spPr>
          <a:xfrm flipV="1">
            <a:off x="2326368" y="2066291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Łącznik prosty 91"/>
          <p:cNvCxnSpPr>
            <a:stCxn id="45" idx="0"/>
          </p:cNvCxnSpPr>
          <p:nvPr/>
        </p:nvCxnSpPr>
        <p:spPr>
          <a:xfrm flipV="1">
            <a:off x="4918656" y="2066291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 prosty 92"/>
          <p:cNvCxnSpPr>
            <a:stCxn id="46" idx="0"/>
          </p:cNvCxnSpPr>
          <p:nvPr/>
        </p:nvCxnSpPr>
        <p:spPr>
          <a:xfrm flipV="1">
            <a:off x="6934880" y="2066291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y 93"/>
          <p:cNvCxnSpPr/>
          <p:nvPr/>
        </p:nvCxnSpPr>
        <p:spPr>
          <a:xfrm>
            <a:off x="2326368" y="2066291"/>
            <a:ext cx="4608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rójkąt równoramienny 94"/>
          <p:cNvSpPr/>
          <p:nvPr/>
        </p:nvSpPr>
        <p:spPr>
          <a:xfrm>
            <a:off x="4630624" y="1778259"/>
            <a:ext cx="144016" cy="14401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6" name="Łącznik prosty 95"/>
          <p:cNvCxnSpPr/>
          <p:nvPr/>
        </p:nvCxnSpPr>
        <p:spPr>
          <a:xfrm>
            <a:off x="4702632" y="19222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Łącznik prosty 96"/>
          <p:cNvCxnSpPr>
            <a:stCxn id="84" idx="0"/>
          </p:cNvCxnSpPr>
          <p:nvPr/>
        </p:nvCxnSpPr>
        <p:spPr>
          <a:xfrm flipV="1">
            <a:off x="1894320" y="3074403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Łącznik prosty 97"/>
          <p:cNvCxnSpPr>
            <a:stCxn id="88" idx="0"/>
          </p:cNvCxnSpPr>
          <p:nvPr/>
        </p:nvCxnSpPr>
        <p:spPr>
          <a:xfrm flipV="1">
            <a:off x="3550504" y="3074403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Łącznik prosty 98"/>
          <p:cNvCxnSpPr/>
          <p:nvPr/>
        </p:nvCxnSpPr>
        <p:spPr>
          <a:xfrm>
            <a:off x="1894320" y="3074403"/>
            <a:ext cx="165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rójkąt równoramienny 99"/>
          <p:cNvSpPr/>
          <p:nvPr/>
        </p:nvSpPr>
        <p:spPr>
          <a:xfrm>
            <a:off x="2254360" y="2858379"/>
            <a:ext cx="144016" cy="14401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1" name="Łącznik prosty 100"/>
          <p:cNvCxnSpPr>
            <a:stCxn id="100" idx="3"/>
          </p:cNvCxnSpPr>
          <p:nvPr/>
        </p:nvCxnSpPr>
        <p:spPr>
          <a:xfrm>
            <a:off x="2326368" y="3002395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Łącznik prosty 101"/>
          <p:cNvCxnSpPr>
            <a:stCxn id="47" idx="0"/>
          </p:cNvCxnSpPr>
          <p:nvPr/>
        </p:nvCxnSpPr>
        <p:spPr>
          <a:xfrm flipV="1">
            <a:off x="1030224" y="3074403"/>
            <a:ext cx="0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Łącznik prosty 102"/>
          <p:cNvCxnSpPr>
            <a:stCxn id="86" idx="0"/>
          </p:cNvCxnSpPr>
          <p:nvPr/>
        </p:nvCxnSpPr>
        <p:spPr>
          <a:xfrm flipV="1">
            <a:off x="2758416" y="3074403"/>
            <a:ext cx="0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Łącznik prosty 103"/>
          <p:cNvCxnSpPr/>
          <p:nvPr/>
        </p:nvCxnSpPr>
        <p:spPr>
          <a:xfrm>
            <a:off x="1030224" y="3074403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rójkąt równoramienny 104"/>
          <p:cNvSpPr/>
          <p:nvPr/>
        </p:nvSpPr>
        <p:spPr>
          <a:xfrm>
            <a:off x="6862872" y="3794483"/>
            <a:ext cx="144016" cy="14401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6" name="Łącznik prosty 105"/>
          <p:cNvCxnSpPr/>
          <p:nvPr/>
        </p:nvCxnSpPr>
        <p:spPr>
          <a:xfrm>
            <a:off x="6934880" y="3938499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rójkąt równoramienny 106"/>
          <p:cNvSpPr/>
          <p:nvPr/>
        </p:nvSpPr>
        <p:spPr>
          <a:xfrm>
            <a:off x="6862872" y="2858379"/>
            <a:ext cx="144016" cy="14401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8" name="Łącznik prosty 107"/>
          <p:cNvCxnSpPr>
            <a:endCxn id="89" idx="0"/>
          </p:cNvCxnSpPr>
          <p:nvPr/>
        </p:nvCxnSpPr>
        <p:spPr>
          <a:xfrm>
            <a:off x="6934880" y="3002395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Łącznik prosty 108"/>
          <p:cNvCxnSpPr>
            <a:stCxn id="90" idx="0"/>
          </p:cNvCxnSpPr>
          <p:nvPr/>
        </p:nvCxnSpPr>
        <p:spPr>
          <a:xfrm flipV="1">
            <a:off x="5422712" y="3074403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Łącznik prosty 109"/>
          <p:cNvCxnSpPr>
            <a:stCxn id="85" idx="0"/>
          </p:cNvCxnSpPr>
          <p:nvPr/>
        </p:nvCxnSpPr>
        <p:spPr>
          <a:xfrm flipV="1">
            <a:off x="8375040" y="3074403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Łącznik prosty 110"/>
          <p:cNvCxnSpPr/>
          <p:nvPr/>
        </p:nvCxnSpPr>
        <p:spPr>
          <a:xfrm>
            <a:off x="5422712" y="3074403"/>
            <a:ext cx="2952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ipsa 111"/>
          <p:cNvSpPr/>
          <p:nvPr/>
        </p:nvSpPr>
        <p:spPr>
          <a:xfrm>
            <a:off x="238136" y="1994283"/>
            <a:ext cx="4248472" cy="4392488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3" name="pole tekstowe 112"/>
          <p:cNvSpPr txBox="1"/>
          <p:nvPr/>
        </p:nvSpPr>
        <p:spPr>
          <a:xfrm>
            <a:off x="5206688" y="5810707"/>
            <a:ext cx="240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Diagramy behawioralne</a:t>
            </a:r>
            <a:endParaRPr lang="pl-PL" dirty="0"/>
          </a:p>
        </p:txBody>
      </p:sp>
      <p:cxnSp>
        <p:nvCxnSpPr>
          <p:cNvPr id="114" name="Łącznik prosty ze strzałką 113"/>
          <p:cNvCxnSpPr>
            <a:stCxn id="113" idx="1"/>
          </p:cNvCxnSpPr>
          <p:nvPr/>
        </p:nvCxnSpPr>
        <p:spPr>
          <a:xfrm flipH="1" flipV="1">
            <a:off x="3694520" y="5018619"/>
            <a:ext cx="1512168" cy="976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Diagramy języka </a:t>
            </a:r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17</a:t>
            </a:fld>
            <a:endParaRPr lang="pl-PL" dirty="0"/>
          </a:p>
        </p:txBody>
      </p:sp>
      <p:sp>
        <p:nvSpPr>
          <p:cNvPr id="48" name="Symbol zastępczy zawartości 2"/>
          <p:cNvSpPr txBox="1">
            <a:spLocks/>
          </p:cNvSpPr>
          <p:nvPr/>
        </p:nvSpPr>
        <p:spPr>
          <a:xfrm>
            <a:off x="772707" y="1600200"/>
            <a:ext cx="7571184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wymagań systemowych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graficzne przedstawienie wymagań systemowych i ich relacji z innymi kategoriami modelowania (UML nie występuje)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zastosowanie: inżynieria wymagań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przypadków użycia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graficzne przedstawienie przypadków użycia, aktorów oraz związków między nimi, występujących w danej dziedzinie (UML diagram przypadków użycia)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zastosowanie: specyfikowanie precyzowanie wymagań funkcjonalnych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Diagramy języka </a:t>
            </a:r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18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957322" y="1507669"/>
            <a:ext cx="728315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rozszerzony diagram czynności 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graficzne przedstawienie sekwencyjnych i/lub współbieżnych przepływów sterowania oraz danych pomiędzy uporządkowanymi  ciągami czynności, akcji oraz obiektów (UML diagram czynności)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zastosowanie: analiza funkcjonalna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sekwencji 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graficzne przedstawienie interakcji pomiędzy aktorami, blokami, częściami bloków obiektami w postaci sekwencji komunikatów wymienianych pomiędzy poszczególnymi kategoriami modelowania (UML diagram sekwencji)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zastosowanie: analiza i projektowanie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Diagramy języka </a:t>
            </a:r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19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803669" y="1589314"/>
            <a:ext cx="735516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maszyny stanowej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graficzne przedstawienie dyskretnych, skokowych zachowań skończonych systemów stan – przejście (UML diagram maszyny stanowej)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zastosowanie: projektowanie systemów, symulacje i generowanie szkieletowego kodu źródłowego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definiowania bloków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graficzne przedstawienie struktury systemu w postaci bloków, ich cech i związków (UML diagram klas)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zastosowanie:  analiza i projektowanie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Krótka charakterystyka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</a:p>
          <a:p>
            <a:pPr algn="ctr"/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2</a:t>
            </a:fld>
            <a:endParaRPr lang="pl-PL" dirty="0"/>
          </a:p>
        </p:txBody>
      </p:sp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12108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181233" y="2444001"/>
            <a:ext cx="87897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5400" dirty="0" err="1" smtClean="0"/>
              <a:t>SysML</a:t>
            </a:r>
            <a:endParaRPr lang="pl-PL" sz="5400" dirty="0" smtClean="0"/>
          </a:p>
          <a:p>
            <a:pPr algn="ctr"/>
            <a:endParaRPr lang="pl-PL" sz="5400" dirty="0" smtClean="0"/>
          </a:p>
          <a:p>
            <a:pPr algn="ctr"/>
            <a:r>
              <a:rPr lang="pl-PL" sz="4800" b="1" dirty="0" smtClean="0"/>
              <a:t>Sys</a:t>
            </a:r>
            <a:r>
              <a:rPr lang="pl-PL" sz="4800" dirty="0" smtClean="0"/>
              <a:t>tems </a:t>
            </a:r>
            <a:r>
              <a:rPr lang="pl-PL" sz="4800" b="1" dirty="0" smtClean="0"/>
              <a:t>M</a:t>
            </a:r>
            <a:r>
              <a:rPr lang="en-US" sz="4800" dirty="0" err="1" smtClean="0"/>
              <a:t>odel</a:t>
            </a:r>
            <a:r>
              <a:rPr lang="pl-PL" sz="4800" dirty="0" smtClean="0"/>
              <a:t>l</a:t>
            </a:r>
            <a:r>
              <a:rPr lang="en-US" sz="4800" dirty="0" err="1" smtClean="0"/>
              <a:t>ing</a:t>
            </a:r>
            <a:r>
              <a:rPr lang="en-US" sz="4800" dirty="0" smtClean="0"/>
              <a:t> </a:t>
            </a:r>
            <a:r>
              <a:rPr lang="pl-PL" sz="4800" b="1" dirty="0" smtClean="0"/>
              <a:t>L</a:t>
            </a:r>
            <a:r>
              <a:rPr lang="en-US" sz="4800" dirty="0" err="1" smtClean="0"/>
              <a:t>anguage</a:t>
            </a:r>
            <a:endParaRPr lang="pl-PL" sz="48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Diagramy języka </a:t>
            </a:r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20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817053" y="1589314"/>
            <a:ext cx="7211144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bloków wewnętrznych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graficzne przedstawienie wewnętrznej struktury bloku, wyrażanej poprzez wzajemnie powiązane części bloków (UML diagram struktur połączonych)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zastosowanie: analiza i projektowanie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parametryczny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graficzne przedstawienie ograniczeń parametrycznych pomiędzy kategoriami modelowania struktury systemu (UML nie występuje)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zastosowanie: analiza wydajnościowa i ilościowa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Diagramy języka </a:t>
            </a:r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21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909584" y="1578428"/>
            <a:ext cx="7211144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pakietów 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graficzne przedstawienie logicznej struktury systemu w postaci zestawu pakietów, połączonych zależnościami zagnieżdżania (UML diagram pakietów)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zastosowanie:  zarządzanie modelami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Diagramy języka </a:t>
            </a:r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22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739602" y="1680285"/>
            <a:ext cx="7488832" cy="43533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Diagramy UML nie mające zastosowania w SysML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obiektów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komunikacji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harmonografowania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sterowania interakcją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komponentów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rozlokowania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Diagramy języka </a:t>
            </a:r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23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819998" y="1609974"/>
            <a:ext cx="7355160" cy="396043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Każdy  diagram  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 reprezentuje  element  modelu.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Każdy  diagram  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 musi  mieć  swoją  ramkę. 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Kontekst  diagramu  określa  nagłówek: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– rodzaj  diagramu  (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 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bdd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 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ibd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 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sd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….)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– rodzaj  elementu  modelu  (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package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 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 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activity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….) 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– nazwa  elementu  modelu 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– nazwa  diagramu  lub  widoku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Oddzielny blok opisu diagramu pozwala wskazać, czy diagram jest kompletny, czy też jego elementy zostały pominięte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Diagramy </a:t>
            </a:r>
            <a:r>
              <a:rPr lang="pl-PL" dirty="0" err="1" smtClean="0"/>
              <a:t>SysML</a:t>
            </a:r>
            <a:r>
              <a:rPr lang="pl-PL" dirty="0" smtClean="0"/>
              <a:t> – </a:t>
            </a:r>
            <a:r>
              <a:rPr lang="pl-PL" dirty="0" err="1" smtClean="0"/>
              <a:t>frame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24</a:t>
            </a:fld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1093397" y="2688844"/>
            <a:ext cx="6264696" cy="2952328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1021389" y="2040772"/>
            <a:ext cx="108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nagłówek</a:t>
            </a:r>
            <a:endParaRPr lang="pl-PL" dirty="0"/>
          </a:p>
        </p:txBody>
      </p:sp>
      <p:cxnSp>
        <p:nvCxnSpPr>
          <p:cNvPr id="11" name="Łącznik prosty ze strzałką 10"/>
          <p:cNvCxnSpPr>
            <a:stCxn id="10" idx="2"/>
          </p:cNvCxnSpPr>
          <p:nvPr/>
        </p:nvCxnSpPr>
        <p:spPr>
          <a:xfrm>
            <a:off x="1565096" y="2410104"/>
            <a:ext cx="320389" cy="494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>
            <a:off x="1093397" y="3408924"/>
            <a:ext cx="5040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 flipV="1">
            <a:off x="6133957" y="3192900"/>
            <a:ext cx="288032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 flipV="1">
            <a:off x="6421989" y="2688844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chemat blokowy: karta 14"/>
          <p:cNvSpPr/>
          <p:nvPr/>
        </p:nvSpPr>
        <p:spPr>
          <a:xfrm rot="5400000">
            <a:off x="7178073" y="1212680"/>
            <a:ext cx="1224136" cy="1440160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6" name="Łącznik prosty 15"/>
          <p:cNvCxnSpPr/>
          <p:nvPr/>
        </p:nvCxnSpPr>
        <p:spPr>
          <a:xfrm>
            <a:off x="8222189" y="1320692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>
            <a:off x="8222189" y="160872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/>
          <p:cNvSpPr txBox="1"/>
          <p:nvPr/>
        </p:nvSpPr>
        <p:spPr>
          <a:xfrm>
            <a:off x="1165405" y="2760852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&lt;&lt;użycie diagramu&gt;&gt;</a:t>
            </a:r>
          </a:p>
          <a:p>
            <a:r>
              <a:rPr lang="pl-PL" sz="1200" b="1" dirty="0" smtClean="0"/>
              <a:t>rodzaj diagramu </a:t>
            </a:r>
            <a:r>
              <a:rPr lang="pl-PL" sz="1200" dirty="0" smtClean="0"/>
              <a:t>[typ </a:t>
            </a:r>
            <a:r>
              <a:rPr lang="pl-PL" sz="1200" dirty="0" err="1" smtClean="0"/>
              <a:t>elemntu</a:t>
            </a:r>
            <a:r>
              <a:rPr lang="pl-PL" sz="1200" dirty="0" smtClean="0"/>
              <a:t> modelu],nazwa </a:t>
            </a:r>
            <a:r>
              <a:rPr lang="pl-PL" sz="1200" dirty="0" err="1" smtClean="0"/>
              <a:t>ElemnetuModelu</a:t>
            </a:r>
            <a:r>
              <a:rPr lang="pl-PL" sz="1200" dirty="0" smtClean="0"/>
              <a:t>, [</a:t>
            </a:r>
            <a:r>
              <a:rPr lang="pl-PL" sz="1200" dirty="0" err="1" smtClean="0"/>
              <a:t>nazwaDiagramu</a:t>
            </a:r>
            <a:r>
              <a:rPr lang="pl-PL" sz="1200" dirty="0" smtClean="0"/>
              <a:t>]</a:t>
            </a:r>
            <a:endParaRPr lang="pl-PL" sz="1200" b="1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589341" y="5785188"/>
            <a:ext cx="111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zawartość</a:t>
            </a:r>
            <a:endParaRPr lang="pl-PL" dirty="0"/>
          </a:p>
        </p:txBody>
      </p:sp>
      <p:cxnSp>
        <p:nvCxnSpPr>
          <p:cNvPr id="20" name="Łącznik prosty ze strzałką 19"/>
          <p:cNvCxnSpPr>
            <a:stCxn id="19" idx="0"/>
          </p:cNvCxnSpPr>
          <p:nvPr/>
        </p:nvCxnSpPr>
        <p:spPr>
          <a:xfrm flipV="1">
            <a:off x="1148629" y="5209124"/>
            <a:ext cx="808864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/>
          <p:nvPr/>
        </p:nvSpPr>
        <p:spPr>
          <a:xfrm>
            <a:off x="7070061" y="1320692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smtClean="0"/>
              <a:t>Opis diagramu</a:t>
            </a:r>
          </a:p>
          <a:p>
            <a:r>
              <a:rPr lang="pl-PL" sz="1200" dirty="0" smtClean="0"/>
              <a:t>Wersja:</a:t>
            </a:r>
          </a:p>
          <a:p>
            <a:r>
              <a:rPr lang="pl-PL" sz="1200" dirty="0" smtClean="0"/>
              <a:t>Opis:</a:t>
            </a:r>
          </a:p>
          <a:p>
            <a:r>
              <a:rPr lang="pl-PL" sz="1200" dirty="0" smtClean="0"/>
              <a:t>Status kompletności:</a:t>
            </a:r>
          </a:p>
          <a:p>
            <a:r>
              <a:rPr lang="pl-PL" sz="1200" dirty="0" smtClean="0"/>
              <a:t>Referencje:</a:t>
            </a:r>
          </a:p>
          <a:p>
            <a:r>
              <a:rPr lang="pl-PL" sz="1200" dirty="0" smtClean="0"/>
              <a:t>(pole użytkownika)</a:t>
            </a:r>
            <a:endParaRPr lang="pl-PL" sz="1200" dirty="0"/>
          </a:p>
        </p:txBody>
      </p:sp>
      <p:cxnSp>
        <p:nvCxnSpPr>
          <p:cNvPr id="22" name="Łącznik prosty 21"/>
          <p:cNvCxnSpPr>
            <a:stCxn id="21" idx="1"/>
          </p:cNvCxnSpPr>
          <p:nvPr/>
        </p:nvCxnSpPr>
        <p:spPr>
          <a:xfrm flipH="1">
            <a:off x="6205965" y="1920857"/>
            <a:ext cx="864096" cy="767987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Diagram wymagań systemowych (</a:t>
            </a:r>
            <a:r>
              <a:rPr lang="pl-PL" dirty="0" err="1" smtClean="0"/>
              <a:t>req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25</a:t>
            </a:fld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484413" y="2294186"/>
            <a:ext cx="8175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l-PL" sz="2400" b="1" dirty="0" err="1" smtClean="0"/>
              <a:t>SysML</a:t>
            </a:r>
            <a:r>
              <a:rPr lang="pl-PL" sz="2400" dirty="0" smtClean="0"/>
              <a:t> wprowadza </a:t>
            </a:r>
            <a:r>
              <a:rPr lang="pl-PL" sz="2400" b="1" dirty="0" smtClean="0"/>
              <a:t>diagram wymagań</a:t>
            </a:r>
            <a:r>
              <a:rPr lang="pl-PL" sz="2400" dirty="0" smtClean="0"/>
              <a:t>, którego wcześniej nie było w UML. Ten nowy diagram zapewnia środki, by wskazać wymagania i związać je z innymi modelami specyfikacji, projektowania i weryfikacji. Wymagania mogą być prezentowane w formacie graficznym, tabularycznym lub struktury drzewiastej.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Wymagania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26</a:t>
            </a:fld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446311" y="1818220"/>
            <a:ext cx="82731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l-PL" dirty="0" smtClean="0"/>
              <a:t>W </a:t>
            </a:r>
            <a:r>
              <a:rPr lang="pl-PL" dirty="0" err="1" smtClean="0"/>
              <a:t>SysML</a:t>
            </a:r>
            <a:r>
              <a:rPr lang="pl-PL" dirty="0" smtClean="0"/>
              <a:t> </a:t>
            </a:r>
            <a:r>
              <a:rPr lang="pl-PL" b="1" dirty="0" smtClean="0"/>
              <a:t>wymaganie</a:t>
            </a:r>
            <a:r>
              <a:rPr lang="pl-PL" dirty="0" smtClean="0"/>
              <a:t> przedstawia cechę, własność, zachowanie systemu: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to inaczej rzeczy, które opisują co system (traktowany jako czarna skrzynka) ma robić, ale nie jak ma to robić;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to warunki,  które  system  musi  spełniać lub cechy , które musi wykazywać (zgodne z wymaganiami zamawiających system).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Zadanie definiowania i listowania wymagań jest wykonane w pierwszych krokach procesu projektowania systemu.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Wymagania pozwalają projektantowi jasno ustalić czego się oczekuje od przyszłego systemu. Ponadto, wymagania tworzą punkt centralny procesu weryfikacji i walidacji.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02160" y="1800558"/>
            <a:ext cx="8388054" cy="15250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Klasyfikacja wymagań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27</a:t>
            </a:fld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446310" y="1388769"/>
            <a:ext cx="81425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smtClean="0"/>
              <a:t>Wymagania  funkcjonalne </a:t>
            </a:r>
            <a:r>
              <a:rPr lang="pl-PL" dirty="0" smtClean="0"/>
              <a:t>– zachowanie systemu (jakie akcje ma wykonywać system), są utożsamiane z  wymaganiami użytkownika.</a:t>
            </a:r>
          </a:p>
          <a:p>
            <a:pPr>
              <a:buNone/>
            </a:pPr>
            <a:endParaRPr lang="pl-PL" dirty="0" smtClean="0"/>
          </a:p>
          <a:p>
            <a:r>
              <a:rPr lang="pl-PL" b="1" dirty="0" smtClean="0"/>
              <a:t>Wymagania  niefunkcjonalne </a:t>
            </a:r>
            <a:r>
              <a:rPr lang="pl-PL" dirty="0" smtClean="0"/>
              <a:t>– ograniczenia, które mają wpływ na wykonywane zadania systemu. Reprezentują zalecenia, które ograniczają w pewien sposób inne wymagania. Przykłady wymagań poza funkcjonalnych obejmują wymagania jakości, wymagania wdrożeniowe, wymagania zastosowania specyficznych rozwiązań.</a:t>
            </a:r>
          </a:p>
          <a:p>
            <a:pPr>
              <a:buNone/>
            </a:pPr>
            <a:endParaRPr lang="pl-PL" dirty="0" smtClean="0"/>
          </a:p>
          <a:p>
            <a:r>
              <a:rPr lang="pl-PL" b="1" dirty="0" smtClean="0"/>
              <a:t>Wymagania biznesowe </a:t>
            </a:r>
            <a:r>
              <a:rPr lang="pl-PL" dirty="0" smtClean="0"/>
              <a:t>– ograniczenia dotyczące projektowania systemu, nie mające wpływu na jego zachowanie, wynikające ze zobowiązań technicznych, ekonomicznych oraz umowy.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Wymagania funkcjonalne i niefunkcjonalne ujęte są w modelu </a:t>
            </a:r>
            <a:r>
              <a:rPr lang="pl-PL" b="1" dirty="0" smtClean="0"/>
              <a:t>FURPS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02160" y="1317171"/>
            <a:ext cx="8388054" cy="339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Model FURPS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28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380998" y="1540327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3775718" y="2072983"/>
            <a:ext cx="1296144" cy="576064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wymagania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1399454" y="3153103"/>
            <a:ext cx="1296144" cy="576064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wymagania biznesowe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3775718" y="3153103"/>
            <a:ext cx="1296144" cy="576064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wymagania niefunkcjonalne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007966" y="3153103"/>
            <a:ext cx="1296144" cy="576064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wymagania </a:t>
            </a:r>
            <a:r>
              <a:rPr lang="pl-PL" b="1" dirty="0" smtClean="0">
                <a:solidFill>
                  <a:schemeClr val="tx1"/>
                </a:solidFill>
              </a:rPr>
              <a:t>F</a:t>
            </a:r>
            <a:r>
              <a:rPr lang="pl-PL" sz="1200" dirty="0" smtClean="0">
                <a:solidFill>
                  <a:schemeClr val="tx1"/>
                </a:solidFill>
              </a:rPr>
              <a:t>unkcjonalne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7016078" y="4233223"/>
            <a:ext cx="1296144" cy="576064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Zarządzalność</a:t>
            </a:r>
            <a:r>
              <a:rPr lang="pl-PL" sz="1200" dirty="0" smtClean="0">
                <a:solidFill>
                  <a:schemeClr val="tx1"/>
                </a:solidFill>
              </a:rPr>
              <a:t> </a:t>
            </a:r>
            <a:r>
              <a:rPr lang="pl-PL" b="1" dirty="0" err="1" smtClean="0">
                <a:solidFill>
                  <a:schemeClr val="tx1"/>
                </a:solidFill>
              </a:rPr>
              <a:t>S</a:t>
            </a:r>
            <a:r>
              <a:rPr lang="pl-PL" sz="1200" dirty="0" err="1" smtClean="0">
                <a:solidFill>
                  <a:schemeClr val="tx1"/>
                </a:solidFill>
              </a:rPr>
              <a:t>upportability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2911622" y="4233223"/>
            <a:ext cx="1296144" cy="576064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Niezawodność </a:t>
            </a:r>
            <a:r>
              <a:rPr lang="pl-PL" b="1" dirty="0" err="1" smtClean="0">
                <a:solidFill>
                  <a:schemeClr val="tx1"/>
                </a:solidFill>
              </a:rPr>
              <a:t>R</a:t>
            </a:r>
            <a:r>
              <a:rPr lang="pl-PL" sz="1200" dirty="0" err="1" smtClean="0">
                <a:solidFill>
                  <a:schemeClr val="tx1"/>
                </a:solidFill>
              </a:rPr>
              <a:t>eliability</a:t>
            </a:r>
            <a:r>
              <a:rPr lang="pl-PL" sz="1200" dirty="0" smtClean="0">
                <a:solidFill>
                  <a:schemeClr val="tx1"/>
                </a:solidFill>
              </a:rPr>
              <a:t> 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5143870" y="4233223"/>
            <a:ext cx="1296144" cy="576064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Wydajność </a:t>
            </a:r>
            <a:r>
              <a:rPr lang="pl-PL" b="1" dirty="0" smtClean="0">
                <a:solidFill>
                  <a:schemeClr val="tx1"/>
                </a:solidFill>
              </a:rPr>
              <a:t>P</a:t>
            </a:r>
            <a:r>
              <a:rPr lang="pl-PL" sz="1200" dirty="0" smtClean="0">
                <a:solidFill>
                  <a:schemeClr val="tx1"/>
                </a:solidFill>
              </a:rPr>
              <a:t>erformance </a:t>
            </a:r>
            <a:r>
              <a:rPr lang="pl-PL" sz="1200" dirty="0" smtClean="0"/>
              <a:t>P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1039414" y="4233223"/>
            <a:ext cx="1296144" cy="576064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Użyteczność</a:t>
            </a:r>
          </a:p>
          <a:p>
            <a:pPr algn="ctr"/>
            <a:r>
              <a:rPr lang="pl-PL" b="1" dirty="0" err="1" smtClean="0">
                <a:solidFill>
                  <a:schemeClr val="tx1"/>
                </a:solidFill>
              </a:rPr>
              <a:t>U</a:t>
            </a:r>
            <a:r>
              <a:rPr lang="pl-PL" sz="1200" dirty="0" err="1" smtClean="0">
                <a:solidFill>
                  <a:schemeClr val="tx1"/>
                </a:solidFill>
              </a:rPr>
              <a:t>sability</a:t>
            </a:r>
            <a:endParaRPr lang="pl-PL" sz="1200" dirty="0" smtClean="0">
              <a:solidFill>
                <a:schemeClr val="tx1"/>
              </a:solidFill>
            </a:endParaRPr>
          </a:p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20" name="Łącznik prosty 19"/>
          <p:cNvCxnSpPr>
            <a:stCxn id="13" idx="0"/>
          </p:cNvCxnSpPr>
          <p:nvPr/>
        </p:nvCxnSpPr>
        <p:spPr>
          <a:xfrm flipV="1">
            <a:off x="2047526" y="2937079"/>
            <a:ext cx="0" cy="2160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>
            <a:stCxn id="14" idx="0"/>
          </p:cNvCxnSpPr>
          <p:nvPr/>
        </p:nvCxnSpPr>
        <p:spPr>
          <a:xfrm flipV="1">
            <a:off x="4423790" y="2937079"/>
            <a:ext cx="0" cy="2160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/>
          <p:cNvCxnSpPr>
            <a:stCxn id="15" idx="0"/>
          </p:cNvCxnSpPr>
          <p:nvPr/>
        </p:nvCxnSpPr>
        <p:spPr>
          <a:xfrm flipV="1">
            <a:off x="6656038" y="2937079"/>
            <a:ext cx="0" cy="2160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/>
          <p:nvPr/>
        </p:nvCxnSpPr>
        <p:spPr>
          <a:xfrm>
            <a:off x="2047526" y="2937079"/>
            <a:ext cx="460851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rójkąt równoramienny 23"/>
          <p:cNvSpPr/>
          <p:nvPr/>
        </p:nvSpPr>
        <p:spPr>
          <a:xfrm>
            <a:off x="4351782" y="2649047"/>
            <a:ext cx="144016" cy="144016"/>
          </a:xfrm>
          <a:prstGeom prst="triangle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5" name="Łącznik prosty 24"/>
          <p:cNvCxnSpPr/>
          <p:nvPr/>
        </p:nvCxnSpPr>
        <p:spPr>
          <a:xfrm>
            <a:off x="4423790" y="2793063"/>
            <a:ext cx="0" cy="1440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ójkąt równoramienny 25"/>
          <p:cNvSpPr/>
          <p:nvPr/>
        </p:nvSpPr>
        <p:spPr>
          <a:xfrm>
            <a:off x="4351782" y="3729167"/>
            <a:ext cx="144016" cy="144016"/>
          </a:xfrm>
          <a:prstGeom prst="triangle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7" name="Łącznik prosty 26"/>
          <p:cNvCxnSpPr>
            <a:endCxn id="18" idx="0"/>
          </p:cNvCxnSpPr>
          <p:nvPr/>
        </p:nvCxnSpPr>
        <p:spPr>
          <a:xfrm>
            <a:off x="5791942" y="3945191"/>
            <a:ext cx="0" cy="2880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/>
          <p:cNvCxnSpPr>
            <a:stCxn id="19" idx="0"/>
          </p:cNvCxnSpPr>
          <p:nvPr/>
        </p:nvCxnSpPr>
        <p:spPr>
          <a:xfrm flipV="1">
            <a:off x="1687486" y="3945191"/>
            <a:ext cx="0" cy="2880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>
            <a:stCxn id="16" idx="0"/>
          </p:cNvCxnSpPr>
          <p:nvPr/>
        </p:nvCxnSpPr>
        <p:spPr>
          <a:xfrm flipV="1">
            <a:off x="7664150" y="3945191"/>
            <a:ext cx="0" cy="2880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/>
          <p:cNvCxnSpPr/>
          <p:nvPr/>
        </p:nvCxnSpPr>
        <p:spPr>
          <a:xfrm>
            <a:off x="1687486" y="3945191"/>
            <a:ext cx="597666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30"/>
          <p:cNvCxnSpPr>
            <a:stCxn id="17" idx="0"/>
          </p:cNvCxnSpPr>
          <p:nvPr/>
        </p:nvCxnSpPr>
        <p:spPr>
          <a:xfrm flipV="1">
            <a:off x="3559694" y="3945191"/>
            <a:ext cx="0" cy="2880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/>
          <p:cNvCxnSpPr>
            <a:stCxn id="26" idx="3"/>
          </p:cNvCxnSpPr>
          <p:nvPr/>
        </p:nvCxnSpPr>
        <p:spPr>
          <a:xfrm>
            <a:off x="4423790" y="3873183"/>
            <a:ext cx="0" cy="720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Wymagania niefunkcjonalne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29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380998" y="1540327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Symbol zastępczy zawartości 2"/>
          <p:cNvSpPr txBox="1">
            <a:spLocks/>
          </p:cNvSpPr>
          <p:nvPr/>
        </p:nvSpPr>
        <p:spPr>
          <a:xfrm>
            <a:off x="440871" y="1395197"/>
            <a:ext cx="8229600" cy="468052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Użyteczność</a:t>
            </a:r>
            <a:r>
              <a:rPr kumimoji="0" lang="pl-PL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 wymagany czas szkolenia, czas wykonania poszczególnych zadań, ergonomia interfejsu, pomoc, dokumentacja użytkownika 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3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Dostępność</a:t>
            </a:r>
            <a:r>
              <a:rPr kumimoji="0" lang="pl-PL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 średni czas międzyawaryjny (MTBF), średni czas naprawy (MTTR), dokładność, maksymalna liczba błędów 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3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Wydajność</a:t>
            </a:r>
            <a:r>
              <a:rPr kumimoji="0" lang="pl-PL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czas odpowiedzi, przepustowość, konsumpcja zasobów, pojemność 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3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3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Zarządzalność</a:t>
            </a:r>
            <a:r>
              <a:rPr kumimoji="0" lang="pl-PL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łatwość modyfikowania, skalowalność, weryfikowalność, kompatybilność, możliwości konfiguracyjne, możliwości serwisowe, przenośność 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tabLst/>
              <a:defRPr/>
            </a:pP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3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703644" y="1961178"/>
            <a:ext cx="7787208" cy="384929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Systems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Modeling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Language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pl-P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jest uniwersalnym językiem modelowania wizualnego do zastosowań inżynierii systemów.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obsługuje specyfikację, analizę, projektowanie, weryfikację i walidację w szerokim zakresie systemów i systemów –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systemów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Systemy te mogą obejmować sprzęt, oprogramowanie, informacje, personel, procedury i wyposażenie. 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Diagram wymagań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30</a:t>
            </a:fld>
            <a:endParaRPr lang="pl-PL" dirty="0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08213" y="1600200"/>
            <a:ext cx="83632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pl-PL" sz="2400" dirty="0" smtClean="0"/>
              <a:t>D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efiniuje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 i  organizuje  wymagania  systemowe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pl-PL" sz="2400" dirty="0" smtClean="0"/>
              <a:t>P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rzedstawia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wymagania i ich relacje z innymi wymaganiami, elementami projektu, przypadkami testowymi dla wspomagania śledzenia wymagań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1354661" y="2492896"/>
            <a:ext cx="2088232" cy="1296144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2" name="Łącznik prosty 11"/>
          <p:cNvCxnSpPr/>
          <p:nvPr/>
        </p:nvCxnSpPr>
        <p:spPr>
          <a:xfrm>
            <a:off x="1354661" y="2852936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 flipV="1">
            <a:off x="2290765" y="2708920"/>
            <a:ext cx="216024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 flipV="1">
            <a:off x="2506789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/>
          <p:cNvSpPr txBox="1"/>
          <p:nvPr/>
        </p:nvSpPr>
        <p:spPr>
          <a:xfrm>
            <a:off x="1354661" y="2492896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req</a:t>
            </a:r>
            <a:endParaRPr lang="pl-PL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Diagram wymagań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31</a:t>
            </a:fld>
            <a:endParaRPr lang="pl-PL" dirty="0"/>
          </a:p>
        </p:txBody>
      </p:sp>
      <p:sp>
        <p:nvSpPr>
          <p:cNvPr id="16" name="Symbol zastępczy zawartości 2"/>
          <p:cNvSpPr txBox="1">
            <a:spLocks/>
          </p:cNvSpPr>
          <p:nvPr/>
        </p:nvSpPr>
        <p:spPr>
          <a:xfrm>
            <a:off x="457200" y="1600200"/>
            <a:ext cx="8229600" cy="45651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Podstawowe atrybuty wymagania: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Unikalny identyfikator wymagania (id): ze względu na hierarchiczny charakter systemów i samych wymagań, stosuje się także hierarchiczną numerację wymagań ( 1, 1.1, 1.2, 2, 2.1, 2.2 …)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treść wymagania/opis  (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 opis tego, co jest wymagane. 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1187624" y="4077072"/>
            <a:ext cx="6768752" cy="720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&lt;&lt;</a:t>
            </a:r>
            <a:r>
              <a:rPr lang="pl-PL" sz="1400" dirty="0" err="1" smtClean="0">
                <a:solidFill>
                  <a:schemeClr val="tx1"/>
                </a:solidFill>
              </a:rPr>
              <a:t>requirement</a:t>
            </a:r>
            <a:r>
              <a:rPr lang="pl-PL" sz="14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przechowywanie parametrów automatycznego zamawiania w kartach magazynowych 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1187624" y="4797152"/>
            <a:ext cx="6768752" cy="100811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dirty="0" err="1" smtClean="0">
                <a:solidFill>
                  <a:schemeClr val="tx1"/>
                </a:solidFill>
              </a:rPr>
              <a:t>Text</a:t>
            </a:r>
            <a:r>
              <a:rPr lang="pl-PL" sz="1400" dirty="0" smtClean="0">
                <a:solidFill>
                  <a:schemeClr val="tx1"/>
                </a:solidFill>
              </a:rPr>
              <a:t>:  „System powinien umożliwiać podawanie minimalnego poziomu magazynowego, maksymalnego poziomu magazynowego, poziomu odnowienia, ilości zamawianej oraz współczynnik tolerowanego opóźnienia”</a:t>
            </a:r>
          </a:p>
          <a:p>
            <a:r>
              <a:rPr lang="pl-PL" sz="1400" dirty="0" smtClean="0">
                <a:solidFill>
                  <a:schemeClr val="tx1"/>
                </a:solidFill>
              </a:rPr>
              <a:t>Id: 1.1</a:t>
            </a:r>
            <a:endParaRPr lang="pl-PL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Zawiązki między wymaganiami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32</a:t>
            </a:fld>
            <a:endParaRPr lang="pl-PL" dirty="0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1403648" y="1484784"/>
            <a:ext cx="7283152" cy="5001419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Poszczególne  wymagania  łączą  się  z  innymi logicznie za pomocą różnych typów związków (ang. </a:t>
            </a:r>
            <a:r>
              <a:rPr kumimoji="0" lang="pl-PL" sz="2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relationships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zagnieżdżenia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wyprowadzania 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realizacji 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powielania 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weryfikowania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precyzowania 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śledzenia 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Łącznik prosty 10"/>
          <p:cNvCxnSpPr>
            <a:stCxn id="12" idx="6"/>
          </p:cNvCxnSpPr>
          <p:nvPr/>
        </p:nvCxnSpPr>
        <p:spPr>
          <a:xfrm>
            <a:off x="4283968" y="2564904"/>
            <a:ext cx="144016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chemat blokowy: lub 11"/>
          <p:cNvSpPr/>
          <p:nvPr/>
        </p:nvSpPr>
        <p:spPr>
          <a:xfrm>
            <a:off x="3995936" y="2420888"/>
            <a:ext cx="288032" cy="288032"/>
          </a:xfrm>
          <a:prstGeom prst="flowChartOr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" name="Łącznik prosty 12"/>
          <p:cNvCxnSpPr/>
          <p:nvPr/>
        </p:nvCxnSpPr>
        <p:spPr>
          <a:xfrm>
            <a:off x="3995936" y="3212976"/>
            <a:ext cx="1728192" cy="0"/>
          </a:xfrm>
          <a:prstGeom prst="line">
            <a:avLst/>
          </a:prstGeom>
          <a:ln w="19050">
            <a:solidFill>
              <a:srgbClr val="000000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/>
          <p:cNvSpPr txBox="1"/>
          <p:nvPr/>
        </p:nvSpPr>
        <p:spPr>
          <a:xfrm>
            <a:off x="4067944" y="32129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</a:t>
            </a:r>
            <a:r>
              <a:rPr lang="pl-PL" sz="1200" dirty="0" err="1" smtClean="0"/>
              <a:t>deriveReqt</a:t>
            </a:r>
            <a:r>
              <a:rPr lang="pl-PL" sz="1200" dirty="0" smtClean="0"/>
              <a:t>&gt;&gt;</a:t>
            </a:r>
            <a:endParaRPr lang="pl-PL" sz="1200" dirty="0"/>
          </a:p>
        </p:txBody>
      </p:sp>
      <p:cxnSp>
        <p:nvCxnSpPr>
          <p:cNvPr id="15" name="Łącznik prosty 14"/>
          <p:cNvCxnSpPr/>
          <p:nvPr/>
        </p:nvCxnSpPr>
        <p:spPr>
          <a:xfrm>
            <a:off x="3995936" y="3717032"/>
            <a:ext cx="1728192" cy="0"/>
          </a:xfrm>
          <a:prstGeom prst="line">
            <a:avLst/>
          </a:prstGeom>
          <a:ln w="19050">
            <a:solidFill>
              <a:srgbClr val="000000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/>
          <p:cNvSpPr txBox="1"/>
          <p:nvPr/>
        </p:nvSpPr>
        <p:spPr>
          <a:xfrm>
            <a:off x="4067944" y="371703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</a:t>
            </a:r>
            <a:r>
              <a:rPr lang="pl-PL" sz="1200" dirty="0" err="1" smtClean="0"/>
              <a:t>satisfy</a:t>
            </a:r>
            <a:r>
              <a:rPr lang="pl-PL" sz="1200" dirty="0" smtClean="0"/>
              <a:t>&gt;&gt;&gt;</a:t>
            </a:r>
            <a:endParaRPr lang="pl-PL" sz="1200" dirty="0"/>
          </a:p>
        </p:txBody>
      </p:sp>
      <p:cxnSp>
        <p:nvCxnSpPr>
          <p:cNvPr id="20" name="Łącznik prosty 19"/>
          <p:cNvCxnSpPr/>
          <p:nvPr/>
        </p:nvCxnSpPr>
        <p:spPr>
          <a:xfrm>
            <a:off x="3995936" y="4293096"/>
            <a:ext cx="1728192" cy="0"/>
          </a:xfrm>
          <a:prstGeom prst="line">
            <a:avLst/>
          </a:prstGeom>
          <a:ln w="19050">
            <a:solidFill>
              <a:srgbClr val="000000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/>
          <p:nvPr/>
        </p:nvSpPr>
        <p:spPr>
          <a:xfrm>
            <a:off x="4139952" y="429309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</a:t>
            </a:r>
            <a:r>
              <a:rPr lang="pl-PL" sz="1200" dirty="0" err="1" smtClean="0"/>
              <a:t>copy</a:t>
            </a:r>
            <a:r>
              <a:rPr lang="pl-PL" sz="1200" dirty="0" smtClean="0"/>
              <a:t>&gt;&gt;</a:t>
            </a:r>
            <a:endParaRPr lang="pl-PL" sz="1200" dirty="0"/>
          </a:p>
        </p:txBody>
      </p:sp>
      <p:cxnSp>
        <p:nvCxnSpPr>
          <p:cNvPr id="22" name="Łącznik prosty 21"/>
          <p:cNvCxnSpPr/>
          <p:nvPr/>
        </p:nvCxnSpPr>
        <p:spPr>
          <a:xfrm>
            <a:off x="3995936" y="4941168"/>
            <a:ext cx="1728192" cy="0"/>
          </a:xfrm>
          <a:prstGeom prst="line">
            <a:avLst/>
          </a:prstGeom>
          <a:ln w="19050">
            <a:solidFill>
              <a:srgbClr val="000000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/>
          <p:cNvSpPr txBox="1"/>
          <p:nvPr/>
        </p:nvSpPr>
        <p:spPr>
          <a:xfrm>
            <a:off x="4067944" y="4941168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</a:t>
            </a:r>
            <a:r>
              <a:rPr lang="pl-PL" sz="1200" dirty="0" err="1" smtClean="0"/>
              <a:t>verify</a:t>
            </a:r>
            <a:r>
              <a:rPr lang="pl-PL" sz="1200" dirty="0" smtClean="0"/>
              <a:t>&gt;&gt;</a:t>
            </a:r>
            <a:endParaRPr lang="pl-PL" sz="1200" dirty="0"/>
          </a:p>
        </p:txBody>
      </p:sp>
      <p:cxnSp>
        <p:nvCxnSpPr>
          <p:cNvPr id="24" name="Łącznik prosty 23"/>
          <p:cNvCxnSpPr/>
          <p:nvPr/>
        </p:nvCxnSpPr>
        <p:spPr>
          <a:xfrm>
            <a:off x="3995936" y="5517232"/>
            <a:ext cx="1728192" cy="0"/>
          </a:xfrm>
          <a:prstGeom prst="line">
            <a:avLst/>
          </a:prstGeom>
          <a:ln w="19050">
            <a:solidFill>
              <a:srgbClr val="000000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ole tekstowe 24"/>
          <p:cNvSpPr txBox="1"/>
          <p:nvPr/>
        </p:nvSpPr>
        <p:spPr>
          <a:xfrm>
            <a:off x="4067944" y="551723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</a:t>
            </a:r>
            <a:r>
              <a:rPr lang="pl-PL" sz="1200" dirty="0" err="1" smtClean="0"/>
              <a:t>refine</a:t>
            </a:r>
            <a:r>
              <a:rPr lang="pl-PL" sz="1200" dirty="0" smtClean="0"/>
              <a:t>&gt;&gt;</a:t>
            </a:r>
            <a:endParaRPr lang="pl-PL" sz="1200" dirty="0"/>
          </a:p>
        </p:txBody>
      </p:sp>
      <p:cxnSp>
        <p:nvCxnSpPr>
          <p:cNvPr id="26" name="Łącznik prosty 25"/>
          <p:cNvCxnSpPr/>
          <p:nvPr/>
        </p:nvCxnSpPr>
        <p:spPr>
          <a:xfrm>
            <a:off x="3995936" y="6093296"/>
            <a:ext cx="1728192" cy="0"/>
          </a:xfrm>
          <a:prstGeom prst="line">
            <a:avLst/>
          </a:prstGeom>
          <a:ln w="19050">
            <a:solidFill>
              <a:srgbClr val="000000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ole tekstowe 26"/>
          <p:cNvSpPr txBox="1"/>
          <p:nvPr/>
        </p:nvSpPr>
        <p:spPr>
          <a:xfrm>
            <a:off x="3923928" y="609329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      &lt;&lt;</a:t>
            </a:r>
            <a:r>
              <a:rPr lang="pl-PL" sz="1200" dirty="0" err="1" smtClean="0"/>
              <a:t>trace</a:t>
            </a:r>
            <a:r>
              <a:rPr lang="pl-PL" sz="1200" dirty="0" smtClean="0"/>
              <a:t>&gt;&gt;</a:t>
            </a:r>
            <a:endParaRPr lang="pl-PL" sz="1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Zagnieżdżenie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33</a:t>
            </a:fld>
            <a:endParaRPr lang="pl-PL" dirty="0"/>
          </a:p>
        </p:txBody>
      </p:sp>
      <p:sp>
        <p:nvSpPr>
          <p:cNvPr id="28" name="Prostokąt 27"/>
          <p:cNvSpPr/>
          <p:nvPr/>
        </p:nvSpPr>
        <p:spPr>
          <a:xfrm>
            <a:off x="859970" y="2005707"/>
            <a:ext cx="75764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l-PL" sz="2400" dirty="0" smtClean="0"/>
              <a:t>Wymagania w diagramach wymagań systemowych języka </a:t>
            </a:r>
            <a:r>
              <a:rPr lang="pl-PL" sz="2400" dirty="0" err="1" smtClean="0"/>
              <a:t>SysML</a:t>
            </a:r>
            <a:r>
              <a:rPr lang="pl-PL" sz="2400" dirty="0" smtClean="0"/>
              <a:t> łączy się przez związki </a:t>
            </a:r>
            <a:r>
              <a:rPr lang="pl-PL" sz="2400" b="1" dirty="0" smtClean="0"/>
              <a:t>zagnieżdżenia</a:t>
            </a:r>
            <a:r>
              <a:rPr lang="pl-PL" sz="2400" dirty="0" smtClean="0"/>
              <a:t> (ang. </a:t>
            </a:r>
            <a:r>
              <a:rPr lang="pl-PL" sz="2400" i="1" dirty="0" err="1" smtClean="0"/>
              <a:t>containment</a:t>
            </a:r>
            <a:r>
              <a:rPr lang="pl-PL" sz="2400" dirty="0" smtClean="0"/>
              <a:t>) umożliwiające tworzenie wielopoziomowej hierarchii wymagań oraz przez </a:t>
            </a:r>
            <a:r>
              <a:rPr lang="pl-PL" sz="2400" b="1" dirty="0" smtClean="0"/>
              <a:t>zależności</a:t>
            </a:r>
            <a:r>
              <a:rPr lang="pl-PL" sz="2400" dirty="0" smtClean="0"/>
              <a:t> (ang. </a:t>
            </a:r>
            <a:r>
              <a:rPr lang="pl-PL" sz="2400" i="1" dirty="0" err="1" smtClean="0"/>
              <a:t>dependencies</a:t>
            </a:r>
            <a:r>
              <a:rPr lang="pl-PL" sz="2400" dirty="0" smtClean="0"/>
              <a:t>). Wskazują one na charakter logicznej zależności między poszczególnymi wymaganiami. </a:t>
            </a:r>
          </a:p>
          <a:p>
            <a:endParaRPr lang="pl-PL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Zagnieżdżenie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34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987482" y="1511999"/>
            <a:ext cx="7427168" cy="26642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Zagnieżdżenie  do służy  budowania  hierarchii  wymagań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wymaganie  może  mieć  tylko  jeden  element nadrzędny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wielokrotne  użycie  wymagania  możliwe  jest  dzięki zależności  powielania  (&lt;&lt;copy&gt;&gt;) 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wymaganie  nadrzędne  uznaje  się  za  spełnione wtedy i tyko wtedy jeżeli  wszystkie  wymagania  podrzędne  są spełnione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jest to najczęściej wykorzystywana zależność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Łącznik prosty 8"/>
          <p:cNvCxnSpPr>
            <a:stCxn id="10" idx="6"/>
          </p:cNvCxnSpPr>
          <p:nvPr/>
        </p:nvCxnSpPr>
        <p:spPr>
          <a:xfrm>
            <a:off x="4227842" y="5256415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chemat blokowy: lub 9"/>
          <p:cNvSpPr/>
          <p:nvPr/>
        </p:nvSpPr>
        <p:spPr>
          <a:xfrm>
            <a:off x="3939810" y="5112399"/>
            <a:ext cx="288032" cy="288032"/>
          </a:xfrm>
          <a:prstGeom prst="flowChar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355634" y="4824367"/>
            <a:ext cx="1562472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&lt;&lt; </a:t>
            </a:r>
            <a:r>
              <a:rPr lang="pl-PL" sz="1400" dirty="0" err="1" smtClean="0">
                <a:solidFill>
                  <a:schemeClr val="tx1"/>
                </a:solidFill>
              </a:rPr>
              <a:t>requirement</a:t>
            </a:r>
            <a:r>
              <a:rPr lang="pl-PL" sz="14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400" dirty="0" err="1" smtClean="0">
                <a:solidFill>
                  <a:schemeClr val="tx1"/>
                </a:solidFill>
              </a:rPr>
              <a:t>requirement</a:t>
            </a:r>
            <a:r>
              <a:rPr lang="pl-PL" sz="1400" dirty="0" smtClean="0">
                <a:solidFill>
                  <a:schemeClr val="tx1"/>
                </a:solidFill>
              </a:rPr>
              <a:t> 1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5668002" y="4824367"/>
            <a:ext cx="158417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&lt;&lt; </a:t>
            </a:r>
            <a:r>
              <a:rPr lang="pl-PL" sz="1400" dirty="0" err="1" smtClean="0">
                <a:solidFill>
                  <a:schemeClr val="tx1"/>
                </a:solidFill>
              </a:rPr>
              <a:t>requirement</a:t>
            </a:r>
            <a:r>
              <a:rPr lang="pl-PL" sz="14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400" dirty="0" err="1" smtClean="0">
                <a:solidFill>
                  <a:schemeClr val="tx1"/>
                </a:solidFill>
              </a:rPr>
              <a:t>requirement</a:t>
            </a:r>
            <a:r>
              <a:rPr lang="pl-PL" sz="1400" dirty="0" smtClean="0">
                <a:solidFill>
                  <a:schemeClr val="tx1"/>
                </a:solidFill>
              </a:rPr>
              <a:t> 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Zagnieżdżenie – przykłady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35</a:t>
            </a:fld>
            <a:endParaRPr lang="pl-PL" dirty="0"/>
          </a:p>
        </p:txBody>
      </p:sp>
      <p:sp>
        <p:nvSpPr>
          <p:cNvPr id="13" name="Symbol zastępczy zawartości 2"/>
          <p:cNvSpPr txBox="1">
            <a:spLocks/>
          </p:cNvSpPr>
          <p:nvPr/>
        </p:nvSpPr>
        <p:spPr>
          <a:xfrm>
            <a:off x="368321" y="1628800"/>
            <a:ext cx="8229600" cy="4525963"/>
          </a:xfrm>
          <a:prstGeom prst="rect">
            <a:avLst/>
          </a:prstGeom>
          <a:noFill/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3392657" y="1412776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requirement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Obsługa przelewów zdefiniowanych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3392657" y="1844824"/>
            <a:ext cx="2376264" cy="504056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err="1" smtClean="0">
                <a:solidFill>
                  <a:schemeClr val="tx1"/>
                </a:solidFill>
              </a:rPr>
              <a:t>Text</a:t>
            </a:r>
            <a:r>
              <a:rPr lang="pl-PL" sz="10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Id: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3464665" y="3284984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requirement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Tworzenie przelewu zdefiniowanego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3464665" y="3717032"/>
            <a:ext cx="2376264" cy="504056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err="1" smtClean="0">
                <a:solidFill>
                  <a:schemeClr val="tx1"/>
                </a:solidFill>
              </a:rPr>
              <a:t>Text</a:t>
            </a:r>
            <a:r>
              <a:rPr lang="pl-PL" sz="10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Id: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5264865" y="5157192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requirement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Modyfikowanie przelewu zdefiniowanego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6416993" y="3717032"/>
            <a:ext cx="2376264" cy="504056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err="1" smtClean="0">
                <a:solidFill>
                  <a:schemeClr val="tx1"/>
                </a:solidFill>
              </a:rPr>
              <a:t>Text</a:t>
            </a:r>
            <a:r>
              <a:rPr lang="pl-PL" sz="10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Id:</a:t>
            </a:r>
          </a:p>
        </p:txBody>
      </p:sp>
      <p:sp>
        <p:nvSpPr>
          <p:cNvPr id="20" name="Prostokąt 19"/>
          <p:cNvSpPr/>
          <p:nvPr/>
        </p:nvSpPr>
        <p:spPr>
          <a:xfrm>
            <a:off x="6416993" y="3284984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requirement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Usunięcie przelewu zdefiniowanego</a:t>
            </a:r>
          </a:p>
        </p:txBody>
      </p:sp>
      <p:sp>
        <p:nvSpPr>
          <p:cNvPr id="21" name="Prostokąt 20"/>
          <p:cNvSpPr/>
          <p:nvPr/>
        </p:nvSpPr>
        <p:spPr>
          <a:xfrm>
            <a:off x="1664465" y="5589240"/>
            <a:ext cx="2376264" cy="504056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err="1" smtClean="0">
                <a:solidFill>
                  <a:schemeClr val="tx1"/>
                </a:solidFill>
              </a:rPr>
              <a:t>Text</a:t>
            </a:r>
            <a:r>
              <a:rPr lang="pl-PL" sz="10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Id: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1664465" y="5157192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requirement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Wykonanie przelewu zmodyfikowanego</a:t>
            </a:r>
          </a:p>
        </p:txBody>
      </p:sp>
      <p:sp>
        <p:nvSpPr>
          <p:cNvPr id="23" name="Prostokąt 22"/>
          <p:cNvSpPr/>
          <p:nvPr/>
        </p:nvSpPr>
        <p:spPr>
          <a:xfrm>
            <a:off x="5264865" y="5589240"/>
            <a:ext cx="2376264" cy="504056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err="1" smtClean="0">
                <a:solidFill>
                  <a:schemeClr val="tx1"/>
                </a:solidFill>
              </a:rPr>
              <a:t>Text</a:t>
            </a:r>
            <a:r>
              <a:rPr lang="pl-PL" sz="10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Id:</a:t>
            </a:r>
          </a:p>
        </p:txBody>
      </p:sp>
      <p:sp>
        <p:nvSpPr>
          <p:cNvPr id="24" name="Prostokąt 23"/>
          <p:cNvSpPr/>
          <p:nvPr/>
        </p:nvSpPr>
        <p:spPr>
          <a:xfrm>
            <a:off x="440329" y="3284984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requirement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Wyświetlanie listy przelewów zdefiniowanych</a:t>
            </a:r>
          </a:p>
        </p:txBody>
      </p:sp>
      <p:sp>
        <p:nvSpPr>
          <p:cNvPr id="25" name="Prostokąt 24"/>
          <p:cNvSpPr/>
          <p:nvPr/>
        </p:nvSpPr>
        <p:spPr>
          <a:xfrm>
            <a:off x="440329" y="3717032"/>
            <a:ext cx="2376264" cy="504056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err="1" smtClean="0">
                <a:solidFill>
                  <a:schemeClr val="tx1"/>
                </a:solidFill>
              </a:rPr>
              <a:t>Text</a:t>
            </a:r>
            <a:r>
              <a:rPr lang="pl-PL" sz="10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Id:</a:t>
            </a:r>
            <a:endParaRPr lang="pl-PL" sz="1000" dirty="0">
              <a:solidFill>
                <a:schemeClr val="tx1"/>
              </a:solidFill>
            </a:endParaRPr>
          </a:p>
        </p:txBody>
      </p:sp>
      <p:cxnSp>
        <p:nvCxnSpPr>
          <p:cNvPr id="26" name="Łącznik prosty 25"/>
          <p:cNvCxnSpPr>
            <a:stCxn id="27" idx="4"/>
          </p:cNvCxnSpPr>
          <p:nvPr/>
        </p:nvCxnSpPr>
        <p:spPr>
          <a:xfrm>
            <a:off x="4616793" y="2636912"/>
            <a:ext cx="0" cy="64807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chemat blokowy: lub 26"/>
          <p:cNvSpPr/>
          <p:nvPr/>
        </p:nvSpPr>
        <p:spPr>
          <a:xfrm>
            <a:off x="4472777" y="2348880"/>
            <a:ext cx="288032" cy="288032"/>
          </a:xfrm>
          <a:prstGeom prst="flowChartOr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8" name="Łącznik prosty 27"/>
          <p:cNvCxnSpPr>
            <a:stCxn id="35" idx="6"/>
            <a:endCxn id="20" idx="0"/>
          </p:cNvCxnSpPr>
          <p:nvPr/>
        </p:nvCxnSpPr>
        <p:spPr>
          <a:xfrm>
            <a:off x="6065637" y="2308064"/>
            <a:ext cx="1539488" cy="97692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>
            <a:stCxn id="33" idx="4"/>
            <a:endCxn id="22" idx="0"/>
          </p:cNvCxnSpPr>
          <p:nvPr/>
        </p:nvCxnSpPr>
        <p:spPr>
          <a:xfrm flipH="1">
            <a:off x="2852597" y="2670280"/>
            <a:ext cx="744652" cy="248691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/>
          <p:cNvCxnSpPr>
            <a:stCxn id="31" idx="6"/>
            <a:endCxn id="18" idx="0"/>
          </p:cNvCxnSpPr>
          <p:nvPr/>
        </p:nvCxnSpPr>
        <p:spPr>
          <a:xfrm>
            <a:off x="5695751" y="2664690"/>
            <a:ext cx="757246" cy="249250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chemat blokowy: lub 30"/>
          <p:cNvSpPr/>
          <p:nvPr/>
        </p:nvSpPr>
        <p:spPr>
          <a:xfrm rot="4482770">
            <a:off x="5513764" y="2381754"/>
            <a:ext cx="288032" cy="288032"/>
          </a:xfrm>
          <a:prstGeom prst="flowChartOr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2" name="Łącznik prosty 31"/>
          <p:cNvCxnSpPr>
            <a:stCxn id="24" idx="0"/>
            <a:endCxn id="34" idx="6"/>
          </p:cNvCxnSpPr>
          <p:nvPr/>
        </p:nvCxnSpPr>
        <p:spPr>
          <a:xfrm flipV="1">
            <a:off x="1628461" y="2249632"/>
            <a:ext cx="1459168" cy="103535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chemat blokowy: lub 32"/>
          <p:cNvSpPr/>
          <p:nvPr/>
        </p:nvSpPr>
        <p:spPr>
          <a:xfrm rot="1378978">
            <a:off x="3509465" y="2393680"/>
            <a:ext cx="288032" cy="288032"/>
          </a:xfrm>
          <a:prstGeom prst="flowChartOr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Schemat blokowy: lub 33"/>
          <p:cNvSpPr/>
          <p:nvPr/>
        </p:nvSpPr>
        <p:spPr>
          <a:xfrm rot="19510725" flipH="1">
            <a:off x="3060340" y="2018593"/>
            <a:ext cx="304800" cy="288032"/>
          </a:xfrm>
          <a:prstGeom prst="flowChartOr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Schemat blokowy: lub 34"/>
          <p:cNvSpPr/>
          <p:nvPr/>
        </p:nvSpPr>
        <p:spPr>
          <a:xfrm rot="1856042">
            <a:off x="5798090" y="2090016"/>
            <a:ext cx="288032" cy="288032"/>
          </a:xfrm>
          <a:prstGeom prst="flowChartOr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Wyprowadzenie &lt;&lt;</a:t>
            </a:r>
            <a:r>
              <a:rPr lang="pl-PL" dirty="0" err="1" smtClean="0"/>
              <a:t>deriveReqt</a:t>
            </a:r>
            <a:r>
              <a:rPr lang="pl-PL" dirty="0" smtClean="0"/>
              <a:t>&gt;&gt;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36</a:t>
            </a:fld>
            <a:endParaRPr lang="pl-PL" dirty="0"/>
          </a:p>
        </p:txBody>
      </p:sp>
      <p:sp>
        <p:nvSpPr>
          <p:cNvPr id="36" name="Symbol zastępczy zawartości 2"/>
          <p:cNvSpPr txBox="1">
            <a:spLocks/>
          </p:cNvSpPr>
          <p:nvPr/>
        </p:nvSpPr>
        <p:spPr>
          <a:xfrm>
            <a:off x="1038967" y="1412776"/>
            <a:ext cx="7283152" cy="28803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Wyprowadzanie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umożliwia wyprowadzić wymaganie pochodnego z  wymagania  nadrzędnego 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cechy  systemu reprezentowane przez wymaganie pochodne są pochodnymi cech wymagania nadrzędnego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wymagań docelowych może być kilka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relacja  wyprowadzania może istnieć tylko między wymaganiami.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strzałka wskazuje wymaganie, z którego wyprowadzono wymaganie pochodne</a:t>
            </a:r>
            <a:r>
              <a:rPr lang="pl-PL" sz="1400" dirty="0" smtClean="0"/>
              <a:t>.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7" name="Łącznik prosty 36"/>
          <p:cNvCxnSpPr>
            <a:stCxn id="38" idx="3"/>
            <a:endCxn id="39" idx="1"/>
          </p:cNvCxnSpPr>
          <p:nvPr/>
        </p:nvCxnSpPr>
        <p:spPr>
          <a:xfrm>
            <a:off x="3753567" y="5326360"/>
            <a:ext cx="174989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rostokąt 37"/>
          <p:cNvSpPr/>
          <p:nvPr/>
        </p:nvSpPr>
        <p:spPr>
          <a:xfrm>
            <a:off x="2191095" y="4869160"/>
            <a:ext cx="1562472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&lt;&lt; </a:t>
            </a:r>
            <a:r>
              <a:rPr lang="pl-PL" sz="1400" dirty="0" err="1" smtClean="0">
                <a:solidFill>
                  <a:schemeClr val="tx1"/>
                </a:solidFill>
              </a:rPr>
              <a:t>requirement</a:t>
            </a:r>
            <a:r>
              <a:rPr lang="pl-PL" sz="14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400" dirty="0" err="1" smtClean="0">
                <a:solidFill>
                  <a:schemeClr val="tx1"/>
                </a:solidFill>
              </a:rPr>
              <a:t>requirement</a:t>
            </a:r>
            <a:r>
              <a:rPr lang="pl-PL" sz="1400" dirty="0" smtClean="0">
                <a:solidFill>
                  <a:schemeClr val="tx1"/>
                </a:solidFill>
              </a:rPr>
              <a:t> 1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39" name="Prostokąt 38"/>
          <p:cNvSpPr/>
          <p:nvPr/>
        </p:nvSpPr>
        <p:spPr>
          <a:xfrm>
            <a:off x="5503463" y="4869160"/>
            <a:ext cx="158417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&lt;&lt; </a:t>
            </a:r>
            <a:r>
              <a:rPr lang="pl-PL" sz="1400" dirty="0" err="1" smtClean="0">
                <a:solidFill>
                  <a:schemeClr val="tx1"/>
                </a:solidFill>
              </a:rPr>
              <a:t>requirement</a:t>
            </a:r>
            <a:r>
              <a:rPr lang="pl-PL" sz="14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400" dirty="0" err="1" smtClean="0">
                <a:solidFill>
                  <a:schemeClr val="tx1"/>
                </a:solidFill>
              </a:rPr>
              <a:t>requirement</a:t>
            </a:r>
            <a:r>
              <a:rPr lang="pl-PL" sz="1400" dirty="0" smtClean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40" name="pole tekstowe 39"/>
          <p:cNvSpPr txBox="1"/>
          <p:nvPr/>
        </p:nvSpPr>
        <p:spPr>
          <a:xfrm>
            <a:off x="3775271" y="50131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</a:t>
            </a:r>
            <a:r>
              <a:rPr lang="pl-PL" sz="1200" dirty="0" err="1" smtClean="0"/>
              <a:t>deriveReqt</a:t>
            </a:r>
            <a:r>
              <a:rPr lang="pl-PL" sz="1200" dirty="0" smtClean="0"/>
              <a:t>&gt;&gt;</a:t>
            </a:r>
            <a:endParaRPr lang="pl-PL" sz="1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Wyprowadzenie &lt;&lt;</a:t>
            </a:r>
            <a:r>
              <a:rPr lang="pl-PL" dirty="0" err="1" smtClean="0"/>
              <a:t>deriveReqt</a:t>
            </a:r>
            <a:r>
              <a:rPr lang="pl-PL" dirty="0" smtClean="0"/>
              <a:t>&gt;&gt;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37</a:t>
            </a:fld>
            <a:endParaRPr lang="pl-PL" dirty="0"/>
          </a:p>
        </p:txBody>
      </p:sp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670986" y="1196753"/>
            <a:ext cx="7787208" cy="16561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Wyprowadzanie  jest  bardziej  uniwersalne  od  zagnieżdżania.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Może  specyfikować  związki  między  wymaganiami  w  różnych  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gałęziachhierarchii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 także na tym samym  poziomie  hierarchii.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191266" y="3140968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requirement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Wykonanie przelewu jednorazowego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3191266" y="3573016"/>
            <a:ext cx="2376264" cy="504056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err="1" smtClean="0">
                <a:solidFill>
                  <a:schemeClr val="tx1"/>
                </a:solidFill>
              </a:rPr>
              <a:t>Text</a:t>
            </a:r>
            <a:r>
              <a:rPr lang="pl-PL" sz="10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Id:</a:t>
            </a:r>
          </a:p>
        </p:txBody>
      </p:sp>
      <p:sp>
        <p:nvSpPr>
          <p:cNvPr id="15" name="Prostokąt 14"/>
          <p:cNvSpPr/>
          <p:nvPr/>
        </p:nvSpPr>
        <p:spPr>
          <a:xfrm>
            <a:off x="4919458" y="4941168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requirement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Wykonanie przelewu do US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4919458" y="5373216"/>
            <a:ext cx="2376264" cy="504056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err="1" smtClean="0">
                <a:solidFill>
                  <a:schemeClr val="tx1"/>
                </a:solidFill>
              </a:rPr>
              <a:t>Text</a:t>
            </a:r>
            <a:r>
              <a:rPr lang="pl-PL" sz="10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Id: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1535082" y="4941168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requirement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Wykonanie przelewu do ZUS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1535082" y="5373216"/>
            <a:ext cx="2376264" cy="504056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err="1" smtClean="0">
                <a:solidFill>
                  <a:schemeClr val="tx1"/>
                </a:solidFill>
              </a:rPr>
              <a:t>Text</a:t>
            </a:r>
            <a:r>
              <a:rPr lang="pl-PL" sz="10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Id:</a:t>
            </a:r>
            <a:endParaRPr lang="pl-PL" sz="1000" dirty="0">
              <a:solidFill>
                <a:schemeClr val="tx1"/>
              </a:solidFill>
            </a:endParaRPr>
          </a:p>
        </p:txBody>
      </p:sp>
      <p:cxnSp>
        <p:nvCxnSpPr>
          <p:cNvPr id="19" name="Łącznik prosty 18"/>
          <p:cNvCxnSpPr>
            <a:stCxn id="15" idx="0"/>
          </p:cNvCxnSpPr>
          <p:nvPr/>
        </p:nvCxnSpPr>
        <p:spPr>
          <a:xfrm flipH="1" flipV="1">
            <a:off x="5135482" y="4077072"/>
            <a:ext cx="972108" cy="864096"/>
          </a:xfrm>
          <a:prstGeom prst="line">
            <a:avLst/>
          </a:prstGeom>
          <a:ln w="19050">
            <a:solidFill>
              <a:srgbClr val="0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>
            <a:stCxn id="17" idx="0"/>
          </p:cNvCxnSpPr>
          <p:nvPr/>
        </p:nvCxnSpPr>
        <p:spPr>
          <a:xfrm flipV="1">
            <a:off x="2723214" y="4077072"/>
            <a:ext cx="1044116" cy="864096"/>
          </a:xfrm>
          <a:prstGeom prst="line">
            <a:avLst/>
          </a:prstGeom>
          <a:ln w="19050">
            <a:solidFill>
              <a:srgbClr val="0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/>
          <p:nvPr/>
        </p:nvSpPr>
        <p:spPr>
          <a:xfrm>
            <a:off x="5495522" y="429309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</a:t>
            </a:r>
            <a:r>
              <a:rPr lang="pl-PL" sz="1200" dirty="0" err="1" smtClean="0"/>
              <a:t>deriveReqt</a:t>
            </a:r>
            <a:r>
              <a:rPr lang="pl-PL" sz="1200" dirty="0" smtClean="0"/>
              <a:t>&gt;&gt;</a:t>
            </a:r>
            <a:endParaRPr lang="pl-PL" sz="1200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1823114" y="429309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</a:t>
            </a:r>
            <a:r>
              <a:rPr lang="pl-PL" sz="1200" dirty="0" err="1" smtClean="0"/>
              <a:t>deriveReqt</a:t>
            </a:r>
            <a:r>
              <a:rPr lang="pl-PL" sz="1200" dirty="0" smtClean="0"/>
              <a:t>&gt;&gt;</a:t>
            </a:r>
            <a:endParaRPr lang="pl-PL" sz="1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Realizacja  &lt;&lt;</a:t>
            </a:r>
            <a:r>
              <a:rPr lang="pl-PL" dirty="0" err="1" smtClean="0"/>
              <a:t>satisfy</a:t>
            </a:r>
            <a:r>
              <a:rPr lang="pl-PL" dirty="0" smtClean="0"/>
              <a:t>&gt;&gt;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38</a:t>
            </a:fld>
            <a:endParaRPr lang="pl-PL" dirty="0"/>
          </a:p>
        </p:txBody>
      </p:sp>
      <p:sp>
        <p:nvSpPr>
          <p:cNvPr id="23" name="Symbol zastępczy zawartości 2"/>
          <p:cNvSpPr txBox="1">
            <a:spLocks/>
          </p:cNvSpPr>
          <p:nvPr/>
        </p:nvSpPr>
        <p:spPr>
          <a:xfrm>
            <a:off x="631371" y="1196752"/>
            <a:ext cx="7993765" cy="49294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Realizacja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oznacza spełnienie określonego wymagania. 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Wymaganie może być spełnione przez: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inne wymagania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inne elementy modelu (programowe lub sprzętu) pokazywane  na  diagramach  jako  bloki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Strzałka wskazuje spełniane wymaganie</a:t>
            </a: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4" name="Łącznik prosty 23"/>
          <p:cNvCxnSpPr>
            <a:stCxn id="25" idx="3"/>
            <a:endCxn id="26" idx="1"/>
          </p:cNvCxnSpPr>
          <p:nvPr/>
        </p:nvCxnSpPr>
        <p:spPr>
          <a:xfrm>
            <a:off x="3614192" y="4390256"/>
            <a:ext cx="1562820" cy="158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ostokąt 24"/>
          <p:cNvSpPr/>
          <p:nvPr/>
        </p:nvSpPr>
        <p:spPr>
          <a:xfrm>
            <a:off x="1867207" y="3933056"/>
            <a:ext cx="1746985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&lt;&lt; </a:t>
            </a:r>
            <a:r>
              <a:rPr lang="pl-PL" sz="1400" dirty="0" err="1" smtClean="0">
                <a:solidFill>
                  <a:schemeClr val="tx1"/>
                </a:solidFill>
              </a:rPr>
              <a:t>requirement</a:t>
            </a:r>
            <a:r>
              <a:rPr lang="pl-PL" sz="14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400" dirty="0" err="1" smtClean="0">
                <a:solidFill>
                  <a:schemeClr val="tx1"/>
                </a:solidFill>
              </a:rPr>
              <a:t>requirement</a:t>
            </a:r>
            <a:r>
              <a:rPr lang="pl-PL" sz="1400" dirty="0" smtClean="0">
                <a:solidFill>
                  <a:schemeClr val="tx1"/>
                </a:solidFill>
              </a:rPr>
              <a:t> 1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26" name="Prostokąt 25"/>
          <p:cNvSpPr/>
          <p:nvPr/>
        </p:nvSpPr>
        <p:spPr>
          <a:xfrm>
            <a:off x="5177012" y="3933056"/>
            <a:ext cx="1771252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&lt;&lt; </a:t>
            </a:r>
            <a:r>
              <a:rPr lang="pl-PL" sz="1400" dirty="0" err="1" smtClean="0">
                <a:solidFill>
                  <a:schemeClr val="tx1"/>
                </a:solidFill>
              </a:rPr>
              <a:t>requirement</a:t>
            </a:r>
            <a:r>
              <a:rPr lang="pl-PL" sz="14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400" dirty="0" err="1" smtClean="0">
                <a:solidFill>
                  <a:schemeClr val="tx1"/>
                </a:solidFill>
              </a:rPr>
              <a:t>requirement</a:t>
            </a:r>
            <a:r>
              <a:rPr lang="pl-PL" sz="1400" dirty="0" smtClean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7" name="pole tekstowe 26"/>
          <p:cNvSpPr txBox="1"/>
          <p:nvPr/>
        </p:nvSpPr>
        <p:spPr>
          <a:xfrm>
            <a:off x="3423310" y="4077072"/>
            <a:ext cx="2012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</a:t>
            </a:r>
            <a:r>
              <a:rPr lang="pl-PL" sz="1200" dirty="0" err="1" smtClean="0"/>
              <a:t>satysfy</a:t>
            </a:r>
            <a:r>
              <a:rPr lang="pl-PL" sz="1200" dirty="0" smtClean="0"/>
              <a:t>&gt;&gt;</a:t>
            </a:r>
            <a:endParaRPr lang="pl-PL" sz="1200" dirty="0"/>
          </a:p>
        </p:txBody>
      </p:sp>
      <p:cxnSp>
        <p:nvCxnSpPr>
          <p:cNvPr id="28" name="Łącznik prosty 27"/>
          <p:cNvCxnSpPr>
            <a:stCxn id="29" idx="3"/>
            <a:endCxn id="30" idx="1"/>
          </p:cNvCxnSpPr>
          <p:nvPr/>
        </p:nvCxnSpPr>
        <p:spPr>
          <a:xfrm>
            <a:off x="3614192" y="5830416"/>
            <a:ext cx="1562820" cy="158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rostokąt 28"/>
          <p:cNvSpPr/>
          <p:nvPr/>
        </p:nvSpPr>
        <p:spPr>
          <a:xfrm>
            <a:off x="1867207" y="5373216"/>
            <a:ext cx="1746985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&lt;&lt; </a:t>
            </a:r>
            <a:r>
              <a:rPr lang="pl-PL" sz="1400" dirty="0" err="1" smtClean="0">
                <a:solidFill>
                  <a:schemeClr val="tx1"/>
                </a:solidFill>
              </a:rPr>
              <a:t>requirement</a:t>
            </a:r>
            <a:r>
              <a:rPr lang="pl-PL" sz="14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400" dirty="0" err="1" smtClean="0">
                <a:solidFill>
                  <a:schemeClr val="tx1"/>
                </a:solidFill>
              </a:rPr>
              <a:t>requirement</a:t>
            </a:r>
            <a:r>
              <a:rPr lang="pl-PL" sz="1400" dirty="0" smtClean="0">
                <a:solidFill>
                  <a:schemeClr val="tx1"/>
                </a:solidFill>
              </a:rPr>
              <a:t> 1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30" name="Prostokąt 29"/>
          <p:cNvSpPr/>
          <p:nvPr/>
        </p:nvSpPr>
        <p:spPr>
          <a:xfrm>
            <a:off x="5177012" y="5373216"/>
            <a:ext cx="1771252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&lt;&lt; </a:t>
            </a:r>
            <a:r>
              <a:rPr lang="pl-PL" sz="1400" dirty="0" err="1" smtClean="0">
                <a:solidFill>
                  <a:schemeClr val="tx1"/>
                </a:solidFill>
              </a:rPr>
              <a:t>block</a:t>
            </a:r>
            <a:r>
              <a:rPr lang="pl-PL" sz="14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block1</a:t>
            </a:r>
          </a:p>
        </p:txBody>
      </p:sp>
      <p:sp>
        <p:nvSpPr>
          <p:cNvPr id="31" name="pole tekstowe 30"/>
          <p:cNvSpPr txBox="1"/>
          <p:nvPr/>
        </p:nvSpPr>
        <p:spPr>
          <a:xfrm>
            <a:off x="3423310" y="5517232"/>
            <a:ext cx="2012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</a:t>
            </a:r>
            <a:r>
              <a:rPr lang="pl-PL" sz="1200" dirty="0" err="1" smtClean="0"/>
              <a:t>satisfy</a:t>
            </a:r>
            <a:r>
              <a:rPr lang="pl-PL" sz="1200" dirty="0" smtClean="0"/>
              <a:t>&gt;&gt;</a:t>
            </a:r>
            <a:endParaRPr lang="pl-PL" sz="1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Realizacja  &lt;&lt;</a:t>
            </a:r>
            <a:r>
              <a:rPr lang="pl-PL" dirty="0" err="1" smtClean="0"/>
              <a:t>satisfy</a:t>
            </a:r>
            <a:r>
              <a:rPr lang="pl-PL" dirty="0" smtClean="0"/>
              <a:t>&gt;&gt; – przykład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39</a:t>
            </a:fld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3331535" y="3681613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requirement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płatność kartą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3331535" y="4113661"/>
            <a:ext cx="2376264" cy="504056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err="1" smtClean="0">
                <a:solidFill>
                  <a:schemeClr val="tx1"/>
                </a:solidFill>
              </a:rPr>
              <a:t>Text</a:t>
            </a:r>
            <a:r>
              <a:rPr lang="pl-PL" sz="10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Id: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6139847" y="5553821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  </a:t>
            </a:r>
            <a:r>
              <a:rPr lang="pl-PL" sz="1000" dirty="0" err="1" smtClean="0">
                <a:solidFill>
                  <a:schemeClr val="tx1"/>
                </a:solidFill>
              </a:rPr>
              <a:t>block</a:t>
            </a:r>
            <a:r>
              <a:rPr lang="pl-PL" sz="10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terminal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667239" y="5553821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 </a:t>
            </a:r>
            <a:r>
              <a:rPr lang="pl-PL" sz="1000" dirty="0" err="1" smtClean="0">
                <a:solidFill>
                  <a:schemeClr val="tx1"/>
                </a:solidFill>
              </a:rPr>
              <a:t>block</a:t>
            </a:r>
            <a:r>
              <a:rPr lang="pl-PL" sz="1000" dirty="0" smtClean="0">
                <a:solidFill>
                  <a:schemeClr val="tx1"/>
                </a:solidFill>
              </a:rPr>
              <a:t>  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Czytnik kart</a:t>
            </a:r>
          </a:p>
        </p:txBody>
      </p:sp>
      <p:cxnSp>
        <p:nvCxnSpPr>
          <p:cNvPr id="20" name="Łącznik prosty 19"/>
          <p:cNvCxnSpPr>
            <a:stCxn id="18" idx="0"/>
          </p:cNvCxnSpPr>
          <p:nvPr/>
        </p:nvCxnSpPr>
        <p:spPr>
          <a:xfrm flipH="1" flipV="1">
            <a:off x="5275751" y="4617717"/>
            <a:ext cx="2052228" cy="936104"/>
          </a:xfrm>
          <a:prstGeom prst="line">
            <a:avLst/>
          </a:prstGeom>
          <a:ln w="19050">
            <a:solidFill>
              <a:srgbClr val="0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>
            <a:stCxn id="19" idx="0"/>
          </p:cNvCxnSpPr>
          <p:nvPr/>
        </p:nvCxnSpPr>
        <p:spPr>
          <a:xfrm flipV="1">
            <a:off x="1855371" y="4617717"/>
            <a:ext cx="1836204" cy="936104"/>
          </a:xfrm>
          <a:prstGeom prst="line">
            <a:avLst/>
          </a:prstGeom>
          <a:ln w="19050">
            <a:solidFill>
              <a:srgbClr val="0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6499887" y="512177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 </a:t>
            </a:r>
            <a:r>
              <a:rPr lang="pl-PL" sz="1200" dirty="0" err="1" smtClean="0"/>
              <a:t>satisfy</a:t>
            </a:r>
            <a:r>
              <a:rPr lang="pl-PL" sz="1200" dirty="0" smtClean="0"/>
              <a:t> &gt;&gt;</a:t>
            </a:r>
            <a:endParaRPr lang="pl-PL" sz="1200" dirty="0"/>
          </a:p>
        </p:txBody>
      </p:sp>
      <p:sp>
        <p:nvSpPr>
          <p:cNvPr id="32" name="pole tekstowe 31"/>
          <p:cNvSpPr txBox="1"/>
          <p:nvPr/>
        </p:nvSpPr>
        <p:spPr>
          <a:xfrm>
            <a:off x="1099287" y="504976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</a:t>
            </a:r>
            <a:r>
              <a:rPr lang="pl-PL" sz="1200" dirty="0" err="1" smtClean="0"/>
              <a:t>satisfy</a:t>
            </a:r>
            <a:r>
              <a:rPr lang="pl-PL" sz="1200" dirty="0" smtClean="0"/>
              <a:t>&gt;&gt;</a:t>
            </a:r>
            <a:endParaRPr lang="pl-PL" sz="1200" dirty="0"/>
          </a:p>
        </p:txBody>
      </p:sp>
      <p:sp>
        <p:nvSpPr>
          <p:cNvPr id="33" name="Prostokąt 32"/>
          <p:cNvSpPr/>
          <p:nvPr/>
        </p:nvSpPr>
        <p:spPr>
          <a:xfrm>
            <a:off x="3331535" y="5553821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  </a:t>
            </a:r>
            <a:r>
              <a:rPr lang="pl-PL" sz="1000" dirty="0" err="1" smtClean="0">
                <a:solidFill>
                  <a:schemeClr val="tx1"/>
                </a:solidFill>
              </a:rPr>
              <a:t>block</a:t>
            </a:r>
            <a:r>
              <a:rPr lang="pl-PL" sz="10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Kamera </a:t>
            </a:r>
          </a:p>
        </p:txBody>
      </p:sp>
      <p:cxnSp>
        <p:nvCxnSpPr>
          <p:cNvPr id="34" name="Łącznik prosty 33"/>
          <p:cNvCxnSpPr>
            <a:stCxn id="33" idx="0"/>
            <a:endCxn id="17" idx="2"/>
          </p:cNvCxnSpPr>
          <p:nvPr/>
        </p:nvCxnSpPr>
        <p:spPr>
          <a:xfrm flipV="1">
            <a:off x="4519667" y="4617717"/>
            <a:ext cx="0" cy="936104"/>
          </a:xfrm>
          <a:prstGeom prst="line">
            <a:avLst/>
          </a:prstGeom>
          <a:ln w="19050">
            <a:solidFill>
              <a:srgbClr val="0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ole tekstowe 34"/>
          <p:cNvSpPr txBox="1"/>
          <p:nvPr/>
        </p:nvSpPr>
        <p:spPr>
          <a:xfrm>
            <a:off x="4051615" y="504976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 </a:t>
            </a:r>
            <a:r>
              <a:rPr lang="pl-PL" sz="1200" dirty="0" err="1" smtClean="0"/>
              <a:t>satisfy</a:t>
            </a:r>
            <a:r>
              <a:rPr lang="pl-PL" sz="1200" dirty="0" smtClean="0"/>
              <a:t> &gt;&gt;</a:t>
            </a:r>
            <a:endParaRPr lang="pl-PL" sz="1200" dirty="0"/>
          </a:p>
        </p:txBody>
      </p:sp>
      <p:sp>
        <p:nvSpPr>
          <p:cNvPr id="36" name="Symbol zastępczy zawartości 2"/>
          <p:cNvSpPr txBox="1">
            <a:spLocks/>
          </p:cNvSpPr>
          <p:nvPr/>
        </p:nvSpPr>
        <p:spPr>
          <a:xfrm>
            <a:off x="895753" y="1600200"/>
            <a:ext cx="7067128" cy="21771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Zadaniem projektanta systemu jest identyfikacja kluczowych elementów niezbędnych do spełnienia wszystkich wymagań oraz wskazanie, które wymagania są przez nie spełniane.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Realizacja pozwala określić skutki zmian w obrębie wymagania wobec elementów od niego zależnych</a:t>
            </a:r>
            <a:r>
              <a:rPr lang="pl-PL" sz="2400" dirty="0" smtClean="0"/>
              <a:t>.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Historia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4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został stworzony przez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Partners, nieformalne stowarzyszenie ekspertów inżynierii systemów i dostawców narzędzi do modelowania oprogramowania, zwołanym w 2003 roku w celu utworzenia profilu (dialektu) UML dla Inżynierii Systemów nazwanym później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Partners zdefiniowała </a:t>
            </a:r>
            <a:r>
              <a:rPr kumimoji="0" lang="pl-P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jako otwartą specyfikację, która spełnia wymagania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Management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Group's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UML dla Inżynierii 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Sytemów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Powielanie  &lt;&lt;</a:t>
            </a:r>
            <a:r>
              <a:rPr lang="pl-PL" dirty="0" err="1" smtClean="0"/>
              <a:t>copy</a:t>
            </a:r>
            <a:r>
              <a:rPr lang="pl-PL" dirty="0" smtClean="0"/>
              <a:t>&gt;&gt;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40</a:t>
            </a:fld>
            <a:endParaRPr lang="pl-PL" dirty="0"/>
          </a:p>
        </p:txBody>
      </p:sp>
      <p:sp>
        <p:nvSpPr>
          <p:cNvPr id="23" name="Symbol zastępczy zawartości 2"/>
          <p:cNvSpPr txBox="1">
            <a:spLocks/>
          </p:cNvSpPr>
          <p:nvPr/>
        </p:nvSpPr>
        <p:spPr>
          <a:xfrm>
            <a:off x="1331640" y="1268761"/>
            <a:ext cx="7355160" cy="30243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Powielanie</a:t>
            </a:r>
            <a:r>
              <a:rPr kumimoji="0" lang="pl-PL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pozwala uniknąć wielokrotnego definiowania tego samego wymagania: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przyjmuje  się,  że  wymaganie  docelowe  można tylko odczytywać (przejmuje ono treść wymagania powielanego),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zmiany w wymaganiu powielanym automatycznie przechodzą do wymagań docelowych,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numery  porządkowe  i  nazwy  wymagań  mogą się  różnić,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strzałka wskazuje powielane wymaganie.</a:t>
            </a:r>
            <a:endParaRPr kumimoji="0" lang="pl-PL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24" name="Łącznik prosty 23"/>
          <p:cNvCxnSpPr>
            <a:stCxn id="25" idx="3"/>
            <a:endCxn id="26" idx="1"/>
          </p:cNvCxnSpPr>
          <p:nvPr/>
        </p:nvCxnSpPr>
        <p:spPr>
          <a:xfrm>
            <a:off x="3902224" y="5398368"/>
            <a:ext cx="174989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ostokąt 24"/>
          <p:cNvSpPr/>
          <p:nvPr/>
        </p:nvSpPr>
        <p:spPr>
          <a:xfrm>
            <a:off x="2339752" y="4941168"/>
            <a:ext cx="1562472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&lt;&lt; </a:t>
            </a:r>
            <a:r>
              <a:rPr lang="pl-PL" sz="1400" dirty="0" err="1" smtClean="0">
                <a:solidFill>
                  <a:schemeClr val="tx1"/>
                </a:solidFill>
              </a:rPr>
              <a:t>requirement</a:t>
            </a:r>
            <a:r>
              <a:rPr lang="pl-PL" sz="14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400" dirty="0" err="1" smtClean="0">
                <a:solidFill>
                  <a:schemeClr val="tx1"/>
                </a:solidFill>
              </a:rPr>
              <a:t>requirement</a:t>
            </a:r>
            <a:r>
              <a:rPr lang="pl-PL" sz="1400" dirty="0" smtClean="0">
                <a:solidFill>
                  <a:schemeClr val="tx1"/>
                </a:solidFill>
              </a:rPr>
              <a:t> 1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26" name="Prostokąt 25"/>
          <p:cNvSpPr/>
          <p:nvPr/>
        </p:nvSpPr>
        <p:spPr>
          <a:xfrm>
            <a:off x="5652120" y="4941168"/>
            <a:ext cx="158417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&lt;&lt; </a:t>
            </a:r>
            <a:r>
              <a:rPr lang="pl-PL" sz="1400" dirty="0" err="1" smtClean="0">
                <a:solidFill>
                  <a:schemeClr val="tx1"/>
                </a:solidFill>
              </a:rPr>
              <a:t>requirement</a:t>
            </a:r>
            <a:r>
              <a:rPr lang="pl-PL" sz="14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400" dirty="0" err="1" smtClean="0">
                <a:solidFill>
                  <a:schemeClr val="tx1"/>
                </a:solidFill>
              </a:rPr>
              <a:t>requirement</a:t>
            </a:r>
            <a:r>
              <a:rPr lang="pl-PL" sz="1400" dirty="0" smtClean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7" name="pole tekstowe 26"/>
          <p:cNvSpPr txBox="1"/>
          <p:nvPr/>
        </p:nvSpPr>
        <p:spPr>
          <a:xfrm>
            <a:off x="3923928" y="508518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</a:t>
            </a:r>
            <a:r>
              <a:rPr lang="pl-PL" sz="1200" dirty="0" err="1" smtClean="0"/>
              <a:t>copy</a:t>
            </a:r>
            <a:r>
              <a:rPr lang="pl-PL" sz="1200" dirty="0" smtClean="0"/>
              <a:t>&gt;&gt;</a:t>
            </a:r>
            <a:endParaRPr lang="pl-PL" sz="1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Powielanie  &lt;&lt;</a:t>
            </a:r>
            <a:r>
              <a:rPr lang="pl-PL" dirty="0" err="1" smtClean="0"/>
              <a:t>copy</a:t>
            </a:r>
            <a:r>
              <a:rPr lang="pl-PL" dirty="0" smtClean="0"/>
              <a:t>&gt;&gt; – przykład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41</a:t>
            </a:fld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>
            <a:off x="3251139" y="3021222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requirement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Rejestracja umowy ubezpieczenia NNW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51139" y="3453270"/>
            <a:ext cx="2376264" cy="504056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err="1" smtClean="0">
                <a:solidFill>
                  <a:schemeClr val="tx1"/>
                </a:solidFill>
              </a:rPr>
              <a:t>Text</a:t>
            </a:r>
            <a:r>
              <a:rPr lang="pl-PL" sz="10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Id:</a:t>
            </a:r>
          </a:p>
        </p:txBody>
      </p:sp>
      <p:sp>
        <p:nvSpPr>
          <p:cNvPr id="14" name="Prostokąt 13"/>
          <p:cNvSpPr/>
          <p:nvPr/>
        </p:nvSpPr>
        <p:spPr>
          <a:xfrm>
            <a:off x="3107123" y="1149014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requirement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Obsługa ubezpieczeń komunikacyjnych</a:t>
            </a:r>
          </a:p>
        </p:txBody>
      </p:sp>
      <p:sp>
        <p:nvSpPr>
          <p:cNvPr id="15" name="Prostokąt 14"/>
          <p:cNvSpPr/>
          <p:nvPr/>
        </p:nvSpPr>
        <p:spPr>
          <a:xfrm>
            <a:off x="3107123" y="1581062"/>
            <a:ext cx="2376264" cy="504056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err="1" smtClean="0">
                <a:solidFill>
                  <a:schemeClr val="tx1"/>
                </a:solidFill>
              </a:rPr>
              <a:t>Text</a:t>
            </a:r>
            <a:r>
              <a:rPr lang="pl-PL" sz="10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Id:</a:t>
            </a:r>
          </a:p>
        </p:txBody>
      </p:sp>
      <p:cxnSp>
        <p:nvCxnSpPr>
          <p:cNvPr id="16" name="Łącznik prosty 15"/>
          <p:cNvCxnSpPr>
            <a:stCxn id="30" idx="1"/>
            <a:endCxn id="22" idx="2"/>
          </p:cNvCxnSpPr>
          <p:nvPr/>
        </p:nvCxnSpPr>
        <p:spPr>
          <a:xfrm flipH="1" flipV="1">
            <a:off x="1558951" y="3957326"/>
            <a:ext cx="4644516" cy="2268252"/>
          </a:xfrm>
          <a:prstGeom prst="line">
            <a:avLst/>
          </a:prstGeom>
          <a:ln w="19050">
            <a:solidFill>
              <a:srgbClr val="00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2099011" y="474941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</a:t>
            </a:r>
            <a:r>
              <a:rPr lang="pl-PL" sz="1200" dirty="0" err="1" smtClean="0"/>
              <a:t>copy</a:t>
            </a:r>
            <a:r>
              <a:rPr lang="pl-PL" sz="1200" dirty="0" smtClean="0"/>
              <a:t>&gt;&gt;</a:t>
            </a:r>
            <a:endParaRPr lang="pl-PL" sz="1200" dirty="0"/>
          </a:p>
        </p:txBody>
      </p:sp>
      <p:sp>
        <p:nvSpPr>
          <p:cNvPr id="18" name="Prostokąt 17"/>
          <p:cNvSpPr/>
          <p:nvPr/>
        </p:nvSpPr>
        <p:spPr>
          <a:xfrm>
            <a:off x="6131459" y="3021222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requirement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Rejetracja</a:t>
            </a:r>
            <a:r>
              <a:rPr lang="pl-PL" sz="1000" dirty="0" smtClean="0">
                <a:solidFill>
                  <a:schemeClr val="tx1"/>
                </a:solidFill>
              </a:rPr>
              <a:t>  umowy ubezpieczenia OC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6131459" y="3453270"/>
            <a:ext cx="2376264" cy="504056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err="1" smtClean="0">
                <a:solidFill>
                  <a:schemeClr val="tx1"/>
                </a:solidFill>
              </a:rPr>
              <a:t>Text</a:t>
            </a:r>
            <a:r>
              <a:rPr lang="pl-PL" sz="10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Id:</a:t>
            </a:r>
          </a:p>
        </p:txBody>
      </p:sp>
      <p:cxnSp>
        <p:nvCxnSpPr>
          <p:cNvPr id="20" name="Łącznik prosty 19"/>
          <p:cNvCxnSpPr>
            <a:stCxn id="29" idx="0"/>
            <a:endCxn id="19" idx="2"/>
          </p:cNvCxnSpPr>
          <p:nvPr/>
        </p:nvCxnSpPr>
        <p:spPr>
          <a:xfrm flipH="1" flipV="1">
            <a:off x="7319591" y="3957326"/>
            <a:ext cx="72008" cy="1584176"/>
          </a:xfrm>
          <a:prstGeom prst="line">
            <a:avLst/>
          </a:prstGeom>
          <a:ln w="19050">
            <a:solidFill>
              <a:srgbClr val="00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 20"/>
          <p:cNvSpPr/>
          <p:nvPr/>
        </p:nvSpPr>
        <p:spPr>
          <a:xfrm>
            <a:off x="370819" y="3021222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requirement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Rejestracja umowy ubezpieczenia AC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370819" y="3453270"/>
            <a:ext cx="2376264" cy="504056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err="1" smtClean="0">
                <a:solidFill>
                  <a:schemeClr val="tx1"/>
                </a:solidFill>
              </a:rPr>
              <a:t>Text</a:t>
            </a:r>
            <a:r>
              <a:rPr lang="pl-PL" sz="10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Id:</a:t>
            </a:r>
          </a:p>
        </p:txBody>
      </p:sp>
      <p:sp>
        <p:nvSpPr>
          <p:cNvPr id="28" name="pole tekstowe 27"/>
          <p:cNvSpPr txBox="1"/>
          <p:nvPr/>
        </p:nvSpPr>
        <p:spPr>
          <a:xfrm>
            <a:off x="4619291" y="424535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</a:t>
            </a:r>
            <a:r>
              <a:rPr lang="pl-PL" sz="1200" dirty="0" err="1" smtClean="0"/>
              <a:t>copy</a:t>
            </a:r>
            <a:r>
              <a:rPr lang="pl-PL" sz="1200" dirty="0" smtClean="0"/>
              <a:t>&gt;&gt;</a:t>
            </a:r>
            <a:endParaRPr lang="pl-PL" sz="1200" dirty="0"/>
          </a:p>
        </p:txBody>
      </p:sp>
      <p:sp>
        <p:nvSpPr>
          <p:cNvPr id="29" name="Prostokąt 28"/>
          <p:cNvSpPr/>
          <p:nvPr/>
        </p:nvSpPr>
        <p:spPr>
          <a:xfrm>
            <a:off x="6203467" y="5541502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requirement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Rejestracja umowy</a:t>
            </a:r>
          </a:p>
        </p:txBody>
      </p:sp>
      <p:sp>
        <p:nvSpPr>
          <p:cNvPr id="30" name="Prostokąt 29"/>
          <p:cNvSpPr/>
          <p:nvPr/>
        </p:nvSpPr>
        <p:spPr>
          <a:xfrm>
            <a:off x="6203467" y="5973550"/>
            <a:ext cx="2376264" cy="504056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err="1" smtClean="0">
                <a:solidFill>
                  <a:schemeClr val="tx1"/>
                </a:solidFill>
              </a:rPr>
              <a:t>Text</a:t>
            </a:r>
            <a:r>
              <a:rPr lang="pl-PL" sz="10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Id:</a:t>
            </a:r>
          </a:p>
        </p:txBody>
      </p:sp>
      <p:cxnSp>
        <p:nvCxnSpPr>
          <p:cNvPr id="31" name="Łącznik prosty 30"/>
          <p:cNvCxnSpPr>
            <a:stCxn id="29" idx="1"/>
            <a:endCxn id="13" idx="2"/>
          </p:cNvCxnSpPr>
          <p:nvPr/>
        </p:nvCxnSpPr>
        <p:spPr>
          <a:xfrm flipH="1" flipV="1">
            <a:off x="4439271" y="3957326"/>
            <a:ext cx="1764196" cy="1800201"/>
          </a:xfrm>
          <a:prstGeom prst="line">
            <a:avLst/>
          </a:prstGeom>
          <a:ln w="19050">
            <a:solidFill>
              <a:srgbClr val="00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/>
          <p:cNvCxnSpPr>
            <a:endCxn id="33" idx="6"/>
          </p:cNvCxnSpPr>
          <p:nvPr/>
        </p:nvCxnSpPr>
        <p:spPr>
          <a:xfrm flipV="1">
            <a:off x="4331259" y="2390073"/>
            <a:ext cx="330" cy="199102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chemat blokowy: lub 32"/>
          <p:cNvSpPr/>
          <p:nvPr/>
        </p:nvSpPr>
        <p:spPr>
          <a:xfrm rot="16196287" flipH="1">
            <a:off x="4179024" y="2093657"/>
            <a:ext cx="304800" cy="288032"/>
          </a:xfrm>
          <a:prstGeom prst="flowChartOr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4" name="Łącznik prosty 33"/>
          <p:cNvCxnSpPr/>
          <p:nvPr/>
        </p:nvCxnSpPr>
        <p:spPr>
          <a:xfrm>
            <a:off x="1666963" y="2589174"/>
            <a:ext cx="5544616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/>
          <p:cNvCxnSpPr/>
          <p:nvPr/>
        </p:nvCxnSpPr>
        <p:spPr>
          <a:xfrm>
            <a:off x="1666963" y="2589174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/>
          <p:cNvCxnSpPr/>
          <p:nvPr/>
        </p:nvCxnSpPr>
        <p:spPr>
          <a:xfrm>
            <a:off x="7211579" y="2589174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/>
          <p:cNvCxnSpPr/>
          <p:nvPr/>
        </p:nvCxnSpPr>
        <p:spPr>
          <a:xfrm>
            <a:off x="4547283" y="2589174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ymbol zastępczy zawartości 87"/>
          <p:cNvSpPr txBox="1">
            <a:spLocks/>
          </p:cNvSpPr>
          <p:nvPr/>
        </p:nvSpPr>
        <p:spPr>
          <a:xfrm>
            <a:off x="6923547" y="431736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&lt;&lt;copy&gt;&gt;</a:t>
            </a:r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Weryfikowanie  &lt;&lt;</a:t>
            </a:r>
            <a:r>
              <a:rPr lang="pl-PL" dirty="0" err="1" smtClean="0"/>
              <a:t>verify</a:t>
            </a:r>
            <a:r>
              <a:rPr lang="pl-PL" dirty="0" smtClean="0"/>
              <a:t>&gt;&gt;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42</a:t>
            </a:fld>
            <a:endParaRPr lang="pl-PL" dirty="0"/>
          </a:p>
        </p:txBody>
      </p:sp>
      <p:sp>
        <p:nvSpPr>
          <p:cNvPr id="39" name="Symbol zastępczy zawartości 2"/>
          <p:cNvSpPr txBox="1">
            <a:spLocks/>
          </p:cNvSpPr>
          <p:nvPr/>
        </p:nvSpPr>
        <p:spPr>
          <a:xfrm>
            <a:off x="625929" y="1196753"/>
            <a:ext cx="8060871" cy="396044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Weryfikowanie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określa w jaki sposób sprawdzić czy wymaganie zostało prawidłowo zrealizowane.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W  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za weryfikowanie odpowiadają testy formalne reprezentowane przez testowe przypadki użycia.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 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większość wymagań ma więcej niż jeden przypadek testowy 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każdy przypadek użycia może być udokumentowany dodatkowymi diagramami (np. sekwencji lub aktywności)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przypadki testowe mogą mieć dodatkowe stereotypy: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&lt;&lt;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analyze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&gt;&gt;,  &lt;&lt;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inspect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&gt;&gt;,  &lt;&lt;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demonstrate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&gt;&gt;,  &lt;&lt;test&gt;&gt; </a:t>
            </a:r>
            <a:endParaRPr kumimoji="0" lang="pl-PL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0" name="Łącznik prosty 39"/>
          <p:cNvCxnSpPr>
            <a:stCxn id="41" idx="3"/>
            <a:endCxn id="42" idx="1"/>
          </p:cNvCxnSpPr>
          <p:nvPr/>
        </p:nvCxnSpPr>
        <p:spPr>
          <a:xfrm>
            <a:off x="3936933" y="5699784"/>
            <a:ext cx="174989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rostokąt 40"/>
          <p:cNvSpPr/>
          <p:nvPr/>
        </p:nvSpPr>
        <p:spPr>
          <a:xfrm>
            <a:off x="2374461" y="5242584"/>
            <a:ext cx="1562472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&lt;&lt; </a:t>
            </a:r>
            <a:r>
              <a:rPr lang="pl-PL" sz="1400" dirty="0" err="1" smtClean="0">
                <a:solidFill>
                  <a:schemeClr val="tx1"/>
                </a:solidFill>
              </a:rPr>
              <a:t>requirement</a:t>
            </a:r>
            <a:r>
              <a:rPr lang="pl-PL" sz="14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400" dirty="0" err="1" smtClean="0">
                <a:solidFill>
                  <a:schemeClr val="tx1"/>
                </a:solidFill>
              </a:rPr>
              <a:t>requirement</a:t>
            </a:r>
            <a:r>
              <a:rPr lang="pl-PL" sz="1400" dirty="0" smtClean="0">
                <a:solidFill>
                  <a:schemeClr val="tx1"/>
                </a:solidFill>
              </a:rPr>
              <a:t> 1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42" name="Prostokąt 41"/>
          <p:cNvSpPr/>
          <p:nvPr/>
        </p:nvSpPr>
        <p:spPr>
          <a:xfrm>
            <a:off x="5686829" y="5242584"/>
            <a:ext cx="158417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&lt;&lt; </a:t>
            </a:r>
            <a:r>
              <a:rPr lang="pl-PL" sz="1400" dirty="0" err="1" smtClean="0">
                <a:solidFill>
                  <a:schemeClr val="tx1"/>
                </a:solidFill>
              </a:rPr>
              <a:t>testcase</a:t>
            </a:r>
            <a:r>
              <a:rPr lang="pl-PL" sz="14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400" dirty="0" err="1" smtClean="0">
                <a:solidFill>
                  <a:schemeClr val="tx1"/>
                </a:solidFill>
              </a:rPr>
              <a:t>requirement</a:t>
            </a:r>
            <a:r>
              <a:rPr lang="pl-PL" sz="1400" dirty="0" smtClean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43" name="pole tekstowe 42"/>
          <p:cNvSpPr txBox="1"/>
          <p:nvPr/>
        </p:nvSpPr>
        <p:spPr>
          <a:xfrm>
            <a:off x="3958637" y="538660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</a:t>
            </a:r>
            <a:r>
              <a:rPr lang="pl-PL" sz="1200" dirty="0" err="1" smtClean="0"/>
              <a:t>verify</a:t>
            </a:r>
            <a:r>
              <a:rPr lang="pl-PL" sz="1200" dirty="0" smtClean="0"/>
              <a:t>&gt;&gt;</a:t>
            </a:r>
            <a:endParaRPr lang="pl-PL" sz="1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Weryfikowanie  &lt;&lt;</a:t>
            </a:r>
            <a:r>
              <a:rPr lang="pl-PL" dirty="0" err="1" smtClean="0"/>
              <a:t>verify</a:t>
            </a:r>
            <a:r>
              <a:rPr lang="pl-PL" dirty="0" smtClean="0"/>
              <a:t>&gt;&gt; – przykład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43</a:t>
            </a:fld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>
            <a:off x="5086495" y="4433812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testcase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Weryfikuj ilość obligacji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142279" y="2417588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requirement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Realizacja zakupu obligacji</a:t>
            </a:r>
          </a:p>
        </p:txBody>
      </p:sp>
      <p:sp>
        <p:nvSpPr>
          <p:cNvPr id="14" name="Prostokąt 13"/>
          <p:cNvSpPr/>
          <p:nvPr/>
        </p:nvSpPr>
        <p:spPr>
          <a:xfrm>
            <a:off x="3142279" y="2849636"/>
            <a:ext cx="2376264" cy="504056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err="1" smtClean="0">
                <a:solidFill>
                  <a:schemeClr val="tx1"/>
                </a:solidFill>
              </a:rPr>
              <a:t>Text</a:t>
            </a:r>
            <a:r>
              <a:rPr lang="pl-PL" sz="10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Id:</a:t>
            </a:r>
          </a:p>
        </p:txBody>
      </p:sp>
      <p:cxnSp>
        <p:nvCxnSpPr>
          <p:cNvPr id="15" name="Łącznik prosty 14"/>
          <p:cNvCxnSpPr>
            <a:endCxn id="17" idx="0"/>
          </p:cNvCxnSpPr>
          <p:nvPr/>
        </p:nvCxnSpPr>
        <p:spPr>
          <a:xfrm flipH="1">
            <a:off x="2386195" y="3353692"/>
            <a:ext cx="1584176" cy="1080120"/>
          </a:xfrm>
          <a:prstGeom prst="line">
            <a:avLst/>
          </a:prstGeom>
          <a:ln w="19050">
            <a:solidFill>
              <a:srgbClr val="00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1846135" y="3641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</a:t>
            </a:r>
            <a:r>
              <a:rPr lang="pl-PL" sz="1200" dirty="0" err="1" smtClean="0"/>
              <a:t>verify</a:t>
            </a:r>
            <a:r>
              <a:rPr lang="pl-PL" sz="1200" dirty="0" smtClean="0"/>
              <a:t>&gt;&gt;</a:t>
            </a:r>
            <a:endParaRPr lang="pl-PL" sz="1200" dirty="0"/>
          </a:p>
        </p:txBody>
      </p:sp>
      <p:sp>
        <p:nvSpPr>
          <p:cNvPr id="17" name="Prostokąt 16"/>
          <p:cNvSpPr/>
          <p:nvPr/>
        </p:nvSpPr>
        <p:spPr>
          <a:xfrm>
            <a:off x="1198063" y="4433812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testcase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Weryfikuj datę zlecenia</a:t>
            </a:r>
          </a:p>
        </p:txBody>
      </p:sp>
      <p:sp>
        <p:nvSpPr>
          <p:cNvPr id="18" name="pole tekstowe 17"/>
          <p:cNvSpPr txBox="1"/>
          <p:nvPr/>
        </p:nvSpPr>
        <p:spPr>
          <a:xfrm>
            <a:off x="5374527" y="3641724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</a:t>
            </a:r>
            <a:r>
              <a:rPr lang="pl-PL" sz="1200" dirty="0" err="1" smtClean="0"/>
              <a:t>verify</a:t>
            </a:r>
            <a:r>
              <a:rPr lang="pl-PL" sz="1200" dirty="0" smtClean="0"/>
              <a:t>&gt;&gt;</a:t>
            </a:r>
            <a:endParaRPr lang="pl-PL" sz="1200" dirty="0"/>
          </a:p>
        </p:txBody>
      </p:sp>
      <p:cxnSp>
        <p:nvCxnSpPr>
          <p:cNvPr id="19" name="Łącznik prosty 18"/>
          <p:cNvCxnSpPr>
            <a:endCxn id="12" idx="0"/>
          </p:cNvCxnSpPr>
          <p:nvPr/>
        </p:nvCxnSpPr>
        <p:spPr>
          <a:xfrm>
            <a:off x="4870471" y="3353692"/>
            <a:ext cx="1404156" cy="1080120"/>
          </a:xfrm>
          <a:prstGeom prst="line">
            <a:avLst/>
          </a:prstGeom>
          <a:ln w="19050">
            <a:solidFill>
              <a:srgbClr val="00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Precyzowanie  &lt;&lt;</a:t>
            </a:r>
            <a:r>
              <a:rPr lang="pl-PL" dirty="0" err="1" smtClean="0"/>
              <a:t>refine</a:t>
            </a:r>
            <a:r>
              <a:rPr lang="pl-PL" dirty="0" smtClean="0"/>
              <a:t>&gt;&gt;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44</a:t>
            </a:fld>
            <a:endParaRPr lang="pl-PL" dirty="0"/>
          </a:p>
        </p:txBody>
      </p:sp>
      <p:sp>
        <p:nvSpPr>
          <p:cNvPr id="20" name="Symbol zastępczy zawartości 2"/>
          <p:cNvSpPr txBox="1">
            <a:spLocks/>
          </p:cNvSpPr>
          <p:nvPr/>
        </p:nvSpPr>
        <p:spPr>
          <a:xfrm>
            <a:off x="609600" y="1600200"/>
            <a:ext cx="80772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Precyzowanie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pozwala na uściślenie sensu wymagania poprzez dodanie do diagramu detali: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kategorii  modelowania  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projektowania  interfejsu 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specyfikacji  tekstowych 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standardów  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Precyzowanie  &lt;&lt;</a:t>
            </a:r>
            <a:r>
              <a:rPr lang="pl-PL" dirty="0" err="1" smtClean="0"/>
              <a:t>refine</a:t>
            </a:r>
            <a:r>
              <a:rPr lang="pl-PL" dirty="0" smtClean="0"/>
              <a:t>&gt;&gt; – przykład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45</a:t>
            </a:fld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6116379" y="3697758"/>
            <a:ext cx="2376264" cy="576064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 </a:t>
            </a:r>
            <a:r>
              <a:rPr lang="pl-PL" sz="1000" dirty="0" err="1" smtClean="0">
                <a:solidFill>
                  <a:schemeClr val="tx1"/>
                </a:solidFill>
              </a:rPr>
              <a:t>usecase</a:t>
            </a:r>
            <a:r>
              <a:rPr lang="pl-PL" sz="10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Weryfikuj ogólną wiarygodność klienta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3092043" y="1753542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requirement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Ocena zdolności kredytowej klienta</a:t>
            </a:r>
          </a:p>
        </p:txBody>
      </p:sp>
      <p:sp>
        <p:nvSpPr>
          <p:cNvPr id="10" name="Prostokąt 9"/>
          <p:cNvSpPr/>
          <p:nvPr/>
        </p:nvSpPr>
        <p:spPr>
          <a:xfrm>
            <a:off x="3092043" y="2185590"/>
            <a:ext cx="2376264" cy="504056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err="1" smtClean="0">
                <a:solidFill>
                  <a:schemeClr val="tx1"/>
                </a:solidFill>
              </a:rPr>
              <a:t>Text</a:t>
            </a:r>
            <a:r>
              <a:rPr lang="pl-PL" sz="10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Id:</a:t>
            </a:r>
          </a:p>
        </p:txBody>
      </p:sp>
      <p:cxnSp>
        <p:nvCxnSpPr>
          <p:cNvPr id="11" name="Łącznik prosty 10"/>
          <p:cNvCxnSpPr>
            <a:endCxn id="13" idx="0"/>
          </p:cNvCxnSpPr>
          <p:nvPr/>
        </p:nvCxnSpPr>
        <p:spPr>
          <a:xfrm flipH="1">
            <a:off x="1759895" y="2689646"/>
            <a:ext cx="1764196" cy="1080120"/>
          </a:xfrm>
          <a:prstGeom prst="line">
            <a:avLst/>
          </a:prstGeom>
          <a:ln w="19050">
            <a:solidFill>
              <a:srgbClr val="00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1219835" y="2977678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 </a:t>
            </a:r>
            <a:r>
              <a:rPr lang="pl-PL" sz="1200" dirty="0" err="1" smtClean="0"/>
              <a:t>refine</a:t>
            </a:r>
            <a:r>
              <a:rPr lang="pl-PL" sz="1200" dirty="0" smtClean="0"/>
              <a:t> &gt;&gt;</a:t>
            </a:r>
            <a:endParaRPr lang="pl-PL" sz="1200" dirty="0"/>
          </a:p>
        </p:txBody>
      </p:sp>
      <p:sp>
        <p:nvSpPr>
          <p:cNvPr id="13" name="Prostokąt 12"/>
          <p:cNvSpPr/>
          <p:nvPr/>
        </p:nvSpPr>
        <p:spPr>
          <a:xfrm>
            <a:off x="571763" y="3769766"/>
            <a:ext cx="2376264" cy="576064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 </a:t>
            </a:r>
            <a:r>
              <a:rPr lang="pl-PL" sz="1000" dirty="0" err="1" smtClean="0">
                <a:solidFill>
                  <a:schemeClr val="tx1"/>
                </a:solidFill>
              </a:rPr>
              <a:t>usecase</a:t>
            </a:r>
            <a:r>
              <a:rPr lang="pl-PL" sz="10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Oblicz wskaźnik na podstawie wniosku klienta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5828347" y="283366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 </a:t>
            </a:r>
            <a:r>
              <a:rPr lang="pl-PL" sz="1200" dirty="0" err="1" smtClean="0"/>
              <a:t>refine</a:t>
            </a:r>
            <a:r>
              <a:rPr lang="pl-PL" sz="1200" dirty="0" smtClean="0"/>
              <a:t> &gt;&gt;</a:t>
            </a:r>
            <a:endParaRPr lang="pl-PL" sz="1200" dirty="0"/>
          </a:p>
        </p:txBody>
      </p:sp>
      <p:cxnSp>
        <p:nvCxnSpPr>
          <p:cNvPr id="15" name="Łącznik prosty 14"/>
          <p:cNvCxnSpPr>
            <a:endCxn id="8" idx="0"/>
          </p:cNvCxnSpPr>
          <p:nvPr/>
        </p:nvCxnSpPr>
        <p:spPr>
          <a:xfrm>
            <a:off x="5180275" y="2689646"/>
            <a:ext cx="2124236" cy="1008112"/>
          </a:xfrm>
          <a:prstGeom prst="line">
            <a:avLst/>
          </a:prstGeom>
          <a:ln w="19050">
            <a:solidFill>
              <a:srgbClr val="00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 15"/>
          <p:cNvSpPr/>
          <p:nvPr/>
        </p:nvSpPr>
        <p:spPr>
          <a:xfrm>
            <a:off x="3164051" y="5065910"/>
            <a:ext cx="2376264" cy="576064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  </a:t>
            </a:r>
            <a:r>
              <a:rPr lang="pl-PL" sz="1000" dirty="0" err="1" smtClean="0">
                <a:solidFill>
                  <a:schemeClr val="tx1"/>
                </a:solidFill>
              </a:rPr>
              <a:t>usecase</a:t>
            </a:r>
            <a:r>
              <a:rPr lang="pl-PL" sz="1000" dirty="0" smtClean="0">
                <a:solidFill>
                  <a:schemeClr val="tx1"/>
                </a:solidFill>
              </a:rPr>
              <a:t>  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Weryfikuj wskaźnik na podstawie danych BIK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3740115" y="369775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 </a:t>
            </a:r>
            <a:r>
              <a:rPr lang="pl-PL" sz="1200" dirty="0" err="1" smtClean="0"/>
              <a:t>refine</a:t>
            </a:r>
            <a:r>
              <a:rPr lang="pl-PL" sz="1200" dirty="0" smtClean="0"/>
              <a:t> &gt;&gt;</a:t>
            </a:r>
            <a:endParaRPr lang="pl-PL" sz="1200" dirty="0"/>
          </a:p>
        </p:txBody>
      </p:sp>
      <p:cxnSp>
        <p:nvCxnSpPr>
          <p:cNvPr id="18" name="Łącznik prosty 17"/>
          <p:cNvCxnSpPr>
            <a:stCxn id="10" idx="2"/>
            <a:endCxn id="16" idx="0"/>
          </p:cNvCxnSpPr>
          <p:nvPr/>
        </p:nvCxnSpPr>
        <p:spPr>
          <a:xfrm>
            <a:off x="4280175" y="2689646"/>
            <a:ext cx="72008" cy="2376264"/>
          </a:xfrm>
          <a:prstGeom prst="line">
            <a:avLst/>
          </a:prstGeom>
          <a:ln w="19050">
            <a:solidFill>
              <a:srgbClr val="00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Śledzenie  &lt;&lt;</a:t>
            </a:r>
            <a:r>
              <a:rPr lang="pl-PL" dirty="0" err="1" smtClean="0"/>
              <a:t>trace</a:t>
            </a:r>
            <a:r>
              <a:rPr lang="pl-PL" dirty="0" smtClean="0"/>
              <a:t>&gt;&gt;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46</a:t>
            </a:fld>
            <a:endParaRPr lang="pl-PL" dirty="0"/>
          </a:p>
        </p:txBody>
      </p:sp>
      <p:sp>
        <p:nvSpPr>
          <p:cNvPr id="19" name="Symbol zastępczy zawartości 4"/>
          <p:cNvSpPr txBox="1">
            <a:spLocks/>
          </p:cNvSpPr>
          <p:nvPr/>
        </p:nvSpPr>
        <p:spPr>
          <a:xfrm>
            <a:off x="631189" y="1256626"/>
            <a:ext cx="7571184" cy="136815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Śledzenie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umożliwia przedstawienie nieformalnego związku między wymaganiem a dowolnym elementem modelu, ustalenie kolejności realizacji wymagań.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1207253" y="2710971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requirement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Wyświetlenie listy transakcji oczekujących</a:t>
            </a:r>
          </a:p>
        </p:txBody>
      </p:sp>
      <p:sp>
        <p:nvSpPr>
          <p:cNvPr id="21" name="Prostokąt 20"/>
          <p:cNvSpPr/>
          <p:nvPr/>
        </p:nvSpPr>
        <p:spPr>
          <a:xfrm>
            <a:off x="1207253" y="3143019"/>
            <a:ext cx="2376264" cy="504056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err="1" smtClean="0">
                <a:solidFill>
                  <a:schemeClr val="tx1"/>
                </a:solidFill>
              </a:rPr>
              <a:t>Text</a:t>
            </a:r>
            <a:r>
              <a:rPr lang="pl-PL" sz="10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Id:</a:t>
            </a:r>
          </a:p>
        </p:txBody>
      </p:sp>
      <p:cxnSp>
        <p:nvCxnSpPr>
          <p:cNvPr id="22" name="Łącznik prosty 21"/>
          <p:cNvCxnSpPr>
            <a:endCxn id="28" idx="0"/>
          </p:cNvCxnSpPr>
          <p:nvPr/>
        </p:nvCxnSpPr>
        <p:spPr>
          <a:xfrm flipH="1">
            <a:off x="1963337" y="3647075"/>
            <a:ext cx="36004" cy="1224136"/>
          </a:xfrm>
          <a:prstGeom prst="line">
            <a:avLst/>
          </a:prstGeom>
          <a:ln w="19050">
            <a:solidFill>
              <a:srgbClr val="0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/>
          <p:cNvSpPr txBox="1"/>
          <p:nvPr/>
        </p:nvSpPr>
        <p:spPr>
          <a:xfrm>
            <a:off x="1567293" y="4151131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 </a:t>
            </a:r>
            <a:r>
              <a:rPr lang="pl-PL" sz="1200" dirty="0" err="1" smtClean="0"/>
              <a:t>trace</a:t>
            </a:r>
            <a:r>
              <a:rPr lang="pl-PL" sz="1200" dirty="0" smtClean="0"/>
              <a:t>&gt;&gt;</a:t>
            </a:r>
            <a:endParaRPr lang="pl-PL" sz="1200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4447613" y="3431051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 </a:t>
            </a:r>
            <a:r>
              <a:rPr lang="pl-PL" sz="1200" dirty="0" err="1" smtClean="0"/>
              <a:t>trace</a:t>
            </a:r>
            <a:r>
              <a:rPr lang="pl-PL" sz="1200" dirty="0" smtClean="0"/>
              <a:t> &gt;&gt;</a:t>
            </a:r>
            <a:endParaRPr lang="pl-PL" sz="1200" dirty="0"/>
          </a:p>
        </p:txBody>
      </p:sp>
      <p:cxnSp>
        <p:nvCxnSpPr>
          <p:cNvPr id="25" name="Łącznik prosty 24"/>
          <p:cNvCxnSpPr/>
          <p:nvPr/>
        </p:nvCxnSpPr>
        <p:spPr>
          <a:xfrm>
            <a:off x="3583517" y="3431051"/>
            <a:ext cx="2304256" cy="468052"/>
          </a:xfrm>
          <a:prstGeom prst="line">
            <a:avLst/>
          </a:prstGeom>
          <a:ln w="19050">
            <a:solidFill>
              <a:srgbClr val="00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/>
          <p:cNvSpPr txBox="1"/>
          <p:nvPr/>
        </p:nvSpPr>
        <p:spPr>
          <a:xfrm>
            <a:off x="3367493" y="4079123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 smtClean="0"/>
              <a:t>&lt;&lt; </a:t>
            </a:r>
            <a:r>
              <a:rPr lang="pl-PL" sz="1200" dirty="0" err="1" smtClean="0"/>
              <a:t>trace</a:t>
            </a:r>
            <a:r>
              <a:rPr lang="pl-PL" sz="1200" dirty="0" smtClean="0"/>
              <a:t> &gt;&gt;</a:t>
            </a:r>
            <a:endParaRPr lang="pl-PL" sz="1200" dirty="0"/>
          </a:p>
        </p:txBody>
      </p:sp>
      <p:cxnSp>
        <p:nvCxnSpPr>
          <p:cNvPr id="27" name="Łącznik prosty 26"/>
          <p:cNvCxnSpPr>
            <a:stCxn id="21" idx="2"/>
          </p:cNvCxnSpPr>
          <p:nvPr/>
        </p:nvCxnSpPr>
        <p:spPr>
          <a:xfrm>
            <a:off x="2395385" y="3647075"/>
            <a:ext cx="2448272" cy="1296144"/>
          </a:xfrm>
          <a:prstGeom prst="line">
            <a:avLst/>
          </a:prstGeom>
          <a:ln w="19050">
            <a:solidFill>
              <a:srgbClr val="0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rostokąt 27"/>
          <p:cNvSpPr/>
          <p:nvPr/>
        </p:nvSpPr>
        <p:spPr>
          <a:xfrm>
            <a:off x="775205" y="4871211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requirement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Wykonanie przelewu zdefiniowanego</a:t>
            </a:r>
          </a:p>
        </p:txBody>
      </p:sp>
      <p:sp>
        <p:nvSpPr>
          <p:cNvPr id="29" name="Prostokąt 28"/>
          <p:cNvSpPr/>
          <p:nvPr/>
        </p:nvSpPr>
        <p:spPr>
          <a:xfrm>
            <a:off x="775205" y="5303259"/>
            <a:ext cx="2376264" cy="504056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err="1" smtClean="0">
                <a:solidFill>
                  <a:schemeClr val="tx1"/>
                </a:solidFill>
              </a:rPr>
              <a:t>Text</a:t>
            </a:r>
            <a:r>
              <a:rPr lang="pl-PL" sz="10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Id:</a:t>
            </a:r>
          </a:p>
        </p:txBody>
      </p:sp>
      <p:sp>
        <p:nvSpPr>
          <p:cNvPr id="30" name="Prostokąt 29"/>
          <p:cNvSpPr/>
          <p:nvPr/>
        </p:nvSpPr>
        <p:spPr>
          <a:xfrm>
            <a:off x="3727533" y="4943219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requirement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Wykonanie przelewu jednorazowego</a:t>
            </a:r>
          </a:p>
        </p:txBody>
      </p:sp>
      <p:sp>
        <p:nvSpPr>
          <p:cNvPr id="31" name="Prostokąt 30"/>
          <p:cNvSpPr/>
          <p:nvPr/>
        </p:nvSpPr>
        <p:spPr>
          <a:xfrm>
            <a:off x="3727533" y="5375267"/>
            <a:ext cx="2376264" cy="504056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err="1" smtClean="0">
                <a:solidFill>
                  <a:schemeClr val="tx1"/>
                </a:solidFill>
              </a:rPr>
              <a:t>Text</a:t>
            </a:r>
            <a:r>
              <a:rPr lang="pl-PL" sz="10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Id: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5887773" y="3287035"/>
            <a:ext cx="2376264" cy="43204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requirement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usunięcie przelewu z listy</a:t>
            </a:r>
          </a:p>
        </p:txBody>
      </p:sp>
      <p:sp>
        <p:nvSpPr>
          <p:cNvPr id="33" name="Prostokąt 32"/>
          <p:cNvSpPr/>
          <p:nvPr/>
        </p:nvSpPr>
        <p:spPr>
          <a:xfrm>
            <a:off x="5887773" y="3719083"/>
            <a:ext cx="2376264" cy="504056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err="1" smtClean="0">
                <a:solidFill>
                  <a:schemeClr val="tx1"/>
                </a:solidFill>
              </a:rPr>
              <a:t>Text</a:t>
            </a:r>
            <a:r>
              <a:rPr lang="pl-PL" sz="10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Id: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Diagram wymagań – specyfikowanie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47</a:t>
            </a:fld>
            <a:endParaRPr lang="pl-PL" dirty="0"/>
          </a:p>
        </p:txBody>
      </p:sp>
      <p:sp>
        <p:nvSpPr>
          <p:cNvPr id="34" name="Symbol zastępczy zawartości 2"/>
          <p:cNvSpPr txBox="1">
            <a:spLocks/>
          </p:cNvSpPr>
          <p:nvPr/>
        </p:nvSpPr>
        <p:spPr>
          <a:xfrm>
            <a:off x="827584" y="1600200"/>
            <a:ext cx="7859216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specyfikowania wymagań i związków pomiędzy wymaganiami w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można stosować: 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tabelaryczną  specyfikację  wymagań,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tabelaryczną  specyfikację  związków,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rozszerzone  wymagania  systemowe,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stereotypowanie rozszerzonych wymagań systemowych.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Postaci tabelaryczne wymagań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48</a:t>
            </a:fld>
            <a:endParaRPr lang="pl-PL" dirty="0"/>
          </a:p>
        </p:txBody>
      </p:sp>
      <p:graphicFrame>
        <p:nvGraphicFramePr>
          <p:cNvPr id="9" name="Symbol zastępczy zawartości 6"/>
          <p:cNvGraphicFramePr>
            <a:graphicFrameLocks/>
          </p:cNvGraphicFramePr>
          <p:nvPr/>
        </p:nvGraphicFramePr>
        <p:xfrm>
          <a:off x="467544" y="2268963"/>
          <a:ext cx="8208912" cy="100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2736304"/>
                <a:gridCol w="2736304"/>
              </a:tblGrid>
              <a:tr h="369260">
                <a:tc>
                  <a:txBody>
                    <a:bodyPr/>
                    <a:lstStyle/>
                    <a:p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numer porządkowy</a:t>
                      </a:r>
                      <a:endParaRPr lang="pl-P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nazwa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treść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2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  <a:p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nazwa1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System powinien …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pole tekstowe 9"/>
          <p:cNvSpPr txBox="1"/>
          <p:nvPr/>
        </p:nvSpPr>
        <p:spPr>
          <a:xfrm>
            <a:off x="467544" y="3652610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smtClean="0"/>
              <a:t>Tabelaryczna specyfikacja związków</a:t>
            </a:r>
            <a:endParaRPr lang="pl-PL" sz="320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39552" y="4519204"/>
          <a:ext cx="784887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74"/>
                <a:gridCol w="1569774"/>
                <a:gridCol w="1569774"/>
                <a:gridCol w="1569774"/>
                <a:gridCol w="1569774"/>
              </a:tblGrid>
              <a:tr h="370840">
                <a:tc>
                  <a:txBody>
                    <a:bodyPr/>
                    <a:lstStyle/>
                    <a:p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Wymaganie</a:t>
                      </a:r>
                    </a:p>
                    <a:p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źródłowe</a:t>
                      </a:r>
                      <a:endParaRPr lang="pl-P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Rodzaj związku</a:t>
                      </a:r>
                      <a:endParaRPr lang="pl-P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Wymaganie</a:t>
                      </a:r>
                    </a:p>
                    <a:p>
                      <a:r>
                        <a:rPr lang="pl-PL" b="0" dirty="0" smtClean="0">
                          <a:solidFill>
                            <a:schemeClr val="tx1"/>
                          </a:solidFill>
                        </a:rPr>
                        <a:t>docelowe</a:t>
                      </a:r>
                      <a:endParaRPr lang="pl-P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Id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nazwa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Id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nazwa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1.1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nazwa1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zagnieżdżanie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1.3</a:t>
                      </a:r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nazwa2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pole tekstowe 11"/>
          <p:cNvSpPr txBox="1"/>
          <p:nvPr/>
        </p:nvSpPr>
        <p:spPr>
          <a:xfrm>
            <a:off x="423996" y="1333888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smtClean="0"/>
              <a:t>Tabelaryczna specyfikacja wymagań</a:t>
            </a:r>
            <a:endParaRPr lang="pl-PL" sz="32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Rozszerzone wymagania systemowe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49</a:t>
            </a:fld>
            <a:endParaRPr lang="pl-PL" dirty="0"/>
          </a:p>
        </p:txBody>
      </p:sp>
      <p:sp>
        <p:nvSpPr>
          <p:cNvPr id="13" name="Symbol zastępczy zawartości 4"/>
          <p:cNvSpPr txBox="1">
            <a:spLocks/>
          </p:cNvSpPr>
          <p:nvPr/>
        </p:nvSpPr>
        <p:spPr>
          <a:xfrm>
            <a:off x="909584" y="1409030"/>
            <a:ext cx="7139136" cy="2232248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Dodatkowe właściwości wymagania: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priority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priorytet – kolejność implementacji</a:t>
            </a: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obligation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istotność – 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ewentualna 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opcjonalność</a:t>
            </a: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stability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stabilność – prawdopodobieństwo zmiany</a:t>
            </a: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typ –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zródło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wymagania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risk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ryzyko – ewentualne zagrożenia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5446088" y="3857301"/>
            <a:ext cx="1872208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extendedRequirement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nazwa1</a:t>
            </a:r>
          </a:p>
        </p:txBody>
      </p:sp>
      <p:sp>
        <p:nvSpPr>
          <p:cNvPr id="15" name="Prostokąt 14"/>
          <p:cNvSpPr/>
          <p:nvPr/>
        </p:nvSpPr>
        <p:spPr>
          <a:xfrm>
            <a:off x="5446088" y="4433365"/>
            <a:ext cx="1872208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smtClean="0">
                <a:solidFill>
                  <a:schemeClr val="tx1"/>
                </a:solidFill>
              </a:rPr>
              <a:t>Id:</a:t>
            </a:r>
          </a:p>
          <a:p>
            <a:r>
              <a:rPr lang="pl-PL" sz="1000" dirty="0" err="1" smtClean="0">
                <a:solidFill>
                  <a:schemeClr val="tx1"/>
                </a:solidFill>
              </a:rPr>
              <a:t>Text</a:t>
            </a:r>
            <a:r>
              <a:rPr lang="pl-PL" sz="1000" dirty="0" smtClean="0">
                <a:solidFill>
                  <a:schemeClr val="tx1"/>
                </a:solidFill>
              </a:rPr>
              <a:t>:  ”System powinien ……”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5446088" y="5009429"/>
            <a:ext cx="1872208" cy="100811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err="1" smtClean="0">
                <a:solidFill>
                  <a:schemeClr val="tx1"/>
                </a:solidFill>
              </a:rPr>
              <a:t>priority</a:t>
            </a:r>
            <a:r>
              <a:rPr lang="pl-PL" sz="1000" dirty="0" smtClean="0">
                <a:solidFill>
                  <a:schemeClr val="tx1"/>
                </a:solidFill>
              </a:rPr>
              <a:t> = ” wysoki”</a:t>
            </a:r>
          </a:p>
          <a:p>
            <a:r>
              <a:rPr lang="pl-PL" sz="1000" dirty="0" err="1" smtClean="0">
                <a:solidFill>
                  <a:schemeClr val="tx1"/>
                </a:solidFill>
              </a:rPr>
              <a:t>obligation</a:t>
            </a:r>
            <a:r>
              <a:rPr lang="pl-PL" sz="1000" dirty="0" smtClean="0">
                <a:solidFill>
                  <a:schemeClr val="tx1"/>
                </a:solidFill>
              </a:rPr>
              <a:t>  = ”opcjonalny”</a:t>
            </a:r>
          </a:p>
          <a:p>
            <a:r>
              <a:rPr lang="pl-PL" sz="1000" dirty="0" err="1" smtClean="0">
                <a:solidFill>
                  <a:schemeClr val="tx1"/>
                </a:solidFill>
              </a:rPr>
              <a:t>Type</a:t>
            </a:r>
            <a:r>
              <a:rPr lang="pl-PL" sz="1000" dirty="0" smtClean="0">
                <a:solidFill>
                  <a:schemeClr val="tx1"/>
                </a:solidFill>
              </a:rPr>
              <a:t> = ”użytkownik”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…</a:t>
            </a:r>
          </a:p>
          <a:p>
            <a:endParaRPr lang="pl-PL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Opracowanie założeń nowego języka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5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57200" y="2016410"/>
            <a:ext cx="8229600" cy="34892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INCOSE – International 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Council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System Engineering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OMG SE DESIG –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Management Group System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Engirneering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Domain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Special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Interest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Group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ISO AP 233 – ISO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Protocol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233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Stereotypowanie wymagań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50</a:t>
            </a:fld>
            <a:endParaRPr lang="pl-PL" dirty="0"/>
          </a:p>
        </p:txBody>
      </p:sp>
      <p:sp>
        <p:nvSpPr>
          <p:cNvPr id="11" name="Symbol zastępczy zawartości 2"/>
          <p:cNvSpPr txBox="1">
            <a:spLocks/>
          </p:cNvSpPr>
          <p:nvPr/>
        </p:nvSpPr>
        <p:spPr>
          <a:xfrm>
            <a:off x="755931" y="1948553"/>
            <a:ext cx="7283152" cy="30529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Typy wymagań rozszerzonych często uściśla się poprzez nadania im dodatkowego stereotypu: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wymagania  funkcjonalne &lt;&lt;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functionalRequirement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wymagania  interfejsowe &lt;&lt;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interfaceRequirement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 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wymagania  wydajnościowe &lt;&lt;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performance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 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wymagania  fizyczne &lt;&lt;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physicalRequirement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 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ograniczenia  projektowe &lt;&lt; 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designConstraint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Diagram definiowania bloków (</a:t>
            </a:r>
            <a:r>
              <a:rPr lang="pl-PL" dirty="0" err="1" smtClean="0"/>
              <a:t>bdd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51</a:t>
            </a:fld>
            <a:endParaRPr lang="pl-PL" dirty="0"/>
          </a:p>
        </p:txBody>
      </p:sp>
      <p:sp>
        <p:nvSpPr>
          <p:cNvPr id="8" name="Symbol zastępczy zawartości 5"/>
          <p:cNvSpPr txBox="1">
            <a:spLocks/>
          </p:cNvSpPr>
          <p:nvPr/>
        </p:nvSpPr>
        <p:spPr>
          <a:xfrm>
            <a:off x="748437" y="1413578"/>
            <a:ext cx="7653536" cy="2188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bdd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 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to rozwinięcie 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diagramu klas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w UML.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Diagramy definiowania bloków</a:t>
            </a:r>
            <a:r>
              <a:rPr lang="pl-PL" sz="2000" dirty="0" smtClean="0"/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służą do precyzyjnej charakterystyki systemu. 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wykorzystuje koncepcję bloków w celu określenia hierarchii i wzajemnych połączeń w ramach projektu systemowego.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 definiowania bloków </a:t>
            </a:r>
            <a:r>
              <a:rPr lang="pl-PL" sz="2000" b="1" dirty="0" smtClean="0"/>
              <a:t>b</a:t>
            </a:r>
            <a:r>
              <a:rPr kumimoji="0" lang="pl-PL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jest  graficznym przedstawieniem struktury systemu w postaci bloków, ich cech i związków. </a:t>
            </a:r>
          </a:p>
        </p:txBody>
      </p:sp>
      <p:sp>
        <p:nvSpPr>
          <p:cNvPr id="9" name="Prostokąt 8"/>
          <p:cNvSpPr/>
          <p:nvPr/>
        </p:nvSpPr>
        <p:spPr>
          <a:xfrm>
            <a:off x="6000117" y="4293096"/>
            <a:ext cx="2088232" cy="1296144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0" name="Łącznik prosty 9"/>
          <p:cNvCxnSpPr/>
          <p:nvPr/>
        </p:nvCxnSpPr>
        <p:spPr>
          <a:xfrm>
            <a:off x="5989231" y="4653136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 flipV="1">
            <a:off x="6925335" y="4509120"/>
            <a:ext cx="216024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 flipV="1">
            <a:off x="7141359" y="4293096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/>
          <p:cNvSpPr txBox="1"/>
          <p:nvPr/>
        </p:nvSpPr>
        <p:spPr>
          <a:xfrm>
            <a:off x="5989231" y="429309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bdd</a:t>
            </a:r>
            <a:endParaRPr lang="pl-PL" b="1" dirty="0"/>
          </a:p>
        </p:txBody>
      </p:sp>
      <p:sp>
        <p:nvSpPr>
          <p:cNvPr id="15" name="Symbol zastępczy zawartości 2"/>
          <p:cNvSpPr txBox="1">
            <a:spLocks/>
          </p:cNvSpPr>
          <p:nvPr/>
        </p:nvSpPr>
        <p:spPr>
          <a:xfrm>
            <a:off x="211184" y="3635883"/>
            <a:ext cx="6995120" cy="26208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Podstawowe kategorie modelowania 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bdd 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obejmują: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Blok  (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 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Związek  (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 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  wartości  (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 type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Aktora  (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actor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 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  (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 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Pakiet  (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package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631370" y="2726871"/>
            <a:ext cx="7620001" cy="7021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Blok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52</a:t>
            </a:fld>
            <a:endParaRPr lang="pl-PL" dirty="0"/>
          </a:p>
        </p:txBody>
      </p:sp>
      <p:sp>
        <p:nvSpPr>
          <p:cNvPr id="15" name="Symbol zastępczy zawartości 5"/>
          <p:cNvSpPr txBox="1">
            <a:spLocks/>
          </p:cNvSpPr>
          <p:nvPr/>
        </p:nvSpPr>
        <p:spPr>
          <a:xfrm>
            <a:off x="448270" y="1696969"/>
            <a:ext cx="8229600" cy="34129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Blok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w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to  rozszerzenie  </a:t>
            </a: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klasy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 znanej  z  UML.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lang="pl-PL" sz="20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Blok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jest to podstawowa jednostka, element strukturalny, który</a:t>
            </a:r>
            <a:r>
              <a:rPr kumimoji="0" lang="pl-PL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opisuje strukturę systemu lub elementu. Blokiem może być komponent systemu, część sprzętu, oprogramowania, komponent danych, osoba, usługa.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42286" y="2372072"/>
            <a:ext cx="8388054" cy="128008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Blok – charakterystyka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53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593088" y="1600201"/>
            <a:ext cx="7571184" cy="391703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Bloki  posiadają  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unikatową  tożsamość  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zespół  cech  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zestaw  opcjonalnych  sekcji  (compartments)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pl-PL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Bloki  łączą  się    za  pomocą  związków  takich jak w UML 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asocjacji  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generalizacji  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zależności  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realizacji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zagnieżdżenia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Blok – przykłady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54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828386" y="1660074"/>
            <a:ext cx="7499176" cy="22608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Blok może mieć charakter: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sprzętowy – reprezentują istniejące urządzenie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programowy – reprezentują zasoby danych, moduły oprogramowania lub usługi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organizacyjny – reprezentują jednostki organizacyjne, procedury, dokumenty, 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1044410" y="4496985"/>
            <a:ext cx="1872208" cy="86409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&lt;&lt; </a:t>
            </a:r>
            <a:r>
              <a:rPr lang="pl-PL" dirty="0" err="1" smtClean="0">
                <a:solidFill>
                  <a:schemeClr val="tx1"/>
                </a:solidFill>
              </a:rPr>
              <a:t>block</a:t>
            </a:r>
            <a:r>
              <a:rPr lang="pl-PL" dirty="0" smtClean="0">
                <a:solidFill>
                  <a:schemeClr val="tx1"/>
                </a:solidFill>
              </a:rPr>
              <a:t>&gt;&gt; </a:t>
            </a:r>
          </a:p>
          <a:p>
            <a:pPr algn="ctr"/>
            <a:r>
              <a:rPr lang="pl-PL" dirty="0" smtClean="0">
                <a:solidFill>
                  <a:schemeClr val="tx1"/>
                </a:solidFill>
              </a:rPr>
              <a:t>Router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6084970" y="4496985"/>
            <a:ext cx="1872208" cy="86409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&lt;&lt; </a:t>
            </a:r>
            <a:r>
              <a:rPr lang="pl-PL" dirty="0" err="1" smtClean="0">
                <a:solidFill>
                  <a:schemeClr val="tx1"/>
                </a:solidFill>
              </a:rPr>
              <a:t>block</a:t>
            </a:r>
            <a:r>
              <a:rPr lang="pl-PL" dirty="0" smtClean="0">
                <a:solidFill>
                  <a:schemeClr val="tx1"/>
                </a:solidFill>
              </a:rPr>
              <a:t>&gt;&gt; </a:t>
            </a:r>
          </a:p>
          <a:p>
            <a:pPr algn="ctr"/>
            <a:r>
              <a:rPr lang="pl-PL" dirty="0" smtClean="0">
                <a:solidFill>
                  <a:schemeClr val="tx1"/>
                </a:solidFill>
              </a:rPr>
              <a:t>Umowa o dzieło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3492682" y="4496985"/>
            <a:ext cx="1872208" cy="86409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&lt;&lt; </a:t>
            </a:r>
            <a:r>
              <a:rPr lang="pl-PL" dirty="0" err="1" smtClean="0">
                <a:solidFill>
                  <a:schemeClr val="tx1"/>
                </a:solidFill>
              </a:rPr>
              <a:t>block</a:t>
            </a:r>
            <a:r>
              <a:rPr lang="pl-PL" dirty="0" smtClean="0">
                <a:solidFill>
                  <a:schemeClr val="tx1"/>
                </a:solidFill>
              </a:rPr>
              <a:t>&gt;&gt; </a:t>
            </a:r>
          </a:p>
          <a:p>
            <a:pPr algn="ctr"/>
            <a:r>
              <a:rPr lang="pl-PL" dirty="0" smtClean="0">
                <a:solidFill>
                  <a:schemeClr val="tx1"/>
                </a:solidFill>
              </a:rPr>
              <a:t>Moduł uwierzytelniania</a:t>
            </a:r>
            <a:endParaRPr lang="pl-PL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Cechy bloku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55</a:t>
            </a:fld>
            <a:endParaRPr lang="pl-PL" dirty="0"/>
          </a:p>
        </p:txBody>
      </p:sp>
      <p:sp>
        <p:nvSpPr>
          <p:cNvPr id="13" name="Symbol zastępczy zawartości 2"/>
          <p:cNvSpPr txBox="1">
            <a:spLocks/>
          </p:cNvSpPr>
          <p:nvPr/>
        </p:nvSpPr>
        <p:spPr>
          <a:xfrm>
            <a:off x="611915" y="1323638"/>
            <a:ext cx="7427168" cy="489654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Bloki definiują zestaw wspólnych cech pierwotnych dla instancji danego bloku.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wartości (</a:t>
            </a:r>
            <a:r>
              <a:rPr kumimoji="0" lang="pl-PL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– atrybuty bloku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operacje (operations) – operacje jakie można wykonywać na bloku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ograniczenia ( </a:t>
            </a:r>
            <a:r>
              <a:rPr kumimoji="0" lang="pl-PL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constraints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)– ograniczenia dotyczące atrybutów, maksymalny czas złożenia zamówienia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części (parts) – wyszczególnienie elementów składowych bloku (dekompozycja)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odniesienia (</a:t>
            </a:r>
            <a:r>
              <a:rPr kumimoji="0" lang="pl-PL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references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– lista bloków powiązanych z danym blokiem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cechy uniwersalne (</a:t>
            </a:r>
            <a:r>
              <a:rPr kumimoji="0" lang="pl-PL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– pozostałe cechy	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nie stosuje się znaczników widoczności (+, -, #  ) jak w UML, przyjmuje się dla wszystkich cech poziom widoczności publiczny</a:t>
            </a:r>
            <a:endParaRPr kumimoji="0" lang="pl-PL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Sekcje bloku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56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712387" y="1381815"/>
            <a:ext cx="7283152" cy="1224136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Każdy blok na diagramie musi posiadać co najmniej jedną sekcję – 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sekcję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nazwy bloku.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2584595" y="2471926"/>
            <a:ext cx="25202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err="1" smtClean="0">
                <a:solidFill>
                  <a:schemeClr val="tx1"/>
                </a:solidFill>
              </a:rPr>
              <a:t>&lt;&lt;block</a:t>
            </a:r>
            <a:r>
              <a:rPr lang="pl-PL" sz="14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nazwa1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2584595" y="3192006"/>
            <a:ext cx="252028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&lt;&lt;</a:t>
            </a:r>
            <a:r>
              <a:rPr lang="pl-PL" sz="1400" dirty="0" err="1" smtClean="0">
                <a:solidFill>
                  <a:schemeClr val="tx1"/>
                </a:solidFill>
              </a:rPr>
              <a:t>values</a:t>
            </a:r>
            <a:r>
              <a:rPr lang="pl-PL" sz="1400" dirty="0" smtClean="0">
                <a:solidFill>
                  <a:schemeClr val="tx1"/>
                </a:solidFill>
              </a:rPr>
              <a:t>&gt;&gt;</a:t>
            </a:r>
          </a:p>
          <a:p>
            <a:r>
              <a:rPr lang="pl-PL" sz="1400" dirty="0" smtClean="0">
                <a:solidFill>
                  <a:schemeClr val="tx1"/>
                </a:solidFill>
              </a:rPr>
              <a:t>Id:</a:t>
            </a:r>
          </a:p>
          <a:p>
            <a:r>
              <a:rPr lang="pl-PL" sz="1400" dirty="0" smtClean="0">
                <a:solidFill>
                  <a:schemeClr val="tx1"/>
                </a:solidFill>
              </a:rPr>
              <a:t>Nazwa: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2584595" y="4056102"/>
            <a:ext cx="252028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&lt;&lt;operations&gt;&gt;</a:t>
            </a:r>
          </a:p>
          <a:p>
            <a:r>
              <a:rPr lang="pl-PL" sz="1400" dirty="0" smtClean="0">
                <a:solidFill>
                  <a:schemeClr val="tx1"/>
                </a:solidFill>
              </a:rPr>
              <a:t>Usuń()</a:t>
            </a:r>
          </a:p>
          <a:p>
            <a:r>
              <a:rPr lang="pl-PL" sz="1400" dirty="0" smtClean="0">
                <a:solidFill>
                  <a:schemeClr val="tx1"/>
                </a:solidFill>
              </a:rPr>
              <a:t>Dodaj()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2584595" y="4848190"/>
            <a:ext cx="2520280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&lt;&lt;</a:t>
            </a:r>
            <a:r>
              <a:rPr lang="pl-PL" sz="1400" dirty="0" err="1" smtClean="0">
                <a:solidFill>
                  <a:schemeClr val="tx1"/>
                </a:solidFill>
              </a:rPr>
              <a:t>references</a:t>
            </a:r>
            <a:r>
              <a:rPr lang="pl-PL" sz="1400" dirty="0" smtClean="0">
                <a:solidFill>
                  <a:schemeClr val="tx1"/>
                </a:solidFill>
              </a:rPr>
              <a:t>&gt;&gt;</a:t>
            </a:r>
          </a:p>
          <a:p>
            <a:r>
              <a:rPr lang="pl-PL" sz="1400" dirty="0" smtClean="0">
                <a:solidFill>
                  <a:schemeClr val="tx1"/>
                </a:solidFill>
              </a:rPr>
              <a:t>nazwaBloku1</a:t>
            </a:r>
          </a:p>
          <a:p>
            <a:r>
              <a:rPr lang="pl-PL" sz="1400" dirty="0" smtClean="0">
                <a:solidFill>
                  <a:schemeClr val="tx1"/>
                </a:solidFill>
              </a:rPr>
              <a:t>nazwaBloku2</a:t>
            </a:r>
          </a:p>
          <a:p>
            <a:pPr algn="ctr"/>
            <a:endParaRPr lang="pl-PL" dirty="0"/>
          </a:p>
        </p:txBody>
      </p:sp>
      <p:cxnSp>
        <p:nvCxnSpPr>
          <p:cNvPr id="14" name="Łącznik prosty 13"/>
          <p:cNvCxnSpPr>
            <a:stCxn id="9" idx="3"/>
          </p:cNvCxnSpPr>
          <p:nvPr/>
        </p:nvCxnSpPr>
        <p:spPr>
          <a:xfrm>
            <a:off x="5104875" y="2831966"/>
            <a:ext cx="1368152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>
            <a:stCxn id="10" idx="3"/>
          </p:cNvCxnSpPr>
          <p:nvPr/>
        </p:nvCxnSpPr>
        <p:spPr>
          <a:xfrm>
            <a:off x="5104875" y="3624054"/>
            <a:ext cx="136815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>
            <a:stCxn id="11" idx="3"/>
          </p:cNvCxnSpPr>
          <p:nvPr/>
        </p:nvCxnSpPr>
        <p:spPr>
          <a:xfrm flipV="1">
            <a:off x="5104875" y="3912086"/>
            <a:ext cx="1296144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>
            <a:stCxn id="12" idx="3"/>
          </p:cNvCxnSpPr>
          <p:nvPr/>
        </p:nvCxnSpPr>
        <p:spPr>
          <a:xfrm flipV="1">
            <a:off x="5104875" y="4056102"/>
            <a:ext cx="1368152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/>
          <p:cNvSpPr txBox="1"/>
          <p:nvPr/>
        </p:nvSpPr>
        <p:spPr>
          <a:xfrm>
            <a:off x="6617043" y="3768070"/>
            <a:ext cx="7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sekcje</a:t>
            </a:r>
            <a:endParaRPr lang="pl-PL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Związki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57</a:t>
            </a:fld>
            <a:endParaRPr lang="pl-PL" dirty="0"/>
          </a:p>
        </p:txBody>
      </p:sp>
      <p:sp>
        <p:nvSpPr>
          <p:cNvPr id="19" name="Symbol zastępczy zawartości 2"/>
          <p:cNvSpPr txBox="1">
            <a:spLocks/>
          </p:cNvSpPr>
          <p:nvPr/>
        </p:nvSpPr>
        <p:spPr>
          <a:xfrm>
            <a:off x="643324" y="1437493"/>
            <a:ext cx="7499176" cy="485740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Związki stosowane w </a:t>
            </a:r>
            <a:r>
              <a:rPr kumimoji="0" lang="pl-PL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asocjacja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generalizacja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zależność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realizacja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zagnieżdżenie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Różnice w stosunku do UML: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zrezygnowano z asocjacji </a:t>
            </a:r>
            <a:r>
              <a:rPr kumimoji="0" lang="pl-PL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n-arnych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(blok może być umieszczony w strukturze innych bloków),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wyłączono cechy asocjacji takie jak kwalifikacja i zaawansowane aspekty nawigacji,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bardziej intensywne zastosowanie związków zagnieżdżania (w UML głownie w diagramach pakietów).</a:t>
            </a:r>
            <a:endParaRPr kumimoji="0" lang="pl-PL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Asocjacja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58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930107" y="1209334"/>
            <a:ext cx="7283152" cy="51454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asocjacja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Opisuje związek pomiędzy dwoma blokami.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Cechy asocjacji: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nazwa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rola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jest odgrywana przez dany blok w stosunku do innego i na odwrót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liczebność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określenie liczby instancji danego bloku z pojedynczą instancją powiązanego z nim bloku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Łącznik prosty 8"/>
          <p:cNvCxnSpPr/>
          <p:nvPr/>
        </p:nvCxnSpPr>
        <p:spPr>
          <a:xfrm>
            <a:off x="3522395" y="2073430"/>
            <a:ext cx="2088232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rostokąt 9"/>
          <p:cNvSpPr/>
          <p:nvPr/>
        </p:nvSpPr>
        <p:spPr>
          <a:xfrm>
            <a:off x="5610627" y="1713390"/>
            <a:ext cx="115212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block2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2370267" y="1713390"/>
            <a:ext cx="115212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block1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12" name="Łącznik prosty 11"/>
          <p:cNvCxnSpPr/>
          <p:nvPr/>
        </p:nvCxnSpPr>
        <p:spPr>
          <a:xfrm>
            <a:off x="3594403" y="5889854"/>
            <a:ext cx="2088232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5682635" y="5529814"/>
            <a:ext cx="115212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block2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2442275" y="5529814"/>
            <a:ext cx="115212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block1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5250587" y="596186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1..*</a:t>
            </a:r>
            <a:endParaRPr lang="pl-PL" sz="1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Asocjacja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59</a:t>
            </a:fld>
            <a:endParaRPr lang="pl-PL" dirty="0"/>
          </a:p>
        </p:txBody>
      </p:sp>
      <p:sp>
        <p:nvSpPr>
          <p:cNvPr id="16" name="Symbol zastępczy zawartości 2"/>
          <p:cNvSpPr txBox="1">
            <a:spLocks/>
          </p:cNvSpPr>
          <p:nvPr/>
        </p:nvSpPr>
        <p:spPr>
          <a:xfrm>
            <a:off x="867736" y="1225663"/>
            <a:ext cx="7427168" cy="514543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nawigacja –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kierunek przesyłania informacji w ramach asocjacji tzw. asocjacja skierowana (jednokierunkowa)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agregacja 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związek całość – część pomiędzy blokami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kompozycja – 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jest formą agregacji, długość życia  części jest zgodny z długością życia całości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7" name="Łącznik prosty 16"/>
          <p:cNvCxnSpPr/>
          <p:nvPr/>
        </p:nvCxnSpPr>
        <p:spPr>
          <a:xfrm>
            <a:off x="3460024" y="2350129"/>
            <a:ext cx="2088232" cy="0"/>
          </a:xfrm>
          <a:prstGeom prst="line">
            <a:avLst/>
          </a:prstGeom>
          <a:ln w="190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stokąt 17"/>
          <p:cNvSpPr/>
          <p:nvPr/>
        </p:nvSpPr>
        <p:spPr>
          <a:xfrm>
            <a:off x="5548256" y="1990089"/>
            <a:ext cx="115212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block2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2307896" y="1990089"/>
            <a:ext cx="115212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block1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20" name="Łącznik prosty 19"/>
          <p:cNvCxnSpPr/>
          <p:nvPr/>
        </p:nvCxnSpPr>
        <p:spPr>
          <a:xfrm>
            <a:off x="3460024" y="4006313"/>
            <a:ext cx="2088232" cy="0"/>
          </a:xfrm>
          <a:prstGeom prst="line">
            <a:avLst/>
          </a:prstGeom>
          <a:ln w="1905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 20"/>
          <p:cNvSpPr/>
          <p:nvPr/>
        </p:nvSpPr>
        <p:spPr>
          <a:xfrm>
            <a:off x="5548256" y="3646273"/>
            <a:ext cx="115212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block2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2" name="Prostokąt 21"/>
          <p:cNvSpPr/>
          <p:nvPr/>
        </p:nvSpPr>
        <p:spPr>
          <a:xfrm>
            <a:off x="2307896" y="3646273"/>
            <a:ext cx="115212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block1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23" name="Łącznik prosty 22"/>
          <p:cNvCxnSpPr/>
          <p:nvPr/>
        </p:nvCxnSpPr>
        <p:spPr>
          <a:xfrm>
            <a:off x="3532032" y="5950529"/>
            <a:ext cx="2088232" cy="0"/>
          </a:xfrm>
          <a:prstGeom prst="line">
            <a:avLst/>
          </a:prstGeom>
          <a:ln w="1905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rostokąt 23"/>
          <p:cNvSpPr/>
          <p:nvPr/>
        </p:nvSpPr>
        <p:spPr>
          <a:xfrm>
            <a:off x="5620264" y="5590489"/>
            <a:ext cx="115212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block2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5" name="Prostokąt 24"/>
          <p:cNvSpPr/>
          <p:nvPr/>
        </p:nvSpPr>
        <p:spPr>
          <a:xfrm>
            <a:off x="2379904" y="5590489"/>
            <a:ext cx="115212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block1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6" name="Romb 25"/>
          <p:cNvSpPr/>
          <p:nvPr/>
        </p:nvSpPr>
        <p:spPr>
          <a:xfrm>
            <a:off x="3460024" y="3862297"/>
            <a:ext cx="482352" cy="2880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Romb 26"/>
          <p:cNvSpPr/>
          <p:nvPr/>
        </p:nvSpPr>
        <p:spPr>
          <a:xfrm>
            <a:off x="3532032" y="5806513"/>
            <a:ext cx="482352" cy="288032"/>
          </a:xfrm>
          <a:prstGeom prst="diamond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Chronologia wydarzeń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6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810808" y="1600200"/>
            <a:ext cx="7571184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2003 – dokument RFP (request for proposal)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robocza nazwa UML for System Engineering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2004 – wstępne założenia pod nazwą SysML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2006 – wersja 1.0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Prace nad udoskonaleniem języka zespół RTF  (Revision Task Force)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2008 – wersja 1.1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2010 – wersja 1.2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2012 – wersja 1.3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Asocjacja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60</a:t>
            </a:fld>
            <a:endParaRPr lang="pl-PL" dirty="0"/>
          </a:p>
        </p:txBody>
      </p:sp>
      <p:sp>
        <p:nvSpPr>
          <p:cNvPr id="28" name="Symbol zastępczy zawartości 2"/>
          <p:cNvSpPr txBox="1">
            <a:spLocks/>
          </p:cNvSpPr>
          <p:nvPr/>
        </p:nvSpPr>
        <p:spPr>
          <a:xfrm>
            <a:off x="873179" y="1329080"/>
            <a:ext cx="7427168" cy="504995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generalizacja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Specyfikuje  związek o charakterze taksonomicznym pomiędzy ogólną a specjalizowaną kategorią modelowania. Związek pomiędzy elementem bardziej ogólnym a elementem bardziej wyspecyfikowanym.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zależność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Wskazuje związek pomiędzy dwoma kategoriami modelowania, w którym zmiana jednego z nich (niezależnego) wpływa na drugi (zależny) W szczególności wskazuje na sytuację, kiedy dany blok wymaga funkcjonalności  oferowanej przez powiązany interfejs.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9" name="Łącznik prosty 28"/>
          <p:cNvCxnSpPr/>
          <p:nvPr/>
        </p:nvCxnSpPr>
        <p:spPr>
          <a:xfrm>
            <a:off x="3969523" y="1833136"/>
            <a:ext cx="165618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ójkąt równoramienny 29"/>
          <p:cNvSpPr/>
          <p:nvPr/>
        </p:nvSpPr>
        <p:spPr>
          <a:xfrm rot="5400000">
            <a:off x="5692424" y="1694411"/>
            <a:ext cx="132894" cy="266328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1" name="Łącznik prosty 30"/>
          <p:cNvCxnSpPr>
            <a:stCxn id="34" idx="3"/>
            <a:endCxn id="35" idx="1"/>
          </p:cNvCxnSpPr>
          <p:nvPr/>
        </p:nvCxnSpPr>
        <p:spPr>
          <a:xfrm>
            <a:off x="3969523" y="4646865"/>
            <a:ext cx="1944216" cy="158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>
          <a:xfrm>
            <a:off x="2817395" y="1473096"/>
            <a:ext cx="1152128" cy="664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block1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3" name="Prostokąt 32"/>
          <p:cNvSpPr/>
          <p:nvPr/>
        </p:nvSpPr>
        <p:spPr>
          <a:xfrm>
            <a:off x="5913739" y="1473096"/>
            <a:ext cx="1224136" cy="664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block2</a:t>
            </a:r>
          </a:p>
        </p:txBody>
      </p:sp>
      <p:sp>
        <p:nvSpPr>
          <p:cNvPr id="34" name="Prostokąt 33"/>
          <p:cNvSpPr/>
          <p:nvPr/>
        </p:nvSpPr>
        <p:spPr>
          <a:xfrm>
            <a:off x="2745387" y="4281408"/>
            <a:ext cx="1224136" cy="73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block1</a:t>
            </a:r>
          </a:p>
        </p:txBody>
      </p:sp>
      <p:sp>
        <p:nvSpPr>
          <p:cNvPr id="35" name="Prostokąt 34"/>
          <p:cNvSpPr/>
          <p:nvPr/>
        </p:nvSpPr>
        <p:spPr>
          <a:xfrm>
            <a:off x="5913739" y="4281408"/>
            <a:ext cx="1224136" cy="73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block2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Asocjacja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61</a:t>
            </a:fld>
            <a:endParaRPr lang="pl-PL" dirty="0"/>
          </a:p>
        </p:txBody>
      </p:sp>
      <p:sp>
        <p:nvSpPr>
          <p:cNvPr id="15" name="Symbol zastępczy zawartości 2"/>
          <p:cNvSpPr txBox="1">
            <a:spLocks/>
          </p:cNvSpPr>
          <p:nvPr/>
        </p:nvSpPr>
        <p:spPr>
          <a:xfrm>
            <a:off x="709889" y="1231106"/>
            <a:ext cx="7427168" cy="51454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realizacja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Związek znaczeniowy między elementami, w którym jeden określa kontrakt, a drugi zapewnia wywiązanie się z niego. Na diagramach 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bdd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jest to szczególny rodzaj zależności, w której dany blok definiuje i oferuje funkcjonalność wskazaną przez powiązany interfejs.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zagnieżdżanie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Związek łączący blok nadrzędny z podrzędnym, dzięki czemu możliwe jest zbudowanie wielopoziomowej hierarchicznej struktury bloków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6" name="Łącznik prosty 15"/>
          <p:cNvCxnSpPr>
            <a:endCxn id="17" idx="3"/>
          </p:cNvCxnSpPr>
          <p:nvPr/>
        </p:nvCxnSpPr>
        <p:spPr>
          <a:xfrm>
            <a:off x="3950249" y="1663154"/>
            <a:ext cx="2232248" cy="0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rójkąt równoramienny 16"/>
          <p:cNvSpPr/>
          <p:nvPr/>
        </p:nvSpPr>
        <p:spPr>
          <a:xfrm rot="5400000">
            <a:off x="6243653" y="1529990"/>
            <a:ext cx="144016" cy="266328"/>
          </a:xfrm>
          <a:prstGeom prst="triangl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8" name="Łącznik prosty 17"/>
          <p:cNvCxnSpPr/>
          <p:nvPr/>
        </p:nvCxnSpPr>
        <p:spPr>
          <a:xfrm>
            <a:off x="4094265" y="4543474"/>
            <a:ext cx="2448272" cy="0"/>
          </a:xfrm>
          <a:prstGeom prst="line">
            <a:avLst/>
          </a:prstGeom>
          <a:ln w="19050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>
            <a:endCxn id="23" idx="1"/>
          </p:cNvCxnSpPr>
          <p:nvPr/>
        </p:nvCxnSpPr>
        <p:spPr>
          <a:xfrm>
            <a:off x="4310289" y="4543474"/>
            <a:ext cx="2232248" cy="0"/>
          </a:xfrm>
          <a:prstGeom prst="line">
            <a:avLst/>
          </a:prstGeom>
          <a:ln w="1905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chemat blokowy: lub 19"/>
          <p:cNvSpPr/>
          <p:nvPr/>
        </p:nvSpPr>
        <p:spPr>
          <a:xfrm>
            <a:off x="3950249" y="4399458"/>
            <a:ext cx="288032" cy="288032"/>
          </a:xfrm>
          <a:prstGeom prst="flowChartOr">
            <a:avLst/>
          </a:prstGeom>
          <a:noFill/>
          <a:ln w="1905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6470529" y="1303114"/>
            <a:ext cx="115212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block2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2" name="Prostokąt 21"/>
          <p:cNvSpPr/>
          <p:nvPr/>
        </p:nvSpPr>
        <p:spPr>
          <a:xfrm>
            <a:off x="2798121" y="4183434"/>
            <a:ext cx="115212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block1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3" name="Prostokąt 22"/>
          <p:cNvSpPr/>
          <p:nvPr/>
        </p:nvSpPr>
        <p:spPr>
          <a:xfrm>
            <a:off x="6542537" y="4183434"/>
            <a:ext cx="115212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block2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4" name="Prostokąt 23"/>
          <p:cNvSpPr/>
          <p:nvPr/>
        </p:nvSpPr>
        <p:spPr>
          <a:xfrm>
            <a:off x="2726113" y="1303114"/>
            <a:ext cx="1152128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block1</a:t>
            </a:r>
            <a:endParaRPr lang="pl-PL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62</a:t>
            </a:fld>
            <a:endParaRPr lang="pl-PL" dirty="0"/>
          </a:p>
        </p:txBody>
      </p:sp>
      <p:cxnSp>
        <p:nvCxnSpPr>
          <p:cNvPr id="26" name="Łącznik prosty 25"/>
          <p:cNvCxnSpPr/>
          <p:nvPr/>
        </p:nvCxnSpPr>
        <p:spPr>
          <a:xfrm>
            <a:off x="467544" y="1077453"/>
            <a:ext cx="43204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/>
          <p:nvPr/>
        </p:nvCxnSpPr>
        <p:spPr>
          <a:xfrm flipV="1">
            <a:off x="4788024" y="933437"/>
            <a:ext cx="144016" cy="1440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/>
          <p:cNvCxnSpPr/>
          <p:nvPr/>
        </p:nvCxnSpPr>
        <p:spPr>
          <a:xfrm flipV="1">
            <a:off x="4932040" y="645405"/>
            <a:ext cx="0" cy="2880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/>
          <p:cNvSpPr txBox="1"/>
          <p:nvPr/>
        </p:nvSpPr>
        <p:spPr>
          <a:xfrm>
            <a:off x="467544" y="645405"/>
            <a:ext cx="450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Bdd</a:t>
            </a:r>
            <a:r>
              <a:rPr lang="pl-PL" dirty="0" smtClean="0"/>
              <a:t> serwis transakcyjny sklepu internetowego</a:t>
            </a:r>
            <a:endParaRPr lang="pl-PL" dirty="0"/>
          </a:p>
        </p:txBody>
      </p:sp>
      <p:sp>
        <p:nvSpPr>
          <p:cNvPr id="30" name="Schemat blokowy: proces 29"/>
          <p:cNvSpPr/>
          <p:nvPr/>
        </p:nvSpPr>
        <p:spPr>
          <a:xfrm>
            <a:off x="827584" y="4317813"/>
            <a:ext cx="1008112" cy="504056"/>
          </a:xfrm>
          <a:prstGeom prst="flowChartProcess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Wyszukiwarka zaawansowana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1" name="Schemat blokowy: proces 30"/>
          <p:cNvSpPr/>
          <p:nvPr/>
        </p:nvSpPr>
        <p:spPr>
          <a:xfrm>
            <a:off x="1691680" y="2733637"/>
            <a:ext cx="1008112" cy="504056"/>
          </a:xfrm>
          <a:prstGeom prst="flowChartProcess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katalog produktów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2" name="Schemat blokowy: proces 31"/>
          <p:cNvSpPr/>
          <p:nvPr/>
        </p:nvSpPr>
        <p:spPr>
          <a:xfrm>
            <a:off x="6300192" y="1725525"/>
            <a:ext cx="1008112" cy="5040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Lista zakupów&gt;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3" name="Schemat blokowy: proces 32"/>
          <p:cNvSpPr/>
          <p:nvPr/>
        </p:nvSpPr>
        <p:spPr>
          <a:xfrm>
            <a:off x="755576" y="3381709"/>
            <a:ext cx="1008112" cy="504056"/>
          </a:xfrm>
          <a:prstGeom prst="flowChartProcess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wyszukiwarka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4" name="Schemat blokowy: proces 33"/>
          <p:cNvSpPr/>
          <p:nvPr/>
        </p:nvSpPr>
        <p:spPr>
          <a:xfrm>
            <a:off x="3923928" y="4389821"/>
            <a:ext cx="1008112" cy="504056"/>
          </a:xfrm>
          <a:prstGeom prst="flowChartProcess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płatność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5" name="Schemat blokowy: proces 34"/>
          <p:cNvSpPr/>
          <p:nvPr/>
        </p:nvSpPr>
        <p:spPr>
          <a:xfrm>
            <a:off x="1979712" y="4317813"/>
            <a:ext cx="1008112" cy="504056"/>
          </a:xfrm>
          <a:prstGeom prst="flowChartProcess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Wyszukiwarka podstawowa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6" name="Schemat blokowy: proces 35"/>
          <p:cNvSpPr/>
          <p:nvPr/>
        </p:nvSpPr>
        <p:spPr>
          <a:xfrm>
            <a:off x="3851920" y="2085565"/>
            <a:ext cx="1008112" cy="5040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koszyk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7" name="Schemat blokowy: proces 36"/>
          <p:cNvSpPr/>
          <p:nvPr/>
        </p:nvSpPr>
        <p:spPr>
          <a:xfrm>
            <a:off x="6300192" y="2805645"/>
            <a:ext cx="1008112" cy="504056"/>
          </a:xfrm>
          <a:prstGeom prst="flowChartProcess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produkt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8" name="Schemat blokowy: proces 37"/>
          <p:cNvSpPr/>
          <p:nvPr/>
        </p:nvSpPr>
        <p:spPr>
          <a:xfrm>
            <a:off x="3635896" y="3093677"/>
            <a:ext cx="1008112" cy="504056"/>
          </a:xfrm>
          <a:prstGeom prst="flowChartProcess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kategoria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9" name="Schemat blokowy: proces 38"/>
          <p:cNvSpPr/>
          <p:nvPr/>
        </p:nvSpPr>
        <p:spPr>
          <a:xfrm>
            <a:off x="7236296" y="3741749"/>
            <a:ext cx="1008112" cy="504056"/>
          </a:xfrm>
          <a:prstGeom prst="flowChartProcess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zdjęcie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40" name="Schemat blokowy: proces 39"/>
          <p:cNvSpPr/>
          <p:nvPr/>
        </p:nvSpPr>
        <p:spPr>
          <a:xfrm>
            <a:off x="5580112" y="4389821"/>
            <a:ext cx="1063352" cy="504056"/>
          </a:xfrm>
          <a:prstGeom prst="flowChartProcess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zamówienie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41" name="Schemat blokowy: proces 40"/>
          <p:cNvSpPr/>
          <p:nvPr/>
        </p:nvSpPr>
        <p:spPr>
          <a:xfrm>
            <a:off x="1835696" y="5901989"/>
            <a:ext cx="1008112" cy="5040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Płatność gotówką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42" name="Schemat blokowy: proces 41"/>
          <p:cNvSpPr/>
          <p:nvPr/>
        </p:nvSpPr>
        <p:spPr>
          <a:xfrm>
            <a:off x="3203848" y="5901989"/>
            <a:ext cx="1008112" cy="5040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Płatność bonami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43" name="Schemat blokowy: proces 42"/>
          <p:cNvSpPr/>
          <p:nvPr/>
        </p:nvSpPr>
        <p:spPr>
          <a:xfrm>
            <a:off x="4788024" y="5469941"/>
            <a:ext cx="1008112" cy="5040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Płatność kartą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44" name="Schemat blokowy: proces 43"/>
          <p:cNvSpPr/>
          <p:nvPr/>
        </p:nvSpPr>
        <p:spPr>
          <a:xfrm>
            <a:off x="1547664" y="1581509"/>
            <a:ext cx="1152128" cy="5040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dirty="0" err="1" smtClean="0">
                <a:solidFill>
                  <a:schemeClr val="tx1"/>
                </a:solidFill>
              </a:rPr>
              <a:t>&lt;&lt;block</a:t>
            </a:r>
            <a:r>
              <a:rPr lang="pl-PL" sz="8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800" dirty="0" smtClean="0">
                <a:solidFill>
                  <a:schemeClr val="tx1"/>
                </a:solidFill>
              </a:rPr>
              <a:t>serwis transakcyjny sklepu internetowego</a:t>
            </a:r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45" name="Schemat blokowy: proces 44"/>
          <p:cNvSpPr/>
          <p:nvPr/>
        </p:nvSpPr>
        <p:spPr>
          <a:xfrm>
            <a:off x="7524328" y="4389821"/>
            <a:ext cx="1008112" cy="504056"/>
          </a:xfrm>
          <a:prstGeom prst="flowChartProcess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klient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46" name="Schemat blokowy: proces 45"/>
          <p:cNvSpPr/>
          <p:nvPr/>
        </p:nvSpPr>
        <p:spPr>
          <a:xfrm>
            <a:off x="7524328" y="5973997"/>
            <a:ext cx="1008112" cy="5040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Program lojalnościowy</a:t>
            </a:r>
            <a:endParaRPr lang="pl-PL" sz="1000" dirty="0">
              <a:solidFill>
                <a:schemeClr val="tx1"/>
              </a:solidFill>
            </a:endParaRPr>
          </a:p>
        </p:txBody>
      </p:sp>
      <p:cxnSp>
        <p:nvCxnSpPr>
          <p:cNvPr id="47" name="Łącznik prosty 46"/>
          <p:cNvCxnSpPr>
            <a:stCxn id="37" idx="0"/>
            <a:endCxn id="32" idx="2"/>
          </p:cNvCxnSpPr>
          <p:nvPr/>
        </p:nvCxnSpPr>
        <p:spPr>
          <a:xfrm flipV="1">
            <a:off x="6804248" y="2229581"/>
            <a:ext cx="0" cy="5760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47"/>
          <p:cNvCxnSpPr/>
          <p:nvPr/>
        </p:nvCxnSpPr>
        <p:spPr>
          <a:xfrm>
            <a:off x="6444208" y="3309701"/>
            <a:ext cx="0" cy="1080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48"/>
          <p:cNvCxnSpPr>
            <a:endCxn id="39" idx="0"/>
          </p:cNvCxnSpPr>
          <p:nvPr/>
        </p:nvCxnSpPr>
        <p:spPr>
          <a:xfrm>
            <a:off x="6876256" y="3309701"/>
            <a:ext cx="864096" cy="4320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49"/>
          <p:cNvCxnSpPr>
            <a:stCxn id="40" idx="3"/>
            <a:endCxn id="45" idx="1"/>
          </p:cNvCxnSpPr>
          <p:nvPr/>
        </p:nvCxnSpPr>
        <p:spPr>
          <a:xfrm>
            <a:off x="6643464" y="4641849"/>
            <a:ext cx="88086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50"/>
          <p:cNvCxnSpPr>
            <a:stCxn id="45" idx="2"/>
            <a:endCxn id="46" idx="0"/>
          </p:cNvCxnSpPr>
          <p:nvPr/>
        </p:nvCxnSpPr>
        <p:spPr>
          <a:xfrm>
            <a:off x="8028384" y="4893877"/>
            <a:ext cx="0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/>
          <p:cNvCxnSpPr>
            <a:stCxn id="34" idx="3"/>
            <a:endCxn id="40" idx="1"/>
          </p:cNvCxnSpPr>
          <p:nvPr/>
        </p:nvCxnSpPr>
        <p:spPr>
          <a:xfrm>
            <a:off x="4932040" y="4641849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52"/>
          <p:cNvCxnSpPr>
            <a:stCxn id="38" idx="0"/>
          </p:cNvCxnSpPr>
          <p:nvPr/>
        </p:nvCxnSpPr>
        <p:spPr>
          <a:xfrm flipV="1">
            <a:off x="4139952" y="2949661"/>
            <a:ext cx="0" cy="1440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53"/>
          <p:cNvCxnSpPr/>
          <p:nvPr/>
        </p:nvCxnSpPr>
        <p:spPr>
          <a:xfrm>
            <a:off x="4139952" y="2949661"/>
            <a:ext cx="21602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54"/>
          <p:cNvCxnSpPr/>
          <p:nvPr/>
        </p:nvCxnSpPr>
        <p:spPr>
          <a:xfrm>
            <a:off x="4860032" y="2229581"/>
            <a:ext cx="1656184" cy="5760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55"/>
          <p:cNvCxnSpPr/>
          <p:nvPr/>
        </p:nvCxnSpPr>
        <p:spPr>
          <a:xfrm>
            <a:off x="4644008" y="3381709"/>
            <a:ext cx="43204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56"/>
          <p:cNvCxnSpPr/>
          <p:nvPr/>
        </p:nvCxnSpPr>
        <p:spPr>
          <a:xfrm>
            <a:off x="5076056" y="3381709"/>
            <a:ext cx="0" cy="5760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/>
          <p:cNvCxnSpPr/>
          <p:nvPr/>
        </p:nvCxnSpPr>
        <p:spPr>
          <a:xfrm flipH="1">
            <a:off x="4355976" y="3957773"/>
            <a:ext cx="7200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58"/>
          <p:cNvCxnSpPr>
            <a:endCxn id="31" idx="0"/>
          </p:cNvCxnSpPr>
          <p:nvPr/>
        </p:nvCxnSpPr>
        <p:spPr>
          <a:xfrm>
            <a:off x="2195736" y="2157573"/>
            <a:ext cx="0" cy="576064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59"/>
          <p:cNvCxnSpPr/>
          <p:nvPr/>
        </p:nvCxnSpPr>
        <p:spPr>
          <a:xfrm flipV="1">
            <a:off x="1259632" y="1941549"/>
            <a:ext cx="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60"/>
          <p:cNvCxnSpPr/>
          <p:nvPr/>
        </p:nvCxnSpPr>
        <p:spPr>
          <a:xfrm flipH="1">
            <a:off x="1259632" y="1941549"/>
            <a:ext cx="216024" cy="0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61"/>
          <p:cNvCxnSpPr/>
          <p:nvPr/>
        </p:nvCxnSpPr>
        <p:spPr>
          <a:xfrm>
            <a:off x="2267744" y="3309701"/>
            <a:ext cx="0" cy="144016"/>
          </a:xfrm>
          <a:prstGeom prst="line">
            <a:avLst/>
          </a:prstGeom>
          <a:ln>
            <a:solidFill>
              <a:srgbClr val="000000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62"/>
          <p:cNvCxnSpPr/>
          <p:nvPr/>
        </p:nvCxnSpPr>
        <p:spPr>
          <a:xfrm>
            <a:off x="2267744" y="3453717"/>
            <a:ext cx="136815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63"/>
          <p:cNvCxnSpPr/>
          <p:nvPr/>
        </p:nvCxnSpPr>
        <p:spPr>
          <a:xfrm>
            <a:off x="2771800" y="1869541"/>
            <a:ext cx="3528392" cy="0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Łącznik prosty 64"/>
          <p:cNvCxnSpPr/>
          <p:nvPr/>
        </p:nvCxnSpPr>
        <p:spPr>
          <a:xfrm>
            <a:off x="2771800" y="1653517"/>
            <a:ext cx="5616624" cy="0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y 65"/>
          <p:cNvCxnSpPr/>
          <p:nvPr/>
        </p:nvCxnSpPr>
        <p:spPr>
          <a:xfrm>
            <a:off x="8388424" y="1653517"/>
            <a:ext cx="0" cy="2736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66"/>
          <p:cNvCxnSpPr/>
          <p:nvPr/>
        </p:nvCxnSpPr>
        <p:spPr>
          <a:xfrm flipV="1">
            <a:off x="1475656" y="3957773"/>
            <a:ext cx="0" cy="21602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rójkąt równoramienny 67"/>
          <p:cNvSpPr/>
          <p:nvPr/>
        </p:nvSpPr>
        <p:spPr>
          <a:xfrm>
            <a:off x="1403648" y="3885765"/>
            <a:ext cx="124600" cy="144016"/>
          </a:xfrm>
          <a:prstGeom prst="triangl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9" name="Łącznik prosty 68"/>
          <p:cNvCxnSpPr/>
          <p:nvPr/>
        </p:nvCxnSpPr>
        <p:spPr>
          <a:xfrm flipV="1">
            <a:off x="1043608" y="4173797"/>
            <a:ext cx="0" cy="1440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69"/>
          <p:cNvCxnSpPr>
            <a:stCxn id="35" idx="0"/>
          </p:cNvCxnSpPr>
          <p:nvPr/>
        </p:nvCxnSpPr>
        <p:spPr>
          <a:xfrm flipV="1">
            <a:off x="2483768" y="4173797"/>
            <a:ext cx="0" cy="1440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y 70"/>
          <p:cNvCxnSpPr/>
          <p:nvPr/>
        </p:nvCxnSpPr>
        <p:spPr>
          <a:xfrm>
            <a:off x="1043608" y="4173797"/>
            <a:ext cx="14401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Łącznik prosty 71"/>
          <p:cNvCxnSpPr/>
          <p:nvPr/>
        </p:nvCxnSpPr>
        <p:spPr>
          <a:xfrm flipV="1">
            <a:off x="4499992" y="4965885"/>
            <a:ext cx="0" cy="28803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rójkąt równoramienny 72"/>
          <p:cNvSpPr/>
          <p:nvPr/>
        </p:nvSpPr>
        <p:spPr>
          <a:xfrm>
            <a:off x="4427984" y="4893877"/>
            <a:ext cx="124600" cy="144016"/>
          </a:xfrm>
          <a:prstGeom prst="triangle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4" name="Łącznik prosty 73"/>
          <p:cNvCxnSpPr/>
          <p:nvPr/>
        </p:nvCxnSpPr>
        <p:spPr>
          <a:xfrm flipV="1">
            <a:off x="2339752" y="5253917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Łącznik prosty 74"/>
          <p:cNvCxnSpPr/>
          <p:nvPr/>
        </p:nvCxnSpPr>
        <p:spPr>
          <a:xfrm flipV="1">
            <a:off x="3707904" y="5253917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Łącznik prosty 75"/>
          <p:cNvCxnSpPr>
            <a:stCxn id="43" idx="0"/>
          </p:cNvCxnSpPr>
          <p:nvPr/>
        </p:nvCxnSpPr>
        <p:spPr>
          <a:xfrm flipV="1">
            <a:off x="5292080" y="5253917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Łącznik prosty 76"/>
          <p:cNvCxnSpPr/>
          <p:nvPr/>
        </p:nvCxnSpPr>
        <p:spPr>
          <a:xfrm>
            <a:off x="2339752" y="5253917"/>
            <a:ext cx="2952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y 77"/>
          <p:cNvCxnSpPr/>
          <p:nvPr/>
        </p:nvCxnSpPr>
        <p:spPr>
          <a:xfrm>
            <a:off x="4211960" y="6334037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mb 78"/>
          <p:cNvSpPr/>
          <p:nvPr/>
        </p:nvSpPr>
        <p:spPr>
          <a:xfrm>
            <a:off x="4283968" y="3597733"/>
            <a:ext cx="144016" cy="216024"/>
          </a:xfrm>
          <a:prstGeom prst="diamond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0" name="Łącznik prosty 79"/>
          <p:cNvCxnSpPr>
            <a:endCxn id="79" idx="2"/>
          </p:cNvCxnSpPr>
          <p:nvPr/>
        </p:nvCxnSpPr>
        <p:spPr>
          <a:xfrm flipV="1">
            <a:off x="4355976" y="3813757"/>
            <a:ext cx="0" cy="1440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Łącznik prosty 80"/>
          <p:cNvCxnSpPr/>
          <p:nvPr/>
        </p:nvCxnSpPr>
        <p:spPr>
          <a:xfrm flipV="1">
            <a:off x="2483768" y="1293477"/>
            <a:ext cx="0" cy="216024"/>
          </a:xfrm>
          <a:prstGeom prst="line">
            <a:avLst/>
          </a:prstGeom>
          <a:ln>
            <a:solidFill>
              <a:srgbClr val="000000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Łącznik prosty 81"/>
          <p:cNvCxnSpPr/>
          <p:nvPr/>
        </p:nvCxnSpPr>
        <p:spPr>
          <a:xfrm>
            <a:off x="2483768" y="1293477"/>
            <a:ext cx="93610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Łącznik prosty 82"/>
          <p:cNvCxnSpPr/>
          <p:nvPr/>
        </p:nvCxnSpPr>
        <p:spPr>
          <a:xfrm flipV="1">
            <a:off x="1907704" y="1293477"/>
            <a:ext cx="0" cy="216024"/>
          </a:xfrm>
          <a:prstGeom prst="line">
            <a:avLst/>
          </a:prstGeom>
          <a:ln>
            <a:solidFill>
              <a:srgbClr val="000000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prosty 83"/>
          <p:cNvCxnSpPr/>
          <p:nvPr/>
        </p:nvCxnSpPr>
        <p:spPr>
          <a:xfrm flipH="1">
            <a:off x="1331640" y="1293477"/>
            <a:ext cx="57606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chemat blokowy: łącznik 84"/>
          <p:cNvSpPr/>
          <p:nvPr/>
        </p:nvSpPr>
        <p:spPr>
          <a:xfrm>
            <a:off x="3635896" y="1149461"/>
            <a:ext cx="144016" cy="144016"/>
          </a:xfrm>
          <a:prstGeom prst="flowChartConnector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6" name="Łącznik prosty 85"/>
          <p:cNvCxnSpPr>
            <a:stCxn id="85" idx="4"/>
          </p:cNvCxnSpPr>
          <p:nvPr/>
        </p:nvCxnSpPr>
        <p:spPr>
          <a:xfrm>
            <a:off x="3707904" y="1293477"/>
            <a:ext cx="0" cy="1440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Łącznik prosty 86"/>
          <p:cNvCxnSpPr/>
          <p:nvPr/>
        </p:nvCxnSpPr>
        <p:spPr>
          <a:xfrm>
            <a:off x="3563888" y="1293477"/>
            <a:ext cx="28803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87"/>
          <p:cNvCxnSpPr/>
          <p:nvPr/>
        </p:nvCxnSpPr>
        <p:spPr>
          <a:xfrm flipV="1">
            <a:off x="3635896" y="1437493"/>
            <a:ext cx="72008" cy="1440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88"/>
          <p:cNvCxnSpPr/>
          <p:nvPr/>
        </p:nvCxnSpPr>
        <p:spPr>
          <a:xfrm>
            <a:off x="3707904" y="1437493"/>
            <a:ext cx="72008" cy="1440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chemat blokowy: łącznik 89"/>
          <p:cNvSpPr/>
          <p:nvPr/>
        </p:nvSpPr>
        <p:spPr>
          <a:xfrm>
            <a:off x="1043608" y="1149461"/>
            <a:ext cx="144016" cy="144016"/>
          </a:xfrm>
          <a:prstGeom prst="flowChartConnector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1" name="Łącznik prosty 90"/>
          <p:cNvCxnSpPr>
            <a:stCxn id="90" idx="4"/>
          </p:cNvCxnSpPr>
          <p:nvPr/>
        </p:nvCxnSpPr>
        <p:spPr>
          <a:xfrm>
            <a:off x="1115616" y="1293477"/>
            <a:ext cx="0" cy="1440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Łącznik prosty 91"/>
          <p:cNvCxnSpPr/>
          <p:nvPr/>
        </p:nvCxnSpPr>
        <p:spPr>
          <a:xfrm>
            <a:off x="971600" y="1293477"/>
            <a:ext cx="28803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 prosty 92"/>
          <p:cNvCxnSpPr/>
          <p:nvPr/>
        </p:nvCxnSpPr>
        <p:spPr>
          <a:xfrm flipV="1">
            <a:off x="1043608" y="1437493"/>
            <a:ext cx="72008" cy="1440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y 93"/>
          <p:cNvCxnSpPr/>
          <p:nvPr/>
        </p:nvCxnSpPr>
        <p:spPr>
          <a:xfrm>
            <a:off x="1115616" y="1437493"/>
            <a:ext cx="72008" cy="1440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pole tekstowe 94"/>
          <p:cNvSpPr txBox="1"/>
          <p:nvPr/>
        </p:nvSpPr>
        <p:spPr>
          <a:xfrm>
            <a:off x="3923928" y="1149461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Firma dostarczająca</a:t>
            </a:r>
            <a:endParaRPr lang="pl-PL" sz="1000" dirty="0"/>
          </a:p>
        </p:txBody>
      </p:sp>
      <p:sp>
        <p:nvSpPr>
          <p:cNvPr id="96" name="pole tekstowe 95"/>
          <p:cNvSpPr txBox="1"/>
          <p:nvPr/>
        </p:nvSpPr>
        <p:spPr>
          <a:xfrm>
            <a:off x="539552" y="1509501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Firma pakująca</a:t>
            </a:r>
            <a:endParaRPr lang="pl-PL" sz="1000" dirty="0"/>
          </a:p>
        </p:txBody>
      </p:sp>
      <p:sp>
        <p:nvSpPr>
          <p:cNvPr id="97" name="pole tekstowe 96"/>
          <p:cNvSpPr txBox="1"/>
          <p:nvPr/>
        </p:nvSpPr>
        <p:spPr>
          <a:xfrm>
            <a:off x="2339752" y="323769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1</a:t>
            </a:r>
            <a:endParaRPr lang="pl-PL" sz="1000" dirty="0"/>
          </a:p>
        </p:txBody>
      </p:sp>
      <p:sp>
        <p:nvSpPr>
          <p:cNvPr id="98" name="pole tekstowe 97"/>
          <p:cNvSpPr txBox="1"/>
          <p:nvPr/>
        </p:nvSpPr>
        <p:spPr>
          <a:xfrm>
            <a:off x="4932040" y="446182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1</a:t>
            </a:r>
            <a:endParaRPr lang="pl-PL" sz="1000" dirty="0"/>
          </a:p>
        </p:txBody>
      </p:sp>
      <p:sp>
        <p:nvSpPr>
          <p:cNvPr id="99" name="pole tekstowe 98"/>
          <p:cNvSpPr txBox="1"/>
          <p:nvPr/>
        </p:nvSpPr>
        <p:spPr>
          <a:xfrm>
            <a:off x="5364088" y="446182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1</a:t>
            </a:r>
            <a:endParaRPr lang="pl-PL" sz="1000" dirty="0"/>
          </a:p>
        </p:txBody>
      </p:sp>
      <p:sp>
        <p:nvSpPr>
          <p:cNvPr id="100" name="pole tekstowe 99"/>
          <p:cNvSpPr txBox="1"/>
          <p:nvPr/>
        </p:nvSpPr>
        <p:spPr>
          <a:xfrm>
            <a:off x="7308304" y="6334037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1</a:t>
            </a:r>
            <a:endParaRPr lang="pl-PL" sz="1000" dirty="0"/>
          </a:p>
        </p:txBody>
      </p:sp>
      <p:sp>
        <p:nvSpPr>
          <p:cNvPr id="101" name="pole tekstowe 100"/>
          <p:cNvSpPr txBox="1"/>
          <p:nvPr/>
        </p:nvSpPr>
        <p:spPr>
          <a:xfrm>
            <a:off x="4211960" y="6334037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0..*</a:t>
            </a:r>
            <a:endParaRPr lang="pl-PL" sz="1000" dirty="0"/>
          </a:p>
        </p:txBody>
      </p:sp>
      <p:sp>
        <p:nvSpPr>
          <p:cNvPr id="102" name="pole tekstowe 101"/>
          <p:cNvSpPr txBox="1"/>
          <p:nvPr/>
        </p:nvSpPr>
        <p:spPr>
          <a:xfrm>
            <a:off x="6732240" y="2589621"/>
            <a:ext cx="42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1..*</a:t>
            </a:r>
            <a:endParaRPr lang="pl-PL" sz="1000" dirty="0"/>
          </a:p>
        </p:txBody>
      </p:sp>
      <p:sp>
        <p:nvSpPr>
          <p:cNvPr id="103" name="pole tekstowe 102"/>
          <p:cNvSpPr txBox="1"/>
          <p:nvPr/>
        </p:nvSpPr>
        <p:spPr>
          <a:xfrm>
            <a:off x="6732240" y="2229581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0..*</a:t>
            </a:r>
            <a:endParaRPr lang="pl-PL" sz="1000" dirty="0"/>
          </a:p>
        </p:txBody>
      </p:sp>
      <p:sp>
        <p:nvSpPr>
          <p:cNvPr id="104" name="pole tekstowe 103"/>
          <p:cNvSpPr txBox="1"/>
          <p:nvPr/>
        </p:nvSpPr>
        <p:spPr>
          <a:xfrm>
            <a:off x="6084168" y="4173797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0..*</a:t>
            </a:r>
            <a:endParaRPr lang="pl-PL" sz="1000" dirty="0"/>
          </a:p>
        </p:txBody>
      </p:sp>
      <p:sp>
        <p:nvSpPr>
          <p:cNvPr id="105" name="pole tekstowe 104"/>
          <p:cNvSpPr txBox="1"/>
          <p:nvPr/>
        </p:nvSpPr>
        <p:spPr>
          <a:xfrm>
            <a:off x="6588224" y="4605845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0..*</a:t>
            </a:r>
            <a:endParaRPr lang="pl-PL" sz="1000" dirty="0"/>
          </a:p>
        </p:txBody>
      </p:sp>
      <p:sp>
        <p:nvSpPr>
          <p:cNvPr id="106" name="pole tekstowe 105"/>
          <p:cNvSpPr txBox="1"/>
          <p:nvPr/>
        </p:nvSpPr>
        <p:spPr>
          <a:xfrm>
            <a:off x="4644008" y="3165685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0..*</a:t>
            </a:r>
            <a:endParaRPr lang="pl-PL" sz="1000" dirty="0"/>
          </a:p>
        </p:txBody>
      </p:sp>
      <p:sp>
        <p:nvSpPr>
          <p:cNvPr id="107" name="pole tekstowe 106"/>
          <p:cNvSpPr txBox="1"/>
          <p:nvPr/>
        </p:nvSpPr>
        <p:spPr>
          <a:xfrm>
            <a:off x="8028384" y="5757973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0..*</a:t>
            </a:r>
            <a:endParaRPr lang="pl-PL" sz="1000" dirty="0"/>
          </a:p>
        </p:txBody>
      </p:sp>
      <p:sp>
        <p:nvSpPr>
          <p:cNvPr id="108" name="pole tekstowe 107"/>
          <p:cNvSpPr txBox="1"/>
          <p:nvPr/>
        </p:nvSpPr>
        <p:spPr>
          <a:xfrm>
            <a:off x="4860032" y="2085565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0..*</a:t>
            </a:r>
            <a:endParaRPr lang="pl-PL" sz="1000" dirty="0"/>
          </a:p>
        </p:txBody>
      </p:sp>
      <p:cxnSp>
        <p:nvCxnSpPr>
          <p:cNvPr id="109" name="Łącznik prosty 108"/>
          <p:cNvCxnSpPr/>
          <p:nvPr/>
        </p:nvCxnSpPr>
        <p:spPr>
          <a:xfrm>
            <a:off x="2555776" y="2157573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Łącznik prosty 109"/>
          <p:cNvCxnSpPr/>
          <p:nvPr/>
        </p:nvCxnSpPr>
        <p:spPr>
          <a:xfrm>
            <a:off x="2555776" y="2373597"/>
            <a:ext cx="129614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pole tekstowe 110"/>
          <p:cNvSpPr txBox="1"/>
          <p:nvPr/>
        </p:nvSpPr>
        <p:spPr>
          <a:xfrm>
            <a:off x="8028384" y="4893877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1</a:t>
            </a:r>
            <a:endParaRPr lang="pl-PL" sz="1000" dirty="0"/>
          </a:p>
        </p:txBody>
      </p:sp>
      <p:sp>
        <p:nvSpPr>
          <p:cNvPr id="112" name="pole tekstowe 111"/>
          <p:cNvSpPr txBox="1"/>
          <p:nvPr/>
        </p:nvSpPr>
        <p:spPr>
          <a:xfrm>
            <a:off x="7236296" y="460584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1</a:t>
            </a:r>
            <a:endParaRPr lang="pl-PL" sz="1000" dirty="0"/>
          </a:p>
        </p:txBody>
      </p:sp>
      <p:sp>
        <p:nvSpPr>
          <p:cNvPr id="113" name="pole tekstowe 112"/>
          <p:cNvSpPr txBox="1"/>
          <p:nvPr/>
        </p:nvSpPr>
        <p:spPr>
          <a:xfrm>
            <a:off x="6084168" y="3309701"/>
            <a:ext cx="42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1..*</a:t>
            </a:r>
            <a:endParaRPr lang="pl-PL" sz="1000" dirty="0"/>
          </a:p>
        </p:txBody>
      </p:sp>
      <p:sp>
        <p:nvSpPr>
          <p:cNvPr id="114" name="pole tekstowe 113"/>
          <p:cNvSpPr txBox="1"/>
          <p:nvPr/>
        </p:nvSpPr>
        <p:spPr>
          <a:xfrm>
            <a:off x="6228184" y="2517613"/>
            <a:ext cx="42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1..*</a:t>
            </a:r>
            <a:endParaRPr lang="pl-PL" sz="1000" dirty="0"/>
          </a:p>
        </p:txBody>
      </p:sp>
      <p:sp>
        <p:nvSpPr>
          <p:cNvPr id="115" name="pole tekstowe 114"/>
          <p:cNvSpPr txBox="1"/>
          <p:nvPr/>
        </p:nvSpPr>
        <p:spPr>
          <a:xfrm>
            <a:off x="5940152" y="2949661"/>
            <a:ext cx="42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1..*</a:t>
            </a:r>
            <a:endParaRPr lang="pl-PL" sz="1000" dirty="0"/>
          </a:p>
        </p:txBody>
      </p:sp>
      <p:sp>
        <p:nvSpPr>
          <p:cNvPr id="116" name="pole tekstowe 115"/>
          <p:cNvSpPr txBox="1"/>
          <p:nvPr/>
        </p:nvSpPr>
        <p:spPr>
          <a:xfrm>
            <a:off x="3203848" y="3453717"/>
            <a:ext cx="42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1..*</a:t>
            </a:r>
            <a:endParaRPr lang="pl-PL" sz="1000" dirty="0"/>
          </a:p>
        </p:txBody>
      </p:sp>
      <p:sp>
        <p:nvSpPr>
          <p:cNvPr id="117" name="pole tekstowe 116"/>
          <p:cNvSpPr txBox="1"/>
          <p:nvPr/>
        </p:nvSpPr>
        <p:spPr>
          <a:xfrm>
            <a:off x="7596336" y="3525725"/>
            <a:ext cx="42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1..*</a:t>
            </a:r>
            <a:endParaRPr lang="pl-PL" sz="1000" dirty="0"/>
          </a:p>
        </p:txBody>
      </p:sp>
      <p:sp>
        <p:nvSpPr>
          <p:cNvPr id="118" name="pole tekstowe 117"/>
          <p:cNvSpPr txBox="1"/>
          <p:nvPr/>
        </p:nvSpPr>
        <p:spPr>
          <a:xfrm>
            <a:off x="6804248" y="330970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1</a:t>
            </a:r>
            <a:endParaRPr lang="pl-PL" sz="1000" dirty="0"/>
          </a:p>
        </p:txBody>
      </p:sp>
      <p:sp>
        <p:nvSpPr>
          <p:cNvPr id="119" name="pole tekstowe 118"/>
          <p:cNvSpPr txBox="1"/>
          <p:nvPr/>
        </p:nvSpPr>
        <p:spPr>
          <a:xfrm>
            <a:off x="4067944" y="359773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1</a:t>
            </a:r>
            <a:endParaRPr lang="pl-PL" sz="1000" dirty="0"/>
          </a:p>
        </p:txBody>
      </p:sp>
      <p:sp>
        <p:nvSpPr>
          <p:cNvPr id="120" name="pole tekstowe 119"/>
          <p:cNvSpPr txBox="1"/>
          <p:nvPr/>
        </p:nvSpPr>
        <p:spPr>
          <a:xfrm>
            <a:off x="3923928" y="287765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1</a:t>
            </a:r>
            <a:endParaRPr lang="pl-PL" sz="1000" dirty="0"/>
          </a:p>
        </p:txBody>
      </p:sp>
      <p:sp>
        <p:nvSpPr>
          <p:cNvPr id="121" name="Prostokąt 120"/>
          <p:cNvSpPr/>
          <p:nvPr/>
        </p:nvSpPr>
        <p:spPr>
          <a:xfrm>
            <a:off x="467544" y="645405"/>
            <a:ext cx="8352928" cy="6120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Typy wartości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63</a:t>
            </a:fld>
            <a:endParaRPr lang="pl-PL" dirty="0"/>
          </a:p>
        </p:txBody>
      </p:sp>
      <p:sp>
        <p:nvSpPr>
          <p:cNvPr id="25" name="Symbol zastępczy zawartości 2"/>
          <p:cNvSpPr txBox="1">
            <a:spLocks/>
          </p:cNvSpPr>
          <p:nvPr/>
        </p:nvSpPr>
        <p:spPr>
          <a:xfrm>
            <a:off x="353241" y="1226912"/>
            <a:ext cx="8229600" cy="514543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 SysML typy wartości stosuje się do opisu cech i parametrów operacji.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Rodzaje typów wartości: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proste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niepodzielne jednostki danych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(np. int, float, real, float, boolean, char…)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wyliczeniowe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czyli typy wartości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ograniczone do policzalnej listy wariantów,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określane stereotypem &lt;&lt;enumeration&gt;&gt;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struktury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łańcuch typów prostych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Schemat blokowy: proces 25"/>
          <p:cNvSpPr/>
          <p:nvPr/>
        </p:nvSpPr>
        <p:spPr>
          <a:xfrm>
            <a:off x="6041873" y="2235024"/>
            <a:ext cx="1296144" cy="57606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valueType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double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7" name="Schemat blokowy: proces 26"/>
          <p:cNvSpPr/>
          <p:nvPr/>
        </p:nvSpPr>
        <p:spPr>
          <a:xfrm>
            <a:off x="6041873" y="3315144"/>
            <a:ext cx="1296144" cy="4320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enumeration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pH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28" name="Schemat blokowy: proces 27"/>
          <p:cNvSpPr/>
          <p:nvPr/>
        </p:nvSpPr>
        <p:spPr>
          <a:xfrm>
            <a:off x="6041873" y="3747192"/>
            <a:ext cx="1296144" cy="7200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smtClean="0">
                <a:solidFill>
                  <a:schemeClr val="tx1"/>
                </a:solidFill>
              </a:rPr>
              <a:t>Kwaśny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Zasadowy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obojętny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29" name="Schemat blokowy: proces 28"/>
          <p:cNvSpPr/>
          <p:nvPr/>
        </p:nvSpPr>
        <p:spPr>
          <a:xfrm>
            <a:off x="6041873" y="4899320"/>
            <a:ext cx="1296144" cy="4320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valueType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Data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0" name="Schemat blokowy: proces 29"/>
          <p:cNvSpPr/>
          <p:nvPr/>
        </p:nvSpPr>
        <p:spPr>
          <a:xfrm>
            <a:off x="6041873" y="5331368"/>
            <a:ext cx="1296144" cy="7200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values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dzień: </a:t>
            </a:r>
            <a:r>
              <a:rPr lang="pl-PL" sz="1000" dirty="0" err="1" smtClean="0">
                <a:solidFill>
                  <a:schemeClr val="tx1"/>
                </a:solidFill>
              </a:rPr>
              <a:t>int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miesiąc: </a:t>
            </a:r>
            <a:r>
              <a:rPr lang="pl-PL" sz="1000" dirty="0" err="1" smtClean="0">
                <a:solidFill>
                  <a:schemeClr val="tx1"/>
                </a:solidFill>
              </a:rPr>
              <a:t>int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rok: </a:t>
            </a:r>
            <a:r>
              <a:rPr lang="pl-PL" sz="1000" dirty="0" err="1" smtClean="0">
                <a:solidFill>
                  <a:schemeClr val="tx1"/>
                </a:solidFill>
              </a:rPr>
              <a:t>int</a:t>
            </a:r>
            <a:endParaRPr lang="pl-PL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Typy wartości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64</a:t>
            </a:fld>
            <a:endParaRPr lang="pl-PL" dirty="0"/>
          </a:p>
        </p:txBody>
      </p:sp>
      <p:sp>
        <p:nvSpPr>
          <p:cNvPr id="13" name="Symbol zastępczy zawartości 2"/>
          <p:cNvSpPr txBox="1">
            <a:spLocks/>
          </p:cNvSpPr>
          <p:nvPr/>
        </p:nvSpPr>
        <p:spPr>
          <a:xfrm>
            <a:off x="606919" y="1244490"/>
            <a:ext cx="7725544" cy="5544616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Typy wartości można charakteryzować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i klasyfikować w kategoriach miar (dimensions)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i jednostek (units)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Można również zdefiniować własne typy wartości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chemat blokowy: proces 13"/>
          <p:cNvSpPr/>
          <p:nvPr/>
        </p:nvSpPr>
        <p:spPr>
          <a:xfrm>
            <a:off x="3919287" y="2756658"/>
            <a:ext cx="1368152" cy="5040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Dimension</a:t>
            </a:r>
            <a:r>
              <a:rPr lang="pl-PL" sz="10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 przepustowość sieci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5" name="Schemat blokowy: proces 14"/>
          <p:cNvSpPr/>
          <p:nvPr/>
        </p:nvSpPr>
        <p:spPr>
          <a:xfrm>
            <a:off x="6007519" y="1388506"/>
            <a:ext cx="2232248" cy="5040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valueType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Gb</a:t>
            </a:r>
            <a:r>
              <a:rPr lang="pl-PL" sz="1000" dirty="0" smtClean="0">
                <a:solidFill>
                  <a:schemeClr val="tx1"/>
                </a:solidFill>
              </a:rPr>
              <a:t>/s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6" name="Schemat blokowy: proces 15"/>
          <p:cNvSpPr/>
          <p:nvPr/>
        </p:nvSpPr>
        <p:spPr>
          <a:xfrm>
            <a:off x="6007519" y="1892562"/>
            <a:ext cx="2232248" cy="5040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err="1" smtClean="0">
                <a:solidFill>
                  <a:schemeClr val="tx1"/>
                </a:solidFill>
              </a:rPr>
              <a:t>Dimension</a:t>
            </a:r>
            <a:r>
              <a:rPr lang="pl-PL" sz="1000" dirty="0" smtClean="0">
                <a:solidFill>
                  <a:schemeClr val="tx1"/>
                </a:solidFill>
              </a:rPr>
              <a:t> = przepustowość sieci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7" name="Schemat blokowy: proces 16"/>
          <p:cNvSpPr/>
          <p:nvPr/>
        </p:nvSpPr>
        <p:spPr>
          <a:xfrm>
            <a:off x="5647479" y="2756658"/>
            <a:ext cx="2232248" cy="5040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&lt;&lt;unit&gt;&gt;</a:t>
            </a:r>
          </a:p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Gb</a:t>
            </a:r>
            <a:r>
              <a:rPr lang="pl-PL" sz="1000" dirty="0" smtClean="0">
                <a:solidFill>
                  <a:schemeClr val="tx1"/>
                </a:solidFill>
              </a:rPr>
              <a:t>/s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8" name="Schemat blokowy: proces 17"/>
          <p:cNvSpPr/>
          <p:nvPr/>
        </p:nvSpPr>
        <p:spPr>
          <a:xfrm>
            <a:off x="5647479" y="3260714"/>
            <a:ext cx="2232248" cy="5040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000" dirty="0" err="1" smtClean="0">
                <a:solidFill>
                  <a:schemeClr val="tx1"/>
                </a:solidFill>
              </a:rPr>
              <a:t>Dimension</a:t>
            </a:r>
            <a:r>
              <a:rPr lang="pl-PL" sz="1000" dirty="0" smtClean="0">
                <a:solidFill>
                  <a:schemeClr val="tx1"/>
                </a:solidFill>
              </a:rPr>
              <a:t> = przepustowość sieci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4855391" y="2396618"/>
            <a:ext cx="18293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Albo w formie stereotypowanej</a:t>
            </a:r>
            <a:endParaRPr lang="pl-PL" sz="1000" dirty="0"/>
          </a:p>
        </p:txBody>
      </p:sp>
      <p:sp>
        <p:nvSpPr>
          <p:cNvPr id="20" name="Schemat blokowy: proces 19"/>
          <p:cNvSpPr/>
          <p:nvPr/>
        </p:nvSpPr>
        <p:spPr>
          <a:xfrm>
            <a:off x="1182983" y="4484850"/>
            <a:ext cx="2232248" cy="5040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Przypomnienie zapłaty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21" name="Schemat blokowy: proces 20"/>
          <p:cNvSpPr/>
          <p:nvPr/>
        </p:nvSpPr>
        <p:spPr>
          <a:xfrm>
            <a:off x="1182983" y="4988906"/>
            <a:ext cx="2232248" cy="115212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Values</a:t>
            </a:r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err="1" smtClean="0">
                <a:solidFill>
                  <a:schemeClr val="tx1"/>
                </a:solidFill>
              </a:rPr>
              <a:t>data_płatnosci</a:t>
            </a:r>
            <a:r>
              <a:rPr lang="pl-PL" sz="1000" dirty="0" smtClean="0">
                <a:solidFill>
                  <a:schemeClr val="tx1"/>
                </a:solidFill>
              </a:rPr>
              <a:t>: Data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nazwa: Płatnik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kwota: </a:t>
            </a:r>
            <a:r>
              <a:rPr lang="pl-PL" sz="1000" dirty="0" err="1" smtClean="0">
                <a:solidFill>
                  <a:schemeClr val="tx1"/>
                </a:solidFill>
              </a:rPr>
              <a:t>real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ostateczny _termin: Data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22" name="Schemat blokowy: proces 21"/>
          <p:cNvSpPr/>
          <p:nvPr/>
        </p:nvSpPr>
        <p:spPr>
          <a:xfrm>
            <a:off x="4063303" y="4628866"/>
            <a:ext cx="1512168" cy="5040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valueType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Data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23" name="Schemat blokowy: proces 22"/>
          <p:cNvSpPr/>
          <p:nvPr/>
        </p:nvSpPr>
        <p:spPr>
          <a:xfrm>
            <a:off x="4063303" y="5132922"/>
            <a:ext cx="1512168" cy="79208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Values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err="1" smtClean="0">
                <a:solidFill>
                  <a:schemeClr val="tx1"/>
                </a:solidFill>
              </a:rPr>
              <a:t>dzien</a:t>
            </a:r>
            <a:r>
              <a:rPr lang="pl-PL" sz="1000" dirty="0" smtClean="0">
                <a:solidFill>
                  <a:schemeClr val="tx1"/>
                </a:solidFill>
              </a:rPr>
              <a:t>: </a:t>
            </a:r>
            <a:r>
              <a:rPr lang="pl-PL" sz="1000" dirty="0" err="1" smtClean="0">
                <a:solidFill>
                  <a:schemeClr val="tx1"/>
                </a:solidFill>
              </a:rPr>
              <a:t>int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miesiąc: </a:t>
            </a:r>
            <a:r>
              <a:rPr lang="pl-PL" sz="1000" dirty="0" err="1" smtClean="0">
                <a:solidFill>
                  <a:schemeClr val="tx1"/>
                </a:solidFill>
              </a:rPr>
              <a:t>int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rok: </a:t>
            </a:r>
            <a:r>
              <a:rPr lang="pl-PL" sz="1000" dirty="0" err="1" smtClean="0">
                <a:solidFill>
                  <a:schemeClr val="tx1"/>
                </a:solidFill>
              </a:rPr>
              <a:t>int</a:t>
            </a:r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24" name="Schemat blokowy: proces 23"/>
          <p:cNvSpPr/>
          <p:nvPr/>
        </p:nvSpPr>
        <p:spPr>
          <a:xfrm>
            <a:off x="6007519" y="4628866"/>
            <a:ext cx="2160240" cy="5040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valueType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Płatnik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1" name="Schemat blokowy: proces 30"/>
          <p:cNvSpPr/>
          <p:nvPr/>
        </p:nvSpPr>
        <p:spPr>
          <a:xfrm>
            <a:off x="6007519" y="5132922"/>
            <a:ext cx="2160240" cy="79208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Values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err="1" smtClean="0">
                <a:solidFill>
                  <a:schemeClr val="tx1"/>
                </a:solidFill>
              </a:rPr>
              <a:t>imie</a:t>
            </a:r>
            <a:r>
              <a:rPr lang="pl-PL" sz="1000" dirty="0" smtClean="0">
                <a:solidFill>
                  <a:schemeClr val="tx1"/>
                </a:solidFill>
              </a:rPr>
              <a:t>: </a:t>
            </a:r>
            <a:r>
              <a:rPr lang="pl-PL" sz="1000" dirty="0" err="1" smtClean="0">
                <a:solidFill>
                  <a:schemeClr val="tx1"/>
                </a:solidFill>
              </a:rPr>
              <a:t>string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nazwisko: </a:t>
            </a:r>
            <a:r>
              <a:rPr lang="pl-PL" sz="1000" dirty="0" err="1" smtClean="0">
                <a:solidFill>
                  <a:schemeClr val="tx1"/>
                </a:solidFill>
              </a:rPr>
              <a:t>string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err="1" smtClean="0">
                <a:solidFill>
                  <a:schemeClr val="tx1"/>
                </a:solidFill>
              </a:rPr>
              <a:t>nr_klienta</a:t>
            </a:r>
            <a:r>
              <a:rPr lang="pl-PL" sz="1000" dirty="0" smtClean="0">
                <a:solidFill>
                  <a:schemeClr val="tx1"/>
                </a:solidFill>
              </a:rPr>
              <a:t>: </a:t>
            </a:r>
            <a:r>
              <a:rPr lang="pl-PL" sz="1000" dirty="0" err="1" smtClean="0">
                <a:solidFill>
                  <a:schemeClr val="tx1"/>
                </a:solidFill>
              </a:rPr>
              <a:t>int</a:t>
            </a:r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2" name="Schemat blokowy: proces 31"/>
          <p:cNvSpPr/>
          <p:nvPr/>
        </p:nvSpPr>
        <p:spPr>
          <a:xfrm>
            <a:off x="6007519" y="5925010"/>
            <a:ext cx="2160240" cy="5040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constraints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 {</a:t>
            </a:r>
            <a:r>
              <a:rPr lang="pl-PL" sz="1000" dirty="0" err="1" smtClean="0">
                <a:solidFill>
                  <a:schemeClr val="tx1"/>
                </a:solidFill>
              </a:rPr>
              <a:t>imie.length</a:t>
            </a:r>
            <a:r>
              <a:rPr lang="pl-PL" sz="1000" dirty="0" smtClean="0">
                <a:solidFill>
                  <a:schemeClr val="tx1"/>
                </a:solidFill>
              </a:rPr>
              <a:t> + </a:t>
            </a:r>
            <a:r>
              <a:rPr lang="pl-PL" sz="1000" dirty="0" err="1" smtClean="0">
                <a:solidFill>
                  <a:schemeClr val="tx1"/>
                </a:solidFill>
              </a:rPr>
              <a:t>nazwisko.length</a:t>
            </a:r>
            <a:r>
              <a:rPr lang="pl-PL" sz="1000" dirty="0" smtClean="0">
                <a:solidFill>
                  <a:schemeClr val="tx1"/>
                </a:solidFill>
              </a:rPr>
              <a:t> &lt;=20}</a:t>
            </a:r>
            <a:endParaRPr lang="pl-PL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Zaawansowana specyfikacja bloków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65</a:t>
            </a:fld>
            <a:endParaRPr lang="pl-PL" dirty="0"/>
          </a:p>
        </p:txBody>
      </p:sp>
      <p:sp>
        <p:nvSpPr>
          <p:cNvPr id="25" name="Symbol zastępczy zawartości 2"/>
          <p:cNvSpPr txBox="1">
            <a:spLocks/>
          </p:cNvSpPr>
          <p:nvPr/>
        </p:nvSpPr>
        <p:spPr>
          <a:xfrm>
            <a:off x="498861" y="2311673"/>
            <a:ext cx="7499176" cy="18002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lang="pl-PL" sz="2400" b="1" dirty="0" smtClean="0"/>
              <a:t>S</a:t>
            </a:r>
            <a:r>
              <a:rPr kumimoji="0" lang="pl-P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ekcja</a:t>
            </a:r>
            <a:r>
              <a:rPr kumimoji="0" lang="pl-P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struktury 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dodatkowa sekcja bloku, która pozwala na zamieszczenie kompletnego albo też fragmentu </a:t>
            </a:r>
            <a:r>
              <a:rPr kumimoji="0" lang="pl-P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diagramu bloków wewnętrznych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 bloku  modelowanym.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lang="pl-PL" sz="2400" dirty="0" smtClean="0"/>
              <a:t>D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iagram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bloków wewnętrznych omówiony zostanie dalej.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Bloki abstrakcyjne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66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1187624" y="1600201"/>
            <a:ext cx="7499176" cy="17567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Bloki mogą mieć charakter abstrakcyjny albo konkretny.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Blok abstrakcyjny 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stanowi wyłącznie podstawę dziedziczenia, nie zawierają kompletnej deklaracji wszystkich cech, jest ona rozszerzana przez bloki podrzędne. Nie posiada bezpośredniej instancji.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3779912" y="4005064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i="1" dirty="0" smtClean="0">
                <a:solidFill>
                  <a:schemeClr val="tx1"/>
                </a:solidFill>
              </a:rPr>
              <a:t>Ubezpieczenie</a:t>
            </a:r>
            <a:endParaRPr lang="pl-PL" sz="1200" i="1" dirty="0">
              <a:solidFill>
                <a:schemeClr val="tx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1403648" y="5085184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Ubezpieczenie OC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3779912" y="5085184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Ubezpieczenie NNW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6012160" y="5085184"/>
            <a:ext cx="1296144" cy="576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Ubezpieczenie AC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13" name="Łącznik prosty 12"/>
          <p:cNvCxnSpPr>
            <a:stCxn id="10" idx="0"/>
          </p:cNvCxnSpPr>
          <p:nvPr/>
        </p:nvCxnSpPr>
        <p:spPr>
          <a:xfrm flipV="1">
            <a:off x="2051720" y="486916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>
            <a:stCxn id="11" idx="0"/>
          </p:cNvCxnSpPr>
          <p:nvPr/>
        </p:nvCxnSpPr>
        <p:spPr>
          <a:xfrm flipV="1">
            <a:off x="4427984" y="486916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>
            <a:stCxn id="12" idx="0"/>
          </p:cNvCxnSpPr>
          <p:nvPr/>
        </p:nvCxnSpPr>
        <p:spPr>
          <a:xfrm flipV="1">
            <a:off x="6660232" y="486916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>
            <a:off x="2051720" y="4869160"/>
            <a:ext cx="4608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rójkąt równoramienny 16"/>
          <p:cNvSpPr/>
          <p:nvPr/>
        </p:nvSpPr>
        <p:spPr>
          <a:xfrm>
            <a:off x="4355976" y="4581128"/>
            <a:ext cx="144016" cy="144016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8" name="Łącznik prosty 17"/>
          <p:cNvCxnSpPr/>
          <p:nvPr/>
        </p:nvCxnSpPr>
        <p:spPr>
          <a:xfrm>
            <a:off x="4427984" y="472514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/>
          <p:cNvSpPr txBox="1"/>
          <p:nvPr/>
        </p:nvSpPr>
        <p:spPr>
          <a:xfrm>
            <a:off x="6228184" y="3645024"/>
            <a:ext cx="1446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Blok abstrakcyjny</a:t>
            </a:r>
            <a:endParaRPr lang="pl-PL" sz="1400" dirty="0"/>
          </a:p>
        </p:txBody>
      </p:sp>
      <p:cxnSp>
        <p:nvCxnSpPr>
          <p:cNvPr id="20" name="Łącznik prosty 19"/>
          <p:cNvCxnSpPr>
            <a:stCxn id="19" idx="1"/>
          </p:cNvCxnSpPr>
          <p:nvPr/>
        </p:nvCxnSpPr>
        <p:spPr>
          <a:xfrm flipH="1">
            <a:off x="5220072" y="3798913"/>
            <a:ext cx="1008112" cy="4221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338943" y="1947518"/>
            <a:ext cx="7233558" cy="128008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Bloki asocjacyjne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67</a:t>
            </a:fld>
            <a:endParaRPr lang="pl-PL" dirty="0"/>
          </a:p>
        </p:txBody>
      </p:sp>
      <p:sp>
        <p:nvSpPr>
          <p:cNvPr id="22" name="Symbol zastępczy zawartości 2"/>
          <p:cNvSpPr txBox="1">
            <a:spLocks/>
          </p:cNvSpPr>
          <p:nvPr/>
        </p:nvSpPr>
        <p:spPr>
          <a:xfrm>
            <a:off x="624497" y="1398809"/>
            <a:ext cx="7643192" cy="8926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Podobnie jak w UML asocjacje mogą być szczegółowo zdefiniowane za pomocą bloków asocjacyjnych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Schemat blokowy: proces 22"/>
          <p:cNvSpPr/>
          <p:nvPr/>
        </p:nvSpPr>
        <p:spPr>
          <a:xfrm>
            <a:off x="1416585" y="2867569"/>
            <a:ext cx="1440160" cy="576064"/>
          </a:xfrm>
          <a:prstGeom prst="flowChartProcess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zamówienie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4" name="Schemat blokowy: proces 23"/>
          <p:cNvSpPr/>
          <p:nvPr/>
        </p:nvSpPr>
        <p:spPr>
          <a:xfrm>
            <a:off x="6241121" y="2867569"/>
            <a:ext cx="1440160" cy="576064"/>
          </a:xfrm>
          <a:prstGeom prst="flowChartProcess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produkt</a:t>
            </a:r>
          </a:p>
        </p:txBody>
      </p:sp>
      <p:sp>
        <p:nvSpPr>
          <p:cNvPr id="25" name="Schemat blokowy: proces 24"/>
          <p:cNvSpPr/>
          <p:nvPr/>
        </p:nvSpPr>
        <p:spPr>
          <a:xfrm>
            <a:off x="3360801" y="4667769"/>
            <a:ext cx="2520280" cy="432048"/>
          </a:xfrm>
          <a:prstGeom prst="flowChartProcess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&lt;&lt;block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Pozycja zamówienia</a:t>
            </a:r>
          </a:p>
        </p:txBody>
      </p:sp>
      <p:sp>
        <p:nvSpPr>
          <p:cNvPr id="26" name="Schemat blokowy: proces 25"/>
          <p:cNvSpPr/>
          <p:nvPr/>
        </p:nvSpPr>
        <p:spPr>
          <a:xfrm>
            <a:off x="3360801" y="5099817"/>
            <a:ext cx="2520280" cy="1080120"/>
          </a:xfrm>
          <a:prstGeom prst="flowChartProcess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&lt;&lt;</a:t>
            </a:r>
            <a:r>
              <a:rPr lang="pl-PL" sz="1200" dirty="0" err="1" smtClean="0">
                <a:solidFill>
                  <a:schemeClr val="tx1"/>
                </a:solidFill>
              </a:rPr>
              <a:t>values</a:t>
            </a:r>
            <a:r>
              <a:rPr lang="pl-PL" sz="1200" dirty="0" smtClean="0">
                <a:solidFill>
                  <a:schemeClr val="tx1"/>
                </a:solidFill>
              </a:rPr>
              <a:t>&gt;&gt;</a:t>
            </a:r>
          </a:p>
          <a:p>
            <a:r>
              <a:rPr lang="pl-PL" sz="1200" dirty="0" err="1" smtClean="0">
                <a:solidFill>
                  <a:schemeClr val="tx1"/>
                </a:solidFill>
              </a:rPr>
              <a:t>Id_pozycji</a:t>
            </a:r>
            <a:r>
              <a:rPr lang="pl-PL" sz="1200" dirty="0" smtClean="0">
                <a:solidFill>
                  <a:schemeClr val="tx1"/>
                </a:solidFill>
              </a:rPr>
              <a:t>: </a:t>
            </a:r>
            <a:r>
              <a:rPr lang="pl-PL" sz="1200" dirty="0" err="1" smtClean="0">
                <a:solidFill>
                  <a:schemeClr val="tx1"/>
                </a:solidFill>
              </a:rPr>
              <a:t>int</a:t>
            </a:r>
            <a:r>
              <a:rPr lang="pl-PL" sz="1200" dirty="0" smtClean="0">
                <a:solidFill>
                  <a:schemeClr val="tx1"/>
                </a:solidFill>
              </a:rPr>
              <a:t>  {auto </a:t>
            </a:r>
            <a:r>
              <a:rPr lang="pl-PL" sz="1200" dirty="0" err="1" smtClean="0">
                <a:solidFill>
                  <a:schemeClr val="tx1"/>
                </a:solidFill>
              </a:rPr>
              <a:t>increment</a:t>
            </a:r>
            <a:r>
              <a:rPr lang="pl-PL" sz="1200" dirty="0" smtClean="0">
                <a:solidFill>
                  <a:schemeClr val="tx1"/>
                </a:solidFill>
              </a:rPr>
              <a:t>}</a:t>
            </a:r>
          </a:p>
          <a:p>
            <a:r>
              <a:rPr lang="pl-PL" sz="1200" dirty="0" err="1" smtClean="0">
                <a:solidFill>
                  <a:schemeClr val="tx1"/>
                </a:solidFill>
              </a:rPr>
              <a:t>Id_zamówienia</a:t>
            </a:r>
            <a:r>
              <a:rPr lang="pl-PL" sz="1200" dirty="0" smtClean="0">
                <a:solidFill>
                  <a:schemeClr val="tx1"/>
                </a:solidFill>
              </a:rPr>
              <a:t>: </a:t>
            </a:r>
            <a:r>
              <a:rPr lang="pl-PL" sz="1200" dirty="0" err="1" smtClean="0">
                <a:solidFill>
                  <a:schemeClr val="tx1"/>
                </a:solidFill>
              </a:rPr>
              <a:t>int</a:t>
            </a:r>
            <a:endParaRPr lang="pl-PL" sz="1200" dirty="0" smtClean="0">
              <a:solidFill>
                <a:schemeClr val="tx1"/>
              </a:solidFill>
            </a:endParaRPr>
          </a:p>
          <a:p>
            <a:r>
              <a:rPr lang="pl-PL" sz="1200" dirty="0" err="1" smtClean="0">
                <a:solidFill>
                  <a:schemeClr val="tx1"/>
                </a:solidFill>
              </a:rPr>
              <a:t>Id_produktu</a:t>
            </a:r>
            <a:r>
              <a:rPr lang="pl-PL" sz="1200" dirty="0" smtClean="0">
                <a:solidFill>
                  <a:schemeClr val="tx1"/>
                </a:solidFill>
              </a:rPr>
              <a:t>: </a:t>
            </a:r>
            <a:r>
              <a:rPr lang="pl-PL" sz="1200" dirty="0" err="1" smtClean="0">
                <a:solidFill>
                  <a:schemeClr val="tx1"/>
                </a:solidFill>
              </a:rPr>
              <a:t>int</a:t>
            </a:r>
            <a:endParaRPr lang="pl-PL" sz="1200" dirty="0" smtClean="0">
              <a:solidFill>
                <a:schemeClr val="tx1"/>
              </a:solidFill>
            </a:endParaRPr>
          </a:p>
          <a:p>
            <a:pPr algn="ctr"/>
            <a:endParaRPr lang="pl-PL" dirty="0"/>
          </a:p>
        </p:txBody>
      </p:sp>
      <p:cxnSp>
        <p:nvCxnSpPr>
          <p:cNvPr id="27" name="Łącznik prosty 26"/>
          <p:cNvCxnSpPr>
            <a:stCxn id="23" idx="3"/>
            <a:endCxn id="24" idx="1"/>
          </p:cNvCxnSpPr>
          <p:nvPr/>
        </p:nvCxnSpPr>
        <p:spPr>
          <a:xfrm>
            <a:off x="2856745" y="3155601"/>
            <a:ext cx="338437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/>
          <p:cNvCxnSpPr/>
          <p:nvPr/>
        </p:nvCxnSpPr>
        <p:spPr>
          <a:xfrm flipV="1">
            <a:off x="4584937" y="3155601"/>
            <a:ext cx="0" cy="151216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/>
          <p:cNvSpPr txBox="1"/>
          <p:nvPr/>
        </p:nvSpPr>
        <p:spPr>
          <a:xfrm>
            <a:off x="2856745" y="3155601"/>
            <a:ext cx="42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0..*</a:t>
            </a:r>
            <a:endParaRPr lang="pl-PL" sz="1000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5881081" y="3155601"/>
            <a:ext cx="42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1..*</a:t>
            </a:r>
            <a:endParaRPr lang="pl-PL" sz="10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Bloki ograniczeń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68</a:t>
            </a:fld>
            <a:endParaRPr lang="pl-PL" dirty="0"/>
          </a:p>
        </p:txBody>
      </p:sp>
      <p:sp>
        <p:nvSpPr>
          <p:cNvPr id="16" name="Symbol zastępczy zawartości 4"/>
          <p:cNvSpPr txBox="1">
            <a:spLocks/>
          </p:cNvSpPr>
          <p:nvPr/>
        </p:nvSpPr>
        <p:spPr>
          <a:xfrm>
            <a:off x="561679" y="1442354"/>
            <a:ext cx="7499176" cy="2332856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Ograniczenie, które jest jedną z cech bloku, można przedstawić jako osobny blok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 celu ponownego wykorzystania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bardziej szczegółowa specyfikacja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są definiowane w 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bdd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wykorzystywane przede wszystkim w diagramach parametrycznych 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</a:t>
            </a:r>
            <a:endParaRPr kumimoji="0" lang="pl-PL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Schemat blokowy: proces 16"/>
          <p:cNvSpPr/>
          <p:nvPr/>
        </p:nvSpPr>
        <p:spPr>
          <a:xfrm>
            <a:off x="5098183" y="3919225"/>
            <a:ext cx="2160240" cy="5040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constraint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Constraint</a:t>
            </a:r>
            <a:r>
              <a:rPr lang="pl-PL" sz="1000" dirty="0" smtClean="0">
                <a:solidFill>
                  <a:schemeClr val="tx1"/>
                </a:solidFill>
              </a:rPr>
              <a:t> Block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8" name="Schemat blokowy: proces 17"/>
          <p:cNvSpPr/>
          <p:nvPr/>
        </p:nvSpPr>
        <p:spPr>
          <a:xfrm>
            <a:off x="5098183" y="4423281"/>
            <a:ext cx="2160240" cy="79208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constraints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( c = a + b )</a:t>
            </a: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9" name="Schemat blokowy: proces 18"/>
          <p:cNvSpPr/>
          <p:nvPr/>
        </p:nvSpPr>
        <p:spPr>
          <a:xfrm>
            <a:off x="5098183" y="5215369"/>
            <a:ext cx="2160240" cy="86409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parameters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a : </a:t>
            </a:r>
            <a:r>
              <a:rPr lang="pl-PL" sz="1000" dirty="0" err="1" smtClean="0">
                <a:solidFill>
                  <a:schemeClr val="tx1"/>
                </a:solidFill>
              </a:rPr>
              <a:t>int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b : </a:t>
            </a:r>
            <a:r>
              <a:rPr lang="pl-PL" sz="1000" dirty="0" err="1" smtClean="0">
                <a:solidFill>
                  <a:schemeClr val="tx1"/>
                </a:solidFill>
              </a:rPr>
              <a:t>int</a:t>
            </a:r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smtClean="0">
                <a:solidFill>
                  <a:schemeClr val="tx1"/>
                </a:solidFill>
              </a:rPr>
              <a:t>c : </a:t>
            </a:r>
            <a:r>
              <a:rPr lang="pl-PL" sz="1000" dirty="0" err="1" smtClean="0">
                <a:solidFill>
                  <a:schemeClr val="tx1"/>
                </a:solidFill>
              </a:rPr>
              <a:t>int</a:t>
            </a:r>
            <a:endParaRPr lang="pl-PL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Alokacje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69</a:t>
            </a:fld>
            <a:endParaRPr lang="pl-PL" dirty="0"/>
          </a:p>
        </p:txBody>
      </p:sp>
      <p:sp>
        <p:nvSpPr>
          <p:cNvPr id="11" name="Symbol zastępczy zawartości 2"/>
          <p:cNvSpPr txBox="1">
            <a:spLocks/>
          </p:cNvSpPr>
          <p:nvPr/>
        </p:nvSpPr>
        <p:spPr>
          <a:xfrm>
            <a:off x="794032" y="1854107"/>
            <a:ext cx="7283152" cy="33123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Alokacja stanowi sposób wzajemnego przyporządkowania różnych kategorii modelowania  wywodzących się z różnych diagramów.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Umożliwia luźne powiązanie elementów modelu obejmujących różne diagramy.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Stosowana  jest we wczesnej fazie projektowania systemu.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Rozwój systemu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7</a:t>
            </a:fld>
            <a:endParaRPr lang="pl-PL" dirty="0"/>
          </a:p>
        </p:txBody>
      </p:sp>
      <p:cxnSp>
        <p:nvCxnSpPr>
          <p:cNvPr id="10" name="Łącznik prosty 9"/>
          <p:cNvCxnSpPr/>
          <p:nvPr/>
        </p:nvCxnSpPr>
        <p:spPr>
          <a:xfrm>
            <a:off x="467544" y="1405637"/>
            <a:ext cx="0" cy="4464496"/>
          </a:xfrm>
          <a:prstGeom prst="line">
            <a:avLst/>
          </a:prstGeom>
          <a:ln>
            <a:solidFill>
              <a:srgbClr val="0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>
            <a:off x="467544" y="5870133"/>
            <a:ext cx="820891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0" y="2053709"/>
            <a:ext cx="461665" cy="240104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l-PL" dirty="0" err="1" smtClean="0"/>
              <a:t>Semantic</a:t>
            </a:r>
            <a:r>
              <a:rPr lang="pl-PL" dirty="0" smtClean="0"/>
              <a:t> </a:t>
            </a:r>
            <a:r>
              <a:rPr lang="pl-PL" dirty="0" err="1" smtClean="0"/>
              <a:t>expressiveness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179512" y="5942141"/>
            <a:ext cx="72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1975</a:t>
            </a:r>
            <a:endParaRPr lang="pl-PL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8028384" y="5942141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2010</a:t>
            </a:r>
            <a:endParaRPr lang="pl-PL" dirty="0"/>
          </a:p>
        </p:txBody>
      </p:sp>
      <p:cxnSp>
        <p:nvCxnSpPr>
          <p:cNvPr id="15" name="Łącznik prosty 14"/>
          <p:cNvCxnSpPr/>
          <p:nvPr/>
        </p:nvCxnSpPr>
        <p:spPr>
          <a:xfrm>
            <a:off x="4572000" y="5870134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>
            <a:off x="4572000" y="5870134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>
            <a:off x="2771800" y="5870133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>
            <a:off x="1619672" y="5870133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>
            <a:off x="3923928" y="5870133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>
            <a:off x="5076056" y="5870133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/>
          <p:nvPr/>
        </p:nvCxnSpPr>
        <p:spPr>
          <a:xfrm>
            <a:off x="6300192" y="5870133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/>
          <p:cNvCxnSpPr/>
          <p:nvPr/>
        </p:nvCxnSpPr>
        <p:spPr>
          <a:xfrm>
            <a:off x="7524328" y="5870133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rostokąt 22"/>
          <p:cNvSpPr/>
          <p:nvPr/>
        </p:nvSpPr>
        <p:spPr>
          <a:xfrm>
            <a:off x="755576" y="5294069"/>
            <a:ext cx="864096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SA/SD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24" name="Prostokąt 23"/>
          <p:cNvSpPr/>
          <p:nvPr/>
        </p:nvSpPr>
        <p:spPr>
          <a:xfrm>
            <a:off x="8172400" y="4718005"/>
            <a:ext cx="792088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BPMN 1.x</a:t>
            </a:r>
          </a:p>
        </p:txBody>
      </p:sp>
      <p:sp>
        <p:nvSpPr>
          <p:cNvPr id="25" name="Prostokąt 24"/>
          <p:cNvSpPr/>
          <p:nvPr/>
        </p:nvSpPr>
        <p:spPr>
          <a:xfrm>
            <a:off x="7020272" y="4934029"/>
            <a:ext cx="864096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BPMN 1.x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6" name="Prostokąt 25"/>
          <p:cNvSpPr/>
          <p:nvPr/>
        </p:nvSpPr>
        <p:spPr>
          <a:xfrm>
            <a:off x="5292080" y="4213949"/>
            <a:ext cx="864096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UML 1x</a:t>
            </a:r>
          </a:p>
        </p:txBody>
      </p:sp>
      <p:sp>
        <p:nvSpPr>
          <p:cNvPr id="27" name="Prostokąt 26"/>
          <p:cNvSpPr/>
          <p:nvPr/>
        </p:nvSpPr>
        <p:spPr>
          <a:xfrm>
            <a:off x="6516216" y="3853909"/>
            <a:ext cx="792088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UML 2.x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8" name="Prostokąt 27"/>
          <p:cNvSpPr/>
          <p:nvPr/>
        </p:nvSpPr>
        <p:spPr>
          <a:xfrm>
            <a:off x="7524328" y="3349853"/>
            <a:ext cx="864096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SysML</a:t>
            </a:r>
            <a:r>
              <a:rPr lang="pl-PL" sz="1200" dirty="0" smtClean="0">
                <a:solidFill>
                  <a:schemeClr val="tx1"/>
                </a:solidFill>
              </a:rPr>
              <a:t> 1.x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9" name="Prostokąt 28"/>
          <p:cNvSpPr/>
          <p:nvPr/>
        </p:nvSpPr>
        <p:spPr>
          <a:xfrm>
            <a:off x="3923928" y="5294069"/>
            <a:ext cx="93610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err="1" smtClean="0">
                <a:solidFill>
                  <a:schemeClr val="tx1"/>
                </a:solidFill>
              </a:rPr>
              <a:t>Booch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30" name="Prostokąt 29"/>
          <p:cNvSpPr/>
          <p:nvPr/>
        </p:nvSpPr>
        <p:spPr>
          <a:xfrm>
            <a:off x="3923928" y="4573989"/>
            <a:ext cx="93610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OMT</a:t>
            </a:r>
          </a:p>
        </p:txBody>
      </p:sp>
      <p:sp>
        <p:nvSpPr>
          <p:cNvPr id="31" name="Prostokąt 30"/>
          <p:cNvSpPr/>
          <p:nvPr/>
        </p:nvSpPr>
        <p:spPr>
          <a:xfrm>
            <a:off x="3923928" y="4934029"/>
            <a:ext cx="93610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Obiectory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32" name="Łącznik prosty ze strzałką 31"/>
          <p:cNvCxnSpPr>
            <a:stCxn id="30" idx="1"/>
          </p:cNvCxnSpPr>
          <p:nvPr/>
        </p:nvCxnSpPr>
        <p:spPr>
          <a:xfrm flipH="1">
            <a:off x="1619672" y="4754009"/>
            <a:ext cx="2304256" cy="612068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>
            <a:stCxn id="31" idx="1"/>
            <a:endCxn id="23" idx="3"/>
          </p:cNvCxnSpPr>
          <p:nvPr/>
        </p:nvCxnSpPr>
        <p:spPr>
          <a:xfrm flipH="1">
            <a:off x="1619672" y="5114049"/>
            <a:ext cx="2304256" cy="360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>
            <a:stCxn id="29" idx="1"/>
          </p:cNvCxnSpPr>
          <p:nvPr/>
        </p:nvCxnSpPr>
        <p:spPr>
          <a:xfrm flipH="1">
            <a:off x="1619672" y="5474089"/>
            <a:ext cx="2304256" cy="1080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/>
          <p:cNvCxnSpPr>
            <a:endCxn id="30" idx="3"/>
          </p:cNvCxnSpPr>
          <p:nvPr/>
        </p:nvCxnSpPr>
        <p:spPr>
          <a:xfrm flipH="1">
            <a:off x="4860032" y="4285957"/>
            <a:ext cx="432048" cy="4680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/>
          <p:cNvCxnSpPr>
            <a:stCxn id="26" idx="1"/>
            <a:endCxn id="31" idx="3"/>
          </p:cNvCxnSpPr>
          <p:nvPr/>
        </p:nvCxnSpPr>
        <p:spPr>
          <a:xfrm flipH="1">
            <a:off x="4860032" y="4393969"/>
            <a:ext cx="432048" cy="72008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/>
          <p:cNvCxnSpPr>
            <a:endCxn id="29" idx="3"/>
          </p:cNvCxnSpPr>
          <p:nvPr/>
        </p:nvCxnSpPr>
        <p:spPr>
          <a:xfrm flipH="1">
            <a:off x="4860032" y="4573989"/>
            <a:ext cx="432048" cy="90010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ze strzałką 37"/>
          <p:cNvCxnSpPr>
            <a:stCxn id="27" idx="1"/>
            <a:endCxn id="26" idx="3"/>
          </p:cNvCxnSpPr>
          <p:nvPr/>
        </p:nvCxnSpPr>
        <p:spPr>
          <a:xfrm flipH="1">
            <a:off x="6156176" y="4033929"/>
            <a:ext cx="360040" cy="36004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>
            <a:stCxn id="28" idx="1"/>
            <a:endCxn id="27" idx="3"/>
          </p:cNvCxnSpPr>
          <p:nvPr/>
        </p:nvCxnSpPr>
        <p:spPr>
          <a:xfrm flipH="1">
            <a:off x="7308304" y="3529873"/>
            <a:ext cx="216024" cy="504056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stCxn id="24" idx="1"/>
            <a:endCxn id="25" idx="3"/>
          </p:cNvCxnSpPr>
          <p:nvPr/>
        </p:nvCxnSpPr>
        <p:spPr>
          <a:xfrm flipH="1">
            <a:off x="7884368" y="4898025"/>
            <a:ext cx="288032" cy="216024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/>
          <p:cNvCxnSpPr>
            <a:stCxn id="25" idx="1"/>
          </p:cNvCxnSpPr>
          <p:nvPr/>
        </p:nvCxnSpPr>
        <p:spPr>
          <a:xfrm flipH="1" flipV="1">
            <a:off x="6156176" y="4573989"/>
            <a:ext cx="864096" cy="54006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ole tekstowe 41"/>
          <p:cNvSpPr txBox="1"/>
          <p:nvPr/>
        </p:nvSpPr>
        <p:spPr>
          <a:xfrm rot="20663354">
            <a:off x="2163396" y="474487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&lt;&lt;</a:t>
            </a:r>
            <a:r>
              <a:rPr lang="pl-PL" sz="1200" dirty="0" err="1" smtClean="0"/>
              <a:t>derive</a:t>
            </a:r>
            <a:r>
              <a:rPr lang="pl-PL" sz="1200" dirty="0" smtClean="0"/>
              <a:t>&gt;&gt;</a:t>
            </a:r>
            <a:endParaRPr lang="pl-PL" sz="1200" dirty="0"/>
          </a:p>
        </p:txBody>
      </p:sp>
      <p:sp>
        <p:nvSpPr>
          <p:cNvPr id="43" name="pole tekstowe 42"/>
          <p:cNvSpPr txBox="1"/>
          <p:nvPr/>
        </p:nvSpPr>
        <p:spPr>
          <a:xfrm rot="19589243">
            <a:off x="5653078" y="373743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&lt;&lt;</a:t>
            </a:r>
            <a:r>
              <a:rPr lang="pl-PL" sz="1200" dirty="0" err="1" smtClean="0"/>
              <a:t>derive</a:t>
            </a:r>
            <a:r>
              <a:rPr lang="pl-PL" sz="1200" dirty="0" smtClean="0"/>
              <a:t>&gt;&gt;</a:t>
            </a:r>
            <a:endParaRPr lang="pl-PL" sz="1200" dirty="0"/>
          </a:p>
        </p:txBody>
      </p:sp>
      <p:sp>
        <p:nvSpPr>
          <p:cNvPr id="44" name="pole tekstowe 43"/>
          <p:cNvSpPr txBox="1"/>
          <p:nvPr/>
        </p:nvSpPr>
        <p:spPr>
          <a:xfrm rot="19890500">
            <a:off x="6676252" y="335574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&lt;&lt;</a:t>
            </a:r>
            <a:r>
              <a:rPr lang="pl-PL" sz="1200" dirty="0" err="1" smtClean="0"/>
              <a:t>derive</a:t>
            </a:r>
            <a:r>
              <a:rPr lang="pl-PL" sz="1200" dirty="0" smtClean="0"/>
              <a:t>&gt;&gt;</a:t>
            </a:r>
            <a:endParaRPr lang="pl-PL" sz="1200" dirty="0"/>
          </a:p>
        </p:txBody>
      </p:sp>
      <p:sp>
        <p:nvSpPr>
          <p:cNvPr id="45" name="pole tekstowe 44"/>
          <p:cNvSpPr txBox="1"/>
          <p:nvPr/>
        </p:nvSpPr>
        <p:spPr>
          <a:xfrm rot="20208420">
            <a:off x="7468340" y="45078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&lt;&lt;</a:t>
            </a:r>
            <a:r>
              <a:rPr lang="pl-PL" sz="1200" dirty="0" err="1" smtClean="0"/>
              <a:t>derive</a:t>
            </a:r>
            <a:r>
              <a:rPr lang="pl-PL" sz="1200" dirty="0" smtClean="0"/>
              <a:t>&gt;&gt;</a:t>
            </a:r>
            <a:endParaRPr lang="pl-PL" sz="1200" dirty="0"/>
          </a:p>
        </p:txBody>
      </p:sp>
      <p:sp>
        <p:nvSpPr>
          <p:cNvPr id="46" name="pole tekstowe 45"/>
          <p:cNvSpPr txBox="1"/>
          <p:nvPr/>
        </p:nvSpPr>
        <p:spPr>
          <a:xfrm rot="18970152">
            <a:off x="4516012" y="407582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&lt;&lt;</a:t>
            </a:r>
            <a:r>
              <a:rPr lang="pl-PL" sz="1200" dirty="0" err="1" smtClean="0"/>
              <a:t>derive</a:t>
            </a:r>
            <a:r>
              <a:rPr lang="pl-PL" sz="1200" dirty="0" smtClean="0"/>
              <a:t>&gt;&gt;</a:t>
            </a:r>
            <a:endParaRPr lang="pl-PL" sz="1200" dirty="0"/>
          </a:p>
        </p:txBody>
      </p:sp>
      <p:sp>
        <p:nvSpPr>
          <p:cNvPr id="47" name="pole tekstowe 46"/>
          <p:cNvSpPr txBox="1"/>
          <p:nvPr/>
        </p:nvSpPr>
        <p:spPr>
          <a:xfrm rot="1816408">
            <a:off x="5856294" y="500832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&lt;&lt;influence&gt;&gt;</a:t>
            </a:r>
            <a:endParaRPr lang="pl-PL" sz="12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Alokacje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70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731661" y="1507004"/>
            <a:ext cx="7427168" cy="432048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alokacja zachowania </a:t>
            </a: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dotyczy alokowania elementów diagramów dynamiki systemów (czynności, akcji, stanów, przepływu obiektów…) do elementów strukturalnych (bloków, cech, części…), typowy przykład dla </a:t>
            </a:r>
            <a:r>
              <a:rPr kumimoji="0" lang="pl-P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alokacja czynności do bloków.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alokacja struktury </a:t>
            </a: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alokowanie kategorii modelowania jednego modelu strukturalnego do kategorii modelowania innego modelu strukturalnego, zależności pomiędzy elementami diagramów definiowania bloków a diagramów bloków wewnętrznych, typowy przykład dla </a:t>
            </a:r>
            <a:r>
              <a:rPr kumimoji="0" lang="pl-P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alokowanie oprogramowania na sprzęcie (UML diagram komponentów i rozlokowania języka UML).</a:t>
            </a:r>
            <a:endParaRPr kumimoji="0" lang="pl-PL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alokacja przepływów</a:t>
            </a: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wskazują w jakim zakresie przepływy zasobów na diagramach bloków wewnętrznych wynikają z przepływów obiektów na diagramie.</a:t>
            </a: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Notacje alokacji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71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657957" y="1177926"/>
            <a:ext cx="2376264" cy="20162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lang="pl-PL" sz="2000" dirty="0" smtClean="0"/>
              <a:t>N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otacje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alokacji: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bezpośrednia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sekcyjna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notatkowa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tabelaryczna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3322253" y="2762101"/>
            <a:ext cx="1512168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&lt;&lt; </a:t>
            </a:r>
            <a:r>
              <a:rPr lang="pl-PL" sz="900" dirty="0" err="1" smtClean="0">
                <a:solidFill>
                  <a:schemeClr val="tx1"/>
                </a:solidFill>
              </a:rPr>
              <a:t>block</a:t>
            </a:r>
            <a:r>
              <a:rPr lang="pl-PL" sz="9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Serwis transakcyjny </a:t>
            </a:r>
          </a:p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sklepu internetowego</a:t>
            </a:r>
            <a:endParaRPr lang="pl-PL" sz="900" dirty="0">
              <a:solidFill>
                <a:schemeClr val="tx1"/>
              </a:solidFill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5482493" y="2834109"/>
            <a:ext cx="2088232" cy="5040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&lt;&lt; </a:t>
            </a:r>
            <a:r>
              <a:rPr lang="pl-PL" sz="900" dirty="0" err="1" smtClean="0">
                <a:solidFill>
                  <a:schemeClr val="tx1"/>
                </a:solidFill>
              </a:rPr>
              <a:t>block</a:t>
            </a:r>
            <a:r>
              <a:rPr lang="pl-PL" sz="9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Koszyk</a:t>
            </a:r>
            <a:endParaRPr lang="pl-PL" sz="900" dirty="0">
              <a:solidFill>
                <a:schemeClr val="tx1"/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5482493" y="3338165"/>
            <a:ext cx="2088232" cy="7920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err="1" smtClean="0">
                <a:solidFill>
                  <a:schemeClr val="tx1"/>
                </a:solidFill>
              </a:rPr>
              <a:t>allocatedFrom</a:t>
            </a:r>
            <a:endParaRPr lang="pl-PL" sz="900" dirty="0" smtClean="0">
              <a:solidFill>
                <a:schemeClr val="tx1"/>
              </a:solidFill>
            </a:endParaRPr>
          </a:p>
          <a:p>
            <a:r>
              <a:rPr lang="pl-PL" sz="900" dirty="0" smtClean="0">
                <a:solidFill>
                  <a:schemeClr val="tx1"/>
                </a:solidFill>
              </a:rPr>
              <a:t>&lt;&lt;</a:t>
            </a:r>
            <a:r>
              <a:rPr lang="pl-PL" sz="900" dirty="0" err="1" smtClean="0">
                <a:solidFill>
                  <a:schemeClr val="tx1"/>
                </a:solidFill>
              </a:rPr>
              <a:t>activity</a:t>
            </a:r>
            <a:r>
              <a:rPr lang="pl-PL" sz="900" dirty="0" smtClean="0">
                <a:solidFill>
                  <a:schemeClr val="tx1"/>
                </a:solidFill>
              </a:rPr>
              <a:t>&gt;&gt;  dodaj do koszyka</a:t>
            </a:r>
          </a:p>
          <a:p>
            <a:r>
              <a:rPr lang="pl-PL" sz="900" dirty="0" smtClean="0">
                <a:solidFill>
                  <a:schemeClr val="tx1"/>
                </a:solidFill>
              </a:rPr>
              <a:t>&lt;&lt;</a:t>
            </a:r>
            <a:r>
              <a:rPr lang="pl-PL" sz="900" dirty="0" err="1" smtClean="0">
                <a:solidFill>
                  <a:schemeClr val="tx1"/>
                </a:solidFill>
              </a:rPr>
              <a:t>activity</a:t>
            </a:r>
            <a:r>
              <a:rPr lang="pl-PL" sz="900" dirty="0" smtClean="0">
                <a:solidFill>
                  <a:schemeClr val="tx1"/>
                </a:solidFill>
              </a:rPr>
              <a:t>&gt;&gt;  skoryguj liczebność  zamawianych  towarów</a:t>
            </a:r>
          </a:p>
          <a:p>
            <a:r>
              <a:rPr lang="pl-PL" sz="900" dirty="0" err="1" smtClean="0">
                <a:solidFill>
                  <a:schemeClr val="tx1"/>
                </a:solidFill>
              </a:rPr>
              <a:t>&lt;&lt;block</a:t>
            </a:r>
            <a:r>
              <a:rPr lang="pl-PL" sz="900" dirty="0" smtClean="0">
                <a:solidFill>
                  <a:schemeClr val="tx1"/>
                </a:solidFill>
              </a:rPr>
              <a:t>&gt;&gt; lista zakupów</a:t>
            </a:r>
            <a:endParaRPr lang="pl-PL" sz="900" dirty="0">
              <a:solidFill>
                <a:schemeClr val="tx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2602173" y="4490293"/>
            <a:ext cx="2448272" cy="5040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&lt;&lt; </a:t>
            </a:r>
            <a:r>
              <a:rPr lang="pl-PL" sz="900" dirty="0" err="1" smtClean="0">
                <a:solidFill>
                  <a:schemeClr val="tx1"/>
                </a:solidFill>
              </a:rPr>
              <a:t>block</a:t>
            </a:r>
            <a:r>
              <a:rPr lang="pl-PL" sz="9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Wyszukiwanie zaawansowane</a:t>
            </a:r>
          </a:p>
        </p:txBody>
      </p:sp>
      <p:sp>
        <p:nvSpPr>
          <p:cNvPr id="14" name="Prostokąt 13"/>
          <p:cNvSpPr/>
          <p:nvPr/>
        </p:nvSpPr>
        <p:spPr>
          <a:xfrm>
            <a:off x="2602173" y="4994349"/>
            <a:ext cx="2448272" cy="720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err="1" smtClean="0">
                <a:solidFill>
                  <a:schemeClr val="tx1"/>
                </a:solidFill>
              </a:rPr>
              <a:t>allocatedFrom</a:t>
            </a:r>
            <a:endParaRPr lang="pl-PL" sz="900" dirty="0" smtClean="0">
              <a:solidFill>
                <a:schemeClr val="tx1"/>
              </a:solidFill>
            </a:endParaRPr>
          </a:p>
          <a:p>
            <a:r>
              <a:rPr lang="pl-PL" sz="900" dirty="0" smtClean="0">
                <a:solidFill>
                  <a:schemeClr val="tx1"/>
                </a:solidFill>
              </a:rPr>
              <a:t>&lt;&lt;</a:t>
            </a:r>
            <a:r>
              <a:rPr lang="pl-PL" sz="900" dirty="0" err="1" smtClean="0">
                <a:solidFill>
                  <a:schemeClr val="tx1"/>
                </a:solidFill>
              </a:rPr>
              <a:t>activity</a:t>
            </a:r>
            <a:r>
              <a:rPr lang="pl-PL" sz="900" dirty="0" smtClean="0">
                <a:solidFill>
                  <a:schemeClr val="tx1"/>
                </a:solidFill>
              </a:rPr>
              <a:t>&gt;&gt;  wyszukaj substytut towaru</a:t>
            </a:r>
          </a:p>
          <a:p>
            <a:r>
              <a:rPr lang="pl-PL" sz="900" dirty="0" smtClean="0">
                <a:solidFill>
                  <a:schemeClr val="tx1"/>
                </a:solidFill>
              </a:rPr>
              <a:t>&lt;&lt;</a:t>
            </a:r>
            <a:r>
              <a:rPr lang="pl-PL" sz="900" dirty="0" err="1" smtClean="0">
                <a:solidFill>
                  <a:schemeClr val="tx1"/>
                </a:solidFill>
              </a:rPr>
              <a:t>activity</a:t>
            </a:r>
            <a:r>
              <a:rPr lang="pl-PL" sz="900" dirty="0" smtClean="0">
                <a:solidFill>
                  <a:schemeClr val="tx1"/>
                </a:solidFill>
              </a:rPr>
              <a:t>&gt;&gt; zawęź kryteria wyszukiwania</a:t>
            </a:r>
          </a:p>
        </p:txBody>
      </p:sp>
      <p:sp>
        <p:nvSpPr>
          <p:cNvPr id="15" name="Prostokąt 14"/>
          <p:cNvSpPr/>
          <p:nvPr/>
        </p:nvSpPr>
        <p:spPr>
          <a:xfrm>
            <a:off x="5626509" y="4274269"/>
            <a:ext cx="2376264" cy="5040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&lt;&lt; </a:t>
            </a:r>
            <a:r>
              <a:rPr lang="pl-PL" sz="900" dirty="0" err="1" smtClean="0">
                <a:solidFill>
                  <a:schemeClr val="tx1"/>
                </a:solidFill>
              </a:rPr>
              <a:t>block</a:t>
            </a:r>
            <a:r>
              <a:rPr lang="pl-PL" sz="9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Lista zakupów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5626509" y="4778325"/>
            <a:ext cx="2376264" cy="720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err="1" smtClean="0">
                <a:solidFill>
                  <a:schemeClr val="tx1"/>
                </a:solidFill>
              </a:rPr>
              <a:t>allocatedFrom</a:t>
            </a:r>
            <a:endParaRPr lang="pl-PL" sz="900" dirty="0" smtClean="0">
              <a:solidFill>
                <a:schemeClr val="tx1"/>
              </a:solidFill>
            </a:endParaRPr>
          </a:p>
          <a:p>
            <a:r>
              <a:rPr lang="pl-PL" sz="900" dirty="0" smtClean="0">
                <a:solidFill>
                  <a:schemeClr val="tx1"/>
                </a:solidFill>
              </a:rPr>
              <a:t>&lt;&lt;</a:t>
            </a:r>
            <a:r>
              <a:rPr lang="pl-PL" sz="900" dirty="0" err="1" smtClean="0">
                <a:solidFill>
                  <a:schemeClr val="tx1"/>
                </a:solidFill>
              </a:rPr>
              <a:t>activity</a:t>
            </a:r>
            <a:r>
              <a:rPr lang="pl-PL" sz="900" dirty="0" smtClean="0">
                <a:solidFill>
                  <a:schemeClr val="tx1"/>
                </a:solidFill>
              </a:rPr>
              <a:t>&gt;&gt;  utwórz szablonowe zamówienie</a:t>
            </a:r>
            <a:endParaRPr lang="pl-PL" sz="900" dirty="0"/>
          </a:p>
        </p:txBody>
      </p:sp>
      <p:sp>
        <p:nvSpPr>
          <p:cNvPr id="17" name="Prostokąt 16"/>
          <p:cNvSpPr/>
          <p:nvPr/>
        </p:nvSpPr>
        <p:spPr>
          <a:xfrm>
            <a:off x="5626509" y="5498405"/>
            <a:ext cx="2376264" cy="6480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err="1" smtClean="0">
                <a:solidFill>
                  <a:schemeClr val="tx1"/>
                </a:solidFill>
              </a:rPr>
              <a:t>allocatedTo</a:t>
            </a:r>
            <a:endParaRPr lang="pl-PL" sz="900" dirty="0" smtClean="0">
              <a:solidFill>
                <a:schemeClr val="tx1"/>
              </a:solidFill>
            </a:endParaRPr>
          </a:p>
          <a:p>
            <a:r>
              <a:rPr lang="pl-PL" sz="900" dirty="0" err="1" smtClean="0">
                <a:solidFill>
                  <a:schemeClr val="tx1"/>
                </a:solidFill>
              </a:rPr>
              <a:t>&lt;&lt;block</a:t>
            </a:r>
            <a:r>
              <a:rPr lang="pl-PL" sz="900" dirty="0" smtClean="0">
                <a:solidFill>
                  <a:schemeClr val="tx1"/>
                </a:solidFill>
              </a:rPr>
              <a:t>&gt;&gt;  koszyk</a:t>
            </a:r>
            <a:endParaRPr lang="pl-PL" sz="900" dirty="0">
              <a:solidFill>
                <a:schemeClr val="tx1"/>
              </a:solidFill>
            </a:endParaRPr>
          </a:p>
        </p:txBody>
      </p:sp>
      <p:sp>
        <p:nvSpPr>
          <p:cNvPr id="18" name="Romb 17"/>
          <p:cNvSpPr/>
          <p:nvPr/>
        </p:nvSpPr>
        <p:spPr>
          <a:xfrm>
            <a:off x="4834421" y="3050133"/>
            <a:ext cx="216024" cy="72008"/>
          </a:xfrm>
          <a:prstGeom prst="diamond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omb 18"/>
          <p:cNvSpPr/>
          <p:nvPr/>
        </p:nvSpPr>
        <p:spPr>
          <a:xfrm flipH="1">
            <a:off x="3826309" y="3338165"/>
            <a:ext cx="72008" cy="216024"/>
          </a:xfrm>
          <a:prstGeom prst="diamond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" name="Łącznik prosty 19"/>
          <p:cNvCxnSpPr>
            <a:stCxn id="18" idx="3"/>
            <a:endCxn id="11" idx="1"/>
          </p:cNvCxnSpPr>
          <p:nvPr/>
        </p:nvCxnSpPr>
        <p:spPr>
          <a:xfrm>
            <a:off x="5050445" y="3086137"/>
            <a:ext cx="43204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>
            <a:stCxn id="19" idx="2"/>
            <a:endCxn id="13" idx="0"/>
          </p:cNvCxnSpPr>
          <p:nvPr/>
        </p:nvCxnSpPr>
        <p:spPr>
          <a:xfrm flipH="1">
            <a:off x="3826309" y="3554189"/>
            <a:ext cx="36004" cy="9361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 21"/>
          <p:cNvSpPr/>
          <p:nvPr/>
        </p:nvSpPr>
        <p:spPr>
          <a:xfrm rot="2944608" flipV="1">
            <a:off x="4563175" y="3394526"/>
            <a:ext cx="200121" cy="101577"/>
          </a:xfrm>
          <a:prstGeom prst="diamond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3" name="Łącznik prosty 22"/>
          <p:cNvCxnSpPr>
            <a:stCxn id="22" idx="3"/>
            <a:endCxn id="15" idx="1"/>
          </p:cNvCxnSpPr>
          <p:nvPr/>
        </p:nvCxnSpPr>
        <p:spPr>
          <a:xfrm>
            <a:off x="4728780" y="3520919"/>
            <a:ext cx="897729" cy="10053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/>
          <p:cNvSpPr txBox="1"/>
          <p:nvPr/>
        </p:nvSpPr>
        <p:spPr>
          <a:xfrm>
            <a:off x="3394261" y="5988630"/>
            <a:ext cx="178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alokacja sekcyjna</a:t>
            </a:r>
            <a:endParaRPr lang="pl-PL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Notacje alokacji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72</a:t>
            </a:fld>
            <a:endParaRPr lang="pl-PL" dirty="0"/>
          </a:p>
        </p:txBody>
      </p:sp>
      <p:sp>
        <p:nvSpPr>
          <p:cNvPr id="25" name="Prostokąt 24"/>
          <p:cNvSpPr/>
          <p:nvPr/>
        </p:nvSpPr>
        <p:spPr>
          <a:xfrm>
            <a:off x="1699621" y="1614167"/>
            <a:ext cx="1512168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&lt;&lt; </a:t>
            </a:r>
            <a:r>
              <a:rPr lang="pl-PL" sz="900" dirty="0" err="1" smtClean="0">
                <a:solidFill>
                  <a:schemeClr val="tx1"/>
                </a:solidFill>
              </a:rPr>
              <a:t>block</a:t>
            </a:r>
            <a:r>
              <a:rPr lang="pl-PL" sz="9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Serwis transakcyjny </a:t>
            </a:r>
          </a:p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sklepu internetowego</a:t>
            </a:r>
            <a:endParaRPr lang="pl-PL" sz="900" dirty="0">
              <a:solidFill>
                <a:schemeClr val="tx1"/>
              </a:solidFill>
            </a:endParaRPr>
          </a:p>
        </p:txBody>
      </p:sp>
      <p:sp>
        <p:nvSpPr>
          <p:cNvPr id="26" name="Prostokąt 25"/>
          <p:cNvSpPr/>
          <p:nvPr/>
        </p:nvSpPr>
        <p:spPr>
          <a:xfrm>
            <a:off x="3859861" y="1686175"/>
            <a:ext cx="2088232" cy="5040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&lt;&lt; </a:t>
            </a:r>
            <a:r>
              <a:rPr lang="pl-PL" sz="900" dirty="0" err="1" smtClean="0">
                <a:solidFill>
                  <a:schemeClr val="tx1"/>
                </a:solidFill>
              </a:rPr>
              <a:t>block</a:t>
            </a:r>
            <a:r>
              <a:rPr lang="pl-PL" sz="9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Koszyk</a:t>
            </a:r>
            <a:endParaRPr lang="pl-PL" sz="900" dirty="0">
              <a:solidFill>
                <a:schemeClr val="tx1"/>
              </a:solidFill>
            </a:endParaRPr>
          </a:p>
        </p:txBody>
      </p:sp>
      <p:sp>
        <p:nvSpPr>
          <p:cNvPr id="27" name="Prostokąt 26"/>
          <p:cNvSpPr/>
          <p:nvPr/>
        </p:nvSpPr>
        <p:spPr>
          <a:xfrm>
            <a:off x="6956205" y="2046215"/>
            <a:ext cx="1440160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&lt;&lt;</a:t>
            </a:r>
            <a:r>
              <a:rPr lang="pl-PL" sz="900" dirty="0" err="1" smtClean="0">
                <a:solidFill>
                  <a:schemeClr val="tx1"/>
                </a:solidFill>
              </a:rPr>
              <a:t>activity</a:t>
            </a:r>
            <a:r>
              <a:rPr lang="pl-PL" sz="900" dirty="0" smtClean="0">
                <a:solidFill>
                  <a:schemeClr val="tx1"/>
                </a:solidFill>
              </a:rPr>
              <a:t>&gt;&gt;  </a:t>
            </a:r>
          </a:p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dodaj do koszyka</a:t>
            </a:r>
          </a:p>
        </p:txBody>
      </p:sp>
      <p:sp>
        <p:nvSpPr>
          <p:cNvPr id="28" name="Prostokąt 27"/>
          <p:cNvSpPr/>
          <p:nvPr/>
        </p:nvSpPr>
        <p:spPr>
          <a:xfrm>
            <a:off x="1339581" y="3342359"/>
            <a:ext cx="1800200" cy="5040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&lt;&lt; </a:t>
            </a:r>
            <a:r>
              <a:rPr lang="pl-PL" sz="900" dirty="0" err="1" smtClean="0">
                <a:solidFill>
                  <a:schemeClr val="tx1"/>
                </a:solidFill>
              </a:rPr>
              <a:t>block</a:t>
            </a:r>
            <a:r>
              <a:rPr lang="pl-PL" sz="9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Wyszukiwanie zaawansowane</a:t>
            </a:r>
          </a:p>
        </p:txBody>
      </p:sp>
      <p:sp>
        <p:nvSpPr>
          <p:cNvPr id="29" name="Prostokąt 28"/>
          <p:cNvSpPr/>
          <p:nvPr/>
        </p:nvSpPr>
        <p:spPr>
          <a:xfrm>
            <a:off x="475485" y="4422479"/>
            <a:ext cx="1584176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&lt;&lt;</a:t>
            </a:r>
            <a:r>
              <a:rPr lang="pl-PL" sz="900" dirty="0" err="1" smtClean="0">
                <a:solidFill>
                  <a:schemeClr val="tx1"/>
                </a:solidFill>
              </a:rPr>
              <a:t>activity</a:t>
            </a:r>
            <a:r>
              <a:rPr lang="pl-PL" sz="900" dirty="0" smtClean="0">
                <a:solidFill>
                  <a:schemeClr val="tx1"/>
                </a:solidFill>
              </a:rPr>
              <a:t>&gt;&gt;  </a:t>
            </a:r>
          </a:p>
          <a:p>
            <a:pPr algn="ctr"/>
            <a:endParaRPr lang="pl-PL" sz="900" dirty="0" smtClean="0">
              <a:solidFill>
                <a:schemeClr val="tx1"/>
              </a:solidFill>
            </a:endParaRPr>
          </a:p>
          <a:p>
            <a:r>
              <a:rPr lang="pl-PL" sz="900" dirty="0" smtClean="0">
                <a:solidFill>
                  <a:schemeClr val="tx1"/>
                </a:solidFill>
              </a:rPr>
              <a:t>wyszukaj substytut towaru</a:t>
            </a:r>
          </a:p>
        </p:txBody>
      </p:sp>
      <p:sp>
        <p:nvSpPr>
          <p:cNvPr id="30" name="Prostokąt 29"/>
          <p:cNvSpPr/>
          <p:nvPr/>
        </p:nvSpPr>
        <p:spPr>
          <a:xfrm>
            <a:off x="3787853" y="3342359"/>
            <a:ext cx="1800200" cy="5040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&lt;&lt; </a:t>
            </a:r>
            <a:r>
              <a:rPr lang="pl-PL" sz="900" dirty="0" err="1" smtClean="0">
                <a:solidFill>
                  <a:schemeClr val="tx1"/>
                </a:solidFill>
              </a:rPr>
              <a:t>block</a:t>
            </a:r>
            <a:r>
              <a:rPr lang="pl-PL" sz="9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Lista zakupów</a:t>
            </a:r>
          </a:p>
        </p:txBody>
      </p:sp>
      <p:sp>
        <p:nvSpPr>
          <p:cNvPr id="31" name="Prostokąt 30"/>
          <p:cNvSpPr/>
          <p:nvPr/>
        </p:nvSpPr>
        <p:spPr>
          <a:xfrm>
            <a:off x="3787853" y="4782519"/>
            <a:ext cx="1728192" cy="5040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&lt;&lt;</a:t>
            </a:r>
            <a:r>
              <a:rPr lang="pl-PL" sz="900" dirty="0" err="1" smtClean="0">
                <a:solidFill>
                  <a:schemeClr val="tx1"/>
                </a:solidFill>
              </a:rPr>
              <a:t>activity</a:t>
            </a:r>
            <a:r>
              <a:rPr lang="pl-PL" sz="900" dirty="0" smtClean="0">
                <a:solidFill>
                  <a:schemeClr val="tx1"/>
                </a:solidFill>
              </a:rPr>
              <a:t>&gt;&gt;  </a:t>
            </a:r>
          </a:p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utwórz szablonowe zamówienie</a:t>
            </a:r>
            <a:endParaRPr lang="pl-PL" sz="900" dirty="0"/>
          </a:p>
        </p:txBody>
      </p:sp>
      <p:sp>
        <p:nvSpPr>
          <p:cNvPr id="32" name="Romb 31"/>
          <p:cNvSpPr/>
          <p:nvPr/>
        </p:nvSpPr>
        <p:spPr>
          <a:xfrm>
            <a:off x="3211789" y="1902199"/>
            <a:ext cx="216024" cy="72008"/>
          </a:xfrm>
          <a:prstGeom prst="diamond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Romb 32"/>
          <p:cNvSpPr/>
          <p:nvPr/>
        </p:nvSpPr>
        <p:spPr>
          <a:xfrm flipH="1">
            <a:off x="2203677" y="2190231"/>
            <a:ext cx="72008" cy="216024"/>
          </a:xfrm>
          <a:prstGeom prst="diamond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4" name="Łącznik prosty 33"/>
          <p:cNvCxnSpPr>
            <a:stCxn id="32" idx="3"/>
            <a:endCxn id="26" idx="1"/>
          </p:cNvCxnSpPr>
          <p:nvPr/>
        </p:nvCxnSpPr>
        <p:spPr>
          <a:xfrm>
            <a:off x="3427813" y="1938203"/>
            <a:ext cx="43204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/>
          <p:cNvCxnSpPr>
            <a:stCxn id="33" idx="2"/>
            <a:endCxn id="28" idx="0"/>
          </p:cNvCxnSpPr>
          <p:nvPr/>
        </p:nvCxnSpPr>
        <p:spPr>
          <a:xfrm>
            <a:off x="2239681" y="2406255"/>
            <a:ext cx="0" cy="9361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mb 35"/>
          <p:cNvSpPr/>
          <p:nvPr/>
        </p:nvSpPr>
        <p:spPr>
          <a:xfrm rot="2944608" flipV="1">
            <a:off x="2940543" y="2246592"/>
            <a:ext cx="200121" cy="101577"/>
          </a:xfrm>
          <a:prstGeom prst="diamond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7" name="Łącznik prosty 36"/>
          <p:cNvCxnSpPr/>
          <p:nvPr/>
        </p:nvCxnSpPr>
        <p:spPr>
          <a:xfrm>
            <a:off x="3067773" y="2334247"/>
            <a:ext cx="897729" cy="10053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ole tekstowe 37"/>
          <p:cNvSpPr txBox="1"/>
          <p:nvPr/>
        </p:nvSpPr>
        <p:spPr>
          <a:xfrm>
            <a:off x="5804077" y="5358583"/>
            <a:ext cx="225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alokacja bezpośrednia</a:t>
            </a:r>
            <a:endParaRPr lang="pl-PL" dirty="0"/>
          </a:p>
        </p:txBody>
      </p:sp>
      <p:sp>
        <p:nvSpPr>
          <p:cNvPr id="39" name="Prostokąt 38"/>
          <p:cNvSpPr/>
          <p:nvPr/>
        </p:nvSpPr>
        <p:spPr>
          <a:xfrm>
            <a:off x="1771629" y="5286575"/>
            <a:ext cx="1584176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&lt;&lt;</a:t>
            </a:r>
            <a:r>
              <a:rPr lang="pl-PL" sz="900" dirty="0" err="1" smtClean="0">
                <a:solidFill>
                  <a:schemeClr val="tx1"/>
                </a:solidFill>
              </a:rPr>
              <a:t>activity</a:t>
            </a:r>
            <a:r>
              <a:rPr lang="pl-PL" sz="900" dirty="0" smtClean="0">
                <a:solidFill>
                  <a:schemeClr val="tx1"/>
                </a:solidFill>
              </a:rPr>
              <a:t>&gt;&gt; </a:t>
            </a:r>
          </a:p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zawęź kryteria wyszukiwania</a:t>
            </a:r>
          </a:p>
        </p:txBody>
      </p:sp>
      <p:cxnSp>
        <p:nvCxnSpPr>
          <p:cNvPr id="40" name="Łącznik prosty 39"/>
          <p:cNvCxnSpPr>
            <a:stCxn id="29" idx="0"/>
          </p:cNvCxnSpPr>
          <p:nvPr/>
        </p:nvCxnSpPr>
        <p:spPr>
          <a:xfrm flipV="1">
            <a:off x="1267573" y="3846415"/>
            <a:ext cx="504056" cy="576064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ole tekstowe 40"/>
          <p:cNvSpPr txBox="1"/>
          <p:nvPr/>
        </p:nvSpPr>
        <p:spPr>
          <a:xfrm>
            <a:off x="907533" y="4062439"/>
            <a:ext cx="8098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00" dirty="0" smtClean="0"/>
              <a:t>&lt;&lt; </a:t>
            </a:r>
            <a:r>
              <a:rPr lang="pl-PL" sz="900" dirty="0" err="1" smtClean="0"/>
              <a:t>allocate</a:t>
            </a:r>
            <a:r>
              <a:rPr lang="pl-PL" sz="900" dirty="0" smtClean="0"/>
              <a:t>&gt;&gt;</a:t>
            </a:r>
            <a:endParaRPr lang="pl-PL" sz="900" dirty="0"/>
          </a:p>
        </p:txBody>
      </p:sp>
      <p:cxnSp>
        <p:nvCxnSpPr>
          <p:cNvPr id="42" name="Łącznik prosty 41"/>
          <p:cNvCxnSpPr>
            <a:stCxn id="39" idx="0"/>
            <a:endCxn id="28" idx="2"/>
          </p:cNvCxnSpPr>
          <p:nvPr/>
        </p:nvCxnSpPr>
        <p:spPr>
          <a:xfrm flipH="1" flipV="1">
            <a:off x="2239681" y="3846415"/>
            <a:ext cx="324036" cy="144016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ole tekstowe 42"/>
          <p:cNvSpPr txBox="1"/>
          <p:nvPr/>
        </p:nvSpPr>
        <p:spPr>
          <a:xfrm>
            <a:off x="2275685" y="4206455"/>
            <a:ext cx="8098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00" dirty="0" smtClean="0"/>
              <a:t>&lt;&lt; </a:t>
            </a:r>
            <a:r>
              <a:rPr lang="pl-PL" sz="900" dirty="0" err="1" smtClean="0"/>
              <a:t>allocate</a:t>
            </a:r>
            <a:r>
              <a:rPr lang="pl-PL" sz="900" dirty="0" smtClean="0"/>
              <a:t>&gt;&gt;</a:t>
            </a:r>
            <a:endParaRPr lang="pl-PL" sz="900" dirty="0"/>
          </a:p>
        </p:txBody>
      </p:sp>
      <p:cxnSp>
        <p:nvCxnSpPr>
          <p:cNvPr id="44" name="Łącznik prosty 43"/>
          <p:cNvCxnSpPr>
            <a:stCxn id="31" idx="0"/>
            <a:endCxn id="30" idx="2"/>
          </p:cNvCxnSpPr>
          <p:nvPr/>
        </p:nvCxnSpPr>
        <p:spPr>
          <a:xfrm flipV="1">
            <a:off x="4651949" y="3846415"/>
            <a:ext cx="36004" cy="936104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ole tekstowe 44"/>
          <p:cNvSpPr txBox="1"/>
          <p:nvPr/>
        </p:nvSpPr>
        <p:spPr>
          <a:xfrm>
            <a:off x="4579941" y="4206455"/>
            <a:ext cx="8098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00" dirty="0" smtClean="0"/>
              <a:t>&lt;&lt; </a:t>
            </a:r>
            <a:r>
              <a:rPr lang="pl-PL" sz="900" dirty="0" err="1" smtClean="0"/>
              <a:t>allocate</a:t>
            </a:r>
            <a:r>
              <a:rPr lang="pl-PL" sz="900" dirty="0" smtClean="0"/>
              <a:t>&gt;&gt;</a:t>
            </a:r>
            <a:endParaRPr lang="pl-PL" sz="900" dirty="0"/>
          </a:p>
        </p:txBody>
      </p:sp>
      <p:cxnSp>
        <p:nvCxnSpPr>
          <p:cNvPr id="46" name="Łącznik prosty 45"/>
          <p:cNvCxnSpPr/>
          <p:nvPr/>
        </p:nvCxnSpPr>
        <p:spPr>
          <a:xfrm flipH="1" flipV="1">
            <a:off x="4759961" y="2190231"/>
            <a:ext cx="36004" cy="115212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ole tekstowe 46"/>
          <p:cNvSpPr txBox="1"/>
          <p:nvPr/>
        </p:nvSpPr>
        <p:spPr>
          <a:xfrm>
            <a:off x="4651949" y="2550271"/>
            <a:ext cx="870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 smtClean="0"/>
              <a:t>&lt;&lt; </a:t>
            </a:r>
            <a:r>
              <a:rPr lang="pl-PL" sz="900" dirty="0" err="1" smtClean="0"/>
              <a:t>allocate</a:t>
            </a:r>
            <a:r>
              <a:rPr lang="pl-PL" sz="900" dirty="0" smtClean="0"/>
              <a:t>&gt;&gt;</a:t>
            </a:r>
            <a:endParaRPr lang="pl-PL" sz="900" dirty="0"/>
          </a:p>
        </p:txBody>
      </p:sp>
      <p:sp>
        <p:nvSpPr>
          <p:cNvPr id="48" name="Prostokąt 47"/>
          <p:cNvSpPr/>
          <p:nvPr/>
        </p:nvSpPr>
        <p:spPr>
          <a:xfrm>
            <a:off x="6524157" y="3270351"/>
            <a:ext cx="1584176" cy="6480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&lt;&lt;</a:t>
            </a:r>
            <a:r>
              <a:rPr lang="pl-PL" sz="900" dirty="0" err="1" smtClean="0">
                <a:solidFill>
                  <a:schemeClr val="tx1"/>
                </a:solidFill>
              </a:rPr>
              <a:t>activity</a:t>
            </a:r>
            <a:r>
              <a:rPr lang="pl-PL" sz="900" dirty="0" smtClean="0">
                <a:solidFill>
                  <a:schemeClr val="tx1"/>
                </a:solidFill>
              </a:rPr>
              <a:t>&gt;&gt;  </a:t>
            </a:r>
          </a:p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skoryguj liczebność  zamawianych  towarów</a:t>
            </a:r>
          </a:p>
        </p:txBody>
      </p:sp>
      <p:cxnSp>
        <p:nvCxnSpPr>
          <p:cNvPr id="49" name="Łącznik prosty 48"/>
          <p:cNvCxnSpPr>
            <a:stCxn id="27" idx="1"/>
          </p:cNvCxnSpPr>
          <p:nvPr/>
        </p:nvCxnSpPr>
        <p:spPr>
          <a:xfrm flipH="1" flipV="1">
            <a:off x="5948093" y="1830191"/>
            <a:ext cx="1008112" cy="50405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49"/>
          <p:cNvCxnSpPr>
            <a:stCxn id="48" idx="0"/>
          </p:cNvCxnSpPr>
          <p:nvPr/>
        </p:nvCxnSpPr>
        <p:spPr>
          <a:xfrm flipH="1" flipV="1">
            <a:off x="5516045" y="2190231"/>
            <a:ext cx="1800200" cy="108012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ole tekstowe 50"/>
          <p:cNvSpPr txBox="1"/>
          <p:nvPr/>
        </p:nvSpPr>
        <p:spPr>
          <a:xfrm>
            <a:off x="5948093" y="2838303"/>
            <a:ext cx="870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 smtClean="0"/>
              <a:t>&lt;&lt; </a:t>
            </a:r>
            <a:r>
              <a:rPr lang="pl-PL" sz="900" dirty="0" err="1" smtClean="0"/>
              <a:t>allocate</a:t>
            </a:r>
            <a:r>
              <a:rPr lang="pl-PL" sz="900" dirty="0" smtClean="0"/>
              <a:t>&gt;&gt;</a:t>
            </a:r>
            <a:endParaRPr lang="pl-PL" sz="900" dirty="0"/>
          </a:p>
        </p:txBody>
      </p:sp>
      <p:sp>
        <p:nvSpPr>
          <p:cNvPr id="52" name="pole tekstowe 51"/>
          <p:cNvSpPr txBox="1"/>
          <p:nvPr/>
        </p:nvSpPr>
        <p:spPr>
          <a:xfrm>
            <a:off x="5948093" y="2046215"/>
            <a:ext cx="870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 smtClean="0"/>
              <a:t>&lt;&lt; </a:t>
            </a:r>
            <a:r>
              <a:rPr lang="pl-PL" sz="900" dirty="0" err="1" smtClean="0"/>
              <a:t>allocate</a:t>
            </a:r>
            <a:r>
              <a:rPr lang="pl-PL" sz="900" dirty="0" smtClean="0"/>
              <a:t>&gt;&gt;</a:t>
            </a:r>
            <a:endParaRPr lang="pl-PL" sz="9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Notacje alokacji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73</a:t>
            </a:fld>
            <a:endParaRPr lang="pl-PL" dirty="0"/>
          </a:p>
        </p:txBody>
      </p:sp>
      <p:sp>
        <p:nvSpPr>
          <p:cNvPr id="53" name="Prostokąt 52"/>
          <p:cNvSpPr/>
          <p:nvPr/>
        </p:nvSpPr>
        <p:spPr>
          <a:xfrm>
            <a:off x="1835696" y="1412776"/>
            <a:ext cx="1512168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&lt;&lt; </a:t>
            </a:r>
            <a:r>
              <a:rPr lang="pl-PL" sz="900" dirty="0" err="1" smtClean="0">
                <a:solidFill>
                  <a:schemeClr val="tx1"/>
                </a:solidFill>
              </a:rPr>
              <a:t>block</a:t>
            </a:r>
            <a:r>
              <a:rPr lang="pl-PL" sz="9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Serwis transakcyjny </a:t>
            </a:r>
          </a:p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sklepu internetowego</a:t>
            </a:r>
            <a:endParaRPr lang="pl-PL" sz="900" dirty="0">
              <a:solidFill>
                <a:schemeClr val="tx1"/>
              </a:solidFill>
            </a:endParaRPr>
          </a:p>
        </p:txBody>
      </p:sp>
      <p:sp>
        <p:nvSpPr>
          <p:cNvPr id="54" name="Prostokąt 53"/>
          <p:cNvSpPr/>
          <p:nvPr/>
        </p:nvSpPr>
        <p:spPr>
          <a:xfrm>
            <a:off x="3995936" y="1484784"/>
            <a:ext cx="2088232" cy="5040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&lt;&lt; </a:t>
            </a:r>
            <a:r>
              <a:rPr lang="pl-PL" sz="900" dirty="0" err="1" smtClean="0">
                <a:solidFill>
                  <a:schemeClr val="tx1"/>
                </a:solidFill>
              </a:rPr>
              <a:t>block</a:t>
            </a:r>
            <a:r>
              <a:rPr lang="pl-PL" sz="9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Koszyk</a:t>
            </a:r>
            <a:endParaRPr lang="pl-PL" sz="900" dirty="0">
              <a:solidFill>
                <a:schemeClr val="tx1"/>
              </a:solidFill>
            </a:endParaRPr>
          </a:p>
        </p:txBody>
      </p:sp>
      <p:sp>
        <p:nvSpPr>
          <p:cNvPr id="55" name="Prostokąt 54"/>
          <p:cNvSpPr/>
          <p:nvPr/>
        </p:nvSpPr>
        <p:spPr>
          <a:xfrm>
            <a:off x="1475656" y="3140968"/>
            <a:ext cx="1800200" cy="5040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&lt;&lt; </a:t>
            </a:r>
            <a:r>
              <a:rPr lang="pl-PL" sz="900" dirty="0" err="1" smtClean="0">
                <a:solidFill>
                  <a:schemeClr val="tx1"/>
                </a:solidFill>
              </a:rPr>
              <a:t>block</a:t>
            </a:r>
            <a:r>
              <a:rPr lang="pl-PL" sz="9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Wyszukiwanie zaawansowane</a:t>
            </a:r>
          </a:p>
        </p:txBody>
      </p:sp>
      <p:sp>
        <p:nvSpPr>
          <p:cNvPr id="56" name="Prostokąt 55"/>
          <p:cNvSpPr/>
          <p:nvPr/>
        </p:nvSpPr>
        <p:spPr>
          <a:xfrm>
            <a:off x="3923928" y="3140968"/>
            <a:ext cx="1800200" cy="5040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&lt;&lt; </a:t>
            </a:r>
            <a:r>
              <a:rPr lang="pl-PL" sz="900" dirty="0" err="1" smtClean="0">
                <a:solidFill>
                  <a:schemeClr val="tx1"/>
                </a:solidFill>
              </a:rPr>
              <a:t>block</a:t>
            </a:r>
            <a:r>
              <a:rPr lang="pl-PL" sz="9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Lista zakupów</a:t>
            </a:r>
          </a:p>
        </p:txBody>
      </p:sp>
      <p:sp>
        <p:nvSpPr>
          <p:cNvPr id="57" name="Romb 56"/>
          <p:cNvSpPr/>
          <p:nvPr/>
        </p:nvSpPr>
        <p:spPr>
          <a:xfrm>
            <a:off x="3347864" y="1700808"/>
            <a:ext cx="216024" cy="72008"/>
          </a:xfrm>
          <a:prstGeom prst="diamond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Romb 57"/>
          <p:cNvSpPr/>
          <p:nvPr/>
        </p:nvSpPr>
        <p:spPr>
          <a:xfrm flipH="1">
            <a:off x="2339752" y="1988840"/>
            <a:ext cx="72008" cy="216024"/>
          </a:xfrm>
          <a:prstGeom prst="diamond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9" name="Łącznik prosty 58"/>
          <p:cNvCxnSpPr>
            <a:stCxn id="57" idx="3"/>
            <a:endCxn id="54" idx="1"/>
          </p:cNvCxnSpPr>
          <p:nvPr/>
        </p:nvCxnSpPr>
        <p:spPr>
          <a:xfrm>
            <a:off x="3563888" y="1736812"/>
            <a:ext cx="43204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59"/>
          <p:cNvCxnSpPr>
            <a:stCxn id="58" idx="2"/>
            <a:endCxn id="55" idx="0"/>
          </p:cNvCxnSpPr>
          <p:nvPr/>
        </p:nvCxnSpPr>
        <p:spPr>
          <a:xfrm>
            <a:off x="2375756" y="2204864"/>
            <a:ext cx="0" cy="9361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mb 60"/>
          <p:cNvSpPr/>
          <p:nvPr/>
        </p:nvSpPr>
        <p:spPr>
          <a:xfrm rot="2944608" flipV="1">
            <a:off x="3076618" y="2045201"/>
            <a:ext cx="200121" cy="101577"/>
          </a:xfrm>
          <a:prstGeom prst="diamond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2" name="Łącznik prosty 61"/>
          <p:cNvCxnSpPr/>
          <p:nvPr/>
        </p:nvCxnSpPr>
        <p:spPr>
          <a:xfrm>
            <a:off x="3203848" y="2132856"/>
            <a:ext cx="897729" cy="10053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ole tekstowe 62"/>
          <p:cNvSpPr txBox="1"/>
          <p:nvPr/>
        </p:nvSpPr>
        <p:spPr>
          <a:xfrm>
            <a:off x="4572000" y="5805264"/>
            <a:ext cx="199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alokacja notatkowa</a:t>
            </a:r>
            <a:endParaRPr lang="pl-PL" dirty="0"/>
          </a:p>
        </p:txBody>
      </p:sp>
      <p:cxnSp>
        <p:nvCxnSpPr>
          <p:cNvPr id="64" name="Łącznik prosty 63"/>
          <p:cNvCxnSpPr/>
          <p:nvPr/>
        </p:nvCxnSpPr>
        <p:spPr>
          <a:xfrm flipV="1">
            <a:off x="1619672" y="3645024"/>
            <a:ext cx="0" cy="100811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Łącznik prosty 64"/>
          <p:cNvCxnSpPr>
            <a:stCxn id="77" idx="1"/>
          </p:cNvCxnSpPr>
          <p:nvPr/>
        </p:nvCxnSpPr>
        <p:spPr>
          <a:xfrm flipH="1" flipV="1">
            <a:off x="5220072" y="3645024"/>
            <a:ext cx="1872208" cy="7200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y 65"/>
          <p:cNvCxnSpPr>
            <a:stCxn id="70" idx="2"/>
          </p:cNvCxnSpPr>
          <p:nvPr/>
        </p:nvCxnSpPr>
        <p:spPr>
          <a:xfrm flipH="1" flipV="1">
            <a:off x="6084168" y="1628800"/>
            <a:ext cx="576064" cy="9001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chemat blokowy: karta 66"/>
          <p:cNvSpPr/>
          <p:nvPr/>
        </p:nvSpPr>
        <p:spPr>
          <a:xfrm rot="5400000">
            <a:off x="1151620" y="3897052"/>
            <a:ext cx="1224136" cy="2736304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&lt;&lt;</a:t>
            </a:r>
            <a:r>
              <a:rPr lang="pl-PL" sz="900" dirty="0" err="1" smtClean="0">
                <a:solidFill>
                  <a:schemeClr val="tx1"/>
                </a:solidFill>
              </a:rPr>
              <a:t>allocatedFrom</a:t>
            </a:r>
            <a:r>
              <a:rPr lang="pl-PL" sz="9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endParaRPr lang="pl-PL" sz="900" dirty="0" smtClean="0">
              <a:solidFill>
                <a:schemeClr val="tx1"/>
              </a:solidFill>
            </a:endParaRPr>
          </a:p>
          <a:p>
            <a:r>
              <a:rPr lang="pl-PL" sz="900" dirty="0" smtClean="0">
                <a:solidFill>
                  <a:schemeClr val="tx1"/>
                </a:solidFill>
              </a:rPr>
              <a:t>&lt;&lt;</a:t>
            </a:r>
            <a:r>
              <a:rPr lang="pl-PL" sz="900" dirty="0" err="1" smtClean="0">
                <a:solidFill>
                  <a:schemeClr val="tx1"/>
                </a:solidFill>
              </a:rPr>
              <a:t>activity</a:t>
            </a:r>
            <a:r>
              <a:rPr lang="pl-PL" sz="900" dirty="0" smtClean="0">
                <a:solidFill>
                  <a:schemeClr val="tx1"/>
                </a:solidFill>
              </a:rPr>
              <a:t>&gt;&gt;  zawęź kryteria wyszukiwania</a:t>
            </a:r>
          </a:p>
          <a:p>
            <a:r>
              <a:rPr lang="pl-PL" sz="900" dirty="0" smtClean="0">
                <a:solidFill>
                  <a:schemeClr val="tx1"/>
                </a:solidFill>
              </a:rPr>
              <a:t>&lt;&lt;</a:t>
            </a:r>
            <a:r>
              <a:rPr lang="pl-PL" sz="900" dirty="0" err="1" smtClean="0">
                <a:solidFill>
                  <a:schemeClr val="tx1"/>
                </a:solidFill>
              </a:rPr>
              <a:t>activity</a:t>
            </a:r>
            <a:r>
              <a:rPr lang="pl-PL" sz="900" dirty="0" smtClean="0">
                <a:solidFill>
                  <a:schemeClr val="tx1"/>
                </a:solidFill>
              </a:rPr>
              <a:t>&gt;&gt;  wyszukaj substytut towaru</a:t>
            </a:r>
          </a:p>
          <a:p>
            <a:pPr algn="ctr"/>
            <a:endParaRPr lang="pl-PL" sz="900" dirty="0"/>
          </a:p>
        </p:txBody>
      </p:sp>
      <p:cxnSp>
        <p:nvCxnSpPr>
          <p:cNvPr id="68" name="Łącznik prosty 67"/>
          <p:cNvCxnSpPr/>
          <p:nvPr/>
        </p:nvCxnSpPr>
        <p:spPr>
          <a:xfrm>
            <a:off x="2627784" y="4653136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68"/>
          <p:cNvCxnSpPr/>
          <p:nvPr/>
        </p:nvCxnSpPr>
        <p:spPr>
          <a:xfrm>
            <a:off x="2627784" y="4941168"/>
            <a:ext cx="5040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chemat blokowy: karta 69"/>
          <p:cNvSpPr/>
          <p:nvPr/>
        </p:nvSpPr>
        <p:spPr>
          <a:xfrm rot="5400000">
            <a:off x="7128284" y="1448780"/>
            <a:ext cx="1224136" cy="2160240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&lt;&lt;</a:t>
            </a:r>
            <a:r>
              <a:rPr lang="pl-PL" sz="900" dirty="0" err="1" smtClean="0">
                <a:solidFill>
                  <a:schemeClr val="tx1"/>
                </a:solidFill>
              </a:rPr>
              <a:t>allocatedFrom</a:t>
            </a:r>
            <a:r>
              <a:rPr lang="pl-PL" sz="9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endParaRPr lang="pl-PL" sz="900" dirty="0" smtClean="0">
              <a:solidFill>
                <a:schemeClr val="tx1"/>
              </a:solidFill>
            </a:endParaRPr>
          </a:p>
          <a:p>
            <a:r>
              <a:rPr lang="pl-PL" sz="900" dirty="0" smtClean="0">
                <a:solidFill>
                  <a:schemeClr val="tx1"/>
                </a:solidFill>
              </a:rPr>
              <a:t>&lt;&lt;</a:t>
            </a:r>
            <a:r>
              <a:rPr lang="pl-PL" sz="900" dirty="0" err="1" smtClean="0">
                <a:solidFill>
                  <a:schemeClr val="tx1"/>
                </a:solidFill>
              </a:rPr>
              <a:t>activity</a:t>
            </a:r>
            <a:r>
              <a:rPr lang="pl-PL" sz="900" dirty="0" smtClean="0">
                <a:solidFill>
                  <a:schemeClr val="tx1"/>
                </a:solidFill>
              </a:rPr>
              <a:t>&gt;&gt;  dodaj do koszyka</a:t>
            </a:r>
          </a:p>
          <a:p>
            <a:r>
              <a:rPr lang="pl-PL" sz="900" dirty="0" smtClean="0">
                <a:solidFill>
                  <a:schemeClr val="tx1"/>
                </a:solidFill>
              </a:rPr>
              <a:t>&lt;&lt;</a:t>
            </a:r>
            <a:r>
              <a:rPr lang="pl-PL" sz="900" dirty="0" err="1" smtClean="0">
                <a:solidFill>
                  <a:schemeClr val="tx1"/>
                </a:solidFill>
              </a:rPr>
              <a:t>activity</a:t>
            </a:r>
            <a:r>
              <a:rPr lang="pl-PL" sz="900" dirty="0" smtClean="0">
                <a:solidFill>
                  <a:schemeClr val="tx1"/>
                </a:solidFill>
              </a:rPr>
              <a:t>&gt;&gt;  skoryguj liczebność  zamawianych  towarów</a:t>
            </a:r>
          </a:p>
        </p:txBody>
      </p:sp>
      <p:cxnSp>
        <p:nvCxnSpPr>
          <p:cNvPr id="71" name="Łącznik prosty 70"/>
          <p:cNvCxnSpPr/>
          <p:nvPr/>
        </p:nvCxnSpPr>
        <p:spPr>
          <a:xfrm>
            <a:off x="8388424" y="1916832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Łącznik prosty 71"/>
          <p:cNvCxnSpPr/>
          <p:nvPr/>
        </p:nvCxnSpPr>
        <p:spPr>
          <a:xfrm>
            <a:off x="8388424" y="2204864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chemat blokowy: karta 72"/>
          <p:cNvSpPr/>
          <p:nvPr/>
        </p:nvSpPr>
        <p:spPr>
          <a:xfrm rot="5400000">
            <a:off x="4319972" y="4113076"/>
            <a:ext cx="936104" cy="1440160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&lt;&lt;</a:t>
            </a:r>
            <a:r>
              <a:rPr lang="pl-PL" sz="900" dirty="0" err="1" smtClean="0">
                <a:solidFill>
                  <a:schemeClr val="tx1"/>
                </a:solidFill>
              </a:rPr>
              <a:t>allocatedTo</a:t>
            </a:r>
            <a:r>
              <a:rPr lang="pl-PL" sz="9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endParaRPr lang="pl-PL" sz="900" dirty="0" smtClean="0">
              <a:solidFill>
                <a:schemeClr val="tx1"/>
              </a:solidFill>
            </a:endParaRPr>
          </a:p>
          <a:p>
            <a:r>
              <a:rPr lang="pl-PL" sz="900" dirty="0" smtClean="0">
                <a:solidFill>
                  <a:schemeClr val="tx1"/>
                </a:solidFill>
              </a:rPr>
              <a:t>&lt;&lt;</a:t>
            </a:r>
            <a:r>
              <a:rPr lang="pl-PL" sz="900" dirty="0" err="1" smtClean="0">
                <a:solidFill>
                  <a:schemeClr val="tx1"/>
                </a:solidFill>
              </a:rPr>
              <a:t>activity</a:t>
            </a:r>
            <a:r>
              <a:rPr lang="pl-PL" sz="900" dirty="0" smtClean="0">
                <a:solidFill>
                  <a:schemeClr val="tx1"/>
                </a:solidFill>
              </a:rPr>
              <a:t>&gt;&gt;  koszyk</a:t>
            </a:r>
          </a:p>
          <a:p>
            <a:pPr algn="ctr"/>
            <a:endParaRPr lang="pl-PL" sz="900" dirty="0"/>
          </a:p>
        </p:txBody>
      </p:sp>
      <p:cxnSp>
        <p:nvCxnSpPr>
          <p:cNvPr id="74" name="Łącznik prosty 73"/>
          <p:cNvCxnSpPr/>
          <p:nvPr/>
        </p:nvCxnSpPr>
        <p:spPr>
          <a:xfrm>
            <a:off x="5220072" y="4365104"/>
            <a:ext cx="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Łącznik prosty 74"/>
          <p:cNvCxnSpPr/>
          <p:nvPr/>
        </p:nvCxnSpPr>
        <p:spPr>
          <a:xfrm>
            <a:off x="5220072" y="4581128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Łącznik prosty 75"/>
          <p:cNvCxnSpPr/>
          <p:nvPr/>
        </p:nvCxnSpPr>
        <p:spPr>
          <a:xfrm flipH="1" flipV="1">
            <a:off x="4211960" y="3645024"/>
            <a:ext cx="360040" cy="7200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chemat blokowy: karta 76"/>
          <p:cNvSpPr/>
          <p:nvPr/>
        </p:nvSpPr>
        <p:spPr>
          <a:xfrm rot="5400000">
            <a:off x="6480212" y="3897052"/>
            <a:ext cx="1224136" cy="2160240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&lt;&lt;</a:t>
            </a:r>
            <a:r>
              <a:rPr lang="pl-PL" sz="900" dirty="0" err="1" smtClean="0">
                <a:solidFill>
                  <a:schemeClr val="tx1"/>
                </a:solidFill>
              </a:rPr>
              <a:t>allocatedFrom</a:t>
            </a:r>
            <a:r>
              <a:rPr lang="pl-PL" sz="9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endParaRPr lang="pl-PL" sz="900" dirty="0" smtClean="0">
              <a:solidFill>
                <a:schemeClr val="tx1"/>
              </a:solidFill>
            </a:endParaRPr>
          </a:p>
          <a:p>
            <a:r>
              <a:rPr lang="pl-PL" sz="900" dirty="0" smtClean="0">
                <a:solidFill>
                  <a:schemeClr val="tx1"/>
                </a:solidFill>
              </a:rPr>
              <a:t>&lt;&lt;</a:t>
            </a:r>
            <a:r>
              <a:rPr lang="pl-PL" sz="900" dirty="0" err="1" smtClean="0">
                <a:solidFill>
                  <a:schemeClr val="tx1"/>
                </a:solidFill>
              </a:rPr>
              <a:t>activity</a:t>
            </a:r>
            <a:r>
              <a:rPr lang="pl-PL" sz="900" dirty="0" smtClean="0">
                <a:solidFill>
                  <a:schemeClr val="tx1"/>
                </a:solidFill>
              </a:rPr>
              <a:t>&gt;&gt;  utwórz szablonowe zamówienie</a:t>
            </a:r>
          </a:p>
        </p:txBody>
      </p:sp>
      <p:cxnSp>
        <p:nvCxnSpPr>
          <p:cNvPr id="78" name="Łącznik prosty 77"/>
          <p:cNvCxnSpPr/>
          <p:nvPr/>
        </p:nvCxnSpPr>
        <p:spPr>
          <a:xfrm>
            <a:off x="7740352" y="4365104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y 78"/>
          <p:cNvCxnSpPr/>
          <p:nvPr/>
        </p:nvCxnSpPr>
        <p:spPr>
          <a:xfrm>
            <a:off x="7740352" y="4653136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Notacje alokacji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74</a:t>
            </a:fld>
            <a:endParaRPr lang="pl-PL" dirty="0"/>
          </a:p>
        </p:txBody>
      </p:sp>
      <p:graphicFrame>
        <p:nvGraphicFramePr>
          <p:cNvPr id="34" name="Symbol zastępczy zawartości 5"/>
          <p:cNvGraphicFramePr>
            <a:graphicFrameLocks/>
          </p:cNvGraphicFramePr>
          <p:nvPr/>
        </p:nvGraphicFramePr>
        <p:xfrm>
          <a:off x="445772" y="2122417"/>
          <a:ext cx="8229599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000" b="0" dirty="0" smtClean="0">
                          <a:solidFill>
                            <a:schemeClr val="tx1"/>
                          </a:solidFill>
                        </a:rPr>
                        <a:t>Rodzaj</a:t>
                      </a:r>
                      <a:r>
                        <a:rPr lang="pl-PL" sz="1000" b="0" baseline="0" dirty="0" smtClean="0">
                          <a:solidFill>
                            <a:schemeClr val="tx1"/>
                          </a:solidFill>
                        </a:rPr>
                        <a:t> kategorii modelowania</a:t>
                      </a:r>
                      <a:endParaRPr lang="pl-PL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b="0" dirty="0" smtClean="0">
                          <a:solidFill>
                            <a:schemeClr val="tx1"/>
                          </a:solidFill>
                        </a:rPr>
                        <a:t>Nazwa kategorii modelowania</a:t>
                      </a:r>
                      <a:endParaRPr lang="pl-PL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b="0" dirty="0" smtClean="0">
                          <a:solidFill>
                            <a:schemeClr val="tx1"/>
                          </a:solidFill>
                        </a:rPr>
                        <a:t>Typ</a:t>
                      </a:r>
                      <a:endParaRPr lang="pl-PL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b="0" dirty="0" smtClean="0">
                          <a:solidFill>
                            <a:schemeClr val="tx1"/>
                          </a:solidFill>
                        </a:rPr>
                        <a:t>Związek</a:t>
                      </a:r>
                    </a:p>
                    <a:p>
                      <a:endParaRPr lang="pl-PL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b="0" dirty="0" smtClean="0">
                          <a:solidFill>
                            <a:schemeClr val="tx1"/>
                          </a:solidFill>
                        </a:rPr>
                        <a:t>Rodzaj</a:t>
                      </a:r>
                      <a:r>
                        <a:rPr lang="pl-PL" sz="1000" b="0" baseline="0" dirty="0" smtClean="0">
                          <a:solidFill>
                            <a:schemeClr val="tx1"/>
                          </a:solidFill>
                        </a:rPr>
                        <a:t> kategorii modelowania</a:t>
                      </a:r>
                      <a:endParaRPr lang="pl-PL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 b="0" dirty="0" smtClean="0">
                          <a:solidFill>
                            <a:schemeClr val="tx1"/>
                          </a:solidFill>
                        </a:rPr>
                        <a:t>Nazwa kategorii modelowania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b="0" dirty="0" smtClean="0">
                          <a:solidFill>
                            <a:schemeClr val="tx1"/>
                          </a:solidFill>
                        </a:rPr>
                        <a:t>Typ</a:t>
                      </a:r>
                      <a:endParaRPr lang="pl-PL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000" b="0" dirty="0" smtClean="0">
                          <a:solidFill>
                            <a:schemeClr val="tx1"/>
                          </a:solidFill>
                        </a:rPr>
                        <a:t>blok</a:t>
                      </a:r>
                      <a:endParaRPr lang="pl-PL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Lista zakupowa</a:t>
                      </a:r>
                      <a:endParaRPr lang="pl-P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źródło</a:t>
                      </a:r>
                      <a:endParaRPr lang="pl-P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alokacja</a:t>
                      </a:r>
                      <a:endParaRPr lang="pl-P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Blok</a:t>
                      </a:r>
                      <a:endParaRPr lang="pl-P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koszyk</a:t>
                      </a:r>
                      <a:endParaRPr lang="pl-P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cel</a:t>
                      </a:r>
                      <a:endParaRPr lang="pl-P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000" dirty="0" smtClean="0">
                          <a:solidFill>
                            <a:schemeClr val="tx1"/>
                          </a:solidFill>
                        </a:rPr>
                        <a:t>blok</a:t>
                      </a:r>
                      <a:endParaRPr lang="pl-PL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koszyk</a:t>
                      </a:r>
                      <a:endParaRPr lang="pl-P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cel</a:t>
                      </a:r>
                      <a:endParaRPr lang="pl-P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alokacja</a:t>
                      </a:r>
                      <a:endParaRPr lang="pl-P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czynność</a:t>
                      </a:r>
                      <a:endParaRPr lang="pl-P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Dodaj do koszyka</a:t>
                      </a:r>
                      <a:endParaRPr lang="pl-P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źródło</a:t>
                      </a:r>
                      <a:endParaRPr lang="pl-PL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pole tekstowe 34"/>
          <p:cNvSpPr txBox="1"/>
          <p:nvPr/>
        </p:nvSpPr>
        <p:spPr>
          <a:xfrm>
            <a:off x="5702356" y="3922617"/>
            <a:ext cx="218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alokacja tabelaryczna</a:t>
            </a:r>
            <a:endParaRPr lang="pl-PL" dirty="0"/>
          </a:p>
        </p:txBody>
      </p:sp>
      <p:graphicFrame>
        <p:nvGraphicFramePr>
          <p:cNvPr id="36" name="Tabela 35"/>
          <p:cNvGraphicFramePr>
            <a:graphicFrameLocks noGrp="1"/>
          </p:cNvGraphicFramePr>
          <p:nvPr/>
        </p:nvGraphicFramePr>
        <p:xfrm>
          <a:off x="445772" y="3562577"/>
          <a:ext cx="8208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02"/>
                <a:gridCol w="1172702"/>
                <a:gridCol w="1172702"/>
                <a:gridCol w="1172702"/>
                <a:gridCol w="1172702"/>
                <a:gridCol w="1172702"/>
                <a:gridCol w="1172702"/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" name="pole tekstowe 36"/>
          <p:cNvSpPr txBox="1"/>
          <p:nvPr/>
        </p:nvSpPr>
        <p:spPr>
          <a:xfrm>
            <a:off x="445772" y="327454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…..</a:t>
            </a:r>
            <a:endParaRPr lang="pl-PL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Diagram bloków wewnętrznych (</a:t>
            </a:r>
            <a:r>
              <a:rPr lang="pl-PL" dirty="0" err="1" smtClean="0"/>
              <a:t>ibd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75</a:t>
            </a:fld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794655" y="1422117"/>
            <a:ext cx="7331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/>
              <a:t>Diagram bloków wewnętrznych</a:t>
            </a:r>
            <a:r>
              <a:rPr lang="pl-PL" sz="2000" dirty="0" smtClean="0"/>
              <a:t> (ang. </a:t>
            </a:r>
            <a:r>
              <a:rPr lang="pl-PL" sz="2000" i="1" dirty="0" err="1" smtClean="0"/>
              <a:t>Internal</a:t>
            </a:r>
            <a:r>
              <a:rPr lang="pl-PL" sz="2000" i="1" dirty="0" smtClean="0"/>
              <a:t> Block Diagram</a:t>
            </a:r>
            <a:r>
              <a:rPr lang="pl-PL" sz="2000" dirty="0" smtClean="0"/>
              <a:t>) pokazuje zastosowanie bloków w określonym kontekście poprzez wskazanie, jakie zasoby (fizyczne, informacyjne), oraz usługi systemowe są użytkowane przez poszczególne części bloków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1985" y="1397775"/>
            <a:ext cx="6988644" cy="13726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783732" y="3191639"/>
            <a:ext cx="76363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sz="2000" dirty="0" smtClean="0"/>
              <a:t> Diagramy bloków wewnętrznych bazują na diagramach struktur połączonych języka UML</a:t>
            </a:r>
          </a:p>
          <a:p>
            <a:pPr>
              <a:buFont typeface="Arial" pitchFamily="34" charset="0"/>
              <a:buChar char="•"/>
            </a:pPr>
            <a:endParaRPr lang="pl-PL" sz="2000" dirty="0" smtClean="0"/>
          </a:p>
          <a:p>
            <a:pPr>
              <a:buFont typeface="Arial" pitchFamily="34" charset="0"/>
              <a:buChar char="•"/>
            </a:pPr>
            <a:r>
              <a:rPr lang="pl-PL" sz="2000" dirty="0" smtClean="0"/>
              <a:t> Pokazuje dynamiczne aspekty bloku w systemie</a:t>
            </a:r>
          </a:p>
          <a:p>
            <a:pPr>
              <a:buFont typeface="Arial" pitchFamily="34" charset="0"/>
              <a:buChar char="•"/>
            </a:pPr>
            <a:endParaRPr lang="pl-PL" sz="2000" dirty="0" smtClean="0"/>
          </a:p>
          <a:p>
            <a:pPr>
              <a:buFont typeface="Arial" pitchFamily="34" charset="0"/>
              <a:buChar char="•"/>
            </a:pPr>
            <a:r>
              <a:rPr lang="pl-PL" sz="2000" dirty="0" smtClean="0"/>
              <a:t> Przedstawia </a:t>
            </a:r>
            <a:r>
              <a:rPr lang="pl-PL" sz="2000" dirty="0" err="1" smtClean="0"/>
              <a:t>interpołączenia</a:t>
            </a:r>
            <a:r>
              <a:rPr lang="pl-PL" sz="2000" dirty="0" smtClean="0"/>
              <a:t> i interfejsy między częściami bloków</a:t>
            </a:r>
          </a:p>
          <a:p>
            <a:pPr>
              <a:buFont typeface="Arial" pitchFamily="34" charset="0"/>
              <a:buChar char="•"/>
            </a:pPr>
            <a:endParaRPr lang="pl-PL" sz="2000" dirty="0" smtClean="0"/>
          </a:p>
          <a:p>
            <a:pPr>
              <a:buFont typeface="Arial" pitchFamily="34" charset="0"/>
              <a:buChar char="•"/>
            </a:pPr>
            <a:r>
              <a:rPr lang="pl-PL" sz="2000" dirty="0" smtClean="0"/>
              <a:t> Pozwala na bardziej precyzyjne modelowanie wewnętrznej struktury bloku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Kategorie modelowania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76</a:t>
            </a:fld>
            <a:endParaRPr lang="pl-PL" dirty="0"/>
          </a:p>
        </p:txBody>
      </p:sp>
      <p:sp>
        <p:nvSpPr>
          <p:cNvPr id="10" name="Symbol zastępczy zawartości 4"/>
          <p:cNvSpPr txBox="1">
            <a:spLocks/>
          </p:cNvSpPr>
          <p:nvPr/>
        </p:nvSpPr>
        <p:spPr>
          <a:xfrm>
            <a:off x="557485" y="1700007"/>
            <a:ext cx="7427168" cy="194421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Główne kategorie modelowania na diagramach bloków wewnętrznych: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część </a:t>
            </a:r>
            <a:r>
              <a:rPr kumimoji="0" lang="pl-P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 </a:t>
            </a:r>
            <a:r>
              <a:rPr kumimoji="0" lang="pl-P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</a:t>
            </a:r>
            <a:r>
              <a:rPr kumimoji="0" lang="pl-P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związek</a:t>
            </a:r>
            <a:r>
              <a:rPr kumimoji="0" lang="pl-P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relationship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Część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77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565426" y="1784149"/>
            <a:ext cx="7355160" cy="2232247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Część 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opisuje lokalne zastosowanie bloku, definiującego część w określonym kontekście, do którego ta część należy (np. czytnik kart może być użytkowany na wiele sposobów: inne w module rejestracji czasu pracy a inne w module nadzoru)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Części 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obok wartości, operacji, ograniczeń, odniesień i cech uniwersalnych należą do pierwotnych cech bloku. </a:t>
            </a:r>
            <a:endParaRPr kumimoji="0" lang="pl-PL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61984" y="1702583"/>
            <a:ext cx="7228129" cy="12583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Część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78</a:t>
            </a:fld>
            <a:endParaRPr lang="pl-PL" dirty="0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626995" y="1700808"/>
            <a:ext cx="7571184" cy="3312368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Blok macierzysty na diagramie jest ramką diagramu bloków wewnętrznych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Ramy wykorzystuje się w odniesieniu do dowolnego diagramu języka </a:t>
            </a:r>
            <a:r>
              <a:rPr kumimoji="0" lang="pl-PL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dla kompletnych diagramów bloków wewnętrznych ma charakter obligatoryjny.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1347075" y="2348880"/>
            <a:ext cx="6192688" cy="11521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Łącznik prosty 11"/>
          <p:cNvCxnSpPr/>
          <p:nvPr/>
        </p:nvCxnSpPr>
        <p:spPr>
          <a:xfrm>
            <a:off x="1347075" y="2636912"/>
            <a:ext cx="532859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 flipV="1">
            <a:off x="6675667" y="2492896"/>
            <a:ext cx="216024" cy="1440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 flipV="1">
            <a:off x="6891691" y="2348880"/>
            <a:ext cx="0" cy="1440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/>
          <p:cNvSpPr txBox="1"/>
          <p:nvPr/>
        </p:nvSpPr>
        <p:spPr>
          <a:xfrm>
            <a:off x="1419083" y="2348880"/>
            <a:ext cx="3869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err="1" smtClean="0"/>
              <a:t>Ibd</a:t>
            </a:r>
            <a:r>
              <a:rPr lang="pl-PL" sz="1000" dirty="0" smtClean="0"/>
              <a:t>  </a:t>
            </a:r>
            <a:r>
              <a:rPr lang="pl-PL" sz="1000" dirty="0" err="1" smtClean="0"/>
              <a:t>[bloc</a:t>
            </a:r>
            <a:r>
              <a:rPr lang="pl-PL" sz="1000" dirty="0" smtClean="0"/>
              <a:t>k] nazwa bloku zawierającego części [nazwa własna diagramu]</a:t>
            </a:r>
            <a:endParaRPr lang="pl-PL" sz="10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Część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79</a:t>
            </a:fld>
            <a:endParaRPr lang="pl-PL" dirty="0"/>
          </a:p>
        </p:txBody>
      </p:sp>
      <p:sp>
        <p:nvSpPr>
          <p:cNvPr id="16" name="Symbol zastępczy zawartości 2"/>
          <p:cNvSpPr txBox="1">
            <a:spLocks/>
          </p:cNvSpPr>
          <p:nvPr/>
        </p:nvSpPr>
        <p:spPr>
          <a:xfrm>
            <a:off x="553738" y="1058180"/>
            <a:ext cx="7643192" cy="23762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Nazwa diagramu powinna zawierać nazwę bloku, którego części są opisywane na tym diagramie.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Nazwa części zawiera nazwę właściwą oraz nazwę bloku definiującego tę część: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nazwaWlasnaCzesci : NazwaBlokuDefiniujacegoCzesc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NazwaBlokuDefiniujacegoCzesc</a:t>
            </a:r>
            <a:endParaRPr kumimoji="0" lang="pl-PL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913778" y="3722475"/>
            <a:ext cx="7416824" cy="273630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8" name="Łącznik prosty 17"/>
          <p:cNvCxnSpPr/>
          <p:nvPr/>
        </p:nvCxnSpPr>
        <p:spPr>
          <a:xfrm>
            <a:off x="913778" y="4082515"/>
            <a:ext cx="532859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 flipV="1">
            <a:off x="6242370" y="3866491"/>
            <a:ext cx="216024" cy="2160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 flipV="1">
            <a:off x="6458394" y="3722475"/>
            <a:ext cx="0" cy="1440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/>
          <p:nvPr/>
        </p:nvSpPr>
        <p:spPr>
          <a:xfrm>
            <a:off x="985786" y="3722475"/>
            <a:ext cx="4824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 smtClean="0"/>
              <a:t>Ibd</a:t>
            </a:r>
            <a:r>
              <a:rPr lang="pl-PL" sz="1000" dirty="0" smtClean="0"/>
              <a:t>  </a:t>
            </a:r>
            <a:r>
              <a:rPr lang="pl-PL" sz="1000" dirty="0" err="1" smtClean="0"/>
              <a:t>[bloc</a:t>
            </a:r>
            <a:r>
              <a:rPr lang="pl-PL" sz="1000" dirty="0" smtClean="0"/>
              <a:t>k] serwis transakcyjny sklepu internetowego [przykłady części]</a:t>
            </a:r>
            <a:endParaRPr lang="pl-PL" sz="1000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7034458" y="2642355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 smtClean="0"/>
              <a:t>część nazwana</a:t>
            </a:r>
          </a:p>
        </p:txBody>
      </p:sp>
      <p:cxnSp>
        <p:nvCxnSpPr>
          <p:cNvPr id="23" name="Łącznik prosty 22"/>
          <p:cNvCxnSpPr/>
          <p:nvPr/>
        </p:nvCxnSpPr>
        <p:spPr>
          <a:xfrm flipH="1" flipV="1">
            <a:off x="6674418" y="2714363"/>
            <a:ext cx="360040" cy="7200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23"/>
          <p:cNvCxnSpPr>
            <a:stCxn id="31" idx="1"/>
          </p:cNvCxnSpPr>
          <p:nvPr/>
        </p:nvCxnSpPr>
        <p:spPr>
          <a:xfrm flipH="1" flipV="1">
            <a:off x="4514178" y="3146411"/>
            <a:ext cx="1080120" cy="1231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ostokąt 24"/>
          <p:cNvSpPr/>
          <p:nvPr/>
        </p:nvSpPr>
        <p:spPr>
          <a:xfrm>
            <a:off x="1129802" y="4298539"/>
            <a:ext cx="1944216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Katalog 2015 : katalog produktów</a:t>
            </a:r>
            <a:endParaRPr lang="pl-PL" sz="1000" dirty="0"/>
          </a:p>
        </p:txBody>
      </p:sp>
      <p:sp>
        <p:nvSpPr>
          <p:cNvPr id="26" name="Prostokąt 25"/>
          <p:cNvSpPr/>
          <p:nvPr/>
        </p:nvSpPr>
        <p:spPr>
          <a:xfrm>
            <a:off x="5666306" y="4298539"/>
            <a:ext cx="1224136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: Koszyk</a:t>
            </a:r>
            <a:endParaRPr lang="pl-PL" sz="1000" dirty="0"/>
          </a:p>
        </p:txBody>
      </p:sp>
      <p:sp>
        <p:nvSpPr>
          <p:cNvPr id="27" name="Prostokąt 26"/>
          <p:cNvSpPr/>
          <p:nvPr/>
        </p:nvSpPr>
        <p:spPr>
          <a:xfrm>
            <a:off x="1345826" y="5450667"/>
            <a:ext cx="1944216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: Lista zakupów</a:t>
            </a:r>
            <a:endParaRPr lang="pl-PL" sz="1000" dirty="0"/>
          </a:p>
        </p:txBody>
      </p:sp>
      <p:sp>
        <p:nvSpPr>
          <p:cNvPr id="28" name="Prostokąt 27"/>
          <p:cNvSpPr/>
          <p:nvPr/>
        </p:nvSpPr>
        <p:spPr>
          <a:xfrm>
            <a:off x="6026346" y="5450667"/>
            <a:ext cx="1944216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zaawansowana: wyszukiwarka</a:t>
            </a:r>
            <a:endParaRPr lang="pl-PL" sz="1000" dirty="0"/>
          </a:p>
        </p:txBody>
      </p:sp>
      <p:cxnSp>
        <p:nvCxnSpPr>
          <p:cNvPr id="29" name="Łącznik prosty ze strzałką 28"/>
          <p:cNvCxnSpPr/>
          <p:nvPr/>
        </p:nvCxnSpPr>
        <p:spPr>
          <a:xfrm flipH="1">
            <a:off x="6530402" y="3362435"/>
            <a:ext cx="72008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/>
          <p:nvPr/>
        </p:nvCxnSpPr>
        <p:spPr>
          <a:xfrm flipH="1">
            <a:off x="6890442" y="2930387"/>
            <a:ext cx="792088" cy="2520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ole tekstowe 30"/>
          <p:cNvSpPr txBox="1"/>
          <p:nvPr/>
        </p:nvSpPr>
        <p:spPr>
          <a:xfrm>
            <a:off x="5594298" y="3146411"/>
            <a:ext cx="1119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b="1" dirty="0" smtClean="0"/>
              <a:t>cześć anonimowa</a:t>
            </a:r>
            <a:endParaRPr lang="pl-PL" sz="1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r>
              <a:rPr lang="pl-PL" dirty="0" smtClean="0"/>
              <a:t> </a:t>
            </a:r>
            <a:r>
              <a:rPr lang="pl-PL" dirty="0" err="1" smtClean="0"/>
              <a:t>vs</a:t>
            </a:r>
            <a:r>
              <a:rPr lang="pl-PL" dirty="0" smtClean="0"/>
              <a:t>. UML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8</a:t>
            </a:fld>
            <a:endParaRPr lang="pl-PL" dirty="0"/>
          </a:p>
        </p:txBody>
      </p:sp>
      <p:sp>
        <p:nvSpPr>
          <p:cNvPr id="48" name="Schemat blokowy: łącznik 47"/>
          <p:cNvSpPr/>
          <p:nvPr/>
        </p:nvSpPr>
        <p:spPr>
          <a:xfrm>
            <a:off x="768158" y="1396000"/>
            <a:ext cx="5328592" cy="48245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9" name="Schemat blokowy: łącznik 48"/>
          <p:cNvSpPr/>
          <p:nvPr/>
        </p:nvSpPr>
        <p:spPr>
          <a:xfrm>
            <a:off x="4008518" y="1396000"/>
            <a:ext cx="4176464" cy="3888432"/>
          </a:xfrm>
          <a:prstGeom prst="flowChartConnector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pole tekstowe 49"/>
          <p:cNvSpPr txBox="1"/>
          <p:nvPr/>
        </p:nvSpPr>
        <p:spPr>
          <a:xfrm>
            <a:off x="1488238" y="2692144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Diagramy UML zbędne w </a:t>
            </a:r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51" name="pole tekstowe 50"/>
          <p:cNvSpPr txBox="1"/>
          <p:nvPr/>
        </p:nvSpPr>
        <p:spPr>
          <a:xfrm>
            <a:off x="4368558" y="2836160"/>
            <a:ext cx="144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Diagramy UML używane w </a:t>
            </a:r>
            <a:r>
              <a:rPr lang="pl-PL" dirty="0" err="1" smtClean="0"/>
              <a:t>SysML</a:t>
            </a:r>
            <a:endParaRPr lang="pl-PL" dirty="0" smtClean="0"/>
          </a:p>
          <a:p>
            <a:r>
              <a:rPr lang="pl-PL" dirty="0" smtClean="0"/>
              <a:t>UML4SysML</a:t>
            </a:r>
            <a:endParaRPr lang="pl-PL" dirty="0"/>
          </a:p>
        </p:txBody>
      </p:sp>
      <p:sp>
        <p:nvSpPr>
          <p:cNvPr id="52" name="pole tekstowe 51"/>
          <p:cNvSpPr txBox="1"/>
          <p:nvPr/>
        </p:nvSpPr>
        <p:spPr>
          <a:xfrm>
            <a:off x="6384782" y="2692144"/>
            <a:ext cx="144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Rozszerzenia </a:t>
            </a:r>
            <a:r>
              <a:rPr lang="pl-PL" dirty="0" err="1" smtClean="0"/>
              <a:t>SysML</a:t>
            </a:r>
            <a:endParaRPr lang="pl-PL" dirty="0" smtClean="0"/>
          </a:p>
          <a:p>
            <a:r>
              <a:rPr lang="pl-PL" dirty="0"/>
              <a:t>w</a:t>
            </a:r>
            <a:r>
              <a:rPr lang="pl-PL" dirty="0" smtClean="0"/>
              <a:t>zględem  UML</a:t>
            </a:r>
          </a:p>
          <a:p>
            <a:r>
              <a:rPr lang="pl-PL" dirty="0" smtClean="0"/>
              <a:t>Profil </a:t>
            </a:r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53" name="pole tekstowe 52"/>
          <p:cNvSpPr txBox="1"/>
          <p:nvPr/>
        </p:nvSpPr>
        <p:spPr>
          <a:xfrm>
            <a:off x="2568358" y="161202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UML 2</a:t>
            </a:r>
            <a:endParaRPr lang="pl-PL" sz="2800" b="1" dirty="0"/>
          </a:p>
        </p:txBody>
      </p:sp>
      <p:sp>
        <p:nvSpPr>
          <p:cNvPr id="54" name="pole tekstowe 53"/>
          <p:cNvSpPr txBox="1"/>
          <p:nvPr/>
        </p:nvSpPr>
        <p:spPr>
          <a:xfrm>
            <a:off x="6024742" y="1684032"/>
            <a:ext cx="1126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 smtClean="0"/>
              <a:t>SysML</a:t>
            </a:r>
            <a:endParaRPr lang="pl-PL" sz="2800" b="1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Port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80</a:t>
            </a:fld>
            <a:endParaRPr lang="pl-PL" dirty="0"/>
          </a:p>
        </p:txBody>
      </p:sp>
      <p:sp>
        <p:nvSpPr>
          <p:cNvPr id="32" name="Symbol zastępczy zawartości 2"/>
          <p:cNvSpPr txBox="1">
            <a:spLocks/>
          </p:cNvSpPr>
          <p:nvPr/>
        </p:nvSpPr>
        <p:spPr>
          <a:xfrm>
            <a:off x="591392" y="1713837"/>
            <a:ext cx="7427168" cy="4680519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</a:t>
            </a:r>
            <a:r>
              <a:rPr kumimoji="0" lang="pl-PL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jest  to punkt interakcji z otoczeniem na krawędzi bloku lub jego części.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8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Wskazuje na aspekty dynamiczne bloku lub jego części poprzez umożliwienie przepływu zasobów lub przywołanie usług systemowych.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Bloki  zazwyczaj  projektuje  się  modularnie.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Jednoznaczna definicja interfejsów pozwala na wielokrotne użycie bloków modularnych.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Część lub blok mogą posiadać wiele portów, każdy dla innego rodzaju interakcji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pl-PL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Porty mogą być powiązane łącznikami (</a:t>
            </a:r>
            <a:r>
              <a:rPr kumimoji="0" lang="pl-PL" sz="8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binding</a:t>
            </a:r>
            <a:r>
              <a:rPr kumimoji="0" lang="pl-PL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8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connectors</a:t>
            </a:r>
            <a:r>
              <a:rPr kumimoji="0" lang="pl-PL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tylko z innymi portami tego samego typu.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61984" y="1544737"/>
            <a:ext cx="7004973" cy="72494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l-PL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Klasyfikacja portów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81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614860" y="1368430"/>
            <a:ext cx="7571184" cy="460238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 standardowy 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(standard port) wiąże się z usługami systemowymi, świadczonymi lub wymaganymi przez blok, które określane są przez interfejsy (udostępniające lub pozyskujące)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 transmisyjny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(</a:t>
            </a:r>
            <a:r>
              <a:rPr kumimoji="0" lang="pl-PL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port) określa co wpływ a co wypływa z bloku.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pojedynczy port transmisyjny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(</a:t>
            </a:r>
            <a:r>
              <a:rPr kumimoji="0" lang="pl-PL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atomic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przepływ wyselekcjonowanego niepodzielnego zasobu (np. prądu)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zagregowany port transmisyjny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(</a:t>
            </a:r>
            <a:r>
              <a:rPr kumimoji="0" lang="pl-PL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non-atomic</a:t>
            </a: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przepływ ma charakter złożony (mogą przepływać różne zasoby i w  przeciwnych kierunkach)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Może być stosowana kombinacja portów transmisyjnych i standardowych  ale nie można ich łączyć razem.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Pojedynczy port transmisyjny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82</a:t>
            </a:fld>
            <a:endParaRPr lang="pl-PL" dirty="0"/>
          </a:p>
        </p:txBody>
      </p:sp>
      <p:sp>
        <p:nvSpPr>
          <p:cNvPr id="9" name="Symbol zastępczy zawartości 2"/>
          <p:cNvSpPr txBox="1">
            <a:spLocks/>
          </p:cNvSpPr>
          <p:nvPr/>
        </p:nvSpPr>
        <p:spPr>
          <a:xfrm>
            <a:off x="530270" y="1172482"/>
            <a:ext cx="7632848" cy="54726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Stereotypy graficzne dla pojedynczych portów transmisyjnych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składnia portu: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[&lt;identyfikator kierunku&gt;] &lt;nazwa właściwa&gt; : &lt;zasób&gt;</a:t>
            </a: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890310" y="2252602"/>
            <a:ext cx="360040" cy="216024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" name="Łącznik prosty ze strzałką 10"/>
          <p:cNvCxnSpPr>
            <a:stCxn id="10" idx="1"/>
            <a:endCxn id="10" idx="3"/>
          </p:cNvCxnSpPr>
          <p:nvPr/>
        </p:nvCxnSpPr>
        <p:spPr>
          <a:xfrm>
            <a:off x="890310" y="2360614"/>
            <a:ext cx="36004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rostokąt 11"/>
          <p:cNvSpPr/>
          <p:nvPr/>
        </p:nvSpPr>
        <p:spPr>
          <a:xfrm>
            <a:off x="1538382" y="2252602"/>
            <a:ext cx="360040" cy="216024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" name="Łącznik prosty ze strzałką 12"/>
          <p:cNvCxnSpPr>
            <a:stCxn id="12" idx="3"/>
            <a:endCxn id="12" idx="1"/>
          </p:cNvCxnSpPr>
          <p:nvPr/>
        </p:nvCxnSpPr>
        <p:spPr>
          <a:xfrm flipH="1">
            <a:off x="1538382" y="2360614"/>
            <a:ext cx="36004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/>
          <p:cNvSpPr txBox="1"/>
          <p:nvPr/>
        </p:nvSpPr>
        <p:spPr>
          <a:xfrm>
            <a:off x="2546494" y="2180594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transmisja jednokierunkowa</a:t>
            </a:r>
            <a:endParaRPr lang="pl-PL" sz="2000" dirty="0"/>
          </a:p>
        </p:txBody>
      </p:sp>
      <p:sp>
        <p:nvSpPr>
          <p:cNvPr id="15" name="Prostokąt 14"/>
          <p:cNvSpPr/>
          <p:nvPr/>
        </p:nvSpPr>
        <p:spPr>
          <a:xfrm>
            <a:off x="890310" y="2972682"/>
            <a:ext cx="360040" cy="216024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6" name="Łącznik prosty 15"/>
          <p:cNvCxnSpPr>
            <a:stCxn id="15" idx="1"/>
            <a:endCxn id="15" idx="3"/>
          </p:cNvCxnSpPr>
          <p:nvPr/>
        </p:nvCxnSpPr>
        <p:spPr>
          <a:xfrm>
            <a:off x="890310" y="3080694"/>
            <a:ext cx="360040" cy="0"/>
          </a:xfrm>
          <a:prstGeom prst="line">
            <a:avLst/>
          </a:prstGeom>
          <a:ln>
            <a:solidFill>
              <a:srgbClr val="0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2546494" y="2900674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transmisja dwukierunkowa</a:t>
            </a:r>
            <a:endParaRPr lang="pl-PL" sz="2000" dirty="0"/>
          </a:p>
        </p:txBody>
      </p:sp>
      <p:sp>
        <p:nvSpPr>
          <p:cNvPr id="18" name="Prostokąt 17"/>
          <p:cNvSpPr/>
          <p:nvPr/>
        </p:nvSpPr>
        <p:spPr>
          <a:xfrm>
            <a:off x="4562718" y="4844890"/>
            <a:ext cx="2448272" cy="1224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:ogniwo paliwowe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4562718" y="5060914"/>
            <a:ext cx="360040" cy="216024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" name="Łącznik prosty ze strzałką 19"/>
          <p:cNvCxnSpPr>
            <a:stCxn id="19" idx="1"/>
            <a:endCxn id="19" idx="3"/>
          </p:cNvCxnSpPr>
          <p:nvPr/>
        </p:nvCxnSpPr>
        <p:spPr>
          <a:xfrm>
            <a:off x="4562718" y="5168926"/>
            <a:ext cx="36004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 20"/>
          <p:cNvSpPr/>
          <p:nvPr/>
        </p:nvSpPr>
        <p:spPr>
          <a:xfrm>
            <a:off x="4562718" y="5744990"/>
            <a:ext cx="360040" cy="216024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2" name="Łącznik prosty ze strzałką 21"/>
          <p:cNvCxnSpPr>
            <a:stCxn id="21" idx="1"/>
            <a:endCxn id="21" idx="3"/>
          </p:cNvCxnSpPr>
          <p:nvPr/>
        </p:nvCxnSpPr>
        <p:spPr>
          <a:xfrm>
            <a:off x="4562718" y="5853002"/>
            <a:ext cx="36004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rostokąt 22"/>
          <p:cNvSpPr/>
          <p:nvPr/>
        </p:nvSpPr>
        <p:spPr>
          <a:xfrm rot="5400000">
            <a:off x="6254906" y="5780994"/>
            <a:ext cx="360040" cy="216024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4" name="Łącznik prosty ze strzałką 23"/>
          <p:cNvCxnSpPr>
            <a:stCxn id="23" idx="1"/>
            <a:endCxn id="23" idx="3"/>
          </p:cNvCxnSpPr>
          <p:nvPr/>
        </p:nvCxnSpPr>
        <p:spPr>
          <a:xfrm>
            <a:off x="6434926" y="5708986"/>
            <a:ext cx="0" cy="3600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ostokąt 24"/>
          <p:cNvSpPr/>
          <p:nvPr/>
        </p:nvSpPr>
        <p:spPr>
          <a:xfrm rot="5400000">
            <a:off x="5714846" y="5780994"/>
            <a:ext cx="360040" cy="216024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6" name="Łącznik prosty ze strzałką 25"/>
          <p:cNvCxnSpPr>
            <a:stCxn id="25" idx="1"/>
            <a:endCxn id="25" idx="3"/>
          </p:cNvCxnSpPr>
          <p:nvPr/>
        </p:nvCxnSpPr>
        <p:spPr>
          <a:xfrm>
            <a:off x="5894866" y="5708986"/>
            <a:ext cx="0" cy="3600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/>
          <p:nvPr/>
        </p:nvCxnSpPr>
        <p:spPr>
          <a:xfrm flipV="1">
            <a:off x="1322358" y="4628866"/>
            <a:ext cx="36004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ole tekstowe 27"/>
          <p:cNvSpPr txBox="1"/>
          <p:nvPr/>
        </p:nvSpPr>
        <p:spPr>
          <a:xfrm>
            <a:off x="3122558" y="498890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anoda: wodór</a:t>
            </a:r>
            <a:endParaRPr lang="pl-PL" sz="1400" dirty="0"/>
          </a:p>
        </p:txBody>
      </p:sp>
      <p:sp>
        <p:nvSpPr>
          <p:cNvPr id="29" name="pole tekstowe 28"/>
          <p:cNvSpPr txBox="1"/>
          <p:nvPr/>
        </p:nvSpPr>
        <p:spPr>
          <a:xfrm>
            <a:off x="3194566" y="570898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katoda: tlen</a:t>
            </a:r>
            <a:endParaRPr lang="pl-PL" sz="1400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4634726" y="614103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zasobnik : woda</a:t>
            </a:r>
            <a:endParaRPr lang="pl-PL" sz="1400" dirty="0"/>
          </a:p>
        </p:txBody>
      </p:sp>
      <p:sp>
        <p:nvSpPr>
          <p:cNvPr id="31" name="pole tekstowe 30"/>
          <p:cNvSpPr txBox="1"/>
          <p:nvPr/>
        </p:nvSpPr>
        <p:spPr>
          <a:xfrm>
            <a:off x="5966366" y="6141034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elektrolit: prąd elektryczny</a:t>
            </a:r>
            <a:endParaRPr lang="pl-PL" sz="1400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818302" y="5204930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 smtClean="0"/>
              <a:t>in</a:t>
            </a:r>
            <a:r>
              <a:rPr lang="pl-PL" sz="1400" dirty="0" smtClean="0"/>
              <a:t>, out, </a:t>
            </a:r>
            <a:r>
              <a:rPr lang="pl-PL" sz="1400" dirty="0" err="1" smtClean="0"/>
              <a:t>inout</a:t>
            </a:r>
            <a:endParaRPr lang="pl-PL" sz="14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Zagregowane porty transmisyjne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83</a:t>
            </a:fld>
            <a:endParaRPr lang="pl-PL" dirty="0"/>
          </a:p>
        </p:txBody>
      </p:sp>
      <p:sp>
        <p:nvSpPr>
          <p:cNvPr id="32" name="Symbol zastępczy zawartości 2"/>
          <p:cNvSpPr txBox="1">
            <a:spLocks/>
          </p:cNvSpPr>
          <p:nvPr/>
        </p:nvSpPr>
        <p:spPr>
          <a:xfrm>
            <a:off x="510194" y="1484784"/>
            <a:ext cx="7653536" cy="273630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Zagregowany port transmisyjny</a:t>
            </a:r>
            <a:r>
              <a:rPr kumimoji="0" lang="pl-PL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jest alternatywą dla pojedynczego portu transmisyjnego.  Różne zasoby składowe mogą przepływać w przeciwnych kierunkach.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Specyfikacja przepływu ma charakter interfejsu ze stereotypem &lt;&lt;flowSpecificatin&gt;&gt;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Składa się z dwóch sekcji:</a:t>
            </a:r>
            <a:endParaRPr kumimoji="0" lang="pl-PL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Prostokąt 32"/>
          <p:cNvSpPr/>
          <p:nvPr/>
        </p:nvSpPr>
        <p:spPr>
          <a:xfrm>
            <a:off x="5694770" y="4005064"/>
            <a:ext cx="2232248" cy="6480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flowSpecificatin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5" name="Prostokąt 34"/>
          <p:cNvSpPr/>
          <p:nvPr/>
        </p:nvSpPr>
        <p:spPr>
          <a:xfrm>
            <a:off x="5694770" y="4653136"/>
            <a:ext cx="2232248" cy="8640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flowProperties</a:t>
            </a:r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endParaRPr lang="pl-PL" sz="1000" dirty="0" smtClean="0">
              <a:solidFill>
                <a:schemeClr val="tx1"/>
              </a:solidFill>
            </a:endParaRPr>
          </a:p>
        </p:txBody>
      </p:sp>
      <p:cxnSp>
        <p:nvCxnSpPr>
          <p:cNvPr id="36" name="Łącznik prosty ze strzałką 35"/>
          <p:cNvCxnSpPr>
            <a:stCxn id="38" idx="3"/>
          </p:cNvCxnSpPr>
          <p:nvPr/>
        </p:nvCxnSpPr>
        <p:spPr>
          <a:xfrm flipV="1">
            <a:off x="3850818" y="4401108"/>
            <a:ext cx="1771944" cy="4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/>
          <p:cNvCxnSpPr/>
          <p:nvPr/>
        </p:nvCxnSpPr>
        <p:spPr>
          <a:xfrm flipV="1">
            <a:off x="4326618" y="5157192"/>
            <a:ext cx="129614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ole tekstowe 37"/>
          <p:cNvSpPr txBox="1"/>
          <p:nvPr/>
        </p:nvSpPr>
        <p:spPr>
          <a:xfrm>
            <a:off x="2454410" y="4221088"/>
            <a:ext cx="139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sekcja nazwy</a:t>
            </a:r>
            <a:endParaRPr lang="pl-PL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2310394" y="4725144"/>
            <a:ext cx="226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l-PL" dirty="0" smtClean="0"/>
              <a:t>sekcji cech przepływu </a:t>
            </a:r>
          </a:p>
          <a:p>
            <a:pPr>
              <a:buNone/>
            </a:pPr>
            <a:r>
              <a:rPr lang="pl-PL" dirty="0" smtClean="0"/>
              <a:t>(</a:t>
            </a:r>
            <a:r>
              <a:rPr lang="pl-PL" dirty="0" err="1" smtClean="0"/>
              <a:t>flow</a:t>
            </a:r>
            <a:r>
              <a:rPr lang="pl-PL" dirty="0" smtClean="0"/>
              <a:t> </a:t>
            </a:r>
            <a:r>
              <a:rPr lang="pl-PL" dirty="0" err="1" smtClean="0"/>
              <a:t>properties</a:t>
            </a:r>
            <a:r>
              <a:rPr lang="pl-PL" dirty="0" smtClean="0"/>
              <a:t>) 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Zagregowane porty transmisyjne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84</a:t>
            </a:fld>
            <a:endParaRPr lang="pl-PL" dirty="0"/>
          </a:p>
        </p:txBody>
      </p:sp>
      <p:sp>
        <p:nvSpPr>
          <p:cNvPr id="14" name="Symbol zastępczy zawartości 2"/>
          <p:cNvSpPr txBox="1">
            <a:spLocks/>
          </p:cNvSpPr>
          <p:nvPr/>
        </p:nvSpPr>
        <p:spPr>
          <a:xfrm>
            <a:off x="933052" y="1386009"/>
            <a:ext cx="7365504" cy="201622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 properties 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lista cech, gdzie każda pozycja odpowiada odrębnemu zasobowi/komponentowi, składnia cechy jest identyczna jak dla pojedynczego portu transmisyjnego: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[&lt;identyfikator kierunku&gt;] &lt;nazwa właściwa&gt; : &lt;zasób&gt;</a:t>
            </a: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3309316" y="4122312"/>
            <a:ext cx="2232248" cy="6480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</a:t>
            </a:r>
            <a:r>
              <a:rPr lang="pl-PL" sz="1000" dirty="0" err="1" smtClean="0">
                <a:solidFill>
                  <a:schemeClr val="tx1"/>
                </a:solidFill>
              </a:rPr>
              <a:t>flowSpecificatin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nazwa </a:t>
            </a:r>
          </a:p>
          <a:p>
            <a:pPr algn="ctr"/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3309316" y="4770384"/>
            <a:ext cx="2232248" cy="8640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flowProperties</a:t>
            </a:r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lista cech</a:t>
            </a:r>
          </a:p>
          <a:p>
            <a:pPr algn="ctr"/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endParaRPr lang="pl-PL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Zagregowane porty transmisyjne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1953304" y="6487546"/>
            <a:ext cx="5584373" cy="367733"/>
          </a:xfrm>
        </p:spPr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85</a:t>
            </a:fld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3266574" y="1625053"/>
            <a:ext cx="1512168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&lt;&lt; </a:t>
            </a:r>
            <a:r>
              <a:rPr lang="pl-PL" sz="900" dirty="0" err="1" smtClean="0">
                <a:solidFill>
                  <a:schemeClr val="tx1"/>
                </a:solidFill>
              </a:rPr>
              <a:t>block</a:t>
            </a:r>
            <a:r>
              <a:rPr lang="pl-PL" sz="9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Kontroler alarmowy pojazdu</a:t>
            </a:r>
            <a:endParaRPr lang="pl-PL" sz="900" dirty="0">
              <a:solidFill>
                <a:schemeClr val="tx1"/>
              </a:solidFill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3338582" y="2705173"/>
            <a:ext cx="1368152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 </a:t>
            </a:r>
            <a:r>
              <a:rPr lang="pl-PL" sz="1000" dirty="0" err="1" smtClean="0">
                <a:solidFill>
                  <a:schemeClr val="tx1"/>
                </a:solidFill>
              </a:rPr>
              <a:t>block</a:t>
            </a:r>
            <a:r>
              <a:rPr lang="pl-PL" sz="10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Moduł zarządzający</a:t>
            </a:r>
          </a:p>
        </p:txBody>
      </p:sp>
      <p:sp>
        <p:nvSpPr>
          <p:cNvPr id="12" name="Romb 11"/>
          <p:cNvSpPr/>
          <p:nvPr/>
        </p:nvSpPr>
        <p:spPr>
          <a:xfrm flipH="1">
            <a:off x="3986654" y="2201117"/>
            <a:ext cx="72008" cy="216024"/>
          </a:xfrm>
          <a:prstGeom prst="diamond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" name="Łącznik prosty 12"/>
          <p:cNvCxnSpPr>
            <a:stCxn id="12" idx="2"/>
            <a:endCxn id="11" idx="0"/>
          </p:cNvCxnSpPr>
          <p:nvPr/>
        </p:nvCxnSpPr>
        <p:spPr>
          <a:xfrm>
            <a:off x="4022658" y="2417141"/>
            <a:ext cx="0" cy="288032"/>
          </a:xfrm>
          <a:prstGeom prst="line">
            <a:avLst/>
          </a:prstGeom>
          <a:ln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rostokąt 16"/>
          <p:cNvSpPr/>
          <p:nvPr/>
        </p:nvSpPr>
        <p:spPr>
          <a:xfrm>
            <a:off x="1250350" y="1193005"/>
            <a:ext cx="5760640" cy="23042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1826414" y="2705173"/>
            <a:ext cx="115212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 </a:t>
            </a:r>
            <a:r>
              <a:rPr lang="pl-PL" sz="1000" dirty="0" err="1" smtClean="0">
                <a:solidFill>
                  <a:schemeClr val="tx1"/>
                </a:solidFill>
              </a:rPr>
              <a:t>block</a:t>
            </a:r>
            <a:r>
              <a:rPr lang="pl-PL" sz="10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Moduł GPS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5138782" y="2705173"/>
            <a:ext cx="122413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 </a:t>
            </a:r>
            <a:r>
              <a:rPr lang="pl-PL" sz="1000" dirty="0" err="1" smtClean="0">
                <a:solidFill>
                  <a:schemeClr val="tx1"/>
                </a:solidFill>
              </a:rPr>
              <a:t>block</a:t>
            </a:r>
            <a:r>
              <a:rPr lang="pl-PL" sz="10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Moduł kontrolny</a:t>
            </a:r>
          </a:p>
        </p:txBody>
      </p:sp>
      <p:cxnSp>
        <p:nvCxnSpPr>
          <p:cNvPr id="20" name="Łącznik prosty 19"/>
          <p:cNvCxnSpPr/>
          <p:nvPr/>
        </p:nvCxnSpPr>
        <p:spPr>
          <a:xfrm>
            <a:off x="1250350" y="1409029"/>
            <a:ext cx="388843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/>
          <p:nvPr/>
        </p:nvCxnSpPr>
        <p:spPr>
          <a:xfrm flipV="1">
            <a:off x="5138782" y="1337021"/>
            <a:ext cx="144016" cy="720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/>
          <p:cNvCxnSpPr/>
          <p:nvPr/>
        </p:nvCxnSpPr>
        <p:spPr>
          <a:xfrm flipV="1">
            <a:off x="5282798" y="1193005"/>
            <a:ext cx="0" cy="1440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/>
          <p:nvPr/>
        </p:nvCxnSpPr>
        <p:spPr>
          <a:xfrm>
            <a:off x="2546494" y="2561157"/>
            <a:ext cx="2880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/>
          <p:nvPr/>
        </p:nvCxnSpPr>
        <p:spPr>
          <a:xfrm>
            <a:off x="2546494" y="2561157"/>
            <a:ext cx="0" cy="1440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/>
          <p:nvPr/>
        </p:nvCxnSpPr>
        <p:spPr>
          <a:xfrm>
            <a:off x="5426814" y="2561157"/>
            <a:ext cx="0" cy="1440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/>
          <p:cNvSpPr txBox="1"/>
          <p:nvPr/>
        </p:nvSpPr>
        <p:spPr>
          <a:xfrm>
            <a:off x="1250350" y="1193005"/>
            <a:ext cx="4003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err="1" smtClean="0"/>
              <a:t>bdd</a:t>
            </a:r>
            <a:r>
              <a:rPr lang="pl-PL" sz="1000" dirty="0" smtClean="0"/>
              <a:t> [</a:t>
            </a:r>
            <a:r>
              <a:rPr lang="pl-PL" sz="1000" dirty="0" err="1" smtClean="0"/>
              <a:t>package</a:t>
            </a:r>
            <a:r>
              <a:rPr lang="pl-PL" sz="1000" dirty="0" smtClean="0"/>
              <a:t>] kontroler alarmowy pojazdu [kontroler alarmowy pojazdu]</a:t>
            </a:r>
            <a:endParaRPr lang="pl-PL" sz="1000" dirty="0"/>
          </a:p>
        </p:txBody>
      </p:sp>
      <p:sp>
        <p:nvSpPr>
          <p:cNvPr id="27" name="Prostokąt 26"/>
          <p:cNvSpPr/>
          <p:nvPr/>
        </p:nvSpPr>
        <p:spPr>
          <a:xfrm>
            <a:off x="1250350" y="3702399"/>
            <a:ext cx="6912768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8" name="Łącznik prosty 27"/>
          <p:cNvCxnSpPr/>
          <p:nvPr/>
        </p:nvCxnSpPr>
        <p:spPr>
          <a:xfrm>
            <a:off x="1250350" y="3990431"/>
            <a:ext cx="54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/>
          <p:nvPr/>
        </p:nvCxnSpPr>
        <p:spPr>
          <a:xfrm flipV="1">
            <a:off x="6650950" y="3846415"/>
            <a:ext cx="1440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/>
          <p:cNvCxnSpPr/>
          <p:nvPr/>
        </p:nvCxnSpPr>
        <p:spPr>
          <a:xfrm flipV="1">
            <a:off x="6794966" y="3702399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ole tekstowe 30"/>
          <p:cNvSpPr txBox="1"/>
          <p:nvPr/>
        </p:nvSpPr>
        <p:spPr>
          <a:xfrm>
            <a:off x="1322358" y="3702399"/>
            <a:ext cx="4098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 smtClean="0"/>
              <a:t>ibd</a:t>
            </a:r>
            <a:r>
              <a:rPr lang="pl-PL" sz="1000" dirty="0" smtClean="0"/>
              <a:t> </a:t>
            </a:r>
            <a:r>
              <a:rPr lang="pl-PL" sz="1000" dirty="0" err="1" smtClean="0"/>
              <a:t>[bloc</a:t>
            </a:r>
            <a:r>
              <a:rPr lang="pl-PL" sz="1000" dirty="0" smtClean="0"/>
              <a:t>k] kontroler alarmowy pojazdu [kontroler alarmowy pojazdu]</a:t>
            </a:r>
            <a:endParaRPr lang="pl-PL" sz="1000" dirty="0"/>
          </a:p>
        </p:txBody>
      </p:sp>
      <p:sp>
        <p:nvSpPr>
          <p:cNvPr id="32" name="Prostokąt 31"/>
          <p:cNvSpPr/>
          <p:nvPr/>
        </p:nvSpPr>
        <p:spPr>
          <a:xfrm>
            <a:off x="6722958" y="4278463"/>
            <a:ext cx="1224136" cy="5040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dirty="0" smtClean="0">
                <a:solidFill>
                  <a:schemeClr val="tx1"/>
                </a:solidFill>
              </a:rPr>
              <a:t>:moduł GPS</a:t>
            </a:r>
          </a:p>
          <a:p>
            <a:pPr algn="ctr"/>
            <a:endParaRPr lang="pl-PL" dirty="0"/>
          </a:p>
        </p:txBody>
      </p:sp>
      <p:sp>
        <p:nvSpPr>
          <p:cNvPr id="33" name="Prostokąt 32"/>
          <p:cNvSpPr/>
          <p:nvPr/>
        </p:nvSpPr>
        <p:spPr>
          <a:xfrm>
            <a:off x="6794966" y="6078663"/>
            <a:ext cx="1152128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dirty="0" smtClean="0">
                <a:solidFill>
                  <a:schemeClr val="tx1"/>
                </a:solidFill>
              </a:rPr>
              <a:t>:moduł kontrolny</a:t>
            </a:r>
          </a:p>
        </p:txBody>
      </p:sp>
      <p:sp>
        <p:nvSpPr>
          <p:cNvPr id="34" name="Prostokąt 33"/>
          <p:cNvSpPr/>
          <p:nvPr/>
        </p:nvSpPr>
        <p:spPr>
          <a:xfrm>
            <a:off x="3842638" y="6078663"/>
            <a:ext cx="1152128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dirty="0" smtClean="0">
                <a:solidFill>
                  <a:schemeClr val="tx1"/>
                </a:solidFill>
              </a:rPr>
              <a:t>:moduł zarządzający</a:t>
            </a:r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35" name="Prostokąt 34"/>
          <p:cNvSpPr/>
          <p:nvPr/>
        </p:nvSpPr>
        <p:spPr>
          <a:xfrm>
            <a:off x="1394366" y="4566495"/>
            <a:ext cx="2088232" cy="13681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800" dirty="0" err="1" smtClean="0">
                <a:solidFill>
                  <a:schemeClr val="tx1"/>
                </a:solidFill>
              </a:rPr>
              <a:t>in</a:t>
            </a:r>
            <a:r>
              <a:rPr lang="pl-PL" sz="800" dirty="0" smtClean="0">
                <a:solidFill>
                  <a:schemeClr val="tx1"/>
                </a:solidFill>
              </a:rPr>
              <a:t> powiadomienie o zapłonie : Data</a:t>
            </a:r>
          </a:p>
          <a:p>
            <a:r>
              <a:rPr lang="pl-PL" sz="800" dirty="0" smtClean="0">
                <a:solidFill>
                  <a:schemeClr val="tx1"/>
                </a:solidFill>
              </a:rPr>
              <a:t>out </a:t>
            </a:r>
            <a:r>
              <a:rPr lang="pl-PL" sz="800" dirty="0" err="1" smtClean="0">
                <a:solidFill>
                  <a:schemeClr val="tx1"/>
                </a:solidFill>
              </a:rPr>
              <a:t>SHH_MSGH_USERAUTH_REQUEST</a:t>
            </a:r>
            <a:r>
              <a:rPr lang="pl-PL" sz="800" dirty="0" smtClean="0">
                <a:solidFill>
                  <a:schemeClr val="tx1"/>
                </a:solidFill>
              </a:rPr>
              <a:t> : </a:t>
            </a:r>
            <a:r>
              <a:rPr lang="pl-PL" sz="800" dirty="0" err="1" smtClean="0">
                <a:solidFill>
                  <a:schemeClr val="tx1"/>
                </a:solidFill>
              </a:rPr>
              <a:t>byte</a:t>
            </a:r>
            <a:endParaRPr lang="pl-PL" sz="800" dirty="0" smtClean="0">
              <a:solidFill>
                <a:schemeClr val="tx1"/>
              </a:solidFill>
            </a:endParaRPr>
          </a:p>
          <a:p>
            <a:r>
              <a:rPr lang="pl-PL" sz="800" dirty="0" smtClean="0">
                <a:solidFill>
                  <a:schemeClr val="tx1"/>
                </a:solidFill>
              </a:rPr>
              <a:t>out numer kontrolera : </a:t>
            </a:r>
            <a:r>
              <a:rPr lang="pl-PL" sz="800" dirty="0" err="1" smtClean="0">
                <a:solidFill>
                  <a:schemeClr val="tx1"/>
                </a:solidFill>
              </a:rPr>
              <a:t>string</a:t>
            </a:r>
            <a:endParaRPr lang="pl-PL" sz="800" dirty="0" smtClean="0">
              <a:solidFill>
                <a:schemeClr val="tx1"/>
              </a:solidFill>
            </a:endParaRPr>
          </a:p>
          <a:p>
            <a:r>
              <a:rPr lang="pl-PL" sz="800" dirty="0" smtClean="0">
                <a:solidFill>
                  <a:schemeClr val="tx1"/>
                </a:solidFill>
              </a:rPr>
              <a:t>out klucz uwierzytelniający : </a:t>
            </a:r>
            <a:r>
              <a:rPr lang="pl-PL" sz="800" dirty="0" err="1" smtClean="0">
                <a:solidFill>
                  <a:schemeClr val="tx1"/>
                </a:solidFill>
              </a:rPr>
              <a:t>string</a:t>
            </a:r>
            <a:endParaRPr lang="pl-PL" sz="800" dirty="0" smtClean="0">
              <a:solidFill>
                <a:schemeClr val="tx1"/>
              </a:solidFill>
            </a:endParaRPr>
          </a:p>
          <a:p>
            <a:r>
              <a:rPr lang="pl-PL" sz="800" dirty="0" err="1" smtClean="0">
                <a:solidFill>
                  <a:schemeClr val="tx1"/>
                </a:solidFill>
              </a:rPr>
              <a:t>in</a:t>
            </a:r>
            <a:r>
              <a:rPr lang="pl-PL" sz="800" dirty="0" smtClean="0">
                <a:solidFill>
                  <a:schemeClr val="tx1"/>
                </a:solidFill>
              </a:rPr>
              <a:t> </a:t>
            </a:r>
            <a:r>
              <a:rPr lang="pl-PL" sz="800" dirty="0" err="1" smtClean="0">
                <a:solidFill>
                  <a:schemeClr val="tx1"/>
                </a:solidFill>
              </a:rPr>
              <a:t>SHH_MSG_USERAUTH_SUCCESS</a:t>
            </a:r>
            <a:r>
              <a:rPr lang="pl-PL" sz="800" dirty="0" smtClean="0">
                <a:solidFill>
                  <a:schemeClr val="tx1"/>
                </a:solidFill>
              </a:rPr>
              <a:t> : </a:t>
            </a:r>
            <a:r>
              <a:rPr lang="pl-PL" sz="800" dirty="0" err="1" smtClean="0">
                <a:solidFill>
                  <a:schemeClr val="tx1"/>
                </a:solidFill>
              </a:rPr>
              <a:t>byte</a:t>
            </a:r>
            <a:endParaRPr lang="pl-PL" sz="800" dirty="0" smtClean="0">
              <a:solidFill>
                <a:schemeClr val="tx1"/>
              </a:solidFill>
            </a:endParaRPr>
          </a:p>
          <a:p>
            <a:r>
              <a:rPr lang="pl-PL" sz="800" dirty="0" smtClean="0">
                <a:solidFill>
                  <a:schemeClr val="tx1"/>
                </a:solidFill>
              </a:rPr>
              <a:t>out polecenie uruchomienia : </a:t>
            </a:r>
            <a:r>
              <a:rPr lang="pl-PL" sz="800" dirty="0" err="1" smtClean="0">
                <a:solidFill>
                  <a:schemeClr val="tx1"/>
                </a:solidFill>
              </a:rPr>
              <a:t>byte</a:t>
            </a:r>
            <a:endParaRPr lang="pl-PL" sz="800" dirty="0" smtClean="0">
              <a:solidFill>
                <a:schemeClr val="tx1"/>
              </a:solidFill>
            </a:endParaRPr>
          </a:p>
          <a:p>
            <a:r>
              <a:rPr lang="pl-PL" sz="800" dirty="0" err="1" smtClean="0">
                <a:solidFill>
                  <a:schemeClr val="tx1"/>
                </a:solidFill>
              </a:rPr>
              <a:t>in</a:t>
            </a:r>
            <a:r>
              <a:rPr lang="pl-PL" sz="800" dirty="0" smtClean="0">
                <a:solidFill>
                  <a:schemeClr val="tx1"/>
                </a:solidFill>
              </a:rPr>
              <a:t> lokalizacja : Pozycja</a:t>
            </a:r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36" name="Prostokąt 35"/>
          <p:cNvSpPr/>
          <p:nvPr/>
        </p:nvSpPr>
        <p:spPr>
          <a:xfrm>
            <a:off x="3626614" y="4566495"/>
            <a:ext cx="2304256" cy="13681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800" dirty="0" smtClean="0">
              <a:solidFill>
                <a:schemeClr val="tx1"/>
              </a:solidFill>
            </a:endParaRPr>
          </a:p>
          <a:p>
            <a:r>
              <a:rPr lang="pl-PL" sz="800" dirty="0" smtClean="0">
                <a:solidFill>
                  <a:schemeClr val="tx1"/>
                </a:solidFill>
              </a:rPr>
              <a:t>out powiadomienie o zapłonie : Data</a:t>
            </a:r>
          </a:p>
          <a:p>
            <a:r>
              <a:rPr lang="pl-PL" sz="800" dirty="0" err="1" smtClean="0">
                <a:solidFill>
                  <a:schemeClr val="tx1"/>
                </a:solidFill>
              </a:rPr>
              <a:t>in</a:t>
            </a:r>
            <a:r>
              <a:rPr lang="pl-PL" sz="800" dirty="0" smtClean="0">
                <a:solidFill>
                  <a:schemeClr val="tx1"/>
                </a:solidFill>
              </a:rPr>
              <a:t> </a:t>
            </a:r>
            <a:r>
              <a:rPr lang="pl-PL" sz="800" dirty="0" err="1" smtClean="0">
                <a:solidFill>
                  <a:schemeClr val="tx1"/>
                </a:solidFill>
              </a:rPr>
              <a:t>SHH_MSGH_USERAUTH_REQUEST</a:t>
            </a:r>
            <a:r>
              <a:rPr lang="pl-PL" sz="800" dirty="0" smtClean="0">
                <a:solidFill>
                  <a:schemeClr val="tx1"/>
                </a:solidFill>
              </a:rPr>
              <a:t> : </a:t>
            </a:r>
            <a:r>
              <a:rPr lang="pl-PL" sz="800" dirty="0" err="1" smtClean="0">
                <a:solidFill>
                  <a:schemeClr val="tx1"/>
                </a:solidFill>
              </a:rPr>
              <a:t>byte</a:t>
            </a:r>
            <a:endParaRPr lang="pl-PL" sz="800" dirty="0" smtClean="0">
              <a:solidFill>
                <a:schemeClr val="tx1"/>
              </a:solidFill>
            </a:endParaRPr>
          </a:p>
          <a:p>
            <a:r>
              <a:rPr lang="pl-PL" sz="800" dirty="0" err="1" smtClean="0">
                <a:solidFill>
                  <a:schemeClr val="tx1"/>
                </a:solidFill>
              </a:rPr>
              <a:t>in</a:t>
            </a:r>
            <a:r>
              <a:rPr lang="pl-PL" sz="800" dirty="0" smtClean="0">
                <a:solidFill>
                  <a:schemeClr val="tx1"/>
                </a:solidFill>
              </a:rPr>
              <a:t> numer kontrolera : </a:t>
            </a:r>
            <a:r>
              <a:rPr lang="pl-PL" sz="800" dirty="0" err="1" smtClean="0">
                <a:solidFill>
                  <a:schemeClr val="tx1"/>
                </a:solidFill>
              </a:rPr>
              <a:t>string</a:t>
            </a:r>
            <a:endParaRPr lang="pl-PL" sz="800" dirty="0" smtClean="0">
              <a:solidFill>
                <a:schemeClr val="tx1"/>
              </a:solidFill>
            </a:endParaRPr>
          </a:p>
          <a:p>
            <a:r>
              <a:rPr lang="pl-PL" sz="800" dirty="0" err="1" smtClean="0">
                <a:solidFill>
                  <a:schemeClr val="tx1"/>
                </a:solidFill>
              </a:rPr>
              <a:t>in</a:t>
            </a:r>
            <a:r>
              <a:rPr lang="pl-PL" sz="800" dirty="0" smtClean="0">
                <a:solidFill>
                  <a:schemeClr val="tx1"/>
                </a:solidFill>
              </a:rPr>
              <a:t> klucz uwierzytelniający : </a:t>
            </a:r>
            <a:r>
              <a:rPr lang="pl-PL" sz="800" dirty="0" err="1" smtClean="0">
                <a:solidFill>
                  <a:schemeClr val="tx1"/>
                </a:solidFill>
              </a:rPr>
              <a:t>string</a:t>
            </a:r>
            <a:endParaRPr lang="pl-PL" sz="800" dirty="0" smtClean="0">
              <a:solidFill>
                <a:schemeClr val="tx1"/>
              </a:solidFill>
            </a:endParaRPr>
          </a:p>
          <a:p>
            <a:r>
              <a:rPr lang="pl-PL" sz="800" dirty="0" smtClean="0">
                <a:solidFill>
                  <a:schemeClr val="tx1"/>
                </a:solidFill>
              </a:rPr>
              <a:t>out </a:t>
            </a:r>
            <a:r>
              <a:rPr lang="pl-PL" sz="800" dirty="0" err="1" smtClean="0">
                <a:solidFill>
                  <a:schemeClr val="tx1"/>
                </a:solidFill>
              </a:rPr>
              <a:t>SHH_MSG_USERAUTH_SUCCESS</a:t>
            </a:r>
            <a:r>
              <a:rPr lang="pl-PL" sz="800" dirty="0" smtClean="0">
                <a:solidFill>
                  <a:schemeClr val="tx1"/>
                </a:solidFill>
              </a:rPr>
              <a:t> : </a:t>
            </a:r>
            <a:r>
              <a:rPr lang="pl-PL" sz="800" dirty="0" err="1" smtClean="0">
                <a:solidFill>
                  <a:schemeClr val="tx1"/>
                </a:solidFill>
              </a:rPr>
              <a:t>byte</a:t>
            </a:r>
            <a:endParaRPr lang="pl-PL" sz="800" dirty="0" smtClean="0">
              <a:solidFill>
                <a:schemeClr val="tx1"/>
              </a:solidFill>
            </a:endParaRPr>
          </a:p>
          <a:p>
            <a:r>
              <a:rPr lang="pl-PL" sz="800" dirty="0" err="1" smtClean="0">
                <a:solidFill>
                  <a:schemeClr val="tx1"/>
                </a:solidFill>
              </a:rPr>
              <a:t>in</a:t>
            </a:r>
            <a:r>
              <a:rPr lang="pl-PL" sz="800" dirty="0" smtClean="0">
                <a:solidFill>
                  <a:schemeClr val="tx1"/>
                </a:solidFill>
              </a:rPr>
              <a:t> polecenie uruchomienia : </a:t>
            </a:r>
            <a:r>
              <a:rPr lang="pl-PL" sz="800" dirty="0" err="1" smtClean="0">
                <a:solidFill>
                  <a:schemeClr val="tx1"/>
                </a:solidFill>
              </a:rPr>
              <a:t>byte</a:t>
            </a:r>
            <a:endParaRPr lang="pl-PL" sz="800" dirty="0" smtClean="0">
              <a:solidFill>
                <a:schemeClr val="tx1"/>
              </a:solidFill>
            </a:endParaRPr>
          </a:p>
          <a:p>
            <a:r>
              <a:rPr lang="pl-PL" sz="800" dirty="0" smtClean="0">
                <a:solidFill>
                  <a:schemeClr val="tx1"/>
                </a:solidFill>
              </a:rPr>
              <a:t>out  lokalizacja : Pozycja</a:t>
            </a:r>
          </a:p>
          <a:p>
            <a:pPr algn="ctr"/>
            <a:endParaRPr lang="pl-PL" dirty="0"/>
          </a:p>
        </p:txBody>
      </p:sp>
      <p:sp>
        <p:nvSpPr>
          <p:cNvPr id="37" name="Prostokąt 36"/>
          <p:cNvSpPr/>
          <p:nvPr/>
        </p:nvSpPr>
        <p:spPr>
          <a:xfrm>
            <a:off x="1394366" y="4134447"/>
            <a:ext cx="2088232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dirty="0" smtClean="0">
                <a:solidFill>
                  <a:schemeClr val="tx1"/>
                </a:solidFill>
              </a:rPr>
              <a:t>&lt;&lt;</a:t>
            </a:r>
            <a:r>
              <a:rPr lang="pl-PL" sz="800" dirty="0" err="1" smtClean="0">
                <a:solidFill>
                  <a:schemeClr val="tx1"/>
                </a:solidFill>
              </a:rPr>
              <a:t>flowspecification</a:t>
            </a:r>
            <a:r>
              <a:rPr lang="pl-PL" sz="8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800" dirty="0" err="1" smtClean="0">
                <a:solidFill>
                  <a:schemeClr val="tx1"/>
                </a:solidFill>
              </a:rPr>
              <a:t>IZdalny</a:t>
            </a:r>
            <a:endParaRPr lang="pl-PL" sz="800" dirty="0" smtClean="0">
              <a:solidFill>
                <a:schemeClr val="tx1"/>
              </a:solidFill>
            </a:endParaRPr>
          </a:p>
          <a:p>
            <a:pPr algn="ctr"/>
            <a:endParaRPr lang="pl-PL" sz="800" dirty="0"/>
          </a:p>
        </p:txBody>
      </p:sp>
      <p:sp>
        <p:nvSpPr>
          <p:cNvPr id="38" name="Prostokąt 37"/>
          <p:cNvSpPr/>
          <p:nvPr/>
        </p:nvSpPr>
        <p:spPr>
          <a:xfrm>
            <a:off x="3626614" y="4134447"/>
            <a:ext cx="2304256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dirty="0" smtClean="0">
                <a:solidFill>
                  <a:schemeClr val="tx1"/>
                </a:solidFill>
              </a:rPr>
              <a:t>&lt;&lt;</a:t>
            </a:r>
            <a:r>
              <a:rPr lang="pl-PL" sz="800" dirty="0" err="1" smtClean="0">
                <a:solidFill>
                  <a:schemeClr val="tx1"/>
                </a:solidFill>
              </a:rPr>
              <a:t>flowspecification</a:t>
            </a:r>
            <a:r>
              <a:rPr lang="pl-PL" sz="8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800" dirty="0" err="1" smtClean="0">
                <a:solidFill>
                  <a:schemeClr val="tx1"/>
                </a:solidFill>
              </a:rPr>
              <a:t>ILokalny</a:t>
            </a:r>
            <a:endParaRPr lang="pl-PL" sz="800" dirty="0" smtClean="0">
              <a:solidFill>
                <a:schemeClr val="tx1"/>
              </a:solidFill>
            </a:endParaRPr>
          </a:p>
          <a:p>
            <a:pPr algn="ctr"/>
            <a:endParaRPr lang="pl-PL" sz="800" dirty="0"/>
          </a:p>
        </p:txBody>
      </p:sp>
      <p:sp>
        <p:nvSpPr>
          <p:cNvPr id="39" name="Prostokąt 38"/>
          <p:cNvSpPr/>
          <p:nvPr/>
        </p:nvSpPr>
        <p:spPr>
          <a:xfrm rot="5400000">
            <a:off x="7587054" y="4638503"/>
            <a:ext cx="144016" cy="144016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0" name="Łącznik prosty ze strzałką 39"/>
          <p:cNvCxnSpPr>
            <a:stCxn id="39" idx="1"/>
            <a:endCxn id="39" idx="3"/>
          </p:cNvCxnSpPr>
          <p:nvPr/>
        </p:nvCxnSpPr>
        <p:spPr>
          <a:xfrm>
            <a:off x="7659062" y="4638503"/>
            <a:ext cx="0" cy="1440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rostokąt 40"/>
          <p:cNvSpPr/>
          <p:nvPr/>
        </p:nvSpPr>
        <p:spPr>
          <a:xfrm rot="5400000">
            <a:off x="7587054" y="6078663"/>
            <a:ext cx="144016" cy="144016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2" name="Łącznik prosty ze strzałką 41"/>
          <p:cNvCxnSpPr>
            <a:stCxn id="41" idx="1"/>
            <a:endCxn id="41" idx="3"/>
          </p:cNvCxnSpPr>
          <p:nvPr/>
        </p:nvCxnSpPr>
        <p:spPr>
          <a:xfrm>
            <a:off x="7659062" y="6078663"/>
            <a:ext cx="0" cy="1440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/>
          <p:cNvCxnSpPr>
            <a:stCxn id="39" idx="3"/>
            <a:endCxn id="41" idx="1"/>
          </p:cNvCxnSpPr>
          <p:nvPr/>
        </p:nvCxnSpPr>
        <p:spPr>
          <a:xfrm>
            <a:off x="7659062" y="4782519"/>
            <a:ext cx="0" cy="129614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rostokąt 43"/>
          <p:cNvSpPr/>
          <p:nvPr/>
        </p:nvSpPr>
        <p:spPr>
          <a:xfrm rot="5400000">
            <a:off x="4850750" y="6222679"/>
            <a:ext cx="144016" cy="144016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 44"/>
          <p:cNvSpPr/>
          <p:nvPr/>
        </p:nvSpPr>
        <p:spPr>
          <a:xfrm rot="5400000">
            <a:off x="6794966" y="6222679"/>
            <a:ext cx="144016" cy="144016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6" name="Łącznik prosty 45"/>
          <p:cNvCxnSpPr>
            <a:stCxn id="44" idx="1"/>
            <a:endCxn id="44" idx="2"/>
          </p:cNvCxnSpPr>
          <p:nvPr/>
        </p:nvCxnSpPr>
        <p:spPr>
          <a:xfrm flipH="1">
            <a:off x="4850750" y="6222679"/>
            <a:ext cx="72008" cy="720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46"/>
          <p:cNvCxnSpPr>
            <a:stCxn id="44" idx="2"/>
            <a:endCxn id="44" idx="3"/>
          </p:cNvCxnSpPr>
          <p:nvPr/>
        </p:nvCxnSpPr>
        <p:spPr>
          <a:xfrm>
            <a:off x="4850750" y="6294687"/>
            <a:ext cx="72008" cy="720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47"/>
          <p:cNvCxnSpPr>
            <a:stCxn id="44" idx="1"/>
          </p:cNvCxnSpPr>
          <p:nvPr/>
        </p:nvCxnSpPr>
        <p:spPr>
          <a:xfrm>
            <a:off x="4922758" y="6222679"/>
            <a:ext cx="72008" cy="720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48"/>
          <p:cNvCxnSpPr>
            <a:stCxn id="44" idx="0"/>
            <a:endCxn id="44" idx="3"/>
          </p:cNvCxnSpPr>
          <p:nvPr/>
        </p:nvCxnSpPr>
        <p:spPr>
          <a:xfrm flipH="1">
            <a:off x="4922758" y="6294687"/>
            <a:ext cx="72008" cy="720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49"/>
          <p:cNvCxnSpPr>
            <a:stCxn id="45" idx="1"/>
            <a:endCxn id="45" idx="2"/>
          </p:cNvCxnSpPr>
          <p:nvPr/>
        </p:nvCxnSpPr>
        <p:spPr>
          <a:xfrm flipH="1">
            <a:off x="6794966" y="6222679"/>
            <a:ext cx="72008" cy="720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50"/>
          <p:cNvCxnSpPr>
            <a:stCxn id="45" idx="1"/>
          </p:cNvCxnSpPr>
          <p:nvPr/>
        </p:nvCxnSpPr>
        <p:spPr>
          <a:xfrm>
            <a:off x="6866974" y="6222679"/>
            <a:ext cx="72008" cy="720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/>
          <p:cNvCxnSpPr>
            <a:stCxn id="45" idx="0"/>
            <a:endCxn id="45" idx="3"/>
          </p:cNvCxnSpPr>
          <p:nvPr/>
        </p:nvCxnSpPr>
        <p:spPr>
          <a:xfrm flipH="1">
            <a:off x="6866974" y="6294687"/>
            <a:ext cx="72008" cy="720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52"/>
          <p:cNvCxnSpPr>
            <a:stCxn id="45" idx="2"/>
            <a:endCxn id="45" idx="3"/>
          </p:cNvCxnSpPr>
          <p:nvPr/>
        </p:nvCxnSpPr>
        <p:spPr>
          <a:xfrm>
            <a:off x="6794966" y="6294687"/>
            <a:ext cx="72008" cy="720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53"/>
          <p:cNvCxnSpPr>
            <a:stCxn id="44" idx="0"/>
            <a:endCxn id="45" idx="2"/>
          </p:cNvCxnSpPr>
          <p:nvPr/>
        </p:nvCxnSpPr>
        <p:spPr>
          <a:xfrm>
            <a:off x="4994766" y="6294687"/>
            <a:ext cx="1800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ole tekstowe 54"/>
          <p:cNvSpPr txBox="1"/>
          <p:nvPr/>
        </p:nvSpPr>
        <p:spPr>
          <a:xfrm>
            <a:off x="7082998" y="4854527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00" dirty="0" smtClean="0"/>
              <a:t>:pozycja</a:t>
            </a:r>
            <a:endParaRPr lang="pl-PL" sz="900" dirty="0"/>
          </a:p>
        </p:txBody>
      </p:sp>
      <p:sp>
        <p:nvSpPr>
          <p:cNvPr id="56" name="pole tekstowe 55"/>
          <p:cNvSpPr txBox="1"/>
          <p:nvPr/>
        </p:nvSpPr>
        <p:spPr>
          <a:xfrm>
            <a:off x="7587054" y="5790631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00" dirty="0" smtClean="0"/>
              <a:t>:pozycja</a:t>
            </a:r>
            <a:endParaRPr lang="pl-PL" sz="900" dirty="0"/>
          </a:p>
        </p:txBody>
      </p:sp>
      <p:sp>
        <p:nvSpPr>
          <p:cNvPr id="57" name="pole tekstowe 56"/>
          <p:cNvSpPr txBox="1"/>
          <p:nvPr/>
        </p:nvSpPr>
        <p:spPr>
          <a:xfrm>
            <a:off x="5570830" y="6366695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/>
              <a:t>Dane kontrolne : </a:t>
            </a:r>
            <a:r>
              <a:rPr lang="pl-PL" sz="800" dirty="0" err="1" smtClean="0"/>
              <a:t>ILokalny</a:t>
            </a:r>
            <a:endParaRPr lang="pl-PL" sz="800" dirty="0"/>
          </a:p>
        </p:txBody>
      </p:sp>
      <p:sp>
        <p:nvSpPr>
          <p:cNvPr id="58" name="pole tekstowe 57"/>
          <p:cNvSpPr txBox="1"/>
          <p:nvPr/>
        </p:nvSpPr>
        <p:spPr>
          <a:xfrm>
            <a:off x="4994766" y="6150671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/>
              <a:t>Dane kontrolne : </a:t>
            </a:r>
            <a:r>
              <a:rPr lang="pl-PL" sz="800" dirty="0" err="1" smtClean="0"/>
              <a:t>IZdalny</a:t>
            </a:r>
            <a:endParaRPr lang="pl-PL" sz="8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Sprzęganie portów zagregowanych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86</a:t>
            </a:fld>
            <a:endParaRPr lang="pl-PL" dirty="0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806614" y="1251630"/>
            <a:ext cx="7499176" cy="2664296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sprzężony port 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zagregowany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(conjugated port) używamy w przypadku kiedy specyfikacja identyfikatorów kierunku w jednym porcie jest odwrotnością specyfikacji w innym porcie.	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specyfikacja występuje po jednej stronie łącznika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przez porty wymieniane są analogiczne zasoby ale w przeciwnych kierunkach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zaznacza się to przy pomocy symboli: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1814726" y="4852029"/>
            <a:ext cx="432048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Łącznik prosty 11"/>
          <p:cNvCxnSpPr/>
          <p:nvPr/>
        </p:nvCxnSpPr>
        <p:spPr>
          <a:xfrm flipH="1">
            <a:off x="1886734" y="4924037"/>
            <a:ext cx="72008" cy="144016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>
            <a:off x="1886734" y="5068053"/>
            <a:ext cx="72008" cy="144016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>
            <a:off x="2102758" y="4924037"/>
            <a:ext cx="72008" cy="144016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 flipH="1">
            <a:off x="2102758" y="5068053"/>
            <a:ext cx="72008" cy="144016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rostokąt 18"/>
          <p:cNvSpPr/>
          <p:nvPr/>
        </p:nvSpPr>
        <p:spPr>
          <a:xfrm>
            <a:off x="1814726" y="5644117"/>
            <a:ext cx="432048" cy="43204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" name="Łącznik prosty 19"/>
          <p:cNvCxnSpPr/>
          <p:nvPr/>
        </p:nvCxnSpPr>
        <p:spPr>
          <a:xfrm flipH="1">
            <a:off x="1886734" y="5716125"/>
            <a:ext cx="72008" cy="1440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/>
          <p:nvPr/>
        </p:nvCxnSpPr>
        <p:spPr>
          <a:xfrm>
            <a:off x="1886734" y="5860141"/>
            <a:ext cx="72008" cy="1440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/>
          <p:cNvCxnSpPr/>
          <p:nvPr/>
        </p:nvCxnSpPr>
        <p:spPr>
          <a:xfrm>
            <a:off x="2102758" y="5716125"/>
            <a:ext cx="72008" cy="1440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/>
          <p:cNvCxnSpPr/>
          <p:nvPr/>
        </p:nvCxnSpPr>
        <p:spPr>
          <a:xfrm flipH="1">
            <a:off x="2102758" y="5860141"/>
            <a:ext cx="72008" cy="1440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/>
          <p:cNvSpPr txBox="1"/>
          <p:nvPr/>
        </p:nvSpPr>
        <p:spPr>
          <a:xfrm>
            <a:off x="2750830" y="4852029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port specyfikowany</a:t>
            </a:r>
            <a:endParaRPr lang="pl-PL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2822838" y="5644117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port sprzężony</a:t>
            </a:r>
            <a:endParaRPr lang="pl-PL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Zagregowane porty transmisyjne – sprzęganie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87</a:t>
            </a:fld>
            <a:endParaRPr lang="pl-PL" dirty="0"/>
          </a:p>
        </p:txBody>
      </p:sp>
      <p:sp>
        <p:nvSpPr>
          <p:cNvPr id="26" name="Prostokąt 25"/>
          <p:cNvSpPr/>
          <p:nvPr/>
        </p:nvSpPr>
        <p:spPr>
          <a:xfrm>
            <a:off x="3593154" y="1597838"/>
            <a:ext cx="1512168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&lt;&lt; </a:t>
            </a:r>
            <a:r>
              <a:rPr lang="pl-PL" sz="900" dirty="0" err="1" smtClean="0">
                <a:solidFill>
                  <a:schemeClr val="tx1"/>
                </a:solidFill>
              </a:rPr>
              <a:t>block</a:t>
            </a:r>
            <a:r>
              <a:rPr lang="pl-PL" sz="9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900" dirty="0" smtClean="0">
                <a:solidFill>
                  <a:schemeClr val="tx1"/>
                </a:solidFill>
              </a:rPr>
              <a:t>Kontroler alarmowy pojazdu</a:t>
            </a:r>
            <a:endParaRPr lang="pl-PL" sz="900" dirty="0">
              <a:solidFill>
                <a:schemeClr val="tx1"/>
              </a:solidFill>
            </a:endParaRPr>
          </a:p>
        </p:txBody>
      </p:sp>
      <p:sp>
        <p:nvSpPr>
          <p:cNvPr id="27" name="Prostokąt 26"/>
          <p:cNvSpPr/>
          <p:nvPr/>
        </p:nvSpPr>
        <p:spPr>
          <a:xfrm>
            <a:off x="3665162" y="2677958"/>
            <a:ext cx="1368152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 </a:t>
            </a:r>
            <a:r>
              <a:rPr lang="pl-PL" sz="1000" dirty="0" err="1" smtClean="0">
                <a:solidFill>
                  <a:schemeClr val="tx1"/>
                </a:solidFill>
              </a:rPr>
              <a:t>block</a:t>
            </a:r>
            <a:r>
              <a:rPr lang="pl-PL" sz="10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Moduł zarządzający</a:t>
            </a:r>
          </a:p>
        </p:txBody>
      </p:sp>
      <p:sp>
        <p:nvSpPr>
          <p:cNvPr id="28" name="Romb 27"/>
          <p:cNvSpPr/>
          <p:nvPr/>
        </p:nvSpPr>
        <p:spPr>
          <a:xfrm flipH="1">
            <a:off x="4313234" y="2173902"/>
            <a:ext cx="72008" cy="216024"/>
          </a:xfrm>
          <a:prstGeom prst="diamond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9" name="Łącznik prosty 28"/>
          <p:cNvCxnSpPr>
            <a:stCxn id="28" idx="2"/>
            <a:endCxn id="27" idx="0"/>
          </p:cNvCxnSpPr>
          <p:nvPr/>
        </p:nvCxnSpPr>
        <p:spPr>
          <a:xfrm>
            <a:off x="4349238" y="2389926"/>
            <a:ext cx="0" cy="288032"/>
          </a:xfrm>
          <a:prstGeom prst="line">
            <a:avLst/>
          </a:prstGeom>
          <a:ln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rostokąt 29"/>
          <p:cNvSpPr/>
          <p:nvPr/>
        </p:nvSpPr>
        <p:spPr>
          <a:xfrm>
            <a:off x="1576930" y="1165790"/>
            <a:ext cx="5760640" cy="23042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1" name="Prostokąt 30"/>
          <p:cNvSpPr/>
          <p:nvPr/>
        </p:nvSpPr>
        <p:spPr>
          <a:xfrm>
            <a:off x="2152994" y="2677958"/>
            <a:ext cx="115212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 </a:t>
            </a:r>
            <a:r>
              <a:rPr lang="pl-PL" sz="1000" dirty="0" err="1" smtClean="0">
                <a:solidFill>
                  <a:schemeClr val="tx1"/>
                </a:solidFill>
              </a:rPr>
              <a:t>block</a:t>
            </a:r>
            <a:r>
              <a:rPr lang="pl-PL" sz="10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Moduł GPS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5465362" y="2677958"/>
            <a:ext cx="122413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&lt;&lt; </a:t>
            </a:r>
            <a:r>
              <a:rPr lang="pl-PL" sz="1000" dirty="0" err="1" smtClean="0">
                <a:solidFill>
                  <a:schemeClr val="tx1"/>
                </a:solidFill>
              </a:rPr>
              <a:t>block</a:t>
            </a:r>
            <a:r>
              <a:rPr lang="pl-PL" sz="1000" dirty="0" smtClean="0">
                <a:solidFill>
                  <a:schemeClr val="tx1"/>
                </a:solidFill>
              </a:rPr>
              <a:t> 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Moduł kontrolny</a:t>
            </a:r>
          </a:p>
        </p:txBody>
      </p:sp>
      <p:cxnSp>
        <p:nvCxnSpPr>
          <p:cNvPr id="33" name="Łącznik prosty 32"/>
          <p:cNvCxnSpPr/>
          <p:nvPr/>
        </p:nvCxnSpPr>
        <p:spPr>
          <a:xfrm>
            <a:off x="1576930" y="1381814"/>
            <a:ext cx="388843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33"/>
          <p:cNvCxnSpPr/>
          <p:nvPr/>
        </p:nvCxnSpPr>
        <p:spPr>
          <a:xfrm flipV="1">
            <a:off x="5465362" y="1309806"/>
            <a:ext cx="144016" cy="720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/>
          <p:cNvCxnSpPr/>
          <p:nvPr/>
        </p:nvCxnSpPr>
        <p:spPr>
          <a:xfrm flipV="1">
            <a:off x="5609378" y="1165790"/>
            <a:ext cx="0" cy="14401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/>
          <p:cNvCxnSpPr/>
          <p:nvPr/>
        </p:nvCxnSpPr>
        <p:spPr>
          <a:xfrm>
            <a:off x="2873074" y="2533942"/>
            <a:ext cx="2880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/>
          <p:cNvCxnSpPr/>
          <p:nvPr/>
        </p:nvCxnSpPr>
        <p:spPr>
          <a:xfrm>
            <a:off x="2873074" y="2533942"/>
            <a:ext cx="0" cy="1440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ze strzałką 37"/>
          <p:cNvCxnSpPr/>
          <p:nvPr/>
        </p:nvCxnSpPr>
        <p:spPr>
          <a:xfrm>
            <a:off x="5753394" y="2533942"/>
            <a:ext cx="0" cy="1440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/>
          <p:cNvSpPr txBox="1"/>
          <p:nvPr/>
        </p:nvSpPr>
        <p:spPr>
          <a:xfrm>
            <a:off x="1576930" y="1165790"/>
            <a:ext cx="4003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err="1" smtClean="0"/>
              <a:t>bdd</a:t>
            </a:r>
            <a:r>
              <a:rPr lang="pl-PL" sz="1000" dirty="0" smtClean="0"/>
              <a:t> [</a:t>
            </a:r>
            <a:r>
              <a:rPr lang="pl-PL" sz="1000" dirty="0" err="1" smtClean="0"/>
              <a:t>package</a:t>
            </a:r>
            <a:r>
              <a:rPr lang="pl-PL" sz="1000" dirty="0" smtClean="0"/>
              <a:t>] kontroler alarmowy pojazdu [kontroler alarmowy pojazdu]</a:t>
            </a:r>
            <a:endParaRPr lang="pl-PL" sz="1000" dirty="0"/>
          </a:p>
        </p:txBody>
      </p:sp>
      <p:sp>
        <p:nvSpPr>
          <p:cNvPr id="40" name="Prostokąt 39"/>
          <p:cNvSpPr/>
          <p:nvPr/>
        </p:nvSpPr>
        <p:spPr>
          <a:xfrm>
            <a:off x="1114275" y="3501008"/>
            <a:ext cx="6912768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1" name="Łącznik prosty 40"/>
          <p:cNvCxnSpPr/>
          <p:nvPr/>
        </p:nvCxnSpPr>
        <p:spPr>
          <a:xfrm>
            <a:off x="1114275" y="3789040"/>
            <a:ext cx="54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41"/>
          <p:cNvCxnSpPr/>
          <p:nvPr/>
        </p:nvCxnSpPr>
        <p:spPr>
          <a:xfrm flipV="1">
            <a:off x="6514875" y="3645024"/>
            <a:ext cx="1440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/>
          <p:cNvCxnSpPr/>
          <p:nvPr/>
        </p:nvCxnSpPr>
        <p:spPr>
          <a:xfrm flipV="1">
            <a:off x="6658891" y="350100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ole tekstowe 43"/>
          <p:cNvSpPr txBox="1"/>
          <p:nvPr/>
        </p:nvSpPr>
        <p:spPr>
          <a:xfrm>
            <a:off x="1186283" y="3501008"/>
            <a:ext cx="4098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 smtClean="0"/>
              <a:t>ibd</a:t>
            </a:r>
            <a:r>
              <a:rPr lang="pl-PL" sz="1000" dirty="0" smtClean="0"/>
              <a:t> </a:t>
            </a:r>
            <a:r>
              <a:rPr lang="pl-PL" sz="1000" dirty="0" err="1" smtClean="0"/>
              <a:t>[bloc</a:t>
            </a:r>
            <a:r>
              <a:rPr lang="pl-PL" sz="1000" dirty="0" smtClean="0"/>
              <a:t>k] kontroler alarmowy pojazdu [kontroler alarmowy pojazdu]</a:t>
            </a:r>
            <a:endParaRPr lang="pl-PL" sz="1000" dirty="0"/>
          </a:p>
        </p:txBody>
      </p:sp>
      <p:sp>
        <p:nvSpPr>
          <p:cNvPr id="45" name="Prostokąt 44"/>
          <p:cNvSpPr/>
          <p:nvPr/>
        </p:nvSpPr>
        <p:spPr>
          <a:xfrm>
            <a:off x="6658891" y="4077072"/>
            <a:ext cx="1296144" cy="5040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:moduł GPS</a:t>
            </a:r>
          </a:p>
          <a:p>
            <a:pPr algn="ctr"/>
            <a:endParaRPr lang="pl-PL" dirty="0"/>
          </a:p>
        </p:txBody>
      </p:sp>
      <p:sp>
        <p:nvSpPr>
          <p:cNvPr id="46" name="Prostokąt 45"/>
          <p:cNvSpPr/>
          <p:nvPr/>
        </p:nvSpPr>
        <p:spPr>
          <a:xfrm>
            <a:off x="6658891" y="5877272"/>
            <a:ext cx="1296144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  :moduł kontrolny</a:t>
            </a:r>
          </a:p>
        </p:txBody>
      </p:sp>
      <p:sp>
        <p:nvSpPr>
          <p:cNvPr id="47" name="Prostokąt 46"/>
          <p:cNvSpPr/>
          <p:nvPr/>
        </p:nvSpPr>
        <p:spPr>
          <a:xfrm>
            <a:off x="3490539" y="5877272"/>
            <a:ext cx="1368152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:moduł zarządzający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48" name="Prostokąt 47"/>
          <p:cNvSpPr/>
          <p:nvPr/>
        </p:nvSpPr>
        <p:spPr>
          <a:xfrm>
            <a:off x="1258291" y="4365104"/>
            <a:ext cx="2088232" cy="13681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800" dirty="0" err="1" smtClean="0">
                <a:solidFill>
                  <a:schemeClr val="tx1"/>
                </a:solidFill>
              </a:rPr>
              <a:t>in</a:t>
            </a:r>
            <a:r>
              <a:rPr lang="pl-PL" sz="800" dirty="0" smtClean="0">
                <a:solidFill>
                  <a:schemeClr val="tx1"/>
                </a:solidFill>
              </a:rPr>
              <a:t> powiadomienie o zapłonie : Data</a:t>
            </a:r>
          </a:p>
          <a:p>
            <a:r>
              <a:rPr lang="pl-PL" sz="800" dirty="0" smtClean="0">
                <a:solidFill>
                  <a:schemeClr val="tx1"/>
                </a:solidFill>
              </a:rPr>
              <a:t>out </a:t>
            </a:r>
            <a:r>
              <a:rPr lang="pl-PL" sz="800" dirty="0" err="1" smtClean="0">
                <a:solidFill>
                  <a:schemeClr val="tx1"/>
                </a:solidFill>
              </a:rPr>
              <a:t>SHH_MSGH_USERAUTH_REQUEST</a:t>
            </a:r>
            <a:r>
              <a:rPr lang="pl-PL" sz="800" dirty="0" smtClean="0">
                <a:solidFill>
                  <a:schemeClr val="tx1"/>
                </a:solidFill>
              </a:rPr>
              <a:t> : </a:t>
            </a:r>
            <a:r>
              <a:rPr lang="pl-PL" sz="800" dirty="0" err="1" smtClean="0">
                <a:solidFill>
                  <a:schemeClr val="tx1"/>
                </a:solidFill>
              </a:rPr>
              <a:t>byte</a:t>
            </a:r>
            <a:endParaRPr lang="pl-PL" sz="800" dirty="0" smtClean="0">
              <a:solidFill>
                <a:schemeClr val="tx1"/>
              </a:solidFill>
            </a:endParaRPr>
          </a:p>
          <a:p>
            <a:r>
              <a:rPr lang="pl-PL" sz="800" dirty="0" smtClean="0">
                <a:solidFill>
                  <a:schemeClr val="tx1"/>
                </a:solidFill>
              </a:rPr>
              <a:t>out numer kontrolera : </a:t>
            </a:r>
            <a:r>
              <a:rPr lang="pl-PL" sz="800" dirty="0" err="1" smtClean="0">
                <a:solidFill>
                  <a:schemeClr val="tx1"/>
                </a:solidFill>
              </a:rPr>
              <a:t>string</a:t>
            </a:r>
            <a:endParaRPr lang="pl-PL" sz="800" dirty="0" smtClean="0">
              <a:solidFill>
                <a:schemeClr val="tx1"/>
              </a:solidFill>
            </a:endParaRPr>
          </a:p>
          <a:p>
            <a:r>
              <a:rPr lang="pl-PL" sz="800" dirty="0" smtClean="0">
                <a:solidFill>
                  <a:schemeClr val="tx1"/>
                </a:solidFill>
              </a:rPr>
              <a:t>out klucz uwierzytelniający : </a:t>
            </a:r>
            <a:r>
              <a:rPr lang="pl-PL" sz="800" dirty="0" err="1" smtClean="0">
                <a:solidFill>
                  <a:schemeClr val="tx1"/>
                </a:solidFill>
              </a:rPr>
              <a:t>string</a:t>
            </a:r>
            <a:endParaRPr lang="pl-PL" sz="800" dirty="0" smtClean="0">
              <a:solidFill>
                <a:schemeClr val="tx1"/>
              </a:solidFill>
            </a:endParaRPr>
          </a:p>
          <a:p>
            <a:r>
              <a:rPr lang="pl-PL" sz="800" dirty="0" err="1" smtClean="0">
                <a:solidFill>
                  <a:schemeClr val="tx1"/>
                </a:solidFill>
              </a:rPr>
              <a:t>in</a:t>
            </a:r>
            <a:r>
              <a:rPr lang="pl-PL" sz="800" dirty="0" smtClean="0">
                <a:solidFill>
                  <a:schemeClr val="tx1"/>
                </a:solidFill>
              </a:rPr>
              <a:t> </a:t>
            </a:r>
            <a:r>
              <a:rPr lang="pl-PL" sz="800" dirty="0" err="1" smtClean="0">
                <a:solidFill>
                  <a:schemeClr val="tx1"/>
                </a:solidFill>
              </a:rPr>
              <a:t>SHH_MSG_USERAUTH_SUCCESS</a:t>
            </a:r>
            <a:r>
              <a:rPr lang="pl-PL" sz="800" dirty="0" smtClean="0">
                <a:solidFill>
                  <a:schemeClr val="tx1"/>
                </a:solidFill>
              </a:rPr>
              <a:t> : </a:t>
            </a:r>
            <a:r>
              <a:rPr lang="pl-PL" sz="800" dirty="0" err="1" smtClean="0">
                <a:solidFill>
                  <a:schemeClr val="tx1"/>
                </a:solidFill>
              </a:rPr>
              <a:t>byte</a:t>
            </a:r>
            <a:endParaRPr lang="pl-PL" sz="800" dirty="0" smtClean="0">
              <a:solidFill>
                <a:schemeClr val="tx1"/>
              </a:solidFill>
            </a:endParaRPr>
          </a:p>
          <a:p>
            <a:r>
              <a:rPr lang="pl-PL" sz="800" dirty="0" smtClean="0">
                <a:solidFill>
                  <a:schemeClr val="tx1"/>
                </a:solidFill>
              </a:rPr>
              <a:t>out polecenie uruchomienia : </a:t>
            </a:r>
            <a:r>
              <a:rPr lang="pl-PL" sz="800" dirty="0" err="1" smtClean="0">
                <a:solidFill>
                  <a:schemeClr val="tx1"/>
                </a:solidFill>
              </a:rPr>
              <a:t>byte</a:t>
            </a:r>
            <a:endParaRPr lang="pl-PL" sz="800" dirty="0" smtClean="0">
              <a:solidFill>
                <a:schemeClr val="tx1"/>
              </a:solidFill>
            </a:endParaRPr>
          </a:p>
          <a:p>
            <a:r>
              <a:rPr lang="pl-PL" sz="800" dirty="0" err="1" smtClean="0">
                <a:solidFill>
                  <a:schemeClr val="tx1"/>
                </a:solidFill>
              </a:rPr>
              <a:t>in</a:t>
            </a:r>
            <a:r>
              <a:rPr lang="pl-PL" sz="800" dirty="0" smtClean="0">
                <a:solidFill>
                  <a:schemeClr val="tx1"/>
                </a:solidFill>
              </a:rPr>
              <a:t> lokalizacja : Pozycja</a:t>
            </a:r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49" name="Prostokąt 48"/>
          <p:cNvSpPr/>
          <p:nvPr/>
        </p:nvSpPr>
        <p:spPr>
          <a:xfrm>
            <a:off x="1258291" y="3933056"/>
            <a:ext cx="2088232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dirty="0" smtClean="0">
                <a:solidFill>
                  <a:schemeClr val="tx1"/>
                </a:solidFill>
              </a:rPr>
              <a:t>&lt;&lt;</a:t>
            </a:r>
            <a:r>
              <a:rPr lang="pl-PL" sz="800" dirty="0" err="1" smtClean="0">
                <a:solidFill>
                  <a:schemeClr val="tx1"/>
                </a:solidFill>
              </a:rPr>
              <a:t>flowspecification</a:t>
            </a:r>
            <a:r>
              <a:rPr lang="pl-PL" sz="8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800" dirty="0" err="1" smtClean="0">
                <a:solidFill>
                  <a:schemeClr val="tx1"/>
                </a:solidFill>
              </a:rPr>
              <a:t>IZdalny</a:t>
            </a:r>
            <a:endParaRPr lang="pl-PL" sz="800" dirty="0" smtClean="0">
              <a:solidFill>
                <a:schemeClr val="tx1"/>
              </a:solidFill>
            </a:endParaRPr>
          </a:p>
          <a:p>
            <a:pPr algn="ctr"/>
            <a:endParaRPr lang="pl-PL" sz="800" dirty="0"/>
          </a:p>
        </p:txBody>
      </p:sp>
      <p:sp>
        <p:nvSpPr>
          <p:cNvPr id="50" name="Prostokąt 49"/>
          <p:cNvSpPr/>
          <p:nvPr/>
        </p:nvSpPr>
        <p:spPr>
          <a:xfrm rot="5400000">
            <a:off x="7450979" y="4437112"/>
            <a:ext cx="144016" cy="144016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1" name="Łącznik prosty ze strzałką 50"/>
          <p:cNvCxnSpPr>
            <a:stCxn id="50" idx="1"/>
            <a:endCxn id="50" idx="3"/>
          </p:cNvCxnSpPr>
          <p:nvPr/>
        </p:nvCxnSpPr>
        <p:spPr>
          <a:xfrm>
            <a:off x="7522987" y="4437112"/>
            <a:ext cx="0" cy="1440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rostokąt 51"/>
          <p:cNvSpPr/>
          <p:nvPr/>
        </p:nvSpPr>
        <p:spPr>
          <a:xfrm rot="5400000">
            <a:off x="7450979" y="5877272"/>
            <a:ext cx="144016" cy="144016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3" name="Łącznik prosty ze strzałką 52"/>
          <p:cNvCxnSpPr>
            <a:stCxn id="52" idx="1"/>
            <a:endCxn id="52" idx="3"/>
          </p:cNvCxnSpPr>
          <p:nvPr/>
        </p:nvCxnSpPr>
        <p:spPr>
          <a:xfrm>
            <a:off x="7522987" y="5877272"/>
            <a:ext cx="0" cy="1440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53"/>
          <p:cNvCxnSpPr>
            <a:stCxn id="50" idx="3"/>
            <a:endCxn id="52" idx="1"/>
          </p:cNvCxnSpPr>
          <p:nvPr/>
        </p:nvCxnSpPr>
        <p:spPr>
          <a:xfrm>
            <a:off x="7522987" y="4581128"/>
            <a:ext cx="0" cy="129614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rostokąt 54"/>
          <p:cNvSpPr/>
          <p:nvPr/>
        </p:nvSpPr>
        <p:spPr>
          <a:xfrm rot="5400000">
            <a:off x="4714675" y="6021288"/>
            <a:ext cx="144016" cy="144016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Prostokąt 55"/>
          <p:cNvSpPr/>
          <p:nvPr/>
        </p:nvSpPr>
        <p:spPr>
          <a:xfrm rot="5400000">
            <a:off x="6658891" y="6021288"/>
            <a:ext cx="144016" cy="144016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7" name="Łącznik prosty 56"/>
          <p:cNvCxnSpPr>
            <a:stCxn id="55" idx="1"/>
            <a:endCxn id="55" idx="2"/>
          </p:cNvCxnSpPr>
          <p:nvPr/>
        </p:nvCxnSpPr>
        <p:spPr>
          <a:xfrm flipH="1">
            <a:off x="4714675" y="6021288"/>
            <a:ext cx="72008" cy="720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/>
          <p:cNvCxnSpPr>
            <a:stCxn id="55" idx="2"/>
            <a:endCxn id="55" idx="3"/>
          </p:cNvCxnSpPr>
          <p:nvPr/>
        </p:nvCxnSpPr>
        <p:spPr>
          <a:xfrm>
            <a:off x="4714675" y="6093296"/>
            <a:ext cx="72008" cy="720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58"/>
          <p:cNvCxnSpPr>
            <a:stCxn id="55" idx="1"/>
          </p:cNvCxnSpPr>
          <p:nvPr/>
        </p:nvCxnSpPr>
        <p:spPr>
          <a:xfrm>
            <a:off x="4786683" y="6021288"/>
            <a:ext cx="72008" cy="720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59"/>
          <p:cNvCxnSpPr>
            <a:stCxn id="55" idx="0"/>
            <a:endCxn id="55" idx="3"/>
          </p:cNvCxnSpPr>
          <p:nvPr/>
        </p:nvCxnSpPr>
        <p:spPr>
          <a:xfrm flipH="1">
            <a:off x="4786683" y="6093296"/>
            <a:ext cx="72008" cy="720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60"/>
          <p:cNvCxnSpPr>
            <a:stCxn id="56" idx="1"/>
            <a:endCxn id="56" idx="2"/>
          </p:cNvCxnSpPr>
          <p:nvPr/>
        </p:nvCxnSpPr>
        <p:spPr>
          <a:xfrm flipH="1">
            <a:off x="6658891" y="6021288"/>
            <a:ext cx="72008" cy="720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61"/>
          <p:cNvCxnSpPr>
            <a:stCxn id="56" idx="1"/>
          </p:cNvCxnSpPr>
          <p:nvPr/>
        </p:nvCxnSpPr>
        <p:spPr>
          <a:xfrm>
            <a:off x="6730899" y="6021288"/>
            <a:ext cx="72008" cy="720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62"/>
          <p:cNvCxnSpPr>
            <a:stCxn id="56" idx="0"/>
            <a:endCxn id="56" idx="3"/>
          </p:cNvCxnSpPr>
          <p:nvPr/>
        </p:nvCxnSpPr>
        <p:spPr>
          <a:xfrm flipH="1">
            <a:off x="6730899" y="6093296"/>
            <a:ext cx="72008" cy="720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63"/>
          <p:cNvCxnSpPr>
            <a:stCxn id="56" idx="2"/>
            <a:endCxn id="56" idx="3"/>
          </p:cNvCxnSpPr>
          <p:nvPr/>
        </p:nvCxnSpPr>
        <p:spPr>
          <a:xfrm>
            <a:off x="6658891" y="6093296"/>
            <a:ext cx="72008" cy="720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Łącznik prosty 64"/>
          <p:cNvCxnSpPr>
            <a:stCxn id="55" idx="0"/>
            <a:endCxn id="56" idx="2"/>
          </p:cNvCxnSpPr>
          <p:nvPr/>
        </p:nvCxnSpPr>
        <p:spPr>
          <a:xfrm>
            <a:off x="4858691" y="6093296"/>
            <a:ext cx="1800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ole tekstowe 65"/>
          <p:cNvSpPr txBox="1"/>
          <p:nvPr/>
        </p:nvSpPr>
        <p:spPr>
          <a:xfrm>
            <a:off x="6946923" y="4653136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00" dirty="0" smtClean="0"/>
              <a:t>:pozycja</a:t>
            </a:r>
            <a:endParaRPr lang="pl-PL" sz="900" dirty="0"/>
          </a:p>
        </p:txBody>
      </p:sp>
      <p:sp>
        <p:nvSpPr>
          <p:cNvPr id="67" name="pole tekstowe 66"/>
          <p:cNvSpPr txBox="1"/>
          <p:nvPr/>
        </p:nvSpPr>
        <p:spPr>
          <a:xfrm>
            <a:off x="7450979" y="5589240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00" dirty="0" smtClean="0"/>
              <a:t>:pozycja</a:t>
            </a:r>
            <a:endParaRPr lang="pl-PL" sz="900" dirty="0"/>
          </a:p>
        </p:txBody>
      </p:sp>
      <p:sp>
        <p:nvSpPr>
          <p:cNvPr id="68" name="pole tekstowe 67"/>
          <p:cNvSpPr txBox="1"/>
          <p:nvPr/>
        </p:nvSpPr>
        <p:spPr>
          <a:xfrm>
            <a:off x="5434755" y="6165304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/>
              <a:t>Dane kontrolne : </a:t>
            </a:r>
            <a:r>
              <a:rPr lang="pl-PL" sz="800" dirty="0" err="1" smtClean="0"/>
              <a:t>ILokalny</a:t>
            </a:r>
            <a:endParaRPr lang="pl-PL" sz="800" dirty="0"/>
          </a:p>
        </p:txBody>
      </p:sp>
      <p:sp>
        <p:nvSpPr>
          <p:cNvPr id="69" name="pole tekstowe 68"/>
          <p:cNvSpPr txBox="1"/>
          <p:nvPr/>
        </p:nvSpPr>
        <p:spPr>
          <a:xfrm>
            <a:off x="4858691" y="5949280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/>
              <a:t>Dane kontrolne : </a:t>
            </a:r>
            <a:r>
              <a:rPr lang="pl-PL" sz="800" dirty="0" err="1" smtClean="0"/>
              <a:t>IZdalny</a:t>
            </a:r>
            <a:endParaRPr lang="pl-PL" sz="8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Porty standardowe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88</a:t>
            </a:fld>
            <a:endParaRPr lang="pl-PL" dirty="0"/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637881" y="1701255"/>
            <a:ext cx="7704856" cy="38164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Porty standardowe 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wywodzą się bezpośrednio z 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UML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umożliwiają udostępnianie i pozyskiwanie usług systemowych (są stosowane w kontekście architektury opartej na usługach.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  standardowy 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może  użytkować  dwa rodzaje interfejsów  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interfejs 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pozyskujący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 required)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interfejs </a:t>
            </a:r>
            <a:r>
              <a:rPr kumimoji="0" lang="pl-PL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udostępniający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  (provided)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Jeżeli istnieje część wyposażona w port z interfejsem pozyskującym to musi istnieć cześć, która zaoferuje określone usługi.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Interfejsy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89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323528" y="1412776"/>
            <a:ext cx="8229600" cy="488600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Łuk 8"/>
          <p:cNvSpPr/>
          <p:nvPr/>
        </p:nvSpPr>
        <p:spPr>
          <a:xfrm rot="16200000">
            <a:off x="2807804" y="1952836"/>
            <a:ext cx="576064" cy="504056"/>
          </a:xfrm>
          <a:prstGeom prst="arc">
            <a:avLst>
              <a:gd name="adj1" fmla="val 10698920"/>
              <a:gd name="adj2" fmla="val 0"/>
            </a:avLst>
          </a:pr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" name="Łącznik prosty 10"/>
          <p:cNvCxnSpPr/>
          <p:nvPr/>
        </p:nvCxnSpPr>
        <p:spPr>
          <a:xfrm>
            <a:off x="2051720" y="2204864"/>
            <a:ext cx="79208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rostokąt 11"/>
          <p:cNvSpPr/>
          <p:nvPr/>
        </p:nvSpPr>
        <p:spPr>
          <a:xfrm>
            <a:off x="1619672" y="1988840"/>
            <a:ext cx="432048" cy="432048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3995936" y="1628800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Interfejs pozyskujący </a:t>
            </a:r>
            <a:r>
              <a:rPr lang="pl-PL" dirty="0" smtClean="0"/>
              <a:t>określa usługi (operacje) wymagane przez blok albo część w celu wykonywania funkcjonalności bloku lub części.</a:t>
            </a:r>
          </a:p>
        </p:txBody>
      </p:sp>
      <p:cxnSp>
        <p:nvCxnSpPr>
          <p:cNvPr id="14" name="Łącznik prosty 13"/>
          <p:cNvCxnSpPr/>
          <p:nvPr/>
        </p:nvCxnSpPr>
        <p:spPr>
          <a:xfrm>
            <a:off x="2051720" y="3501008"/>
            <a:ext cx="79208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ostokąt 14"/>
          <p:cNvSpPr/>
          <p:nvPr/>
        </p:nvSpPr>
        <p:spPr>
          <a:xfrm>
            <a:off x="1619672" y="3284984"/>
            <a:ext cx="432048" cy="432048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Elipsa 15"/>
          <p:cNvSpPr/>
          <p:nvPr/>
        </p:nvSpPr>
        <p:spPr>
          <a:xfrm>
            <a:off x="2843808" y="3212976"/>
            <a:ext cx="504056" cy="504056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/>
          <p:cNvSpPr txBox="1"/>
          <p:nvPr/>
        </p:nvSpPr>
        <p:spPr>
          <a:xfrm>
            <a:off x="4067944" y="3140969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Interfejs pozyskujący </a:t>
            </a:r>
            <a:r>
              <a:rPr lang="pl-PL" dirty="0" smtClean="0"/>
              <a:t>określa usługi (operacje), które blok lub część świadczy na rzecz innego bloku lub części w celu wykonania funkcjonalności bloku lub części</a:t>
            </a:r>
            <a:endParaRPr lang="pl-PL" dirty="0"/>
          </a:p>
        </p:txBody>
      </p:sp>
      <p:sp>
        <p:nvSpPr>
          <p:cNvPr id="18" name="Łuk 17"/>
          <p:cNvSpPr/>
          <p:nvPr/>
        </p:nvSpPr>
        <p:spPr>
          <a:xfrm rot="16200000">
            <a:off x="1835696" y="5085184"/>
            <a:ext cx="648072" cy="504056"/>
          </a:xfrm>
          <a:prstGeom prst="arc">
            <a:avLst>
              <a:gd name="adj1" fmla="val 10698920"/>
              <a:gd name="adj2" fmla="val 306024"/>
            </a:avLst>
          </a:pr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9" name="Łącznik prosty 18"/>
          <p:cNvCxnSpPr/>
          <p:nvPr/>
        </p:nvCxnSpPr>
        <p:spPr>
          <a:xfrm>
            <a:off x="1115616" y="5373216"/>
            <a:ext cx="79208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 19"/>
          <p:cNvSpPr/>
          <p:nvPr/>
        </p:nvSpPr>
        <p:spPr>
          <a:xfrm>
            <a:off x="683568" y="5157192"/>
            <a:ext cx="432048" cy="432048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y 20"/>
          <p:cNvCxnSpPr/>
          <p:nvPr/>
        </p:nvCxnSpPr>
        <p:spPr>
          <a:xfrm>
            <a:off x="2627784" y="5301208"/>
            <a:ext cx="79208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rostokąt 21"/>
          <p:cNvSpPr/>
          <p:nvPr/>
        </p:nvSpPr>
        <p:spPr>
          <a:xfrm>
            <a:off x="3419872" y="5157192"/>
            <a:ext cx="432048" cy="432048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Elipsa 22"/>
          <p:cNvSpPr/>
          <p:nvPr/>
        </p:nvSpPr>
        <p:spPr>
          <a:xfrm>
            <a:off x="2123728" y="5085184"/>
            <a:ext cx="504056" cy="504056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ole tekstowe 23"/>
          <p:cNvSpPr txBox="1"/>
          <p:nvPr/>
        </p:nvSpPr>
        <p:spPr>
          <a:xfrm>
            <a:off x="4067944" y="4797152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Konektor składany </a:t>
            </a:r>
            <a:r>
              <a:rPr lang="pl-PL" dirty="0" smtClean="0"/>
              <a:t>bezpośrednie powiązanie obu odmian interfejsów (można go zastąpić uniwersalnym związkiem zależności   w przypadku stosowania tekstowych stereotypów interfejsów)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r>
              <a:rPr lang="pl-PL" dirty="0" smtClean="0"/>
              <a:t> </a:t>
            </a:r>
            <a:r>
              <a:rPr lang="pl-PL" dirty="0" err="1" smtClean="0"/>
              <a:t>vs</a:t>
            </a:r>
            <a:r>
              <a:rPr lang="pl-PL" dirty="0" smtClean="0"/>
              <a:t>. UML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9</a:t>
            </a:fld>
            <a:endParaRPr lang="pl-PL" dirty="0"/>
          </a:p>
        </p:txBody>
      </p:sp>
      <p:sp>
        <p:nvSpPr>
          <p:cNvPr id="14" name="Symbol zastępczy zawartości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Diagramy SysML 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oryginalne dla SysML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zmodyfikowane diagramy  UML 2. SysML korzysta z podzbioru UML2.1, co zwane jest </a:t>
            </a:r>
            <a:r>
              <a:rPr kumimoji="0" lang="pl-PL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UML4SysML</a:t>
            </a: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diagramy przeniesione bezpośrednio z UML 2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Interfejsy i porty standardowe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90</a:t>
            </a:fld>
            <a:endParaRPr lang="pl-PL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>
          <a:xfrm>
            <a:off x="323528" y="1412776"/>
            <a:ext cx="8229600" cy="488600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pole tekstowe 23"/>
          <p:cNvSpPr txBox="1"/>
          <p:nvPr/>
        </p:nvSpPr>
        <p:spPr>
          <a:xfrm>
            <a:off x="4067944" y="4797152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Konektor składany </a:t>
            </a:r>
            <a:r>
              <a:rPr lang="pl-PL" dirty="0" smtClean="0"/>
              <a:t>bezpośrednie powiązanie obu odmian interfejsów (można go zastąpić uniwersalnym związkiem zależności   w przypadku stosowania tekstowych stereotypów interfejsów)</a:t>
            </a:r>
            <a:endParaRPr lang="pl-PL" dirty="0"/>
          </a:p>
        </p:txBody>
      </p:sp>
      <p:sp>
        <p:nvSpPr>
          <p:cNvPr id="25" name="Prostokąt 24"/>
          <p:cNvSpPr/>
          <p:nvPr/>
        </p:nvSpPr>
        <p:spPr>
          <a:xfrm>
            <a:off x="1365547" y="1916832"/>
            <a:ext cx="2232248" cy="8640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:Koszyk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6" name="Prostokąt 25"/>
          <p:cNvSpPr/>
          <p:nvPr/>
        </p:nvSpPr>
        <p:spPr>
          <a:xfrm>
            <a:off x="1365547" y="5157192"/>
            <a:ext cx="2232248" cy="8640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: Katalog produktów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7" name="Prostokąt 26"/>
          <p:cNvSpPr/>
          <p:nvPr/>
        </p:nvSpPr>
        <p:spPr>
          <a:xfrm>
            <a:off x="6262091" y="1844824"/>
            <a:ext cx="2232248" cy="8640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:Lista zakupowa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8" name="Łuk 27"/>
          <p:cNvSpPr/>
          <p:nvPr/>
        </p:nvSpPr>
        <p:spPr>
          <a:xfrm rot="16200000">
            <a:off x="4533899" y="2060848"/>
            <a:ext cx="648072" cy="504056"/>
          </a:xfrm>
          <a:prstGeom prst="arc">
            <a:avLst>
              <a:gd name="adj1" fmla="val 10698920"/>
              <a:gd name="adj2" fmla="val 306024"/>
            </a:avLst>
          </a:pr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9" name="Łącznik prosty 28"/>
          <p:cNvCxnSpPr/>
          <p:nvPr/>
        </p:nvCxnSpPr>
        <p:spPr>
          <a:xfrm>
            <a:off x="3813819" y="2348880"/>
            <a:ext cx="79208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rostokąt 29"/>
          <p:cNvSpPr/>
          <p:nvPr/>
        </p:nvSpPr>
        <p:spPr>
          <a:xfrm>
            <a:off x="3381771" y="2132856"/>
            <a:ext cx="432048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1" name="Łącznik prosty 30"/>
          <p:cNvCxnSpPr/>
          <p:nvPr/>
        </p:nvCxnSpPr>
        <p:spPr>
          <a:xfrm>
            <a:off x="5325987" y="2276872"/>
            <a:ext cx="79208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>
          <a:xfrm>
            <a:off x="6118075" y="2132856"/>
            <a:ext cx="432048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Elipsa 32"/>
          <p:cNvSpPr/>
          <p:nvPr/>
        </p:nvSpPr>
        <p:spPr>
          <a:xfrm>
            <a:off x="4821931" y="2060848"/>
            <a:ext cx="504056" cy="504056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Łuk 33"/>
          <p:cNvSpPr/>
          <p:nvPr/>
        </p:nvSpPr>
        <p:spPr>
          <a:xfrm>
            <a:off x="2013619" y="3573016"/>
            <a:ext cx="648072" cy="504056"/>
          </a:xfrm>
          <a:prstGeom prst="arc">
            <a:avLst>
              <a:gd name="adj1" fmla="val 10698920"/>
              <a:gd name="adj2" fmla="val 306024"/>
            </a:avLst>
          </a:pr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5" name="Łącznik prosty 34"/>
          <p:cNvCxnSpPr/>
          <p:nvPr/>
        </p:nvCxnSpPr>
        <p:spPr>
          <a:xfrm>
            <a:off x="2589683" y="2780928"/>
            <a:ext cx="79208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rostokąt 35"/>
          <p:cNvSpPr/>
          <p:nvPr/>
        </p:nvSpPr>
        <p:spPr>
          <a:xfrm>
            <a:off x="2157635" y="2564904"/>
            <a:ext cx="432048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7" name="Łącznik prosty 36"/>
          <p:cNvCxnSpPr>
            <a:stCxn id="36" idx="2"/>
          </p:cNvCxnSpPr>
          <p:nvPr/>
        </p:nvCxnSpPr>
        <p:spPr>
          <a:xfrm>
            <a:off x="2373659" y="2996952"/>
            <a:ext cx="0" cy="57606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rostokąt 37"/>
          <p:cNvSpPr/>
          <p:nvPr/>
        </p:nvSpPr>
        <p:spPr>
          <a:xfrm>
            <a:off x="2157635" y="4941168"/>
            <a:ext cx="432048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Elipsa 38"/>
          <p:cNvSpPr/>
          <p:nvPr/>
        </p:nvSpPr>
        <p:spPr>
          <a:xfrm>
            <a:off x="2085627" y="3717032"/>
            <a:ext cx="504056" cy="504056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0" name="Łącznik prosty 39"/>
          <p:cNvCxnSpPr>
            <a:stCxn id="38" idx="0"/>
          </p:cNvCxnSpPr>
          <p:nvPr/>
        </p:nvCxnSpPr>
        <p:spPr>
          <a:xfrm flipV="1">
            <a:off x="2373659" y="4221088"/>
            <a:ext cx="0" cy="72008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rostokąt 40"/>
          <p:cNvSpPr/>
          <p:nvPr/>
        </p:nvSpPr>
        <p:spPr>
          <a:xfrm>
            <a:off x="429443" y="1196752"/>
            <a:ext cx="8496944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2" name="Łącznik prosty 41"/>
          <p:cNvCxnSpPr/>
          <p:nvPr/>
        </p:nvCxnSpPr>
        <p:spPr>
          <a:xfrm>
            <a:off x="429443" y="155679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/>
          <p:cNvCxnSpPr/>
          <p:nvPr/>
        </p:nvCxnSpPr>
        <p:spPr>
          <a:xfrm flipV="1">
            <a:off x="7198195" y="1412776"/>
            <a:ext cx="1440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 flipV="1">
            <a:off x="7342211" y="1196752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ole tekstowe 44"/>
          <p:cNvSpPr txBox="1"/>
          <p:nvPr/>
        </p:nvSpPr>
        <p:spPr>
          <a:xfrm>
            <a:off x="501451" y="1196752"/>
            <a:ext cx="513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Ibd</a:t>
            </a:r>
            <a:r>
              <a:rPr lang="pl-PL" dirty="0" smtClean="0"/>
              <a:t> </a:t>
            </a:r>
            <a:r>
              <a:rPr lang="pl-PL" dirty="0" err="1" smtClean="0"/>
              <a:t>[bloc</a:t>
            </a:r>
            <a:r>
              <a:rPr lang="pl-PL" dirty="0" smtClean="0"/>
              <a:t>k] serwis transakcyjny sklepu internetowego</a:t>
            </a:r>
            <a:endParaRPr lang="pl-PL" dirty="0"/>
          </a:p>
        </p:txBody>
      </p:sp>
      <p:sp>
        <p:nvSpPr>
          <p:cNvPr id="46" name="pole tekstowe 45"/>
          <p:cNvSpPr txBox="1"/>
          <p:nvPr/>
        </p:nvSpPr>
        <p:spPr>
          <a:xfrm>
            <a:off x="4461891" y="26369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iRealizacja</a:t>
            </a:r>
            <a:endParaRPr lang="pl-PL" dirty="0"/>
          </a:p>
        </p:txBody>
      </p:sp>
      <p:sp>
        <p:nvSpPr>
          <p:cNvPr id="47" name="pole tekstowe 46"/>
          <p:cNvSpPr txBox="1"/>
          <p:nvPr/>
        </p:nvSpPr>
        <p:spPr>
          <a:xfrm>
            <a:off x="2805707" y="38610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iEksport</a:t>
            </a:r>
            <a:endParaRPr lang="pl-PL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Porty standardowe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91</a:t>
            </a:fld>
            <a:endParaRPr lang="pl-PL" dirty="0"/>
          </a:p>
        </p:txBody>
      </p:sp>
      <p:sp>
        <p:nvSpPr>
          <p:cNvPr id="25" name="Prostokąt 24"/>
          <p:cNvSpPr/>
          <p:nvPr/>
        </p:nvSpPr>
        <p:spPr>
          <a:xfrm>
            <a:off x="1360104" y="1905946"/>
            <a:ext cx="2232248" cy="8640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:Koszyk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6" name="Prostokąt 25"/>
          <p:cNvSpPr/>
          <p:nvPr/>
        </p:nvSpPr>
        <p:spPr>
          <a:xfrm>
            <a:off x="1360104" y="5146306"/>
            <a:ext cx="2232248" cy="8640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: Katalog produktów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7" name="Prostokąt 26"/>
          <p:cNvSpPr/>
          <p:nvPr/>
        </p:nvSpPr>
        <p:spPr>
          <a:xfrm>
            <a:off x="6256648" y="1833938"/>
            <a:ext cx="2232248" cy="8640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:Lista zakupowa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28" name="Łącznik prosty 27"/>
          <p:cNvCxnSpPr>
            <a:stCxn id="29" idx="3"/>
          </p:cNvCxnSpPr>
          <p:nvPr/>
        </p:nvCxnSpPr>
        <p:spPr>
          <a:xfrm>
            <a:off x="3808376" y="2337994"/>
            <a:ext cx="504056" cy="0"/>
          </a:xfrm>
          <a:prstGeom prst="line">
            <a:avLst/>
          </a:prstGeom>
          <a:ln w="28575">
            <a:solidFill>
              <a:srgbClr val="0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rostokąt 28"/>
          <p:cNvSpPr/>
          <p:nvPr/>
        </p:nvSpPr>
        <p:spPr>
          <a:xfrm>
            <a:off x="3376328" y="2121970"/>
            <a:ext cx="432048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0" name="Łącznik prosty 29"/>
          <p:cNvCxnSpPr>
            <a:stCxn id="43" idx="3"/>
          </p:cNvCxnSpPr>
          <p:nvPr/>
        </p:nvCxnSpPr>
        <p:spPr>
          <a:xfrm>
            <a:off x="5536568" y="2265986"/>
            <a:ext cx="576064" cy="0"/>
          </a:xfrm>
          <a:prstGeom prst="line">
            <a:avLst/>
          </a:prstGeom>
          <a:ln w="28575">
            <a:solidFill>
              <a:srgbClr val="00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rostokąt 30"/>
          <p:cNvSpPr/>
          <p:nvPr/>
        </p:nvSpPr>
        <p:spPr>
          <a:xfrm>
            <a:off x="6112632" y="2121970"/>
            <a:ext cx="432048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2" name="Łącznik prosty 31"/>
          <p:cNvCxnSpPr/>
          <p:nvPr/>
        </p:nvCxnSpPr>
        <p:spPr>
          <a:xfrm>
            <a:off x="2584240" y="2770042"/>
            <a:ext cx="79208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rostokąt 32"/>
          <p:cNvSpPr/>
          <p:nvPr/>
        </p:nvSpPr>
        <p:spPr>
          <a:xfrm>
            <a:off x="2152192" y="2554018"/>
            <a:ext cx="432048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4" name="Łącznik prosty 33"/>
          <p:cNvCxnSpPr>
            <a:stCxn id="33" idx="2"/>
          </p:cNvCxnSpPr>
          <p:nvPr/>
        </p:nvCxnSpPr>
        <p:spPr>
          <a:xfrm>
            <a:off x="2368216" y="2986066"/>
            <a:ext cx="0" cy="576064"/>
          </a:xfrm>
          <a:prstGeom prst="line">
            <a:avLst/>
          </a:prstGeom>
          <a:ln w="28575">
            <a:solidFill>
              <a:srgbClr val="0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rostokąt 34"/>
          <p:cNvSpPr/>
          <p:nvPr/>
        </p:nvSpPr>
        <p:spPr>
          <a:xfrm>
            <a:off x="2152192" y="4930282"/>
            <a:ext cx="432048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6" name="Łącznik prosty 35"/>
          <p:cNvCxnSpPr>
            <a:stCxn id="35" idx="0"/>
          </p:cNvCxnSpPr>
          <p:nvPr/>
        </p:nvCxnSpPr>
        <p:spPr>
          <a:xfrm flipV="1">
            <a:off x="2368216" y="4210202"/>
            <a:ext cx="0" cy="720080"/>
          </a:xfrm>
          <a:prstGeom prst="line">
            <a:avLst/>
          </a:prstGeom>
          <a:ln w="28575">
            <a:solidFill>
              <a:srgbClr val="0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ostokąt 36"/>
          <p:cNvSpPr/>
          <p:nvPr/>
        </p:nvSpPr>
        <p:spPr>
          <a:xfrm>
            <a:off x="424000" y="1185866"/>
            <a:ext cx="8496944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8" name="Łącznik prosty 37"/>
          <p:cNvCxnSpPr/>
          <p:nvPr/>
        </p:nvCxnSpPr>
        <p:spPr>
          <a:xfrm>
            <a:off x="424000" y="1545906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/>
          <p:cNvCxnSpPr/>
          <p:nvPr/>
        </p:nvCxnSpPr>
        <p:spPr>
          <a:xfrm flipV="1">
            <a:off x="7192752" y="1401890"/>
            <a:ext cx="1440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39"/>
          <p:cNvCxnSpPr/>
          <p:nvPr/>
        </p:nvCxnSpPr>
        <p:spPr>
          <a:xfrm flipV="1">
            <a:off x="7336768" y="1185866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ole tekstowe 40"/>
          <p:cNvSpPr txBox="1"/>
          <p:nvPr/>
        </p:nvSpPr>
        <p:spPr>
          <a:xfrm>
            <a:off x="496008" y="1185866"/>
            <a:ext cx="513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Ibd</a:t>
            </a:r>
            <a:r>
              <a:rPr lang="pl-PL" dirty="0" smtClean="0"/>
              <a:t> </a:t>
            </a:r>
            <a:r>
              <a:rPr lang="pl-PL" dirty="0" err="1" smtClean="0"/>
              <a:t>[bloc</a:t>
            </a:r>
            <a:r>
              <a:rPr lang="pl-PL" dirty="0" smtClean="0"/>
              <a:t>k] serwis transakcyjny sklepu internetowego</a:t>
            </a:r>
            <a:endParaRPr lang="pl-PL" dirty="0"/>
          </a:p>
        </p:txBody>
      </p:sp>
      <p:sp>
        <p:nvSpPr>
          <p:cNvPr id="42" name="Prostokąt 41"/>
          <p:cNvSpPr/>
          <p:nvPr/>
        </p:nvSpPr>
        <p:spPr>
          <a:xfrm>
            <a:off x="1648136" y="3562130"/>
            <a:ext cx="1512168" cy="6480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solidFill>
                  <a:schemeClr val="tx1"/>
                </a:solidFill>
              </a:rPr>
              <a:t>&lt;&lt; </a:t>
            </a:r>
            <a:r>
              <a:rPr lang="pl-PL" sz="1050" dirty="0" err="1" smtClean="0">
                <a:solidFill>
                  <a:schemeClr val="tx1"/>
                </a:solidFill>
              </a:rPr>
              <a:t>interface</a:t>
            </a:r>
            <a:r>
              <a:rPr lang="pl-PL" sz="105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50" dirty="0" err="1" smtClean="0">
                <a:solidFill>
                  <a:schemeClr val="tx1"/>
                </a:solidFill>
              </a:rPr>
              <a:t>iEksport</a:t>
            </a:r>
            <a:endParaRPr lang="pl-PL" sz="1050" dirty="0">
              <a:solidFill>
                <a:schemeClr val="tx1"/>
              </a:solidFill>
            </a:endParaRPr>
          </a:p>
        </p:txBody>
      </p:sp>
      <p:sp>
        <p:nvSpPr>
          <p:cNvPr id="43" name="Prostokąt 42"/>
          <p:cNvSpPr/>
          <p:nvPr/>
        </p:nvSpPr>
        <p:spPr>
          <a:xfrm>
            <a:off x="4312432" y="1905946"/>
            <a:ext cx="1224136" cy="720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solidFill>
                  <a:schemeClr val="tx1"/>
                </a:solidFill>
              </a:rPr>
              <a:t>&lt;&lt;</a:t>
            </a:r>
            <a:r>
              <a:rPr lang="pl-PL" sz="1050" dirty="0" err="1" smtClean="0">
                <a:solidFill>
                  <a:schemeClr val="tx1"/>
                </a:solidFill>
              </a:rPr>
              <a:t>interface</a:t>
            </a:r>
            <a:r>
              <a:rPr lang="pl-PL" sz="105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50" dirty="0" err="1" smtClean="0">
                <a:solidFill>
                  <a:schemeClr val="tx1"/>
                </a:solidFill>
              </a:rPr>
              <a:t>iRealizacja</a:t>
            </a:r>
            <a:endParaRPr lang="pl-PL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Definiowanie portów w sekcjach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92</a:t>
            </a:fld>
            <a:endParaRPr lang="pl-PL" dirty="0"/>
          </a:p>
        </p:txBody>
      </p:sp>
      <p:sp>
        <p:nvSpPr>
          <p:cNvPr id="44" name="Symbol zastępczy zawartości 2"/>
          <p:cNvSpPr txBox="1">
            <a:spLocks/>
          </p:cNvSpPr>
          <p:nvPr/>
        </p:nvSpPr>
        <p:spPr>
          <a:xfrm>
            <a:off x="784842" y="1190060"/>
            <a:ext cx="7509520" cy="50300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Porty można także definiować  w sekcjach bloków/części</a:t>
            </a:r>
          </a:p>
          <a:p>
            <a:pPr marL="85725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sekcja definiowania portów standardowych   (standard ports)</a:t>
            </a:r>
          </a:p>
          <a:p>
            <a:pPr marL="85725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sekcja definiowania portów transmisyjnych  (flow ports)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Prostokąt 44"/>
          <p:cNvSpPr/>
          <p:nvPr/>
        </p:nvSpPr>
        <p:spPr>
          <a:xfrm>
            <a:off x="1216890" y="2846244"/>
            <a:ext cx="3384376" cy="5040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: Moduł zarządzający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46" name="Prostokąt 45"/>
          <p:cNvSpPr/>
          <p:nvPr/>
        </p:nvSpPr>
        <p:spPr>
          <a:xfrm>
            <a:off x="1216890" y="3350300"/>
            <a:ext cx="3384376" cy="129614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i="1" dirty="0" smtClean="0">
                <a:solidFill>
                  <a:schemeClr val="tx1"/>
                </a:solidFill>
              </a:rPr>
              <a:t>standard </a:t>
            </a:r>
            <a:r>
              <a:rPr lang="pl-PL" sz="1400" i="1" dirty="0" err="1" smtClean="0">
                <a:solidFill>
                  <a:schemeClr val="tx1"/>
                </a:solidFill>
              </a:rPr>
              <a:t>ports</a:t>
            </a:r>
            <a:endParaRPr lang="pl-PL" sz="1400" i="1" dirty="0" smtClean="0">
              <a:solidFill>
                <a:schemeClr val="tx1"/>
              </a:solidFill>
            </a:endParaRPr>
          </a:p>
          <a:p>
            <a:pPr algn="ctr"/>
            <a:endParaRPr lang="pl-PL" sz="1400" i="1" dirty="0" smtClean="0">
              <a:solidFill>
                <a:schemeClr val="tx1"/>
              </a:solidFill>
            </a:endParaRPr>
          </a:p>
          <a:p>
            <a:r>
              <a:rPr lang="pl-PL" sz="1400" dirty="0" smtClean="0">
                <a:solidFill>
                  <a:schemeClr val="tx1"/>
                </a:solidFill>
              </a:rPr>
              <a:t>out </a:t>
            </a:r>
            <a:r>
              <a:rPr lang="pl-PL" sz="1400" dirty="0" err="1" smtClean="0">
                <a:solidFill>
                  <a:schemeClr val="tx1"/>
                </a:solidFill>
              </a:rPr>
              <a:t>Ilokalizoanie</a:t>
            </a:r>
            <a:endParaRPr lang="pl-PL" sz="1400" dirty="0" smtClean="0">
              <a:solidFill>
                <a:schemeClr val="tx1"/>
              </a:solidFill>
            </a:endParaRPr>
          </a:p>
          <a:p>
            <a:r>
              <a:rPr lang="pl-PL" sz="1400" dirty="0" smtClean="0">
                <a:solidFill>
                  <a:schemeClr val="tx1"/>
                </a:solidFill>
              </a:rPr>
              <a:t>In </a:t>
            </a:r>
            <a:r>
              <a:rPr lang="pl-PL" sz="1400" dirty="0" err="1" smtClean="0">
                <a:solidFill>
                  <a:schemeClr val="tx1"/>
                </a:solidFill>
              </a:rPr>
              <a:t>ISterowanie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47" name="Prostokąt 46"/>
          <p:cNvSpPr/>
          <p:nvPr/>
        </p:nvSpPr>
        <p:spPr>
          <a:xfrm>
            <a:off x="1216890" y="4646444"/>
            <a:ext cx="3384376" cy="10801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i="1" dirty="0" err="1" smtClean="0">
                <a:solidFill>
                  <a:schemeClr val="tx1"/>
                </a:solidFill>
              </a:rPr>
              <a:t>flow</a:t>
            </a:r>
            <a:r>
              <a:rPr lang="pl-PL" sz="1400" i="1" dirty="0" smtClean="0">
                <a:solidFill>
                  <a:schemeClr val="tx1"/>
                </a:solidFill>
              </a:rPr>
              <a:t> </a:t>
            </a:r>
            <a:r>
              <a:rPr lang="pl-PL" sz="1400" i="1" dirty="0" err="1" smtClean="0">
                <a:solidFill>
                  <a:schemeClr val="tx1"/>
                </a:solidFill>
              </a:rPr>
              <a:t>ports</a:t>
            </a:r>
            <a:endParaRPr lang="pl-PL" sz="1400" i="1" dirty="0" smtClean="0">
              <a:solidFill>
                <a:schemeClr val="tx1"/>
              </a:solidFill>
            </a:endParaRPr>
          </a:p>
          <a:p>
            <a:pPr algn="ctr"/>
            <a:endParaRPr lang="pl-PL" sz="1400" i="1" dirty="0" smtClean="0">
              <a:solidFill>
                <a:schemeClr val="tx1"/>
              </a:solidFill>
            </a:endParaRPr>
          </a:p>
          <a:p>
            <a:r>
              <a:rPr lang="pl-PL" sz="1400" dirty="0" err="1" smtClean="0">
                <a:solidFill>
                  <a:schemeClr val="tx1"/>
                </a:solidFill>
              </a:rPr>
              <a:t>Inout</a:t>
            </a:r>
            <a:r>
              <a:rPr lang="pl-PL" sz="1400" dirty="0" smtClean="0">
                <a:solidFill>
                  <a:schemeClr val="tx1"/>
                </a:solidFill>
              </a:rPr>
              <a:t> </a:t>
            </a:r>
            <a:r>
              <a:rPr lang="pl-PL" sz="1400" dirty="0" err="1" smtClean="0">
                <a:solidFill>
                  <a:schemeClr val="tx1"/>
                </a:solidFill>
              </a:rPr>
              <a:t>Izdalny</a:t>
            </a:r>
            <a:r>
              <a:rPr lang="pl-PL" sz="1400" dirty="0" smtClean="0">
                <a:solidFill>
                  <a:schemeClr val="tx1"/>
                </a:solidFill>
              </a:rPr>
              <a:t>: Dane kontrolne {</a:t>
            </a:r>
            <a:r>
              <a:rPr lang="pl-PL" sz="1400" dirty="0" err="1" smtClean="0">
                <a:solidFill>
                  <a:schemeClr val="tx1"/>
                </a:solidFill>
              </a:rPr>
              <a:t>conjugated</a:t>
            </a:r>
            <a:r>
              <a:rPr lang="pl-PL" sz="1400" dirty="0" smtClean="0">
                <a:solidFill>
                  <a:schemeClr val="tx1"/>
                </a:solidFill>
              </a:rPr>
              <a:t>}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48" name="pole tekstowe 47"/>
          <p:cNvSpPr txBox="1"/>
          <p:nvPr/>
        </p:nvSpPr>
        <p:spPr>
          <a:xfrm>
            <a:off x="5249338" y="2702228"/>
            <a:ext cx="32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 każdej z sekcji zamieszcza się listę portów danego typu. Składnia każdego portu jest taka sama jak składnia pojedynczego bloku.</a:t>
            </a:r>
          </a:p>
          <a:p>
            <a:endParaRPr lang="pl-PL" dirty="0" smtClean="0"/>
          </a:p>
          <a:p>
            <a:r>
              <a:rPr lang="pl-PL" dirty="0" smtClean="0"/>
              <a:t>Jeżeli definiowany jest port sprzężony należy dodatkowo umieścić ograniczenie {</a:t>
            </a:r>
            <a:r>
              <a:rPr lang="pl-PL" dirty="0" err="1" smtClean="0"/>
              <a:t>cojugated</a:t>
            </a:r>
            <a:r>
              <a:rPr lang="pl-PL" dirty="0" smtClean="0"/>
              <a:t>}</a:t>
            </a:r>
            <a:endParaRPr lang="pl-PL" dirty="0"/>
          </a:p>
        </p:txBody>
      </p:sp>
      <p:cxnSp>
        <p:nvCxnSpPr>
          <p:cNvPr id="49" name="Łącznik prosty 48"/>
          <p:cNvCxnSpPr/>
          <p:nvPr/>
        </p:nvCxnSpPr>
        <p:spPr>
          <a:xfrm flipH="1">
            <a:off x="4529258" y="5006484"/>
            <a:ext cx="720080" cy="360040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err="1" smtClean="0"/>
              <a:t>Ibd</a:t>
            </a:r>
            <a:r>
              <a:rPr lang="pl-PL" dirty="0" smtClean="0"/>
              <a:t> – wartość początkowa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93</a:t>
            </a:fld>
            <a:endParaRPr lang="pl-PL" dirty="0"/>
          </a:p>
        </p:txBody>
      </p:sp>
      <p:sp>
        <p:nvSpPr>
          <p:cNvPr id="13" name="Prostokąt 12"/>
          <p:cNvSpPr/>
          <p:nvPr/>
        </p:nvSpPr>
        <p:spPr>
          <a:xfrm>
            <a:off x="1028528" y="2129109"/>
            <a:ext cx="2520280" cy="8640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InitialValues</a:t>
            </a:r>
            <a:endParaRPr lang="pl-PL" sz="1000" dirty="0" smtClean="0">
              <a:solidFill>
                <a:schemeClr val="tx1"/>
              </a:solidFill>
            </a:endParaRPr>
          </a:p>
          <a:p>
            <a:pPr algn="ctr"/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err="1" smtClean="0">
                <a:solidFill>
                  <a:schemeClr val="tx1"/>
                </a:solidFill>
              </a:rPr>
              <a:t>id_koszyka</a:t>
            </a:r>
            <a:r>
              <a:rPr lang="pl-PL" sz="1000" dirty="0" smtClean="0">
                <a:solidFill>
                  <a:schemeClr val="tx1"/>
                </a:solidFill>
              </a:rPr>
              <a:t> : </a:t>
            </a:r>
            <a:r>
              <a:rPr lang="pl-PL" sz="1000" dirty="0" err="1" smtClean="0">
                <a:solidFill>
                  <a:schemeClr val="tx1"/>
                </a:solidFill>
              </a:rPr>
              <a:t>int</a:t>
            </a:r>
            <a:r>
              <a:rPr lang="pl-PL" sz="1000" dirty="0" smtClean="0">
                <a:solidFill>
                  <a:schemeClr val="tx1"/>
                </a:solidFill>
              </a:rPr>
              <a:t> = </a:t>
            </a:r>
            <a:r>
              <a:rPr lang="pl-PL" sz="1000" dirty="0" err="1" smtClean="0">
                <a:solidFill>
                  <a:schemeClr val="tx1"/>
                </a:solidFill>
              </a:rPr>
              <a:t>id_klienta</a:t>
            </a:r>
            <a:r>
              <a:rPr lang="pl-PL" sz="1000" dirty="0" smtClean="0">
                <a:solidFill>
                  <a:schemeClr val="tx1"/>
                </a:solidFill>
              </a:rPr>
              <a:t> + </a:t>
            </a:r>
            <a:r>
              <a:rPr lang="pl-PL" sz="1000" dirty="0" err="1" smtClean="0">
                <a:solidFill>
                  <a:schemeClr val="tx1"/>
                </a:solidFill>
              </a:rPr>
              <a:t>przydzielNr</a:t>
            </a:r>
            <a:r>
              <a:rPr lang="pl-PL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Nazwa = ”koszyk niezapisany” </a:t>
            </a:r>
          </a:p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956520" y="5369469"/>
            <a:ext cx="2592288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: Katalog produktów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213104" y="2057101"/>
            <a:ext cx="2232248" cy="8640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:Lista zakupowa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16" name="Łuk 15"/>
          <p:cNvSpPr/>
          <p:nvPr/>
        </p:nvSpPr>
        <p:spPr>
          <a:xfrm rot="16200000">
            <a:off x="4484912" y="2273125"/>
            <a:ext cx="648072" cy="504056"/>
          </a:xfrm>
          <a:prstGeom prst="arc">
            <a:avLst>
              <a:gd name="adj1" fmla="val 10698920"/>
              <a:gd name="adj2" fmla="val 306024"/>
            </a:avLst>
          </a:pr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7" name="Łącznik prosty 16"/>
          <p:cNvCxnSpPr/>
          <p:nvPr/>
        </p:nvCxnSpPr>
        <p:spPr>
          <a:xfrm>
            <a:off x="3764832" y="2561157"/>
            <a:ext cx="79208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stokąt 17"/>
          <p:cNvSpPr/>
          <p:nvPr/>
        </p:nvSpPr>
        <p:spPr>
          <a:xfrm>
            <a:off x="3332784" y="2345133"/>
            <a:ext cx="432048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9" name="Łącznik prosty 18"/>
          <p:cNvCxnSpPr/>
          <p:nvPr/>
        </p:nvCxnSpPr>
        <p:spPr>
          <a:xfrm>
            <a:off x="5277000" y="2489149"/>
            <a:ext cx="79208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 19"/>
          <p:cNvSpPr/>
          <p:nvPr/>
        </p:nvSpPr>
        <p:spPr>
          <a:xfrm>
            <a:off x="6069088" y="2345133"/>
            <a:ext cx="432048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Elipsa 20"/>
          <p:cNvSpPr/>
          <p:nvPr/>
        </p:nvSpPr>
        <p:spPr>
          <a:xfrm>
            <a:off x="4772944" y="2273125"/>
            <a:ext cx="504056" cy="504056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Łuk 21"/>
          <p:cNvSpPr/>
          <p:nvPr/>
        </p:nvSpPr>
        <p:spPr>
          <a:xfrm>
            <a:off x="1964632" y="3785293"/>
            <a:ext cx="648072" cy="504056"/>
          </a:xfrm>
          <a:prstGeom prst="arc">
            <a:avLst>
              <a:gd name="adj1" fmla="val 10698920"/>
              <a:gd name="adj2" fmla="val 306024"/>
            </a:avLst>
          </a:pr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3" name="Łącznik prosty 22"/>
          <p:cNvCxnSpPr/>
          <p:nvPr/>
        </p:nvCxnSpPr>
        <p:spPr>
          <a:xfrm>
            <a:off x="2540696" y="2993205"/>
            <a:ext cx="79208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rostokąt 23"/>
          <p:cNvSpPr/>
          <p:nvPr/>
        </p:nvSpPr>
        <p:spPr>
          <a:xfrm>
            <a:off x="2108648" y="2777181"/>
            <a:ext cx="432048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5" name="Łącznik prosty 24"/>
          <p:cNvCxnSpPr>
            <a:stCxn id="24" idx="2"/>
          </p:cNvCxnSpPr>
          <p:nvPr/>
        </p:nvCxnSpPr>
        <p:spPr>
          <a:xfrm>
            <a:off x="2324672" y="3209229"/>
            <a:ext cx="0" cy="57606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stokąt 25"/>
          <p:cNvSpPr/>
          <p:nvPr/>
        </p:nvSpPr>
        <p:spPr>
          <a:xfrm>
            <a:off x="2108648" y="5153445"/>
            <a:ext cx="432048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Elipsa 26"/>
          <p:cNvSpPr/>
          <p:nvPr/>
        </p:nvSpPr>
        <p:spPr>
          <a:xfrm>
            <a:off x="2036640" y="3929309"/>
            <a:ext cx="504056" cy="504056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8" name="Łącznik prosty 27"/>
          <p:cNvCxnSpPr>
            <a:stCxn id="26" idx="0"/>
          </p:cNvCxnSpPr>
          <p:nvPr/>
        </p:nvCxnSpPr>
        <p:spPr>
          <a:xfrm flipV="1">
            <a:off x="2324672" y="4433365"/>
            <a:ext cx="0" cy="72008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rostokąt 28"/>
          <p:cNvSpPr/>
          <p:nvPr/>
        </p:nvSpPr>
        <p:spPr>
          <a:xfrm>
            <a:off x="380456" y="1193005"/>
            <a:ext cx="8496944" cy="547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0" name="Łącznik prosty 29"/>
          <p:cNvCxnSpPr/>
          <p:nvPr/>
        </p:nvCxnSpPr>
        <p:spPr>
          <a:xfrm>
            <a:off x="380456" y="1553045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30"/>
          <p:cNvCxnSpPr/>
          <p:nvPr/>
        </p:nvCxnSpPr>
        <p:spPr>
          <a:xfrm flipV="1">
            <a:off x="7149208" y="1409029"/>
            <a:ext cx="1440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/>
          <p:cNvCxnSpPr/>
          <p:nvPr/>
        </p:nvCxnSpPr>
        <p:spPr>
          <a:xfrm flipV="1">
            <a:off x="7293224" y="1193005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ole tekstowe 32"/>
          <p:cNvSpPr txBox="1"/>
          <p:nvPr/>
        </p:nvSpPr>
        <p:spPr>
          <a:xfrm>
            <a:off x="380456" y="1193005"/>
            <a:ext cx="513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Ibd</a:t>
            </a:r>
            <a:r>
              <a:rPr lang="pl-PL" dirty="0" smtClean="0"/>
              <a:t> </a:t>
            </a:r>
            <a:r>
              <a:rPr lang="pl-PL" dirty="0" err="1" smtClean="0"/>
              <a:t>[bloc</a:t>
            </a:r>
            <a:r>
              <a:rPr lang="pl-PL" dirty="0" smtClean="0"/>
              <a:t>k] serwis transakcyjny sklepu internetowego</a:t>
            </a:r>
            <a:endParaRPr lang="pl-PL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4556920" y="18410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iRealizacja</a:t>
            </a:r>
            <a:endParaRPr lang="pl-PL" dirty="0"/>
          </a:p>
        </p:txBody>
      </p:sp>
      <p:sp>
        <p:nvSpPr>
          <p:cNvPr id="35" name="pole tekstowe 34"/>
          <p:cNvSpPr txBox="1"/>
          <p:nvPr/>
        </p:nvSpPr>
        <p:spPr>
          <a:xfrm>
            <a:off x="1100536" y="407332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iEksport</a:t>
            </a:r>
            <a:endParaRPr lang="pl-PL" dirty="0"/>
          </a:p>
        </p:txBody>
      </p:sp>
      <p:sp>
        <p:nvSpPr>
          <p:cNvPr id="36" name="pole tekstowe 35"/>
          <p:cNvSpPr txBox="1"/>
          <p:nvPr/>
        </p:nvSpPr>
        <p:spPr>
          <a:xfrm>
            <a:off x="4124872" y="3929309"/>
            <a:ext cx="4608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Część bloku macierzystego może zawierać dodatkową sekcję wartości początkowych (</a:t>
            </a:r>
            <a:r>
              <a:rPr lang="pl-PL" sz="1600" dirty="0" err="1" smtClean="0"/>
              <a:t>initial</a:t>
            </a:r>
            <a:r>
              <a:rPr lang="pl-PL" sz="1600" dirty="0" smtClean="0"/>
              <a:t> </a:t>
            </a:r>
            <a:r>
              <a:rPr lang="pl-PL" sz="1600" dirty="0" err="1" smtClean="0"/>
              <a:t>values</a:t>
            </a:r>
            <a:r>
              <a:rPr lang="pl-PL" sz="1600" dirty="0" smtClean="0"/>
              <a:t>). </a:t>
            </a:r>
          </a:p>
          <a:p>
            <a:r>
              <a:rPr lang="pl-PL" sz="1600" dirty="0" smtClean="0"/>
              <a:t> Poszczególne elementy, wyspecyfikowane w tej sekcji muszą odpowiadać cechom wartościowym bloku definiującą daną część.</a:t>
            </a:r>
          </a:p>
          <a:p>
            <a:r>
              <a:rPr lang="pl-PL" sz="1600" dirty="0" smtClean="0"/>
              <a:t>Wartość początkowe zastępują wartości domyślne.</a:t>
            </a:r>
          </a:p>
          <a:p>
            <a:endParaRPr lang="pl-PL" sz="1600" dirty="0" smtClean="0"/>
          </a:p>
          <a:p>
            <a:r>
              <a:rPr lang="pl-PL" sz="1600" dirty="0" smtClean="0"/>
              <a:t>Składnia wartości początkowej:</a:t>
            </a:r>
          </a:p>
          <a:p>
            <a:r>
              <a:rPr lang="pl-PL" sz="1600" dirty="0" smtClean="0"/>
              <a:t>&lt;nazwa wartości&gt; [ : &lt;typ wartości&gt;] = wartość</a:t>
            </a:r>
            <a:endParaRPr lang="pl-PL" sz="1600" dirty="0"/>
          </a:p>
        </p:txBody>
      </p:sp>
      <p:sp>
        <p:nvSpPr>
          <p:cNvPr id="37" name="Prostokąt 36"/>
          <p:cNvSpPr/>
          <p:nvPr/>
        </p:nvSpPr>
        <p:spPr>
          <a:xfrm>
            <a:off x="1028528" y="1769069"/>
            <a:ext cx="25202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: Koszyk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38" name="Prostokąt 37"/>
          <p:cNvSpPr/>
          <p:nvPr/>
        </p:nvSpPr>
        <p:spPr>
          <a:xfrm>
            <a:off x="956520" y="5945533"/>
            <a:ext cx="259228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InitialValues</a:t>
            </a:r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 smtClean="0">
              <a:solidFill>
                <a:schemeClr val="tx1"/>
              </a:solidFill>
            </a:endParaRPr>
          </a:p>
          <a:p>
            <a:r>
              <a:rPr lang="pl-PL" sz="1000" dirty="0" err="1" smtClean="0">
                <a:solidFill>
                  <a:schemeClr val="tx1"/>
                </a:solidFill>
              </a:rPr>
              <a:t>Data_obowiązywania</a:t>
            </a:r>
            <a:r>
              <a:rPr lang="pl-PL" sz="1000" dirty="0" smtClean="0">
                <a:solidFill>
                  <a:schemeClr val="tx1"/>
                </a:solidFill>
              </a:rPr>
              <a:t> =  </a:t>
            </a:r>
            <a:r>
              <a:rPr lang="pl-PL" sz="1000" dirty="0" err="1" smtClean="0">
                <a:solidFill>
                  <a:schemeClr val="tx1"/>
                </a:solidFill>
              </a:rPr>
              <a:t>Date</a:t>
            </a:r>
            <a:r>
              <a:rPr lang="pl-PL" sz="1000" dirty="0" smtClean="0">
                <a:solidFill>
                  <a:schemeClr val="tx1"/>
                </a:solidFill>
              </a:rPr>
              <a:t> + </a:t>
            </a:r>
            <a:r>
              <a:rPr lang="pl-PL" sz="1000" dirty="0" err="1" smtClean="0">
                <a:solidFill>
                  <a:schemeClr val="tx1"/>
                </a:solidFill>
              </a:rPr>
              <a:t>DateTimeNow</a:t>
            </a:r>
            <a:endParaRPr lang="pl-PL" sz="1000" dirty="0" smtClean="0">
              <a:solidFill>
                <a:schemeClr val="tx1"/>
              </a:solidFill>
            </a:endParaRPr>
          </a:p>
          <a:p>
            <a:endParaRPr lang="pl-PL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Przepływ zasobów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94</a:t>
            </a:fld>
            <a:endParaRPr lang="pl-PL" dirty="0"/>
          </a:p>
        </p:txBody>
      </p:sp>
      <p:sp>
        <p:nvSpPr>
          <p:cNvPr id="13" name="Symbol zastępczy zawartości 2"/>
          <p:cNvSpPr txBox="1">
            <a:spLocks/>
          </p:cNvSpPr>
          <p:nvPr/>
        </p:nvSpPr>
        <p:spPr>
          <a:xfrm>
            <a:off x="622801" y="1062373"/>
            <a:ext cx="7427168" cy="56166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Język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SysML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umożliwia modelowanie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przepływu informacji (jak UML)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bytów fizycznych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na </a:t>
            </a:r>
            <a:r>
              <a:rPr kumimoji="0" lang="pl-P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ibd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zaznaczany jako przepływ zasobów (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składnia nazwy: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nazwaPrzepływu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rodzaj Zasobu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: </a:t>
            </a:r>
            <a:r>
              <a:rPr kumimoji="0" lang="pl-PL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rodzajZasobu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(dla anonimowego)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specyfikuje rodzaj  transmitowanego zasobu i kierunek jego przepływu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pojedynczemu konektorowi można przypisać kilka zasobów o dowolnych kierunkach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Łącznik prosty 13"/>
          <p:cNvCxnSpPr/>
          <p:nvPr/>
        </p:nvCxnSpPr>
        <p:spPr>
          <a:xfrm>
            <a:off x="3935169" y="3026665"/>
            <a:ext cx="1296144" cy="0"/>
          </a:xfrm>
          <a:prstGeom prst="line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>
            <a:off x="5231313" y="3026665"/>
            <a:ext cx="129614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ójkąt równoramienny 15"/>
          <p:cNvSpPr/>
          <p:nvPr/>
        </p:nvSpPr>
        <p:spPr>
          <a:xfrm rot="5400000">
            <a:off x="5194737" y="2919225"/>
            <a:ext cx="289176" cy="216024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7" name="Łącznik prosty 16"/>
          <p:cNvCxnSpPr>
            <a:stCxn id="16" idx="3"/>
            <a:endCxn id="16" idx="3"/>
          </p:cNvCxnSpPr>
          <p:nvPr/>
        </p:nvCxnSpPr>
        <p:spPr>
          <a:xfrm>
            <a:off x="5231313" y="30272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>
            <a:off x="4079185" y="6123009"/>
            <a:ext cx="1296144" cy="0"/>
          </a:xfrm>
          <a:prstGeom prst="line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>
            <a:off x="5375329" y="6123009"/>
            <a:ext cx="129614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ójkąt równoramienny 19"/>
          <p:cNvSpPr/>
          <p:nvPr/>
        </p:nvSpPr>
        <p:spPr>
          <a:xfrm rot="5400000">
            <a:off x="5338753" y="6015569"/>
            <a:ext cx="289176" cy="216024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y 20"/>
          <p:cNvCxnSpPr>
            <a:stCxn id="20" idx="3"/>
            <a:endCxn id="20" idx="3"/>
          </p:cNvCxnSpPr>
          <p:nvPr/>
        </p:nvCxnSpPr>
        <p:spPr>
          <a:xfrm>
            <a:off x="5375329" y="612358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ójkąt równoramienny 21"/>
          <p:cNvSpPr/>
          <p:nvPr/>
        </p:nvSpPr>
        <p:spPr>
          <a:xfrm rot="16200000">
            <a:off x="5914817" y="6015569"/>
            <a:ext cx="289176" cy="216024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3" name="Łącznik prosty 22"/>
          <p:cNvCxnSpPr/>
          <p:nvPr/>
        </p:nvCxnSpPr>
        <p:spPr>
          <a:xfrm rot="10800000">
            <a:off x="6167417" y="612358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/>
          <p:nvPr/>
        </p:nvCxnSpPr>
        <p:spPr>
          <a:xfrm flipH="1">
            <a:off x="5375329" y="2666625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ole tekstowe 24"/>
          <p:cNvSpPr txBox="1"/>
          <p:nvPr/>
        </p:nvSpPr>
        <p:spPr>
          <a:xfrm>
            <a:off x="5015289" y="3242689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/>
              <a:t>nazwa</a:t>
            </a:r>
            <a:endParaRPr lang="pl-PL" sz="10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Przepływ zasobów – przykład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95</a:t>
            </a:fld>
            <a:endParaRPr lang="pl-PL" dirty="0"/>
          </a:p>
        </p:txBody>
      </p:sp>
      <p:sp>
        <p:nvSpPr>
          <p:cNvPr id="26" name="Prostokąt 25"/>
          <p:cNvSpPr/>
          <p:nvPr/>
        </p:nvSpPr>
        <p:spPr>
          <a:xfrm>
            <a:off x="2164682" y="1646378"/>
            <a:ext cx="5544616" cy="417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7" name="Łącznik prosty 26"/>
          <p:cNvCxnSpPr/>
          <p:nvPr/>
        </p:nvCxnSpPr>
        <p:spPr>
          <a:xfrm>
            <a:off x="2164682" y="2006418"/>
            <a:ext cx="4248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/>
          <p:cNvCxnSpPr/>
          <p:nvPr/>
        </p:nvCxnSpPr>
        <p:spPr>
          <a:xfrm flipV="1">
            <a:off x="6413154" y="1862402"/>
            <a:ext cx="1440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/>
          <p:nvPr/>
        </p:nvCxnSpPr>
        <p:spPr>
          <a:xfrm flipV="1">
            <a:off x="6557170" y="164637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rostokąt 29"/>
          <p:cNvSpPr/>
          <p:nvPr/>
        </p:nvSpPr>
        <p:spPr>
          <a:xfrm>
            <a:off x="5261026" y="2582482"/>
            <a:ext cx="2016224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d1 : </a:t>
            </a:r>
            <a:r>
              <a:rPr lang="pl-PL" sz="1000" dirty="0" err="1" smtClean="0">
                <a:solidFill>
                  <a:schemeClr val="tx1"/>
                </a:solidFill>
              </a:rPr>
              <a:t>Traction</a:t>
            </a:r>
            <a:r>
              <a:rPr lang="pl-PL" sz="1000" dirty="0" smtClean="0">
                <a:solidFill>
                  <a:schemeClr val="tx1"/>
                </a:solidFill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</a:rPr>
              <a:t>Decoder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1" name="Prostokąt 30"/>
          <p:cNvSpPr/>
          <p:nvPr/>
        </p:nvSpPr>
        <p:spPr>
          <a:xfrm>
            <a:off x="5261026" y="4310674"/>
            <a:ext cx="2016224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m1 : </a:t>
            </a:r>
            <a:r>
              <a:rPr lang="pl-PL" sz="1000" dirty="0" err="1" smtClean="0">
                <a:solidFill>
                  <a:schemeClr val="tx1"/>
                </a:solidFill>
              </a:rPr>
              <a:t>Brake</a:t>
            </a:r>
            <a:r>
              <a:rPr lang="pl-PL" sz="1000" dirty="0" smtClean="0">
                <a:solidFill>
                  <a:schemeClr val="tx1"/>
                </a:solidFill>
              </a:rPr>
              <a:t> Modulator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2" name="Prostokąt 31"/>
          <p:cNvSpPr/>
          <p:nvPr/>
        </p:nvSpPr>
        <p:spPr>
          <a:xfrm>
            <a:off x="5117010" y="2798506"/>
            <a:ext cx="288032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rostokąt 32"/>
          <p:cNvSpPr/>
          <p:nvPr/>
        </p:nvSpPr>
        <p:spPr>
          <a:xfrm>
            <a:off x="5117010" y="4526698"/>
            <a:ext cx="288032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4" name="Łącznik prosty ze strzałką 33"/>
          <p:cNvCxnSpPr>
            <a:stCxn id="32" idx="3"/>
            <a:endCxn id="32" idx="1"/>
          </p:cNvCxnSpPr>
          <p:nvPr/>
        </p:nvCxnSpPr>
        <p:spPr>
          <a:xfrm flipH="1">
            <a:off x="5117010" y="2942522"/>
            <a:ext cx="288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/>
          <p:cNvCxnSpPr>
            <a:stCxn id="33" idx="1"/>
            <a:endCxn id="33" idx="3"/>
          </p:cNvCxnSpPr>
          <p:nvPr/>
        </p:nvCxnSpPr>
        <p:spPr>
          <a:xfrm>
            <a:off x="5117010" y="4670714"/>
            <a:ext cx="288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/>
          <p:cNvCxnSpPr>
            <a:stCxn id="32" idx="1"/>
          </p:cNvCxnSpPr>
          <p:nvPr/>
        </p:nvCxnSpPr>
        <p:spPr>
          <a:xfrm flipH="1">
            <a:off x="3676850" y="2942522"/>
            <a:ext cx="1440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/>
          <p:cNvCxnSpPr/>
          <p:nvPr/>
        </p:nvCxnSpPr>
        <p:spPr>
          <a:xfrm>
            <a:off x="3676850" y="2942522"/>
            <a:ext cx="0" cy="1728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/>
          <p:cNvCxnSpPr/>
          <p:nvPr/>
        </p:nvCxnSpPr>
        <p:spPr>
          <a:xfrm flipH="1">
            <a:off x="3676850" y="4670714"/>
            <a:ext cx="1440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ójkąt równoramienny 38"/>
          <p:cNvSpPr/>
          <p:nvPr/>
        </p:nvSpPr>
        <p:spPr>
          <a:xfrm rot="10800000">
            <a:off x="3460826" y="3590594"/>
            <a:ext cx="360040" cy="216024"/>
          </a:xfrm>
          <a:prstGeom prst="triangle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ole tekstowe 39"/>
          <p:cNvSpPr txBox="1"/>
          <p:nvPr/>
        </p:nvSpPr>
        <p:spPr>
          <a:xfrm>
            <a:off x="652514" y="2582482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item</a:t>
            </a:r>
            <a:r>
              <a:rPr lang="pl-PL" dirty="0" smtClean="0"/>
              <a:t> </a:t>
            </a:r>
            <a:r>
              <a:rPr lang="pl-PL" dirty="0" err="1" smtClean="0"/>
              <a:t>flow</a:t>
            </a:r>
            <a:endParaRPr lang="pl-PL" dirty="0"/>
          </a:p>
        </p:txBody>
      </p:sp>
      <p:cxnSp>
        <p:nvCxnSpPr>
          <p:cNvPr id="41" name="Łącznik prosty ze strzałką 40"/>
          <p:cNvCxnSpPr>
            <a:stCxn id="40" idx="3"/>
            <a:endCxn id="39" idx="4"/>
          </p:cNvCxnSpPr>
          <p:nvPr/>
        </p:nvCxnSpPr>
        <p:spPr>
          <a:xfrm>
            <a:off x="1726654" y="2767148"/>
            <a:ext cx="1734172" cy="82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ole tekstowe 41"/>
          <p:cNvSpPr txBox="1"/>
          <p:nvPr/>
        </p:nvSpPr>
        <p:spPr>
          <a:xfrm>
            <a:off x="652514" y="4022642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konektor</a:t>
            </a:r>
            <a:endParaRPr lang="pl-PL" dirty="0"/>
          </a:p>
        </p:txBody>
      </p:sp>
      <p:cxnSp>
        <p:nvCxnSpPr>
          <p:cNvPr id="43" name="Łącznik prosty ze strzałką 42"/>
          <p:cNvCxnSpPr>
            <a:stCxn id="42" idx="3"/>
          </p:cNvCxnSpPr>
          <p:nvPr/>
        </p:nvCxnSpPr>
        <p:spPr>
          <a:xfrm>
            <a:off x="1672409" y="4207308"/>
            <a:ext cx="2004441" cy="31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ole tekstowe 43"/>
          <p:cNvSpPr txBox="1"/>
          <p:nvPr/>
        </p:nvSpPr>
        <p:spPr>
          <a:xfrm>
            <a:off x="2164682" y="1646378"/>
            <a:ext cx="422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Ibd</a:t>
            </a:r>
            <a:r>
              <a:rPr lang="pl-PL" dirty="0" smtClean="0"/>
              <a:t> [Block] </a:t>
            </a:r>
            <a:r>
              <a:rPr lang="pl-PL" dirty="0" err="1" smtClean="0"/>
              <a:t>Anti-Lock</a:t>
            </a:r>
            <a:r>
              <a:rPr lang="pl-PL" dirty="0" smtClean="0"/>
              <a:t> </a:t>
            </a:r>
            <a:r>
              <a:rPr lang="pl-PL" dirty="0" err="1" smtClean="0"/>
              <a:t>Controller</a:t>
            </a:r>
            <a:r>
              <a:rPr lang="pl-PL" dirty="0" smtClean="0"/>
              <a:t> [</a:t>
            </a:r>
            <a:r>
              <a:rPr lang="pl-PL" dirty="0" err="1" smtClean="0"/>
              <a:t>Item</a:t>
            </a:r>
            <a:r>
              <a:rPr lang="pl-PL" dirty="0" smtClean="0"/>
              <a:t> </a:t>
            </a:r>
            <a:r>
              <a:rPr lang="pl-PL" dirty="0" err="1" smtClean="0"/>
              <a:t>Flow</a:t>
            </a:r>
            <a:r>
              <a:rPr lang="pl-PL" dirty="0" smtClean="0"/>
              <a:t>]</a:t>
            </a:r>
            <a:endParaRPr lang="pl-PL" dirty="0"/>
          </a:p>
        </p:txBody>
      </p:sp>
      <p:sp>
        <p:nvSpPr>
          <p:cNvPr id="45" name="pole tekstowe 44"/>
          <p:cNvSpPr txBox="1"/>
          <p:nvPr/>
        </p:nvSpPr>
        <p:spPr>
          <a:xfrm>
            <a:off x="3820866" y="351858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activate</a:t>
            </a:r>
            <a:r>
              <a:rPr lang="pl-PL" dirty="0" smtClean="0"/>
              <a:t> : 5vdc</a:t>
            </a:r>
            <a:endParaRPr lang="pl-PL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Przepływ </a:t>
            </a:r>
            <a:r>
              <a:rPr lang="pl-PL" smtClean="0"/>
              <a:t>zasobów – przykład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96</a:t>
            </a:fld>
            <a:endParaRPr lang="pl-PL" dirty="0"/>
          </a:p>
        </p:txBody>
      </p:sp>
      <p:cxnSp>
        <p:nvCxnSpPr>
          <p:cNvPr id="46" name="Łącznik prosty 45"/>
          <p:cNvCxnSpPr/>
          <p:nvPr/>
        </p:nvCxnSpPr>
        <p:spPr>
          <a:xfrm>
            <a:off x="3706655" y="3454289"/>
            <a:ext cx="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46"/>
          <p:cNvCxnSpPr/>
          <p:nvPr/>
        </p:nvCxnSpPr>
        <p:spPr>
          <a:xfrm>
            <a:off x="3490631" y="6334609"/>
            <a:ext cx="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47"/>
          <p:cNvCxnSpPr/>
          <p:nvPr/>
        </p:nvCxnSpPr>
        <p:spPr>
          <a:xfrm rot="10800000">
            <a:off x="4282719" y="6334609"/>
            <a:ext cx="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rostokąt 48"/>
          <p:cNvSpPr/>
          <p:nvPr/>
        </p:nvSpPr>
        <p:spPr>
          <a:xfrm>
            <a:off x="1258383" y="1869541"/>
            <a:ext cx="266429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: Moduł wizyjny</a:t>
            </a:r>
            <a:endParaRPr lang="pl-PL" sz="1100" dirty="0">
              <a:solidFill>
                <a:schemeClr val="tx1"/>
              </a:solidFill>
            </a:endParaRPr>
          </a:p>
        </p:txBody>
      </p:sp>
      <p:cxnSp>
        <p:nvCxnSpPr>
          <p:cNvPr id="50" name="Łącznik prosty 49"/>
          <p:cNvCxnSpPr/>
          <p:nvPr/>
        </p:nvCxnSpPr>
        <p:spPr>
          <a:xfrm>
            <a:off x="538303" y="1509501"/>
            <a:ext cx="403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50"/>
          <p:cNvCxnSpPr/>
          <p:nvPr/>
        </p:nvCxnSpPr>
        <p:spPr>
          <a:xfrm flipV="1">
            <a:off x="4570751" y="1365485"/>
            <a:ext cx="1440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/>
          <p:cNvCxnSpPr/>
          <p:nvPr/>
        </p:nvCxnSpPr>
        <p:spPr>
          <a:xfrm>
            <a:off x="4714767" y="1149461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pole tekstowe 52"/>
          <p:cNvSpPr txBox="1"/>
          <p:nvPr/>
        </p:nvSpPr>
        <p:spPr>
          <a:xfrm>
            <a:off x="538303" y="1149461"/>
            <a:ext cx="42446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dirty="0" err="1" smtClean="0"/>
              <a:t>Ibd</a:t>
            </a:r>
            <a:r>
              <a:rPr lang="pl-PL" dirty="0" smtClean="0"/>
              <a:t> </a:t>
            </a:r>
            <a:r>
              <a:rPr lang="pl-PL" dirty="0" err="1" smtClean="0"/>
              <a:t>[bloc</a:t>
            </a:r>
            <a:r>
              <a:rPr lang="pl-PL" dirty="0" smtClean="0"/>
              <a:t>k] kamera </a:t>
            </a:r>
            <a:r>
              <a:rPr lang="pl-PL" dirty="0" err="1" smtClean="0"/>
              <a:t>bezpieczenstwa</a:t>
            </a:r>
            <a:endParaRPr lang="pl-PL" dirty="0"/>
          </a:p>
        </p:txBody>
      </p:sp>
      <p:sp>
        <p:nvSpPr>
          <p:cNvPr id="54" name="Prostokąt 53"/>
          <p:cNvSpPr/>
          <p:nvPr/>
        </p:nvSpPr>
        <p:spPr>
          <a:xfrm>
            <a:off x="1258383" y="2373597"/>
            <a:ext cx="2664296" cy="3456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Prostokąt 54"/>
          <p:cNvSpPr/>
          <p:nvPr/>
        </p:nvSpPr>
        <p:spPr>
          <a:xfrm>
            <a:off x="5290831" y="1869541"/>
            <a:ext cx="32403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: Układ elektroniczny</a:t>
            </a:r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56" name="Prostokąt 55"/>
          <p:cNvSpPr/>
          <p:nvPr/>
        </p:nvSpPr>
        <p:spPr>
          <a:xfrm>
            <a:off x="5290831" y="2445605"/>
            <a:ext cx="3240360" cy="3312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Prostokąt 56"/>
          <p:cNvSpPr/>
          <p:nvPr/>
        </p:nvSpPr>
        <p:spPr>
          <a:xfrm>
            <a:off x="1474407" y="2805645"/>
            <a:ext cx="1728192" cy="8640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: Przetwornik optoelektroniczny</a:t>
            </a:r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58" name="Prostokąt 57"/>
          <p:cNvSpPr/>
          <p:nvPr/>
        </p:nvSpPr>
        <p:spPr>
          <a:xfrm>
            <a:off x="6010911" y="2949661"/>
            <a:ext cx="1944216" cy="8640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: Przetwornik </a:t>
            </a:r>
          </a:p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analogowo-cyfrowy</a:t>
            </a:r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59" name="Prostokąt 58"/>
          <p:cNvSpPr/>
          <p:nvPr/>
        </p:nvSpPr>
        <p:spPr>
          <a:xfrm>
            <a:off x="1546415" y="4749861"/>
            <a:ext cx="1728192" cy="6480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: Układ optyczny</a:t>
            </a:r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60" name="Prostokąt 59"/>
          <p:cNvSpPr/>
          <p:nvPr/>
        </p:nvSpPr>
        <p:spPr>
          <a:xfrm>
            <a:off x="6082919" y="4605845"/>
            <a:ext cx="1872208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 smtClean="0">
                <a:solidFill>
                  <a:schemeClr val="tx1"/>
                </a:solidFill>
              </a:rPr>
              <a:t>: Konwerter  MPEG</a:t>
            </a:r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61" name="Prostokąt 60"/>
          <p:cNvSpPr/>
          <p:nvPr/>
        </p:nvSpPr>
        <p:spPr>
          <a:xfrm>
            <a:off x="3706655" y="3165685"/>
            <a:ext cx="288032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Prostokąt 61"/>
          <p:cNvSpPr/>
          <p:nvPr/>
        </p:nvSpPr>
        <p:spPr>
          <a:xfrm>
            <a:off x="7451071" y="5685965"/>
            <a:ext cx="288032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Prostokąt 62"/>
          <p:cNvSpPr/>
          <p:nvPr/>
        </p:nvSpPr>
        <p:spPr>
          <a:xfrm>
            <a:off x="7451071" y="5181909"/>
            <a:ext cx="288032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 63"/>
          <p:cNvSpPr/>
          <p:nvPr/>
        </p:nvSpPr>
        <p:spPr>
          <a:xfrm>
            <a:off x="6514967" y="4461829"/>
            <a:ext cx="288032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Prostokąt 64"/>
          <p:cNvSpPr/>
          <p:nvPr/>
        </p:nvSpPr>
        <p:spPr>
          <a:xfrm>
            <a:off x="6514967" y="3741749"/>
            <a:ext cx="288032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 65"/>
          <p:cNvSpPr/>
          <p:nvPr/>
        </p:nvSpPr>
        <p:spPr>
          <a:xfrm>
            <a:off x="5146815" y="3165685"/>
            <a:ext cx="288032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Prostokąt 66"/>
          <p:cNvSpPr/>
          <p:nvPr/>
        </p:nvSpPr>
        <p:spPr>
          <a:xfrm>
            <a:off x="1042359" y="4893877"/>
            <a:ext cx="288032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Prostokąt 67"/>
          <p:cNvSpPr/>
          <p:nvPr/>
        </p:nvSpPr>
        <p:spPr>
          <a:xfrm>
            <a:off x="1474407" y="4893877"/>
            <a:ext cx="288032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Prostokąt 68"/>
          <p:cNvSpPr/>
          <p:nvPr/>
        </p:nvSpPr>
        <p:spPr>
          <a:xfrm>
            <a:off x="2410511" y="4605845"/>
            <a:ext cx="288032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Prostokąt 69"/>
          <p:cNvSpPr/>
          <p:nvPr/>
        </p:nvSpPr>
        <p:spPr>
          <a:xfrm>
            <a:off x="2410511" y="3525725"/>
            <a:ext cx="288032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Prostokąt 70"/>
          <p:cNvSpPr/>
          <p:nvPr/>
        </p:nvSpPr>
        <p:spPr>
          <a:xfrm>
            <a:off x="3058583" y="3165685"/>
            <a:ext cx="288032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Prostokąt 71"/>
          <p:cNvSpPr/>
          <p:nvPr/>
        </p:nvSpPr>
        <p:spPr>
          <a:xfrm>
            <a:off x="5866895" y="3165685"/>
            <a:ext cx="288032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3" name="Łącznik prosty 72"/>
          <p:cNvCxnSpPr>
            <a:stCxn id="69" idx="0"/>
            <a:endCxn id="70" idx="2"/>
          </p:cNvCxnSpPr>
          <p:nvPr/>
        </p:nvCxnSpPr>
        <p:spPr>
          <a:xfrm flipV="1">
            <a:off x="2554527" y="3813757"/>
            <a:ext cx="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Łącznik prosty 73"/>
          <p:cNvCxnSpPr>
            <a:stCxn id="71" idx="3"/>
            <a:endCxn id="61" idx="1"/>
          </p:cNvCxnSpPr>
          <p:nvPr/>
        </p:nvCxnSpPr>
        <p:spPr>
          <a:xfrm>
            <a:off x="3346615" y="3309701"/>
            <a:ext cx="36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Łącznik prosty 74"/>
          <p:cNvCxnSpPr>
            <a:stCxn id="61" idx="3"/>
            <a:endCxn id="66" idx="1"/>
          </p:cNvCxnSpPr>
          <p:nvPr/>
        </p:nvCxnSpPr>
        <p:spPr>
          <a:xfrm>
            <a:off x="3994687" y="3309701"/>
            <a:ext cx="11521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Łącznik prosty 75"/>
          <p:cNvCxnSpPr>
            <a:stCxn id="66" idx="3"/>
            <a:endCxn id="72" idx="1"/>
          </p:cNvCxnSpPr>
          <p:nvPr/>
        </p:nvCxnSpPr>
        <p:spPr>
          <a:xfrm>
            <a:off x="5434847" y="3309701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Łącznik prosty 76"/>
          <p:cNvCxnSpPr>
            <a:stCxn id="65" idx="2"/>
            <a:endCxn id="64" idx="0"/>
          </p:cNvCxnSpPr>
          <p:nvPr/>
        </p:nvCxnSpPr>
        <p:spPr>
          <a:xfrm>
            <a:off x="6658983" y="4029781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y 77"/>
          <p:cNvCxnSpPr>
            <a:stCxn id="63" idx="2"/>
            <a:endCxn id="62" idx="0"/>
          </p:cNvCxnSpPr>
          <p:nvPr/>
        </p:nvCxnSpPr>
        <p:spPr>
          <a:xfrm>
            <a:off x="7595087" y="5469941"/>
            <a:ext cx="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y 78"/>
          <p:cNvCxnSpPr>
            <a:stCxn id="62" idx="2"/>
          </p:cNvCxnSpPr>
          <p:nvPr/>
        </p:nvCxnSpPr>
        <p:spPr>
          <a:xfrm>
            <a:off x="7595087" y="5973997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rójkąt równoramienny 79"/>
          <p:cNvSpPr/>
          <p:nvPr/>
        </p:nvSpPr>
        <p:spPr>
          <a:xfrm rot="5400000">
            <a:off x="790331" y="5001889"/>
            <a:ext cx="144016" cy="72008"/>
          </a:xfrm>
          <a:prstGeom prst="triangle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Trójkąt równoramienny 80"/>
          <p:cNvSpPr/>
          <p:nvPr/>
        </p:nvSpPr>
        <p:spPr>
          <a:xfrm rot="10800000">
            <a:off x="7523079" y="6262029"/>
            <a:ext cx="180592" cy="108584"/>
          </a:xfrm>
          <a:prstGeom prst="triangle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Trójkąt równoramienny 81"/>
          <p:cNvSpPr/>
          <p:nvPr/>
        </p:nvSpPr>
        <p:spPr>
          <a:xfrm rot="5400000">
            <a:off x="4462739" y="3273697"/>
            <a:ext cx="144016" cy="72008"/>
          </a:xfrm>
          <a:prstGeom prst="triangle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3" name="Łącznik prosty 82"/>
          <p:cNvCxnSpPr>
            <a:endCxn id="67" idx="1"/>
          </p:cNvCxnSpPr>
          <p:nvPr/>
        </p:nvCxnSpPr>
        <p:spPr>
          <a:xfrm>
            <a:off x="610311" y="5037893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prosty ze strzałką 83"/>
          <p:cNvCxnSpPr>
            <a:stCxn id="67" idx="1"/>
            <a:endCxn id="67" idx="3"/>
          </p:cNvCxnSpPr>
          <p:nvPr/>
        </p:nvCxnSpPr>
        <p:spPr>
          <a:xfrm>
            <a:off x="1042359" y="5037893"/>
            <a:ext cx="288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Łącznik prosty ze strzałką 84"/>
          <p:cNvCxnSpPr>
            <a:stCxn id="68" idx="1"/>
            <a:endCxn id="68" idx="3"/>
          </p:cNvCxnSpPr>
          <p:nvPr/>
        </p:nvCxnSpPr>
        <p:spPr>
          <a:xfrm>
            <a:off x="1474407" y="5037893"/>
            <a:ext cx="288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Łącznik prosty ze strzałką 85"/>
          <p:cNvCxnSpPr>
            <a:stCxn id="69" idx="2"/>
            <a:endCxn id="69" idx="0"/>
          </p:cNvCxnSpPr>
          <p:nvPr/>
        </p:nvCxnSpPr>
        <p:spPr>
          <a:xfrm flipV="1">
            <a:off x="2554527" y="4605845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Łącznik prosty ze strzałką 86"/>
          <p:cNvCxnSpPr>
            <a:stCxn id="70" idx="2"/>
            <a:endCxn id="70" idx="0"/>
          </p:cNvCxnSpPr>
          <p:nvPr/>
        </p:nvCxnSpPr>
        <p:spPr>
          <a:xfrm flipV="1">
            <a:off x="2554527" y="3525725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ze strzałką 87"/>
          <p:cNvCxnSpPr>
            <a:stCxn id="71" idx="1"/>
            <a:endCxn id="71" idx="3"/>
          </p:cNvCxnSpPr>
          <p:nvPr/>
        </p:nvCxnSpPr>
        <p:spPr>
          <a:xfrm>
            <a:off x="3058583" y="3309701"/>
            <a:ext cx="288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ze strzałką 88"/>
          <p:cNvCxnSpPr>
            <a:stCxn id="61" idx="1"/>
            <a:endCxn id="61" idx="3"/>
          </p:cNvCxnSpPr>
          <p:nvPr/>
        </p:nvCxnSpPr>
        <p:spPr>
          <a:xfrm>
            <a:off x="3706655" y="3309701"/>
            <a:ext cx="288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Łącznik prosty ze strzałką 89"/>
          <p:cNvCxnSpPr>
            <a:stCxn id="66" idx="1"/>
            <a:endCxn id="66" idx="3"/>
          </p:cNvCxnSpPr>
          <p:nvPr/>
        </p:nvCxnSpPr>
        <p:spPr>
          <a:xfrm>
            <a:off x="5146815" y="3309701"/>
            <a:ext cx="288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 prosty ze strzałką 90"/>
          <p:cNvCxnSpPr>
            <a:stCxn id="72" idx="1"/>
            <a:endCxn id="72" idx="3"/>
          </p:cNvCxnSpPr>
          <p:nvPr/>
        </p:nvCxnSpPr>
        <p:spPr>
          <a:xfrm>
            <a:off x="5866895" y="3309701"/>
            <a:ext cx="288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Łącznik prosty ze strzałką 91"/>
          <p:cNvCxnSpPr>
            <a:stCxn id="65" idx="0"/>
            <a:endCxn id="65" idx="2"/>
          </p:cNvCxnSpPr>
          <p:nvPr/>
        </p:nvCxnSpPr>
        <p:spPr>
          <a:xfrm>
            <a:off x="6658983" y="3741749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 prosty ze strzałką 92"/>
          <p:cNvCxnSpPr>
            <a:stCxn id="64" idx="0"/>
            <a:endCxn id="64" idx="2"/>
          </p:cNvCxnSpPr>
          <p:nvPr/>
        </p:nvCxnSpPr>
        <p:spPr>
          <a:xfrm>
            <a:off x="6658983" y="4461829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y ze strzałką 93"/>
          <p:cNvCxnSpPr>
            <a:stCxn id="63" idx="0"/>
            <a:endCxn id="63" idx="2"/>
          </p:cNvCxnSpPr>
          <p:nvPr/>
        </p:nvCxnSpPr>
        <p:spPr>
          <a:xfrm>
            <a:off x="7595087" y="5181909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 prosty ze strzałką 94"/>
          <p:cNvCxnSpPr>
            <a:stCxn id="62" idx="0"/>
            <a:endCxn id="62" idx="2"/>
          </p:cNvCxnSpPr>
          <p:nvPr/>
        </p:nvCxnSpPr>
        <p:spPr>
          <a:xfrm>
            <a:off x="7595087" y="5685965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Łącznik prosty 95"/>
          <p:cNvCxnSpPr>
            <a:stCxn id="67" idx="3"/>
            <a:endCxn id="68" idx="1"/>
          </p:cNvCxnSpPr>
          <p:nvPr/>
        </p:nvCxnSpPr>
        <p:spPr>
          <a:xfrm>
            <a:off x="1330391" y="5037893"/>
            <a:ext cx="144016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pole tekstowe 96"/>
          <p:cNvSpPr txBox="1"/>
          <p:nvPr/>
        </p:nvSpPr>
        <p:spPr>
          <a:xfrm>
            <a:off x="7739103" y="6190021"/>
            <a:ext cx="994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cyfrowy : Obraz</a:t>
            </a:r>
            <a:endParaRPr lang="pl-PL" sz="1000" dirty="0"/>
          </a:p>
        </p:txBody>
      </p:sp>
      <p:sp>
        <p:nvSpPr>
          <p:cNvPr id="98" name="Prostokąt 97"/>
          <p:cNvSpPr/>
          <p:nvPr/>
        </p:nvSpPr>
        <p:spPr>
          <a:xfrm>
            <a:off x="3994687" y="3381709"/>
            <a:ext cx="11480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000" dirty="0" smtClean="0"/>
              <a:t>analogowy : Obraz</a:t>
            </a:r>
            <a:endParaRPr lang="pl-PL" sz="1000" dirty="0"/>
          </a:p>
        </p:txBody>
      </p:sp>
      <p:sp>
        <p:nvSpPr>
          <p:cNvPr id="99" name="Prostokąt 98"/>
          <p:cNvSpPr/>
          <p:nvPr/>
        </p:nvSpPr>
        <p:spPr>
          <a:xfrm>
            <a:off x="538303" y="4461829"/>
            <a:ext cx="1152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 smtClean="0"/>
              <a:t>Sygnał optyczny</a:t>
            </a:r>
          </a:p>
          <a:p>
            <a:r>
              <a:rPr lang="pl-PL" sz="1000" dirty="0" smtClean="0"/>
              <a:t> : Światło</a:t>
            </a:r>
            <a:endParaRPr lang="pl-PL" sz="1000" dirty="0"/>
          </a:p>
        </p:txBody>
      </p:sp>
      <p:sp>
        <p:nvSpPr>
          <p:cNvPr id="100" name="pole tekstowe 99"/>
          <p:cNvSpPr txBox="1"/>
          <p:nvPr/>
        </p:nvSpPr>
        <p:spPr>
          <a:xfrm>
            <a:off x="2698543" y="4389821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: Światło</a:t>
            </a:r>
            <a:endParaRPr lang="pl-PL" sz="1000" dirty="0"/>
          </a:p>
        </p:txBody>
      </p:sp>
      <p:sp>
        <p:nvSpPr>
          <p:cNvPr id="101" name="pole tekstowe 100"/>
          <p:cNvSpPr txBox="1"/>
          <p:nvPr/>
        </p:nvSpPr>
        <p:spPr>
          <a:xfrm>
            <a:off x="2698543" y="3741749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: Światło</a:t>
            </a:r>
            <a:endParaRPr lang="pl-PL" sz="1000" dirty="0"/>
          </a:p>
        </p:txBody>
      </p:sp>
      <p:sp>
        <p:nvSpPr>
          <p:cNvPr id="102" name="pole tekstowe 101"/>
          <p:cNvSpPr txBox="1"/>
          <p:nvPr/>
        </p:nvSpPr>
        <p:spPr>
          <a:xfrm>
            <a:off x="6802999" y="431781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: Obraz</a:t>
            </a:r>
            <a:endParaRPr lang="pl-PL" sz="1000" dirty="0"/>
          </a:p>
        </p:txBody>
      </p:sp>
      <p:sp>
        <p:nvSpPr>
          <p:cNvPr id="103" name="pole tekstowe 102"/>
          <p:cNvSpPr txBox="1"/>
          <p:nvPr/>
        </p:nvSpPr>
        <p:spPr>
          <a:xfrm>
            <a:off x="6802999" y="388576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: Obraz</a:t>
            </a:r>
            <a:endParaRPr lang="pl-PL" sz="1000" dirty="0"/>
          </a:p>
        </p:txBody>
      </p:sp>
      <p:sp>
        <p:nvSpPr>
          <p:cNvPr id="104" name="Prostokąt 103"/>
          <p:cNvSpPr/>
          <p:nvPr/>
        </p:nvSpPr>
        <p:spPr>
          <a:xfrm>
            <a:off x="538303" y="1149461"/>
            <a:ext cx="8280920" cy="5616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5" name="Prostokąt 104"/>
          <p:cNvSpPr/>
          <p:nvPr/>
        </p:nvSpPr>
        <p:spPr>
          <a:xfrm>
            <a:off x="322279" y="4893877"/>
            <a:ext cx="288032" cy="2880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6" name="Łącznik prosty ze strzałką 105"/>
          <p:cNvCxnSpPr>
            <a:stCxn id="105" idx="1"/>
            <a:endCxn id="105" idx="3"/>
          </p:cNvCxnSpPr>
          <p:nvPr/>
        </p:nvCxnSpPr>
        <p:spPr>
          <a:xfrm>
            <a:off x="322279" y="5037893"/>
            <a:ext cx="28803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Prostokąt 106"/>
          <p:cNvSpPr/>
          <p:nvPr/>
        </p:nvSpPr>
        <p:spPr>
          <a:xfrm>
            <a:off x="7451071" y="6622069"/>
            <a:ext cx="288032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8" name="Łącznik prosty ze strzałką 107"/>
          <p:cNvCxnSpPr>
            <a:stCxn id="107" idx="0"/>
            <a:endCxn id="107" idx="2"/>
          </p:cNvCxnSpPr>
          <p:nvPr/>
        </p:nvCxnSpPr>
        <p:spPr>
          <a:xfrm>
            <a:off x="7595087" y="6622069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Porty, interfejsy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97</a:t>
            </a:fld>
            <a:endParaRPr lang="pl-PL" dirty="0"/>
          </a:p>
        </p:txBody>
      </p:sp>
      <p:sp>
        <p:nvSpPr>
          <p:cNvPr id="79" name="Prostokąt 78"/>
          <p:cNvSpPr/>
          <p:nvPr/>
        </p:nvSpPr>
        <p:spPr>
          <a:xfrm>
            <a:off x="2101956" y="2297842"/>
            <a:ext cx="1512168" cy="8640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: część 1</a:t>
            </a:r>
          </a:p>
        </p:txBody>
      </p:sp>
      <p:sp>
        <p:nvSpPr>
          <p:cNvPr id="80" name="Prostokąt 79"/>
          <p:cNvSpPr/>
          <p:nvPr/>
        </p:nvSpPr>
        <p:spPr>
          <a:xfrm>
            <a:off x="6278420" y="2297842"/>
            <a:ext cx="1584176" cy="8640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: część 2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81" name="Łuk 80"/>
          <p:cNvSpPr/>
          <p:nvPr/>
        </p:nvSpPr>
        <p:spPr>
          <a:xfrm rot="13803965">
            <a:off x="4425469" y="2066696"/>
            <a:ext cx="331941" cy="393066"/>
          </a:xfrm>
          <a:prstGeom prst="arc">
            <a:avLst>
              <a:gd name="adj1" fmla="val 10614727"/>
              <a:gd name="adj2" fmla="val 306024"/>
            </a:avLst>
          </a:pr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2" name="Łącznik prosty 81"/>
          <p:cNvCxnSpPr/>
          <p:nvPr/>
        </p:nvCxnSpPr>
        <p:spPr>
          <a:xfrm flipV="1">
            <a:off x="3830148" y="2369850"/>
            <a:ext cx="576064" cy="36004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Prostokąt 82"/>
          <p:cNvSpPr/>
          <p:nvPr/>
        </p:nvSpPr>
        <p:spPr>
          <a:xfrm>
            <a:off x="3398100" y="2513866"/>
            <a:ext cx="432048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4" name="Łącznik prosty 83"/>
          <p:cNvCxnSpPr/>
          <p:nvPr/>
        </p:nvCxnSpPr>
        <p:spPr>
          <a:xfrm>
            <a:off x="5702356" y="2369850"/>
            <a:ext cx="432048" cy="288032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Prostokąt 84"/>
          <p:cNvSpPr/>
          <p:nvPr/>
        </p:nvSpPr>
        <p:spPr>
          <a:xfrm>
            <a:off x="6134404" y="2513866"/>
            <a:ext cx="432048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Elipsa 85"/>
          <p:cNvSpPr/>
          <p:nvPr/>
        </p:nvSpPr>
        <p:spPr>
          <a:xfrm>
            <a:off x="5414324" y="2153826"/>
            <a:ext cx="288032" cy="28803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7" name="Łącznik prosty 86"/>
          <p:cNvCxnSpPr/>
          <p:nvPr/>
        </p:nvCxnSpPr>
        <p:spPr>
          <a:xfrm>
            <a:off x="2606012" y="3161938"/>
            <a:ext cx="79208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87"/>
          <p:cNvCxnSpPr>
            <a:stCxn id="83" idx="3"/>
          </p:cNvCxnSpPr>
          <p:nvPr/>
        </p:nvCxnSpPr>
        <p:spPr>
          <a:xfrm>
            <a:off x="3830148" y="2729890"/>
            <a:ext cx="2304256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Prostokąt 88"/>
          <p:cNvSpPr/>
          <p:nvPr/>
        </p:nvSpPr>
        <p:spPr>
          <a:xfrm>
            <a:off x="2245972" y="4602098"/>
            <a:ext cx="1512168" cy="8640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: część 1</a:t>
            </a:r>
          </a:p>
        </p:txBody>
      </p:sp>
      <p:sp>
        <p:nvSpPr>
          <p:cNvPr id="90" name="Prostokąt 89"/>
          <p:cNvSpPr/>
          <p:nvPr/>
        </p:nvSpPr>
        <p:spPr>
          <a:xfrm>
            <a:off x="6422436" y="4602098"/>
            <a:ext cx="1584176" cy="8640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: część 2</a:t>
            </a:r>
            <a:endParaRPr lang="pl-PL" sz="1400" dirty="0">
              <a:solidFill>
                <a:schemeClr val="tx1"/>
              </a:solidFill>
            </a:endParaRPr>
          </a:p>
        </p:txBody>
      </p:sp>
      <p:sp>
        <p:nvSpPr>
          <p:cNvPr id="91" name="Prostokąt 90"/>
          <p:cNvSpPr/>
          <p:nvPr/>
        </p:nvSpPr>
        <p:spPr>
          <a:xfrm>
            <a:off x="3542116" y="4818122"/>
            <a:ext cx="432048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Prostokąt 91"/>
          <p:cNvSpPr/>
          <p:nvPr/>
        </p:nvSpPr>
        <p:spPr>
          <a:xfrm>
            <a:off x="6278420" y="4818122"/>
            <a:ext cx="432048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3" name="Łącznik prosty 92"/>
          <p:cNvCxnSpPr/>
          <p:nvPr/>
        </p:nvCxnSpPr>
        <p:spPr>
          <a:xfrm>
            <a:off x="2750028" y="5466194"/>
            <a:ext cx="79208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y 93"/>
          <p:cNvCxnSpPr>
            <a:stCxn id="91" idx="3"/>
          </p:cNvCxnSpPr>
          <p:nvPr/>
        </p:nvCxnSpPr>
        <p:spPr>
          <a:xfrm>
            <a:off x="3974164" y="5034146"/>
            <a:ext cx="2304256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rójkąt równoramienny 94"/>
          <p:cNvSpPr/>
          <p:nvPr/>
        </p:nvSpPr>
        <p:spPr>
          <a:xfrm rot="5400000">
            <a:off x="5017708" y="4926706"/>
            <a:ext cx="289176" cy="216024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6" name="pole tekstowe 95"/>
          <p:cNvSpPr txBox="1"/>
          <p:nvPr/>
        </p:nvSpPr>
        <p:spPr>
          <a:xfrm>
            <a:off x="661796" y="236985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Porty standardowe</a:t>
            </a:r>
            <a:endParaRPr lang="pl-PL" dirty="0"/>
          </a:p>
        </p:txBody>
      </p:sp>
      <p:sp>
        <p:nvSpPr>
          <p:cNvPr id="97" name="pole tekstowe 96"/>
          <p:cNvSpPr txBox="1"/>
          <p:nvPr/>
        </p:nvSpPr>
        <p:spPr>
          <a:xfrm>
            <a:off x="733804" y="474611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Porty transmisyjne</a:t>
            </a:r>
            <a:endParaRPr lang="pl-PL" dirty="0"/>
          </a:p>
        </p:txBody>
      </p:sp>
      <p:cxnSp>
        <p:nvCxnSpPr>
          <p:cNvPr id="98" name="Łącznik prosty ze strzałką 97"/>
          <p:cNvCxnSpPr>
            <a:stCxn id="91" idx="1"/>
            <a:endCxn id="91" idx="3"/>
          </p:cNvCxnSpPr>
          <p:nvPr/>
        </p:nvCxnSpPr>
        <p:spPr>
          <a:xfrm>
            <a:off x="3542116" y="5034146"/>
            <a:ext cx="432048" cy="0"/>
          </a:xfrm>
          <a:prstGeom prst="straightConnector1">
            <a:avLst/>
          </a:prstGeom>
          <a:ln w="19050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Łącznik prosty ze strzałką 98"/>
          <p:cNvCxnSpPr>
            <a:stCxn id="92" idx="1"/>
            <a:endCxn id="92" idx="3"/>
          </p:cNvCxnSpPr>
          <p:nvPr/>
        </p:nvCxnSpPr>
        <p:spPr>
          <a:xfrm>
            <a:off x="6278420" y="5034146"/>
            <a:ext cx="432048" cy="0"/>
          </a:xfrm>
          <a:prstGeom prst="straightConnector1">
            <a:avLst/>
          </a:prstGeom>
          <a:ln w="19050">
            <a:solidFill>
              <a:srgbClr val="0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pole tekstowe 99"/>
          <p:cNvSpPr txBox="1"/>
          <p:nvPr/>
        </p:nvSpPr>
        <p:spPr>
          <a:xfrm>
            <a:off x="4118180" y="316193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port standardowy</a:t>
            </a:r>
            <a:endParaRPr lang="pl-PL" sz="1200" dirty="0"/>
          </a:p>
        </p:txBody>
      </p:sp>
      <p:cxnSp>
        <p:nvCxnSpPr>
          <p:cNvPr id="101" name="Łącznik prosty ze strzałką 100"/>
          <p:cNvCxnSpPr/>
          <p:nvPr/>
        </p:nvCxnSpPr>
        <p:spPr>
          <a:xfrm flipV="1">
            <a:off x="5342316" y="2873906"/>
            <a:ext cx="79208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Łącznik prosty ze strzałką 101"/>
          <p:cNvCxnSpPr/>
          <p:nvPr/>
        </p:nvCxnSpPr>
        <p:spPr>
          <a:xfrm flipH="1" flipV="1">
            <a:off x="3830148" y="2873906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pole tekstowe 102"/>
          <p:cNvSpPr txBox="1"/>
          <p:nvPr/>
        </p:nvSpPr>
        <p:spPr>
          <a:xfrm>
            <a:off x="4262196" y="568221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port transmisyjny</a:t>
            </a:r>
            <a:endParaRPr lang="pl-PL" sz="1200" dirty="0"/>
          </a:p>
        </p:txBody>
      </p:sp>
      <p:cxnSp>
        <p:nvCxnSpPr>
          <p:cNvPr id="104" name="Łącznik prosty ze strzałką 103"/>
          <p:cNvCxnSpPr/>
          <p:nvPr/>
        </p:nvCxnSpPr>
        <p:spPr>
          <a:xfrm flipV="1">
            <a:off x="5558340" y="5178162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Łącznik prosty ze strzałką 104"/>
          <p:cNvCxnSpPr/>
          <p:nvPr/>
        </p:nvCxnSpPr>
        <p:spPr>
          <a:xfrm flipH="1" flipV="1">
            <a:off x="3902156" y="5250170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pole tekstowe 105"/>
          <p:cNvSpPr txBox="1"/>
          <p:nvPr/>
        </p:nvSpPr>
        <p:spPr>
          <a:xfrm>
            <a:off x="4694244" y="4170050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przepływ zasobów</a:t>
            </a:r>
            <a:endParaRPr lang="pl-PL" sz="1200" dirty="0"/>
          </a:p>
        </p:txBody>
      </p:sp>
      <p:cxnSp>
        <p:nvCxnSpPr>
          <p:cNvPr id="107" name="Łącznik prosty ze strzałką 106"/>
          <p:cNvCxnSpPr>
            <a:stCxn id="106" idx="2"/>
          </p:cNvCxnSpPr>
          <p:nvPr/>
        </p:nvCxnSpPr>
        <p:spPr>
          <a:xfrm flipH="1">
            <a:off x="5198300" y="4447049"/>
            <a:ext cx="360040" cy="4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Prostokąt 107"/>
          <p:cNvSpPr/>
          <p:nvPr/>
        </p:nvSpPr>
        <p:spPr>
          <a:xfrm>
            <a:off x="2966052" y="1649770"/>
            <a:ext cx="15111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 smtClean="0"/>
              <a:t>interfejs pozyskujący </a:t>
            </a:r>
            <a:endParaRPr lang="pl-PL" sz="1200" dirty="0"/>
          </a:p>
        </p:txBody>
      </p:sp>
      <p:sp>
        <p:nvSpPr>
          <p:cNvPr id="109" name="Prostokąt 108"/>
          <p:cNvSpPr/>
          <p:nvPr/>
        </p:nvSpPr>
        <p:spPr>
          <a:xfrm>
            <a:off x="5558340" y="1721778"/>
            <a:ext cx="1673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 smtClean="0"/>
              <a:t>interfejs udostępniający</a:t>
            </a:r>
            <a:endParaRPr lang="pl-PL" sz="1200" dirty="0"/>
          </a:p>
        </p:txBody>
      </p:sp>
      <p:cxnSp>
        <p:nvCxnSpPr>
          <p:cNvPr id="110" name="Łącznik prosty ze strzałką 109"/>
          <p:cNvCxnSpPr>
            <a:stCxn id="108" idx="2"/>
          </p:cNvCxnSpPr>
          <p:nvPr/>
        </p:nvCxnSpPr>
        <p:spPr>
          <a:xfrm>
            <a:off x="3721612" y="1926769"/>
            <a:ext cx="468576" cy="4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Łącznik prosty ze strzałką 110"/>
          <p:cNvCxnSpPr>
            <a:stCxn id="109" idx="2"/>
          </p:cNvCxnSpPr>
          <p:nvPr/>
        </p:nvCxnSpPr>
        <p:spPr>
          <a:xfrm flipH="1">
            <a:off x="5918380" y="1998777"/>
            <a:ext cx="476535" cy="371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Referencje do bloków i części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98</a:t>
            </a:fld>
            <a:endParaRPr lang="pl-PL" dirty="0"/>
          </a:p>
        </p:txBody>
      </p:sp>
      <p:sp>
        <p:nvSpPr>
          <p:cNvPr id="40" name="Symbol zastępczy zawartości 2"/>
          <p:cNvSpPr txBox="1">
            <a:spLocks/>
          </p:cNvSpPr>
          <p:nvPr/>
        </p:nvSpPr>
        <p:spPr>
          <a:xfrm>
            <a:off x="807863" y="1592395"/>
            <a:ext cx="7272808" cy="28083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Zastosowanie bloków asocjacyjnych pozwala na odwołanie się do bloków i części, które nie są elementami składowymi modelowanego bloku.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Przywoływany blok/część może jawnie wyszczególniać wszystkie cechy za pomocą sekcji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None/>
              <a:tabLst/>
              <a:defRPr/>
            </a:pPr>
            <a:endParaRPr kumimoji="0" lang="pl-PL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Używanie referencji nie implikuje używania portów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Referencje do bloków i części – przykład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SysML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pl-PL" dirty="0" smtClean="0"/>
              <a:t>MDE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l-PL" dirty="0" smtClean="0"/>
              <a:t>© R Klimek (AGH)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9025223-16A6-4E46-96CD-DC72B2B2EC62}" type="slidenum">
              <a:rPr lang="pl-PL" smtClean="0"/>
              <a:pPr algn="r"/>
              <a:t>99</a:t>
            </a:fld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815002" y="2138299"/>
            <a:ext cx="1440160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:Koszyk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598978" y="5090627"/>
            <a:ext cx="1872208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: Katalog produktów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3191266" y="3362435"/>
            <a:ext cx="1080120" cy="720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:Lista zakupowa</a:t>
            </a:r>
            <a:endParaRPr lang="pl-PL" sz="1000" dirty="0">
              <a:solidFill>
                <a:schemeClr val="tx1"/>
              </a:solidFill>
            </a:endParaRPr>
          </a:p>
        </p:txBody>
      </p:sp>
      <p:cxnSp>
        <p:nvCxnSpPr>
          <p:cNvPr id="11" name="Łącznik prosty 10"/>
          <p:cNvCxnSpPr>
            <a:stCxn id="12" idx="3"/>
          </p:cNvCxnSpPr>
          <p:nvPr/>
        </p:nvCxnSpPr>
        <p:spPr>
          <a:xfrm>
            <a:off x="2543194" y="2426331"/>
            <a:ext cx="504056" cy="0"/>
          </a:xfrm>
          <a:prstGeom prst="line">
            <a:avLst/>
          </a:prstGeom>
          <a:ln w="28575">
            <a:solidFill>
              <a:srgbClr val="0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rostokąt 11"/>
          <p:cNvSpPr/>
          <p:nvPr/>
        </p:nvSpPr>
        <p:spPr>
          <a:xfrm>
            <a:off x="2111146" y="2210307"/>
            <a:ext cx="432048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" name="Łącznik prosty 12"/>
          <p:cNvCxnSpPr>
            <a:endCxn id="14" idx="0"/>
          </p:cNvCxnSpPr>
          <p:nvPr/>
        </p:nvCxnSpPr>
        <p:spPr>
          <a:xfrm>
            <a:off x="3767330" y="2642355"/>
            <a:ext cx="0" cy="576064"/>
          </a:xfrm>
          <a:prstGeom prst="line">
            <a:avLst/>
          </a:prstGeom>
          <a:ln w="28575">
            <a:solidFill>
              <a:srgbClr val="00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>
          <a:xfrm>
            <a:off x="3623314" y="3218419"/>
            <a:ext cx="288032" cy="2880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1391066" y="2570347"/>
            <a:ext cx="360040" cy="2880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6" name="Łącznik prosty 15"/>
          <p:cNvCxnSpPr>
            <a:stCxn id="15" idx="2"/>
          </p:cNvCxnSpPr>
          <p:nvPr/>
        </p:nvCxnSpPr>
        <p:spPr>
          <a:xfrm>
            <a:off x="1571086" y="2858379"/>
            <a:ext cx="36004" cy="576064"/>
          </a:xfrm>
          <a:prstGeom prst="line">
            <a:avLst/>
          </a:prstGeom>
          <a:ln w="28575">
            <a:solidFill>
              <a:srgbClr val="0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rostokąt 16"/>
          <p:cNvSpPr/>
          <p:nvPr/>
        </p:nvSpPr>
        <p:spPr>
          <a:xfrm>
            <a:off x="1391066" y="4946611"/>
            <a:ext cx="360040" cy="2880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8" name="Łącznik prosty 17"/>
          <p:cNvCxnSpPr>
            <a:stCxn id="17" idx="0"/>
          </p:cNvCxnSpPr>
          <p:nvPr/>
        </p:nvCxnSpPr>
        <p:spPr>
          <a:xfrm flipH="1" flipV="1">
            <a:off x="1535082" y="4010507"/>
            <a:ext cx="36004" cy="936104"/>
          </a:xfrm>
          <a:prstGeom prst="line">
            <a:avLst/>
          </a:prstGeom>
          <a:ln w="28575">
            <a:solidFill>
              <a:srgbClr val="0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rostokąt 18"/>
          <p:cNvSpPr/>
          <p:nvPr/>
        </p:nvSpPr>
        <p:spPr>
          <a:xfrm>
            <a:off x="238938" y="1202195"/>
            <a:ext cx="4320480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" name="Łącznik prosty 19"/>
          <p:cNvCxnSpPr/>
          <p:nvPr/>
        </p:nvCxnSpPr>
        <p:spPr>
          <a:xfrm>
            <a:off x="238938" y="1418219"/>
            <a:ext cx="3240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/>
          <p:cNvCxnSpPr/>
          <p:nvPr/>
        </p:nvCxnSpPr>
        <p:spPr>
          <a:xfrm flipV="1">
            <a:off x="3479298" y="1346211"/>
            <a:ext cx="144016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/>
          <p:cNvCxnSpPr/>
          <p:nvPr/>
        </p:nvCxnSpPr>
        <p:spPr>
          <a:xfrm flipV="1">
            <a:off x="3623314" y="120219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/>
          <p:cNvSpPr txBox="1"/>
          <p:nvPr/>
        </p:nvSpPr>
        <p:spPr>
          <a:xfrm>
            <a:off x="310946" y="1202195"/>
            <a:ext cx="30812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 err="1" smtClean="0"/>
              <a:t>Ibd</a:t>
            </a:r>
            <a:r>
              <a:rPr lang="pl-PL" sz="1050" dirty="0" smtClean="0"/>
              <a:t> </a:t>
            </a:r>
            <a:r>
              <a:rPr lang="pl-PL" sz="1050" dirty="0" err="1" smtClean="0"/>
              <a:t>[bloc</a:t>
            </a:r>
            <a:r>
              <a:rPr lang="pl-PL" sz="1050" dirty="0" smtClean="0"/>
              <a:t>k] serwis transakcyjny sklepu internetowego</a:t>
            </a:r>
            <a:endParaRPr lang="pl-PL" sz="1050" dirty="0"/>
          </a:p>
        </p:txBody>
      </p:sp>
      <p:sp>
        <p:nvSpPr>
          <p:cNvPr id="24" name="Prostokąt 23"/>
          <p:cNvSpPr/>
          <p:nvPr/>
        </p:nvSpPr>
        <p:spPr>
          <a:xfrm>
            <a:off x="742994" y="3362435"/>
            <a:ext cx="1512168" cy="64807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solidFill>
                  <a:schemeClr val="tx1"/>
                </a:solidFill>
              </a:rPr>
              <a:t>&lt;&lt; </a:t>
            </a:r>
            <a:r>
              <a:rPr lang="pl-PL" sz="1050" dirty="0" err="1" smtClean="0">
                <a:solidFill>
                  <a:schemeClr val="tx1"/>
                </a:solidFill>
              </a:rPr>
              <a:t>interface</a:t>
            </a:r>
            <a:r>
              <a:rPr lang="pl-PL" sz="105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50" dirty="0" err="1" smtClean="0">
                <a:solidFill>
                  <a:schemeClr val="tx1"/>
                </a:solidFill>
              </a:rPr>
              <a:t>iEksport</a:t>
            </a:r>
            <a:endParaRPr lang="pl-PL" sz="1050" dirty="0">
              <a:solidFill>
                <a:schemeClr val="tx1"/>
              </a:solidFill>
            </a:endParaRPr>
          </a:p>
        </p:txBody>
      </p:sp>
      <p:sp>
        <p:nvSpPr>
          <p:cNvPr id="25" name="Prostokąt 24"/>
          <p:cNvSpPr/>
          <p:nvPr/>
        </p:nvSpPr>
        <p:spPr>
          <a:xfrm>
            <a:off x="3047250" y="2066291"/>
            <a:ext cx="1080120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 smtClean="0">
                <a:solidFill>
                  <a:schemeClr val="tx1"/>
                </a:solidFill>
              </a:rPr>
              <a:t>&lt;&lt;</a:t>
            </a:r>
            <a:r>
              <a:rPr lang="pl-PL" sz="1050" dirty="0" err="1" smtClean="0">
                <a:solidFill>
                  <a:schemeClr val="tx1"/>
                </a:solidFill>
              </a:rPr>
              <a:t>interface</a:t>
            </a:r>
            <a:r>
              <a:rPr lang="pl-PL" sz="105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50" dirty="0" err="1" smtClean="0">
                <a:solidFill>
                  <a:schemeClr val="tx1"/>
                </a:solidFill>
              </a:rPr>
              <a:t>iRealizacja</a:t>
            </a:r>
            <a:endParaRPr lang="pl-PL" sz="1050" dirty="0">
              <a:solidFill>
                <a:schemeClr val="tx1"/>
              </a:solidFill>
            </a:endParaRPr>
          </a:p>
        </p:txBody>
      </p:sp>
      <p:sp>
        <p:nvSpPr>
          <p:cNvPr id="26" name="Prostokąt 25"/>
          <p:cNvSpPr/>
          <p:nvPr/>
        </p:nvSpPr>
        <p:spPr>
          <a:xfrm>
            <a:off x="4991466" y="1202195"/>
            <a:ext cx="381642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7" name="Łącznik prosty 26"/>
          <p:cNvCxnSpPr/>
          <p:nvPr/>
        </p:nvCxnSpPr>
        <p:spPr>
          <a:xfrm>
            <a:off x="4991466" y="1418219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/>
          <p:cNvCxnSpPr/>
          <p:nvPr/>
        </p:nvCxnSpPr>
        <p:spPr>
          <a:xfrm flipV="1">
            <a:off x="8519858" y="1274203"/>
            <a:ext cx="7200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/>
          <p:nvPr/>
        </p:nvCxnSpPr>
        <p:spPr>
          <a:xfrm flipV="1">
            <a:off x="8591866" y="1202195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rostokąt 29"/>
          <p:cNvSpPr/>
          <p:nvPr/>
        </p:nvSpPr>
        <p:spPr>
          <a:xfrm>
            <a:off x="6215602" y="1778259"/>
            <a:ext cx="151216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Lista zakupowa</a:t>
            </a:r>
          </a:p>
          <a:p>
            <a:pPr algn="ctr"/>
            <a:endParaRPr lang="pl-PL" dirty="0"/>
          </a:p>
        </p:txBody>
      </p:sp>
      <p:sp>
        <p:nvSpPr>
          <p:cNvPr id="31" name="Prostokąt 30"/>
          <p:cNvSpPr/>
          <p:nvPr/>
        </p:nvSpPr>
        <p:spPr>
          <a:xfrm>
            <a:off x="5279498" y="3362435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koszyk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5279498" y="3866491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rostokąt 32"/>
          <p:cNvSpPr/>
          <p:nvPr/>
        </p:nvSpPr>
        <p:spPr>
          <a:xfrm>
            <a:off x="5279498" y="4154523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rostokąt 33"/>
          <p:cNvSpPr/>
          <p:nvPr/>
        </p:nvSpPr>
        <p:spPr>
          <a:xfrm>
            <a:off x="5279498" y="437054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rostokąt 34"/>
          <p:cNvSpPr/>
          <p:nvPr/>
        </p:nvSpPr>
        <p:spPr>
          <a:xfrm>
            <a:off x="7655762" y="3362435"/>
            <a:ext cx="108012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Lista zakupowa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36" name="Prostokąt 35"/>
          <p:cNvSpPr/>
          <p:nvPr/>
        </p:nvSpPr>
        <p:spPr>
          <a:xfrm>
            <a:off x="7655762" y="3866491"/>
            <a:ext cx="108012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ostokąt 36"/>
          <p:cNvSpPr/>
          <p:nvPr/>
        </p:nvSpPr>
        <p:spPr>
          <a:xfrm>
            <a:off x="7655762" y="4154523"/>
            <a:ext cx="108012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rostokąt 37"/>
          <p:cNvSpPr/>
          <p:nvPr/>
        </p:nvSpPr>
        <p:spPr>
          <a:xfrm>
            <a:off x="7655762" y="4370547"/>
            <a:ext cx="108012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rostokąt 38"/>
          <p:cNvSpPr/>
          <p:nvPr/>
        </p:nvSpPr>
        <p:spPr>
          <a:xfrm>
            <a:off x="6503634" y="3362435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</a:rPr>
              <a:t>&lt;&lt;block</a:t>
            </a:r>
            <a:r>
              <a:rPr lang="pl-PL" sz="10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</a:rPr>
              <a:t>Katalog produktów</a:t>
            </a:r>
          </a:p>
        </p:txBody>
      </p:sp>
      <p:sp>
        <p:nvSpPr>
          <p:cNvPr id="41" name="Prostokąt 40"/>
          <p:cNvSpPr/>
          <p:nvPr/>
        </p:nvSpPr>
        <p:spPr>
          <a:xfrm>
            <a:off x="6503634" y="3866491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rostokąt 41"/>
          <p:cNvSpPr/>
          <p:nvPr/>
        </p:nvSpPr>
        <p:spPr>
          <a:xfrm>
            <a:off x="6503634" y="4154523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rostokąt 42"/>
          <p:cNvSpPr/>
          <p:nvPr/>
        </p:nvSpPr>
        <p:spPr>
          <a:xfrm>
            <a:off x="6503634" y="437054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ole tekstowe 43"/>
          <p:cNvSpPr txBox="1"/>
          <p:nvPr/>
        </p:nvSpPr>
        <p:spPr>
          <a:xfrm>
            <a:off x="4991466" y="1202195"/>
            <a:ext cx="39239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err="1" smtClean="0"/>
              <a:t>bdd</a:t>
            </a:r>
            <a:r>
              <a:rPr lang="pl-PL" sz="1050" dirty="0" smtClean="0"/>
              <a:t> [</a:t>
            </a:r>
            <a:r>
              <a:rPr lang="pl-PL" sz="1050" dirty="0" err="1" smtClean="0"/>
              <a:t>package</a:t>
            </a:r>
            <a:r>
              <a:rPr lang="pl-PL" sz="1050" dirty="0" smtClean="0"/>
              <a:t>] serwis transakcyjny sklepu </a:t>
            </a:r>
            <a:r>
              <a:rPr lang="pl-PL" sz="1050" dirty="0" err="1" smtClean="0"/>
              <a:t>internetowegoo</a:t>
            </a:r>
            <a:endParaRPr lang="pl-PL" sz="1050" dirty="0"/>
          </a:p>
        </p:txBody>
      </p:sp>
      <p:cxnSp>
        <p:nvCxnSpPr>
          <p:cNvPr id="45" name="Łącznik prosty 44"/>
          <p:cNvCxnSpPr>
            <a:stCxn id="30" idx="2"/>
            <a:endCxn id="39" idx="0"/>
          </p:cNvCxnSpPr>
          <p:nvPr/>
        </p:nvCxnSpPr>
        <p:spPr>
          <a:xfrm>
            <a:off x="6971686" y="2570347"/>
            <a:ext cx="0" cy="7920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45"/>
          <p:cNvCxnSpPr/>
          <p:nvPr/>
        </p:nvCxnSpPr>
        <p:spPr>
          <a:xfrm flipV="1">
            <a:off x="5783554" y="3146411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46"/>
          <p:cNvCxnSpPr/>
          <p:nvPr/>
        </p:nvCxnSpPr>
        <p:spPr>
          <a:xfrm flipV="1">
            <a:off x="8231826" y="3146411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47"/>
          <p:cNvCxnSpPr/>
          <p:nvPr/>
        </p:nvCxnSpPr>
        <p:spPr>
          <a:xfrm>
            <a:off x="5783554" y="3146411"/>
            <a:ext cx="2448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rójkąt równoramienny 48"/>
          <p:cNvSpPr/>
          <p:nvPr/>
        </p:nvSpPr>
        <p:spPr>
          <a:xfrm>
            <a:off x="6935682" y="2570347"/>
            <a:ext cx="72008" cy="144016"/>
          </a:xfrm>
          <a:prstGeom prst="triangle">
            <a:avLst>
              <a:gd name="adj" fmla="val 54268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Trójkąt równoramienny 49"/>
          <p:cNvSpPr/>
          <p:nvPr/>
        </p:nvSpPr>
        <p:spPr>
          <a:xfrm rot="10800000">
            <a:off x="6935682" y="2714363"/>
            <a:ext cx="72008" cy="144016"/>
          </a:xfrm>
          <a:prstGeom prst="triangle">
            <a:avLst>
              <a:gd name="adj" fmla="val 4743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zentacja1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gradFill>
          <a:gsLst>
            <a:gs pos="0">
              <a:srgbClr val="FFFF00"/>
            </a:gs>
            <a:gs pos="9000">
              <a:srgbClr val="FFFF00"/>
            </a:gs>
            <a:gs pos="83000">
              <a:srgbClr val="FFFF00"/>
            </a:gs>
            <a:gs pos="100000">
              <a:srgbClr val="FFFF00"/>
            </a:gs>
          </a:gsLst>
          <a:lin ang="5400000" scaled="1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a:spPr>
      <a:bodyPr wrap="square" rtlCol="0">
        <a:spAutoFit/>
      </a:bodyPr>
      <a:lstStyle>
        <a:defPPr algn="l">
          <a:defRPr sz="3200" b="1" dirty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eamer_template.potx" id="{D4C2DD3F-9CF9-4133-8C2C-100FBFAF5567}" vid="{B8F957E5-63B1-4434-8FB4-879DF4B6A6E6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Prezentacja1</Template>
  <TotalTime>935</TotalTime>
  <Words>7632</Words>
  <Application>Microsoft Office PowerPoint</Application>
  <PresentationFormat>Pokaz na ekranie (4:3)</PresentationFormat>
  <Paragraphs>2710</Paragraphs>
  <Slides>146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146</vt:i4>
      </vt:variant>
    </vt:vector>
  </HeadingPairs>
  <TitlesOfParts>
    <vt:vector size="147" baseType="lpstr">
      <vt:lpstr>Prezentacja1</vt:lpstr>
      <vt:lpstr>Slajd 1</vt:lpstr>
      <vt:lpstr>Slajd 2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  <vt:lpstr>SysML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Radek</dc:creator>
  <cp:lastModifiedBy>Radek</cp:lastModifiedBy>
  <cp:revision>452</cp:revision>
  <dcterms:created xsi:type="dcterms:W3CDTF">2022-02-23T20:39:06Z</dcterms:created>
  <dcterms:modified xsi:type="dcterms:W3CDTF">2022-04-21T22:22:14Z</dcterms:modified>
</cp:coreProperties>
</file>