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8" r:id="rId3"/>
    <p:sldId id="259" r:id="rId4"/>
    <p:sldId id="312" r:id="rId5"/>
    <p:sldId id="304" r:id="rId6"/>
    <p:sldId id="301" r:id="rId7"/>
    <p:sldId id="318" r:id="rId8"/>
    <p:sldId id="319" r:id="rId9"/>
    <p:sldId id="320" r:id="rId10"/>
    <p:sldId id="321" r:id="rId11"/>
    <p:sldId id="325" r:id="rId12"/>
    <p:sldId id="326" r:id="rId13"/>
    <p:sldId id="327" r:id="rId14"/>
    <p:sldId id="309" r:id="rId15"/>
    <p:sldId id="293" r:id="rId16"/>
    <p:sldId id="306" r:id="rId17"/>
    <p:sldId id="310" r:id="rId18"/>
    <p:sldId id="330" r:id="rId19"/>
    <p:sldId id="331" r:id="rId20"/>
    <p:sldId id="332" r:id="rId21"/>
    <p:sldId id="329" r:id="rId22"/>
    <p:sldId id="334" r:id="rId23"/>
    <p:sldId id="335" r:id="rId24"/>
    <p:sldId id="342" r:id="rId25"/>
    <p:sldId id="341" r:id="rId26"/>
    <p:sldId id="340" r:id="rId27"/>
    <p:sldId id="336" r:id="rId28"/>
    <p:sldId id="337" r:id="rId29"/>
    <p:sldId id="307" r:id="rId30"/>
    <p:sldId id="313" r:id="rId31"/>
    <p:sldId id="314" r:id="rId32"/>
    <p:sldId id="315" r:id="rId33"/>
    <p:sldId id="316" r:id="rId34"/>
    <p:sldId id="317" r:id="rId35"/>
    <p:sldId id="339" r:id="rId36"/>
    <p:sldId id="279" r:id="rId37"/>
    <p:sldId id="261" r:id="rId38"/>
    <p:sldId id="264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0FC29FE-0468-447C-9B0A-8D0163767038}">
          <p14:sldIdLst>
            <p14:sldId id="256"/>
            <p14:sldId id="268"/>
            <p14:sldId id="259"/>
            <p14:sldId id="312"/>
            <p14:sldId id="304"/>
          </p14:sldIdLst>
        </p14:section>
        <p14:section name="Text Analysis" id="{463087CF-F169-4B29-BB8F-69EF8AEC9653}">
          <p14:sldIdLst>
            <p14:sldId id="301"/>
            <p14:sldId id="318"/>
            <p14:sldId id="319"/>
            <p14:sldId id="320"/>
            <p14:sldId id="321"/>
            <p14:sldId id="325"/>
            <p14:sldId id="326"/>
            <p14:sldId id="327"/>
          </p14:sldIdLst>
        </p14:section>
        <p14:section name="Case 1: Preprocessing" id="{2829E6F6-8D38-49BD-AA5D-E799363C23E5}">
          <p14:sldIdLst>
            <p14:sldId id="309"/>
            <p14:sldId id="293"/>
            <p14:sldId id="306"/>
          </p14:sldIdLst>
        </p14:section>
        <p14:section name="Case 2: Disputed Authorship Problem" id="{0B22C7BF-ABF3-4890-8076-ECD1CF19121F}">
          <p14:sldIdLst>
            <p14:sldId id="310"/>
            <p14:sldId id="330"/>
            <p14:sldId id="331"/>
            <p14:sldId id="332"/>
            <p14:sldId id="329"/>
            <p14:sldId id="334"/>
            <p14:sldId id="335"/>
            <p14:sldId id="342"/>
            <p14:sldId id="341"/>
            <p14:sldId id="340"/>
            <p14:sldId id="336"/>
            <p14:sldId id="337"/>
            <p14:sldId id="307"/>
          </p14:sldIdLst>
        </p14:section>
        <p14:section name="Topic Modeling" id="{4331D1B7-33EA-469F-BE38-1DB711AF1B39}">
          <p14:sldIdLst>
            <p14:sldId id="313"/>
            <p14:sldId id="314"/>
            <p14:sldId id="315"/>
            <p14:sldId id="316"/>
            <p14:sldId id="317"/>
          </p14:sldIdLst>
        </p14:section>
        <p14:section name="Conclusion" id="{CB8BA822-62D3-41E9-BE30-14A9C1324CF4}">
          <p14:sldIdLst>
            <p14:sldId id="339"/>
            <p14:sldId id="279"/>
            <p14:sldId id="261"/>
            <p14:sldId id="264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Thurmond" initials="N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2402" autoAdjust="0"/>
  </p:normalViewPr>
  <p:slideViewPr>
    <p:cSldViewPr snapToGrid="0">
      <p:cViewPr varScale="1">
        <p:scale>
          <a:sx n="51" d="100"/>
          <a:sy n="51" d="100"/>
        </p:scale>
        <p:origin x="65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8A78A-F5BA-469C-80EC-60A9AA2F685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DEADA4-E91A-4E7B-9708-FFA8C24764D8}">
      <dgm:prSet phldrT="[Text]"/>
      <dgm:spPr/>
      <dgm:t>
        <a:bodyPr/>
        <a:lstStyle/>
        <a:p>
          <a:r>
            <a:rPr lang="en-US" dirty="0" smtClean="0"/>
            <a:t>Tokenize</a:t>
          </a:r>
          <a:endParaRPr lang="en-US" dirty="0"/>
        </a:p>
      </dgm:t>
    </dgm:pt>
    <dgm:pt modelId="{ADE2B971-D327-4F80-9C31-3A0819CFF12F}" type="parTrans" cxnId="{1B22D68C-3180-48AF-AB3B-50321359798C}">
      <dgm:prSet/>
      <dgm:spPr/>
      <dgm:t>
        <a:bodyPr/>
        <a:lstStyle/>
        <a:p>
          <a:endParaRPr lang="en-US"/>
        </a:p>
      </dgm:t>
    </dgm:pt>
    <dgm:pt modelId="{5317B475-4A49-4478-B57C-EC32662EE4FA}" type="sibTrans" cxnId="{1B22D68C-3180-48AF-AB3B-50321359798C}">
      <dgm:prSet/>
      <dgm:spPr/>
      <dgm:t>
        <a:bodyPr/>
        <a:lstStyle/>
        <a:p>
          <a:endParaRPr lang="en-US"/>
        </a:p>
      </dgm:t>
    </dgm:pt>
    <dgm:pt modelId="{45D9F241-95F5-4D9B-98DF-EE3E6B2848B7}">
      <dgm:prSet phldrT="[Text]"/>
      <dgm:spPr/>
      <dgm:t>
        <a:bodyPr/>
        <a:lstStyle/>
        <a:p>
          <a:r>
            <a:rPr lang="en-US" dirty="0" smtClean="0"/>
            <a:t>Clean</a:t>
          </a:r>
          <a:endParaRPr lang="en-US" dirty="0"/>
        </a:p>
      </dgm:t>
    </dgm:pt>
    <dgm:pt modelId="{679BA23B-4C1D-4180-A24E-23E1F534BFC7}" type="parTrans" cxnId="{B2B90E53-BFFD-4161-9A38-0303708CF17B}">
      <dgm:prSet/>
      <dgm:spPr/>
      <dgm:t>
        <a:bodyPr/>
        <a:lstStyle/>
        <a:p>
          <a:endParaRPr lang="en-US"/>
        </a:p>
      </dgm:t>
    </dgm:pt>
    <dgm:pt modelId="{00599236-EED8-43B0-BCE4-D5A19090C3B0}" type="sibTrans" cxnId="{B2B90E53-BFFD-4161-9A38-0303708CF17B}">
      <dgm:prSet/>
      <dgm:spPr/>
      <dgm:t>
        <a:bodyPr/>
        <a:lstStyle/>
        <a:p>
          <a:endParaRPr lang="en-US"/>
        </a:p>
      </dgm:t>
    </dgm:pt>
    <dgm:pt modelId="{1FD7B913-3901-4D36-8424-B08C39E866EC}">
      <dgm:prSet phldrT="[Text]"/>
      <dgm:spPr/>
      <dgm:t>
        <a:bodyPr/>
        <a:lstStyle/>
        <a:p>
          <a:r>
            <a:rPr lang="en-US" dirty="0" smtClean="0"/>
            <a:t>Stem</a:t>
          </a:r>
          <a:endParaRPr lang="en-US" dirty="0"/>
        </a:p>
      </dgm:t>
    </dgm:pt>
    <dgm:pt modelId="{92DEE58B-8772-451F-A0A4-975008A553B9}" type="parTrans" cxnId="{1D999F93-D044-487D-8F7A-77FCDEB8D134}">
      <dgm:prSet/>
      <dgm:spPr/>
      <dgm:t>
        <a:bodyPr/>
        <a:lstStyle/>
        <a:p>
          <a:endParaRPr lang="en-US"/>
        </a:p>
      </dgm:t>
    </dgm:pt>
    <dgm:pt modelId="{735EA8E7-5264-4013-A235-0C3E90C550D2}" type="sibTrans" cxnId="{1D999F93-D044-487D-8F7A-77FCDEB8D134}">
      <dgm:prSet/>
      <dgm:spPr/>
      <dgm:t>
        <a:bodyPr/>
        <a:lstStyle/>
        <a:p>
          <a:endParaRPr lang="en-US"/>
        </a:p>
      </dgm:t>
    </dgm:pt>
    <dgm:pt modelId="{E0F81F2E-EEAA-43DC-AA7A-9E645A2F62C3}">
      <dgm:prSet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3DA4935F-9468-4AFD-8F0B-C0F9F81C46E1}" type="parTrans" cxnId="{F009E69D-B9BC-4341-A2FA-6683A0D0C201}">
      <dgm:prSet/>
      <dgm:spPr/>
      <dgm:t>
        <a:bodyPr/>
        <a:lstStyle/>
        <a:p>
          <a:endParaRPr lang="en-US"/>
        </a:p>
      </dgm:t>
    </dgm:pt>
    <dgm:pt modelId="{743D25AC-FB02-45F2-8839-9D5EF48E0BE5}" type="sibTrans" cxnId="{F009E69D-B9BC-4341-A2FA-6683A0D0C201}">
      <dgm:prSet/>
      <dgm:spPr/>
      <dgm:t>
        <a:bodyPr/>
        <a:lstStyle/>
        <a:p>
          <a:endParaRPr lang="en-US"/>
        </a:p>
      </dgm:t>
    </dgm:pt>
    <dgm:pt modelId="{81C8FA2E-F1DD-4403-A317-FEE0BF33F0AA}" type="pres">
      <dgm:prSet presAssocID="{5318A78A-F5BA-469C-80EC-60A9AA2F6855}" presName="Name0" presStyleCnt="0">
        <dgm:presLayoutVars>
          <dgm:dir/>
          <dgm:resizeHandles val="exact"/>
        </dgm:presLayoutVars>
      </dgm:prSet>
      <dgm:spPr/>
    </dgm:pt>
    <dgm:pt modelId="{F43E90DF-884D-4048-87C8-9487E3A2F892}" type="pres">
      <dgm:prSet presAssocID="{7ADEADA4-E91A-4E7B-9708-FFA8C24764D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2DCBC-323B-4103-9DDE-930FBCD64666}" type="pres">
      <dgm:prSet presAssocID="{5317B475-4A49-4478-B57C-EC32662EE4FA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F7B36F7-7578-43E6-B4C8-0A365C02EF8C}" type="pres">
      <dgm:prSet presAssocID="{5317B475-4A49-4478-B57C-EC32662EE4FA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E7B08C2-B03C-4B56-96F5-8772862B72D7}" type="pres">
      <dgm:prSet presAssocID="{45D9F241-95F5-4D9B-98DF-EE3E6B2848B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5F00D-8836-4103-85E3-7CA00555B62E}" type="pres">
      <dgm:prSet presAssocID="{00599236-EED8-43B0-BCE4-D5A19090C3B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3EFC6694-CE77-43DB-8E91-9BE8C1843E60}" type="pres">
      <dgm:prSet presAssocID="{00599236-EED8-43B0-BCE4-D5A19090C3B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F6FECAAC-7F0A-4230-83A9-70CB2177D339}" type="pres">
      <dgm:prSet presAssocID="{1FD7B913-3901-4D36-8424-B08C39E866E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A69CA-C21E-46CB-B82F-0C90F133F5DF}" type="pres">
      <dgm:prSet presAssocID="{735EA8E7-5264-4013-A235-0C3E90C550D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8C23297-6148-4E00-B2D5-4A77E490E3ED}" type="pres">
      <dgm:prSet presAssocID="{735EA8E7-5264-4013-A235-0C3E90C550D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ECF57EE2-FB4D-4171-96AD-B086ECC532EA}" type="pres">
      <dgm:prSet presAssocID="{E0F81F2E-EEAA-43DC-AA7A-9E645A2F62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780C3E-7F42-4D53-A2E8-E533F4F36C42}" type="presOf" srcId="{E0F81F2E-EEAA-43DC-AA7A-9E645A2F62C3}" destId="{ECF57EE2-FB4D-4171-96AD-B086ECC532EA}" srcOrd="0" destOrd="0" presId="urn:microsoft.com/office/officeart/2005/8/layout/process1"/>
    <dgm:cxn modelId="{F009E69D-B9BC-4341-A2FA-6683A0D0C201}" srcId="{5318A78A-F5BA-469C-80EC-60A9AA2F6855}" destId="{E0F81F2E-EEAA-43DC-AA7A-9E645A2F62C3}" srcOrd="3" destOrd="0" parTransId="{3DA4935F-9468-4AFD-8F0B-C0F9F81C46E1}" sibTransId="{743D25AC-FB02-45F2-8839-9D5EF48E0BE5}"/>
    <dgm:cxn modelId="{E17872B4-24C4-417F-8B1E-C86D98272F42}" type="presOf" srcId="{00599236-EED8-43B0-BCE4-D5A19090C3B0}" destId="{3EFC6694-CE77-43DB-8E91-9BE8C1843E60}" srcOrd="1" destOrd="0" presId="urn:microsoft.com/office/officeart/2005/8/layout/process1"/>
    <dgm:cxn modelId="{9AA84DA3-67A1-427A-B3DD-C9C16712B6B4}" type="presOf" srcId="{45D9F241-95F5-4D9B-98DF-EE3E6B2848B7}" destId="{2E7B08C2-B03C-4B56-96F5-8772862B72D7}" srcOrd="0" destOrd="0" presId="urn:microsoft.com/office/officeart/2005/8/layout/process1"/>
    <dgm:cxn modelId="{ABC4A76F-6846-4DC2-8BE3-4FD9F94B89B4}" type="presOf" srcId="{5318A78A-F5BA-469C-80EC-60A9AA2F6855}" destId="{81C8FA2E-F1DD-4403-A317-FEE0BF33F0AA}" srcOrd="0" destOrd="0" presId="urn:microsoft.com/office/officeart/2005/8/layout/process1"/>
    <dgm:cxn modelId="{A0E62A1D-D6BF-4D70-AFFB-E19858CD0578}" type="presOf" srcId="{735EA8E7-5264-4013-A235-0C3E90C550D2}" destId="{28C23297-6148-4E00-B2D5-4A77E490E3ED}" srcOrd="1" destOrd="0" presId="urn:microsoft.com/office/officeart/2005/8/layout/process1"/>
    <dgm:cxn modelId="{B2B90E53-BFFD-4161-9A38-0303708CF17B}" srcId="{5318A78A-F5BA-469C-80EC-60A9AA2F6855}" destId="{45D9F241-95F5-4D9B-98DF-EE3E6B2848B7}" srcOrd="1" destOrd="0" parTransId="{679BA23B-4C1D-4180-A24E-23E1F534BFC7}" sibTransId="{00599236-EED8-43B0-BCE4-D5A19090C3B0}"/>
    <dgm:cxn modelId="{1B22D68C-3180-48AF-AB3B-50321359798C}" srcId="{5318A78A-F5BA-469C-80EC-60A9AA2F6855}" destId="{7ADEADA4-E91A-4E7B-9708-FFA8C24764D8}" srcOrd="0" destOrd="0" parTransId="{ADE2B971-D327-4F80-9C31-3A0819CFF12F}" sibTransId="{5317B475-4A49-4478-B57C-EC32662EE4FA}"/>
    <dgm:cxn modelId="{C3FBE6B0-DE60-4745-A9FD-C31FB1A0C03B}" type="presOf" srcId="{5317B475-4A49-4478-B57C-EC32662EE4FA}" destId="{BF7B36F7-7578-43E6-B4C8-0A365C02EF8C}" srcOrd="1" destOrd="0" presId="urn:microsoft.com/office/officeart/2005/8/layout/process1"/>
    <dgm:cxn modelId="{25A5B13B-D43A-47C7-B06C-9E1E1FB7CF5A}" type="presOf" srcId="{1FD7B913-3901-4D36-8424-B08C39E866EC}" destId="{F6FECAAC-7F0A-4230-83A9-70CB2177D339}" srcOrd="0" destOrd="0" presId="urn:microsoft.com/office/officeart/2005/8/layout/process1"/>
    <dgm:cxn modelId="{B6EA549C-C772-49C8-9917-512F09876932}" type="presOf" srcId="{00599236-EED8-43B0-BCE4-D5A19090C3B0}" destId="{AAD5F00D-8836-4103-85E3-7CA00555B62E}" srcOrd="0" destOrd="0" presId="urn:microsoft.com/office/officeart/2005/8/layout/process1"/>
    <dgm:cxn modelId="{144C93DC-053F-48B2-9F1A-F96132AB7876}" type="presOf" srcId="{5317B475-4A49-4478-B57C-EC32662EE4FA}" destId="{3882DCBC-323B-4103-9DDE-930FBCD64666}" srcOrd="0" destOrd="0" presId="urn:microsoft.com/office/officeart/2005/8/layout/process1"/>
    <dgm:cxn modelId="{E8586CA1-63A5-4FB2-B4EF-F7AFADAFFBA7}" type="presOf" srcId="{7ADEADA4-E91A-4E7B-9708-FFA8C24764D8}" destId="{F43E90DF-884D-4048-87C8-9487E3A2F892}" srcOrd="0" destOrd="0" presId="urn:microsoft.com/office/officeart/2005/8/layout/process1"/>
    <dgm:cxn modelId="{064A06BB-D21A-42B9-82AC-93498B6E656C}" type="presOf" srcId="{735EA8E7-5264-4013-A235-0C3E90C550D2}" destId="{1C1A69CA-C21E-46CB-B82F-0C90F133F5DF}" srcOrd="0" destOrd="0" presId="urn:microsoft.com/office/officeart/2005/8/layout/process1"/>
    <dgm:cxn modelId="{1D999F93-D044-487D-8F7A-77FCDEB8D134}" srcId="{5318A78A-F5BA-469C-80EC-60A9AA2F6855}" destId="{1FD7B913-3901-4D36-8424-B08C39E866EC}" srcOrd="2" destOrd="0" parTransId="{92DEE58B-8772-451F-A0A4-975008A553B9}" sibTransId="{735EA8E7-5264-4013-A235-0C3E90C550D2}"/>
    <dgm:cxn modelId="{51B602BB-BA79-4A2E-93C0-1B1FB69EE113}" type="presParOf" srcId="{81C8FA2E-F1DD-4403-A317-FEE0BF33F0AA}" destId="{F43E90DF-884D-4048-87C8-9487E3A2F892}" srcOrd="0" destOrd="0" presId="urn:microsoft.com/office/officeart/2005/8/layout/process1"/>
    <dgm:cxn modelId="{69AB0AA9-2C0F-44AD-9276-D3F0E43520B2}" type="presParOf" srcId="{81C8FA2E-F1DD-4403-A317-FEE0BF33F0AA}" destId="{3882DCBC-323B-4103-9DDE-930FBCD64666}" srcOrd="1" destOrd="0" presId="urn:microsoft.com/office/officeart/2005/8/layout/process1"/>
    <dgm:cxn modelId="{818A5152-79BD-45B6-9530-F6F5FBC5F9D3}" type="presParOf" srcId="{3882DCBC-323B-4103-9DDE-930FBCD64666}" destId="{BF7B36F7-7578-43E6-B4C8-0A365C02EF8C}" srcOrd="0" destOrd="0" presId="urn:microsoft.com/office/officeart/2005/8/layout/process1"/>
    <dgm:cxn modelId="{1D34F1AF-6B0A-4E87-9D45-5558C00ED400}" type="presParOf" srcId="{81C8FA2E-F1DD-4403-A317-FEE0BF33F0AA}" destId="{2E7B08C2-B03C-4B56-96F5-8772862B72D7}" srcOrd="2" destOrd="0" presId="urn:microsoft.com/office/officeart/2005/8/layout/process1"/>
    <dgm:cxn modelId="{6E34E926-71D3-47E6-A3BF-09960D2AE770}" type="presParOf" srcId="{81C8FA2E-F1DD-4403-A317-FEE0BF33F0AA}" destId="{AAD5F00D-8836-4103-85E3-7CA00555B62E}" srcOrd="3" destOrd="0" presId="urn:microsoft.com/office/officeart/2005/8/layout/process1"/>
    <dgm:cxn modelId="{A2BC8576-61FB-4E4B-A2AB-4E7DBE27CD3A}" type="presParOf" srcId="{AAD5F00D-8836-4103-85E3-7CA00555B62E}" destId="{3EFC6694-CE77-43DB-8E91-9BE8C1843E60}" srcOrd="0" destOrd="0" presId="urn:microsoft.com/office/officeart/2005/8/layout/process1"/>
    <dgm:cxn modelId="{3210F5BB-F471-4791-99C4-58AF47BBD903}" type="presParOf" srcId="{81C8FA2E-F1DD-4403-A317-FEE0BF33F0AA}" destId="{F6FECAAC-7F0A-4230-83A9-70CB2177D339}" srcOrd="4" destOrd="0" presId="urn:microsoft.com/office/officeart/2005/8/layout/process1"/>
    <dgm:cxn modelId="{1241853A-2B00-4571-9C64-20D929D13062}" type="presParOf" srcId="{81C8FA2E-F1DD-4403-A317-FEE0BF33F0AA}" destId="{1C1A69CA-C21E-46CB-B82F-0C90F133F5DF}" srcOrd="5" destOrd="0" presId="urn:microsoft.com/office/officeart/2005/8/layout/process1"/>
    <dgm:cxn modelId="{B6BF996E-CF5E-4D32-A4AE-1E66D28E1805}" type="presParOf" srcId="{1C1A69CA-C21E-46CB-B82F-0C90F133F5DF}" destId="{28C23297-6148-4E00-B2D5-4A77E490E3ED}" srcOrd="0" destOrd="0" presId="urn:microsoft.com/office/officeart/2005/8/layout/process1"/>
    <dgm:cxn modelId="{B41E42BD-A908-4E77-8E92-5F5410C9E9FE}" type="presParOf" srcId="{81C8FA2E-F1DD-4403-A317-FEE0BF33F0AA}" destId="{ECF57EE2-FB4D-4171-96AD-B086ECC532EA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E90DF-884D-4048-87C8-9487E3A2F892}">
      <dsp:nvSpPr>
        <dsp:cNvPr id="0" name=""/>
        <dsp:cNvSpPr/>
      </dsp:nvSpPr>
      <dsp:spPr>
        <a:xfrm>
          <a:off x="3181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Tokenize</a:t>
          </a:r>
          <a:endParaRPr lang="en-US" sz="2300" kern="1200" dirty="0"/>
        </a:p>
      </dsp:txBody>
      <dsp:txXfrm>
        <a:off x="27624" y="165975"/>
        <a:ext cx="1342005" cy="785649"/>
      </dsp:txXfrm>
    </dsp:sp>
    <dsp:sp modelId="{3882DCBC-323B-4103-9DDE-930FBCD64666}">
      <dsp:nvSpPr>
        <dsp:cNvPr id="0" name=""/>
        <dsp:cNvSpPr/>
      </dsp:nvSpPr>
      <dsp:spPr>
        <a:xfrm>
          <a:off x="1533162" y="3863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533162" y="455317"/>
        <a:ext cx="206408" cy="206965"/>
      </dsp:txXfrm>
    </dsp:sp>
    <dsp:sp modelId="{2E7B08C2-B03C-4B56-96F5-8772862B72D7}">
      <dsp:nvSpPr>
        <dsp:cNvPr id="0" name=""/>
        <dsp:cNvSpPr/>
      </dsp:nvSpPr>
      <dsp:spPr>
        <a:xfrm>
          <a:off x="1950429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Clean</a:t>
          </a:r>
          <a:endParaRPr lang="en-US" sz="2300" kern="1200" dirty="0"/>
        </a:p>
      </dsp:txBody>
      <dsp:txXfrm>
        <a:off x="1974872" y="165975"/>
        <a:ext cx="1342005" cy="785649"/>
      </dsp:txXfrm>
    </dsp:sp>
    <dsp:sp modelId="{AAD5F00D-8836-4103-85E3-7CA00555B62E}">
      <dsp:nvSpPr>
        <dsp:cNvPr id="0" name=""/>
        <dsp:cNvSpPr/>
      </dsp:nvSpPr>
      <dsp:spPr>
        <a:xfrm>
          <a:off x="3480410" y="3863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480410" y="455317"/>
        <a:ext cx="206408" cy="206965"/>
      </dsp:txXfrm>
    </dsp:sp>
    <dsp:sp modelId="{F6FECAAC-7F0A-4230-83A9-70CB2177D339}">
      <dsp:nvSpPr>
        <dsp:cNvPr id="0" name=""/>
        <dsp:cNvSpPr/>
      </dsp:nvSpPr>
      <dsp:spPr>
        <a:xfrm>
          <a:off x="3897678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Stem</a:t>
          </a:r>
          <a:endParaRPr lang="en-US" sz="2300" kern="1200" dirty="0"/>
        </a:p>
      </dsp:txBody>
      <dsp:txXfrm>
        <a:off x="3922121" y="165975"/>
        <a:ext cx="1342005" cy="785649"/>
      </dsp:txXfrm>
    </dsp:sp>
    <dsp:sp modelId="{1C1A69CA-C21E-46CB-B82F-0C90F133F5DF}">
      <dsp:nvSpPr>
        <dsp:cNvPr id="0" name=""/>
        <dsp:cNvSpPr/>
      </dsp:nvSpPr>
      <dsp:spPr>
        <a:xfrm>
          <a:off x="5427659" y="3863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427659" y="455317"/>
        <a:ext cx="206408" cy="206965"/>
      </dsp:txXfrm>
    </dsp:sp>
    <dsp:sp modelId="{ECF57EE2-FB4D-4171-96AD-B086ECC532EA}">
      <dsp:nvSpPr>
        <dsp:cNvPr id="0" name=""/>
        <dsp:cNvSpPr/>
      </dsp:nvSpPr>
      <dsp:spPr>
        <a:xfrm>
          <a:off x="5844926" y="141532"/>
          <a:ext cx="1390891" cy="834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Filter</a:t>
          </a:r>
          <a:endParaRPr lang="en-US" sz="2300" kern="1200" dirty="0"/>
        </a:p>
      </dsp:txBody>
      <dsp:txXfrm>
        <a:off x="5869369" y="165975"/>
        <a:ext cx="1342005" cy="785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55B5-0101-447E-A713-B8B9BC44D6D4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542-13BB-4451-9D21-FF76E021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4CA7-3595-4C73-8516-0A5B0F282F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7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r>
              <a:rPr lang="en-US" baseline="0" dirty="0" smtClean="0"/>
              <a:t> the bedrock for the united states government… if you want to know the original structure of the us government, this is your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E4CA7-3595-4C73-8516-0A5B0F282F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7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4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https://projectmosaic.uncc.edu/make-a-consulting-appointment/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7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FB81-36F1-4611-A75C-AD94DBDCC54F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emf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quanteda/vignettes/quickstar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slen/Federalist-Papers-Workshop/blob/master/part1/preprocessing-01.Rm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aefuWGmK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cmu.edu/Exams/mosteller.pdf" TargetMode="External"/><Relationship Id="rId2" Type="http://schemas.openxmlformats.org/officeDocument/2006/relationships/hyperlink" Target="http://www.jstor.org/stable/1921883?seq=1#page_scan_tab_cont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23/B:CHUM.0000009291.06947.52" TargetMode="External"/><Relationship Id="rId4" Type="http://schemas.openxmlformats.org/officeDocument/2006/relationships/hyperlink" Target="http://pages.cs.wisc.edu/~gfung/federalist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51304/why-is-ridge-regression-called-ridge-why-is-it-needed-and-what-happens-when" TargetMode="External"/><Relationship Id="rId2" Type="http://schemas.openxmlformats.org/officeDocument/2006/relationships/hyperlink" Target="http://stats.stackexchange.com/questions/17711/why-does-ridge-regression-classifier-work-quite-well-for-text-classific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as.uky.edu/statistics/users/pbreheny/764-F11/notes/9-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slen/Federalist-Papers-Workshop/blob/master/part2/supervised-02.R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allery.shinyapps.io/LDAelife/" TargetMode="External"/><Relationship Id="rId2" Type="http://schemas.openxmlformats.org/officeDocument/2006/relationships/hyperlink" Target="https://cran.r-project.org/web/packages/topicmodels/vignettes/topicmodel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slen/Federalist-Papers-Workshop/blob/master/part3/topicmodeling-03.Rm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Claude.Thill@uncc.edu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mailto:projectmosaic@uncc.edu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haoyu.li@uncc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mailto:kvenkita@uncc.edu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wesslen/federalist-papers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internetlivestat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84" y="2404534"/>
            <a:ext cx="8632319" cy="1646302"/>
          </a:xfrm>
        </p:spPr>
        <p:txBody>
          <a:bodyPr/>
          <a:lstStyle/>
          <a:p>
            <a:r>
              <a:rPr lang="en-US" sz="4400" dirty="0" smtClean="0"/>
              <a:t>Text Analysis with R </a:t>
            </a:r>
            <a:br>
              <a:rPr lang="en-US" sz="4400" dirty="0" smtClean="0"/>
            </a:br>
            <a:r>
              <a:rPr lang="en-US" sz="4400" dirty="0" smtClean="0"/>
              <a:t>for Social Science Research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50273"/>
            <a:ext cx="7766936" cy="1604900"/>
          </a:xfrm>
        </p:spPr>
        <p:txBody>
          <a:bodyPr>
            <a:normAutofit/>
          </a:bodyPr>
          <a:lstStyle/>
          <a:p>
            <a:r>
              <a:rPr lang="en-US" dirty="0"/>
              <a:t>Project Mosaic Workshop</a:t>
            </a:r>
          </a:p>
          <a:p>
            <a:r>
              <a:rPr lang="en-US" dirty="0" smtClean="0"/>
              <a:t>Date 10/6/2016</a:t>
            </a:r>
            <a:endParaRPr lang="en-US" dirty="0"/>
          </a:p>
          <a:p>
            <a:r>
              <a:rPr lang="en-US" dirty="0" smtClean="0"/>
              <a:t>Ryan </a:t>
            </a:r>
            <a:r>
              <a:rPr lang="en-US" dirty="0" err="1" smtClean="0"/>
              <a:t>Wesslen</a:t>
            </a:r>
            <a:r>
              <a:rPr lang="en-US" dirty="0" smtClean="0"/>
              <a:t>, Computing &amp; Informatics   </a:t>
            </a:r>
            <a:endParaRPr lang="en-US" dirty="0"/>
          </a:p>
          <a:p>
            <a:r>
              <a:rPr lang="en-US" dirty="0" smtClean="0"/>
              <a:t>rwesslen@uncc.edu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56" y="160486"/>
            <a:ext cx="5915728" cy="10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else is text analysis difficult?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2540" y="1905000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4968" y="1905000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7340" y="1907321"/>
            <a:ext cx="21936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non-standard English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5110" y="2267183"/>
            <a:ext cx="2895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 dirty="0">
                <a:latin typeface="Calibri"/>
                <a:cs typeface="Calibri"/>
              </a:rPr>
              <a:t>Great job @</a:t>
            </a:r>
            <a:r>
              <a:rPr lang="en-US" sz="1500" dirty="0" err="1">
                <a:latin typeface="Calibri"/>
                <a:cs typeface="Calibri"/>
              </a:rPr>
              <a:t>justinbieber</a:t>
            </a:r>
            <a:r>
              <a:rPr lang="en-US" sz="1500" dirty="0">
                <a:latin typeface="Calibri"/>
                <a:cs typeface="Calibri"/>
              </a:rPr>
              <a:t>! Were SOO PROUD of what </a:t>
            </a:r>
            <a:r>
              <a:rPr lang="en-US" sz="1500" dirty="0" err="1">
                <a:latin typeface="Calibri"/>
                <a:cs typeface="Calibri"/>
              </a:rPr>
              <a:t>youve</a:t>
            </a:r>
            <a:r>
              <a:rPr lang="en-US" sz="1500" dirty="0">
                <a:latin typeface="Calibri"/>
                <a:cs typeface="Calibri"/>
              </a:rPr>
              <a:t> accomplished! U taught us 2 #</a:t>
            </a:r>
            <a:r>
              <a:rPr lang="en-US" sz="1500" dirty="0" err="1">
                <a:latin typeface="Calibri"/>
                <a:cs typeface="Calibri"/>
              </a:rPr>
              <a:t>neversaynever</a:t>
            </a:r>
            <a:r>
              <a:rPr lang="en-US" sz="1500" dirty="0">
                <a:latin typeface="Calibri"/>
                <a:cs typeface="Calibri"/>
              </a:rPr>
              <a:t> &amp; you yourself should never give up either♥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9140" y="1907321"/>
            <a:ext cx="21194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segmentation issues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40880" y="1905000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141" y="1907321"/>
            <a:ext cx="8226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idioms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3740" y="2212121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dark horse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get cold feet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lose face</a:t>
            </a:r>
          </a:p>
          <a:p>
            <a:pPr algn="ctr">
              <a:defRPr/>
            </a:pPr>
            <a:r>
              <a:rPr lang="en-US" sz="1600" dirty="0">
                <a:latin typeface="Calibri"/>
                <a:cs typeface="Calibri"/>
              </a:rPr>
              <a:t>throw in the towel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72540" y="3659922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3176" y="3655456"/>
            <a:ext cx="12618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neologisms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2540" y="4054180"/>
            <a:ext cx="2766060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unfriend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Retweet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600" dirty="0" err="1">
                <a:latin typeface="Calibri"/>
                <a:cs typeface="Calibri"/>
              </a:rPr>
              <a:t>bromance</a:t>
            </a:r>
            <a:endParaRPr lang="en-US" sz="1600" dirty="0">
              <a:latin typeface="Calibri"/>
              <a:cs typeface="Calibri"/>
            </a:endParaRP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40880" y="3645066"/>
            <a:ext cx="2766060" cy="1605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5697" y="3604706"/>
            <a:ext cx="201798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alibri"/>
                <a:cs typeface="Calibri"/>
              </a:rPr>
              <a:t>tricky entity names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39940" y="4040922"/>
            <a:ext cx="280543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Where is </a:t>
            </a:r>
            <a:r>
              <a:rPr lang="en-US" sz="1600" i="1" dirty="0">
                <a:latin typeface="Calibri"/>
                <a:cs typeface="Calibri"/>
              </a:rPr>
              <a:t>A Bug’s Life</a:t>
            </a:r>
            <a:r>
              <a:rPr lang="en-US" sz="1600" dirty="0">
                <a:latin typeface="Calibri"/>
                <a:cs typeface="Calibri"/>
              </a:rPr>
              <a:t> playing …</a:t>
            </a:r>
            <a:endParaRPr lang="en-US" sz="1600" i="1" dirty="0">
              <a:latin typeface="Calibri"/>
              <a:cs typeface="Calibri"/>
            </a:endParaRPr>
          </a:p>
          <a:p>
            <a:pPr>
              <a:spcBef>
                <a:spcPts val="300"/>
              </a:spcBef>
              <a:defRPr/>
            </a:pPr>
            <a:r>
              <a:rPr lang="en-US" sz="1600" i="1" dirty="0">
                <a:latin typeface="Calibri"/>
                <a:cs typeface="Calibri"/>
              </a:rPr>
              <a:t>Let It Be</a:t>
            </a:r>
            <a:r>
              <a:rPr lang="en-US" sz="1600" dirty="0">
                <a:latin typeface="Calibri"/>
                <a:cs typeface="Calibri"/>
              </a:rPr>
              <a:t> was recorded …</a:t>
            </a:r>
          </a:p>
          <a:p>
            <a:pPr>
              <a:spcBef>
                <a:spcPts val="300"/>
              </a:spcBef>
              <a:defRPr/>
            </a:pPr>
            <a:r>
              <a:rPr lang="en-US" sz="1600" dirty="0">
                <a:latin typeface="Calibri"/>
                <a:cs typeface="Calibri"/>
              </a:rPr>
              <a:t>… a mutation on the </a:t>
            </a:r>
            <a:r>
              <a:rPr lang="en-US" sz="1600" i="1" dirty="0">
                <a:latin typeface="Calibri"/>
                <a:cs typeface="Calibri"/>
              </a:rPr>
              <a:t>for</a:t>
            </a:r>
            <a:r>
              <a:rPr lang="en-US" sz="1600" dirty="0">
                <a:latin typeface="Calibri"/>
                <a:cs typeface="Calibri"/>
              </a:rPr>
              <a:t> gene …</a:t>
            </a:r>
            <a:endParaRPr lang="en-US" sz="1600" i="1" dirty="0">
              <a:latin typeface="Calibri"/>
              <a:cs typeface="Calibri"/>
            </a:endParaRPr>
          </a:p>
        </p:txBody>
      </p:sp>
      <p:grpSp>
        <p:nvGrpSpPr>
          <p:cNvPr id="21" name="Group 80"/>
          <p:cNvGrpSpPr>
            <a:grpSpLocks/>
          </p:cNvGrpSpPr>
          <p:nvPr/>
        </p:nvGrpSpPr>
        <p:grpSpPr bwMode="auto">
          <a:xfrm>
            <a:off x="3680236" y="2571982"/>
            <a:ext cx="2755295" cy="533400"/>
            <a:chOff x="3686175" y="2535809"/>
            <a:chExt cx="1774825" cy="337261"/>
          </a:xfrm>
        </p:grpSpPr>
        <p:sp>
          <p:nvSpPr>
            <p:cNvPr id="22" name="Rectangle 21"/>
            <p:cNvSpPr/>
            <p:nvPr/>
          </p:nvSpPr>
          <p:spPr>
            <a:xfrm>
              <a:off x="3686175" y="2535809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97307" y="2535809"/>
              <a:ext cx="23752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59901" y="2535809"/>
              <a:ext cx="49352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8494" y="2535809"/>
              <a:ext cx="32857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500" y="2535809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86175" y="2727808"/>
              <a:ext cx="182101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97307" y="2727808"/>
              <a:ext cx="484283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3259" y="2727808"/>
              <a:ext cx="593808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500" y="2727808"/>
              <a:ext cx="431500" cy="145262"/>
            </a:xfrm>
            <a:prstGeom prst="rect">
              <a:avLst/>
            </a:prstGeom>
            <a:solidFill>
              <a:srgbClr val="7A9FE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4400">
                <a:solidFill>
                  <a:schemeClr val="bg1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604035" y="2519972"/>
            <a:ext cx="2895600" cy="60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Calibri"/>
                <a:cs typeface="Calibri"/>
              </a:rPr>
              <a:t>the New York-New Haven Railroad</a:t>
            </a:r>
          </a:p>
          <a:p>
            <a:pPr algn="ctr">
              <a:spcBef>
                <a:spcPts val="300"/>
              </a:spcBef>
              <a:defRPr/>
            </a:pPr>
            <a:r>
              <a:rPr lang="en-US" sz="1500" dirty="0">
                <a:solidFill>
                  <a:schemeClr val="bg1"/>
                </a:solidFill>
                <a:latin typeface="Calibri"/>
                <a:cs typeface="Calibri"/>
              </a:rPr>
              <a:t>the New York-New Haven Railroad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12492" y="5460232"/>
            <a:ext cx="341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Dan </a:t>
            </a:r>
            <a:r>
              <a:rPr lang="en-US" dirty="0" err="1"/>
              <a:t>Jurafsky</a:t>
            </a:r>
            <a:r>
              <a:rPr lang="en-US" dirty="0"/>
              <a:t> (modified)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668140" y="3659922"/>
            <a:ext cx="2766060" cy="160325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440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8776" y="3655456"/>
            <a:ext cx="1372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sarcasm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68140" y="4054181"/>
            <a:ext cx="276606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600" dirty="0"/>
              <a:t>A: I love Justin Bieber. Do you like him to?</a:t>
            </a:r>
          </a:p>
          <a:p>
            <a:r>
              <a:rPr lang="en-US" sz="1600" dirty="0"/>
              <a:t>B: Yeah. Sure. </a:t>
            </a:r>
            <a:r>
              <a:rPr lang="en-US" sz="1600" i="1" dirty="0"/>
              <a:t>I absolutely love him.</a:t>
            </a:r>
            <a:endParaRPr lang="en-US" sz="1600" dirty="0"/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968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122" y="1586820"/>
            <a:ext cx="5175504" cy="2276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41" y="2773627"/>
            <a:ext cx="5174467" cy="19843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661" y="3794684"/>
            <a:ext cx="5175504" cy="22729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Text Terminology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19800000">
            <a:off x="7578452" y="1432516"/>
            <a:ext cx="499796" cy="4168755"/>
          </a:xfrm>
          <a:prstGeom prst="rightBrace">
            <a:avLst>
              <a:gd name="adj1" fmla="val 772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17020" y="3045783"/>
            <a:ext cx="120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047" y="5153196"/>
            <a:ext cx="1204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Document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240590" y="4279701"/>
            <a:ext cx="535678" cy="873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590102" y="5454538"/>
            <a:ext cx="860435" cy="13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25933" y="4479687"/>
            <a:ext cx="8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27888" y="5139645"/>
            <a:ext cx="445273" cy="9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53224" y="5139645"/>
            <a:ext cx="242516" cy="98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354372" y="4849019"/>
            <a:ext cx="196583" cy="21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77106" y="4849019"/>
            <a:ext cx="88071" cy="215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1" grpId="0"/>
      <p:bldP spid="13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“Bag of Words”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917" y="4650067"/>
            <a:ext cx="4310743" cy="1666513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Simplest way to quantify text</a:t>
            </a:r>
          </a:p>
          <a:p>
            <a:pPr>
              <a:lnSpc>
                <a:spcPct val="100000"/>
              </a:lnSpc>
            </a:pPr>
            <a:r>
              <a:rPr lang="en-US" dirty="0"/>
              <a:t>Counts the term count per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Document-Term Matrix</a:t>
            </a:r>
          </a:p>
          <a:p>
            <a:pPr>
              <a:lnSpc>
                <a:spcPct val="100000"/>
              </a:lnSpc>
            </a:pPr>
            <a:r>
              <a:rPr lang="en-US" dirty="0"/>
              <a:t>Ignores word order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05076" y="4650066"/>
            <a:ext cx="3509932" cy="166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N-grams (</a:t>
            </a:r>
            <a:r>
              <a:rPr lang="en-US" sz="1800" dirty="0" err="1">
                <a:solidFill>
                  <a:schemeClr val="tx1"/>
                </a:solidFill>
              </a:rPr>
              <a:t>uni</a:t>
            </a:r>
            <a:r>
              <a:rPr lang="en-US" sz="1800" dirty="0">
                <a:solidFill>
                  <a:schemeClr val="tx1"/>
                </a:solidFill>
              </a:rPr>
              <a:t>-,bi-,tri-,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Good at classification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</a:rPr>
              <a:t>Like Spam Filter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</a:rPr>
              <a:t>Bad at semantic meaning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8991" y="3568897"/>
            <a:ext cx="161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br>
              <a:rPr lang="en-US" dirty="0"/>
            </a:br>
            <a:r>
              <a:rPr lang="en-US" dirty="0"/>
              <a:t>Chris Manning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76" y="1284327"/>
            <a:ext cx="5022989" cy="30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0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40" y="4059021"/>
            <a:ext cx="7675350" cy="1918114"/>
          </a:xfrm>
        </p:spPr>
        <p:txBody>
          <a:bodyPr>
            <a:noAutofit/>
          </a:bodyPr>
          <a:lstStyle/>
          <a:p>
            <a:r>
              <a:rPr lang="en-US" sz="2400" dirty="0" smtClean="0"/>
              <a:t>Tokenization</a:t>
            </a:r>
          </a:p>
          <a:p>
            <a:r>
              <a:rPr lang="en-US" sz="2400" dirty="0" smtClean="0"/>
              <a:t>Cleaning: Lower case, white space, punctuation</a:t>
            </a:r>
          </a:p>
          <a:p>
            <a:r>
              <a:rPr lang="en-US" sz="2400" dirty="0" smtClean="0"/>
              <a:t>Stemming, Lemmatization and/or Collocations</a:t>
            </a:r>
          </a:p>
          <a:p>
            <a:r>
              <a:rPr lang="en-US" sz="2400" dirty="0" smtClean="0"/>
              <a:t>Filter: remove stop words</a:t>
            </a: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9225238"/>
              </p:ext>
            </p:extLst>
          </p:nvPr>
        </p:nvGraphicFramePr>
        <p:xfrm>
          <a:off x="1329240" y="1816968"/>
          <a:ext cx="7239000" cy="111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763" y="3054853"/>
            <a:ext cx="2996292" cy="19470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093" y="3346939"/>
            <a:ext cx="2996292" cy="1947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7843" y="3054853"/>
            <a:ext cx="2963329" cy="194700"/>
          </a:xfrm>
          <a:prstGeom prst="rect">
            <a:avLst/>
          </a:prstGeom>
          <a:noFill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8271" y="3324041"/>
            <a:ext cx="2963329" cy="194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30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/>
          <a:lstStyle/>
          <a:p>
            <a:r>
              <a:rPr lang="en-US" dirty="0" smtClean="0"/>
              <a:t>Case 1: Preprocessing &amp; Exploratory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 to text </a:t>
            </a:r>
            <a:r>
              <a:rPr lang="en-US" dirty="0" err="1" smtClean="0"/>
              <a:t>analyis</a:t>
            </a:r>
            <a:r>
              <a:rPr lang="en-US" dirty="0" smtClean="0"/>
              <a:t>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2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with the Quanteda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84525"/>
            <a:ext cx="952305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We will use the R quanteda package:</a:t>
            </a:r>
          </a:p>
          <a:p>
            <a:r>
              <a:rPr lang="en-US" sz="2400" dirty="0">
                <a:hlinkClick r:id="rId2"/>
              </a:rPr>
              <a:t>https://cran.r-project.org/web/packages/quanteda/vignettes/quickstart.html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76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1: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exercise can be found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site: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https://github.com/wesslen/Federalist-Papers-Workshop/blob/master/part1/preprocessing-01.Rmd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90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/>
          <a:lstStyle/>
          <a:p>
            <a:r>
              <a:rPr lang="en-US" dirty="0" smtClean="0"/>
              <a:t>Case 2: Disputed Authorship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Alexander Hamilton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35" y="1480190"/>
            <a:ext cx="4960620" cy="49606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472" y="712860"/>
            <a:ext cx="3270031" cy="50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Genius.com’s</a:t>
            </a:r>
            <a:r>
              <a:rPr lang="en-US" dirty="0" smtClean="0"/>
              <a:t> “</a:t>
            </a:r>
            <a:r>
              <a:rPr lang="en-US" dirty="0" smtClean="0">
                <a:hlinkClick r:id="rId3"/>
              </a:rPr>
              <a:t>Non-Stop</a:t>
            </a:r>
            <a:r>
              <a:rPr lang="en-US" dirty="0" smtClean="0"/>
              <a:t>” Lyrics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19" y="1658634"/>
            <a:ext cx="4488180" cy="40462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145" y="1658634"/>
            <a:ext cx="3634740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790" y="144675"/>
            <a:ext cx="8017487" cy="834189"/>
          </a:xfrm>
        </p:spPr>
        <p:txBody>
          <a:bodyPr/>
          <a:lstStyle/>
          <a:p>
            <a:r>
              <a:rPr lang="en-US" dirty="0"/>
              <a:t>Project Mosaic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96" y="1001341"/>
            <a:ext cx="8126885" cy="5557262"/>
          </a:xfrm>
        </p:spPr>
        <p:txBody>
          <a:bodyPr>
            <a:normAutofit/>
          </a:bodyPr>
          <a:lstStyle/>
          <a:p>
            <a:r>
              <a:rPr lang="en-US" dirty="0" smtClean="0"/>
              <a:t>Project Mosaic: What do we do?</a:t>
            </a:r>
            <a:endParaRPr lang="en-US" dirty="0"/>
          </a:p>
          <a:p>
            <a:pPr lvl="1"/>
            <a:r>
              <a:rPr lang="en-US" dirty="0" smtClean="0"/>
              <a:t>Build research methods capability in social sciences</a:t>
            </a:r>
          </a:p>
          <a:p>
            <a:pPr lvl="1"/>
            <a:r>
              <a:rPr lang="en-US" dirty="0" smtClean="0"/>
              <a:t>Facilitate research across social science disciplines </a:t>
            </a:r>
          </a:p>
          <a:p>
            <a:pPr lvl="1"/>
            <a:r>
              <a:rPr lang="en-US" dirty="0" smtClean="0"/>
              <a:t>Promote social science research </a:t>
            </a:r>
          </a:p>
          <a:p>
            <a:r>
              <a:rPr lang="en-US" dirty="0" smtClean="0"/>
              <a:t>Project Mosaic Services</a:t>
            </a:r>
            <a:endParaRPr lang="en-US" dirty="0"/>
          </a:p>
          <a:p>
            <a:pPr lvl="1"/>
            <a:r>
              <a:rPr lang="en-US" dirty="0" smtClean="0"/>
              <a:t>Social sciences research incubator </a:t>
            </a:r>
          </a:p>
          <a:p>
            <a:pPr lvl="2"/>
            <a:r>
              <a:rPr lang="en-US" dirty="0"/>
              <a:t>Facilitate connections </a:t>
            </a:r>
            <a:endParaRPr lang="en-US" dirty="0" smtClean="0"/>
          </a:p>
          <a:p>
            <a:pPr lvl="2"/>
            <a:r>
              <a:rPr lang="en-US" dirty="0" smtClean="0"/>
              <a:t>Bring people together to exchange ideas and pursue external funding</a:t>
            </a:r>
          </a:p>
          <a:p>
            <a:pPr lvl="2"/>
            <a:r>
              <a:rPr lang="en-US" dirty="0" smtClean="0"/>
              <a:t>Information sharing on research funding opportunities </a:t>
            </a:r>
          </a:p>
          <a:p>
            <a:pPr lvl="1"/>
            <a:r>
              <a:rPr lang="en-US" dirty="0" smtClean="0"/>
              <a:t>Consulting</a:t>
            </a:r>
          </a:p>
          <a:p>
            <a:pPr lvl="2"/>
            <a:r>
              <a:rPr lang="en-US" dirty="0" smtClean="0"/>
              <a:t>Free to UNC Charlotte faculty, staff and graduate students </a:t>
            </a:r>
          </a:p>
          <a:p>
            <a:pPr lvl="1"/>
            <a:r>
              <a:rPr lang="en-US" dirty="0" smtClean="0"/>
              <a:t>Workshops</a:t>
            </a:r>
          </a:p>
          <a:p>
            <a:pPr lvl="2"/>
            <a:r>
              <a:rPr lang="en-US" dirty="0" smtClean="0"/>
              <a:t>Open to entire campus community</a:t>
            </a:r>
          </a:p>
          <a:p>
            <a:pPr lvl="2"/>
            <a:r>
              <a:rPr lang="en-US" dirty="0" smtClean="0"/>
              <a:t>Provides cutting-edge tools for research and a forum for researchers to network within campus </a:t>
            </a:r>
            <a:endParaRPr lang="en-US" dirty="0"/>
          </a:p>
        </p:txBody>
      </p:sp>
      <p:pic>
        <p:nvPicPr>
          <p:cNvPr id="9" name="Picture 8" descr="IMG_067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5706" y="1150376"/>
            <a:ext cx="2772978" cy="2079733"/>
          </a:xfrm>
          <a:prstGeom prst="rect">
            <a:avLst/>
          </a:prstGeom>
        </p:spPr>
      </p:pic>
      <p:pic>
        <p:nvPicPr>
          <p:cNvPr id="7" name="Picture 6" descr="IMG_0953 copy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/>
          <a:stretch/>
        </p:blipFill>
        <p:spPr>
          <a:xfrm>
            <a:off x="6943576" y="3986602"/>
            <a:ext cx="2583449" cy="1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Federalist Paper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013" y="1615484"/>
            <a:ext cx="8763135" cy="4600227"/>
          </a:xfrm>
        </p:spPr>
        <p:txBody>
          <a:bodyPr>
            <a:noAutofit/>
          </a:bodyPr>
          <a:lstStyle/>
          <a:p>
            <a:r>
              <a:rPr lang="en-US" sz="2000" dirty="0" smtClean="0"/>
              <a:t>Not so true story, bro (about how many papers each wrote)</a:t>
            </a:r>
            <a:endParaRPr lang="en-US" sz="2000" dirty="0"/>
          </a:p>
          <a:p>
            <a:r>
              <a:rPr lang="en-US" sz="2000" dirty="0" smtClean="0"/>
              <a:t>Reality: the authorship of twelve papers is disputed</a:t>
            </a:r>
          </a:p>
          <a:p>
            <a:pPr lvl="1"/>
            <a:r>
              <a:rPr lang="en-US" sz="1800" dirty="0" smtClean="0"/>
              <a:t>Hamilton claimed authorship before he was killed; Madison disputed those claims eight years later. </a:t>
            </a:r>
          </a:p>
          <a:p>
            <a:pPr lvl="1"/>
            <a:r>
              <a:rPr lang="en-US" sz="1800" dirty="0" smtClean="0">
                <a:hlinkClick r:id="rId2"/>
              </a:rPr>
              <a:t>Adair</a:t>
            </a:r>
            <a:r>
              <a:rPr lang="en-US" sz="1800" dirty="0" smtClean="0"/>
              <a:t> (1944), </a:t>
            </a:r>
            <a:r>
              <a:rPr lang="en-US" sz="1800" dirty="0" err="1" smtClean="0">
                <a:hlinkClick r:id="rId3"/>
              </a:rPr>
              <a:t>Moesteller</a:t>
            </a:r>
            <a:r>
              <a:rPr lang="en-US" sz="1800" dirty="0" smtClean="0">
                <a:hlinkClick r:id="rId3"/>
              </a:rPr>
              <a:t> </a:t>
            </a:r>
            <a:r>
              <a:rPr lang="en-US" sz="1800" dirty="0">
                <a:hlinkClick r:id="rId3"/>
              </a:rPr>
              <a:t>&amp; Wallace </a:t>
            </a:r>
            <a:r>
              <a:rPr lang="en-US" sz="1800" dirty="0"/>
              <a:t>(1963</a:t>
            </a:r>
            <a:r>
              <a:rPr lang="en-US" sz="1800" dirty="0" smtClean="0"/>
              <a:t>), </a:t>
            </a:r>
            <a:r>
              <a:rPr lang="en-US" sz="1800" dirty="0">
                <a:hlinkClick r:id="rId4"/>
              </a:rPr>
              <a:t>Fung </a:t>
            </a:r>
            <a:r>
              <a:rPr lang="en-US" sz="1800" dirty="0"/>
              <a:t>(</a:t>
            </a:r>
            <a:r>
              <a:rPr lang="en-US" sz="1800" dirty="0" smtClean="0"/>
              <a:t>2003), </a:t>
            </a:r>
            <a:r>
              <a:rPr lang="en-US" sz="1800" dirty="0" smtClean="0">
                <a:hlinkClick r:id="rId5"/>
              </a:rPr>
              <a:t>Collins et al </a:t>
            </a:r>
            <a:r>
              <a:rPr lang="en-US" sz="1800" dirty="0" smtClean="0"/>
              <a:t>(2004)</a:t>
            </a:r>
          </a:p>
          <a:p>
            <a:endParaRPr lang="en-US" sz="2000" dirty="0" smtClean="0"/>
          </a:p>
          <a:p>
            <a:r>
              <a:rPr lang="en-US" sz="2000" dirty="0" smtClean="0"/>
              <a:t>In this case, our goal is to build a binary supervised algorithm on the known authored papers.</a:t>
            </a:r>
          </a:p>
          <a:p>
            <a:pPr lvl="1"/>
            <a:r>
              <a:rPr lang="en-US" sz="1800" dirty="0" smtClean="0"/>
              <a:t>The y variable is authorship (1 = Hamilton, 0 = Madison) and the x variables are the word counts.</a:t>
            </a:r>
          </a:p>
          <a:p>
            <a:r>
              <a:rPr lang="en-US" sz="2000" dirty="0" smtClean="0"/>
              <a:t>We will then apply the model to the disputed papers to predict their authorship.</a:t>
            </a:r>
          </a:p>
        </p:txBody>
      </p:sp>
    </p:spTree>
    <p:extLst>
      <p:ext uri="{BB962C8B-B14F-4D97-AF65-F5344CB8AC3E}">
        <p14:creationId xmlns:p14="http://schemas.microsoft.com/office/powerpoint/2010/main" val="174571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 Methodologies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1840" y="1544366"/>
            <a:ext cx="24012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Text Analysis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00723" y="2258170"/>
            <a:ext cx="532739" cy="611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4401" y="2272262"/>
            <a:ext cx="587070" cy="597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3992" y="2998958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Natural Language Processing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17989" y="2998957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Bag-of-Words (Statistical-based)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23328" y="3958982"/>
            <a:ext cx="820309" cy="600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54595" y="3958982"/>
            <a:ext cx="715617" cy="66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7525" y="4676557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Unsupervised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7092" y="4699770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Supervised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083" y="5753992"/>
            <a:ext cx="39990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Overgeneralization for illustrative purposes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68198" y="5753991"/>
            <a:ext cx="22020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SVM, Naïve Bayes, Regression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27049" y="5263504"/>
            <a:ext cx="0" cy="358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854" y="1580829"/>
            <a:ext cx="7878115" cy="461275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Classification models predict </a:t>
            </a:r>
            <a:r>
              <a:rPr lang="en-US" sz="2000" b="1" i="1" dirty="0" smtClean="0"/>
              <a:t>class labels</a:t>
            </a:r>
          </a:p>
          <a:p>
            <a:endParaRPr lang="en-US" sz="2000" b="1" i="1" dirty="0" smtClean="0"/>
          </a:p>
          <a:p>
            <a:r>
              <a:rPr lang="en-US" sz="2000" b="1" i="1" dirty="0"/>
              <a:t>Class labels </a:t>
            </a:r>
            <a:r>
              <a:rPr lang="en-US" sz="2000" dirty="0"/>
              <a:t>= </a:t>
            </a:r>
            <a:r>
              <a:rPr lang="en-US" sz="2000" dirty="0" smtClean="0"/>
              <a:t>categories</a:t>
            </a:r>
            <a:endParaRPr lang="en-US" sz="2000" dirty="0"/>
          </a:p>
          <a:p>
            <a:pPr lvl="1"/>
            <a:r>
              <a:rPr lang="en-US" sz="1800" dirty="0"/>
              <a:t>For example, binary (yes or no), ordinal </a:t>
            </a:r>
            <a:r>
              <a:rPr lang="en-US" sz="1800" dirty="0" smtClean="0"/>
              <a:t>(high, medium, low) </a:t>
            </a:r>
            <a:r>
              <a:rPr lang="en-US" sz="1800" dirty="0"/>
              <a:t>or nominal </a:t>
            </a:r>
            <a:r>
              <a:rPr lang="en-US" sz="1800" dirty="0" smtClean="0"/>
              <a:t>(dog, cat, kangaroo)</a:t>
            </a:r>
            <a:endParaRPr lang="en-US" sz="1800" b="1" i="1" dirty="0"/>
          </a:p>
          <a:p>
            <a:endParaRPr lang="en-US" sz="2000" b="1" i="1" dirty="0" smtClean="0"/>
          </a:p>
          <a:p>
            <a:r>
              <a:rPr lang="en-US" sz="2000" dirty="0" smtClean="0"/>
              <a:t>Classification models use </a:t>
            </a:r>
            <a:r>
              <a:rPr lang="en-US" sz="2000" b="1" dirty="0" smtClean="0"/>
              <a:t>supervised algorithms </a:t>
            </a:r>
            <a:r>
              <a:rPr lang="en-US" sz="2000" dirty="0" smtClean="0"/>
              <a:t>as the class labels (“y variables”) are known (observed).</a:t>
            </a:r>
            <a:endParaRPr lang="en-US" sz="2000" dirty="0"/>
          </a:p>
          <a:p>
            <a:pPr marL="342900" lvl="1" indent="0">
              <a:buNone/>
            </a:pPr>
            <a:endParaRPr lang="en-US" sz="1800" dirty="0"/>
          </a:p>
          <a:p>
            <a:r>
              <a:rPr lang="en-US" sz="2000" dirty="0" smtClean="0"/>
              <a:t>Determining the disputed Federalist papers is a </a:t>
            </a:r>
            <a:br>
              <a:rPr lang="en-US" sz="2000" dirty="0" smtClean="0"/>
            </a:br>
            <a:r>
              <a:rPr lang="en-US" sz="2000" dirty="0" smtClean="0"/>
              <a:t>binary classification problem as the author of the disputed papers is one of two authors: Hamilton or Madison.</a:t>
            </a:r>
          </a:p>
          <a:p>
            <a:endParaRPr lang="en-US" sz="2000" b="1" i="1" dirty="0"/>
          </a:p>
          <a:p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42075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1" y="1658547"/>
            <a:ext cx="7675350" cy="3241154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many different models (algorithms) that can be used for classification problems. </a:t>
            </a:r>
          </a:p>
          <a:p>
            <a:endParaRPr lang="en-US" sz="2400" dirty="0"/>
          </a:p>
          <a:p>
            <a:r>
              <a:rPr lang="en-US" sz="2400" dirty="0" smtClean="0"/>
              <a:t>Examples: Naïve Bayes, Decision Tree, Support Vector Machine, Neural Networks</a:t>
            </a:r>
          </a:p>
          <a:p>
            <a:endParaRPr lang="en-US" sz="2400" dirty="0"/>
          </a:p>
          <a:p>
            <a:r>
              <a:rPr lang="en-US" sz="2400" dirty="0" smtClean="0"/>
              <a:t>We are going to use Ridge Regression.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04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046" y="1352660"/>
            <a:ext cx="6667354" cy="51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729" y="1471656"/>
            <a:ext cx="7505808" cy="451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593" y="1478397"/>
            <a:ext cx="8663844" cy="3717142"/>
          </a:xfrm>
          <a:noFill/>
        </p:spPr>
        <p:txBody>
          <a:bodyPr>
            <a:noAutofit/>
          </a:bodyPr>
          <a:lstStyle/>
          <a:p>
            <a:r>
              <a:rPr lang="en-US" sz="2800" dirty="0" smtClean="0"/>
              <a:t>Ridge regression is based on regression framework but with regularization parameters.</a:t>
            </a:r>
          </a:p>
          <a:p>
            <a:endParaRPr lang="en-US" sz="2800" dirty="0"/>
          </a:p>
          <a:p>
            <a:r>
              <a:rPr lang="en-US" sz="2800" dirty="0" smtClean="0"/>
              <a:t>Regularization = add in penalty for the number of X variables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Regularization is performed to reduce overfitting given the large number of X variables (words).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1052" y="5879670"/>
            <a:ext cx="940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2"/>
              </a:rPr>
              <a:t>StackExchange on why Ridge Regression works well for text classification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StackExchange on Interpretation of Ridge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4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593" y="1478397"/>
            <a:ext cx="8663844" cy="3717142"/>
          </a:xfrm>
          <a:noFill/>
        </p:spPr>
        <p:txBody>
          <a:bodyPr>
            <a:noAutofit/>
          </a:bodyPr>
          <a:lstStyle/>
          <a:p>
            <a:r>
              <a:rPr lang="en-US" sz="2400" dirty="0" smtClean="0"/>
              <a:t>Pro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400" dirty="0" smtClean="0"/>
              <a:t>Prevents overfitting with many </a:t>
            </a:r>
            <a:r>
              <a:rPr lang="en-US" sz="2400" dirty="0"/>
              <a:t>features (x </a:t>
            </a:r>
            <a:r>
              <a:rPr lang="en-US" sz="2400" dirty="0" smtClean="0"/>
              <a:t>variables)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nterpretable coefficients (compared to Naïve Bayes or SVM) </a:t>
            </a:r>
            <a:endParaRPr lang="en-US" sz="2400" dirty="0"/>
          </a:p>
          <a:p>
            <a:r>
              <a:rPr lang="en-US" sz="2400" dirty="0"/>
              <a:t>Con: </a:t>
            </a:r>
            <a:endParaRPr lang="en-US" sz="2400" dirty="0" smtClean="0"/>
          </a:p>
          <a:p>
            <a:pPr lvl="1"/>
            <a:r>
              <a:rPr lang="en-US" sz="2400" dirty="0" smtClean="0"/>
              <a:t>Decision of the lambda value (need of cross-validation)</a:t>
            </a:r>
          </a:p>
          <a:p>
            <a:pPr lvl="1"/>
            <a:r>
              <a:rPr lang="en-US" sz="2400" dirty="0" smtClean="0"/>
              <a:t>“Arbitrary” threshold to transform into classifier </a:t>
            </a:r>
          </a:p>
          <a:p>
            <a:pPr lvl="1"/>
            <a:r>
              <a:rPr lang="en-US" sz="2400" dirty="0"/>
              <a:t>A</a:t>
            </a:r>
            <a:r>
              <a:rPr lang="en-US" sz="2400" dirty="0" smtClean="0"/>
              <a:t>bandons unbiased estimator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A more thorough (statistical) overview of Ridge Regression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70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29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Intuition: </a:t>
            </a:r>
            <a:endParaRPr lang="en-US" sz="2400" dirty="0" smtClean="0"/>
          </a:p>
          <a:p>
            <a:r>
              <a:rPr lang="en-US" sz="2400" dirty="0" smtClean="0"/>
              <a:t>Create </a:t>
            </a:r>
            <a:r>
              <a:rPr lang="en-US" sz="2400" dirty="0"/>
              <a:t>K training and test sets (“folds”) within training set.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/>
              <a:t>each k in K, run classifier and estimate performance in test set within fold. </a:t>
            </a:r>
          </a:p>
          <a:p>
            <a:r>
              <a:rPr lang="en-US" sz="2400" dirty="0" smtClean="0"/>
              <a:t>Pick </a:t>
            </a:r>
            <a:r>
              <a:rPr lang="en-US" sz="2400" dirty="0"/>
              <a:t>value of </a:t>
            </a:r>
            <a:r>
              <a:rPr lang="el-GR" sz="2400" dirty="0"/>
              <a:t>λ (</a:t>
            </a:r>
            <a:r>
              <a:rPr lang="en-US" sz="2400" dirty="0"/>
              <a:t>regularization parameter) that gives better performance </a:t>
            </a:r>
          </a:p>
          <a:p>
            <a:r>
              <a:rPr lang="en-US" sz="2400" dirty="0" smtClean="0"/>
              <a:t>Train </a:t>
            </a:r>
            <a:r>
              <a:rPr lang="en-US" sz="2400" dirty="0"/>
              <a:t>classifier with full dataset and compute performance on test set </a:t>
            </a:r>
          </a:p>
          <a:p>
            <a:r>
              <a:rPr lang="en-US" sz="2400" dirty="0" smtClean="0"/>
              <a:t>Why</a:t>
            </a:r>
            <a:r>
              <a:rPr lang="en-US" sz="2400" dirty="0"/>
              <a:t>? Avoids overfitting</a:t>
            </a:r>
          </a:p>
        </p:txBody>
      </p:sp>
    </p:spTree>
    <p:extLst>
      <p:ext uri="{BB962C8B-B14F-4D97-AF65-F5344CB8AC3E}">
        <p14:creationId xmlns:p14="http://schemas.microsoft.com/office/powerpoint/2010/main" val="260030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Disputed Authorship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exercise can be found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site: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https://github.com/wesslen/Federalist-Papers-Workshop/blob/master/part2/supervised-02.Rmd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49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Workshop Agenda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199"/>
            <a:ext cx="8596668" cy="43141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Overview of Text Analysis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3200" dirty="0" smtClean="0"/>
              <a:t>Federalist Papers</a:t>
            </a:r>
          </a:p>
          <a:p>
            <a:r>
              <a:rPr lang="en-US" sz="2800" dirty="0" smtClean="0"/>
              <a:t>Case 1: Text pre-processing &amp; exploratory analysis</a:t>
            </a:r>
          </a:p>
          <a:p>
            <a:r>
              <a:rPr lang="en-US" sz="2800" dirty="0" smtClean="0"/>
              <a:t>Case 2: Disputed authorship </a:t>
            </a:r>
            <a:r>
              <a:rPr lang="en-US" sz="2800" dirty="0"/>
              <a:t>p</a:t>
            </a:r>
            <a:r>
              <a:rPr lang="en-US" sz="2800" dirty="0" smtClean="0"/>
              <a:t>roblem</a:t>
            </a:r>
          </a:p>
          <a:p>
            <a:pPr lvl="1"/>
            <a:r>
              <a:rPr lang="en-US" sz="2400" dirty="0" smtClean="0"/>
              <a:t>Ridge Regression</a:t>
            </a:r>
          </a:p>
          <a:p>
            <a:r>
              <a:rPr lang="en-US" sz="2800" dirty="0" smtClean="0"/>
              <a:t>Case 3: Exploring topics in the papers</a:t>
            </a:r>
          </a:p>
          <a:p>
            <a:pPr lvl="1"/>
            <a:r>
              <a:rPr lang="en-US" sz="2400" dirty="0" smtClean="0"/>
              <a:t>Topic Modeling (LDA)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3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/>
          <a:lstStyle/>
          <a:p>
            <a:r>
              <a:rPr lang="en-US" dirty="0" smtClean="0"/>
              <a:t>Case 3: Topic Modeling (LDA)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Methodologies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1840" y="1544366"/>
            <a:ext cx="24012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Text Analysis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800723" y="2258170"/>
            <a:ext cx="532739" cy="6117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724401" y="2272262"/>
            <a:ext cx="587070" cy="597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3992" y="2998958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Natural Language Processing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17989" y="2998957"/>
            <a:ext cx="24012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Bag-of-Words (Statistical-based)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423328" y="3958982"/>
            <a:ext cx="820309" cy="600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454595" y="3958982"/>
            <a:ext cx="715617" cy="660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7525" y="4676557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Unsupervised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067092" y="4699770"/>
            <a:ext cx="198782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Supervised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455132" y="5753992"/>
            <a:ext cx="22020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Topic Modeling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083" y="5753992"/>
            <a:ext cx="3999009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Overgeneralization for illustrative purposes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13983" y="5263505"/>
            <a:ext cx="0" cy="358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8198" y="5753991"/>
            <a:ext cx="220201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SVM, Naïve Bayes, Regression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27049" y="5263504"/>
            <a:ext cx="0" cy="358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6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Dirichlet Allocation (LDA)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7" y="1702048"/>
            <a:ext cx="7886700" cy="4325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0700" y="6166001"/>
            <a:ext cx="711194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David </a:t>
            </a:r>
            <a:r>
              <a:rPr lang="en-US" sz="2400" dirty="0" err="1" smtClean="0"/>
              <a:t>Blei’s</a:t>
            </a:r>
            <a:r>
              <a:rPr lang="en-US" sz="2400" dirty="0" smtClean="0"/>
              <a:t> “Probabilistic Topic Models” (2012)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9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opicmodels package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8789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 smtClean="0"/>
              <a:t>We’ll focus on a hands on introduction.</a:t>
            </a:r>
          </a:p>
          <a:p>
            <a:endParaRPr lang="en-US" sz="2400" dirty="0"/>
          </a:p>
          <a:p>
            <a:r>
              <a:rPr lang="en-US" sz="2400" dirty="0" smtClean="0"/>
              <a:t>For more </a:t>
            </a:r>
            <a:r>
              <a:rPr lang="en-US" sz="2400" dirty="0"/>
              <a:t>detailed documentation, see: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cran.r-project.org/web/packages/topicmodels/vignettes/topicmodels.pdf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Also, we’ll try to run </a:t>
            </a:r>
            <a:r>
              <a:rPr lang="en-US" sz="2400" dirty="0" err="1" smtClean="0"/>
              <a:t>LDAVis</a:t>
            </a:r>
            <a:r>
              <a:rPr lang="en-US" sz="2400" dirty="0" smtClean="0"/>
              <a:t> package: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Sample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https://gallery.shinyapps.io/LDAelife/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00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3: Topic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exercise can be found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site: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https://github.com/wesslen/Federalist-Papers-Workshop/blob/master/part3/topicmodeling-03.Rmd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13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012236"/>
              </p:ext>
            </p:extLst>
          </p:nvPr>
        </p:nvGraphicFramePr>
        <p:xfrm>
          <a:off x="751696" y="1711906"/>
          <a:ext cx="8466138" cy="403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28"/>
                <a:gridCol w="2290837"/>
                <a:gridCol w="4482073"/>
              </a:tblGrid>
              <a:tr h="6765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Level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Background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Learning Objective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Beginner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background in R or</a:t>
                      </a:r>
                      <a:r>
                        <a:rPr lang="en-US" sz="1800" baseline="0" dirty="0" smtClean="0"/>
                        <a:t>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 text terminology</a:t>
                      </a:r>
                      <a:r>
                        <a:rPr lang="en-US" sz="1800" baseline="0" dirty="0" smtClean="0"/>
                        <a:t> and high level of text analysis approaches (e.g. pre-processing, classification, topic modeling)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Intermediate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Familiar</a:t>
                      </a:r>
                      <a:r>
                        <a:rPr lang="en-US" sz="1800" baseline="0" dirty="0" smtClean="0"/>
                        <a:t> with either R or text mining (not both)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rerun code independently and learn the quanteda package basic functions.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Advanced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Proficient in both R and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customize code and answer</a:t>
                      </a:r>
                      <a:r>
                        <a:rPr lang="en-US" sz="1800" baseline="0" dirty="0" smtClean="0"/>
                        <a:t> advanced section questions at the end of each case.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40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57" y="1405064"/>
            <a:ext cx="8596668" cy="50088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Incubator</a:t>
            </a:r>
          </a:p>
          <a:p>
            <a:pPr lvl="1"/>
            <a:r>
              <a:rPr lang="en-US" dirty="0" smtClean="0"/>
              <a:t>Affiliates Program</a:t>
            </a:r>
          </a:p>
          <a:p>
            <a:pPr lvl="2"/>
            <a:r>
              <a:rPr lang="en-US" dirty="0" smtClean="0"/>
              <a:t>Faculty Affiliates are hand picked for their research expertise </a:t>
            </a:r>
          </a:p>
          <a:p>
            <a:pPr lvl="2"/>
            <a:r>
              <a:rPr lang="en-US" dirty="0" smtClean="0"/>
              <a:t>Our affiliates leverage the core functionality and expertise of Project Mosaic </a:t>
            </a:r>
          </a:p>
          <a:p>
            <a:pPr lvl="1"/>
            <a:r>
              <a:rPr lang="en-US" dirty="0" smtClean="0"/>
              <a:t>Seed Grants Program </a:t>
            </a:r>
          </a:p>
          <a:p>
            <a:pPr lvl="2"/>
            <a:r>
              <a:rPr lang="en-US" dirty="0" smtClean="0"/>
              <a:t>Geared towards the formation of new teams of researchers in the social, behavior and economic sciences </a:t>
            </a:r>
          </a:p>
          <a:p>
            <a:pPr lvl="2"/>
            <a:r>
              <a:rPr lang="en-US" dirty="0" smtClean="0"/>
              <a:t>Aim is to pursue external funding</a:t>
            </a:r>
          </a:p>
          <a:p>
            <a:r>
              <a:rPr lang="en-US" dirty="0" smtClean="0"/>
              <a:t>Consulting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Mosaic offers three types of consulting:</a:t>
            </a:r>
          </a:p>
          <a:p>
            <a:pPr lvl="2"/>
            <a:r>
              <a:rPr lang="en-US" dirty="0"/>
              <a:t>Software-centric</a:t>
            </a:r>
          </a:p>
          <a:p>
            <a:pPr lvl="2"/>
            <a:r>
              <a:rPr lang="en-US" dirty="0"/>
              <a:t>Dissertation/thesis assistance </a:t>
            </a:r>
          </a:p>
          <a:p>
            <a:pPr lvl="2"/>
            <a:r>
              <a:rPr lang="en-US" dirty="0"/>
              <a:t>Research collaboration </a:t>
            </a:r>
            <a:endParaRPr lang="en-US" dirty="0" smtClean="0"/>
          </a:p>
          <a:p>
            <a:r>
              <a:rPr lang="en-US" dirty="0" smtClean="0"/>
              <a:t>Workshops </a:t>
            </a:r>
          </a:p>
          <a:p>
            <a:pPr lvl="1"/>
            <a:r>
              <a:rPr lang="en-US" dirty="0" smtClean="0"/>
              <a:t>Our workshops fulfill a commitment to enhance data literacy and analytical capabilities of UNC Charlotte researchers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58638" y="4677828"/>
            <a:ext cx="2684772" cy="584776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an appointment on our website!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90794" y="6131294"/>
            <a:ext cx="2524004" cy="584776"/>
          </a:xfrm>
          <a:prstGeom prst="rect">
            <a:avLst/>
          </a:prstGeom>
          <a:solidFill>
            <a:srgbClr val="00703C">
              <a:alpha val="5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Find workshops online on  our Events List.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Project Mosaic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31090" y="932351"/>
            <a:ext cx="6942912" cy="519222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Jean</a:t>
            </a:r>
            <a:r>
              <a:rPr lang="en-US" sz="1600" dirty="0"/>
              <a:t>-Claude </a:t>
            </a:r>
            <a:r>
              <a:rPr lang="en-US" sz="1600" dirty="0" err="1"/>
              <a:t>Thill</a:t>
            </a:r>
            <a:r>
              <a:rPr lang="en-US" sz="1600" dirty="0"/>
              <a:t> is the director of Project Mosaic. A broadly trained geographer, he is a ‘Knight’ Distinguished Professor of Public Policy at UNC </a:t>
            </a:r>
            <a:r>
              <a:rPr lang="en-US" sz="1600" dirty="0" smtClean="0"/>
              <a:t>Charlotte.</a:t>
            </a:r>
          </a:p>
          <a:p>
            <a:r>
              <a:rPr lang="en-US" sz="1600" dirty="0" smtClean="0"/>
              <a:t>Contact Jean-Claude: </a:t>
            </a:r>
          </a:p>
          <a:p>
            <a:pPr lvl="2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Jean-Claude.Thill@uncc.edu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Phone: 704-687-5931 ext. 75909 </a:t>
            </a:r>
          </a:p>
          <a:p>
            <a:pPr marL="342900" lvl="1" indent="-342900"/>
            <a:endParaRPr lang="en-US" sz="1600" dirty="0" smtClean="0"/>
          </a:p>
          <a:p>
            <a:pPr marL="342900" lvl="1" indent="-342900"/>
            <a:r>
              <a:rPr lang="en-US" dirty="0" smtClean="0"/>
              <a:t>Leonora </a:t>
            </a:r>
            <a:r>
              <a:rPr lang="en-US" dirty="0"/>
              <a:t>is the Administrative Support for Project Mosaic. She manages our not-so-massive paperwork, coordinates meetings and assists with administrative functions.</a:t>
            </a:r>
          </a:p>
          <a:p>
            <a:r>
              <a:rPr lang="en-US" sz="1600" dirty="0" smtClean="0"/>
              <a:t>Contact Leonora: 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projectmosaic@uncc.edu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/>
              <a:t>Phone: </a:t>
            </a:r>
            <a:r>
              <a:rPr lang="en-US" sz="1400" dirty="0"/>
              <a:t>704-687-5931 </a:t>
            </a:r>
            <a:endParaRPr lang="en-US" sz="1400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pic>
        <p:nvPicPr>
          <p:cNvPr id="18" name="Picture 17" descr="Screen Shot 2016-09-20 at 11.1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" y="1734602"/>
            <a:ext cx="1828800" cy="1803400"/>
          </a:xfrm>
          <a:prstGeom prst="rect">
            <a:avLst/>
          </a:prstGeom>
        </p:spPr>
      </p:pic>
      <p:pic>
        <p:nvPicPr>
          <p:cNvPr id="19" name="Picture 18" descr="Screen Shot 2016-09-20 at 11.14.3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4030752"/>
            <a:ext cx="1824382" cy="1836626"/>
          </a:xfrm>
          <a:prstGeom prst="rect">
            <a:avLst/>
          </a:prstGeom>
        </p:spPr>
      </p:pic>
      <p:pic>
        <p:nvPicPr>
          <p:cNvPr id="20" name="Picture 19" descr="Screen Shot 2016-09-20 at 11.20.4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7" y="5995423"/>
            <a:ext cx="5793561" cy="7201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59486" y="5304752"/>
            <a:ext cx="3359984" cy="584776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Visit our website! </a:t>
            </a:r>
          </a:p>
          <a:p>
            <a:pPr algn="ctr"/>
            <a:r>
              <a:rPr lang="en-US" sz="1600" dirty="0" err="1" smtClean="0"/>
              <a:t>Projectmosaic.uncc.edu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335" y="4147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Resources: Consultants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407" y="1736099"/>
            <a:ext cx="7009345" cy="4790353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Shaoyu</a:t>
            </a:r>
            <a:r>
              <a:rPr lang="en-US" sz="1600" dirty="0" smtClean="0"/>
              <a:t> Li is </a:t>
            </a:r>
            <a:r>
              <a:rPr lang="en-US" sz="1600" dirty="0"/>
              <a:t>the head consultant in the Center of Statistics and Applied Mathematics Consulting Center (CSAMC) and works with Project Mosaic to coordinate consulting requests for statistical and mathematical expertise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</a:t>
            </a:r>
            <a:r>
              <a:rPr lang="en-US" sz="1600" dirty="0" err="1" smtClean="0"/>
              <a:t>Shaoyu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3"/>
              </a:rPr>
              <a:t>shaoyu.li@uncc.edu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600" dirty="0" smtClean="0"/>
              <a:t>Kailas </a:t>
            </a:r>
            <a:r>
              <a:rPr lang="en-US" sz="1600" dirty="0" err="1" smtClean="0"/>
              <a:t>Venkitasubramanian</a:t>
            </a:r>
            <a:r>
              <a:rPr lang="en-US" sz="1600" dirty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 research methodologist and manages the consulting service and the workshop program of Project </a:t>
            </a:r>
            <a:r>
              <a:rPr lang="en-US" sz="1600" dirty="0" smtClean="0"/>
              <a:t>Mosaic. Kailas is </a:t>
            </a:r>
            <a:r>
              <a:rPr lang="en-US" sz="1600" dirty="0"/>
              <a:t>experienced in a variety of applied statistical techniques and works fluently on multiple software platforms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Kailas: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kvenkita@uncc.edu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2" y="1930398"/>
            <a:ext cx="1718163" cy="1706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32" y="4464842"/>
            <a:ext cx="1595016" cy="1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5" y="1256714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087891"/>
              </p:ext>
            </p:extLst>
          </p:nvPr>
        </p:nvGraphicFramePr>
        <p:xfrm>
          <a:off x="751696" y="1711906"/>
          <a:ext cx="8466138" cy="4031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228"/>
                <a:gridCol w="2290837"/>
                <a:gridCol w="4482073"/>
              </a:tblGrid>
              <a:tr h="67659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Level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Background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Learning Objective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Beginner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background in R or</a:t>
                      </a:r>
                      <a:r>
                        <a:rPr lang="en-US" sz="1800" baseline="0" dirty="0" smtClean="0"/>
                        <a:t>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Learn text terminology</a:t>
                      </a:r>
                      <a:r>
                        <a:rPr lang="en-US" sz="1800" baseline="0" dirty="0" smtClean="0"/>
                        <a:t> and high level of text analysis approaches (e.g. pre-processing, classification, topic modeling)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Intermediate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Familiar</a:t>
                      </a:r>
                      <a:r>
                        <a:rPr lang="en-US" sz="1800" baseline="0" dirty="0" smtClean="0"/>
                        <a:t> with either R or text mining (not both)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rerun code independently and learn the associated</a:t>
                      </a:r>
                      <a:r>
                        <a:rPr lang="en-US" sz="1800" baseline="0" dirty="0" smtClean="0"/>
                        <a:t> R </a:t>
                      </a:r>
                      <a:r>
                        <a:rPr lang="en-US" sz="1800" dirty="0" smtClean="0"/>
                        <a:t>packages (quanteda,</a:t>
                      </a:r>
                      <a:r>
                        <a:rPr lang="en-US" sz="1800" baseline="0" dirty="0" smtClean="0"/>
                        <a:t> topicmodels)</a:t>
                      </a:r>
                      <a:r>
                        <a:rPr lang="en-US" sz="1800" dirty="0" smtClean="0"/>
                        <a:t> functionality.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  <a:tr h="108564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Advanced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Proficient in both R and text analysis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Ability to customize code and answer</a:t>
                      </a:r>
                      <a:r>
                        <a:rPr lang="en-US" sz="1800" baseline="0" dirty="0" smtClean="0"/>
                        <a:t> advanced section questions at the end of each case.</a:t>
                      </a:r>
                      <a:endParaRPr lang="en-US" sz="1800" dirty="0"/>
                    </a:p>
                  </a:txBody>
                  <a:tcPr marL="86288" marR="86288" marT="43144" marB="4314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6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8127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All workshop materials can be found here:</a:t>
            </a:r>
          </a:p>
          <a:p>
            <a:pPr marL="0" indent="0">
              <a:buNone/>
            </a:pPr>
            <a:endParaRPr lang="en-US" sz="3200" dirty="0" smtClean="0">
              <a:hlinkClick r:id="rId2"/>
            </a:endParaRPr>
          </a:p>
          <a:p>
            <a:pPr marL="0" indent="0">
              <a:buNone/>
            </a:pPr>
            <a:r>
              <a:rPr lang="en-US" sz="3200" dirty="0" smtClean="0">
                <a:hlinkClick r:id="rId2"/>
              </a:rPr>
              <a:t>www.github.com/wesslen/federalist-papers-workshop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153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931988"/>
            <a:ext cx="9142526" cy="2595460"/>
          </a:xfrm>
        </p:spPr>
        <p:txBody>
          <a:bodyPr/>
          <a:lstStyle/>
          <a:p>
            <a:r>
              <a:rPr lang="en-US" dirty="0" smtClean="0"/>
              <a:t>Introduction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analyze 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98" y="1484728"/>
            <a:ext cx="8596668" cy="3880773"/>
          </a:xfrm>
        </p:spPr>
        <p:txBody>
          <a:bodyPr/>
          <a:lstStyle/>
          <a:p>
            <a:r>
              <a:rPr lang="en-US" sz="3600" dirty="0" smtClean="0"/>
              <a:t>Growing</a:t>
            </a:r>
          </a:p>
          <a:p>
            <a:r>
              <a:rPr lang="en-US" sz="3600" dirty="0" smtClean="0"/>
              <a:t>Interesting</a:t>
            </a:r>
          </a:p>
          <a:p>
            <a:r>
              <a:rPr lang="en-US" sz="3600" dirty="0" smtClean="0"/>
              <a:t>Untapped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Data: </a:t>
            </a:r>
            <a:r>
              <a:rPr lang="en-US" dirty="0" smtClean="0">
                <a:hlinkClick r:id="rId2"/>
              </a:rPr>
              <a:t>Internetlivestats.com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8" y="1431014"/>
            <a:ext cx="6939628" cy="455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Technology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5818" y="2603778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27117" y="1816380"/>
            <a:ext cx="3047999" cy="715836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76554" y="2197649"/>
            <a:ext cx="2781299" cy="714375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7117" y="2579043"/>
            <a:ext cx="3047999" cy="609600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80787" y="2994743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818" y="3467647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31561" y="3223827"/>
            <a:ext cx="3043360" cy="548621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80790" y="3768209"/>
            <a:ext cx="2781299" cy="71583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5818" y="4305848"/>
            <a:ext cx="2628899" cy="715836"/>
          </a:xfrm>
          <a:prstGeom prst="rect">
            <a:avLst/>
          </a:prstGeom>
          <a:solidFill>
            <a:srgbClr val="DEF1DE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27117" y="3831715"/>
            <a:ext cx="3047999" cy="533399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80790" y="4658271"/>
            <a:ext cx="2781299" cy="714376"/>
          </a:xfrm>
          <a:prstGeom prst="rect">
            <a:avLst/>
          </a:prstGeom>
          <a:solidFill>
            <a:srgbClr val="F0DCD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27116" y="5145104"/>
            <a:ext cx="3048000" cy="638176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7117" y="4418892"/>
            <a:ext cx="3047999" cy="671843"/>
          </a:xfrm>
          <a:prstGeom prst="rect">
            <a:avLst/>
          </a:prstGeom>
          <a:solidFill>
            <a:srgbClr val="FFFDD4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24"/>
          <p:cNvSpPr txBox="1">
            <a:spLocks noChangeArrowheads="1"/>
          </p:cNvSpPr>
          <p:nvPr/>
        </p:nvSpPr>
        <p:spPr bwMode="auto">
          <a:xfrm>
            <a:off x="3403318" y="2553248"/>
            <a:ext cx="1864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Coreference resolution</a:t>
            </a:r>
          </a:p>
        </p:txBody>
      </p:sp>
      <p:sp>
        <p:nvSpPr>
          <p:cNvPr id="18" name="TextBox 25"/>
          <p:cNvSpPr txBox="1">
            <a:spLocks noChangeArrowheads="1"/>
          </p:cNvSpPr>
          <p:nvPr/>
        </p:nvSpPr>
        <p:spPr bwMode="auto">
          <a:xfrm>
            <a:off x="6546921" y="2172248"/>
            <a:ext cx="20139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Question answering (QA)</a:t>
            </a:r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545818" y="3467648"/>
            <a:ext cx="22783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Part-of-speech (POS) tagging</a:t>
            </a:r>
          </a:p>
        </p:txBody>
      </p:sp>
      <p:sp>
        <p:nvSpPr>
          <p:cNvPr id="20" name="TextBox 27"/>
          <p:cNvSpPr txBox="1">
            <a:spLocks noChangeArrowheads="1"/>
          </p:cNvSpPr>
          <p:nvPr/>
        </p:nvSpPr>
        <p:spPr bwMode="auto">
          <a:xfrm>
            <a:off x="3327116" y="3162847"/>
            <a:ext cx="26860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300" dirty="0">
                <a:solidFill>
                  <a:srgbClr val="000000"/>
                </a:solidFill>
                <a:latin typeface="Calibri" charset="0"/>
              </a:rPr>
              <a:t>Word sense disambiguation (WSD)</a:t>
            </a:r>
          </a:p>
        </p:txBody>
      </p:sp>
      <p:sp>
        <p:nvSpPr>
          <p:cNvPr id="21" name="TextBox 28"/>
          <p:cNvSpPr txBox="1">
            <a:spLocks noChangeArrowheads="1"/>
          </p:cNvSpPr>
          <p:nvPr/>
        </p:nvSpPr>
        <p:spPr bwMode="auto">
          <a:xfrm>
            <a:off x="6546922" y="2934248"/>
            <a:ext cx="10087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Paraphrase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622017" y="4305848"/>
            <a:ext cx="25019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Named entity recognition (NER)</a:t>
            </a: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3403316" y="3848648"/>
            <a:ext cx="7162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Parsing</a:t>
            </a:r>
          </a:p>
        </p:txBody>
      </p:sp>
      <p:sp>
        <p:nvSpPr>
          <p:cNvPr id="24" name="TextBox 31"/>
          <p:cNvSpPr txBox="1">
            <a:spLocks noChangeArrowheads="1"/>
          </p:cNvSpPr>
          <p:nvPr/>
        </p:nvSpPr>
        <p:spPr bwMode="auto">
          <a:xfrm>
            <a:off x="6538455" y="3725874"/>
            <a:ext cx="1284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Summarization</a:t>
            </a:r>
          </a:p>
        </p:txBody>
      </p:sp>
      <p:sp>
        <p:nvSpPr>
          <p:cNvPr id="25" name="TextBox 32"/>
          <p:cNvSpPr txBox="1">
            <a:spLocks noChangeArrowheads="1"/>
          </p:cNvSpPr>
          <p:nvPr/>
        </p:nvSpPr>
        <p:spPr bwMode="auto">
          <a:xfrm>
            <a:off x="3433079" y="5094504"/>
            <a:ext cx="22135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Information extraction (IE)</a:t>
            </a:r>
          </a:p>
        </p:txBody>
      </p:sp>
      <p:sp>
        <p:nvSpPr>
          <p:cNvPr id="26" name="TextBox 33"/>
          <p:cNvSpPr txBox="1">
            <a:spLocks noChangeArrowheads="1"/>
          </p:cNvSpPr>
          <p:nvPr/>
        </p:nvSpPr>
        <p:spPr bwMode="auto">
          <a:xfrm>
            <a:off x="3403317" y="4382048"/>
            <a:ext cx="2039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Machine translation (MT)</a:t>
            </a:r>
          </a:p>
        </p:txBody>
      </p: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6538455" y="4587366"/>
            <a:ext cx="642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Dialog</a:t>
            </a:r>
          </a:p>
        </p:txBody>
      </p:sp>
      <p:sp>
        <p:nvSpPr>
          <p:cNvPr id="28" name="TextBox 36"/>
          <p:cNvSpPr txBox="1">
            <a:spLocks noChangeArrowheads="1"/>
          </p:cNvSpPr>
          <p:nvPr/>
        </p:nvSpPr>
        <p:spPr bwMode="auto">
          <a:xfrm>
            <a:off x="3403317" y="1791248"/>
            <a:ext cx="15490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Sentiment analysis</a:t>
            </a:r>
          </a:p>
        </p:txBody>
      </p:sp>
      <p:sp>
        <p:nvSpPr>
          <p:cNvPr id="29" name="TextBox 37"/>
          <p:cNvSpPr txBox="1">
            <a:spLocks noChangeArrowheads="1"/>
          </p:cNvSpPr>
          <p:nvPr/>
        </p:nvSpPr>
        <p:spPr bwMode="auto">
          <a:xfrm>
            <a:off x="6538453" y="4553498"/>
            <a:ext cx="2648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>
                <a:solidFill>
                  <a:srgbClr val="000000"/>
                </a:solidFill>
                <a:latin typeface="Calibri" charset="0"/>
              </a:rPr>
              <a:t>  </a:t>
            </a:r>
          </a:p>
        </p:txBody>
      </p:sp>
      <p:sp>
        <p:nvSpPr>
          <p:cNvPr id="30" name="TextBox 38"/>
          <p:cNvSpPr txBox="1">
            <a:spLocks noChangeArrowheads="1"/>
          </p:cNvSpPr>
          <p:nvPr/>
        </p:nvSpPr>
        <p:spPr bwMode="auto">
          <a:xfrm>
            <a:off x="602967" y="2203174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 charset="0"/>
              </a:rPr>
              <a:t>mostly solved</a:t>
            </a:r>
          </a:p>
        </p:txBody>
      </p:sp>
      <p:sp>
        <p:nvSpPr>
          <p:cNvPr id="31" name="TextBox 39"/>
          <p:cNvSpPr txBox="1">
            <a:spLocks noChangeArrowheads="1"/>
          </p:cNvSpPr>
          <p:nvPr/>
        </p:nvSpPr>
        <p:spPr bwMode="auto">
          <a:xfrm>
            <a:off x="3555717" y="1410247"/>
            <a:ext cx="2468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 charset="0"/>
              </a:rPr>
              <a:t>making good progress</a:t>
            </a:r>
          </a:p>
        </p:txBody>
      </p:sp>
      <p:sp>
        <p:nvSpPr>
          <p:cNvPr id="32" name="TextBox 40"/>
          <p:cNvSpPr txBox="1">
            <a:spLocks noChangeArrowheads="1"/>
          </p:cNvSpPr>
          <p:nvPr/>
        </p:nvSpPr>
        <p:spPr bwMode="auto">
          <a:xfrm>
            <a:off x="6603716" y="1791247"/>
            <a:ext cx="2686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US" sz="1800" dirty="0">
                <a:latin typeface="Calibri" charset="0"/>
              </a:rPr>
              <a:t>still really hard</a:t>
            </a:r>
          </a:p>
        </p:txBody>
      </p:sp>
      <p:sp>
        <p:nvSpPr>
          <p:cNvPr id="33" name="TextBox 41"/>
          <p:cNvSpPr txBox="1">
            <a:spLocks noChangeArrowheads="1"/>
          </p:cNvSpPr>
          <p:nvPr/>
        </p:nvSpPr>
        <p:spPr bwMode="auto">
          <a:xfrm>
            <a:off x="526766" y="2584175"/>
            <a:ext cx="2647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Spam detection (Classification)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7548" y="2873027"/>
            <a:ext cx="1689102" cy="17905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Let’s go to Agra!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81441" y="3085754"/>
            <a:ext cx="1662508" cy="17022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Buy V1AGRA …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654020" y="2715497"/>
            <a:ext cx="304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defTabSz="457200"/>
            <a:r>
              <a:rPr lang="en-US" sz="1800" dirty="0">
                <a:solidFill>
                  <a:srgbClr val="008000"/>
                </a:solidFill>
                <a:latin typeface="Zapf Dingbats" charset="0"/>
                <a:cs typeface="Zapf Dingbats" charset="0"/>
              </a:rPr>
              <a:t>✓</a:t>
            </a:r>
            <a:endParaRPr lang="en-US" sz="1800" dirty="0">
              <a:solidFill>
                <a:srgbClr val="008000"/>
              </a:solidFill>
              <a:latin typeface="Arial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61998" y="2979918"/>
            <a:ext cx="330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pPr defTabSz="457200"/>
            <a:r>
              <a:rPr lang="en-US" sz="1800" dirty="0">
                <a:solidFill>
                  <a:srgbClr val="FF0000"/>
                </a:solidFill>
                <a:latin typeface="Zapf Dingbats" charset="0"/>
                <a:cs typeface="Zapf Dingbats" charset="0"/>
              </a:rPr>
              <a:t>✗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2018" y="3926562"/>
            <a:ext cx="2590800" cy="15239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Colorless   green   ideas   sleep   furiously.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44199" y="3774161"/>
            <a:ext cx="2154873" cy="125016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    ADJ         ADJ    NOUN  VERB      ADV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83916" y="4748976"/>
            <a:ext cx="2590800" cy="19650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100" dirty="0">
                <a:solidFill>
                  <a:prstClr val="black"/>
                </a:solidFill>
                <a:latin typeface="Calibri"/>
                <a:cs typeface="Times New Roman"/>
              </a:rPr>
              <a:t>Einstein met with UN officials in Princeton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0739" y="4624412"/>
            <a:ext cx="2156618" cy="125015"/>
          </a:xfrm>
          <a:prstGeom prst="rect">
            <a:avLst/>
          </a:prstGeom>
          <a:solidFill>
            <a:srgbClr val="DEF1DE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PERSON              ORG                      LOC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525706" y="5402282"/>
            <a:ext cx="1831293" cy="30479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90000"/>
              </a:lnSpc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You’re invited to our dinner party, Friday May 27 at 8:30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672" y="5359415"/>
            <a:ext cx="289026" cy="19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/>
          <p:cNvSpPr/>
          <p:nvPr/>
        </p:nvSpPr>
        <p:spPr bwMode="auto">
          <a:xfrm>
            <a:off x="5665082" y="5326080"/>
            <a:ext cx="563985" cy="346472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Party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  <a:t>May 27</a:t>
            </a:r>
            <a:br>
              <a:rPr lang="en-US" sz="900" dirty="0">
                <a:solidFill>
                  <a:prstClr val="white">
                    <a:lumMod val="50000"/>
                  </a:prstClr>
                </a:solidFill>
                <a:latin typeface="Calibri"/>
                <a:cs typeface="Times New Roman"/>
              </a:rPr>
            </a:br>
            <a:r>
              <a:rPr lang="en-US" sz="900" dirty="0">
                <a:solidFill>
                  <a:srgbClr val="0000FF"/>
                </a:solidFill>
                <a:latin typeface="Calibri"/>
                <a:cs typeface="Times New Roman"/>
              </a:rPr>
              <a:t>add</a:t>
            </a:r>
          </a:p>
        </p:txBody>
      </p:sp>
      <p:cxnSp>
        <p:nvCxnSpPr>
          <p:cNvPr id="45" name="Straight Connector 44"/>
          <p:cNvCxnSpPr/>
          <p:nvPr/>
        </p:nvCxnSpPr>
        <p:spPr bwMode="auto">
          <a:xfrm flipV="1">
            <a:off x="5787104" y="5783280"/>
            <a:ext cx="162560" cy="1294"/>
          </a:xfrm>
          <a:prstGeom prst="line">
            <a:avLst/>
          </a:prstGeom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57525" y="2093217"/>
            <a:ext cx="2137410" cy="15523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Best roast chicken in San Francisco!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7525" y="2324647"/>
            <a:ext cx="2137410" cy="1524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waiter ignored us for 20 minutes.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85" y="2019848"/>
            <a:ext cx="275928" cy="19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00985" y="2324647"/>
            <a:ext cx="27516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3631916" y="2988941"/>
            <a:ext cx="2640330" cy="14712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Carter told Mubarak he shouldn’t run again.</a:t>
            </a:r>
          </a:p>
        </p:txBody>
      </p:sp>
      <p:sp>
        <p:nvSpPr>
          <p:cNvPr id="51" name="Arc 50"/>
          <p:cNvSpPr/>
          <p:nvPr/>
        </p:nvSpPr>
        <p:spPr>
          <a:xfrm>
            <a:off x="3860516" y="2883842"/>
            <a:ext cx="1066800" cy="228600"/>
          </a:xfrm>
          <a:prstGeom prst="arc">
            <a:avLst>
              <a:gd name="adj1" fmla="val 10822610"/>
              <a:gd name="adj2" fmla="val 0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Arc 51"/>
          <p:cNvSpPr/>
          <p:nvPr/>
        </p:nvSpPr>
        <p:spPr>
          <a:xfrm>
            <a:off x="4546317" y="2900776"/>
            <a:ext cx="376237" cy="287866"/>
          </a:xfrm>
          <a:prstGeom prst="arc">
            <a:avLst>
              <a:gd name="adj1" fmla="val 10830349"/>
              <a:gd name="adj2" fmla="val 10"/>
            </a:avLst>
          </a:prstGeom>
          <a:ln w="12700" cap="flat" cmpd="sng" algn="ctr">
            <a:solidFill>
              <a:srgbClr val="008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1716" y="3543847"/>
            <a:ext cx="381000" cy="198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3403316" y="3469360"/>
            <a:ext cx="2286000" cy="2286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I need new batteries for my </a:t>
            </a:r>
            <a:r>
              <a:rPr lang="en-US" sz="1200" b="1" i="1" dirty="0">
                <a:solidFill>
                  <a:srgbClr val="FF0000"/>
                </a:solidFill>
                <a:latin typeface="Calibri"/>
                <a:cs typeface="Times New Roman"/>
              </a:rPr>
              <a:t>mouse</a:t>
            </a:r>
            <a:r>
              <a:rPr lang="en-US" sz="1200" dirty="0">
                <a:solidFill>
                  <a:prstClr val="black"/>
                </a:solidFill>
                <a:latin typeface="Calibri"/>
                <a:cs typeface="Times New Roman"/>
              </a:rPr>
              <a:t>.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386468" y="4849007"/>
            <a:ext cx="2607649" cy="165528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13</a:t>
            </a:r>
            <a:r>
              <a:rPr lang="en-US" sz="1000" baseline="30000" dirty="0">
                <a:solidFill>
                  <a:prstClr val="black"/>
                </a:solidFill>
                <a:latin typeface="Calibri"/>
                <a:cs typeface="Times New Roman"/>
              </a:rPr>
              <a:t>th</a:t>
            </a: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 Shanghai International Film Festival…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403316" y="4650005"/>
            <a:ext cx="2065864" cy="14439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第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13</a:t>
            </a:r>
            <a:r>
              <a:rPr lang="zh-TW" altLang="en-US" sz="1000" dirty="0">
                <a:solidFill>
                  <a:srgbClr val="000000"/>
                </a:solidFill>
                <a:cs typeface="Times New Roman"/>
              </a:rPr>
              <a:t>届上海国际电影节开幕</a:t>
            </a:r>
            <a:r>
              <a:rPr lang="en-US" altLang="zh-TW" sz="1000" dirty="0">
                <a:solidFill>
                  <a:srgbClr val="000000"/>
                </a:solidFill>
                <a:cs typeface="Times New Roman"/>
              </a:rPr>
              <a:t>…</a:t>
            </a:r>
            <a:endParaRPr lang="zh-TW" altLang="en-US" sz="10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57" name="Right Arrow 56"/>
          <p:cNvSpPr/>
          <p:nvPr/>
        </p:nvSpPr>
        <p:spPr>
          <a:xfrm>
            <a:off x="5663915" y="4650469"/>
            <a:ext cx="217060" cy="137518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56116" y="4009579"/>
            <a:ext cx="1319212" cy="11886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Dow Jones is up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84717" y="4305847"/>
            <a:ext cx="1192037" cy="15613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Housing prices rose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8225967" y="4128444"/>
            <a:ext cx="179387" cy="1250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527590" y="4046875"/>
            <a:ext cx="766762" cy="310169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Economy is good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667760" y="2477444"/>
            <a:ext cx="2374356" cy="304403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Q. How effective is ibuprofen in reducing fever in patients with acute febrile illness?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89116" y="4197897"/>
            <a:ext cx="2209800" cy="1524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50" dirty="0">
                <a:solidFill>
                  <a:prstClr val="black"/>
                </a:solidFill>
                <a:latin typeface="Calibri"/>
                <a:cs typeface="Times New Roman"/>
              </a:rPr>
              <a:t>I can see Alcatraz from the window!</a:t>
            </a:r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5536918" y="4126589"/>
            <a:ext cx="93663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444841" y="4126589"/>
            <a:ext cx="95250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5390868" y="4067057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5400000" flipH="1" flipV="1">
            <a:off x="5266249" y="4061501"/>
            <a:ext cx="119063" cy="130175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5241643" y="4008716"/>
            <a:ext cx="149225" cy="5834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998755" y="4008715"/>
            <a:ext cx="242887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755868" y="4008715"/>
            <a:ext cx="485775" cy="17740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0800000">
            <a:off x="5089243" y="3949185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0800000">
            <a:off x="4940018" y="3889654"/>
            <a:ext cx="149225" cy="59531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605056" y="3951565"/>
            <a:ext cx="484187" cy="234554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93917" y="3894415"/>
            <a:ext cx="542925" cy="33523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684902" y="3288005"/>
            <a:ext cx="2121693" cy="15271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XYZ acquired ABC yesterday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684902" y="3457286"/>
            <a:ext cx="2121693" cy="1558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ABC has been taken over by XYZ</a:t>
            </a:r>
          </a:p>
        </p:txBody>
      </p:sp>
      <p:sp>
        <p:nvSpPr>
          <p:cNvPr id="77" name="Rectangular Callout 76"/>
          <p:cNvSpPr/>
          <p:nvPr/>
        </p:nvSpPr>
        <p:spPr>
          <a:xfrm>
            <a:off x="7265099" y="4686848"/>
            <a:ext cx="2054655" cy="208183"/>
          </a:xfrm>
          <a:prstGeom prst="wedgeRectCallout">
            <a:avLst>
              <a:gd name="adj1" fmla="val -67569"/>
              <a:gd name="adj2" fmla="val 96660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Where is Citizen Kane playing in SF? </a:t>
            </a:r>
          </a:p>
        </p:txBody>
      </p:sp>
      <p:sp>
        <p:nvSpPr>
          <p:cNvPr id="78" name="Rectangular Callout 77"/>
          <p:cNvSpPr/>
          <p:nvPr/>
        </p:nvSpPr>
        <p:spPr>
          <a:xfrm>
            <a:off x="7215465" y="4991648"/>
            <a:ext cx="1714818" cy="327295"/>
          </a:xfrm>
          <a:prstGeom prst="wedgeRectCallout">
            <a:avLst>
              <a:gd name="adj1" fmla="val 63386"/>
              <a:gd name="adj2" fmla="val -39734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Castro Theatre at 7:30. Do you want a ticket?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577889" y="5007903"/>
            <a:ext cx="379664" cy="28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6832316" y="4153447"/>
            <a:ext cx="1295400" cy="1524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en-US" sz="1000" dirty="0">
                <a:solidFill>
                  <a:prstClr val="black"/>
                </a:solidFill>
                <a:latin typeface="Calibri"/>
                <a:cs typeface="Times New Roman"/>
              </a:rPr>
              <a:t>The S&amp;P500 jumped</a:t>
            </a:r>
          </a:p>
        </p:txBody>
      </p:sp>
      <p:pic>
        <p:nvPicPr>
          <p:cNvPr id="81" name="Picture 80" descr="BU009519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40" y="3239047"/>
            <a:ext cx="440577" cy="438150"/>
          </a:xfrm>
          <a:prstGeom prst="rect">
            <a:avLst/>
          </a:prstGeom>
        </p:spPr>
      </p:pic>
      <p:pic>
        <p:nvPicPr>
          <p:cNvPr id="82" name="Picture 81" descr="skd186802sdc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154" y="4738043"/>
            <a:ext cx="408163" cy="43815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636424" y="5478670"/>
            <a:ext cx="2667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4" grpId="0"/>
      <p:bldP spid="46" grpId="0" animBg="1"/>
      <p:bldP spid="47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4" grpId="0"/>
    </p:bld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3C"/>
      </a:accent1>
      <a:accent2>
        <a:srgbClr val="FFFF00"/>
      </a:accent2>
      <a:accent3>
        <a:srgbClr val="54A021"/>
      </a:accent3>
      <a:accent4>
        <a:srgbClr val="00703C"/>
      </a:accent4>
      <a:accent5>
        <a:srgbClr val="C42F1A"/>
      </a:accent5>
      <a:accent6>
        <a:srgbClr val="918655"/>
      </a:accent6>
      <a:hlink>
        <a:srgbClr val="00703C"/>
      </a:hlink>
      <a:folHlink>
        <a:srgbClr val="00703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6969</TotalTime>
  <Words>1647</Words>
  <Application>Microsoft Office PowerPoint</Application>
  <PresentationFormat>Widescreen</PresentationFormat>
  <Paragraphs>314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微軟正黑體</vt:lpstr>
      <vt:lpstr>ＭＳ Ｐゴシック</vt:lpstr>
      <vt:lpstr>Arial</vt:lpstr>
      <vt:lpstr>Calibri</vt:lpstr>
      <vt:lpstr>Times New Roman</vt:lpstr>
      <vt:lpstr>Trebuchet MS</vt:lpstr>
      <vt:lpstr>Wingdings 3</vt:lpstr>
      <vt:lpstr>Zapf Dingbats</vt:lpstr>
      <vt:lpstr>Facet</vt:lpstr>
      <vt:lpstr>Text Analysis with R  for Social Science Research</vt:lpstr>
      <vt:lpstr>Project Mosaic </vt:lpstr>
      <vt:lpstr>Workshop Agenda </vt:lpstr>
      <vt:lpstr>Learning Objectives</vt:lpstr>
      <vt:lpstr>Workshop materials</vt:lpstr>
      <vt:lpstr>Introduction to Text Analysis</vt:lpstr>
      <vt:lpstr>Why analyze text?</vt:lpstr>
      <vt:lpstr>Big Data: Internetlivestats.com</vt:lpstr>
      <vt:lpstr>Language Technology</vt:lpstr>
      <vt:lpstr>Why else is text analysis difficult?</vt:lpstr>
      <vt:lpstr>Basic Text Terminology</vt:lpstr>
      <vt:lpstr>“Bag of Words” Approach</vt:lpstr>
      <vt:lpstr>Preprocessing</vt:lpstr>
      <vt:lpstr>Case 1: Preprocessing &amp; Exploratory Analysis</vt:lpstr>
      <vt:lpstr>Text Analysis with the Quanteda Package</vt:lpstr>
      <vt:lpstr>Case 1: Preprocessing</vt:lpstr>
      <vt:lpstr>Case 2: Disputed Authorship Problem</vt:lpstr>
      <vt:lpstr>Alexander Hamilton</vt:lpstr>
      <vt:lpstr>Genius.com’s “Non-Stop” Lyrics</vt:lpstr>
      <vt:lpstr>Federalist Paper setup</vt:lpstr>
      <vt:lpstr>Text Analysis Methodologies</vt:lpstr>
      <vt:lpstr>Classification Models</vt:lpstr>
      <vt:lpstr>Types of Classification Models</vt:lpstr>
      <vt:lpstr>Ridge Regression</vt:lpstr>
      <vt:lpstr>Ridge Regression</vt:lpstr>
      <vt:lpstr>Ridge Regression</vt:lpstr>
      <vt:lpstr>Ridge Regression</vt:lpstr>
      <vt:lpstr>Cross-Validation</vt:lpstr>
      <vt:lpstr>Case 2: Disputed Authorship Problem</vt:lpstr>
      <vt:lpstr>Case 3: Topic Modeling (LDA)</vt:lpstr>
      <vt:lpstr>Text Analysis Methodologies</vt:lpstr>
      <vt:lpstr>Latent Dirichlet Allocation (LDA)</vt:lpstr>
      <vt:lpstr>topicmodels package in R</vt:lpstr>
      <vt:lpstr>Case 3: Topic Modeling</vt:lpstr>
      <vt:lpstr>Learning Objectives</vt:lpstr>
      <vt:lpstr>More About Services </vt:lpstr>
      <vt:lpstr>Contact Project Mosaic </vt:lpstr>
      <vt:lpstr>Additional Resources: Consultants </vt:lpstr>
      <vt:lpstr>Questions?</vt:lpstr>
    </vt:vector>
  </TitlesOfParts>
  <Company>Ingersoll Rand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Gur, Shahar</dc:creator>
  <cp:lastModifiedBy>Ryan Wesslen</cp:lastModifiedBy>
  <cp:revision>117</cp:revision>
  <dcterms:created xsi:type="dcterms:W3CDTF">2016-01-28T19:29:20Z</dcterms:created>
  <dcterms:modified xsi:type="dcterms:W3CDTF">2016-10-05T03:22:20Z</dcterms:modified>
</cp:coreProperties>
</file>