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0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563F7-87AB-4C0E-ACBE-34F6ABE858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D80CF2-36C8-41A3-915F-2F9334D8A9A8}">
      <dgm:prSet/>
      <dgm:spPr/>
      <dgm:t>
        <a:bodyPr/>
        <a:lstStyle/>
        <a:p>
          <a:r>
            <a:rPr lang="pl-PL" b="0" i="0"/>
            <a:t>Środowisko deweloperskie</a:t>
          </a:r>
          <a:endParaRPr lang="en-US"/>
        </a:p>
      </dgm:t>
    </dgm:pt>
    <dgm:pt modelId="{90D5425E-215F-4041-B937-308207A6CC6F}" type="parTrans" cxnId="{A6D9EC47-F002-4F3D-A17A-14198EA8B7A7}">
      <dgm:prSet/>
      <dgm:spPr/>
      <dgm:t>
        <a:bodyPr/>
        <a:lstStyle/>
        <a:p>
          <a:endParaRPr lang="en-US"/>
        </a:p>
      </dgm:t>
    </dgm:pt>
    <dgm:pt modelId="{FAB7ADAF-5BA5-47A3-97EF-7570A96B499A}" type="sibTrans" cxnId="{A6D9EC47-F002-4F3D-A17A-14198EA8B7A7}">
      <dgm:prSet/>
      <dgm:spPr/>
      <dgm:t>
        <a:bodyPr/>
        <a:lstStyle/>
        <a:p>
          <a:endParaRPr lang="en-US"/>
        </a:p>
      </dgm:t>
    </dgm:pt>
    <dgm:pt modelId="{927C4A1A-346C-474C-BFC5-31369C87CD27}">
      <dgm:prSet/>
      <dgm:spPr/>
      <dgm:t>
        <a:bodyPr/>
        <a:lstStyle/>
        <a:p>
          <a:r>
            <a:rPr lang="pl-PL" b="0" i="0"/>
            <a:t>Środowisko testowe</a:t>
          </a:r>
          <a:endParaRPr lang="en-US"/>
        </a:p>
      </dgm:t>
    </dgm:pt>
    <dgm:pt modelId="{9EB353B6-7205-41D6-8D1E-376FFC2E2112}" type="parTrans" cxnId="{F60B3749-2917-4341-9CD3-3F866449CEEB}">
      <dgm:prSet/>
      <dgm:spPr/>
      <dgm:t>
        <a:bodyPr/>
        <a:lstStyle/>
        <a:p>
          <a:endParaRPr lang="en-US"/>
        </a:p>
      </dgm:t>
    </dgm:pt>
    <dgm:pt modelId="{6D34E0C2-FC81-4DF9-9F07-19F336DC4604}" type="sibTrans" cxnId="{F60B3749-2917-4341-9CD3-3F866449CEEB}">
      <dgm:prSet/>
      <dgm:spPr/>
      <dgm:t>
        <a:bodyPr/>
        <a:lstStyle/>
        <a:p>
          <a:endParaRPr lang="en-US"/>
        </a:p>
      </dgm:t>
    </dgm:pt>
    <dgm:pt modelId="{CB787AC3-0244-43C3-86D2-E5B5F62A1ADC}">
      <dgm:prSet/>
      <dgm:spPr/>
      <dgm:t>
        <a:bodyPr/>
        <a:lstStyle/>
        <a:p>
          <a:r>
            <a:rPr lang="pl-PL" b="0" i="0"/>
            <a:t>Środowisko produkcyjne</a:t>
          </a:r>
          <a:endParaRPr lang="en-US"/>
        </a:p>
      </dgm:t>
    </dgm:pt>
    <dgm:pt modelId="{35548CBE-CA53-492E-B0FF-195C536574DC}" type="parTrans" cxnId="{CE2A41EB-0A79-438B-9302-87DE8E8041DB}">
      <dgm:prSet/>
      <dgm:spPr/>
      <dgm:t>
        <a:bodyPr/>
        <a:lstStyle/>
        <a:p>
          <a:endParaRPr lang="en-US"/>
        </a:p>
      </dgm:t>
    </dgm:pt>
    <dgm:pt modelId="{DCF7C9C4-6CB3-433E-AF65-D3770DC58E3B}" type="sibTrans" cxnId="{CE2A41EB-0A79-438B-9302-87DE8E8041DB}">
      <dgm:prSet/>
      <dgm:spPr/>
      <dgm:t>
        <a:bodyPr/>
        <a:lstStyle/>
        <a:p>
          <a:endParaRPr lang="en-US"/>
        </a:p>
      </dgm:t>
    </dgm:pt>
    <dgm:pt modelId="{E991829B-FB57-47AB-A54D-6453EF4E08A5}" type="pres">
      <dgm:prSet presAssocID="{4F9563F7-87AB-4C0E-ACBE-34F6ABE858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0C245D-338E-4B9A-939C-4AEA2C866AF7}" type="pres">
      <dgm:prSet presAssocID="{BAD80CF2-36C8-41A3-915F-2F9334D8A9A8}" presName="hierRoot1" presStyleCnt="0"/>
      <dgm:spPr/>
    </dgm:pt>
    <dgm:pt modelId="{0987AFCD-DB0D-4BAD-B3A6-53B5E8C413C7}" type="pres">
      <dgm:prSet presAssocID="{BAD80CF2-36C8-41A3-915F-2F9334D8A9A8}" presName="composite" presStyleCnt="0"/>
      <dgm:spPr/>
    </dgm:pt>
    <dgm:pt modelId="{85D7E7FE-69D7-4AFD-ABB7-4E0869BBA1BB}" type="pres">
      <dgm:prSet presAssocID="{BAD80CF2-36C8-41A3-915F-2F9334D8A9A8}" presName="background" presStyleLbl="node0" presStyleIdx="0" presStyleCnt="3"/>
      <dgm:spPr/>
    </dgm:pt>
    <dgm:pt modelId="{A4DADB0F-5926-48E6-A613-391C73F7E8AC}" type="pres">
      <dgm:prSet presAssocID="{BAD80CF2-36C8-41A3-915F-2F9334D8A9A8}" presName="text" presStyleLbl="fgAcc0" presStyleIdx="0" presStyleCnt="3">
        <dgm:presLayoutVars>
          <dgm:chPref val="3"/>
        </dgm:presLayoutVars>
      </dgm:prSet>
      <dgm:spPr/>
    </dgm:pt>
    <dgm:pt modelId="{810332C9-03D4-4444-B476-949EC337387E}" type="pres">
      <dgm:prSet presAssocID="{BAD80CF2-36C8-41A3-915F-2F9334D8A9A8}" presName="hierChild2" presStyleCnt="0"/>
      <dgm:spPr/>
    </dgm:pt>
    <dgm:pt modelId="{AEAEB09F-9149-405C-889A-CDB8AA99FF60}" type="pres">
      <dgm:prSet presAssocID="{927C4A1A-346C-474C-BFC5-31369C87CD27}" presName="hierRoot1" presStyleCnt="0"/>
      <dgm:spPr/>
    </dgm:pt>
    <dgm:pt modelId="{652BFDD4-01ED-4083-B176-BDCC426AA06D}" type="pres">
      <dgm:prSet presAssocID="{927C4A1A-346C-474C-BFC5-31369C87CD27}" presName="composite" presStyleCnt="0"/>
      <dgm:spPr/>
    </dgm:pt>
    <dgm:pt modelId="{ADFA88DC-5912-4F15-9CC9-4A92154F2D44}" type="pres">
      <dgm:prSet presAssocID="{927C4A1A-346C-474C-BFC5-31369C87CD27}" presName="background" presStyleLbl="node0" presStyleIdx="1" presStyleCnt="3"/>
      <dgm:spPr/>
    </dgm:pt>
    <dgm:pt modelId="{5890FD5B-CDDB-4BCA-B649-A612C80BCCDF}" type="pres">
      <dgm:prSet presAssocID="{927C4A1A-346C-474C-BFC5-31369C87CD27}" presName="text" presStyleLbl="fgAcc0" presStyleIdx="1" presStyleCnt="3">
        <dgm:presLayoutVars>
          <dgm:chPref val="3"/>
        </dgm:presLayoutVars>
      </dgm:prSet>
      <dgm:spPr/>
    </dgm:pt>
    <dgm:pt modelId="{C4DA3F9F-E0DD-4B0B-AC3D-7396489C5235}" type="pres">
      <dgm:prSet presAssocID="{927C4A1A-346C-474C-BFC5-31369C87CD27}" presName="hierChild2" presStyleCnt="0"/>
      <dgm:spPr/>
    </dgm:pt>
    <dgm:pt modelId="{6C1B03DA-5361-45E3-9396-18F17E2AAE31}" type="pres">
      <dgm:prSet presAssocID="{CB787AC3-0244-43C3-86D2-E5B5F62A1ADC}" presName="hierRoot1" presStyleCnt="0"/>
      <dgm:spPr/>
    </dgm:pt>
    <dgm:pt modelId="{7CE84422-EFB2-48B2-B15F-F85C70251050}" type="pres">
      <dgm:prSet presAssocID="{CB787AC3-0244-43C3-86D2-E5B5F62A1ADC}" presName="composite" presStyleCnt="0"/>
      <dgm:spPr/>
    </dgm:pt>
    <dgm:pt modelId="{D6B3C77E-7D6D-410B-A106-630DC4B06BBF}" type="pres">
      <dgm:prSet presAssocID="{CB787AC3-0244-43C3-86D2-E5B5F62A1ADC}" presName="background" presStyleLbl="node0" presStyleIdx="2" presStyleCnt="3"/>
      <dgm:spPr/>
    </dgm:pt>
    <dgm:pt modelId="{284EC3E3-2521-4108-AF93-1ABFECDBE40F}" type="pres">
      <dgm:prSet presAssocID="{CB787AC3-0244-43C3-86D2-E5B5F62A1ADC}" presName="text" presStyleLbl="fgAcc0" presStyleIdx="2" presStyleCnt="3">
        <dgm:presLayoutVars>
          <dgm:chPref val="3"/>
        </dgm:presLayoutVars>
      </dgm:prSet>
      <dgm:spPr/>
    </dgm:pt>
    <dgm:pt modelId="{A2C8E95D-B7D8-43D4-A4EF-C7848D20B519}" type="pres">
      <dgm:prSet presAssocID="{CB787AC3-0244-43C3-86D2-E5B5F62A1ADC}" presName="hierChild2" presStyleCnt="0"/>
      <dgm:spPr/>
    </dgm:pt>
  </dgm:ptLst>
  <dgm:cxnLst>
    <dgm:cxn modelId="{A6D9EC47-F002-4F3D-A17A-14198EA8B7A7}" srcId="{4F9563F7-87AB-4C0E-ACBE-34F6ABE85867}" destId="{BAD80CF2-36C8-41A3-915F-2F9334D8A9A8}" srcOrd="0" destOrd="0" parTransId="{90D5425E-215F-4041-B937-308207A6CC6F}" sibTransId="{FAB7ADAF-5BA5-47A3-97EF-7570A96B499A}"/>
    <dgm:cxn modelId="{F60B3749-2917-4341-9CD3-3F866449CEEB}" srcId="{4F9563F7-87AB-4C0E-ACBE-34F6ABE85867}" destId="{927C4A1A-346C-474C-BFC5-31369C87CD27}" srcOrd="1" destOrd="0" parTransId="{9EB353B6-7205-41D6-8D1E-376FFC2E2112}" sibTransId="{6D34E0C2-FC81-4DF9-9F07-19F336DC4604}"/>
    <dgm:cxn modelId="{09BBED88-98F3-453C-BB2C-8AEB058F7A35}" type="presOf" srcId="{BAD80CF2-36C8-41A3-915F-2F9334D8A9A8}" destId="{A4DADB0F-5926-48E6-A613-391C73F7E8AC}" srcOrd="0" destOrd="0" presId="urn:microsoft.com/office/officeart/2005/8/layout/hierarchy1"/>
    <dgm:cxn modelId="{02639BA8-C6E3-41BA-849F-76F1F69B5BE0}" type="presOf" srcId="{4F9563F7-87AB-4C0E-ACBE-34F6ABE85867}" destId="{E991829B-FB57-47AB-A54D-6453EF4E08A5}" srcOrd="0" destOrd="0" presId="urn:microsoft.com/office/officeart/2005/8/layout/hierarchy1"/>
    <dgm:cxn modelId="{8D8A82DD-077B-474B-BE46-C50CB64DF1C2}" type="presOf" srcId="{927C4A1A-346C-474C-BFC5-31369C87CD27}" destId="{5890FD5B-CDDB-4BCA-B649-A612C80BCCDF}" srcOrd="0" destOrd="0" presId="urn:microsoft.com/office/officeart/2005/8/layout/hierarchy1"/>
    <dgm:cxn modelId="{CEEFDCE7-1258-453F-8DD8-91F6E1DF5063}" type="presOf" srcId="{CB787AC3-0244-43C3-86D2-E5B5F62A1ADC}" destId="{284EC3E3-2521-4108-AF93-1ABFECDBE40F}" srcOrd="0" destOrd="0" presId="urn:microsoft.com/office/officeart/2005/8/layout/hierarchy1"/>
    <dgm:cxn modelId="{CE2A41EB-0A79-438B-9302-87DE8E8041DB}" srcId="{4F9563F7-87AB-4C0E-ACBE-34F6ABE85867}" destId="{CB787AC3-0244-43C3-86D2-E5B5F62A1ADC}" srcOrd="2" destOrd="0" parTransId="{35548CBE-CA53-492E-B0FF-195C536574DC}" sibTransId="{DCF7C9C4-6CB3-433E-AF65-D3770DC58E3B}"/>
    <dgm:cxn modelId="{402C6092-2E10-46D8-A71D-8A6AC65E8BBD}" type="presParOf" srcId="{E991829B-FB57-47AB-A54D-6453EF4E08A5}" destId="{780C245D-338E-4B9A-939C-4AEA2C866AF7}" srcOrd="0" destOrd="0" presId="urn:microsoft.com/office/officeart/2005/8/layout/hierarchy1"/>
    <dgm:cxn modelId="{05D02B3E-0AAA-4690-A4A4-027F965E71E0}" type="presParOf" srcId="{780C245D-338E-4B9A-939C-4AEA2C866AF7}" destId="{0987AFCD-DB0D-4BAD-B3A6-53B5E8C413C7}" srcOrd="0" destOrd="0" presId="urn:microsoft.com/office/officeart/2005/8/layout/hierarchy1"/>
    <dgm:cxn modelId="{EB1FD77E-8A38-442B-BFF8-85995E79F447}" type="presParOf" srcId="{0987AFCD-DB0D-4BAD-B3A6-53B5E8C413C7}" destId="{85D7E7FE-69D7-4AFD-ABB7-4E0869BBA1BB}" srcOrd="0" destOrd="0" presId="urn:microsoft.com/office/officeart/2005/8/layout/hierarchy1"/>
    <dgm:cxn modelId="{AFE6D006-4E70-47E5-B087-6A920A9D0C1A}" type="presParOf" srcId="{0987AFCD-DB0D-4BAD-B3A6-53B5E8C413C7}" destId="{A4DADB0F-5926-48E6-A613-391C73F7E8AC}" srcOrd="1" destOrd="0" presId="urn:microsoft.com/office/officeart/2005/8/layout/hierarchy1"/>
    <dgm:cxn modelId="{E8479577-21E3-448B-94B9-09868BD6E90E}" type="presParOf" srcId="{780C245D-338E-4B9A-939C-4AEA2C866AF7}" destId="{810332C9-03D4-4444-B476-949EC337387E}" srcOrd="1" destOrd="0" presId="urn:microsoft.com/office/officeart/2005/8/layout/hierarchy1"/>
    <dgm:cxn modelId="{A75F1F2A-AFC5-417F-ABB7-9D168046E17E}" type="presParOf" srcId="{E991829B-FB57-47AB-A54D-6453EF4E08A5}" destId="{AEAEB09F-9149-405C-889A-CDB8AA99FF60}" srcOrd="1" destOrd="0" presId="urn:microsoft.com/office/officeart/2005/8/layout/hierarchy1"/>
    <dgm:cxn modelId="{040F9625-08E8-4091-B682-68056B883FE3}" type="presParOf" srcId="{AEAEB09F-9149-405C-889A-CDB8AA99FF60}" destId="{652BFDD4-01ED-4083-B176-BDCC426AA06D}" srcOrd="0" destOrd="0" presId="urn:microsoft.com/office/officeart/2005/8/layout/hierarchy1"/>
    <dgm:cxn modelId="{EDA9E4D9-4C4E-47FF-AD70-BE27167A7045}" type="presParOf" srcId="{652BFDD4-01ED-4083-B176-BDCC426AA06D}" destId="{ADFA88DC-5912-4F15-9CC9-4A92154F2D44}" srcOrd="0" destOrd="0" presId="urn:microsoft.com/office/officeart/2005/8/layout/hierarchy1"/>
    <dgm:cxn modelId="{8DAA26D9-FE6C-4397-9B1C-7FF007282D44}" type="presParOf" srcId="{652BFDD4-01ED-4083-B176-BDCC426AA06D}" destId="{5890FD5B-CDDB-4BCA-B649-A612C80BCCDF}" srcOrd="1" destOrd="0" presId="urn:microsoft.com/office/officeart/2005/8/layout/hierarchy1"/>
    <dgm:cxn modelId="{48017EDF-0287-4793-A0FE-1891FB74C26D}" type="presParOf" srcId="{AEAEB09F-9149-405C-889A-CDB8AA99FF60}" destId="{C4DA3F9F-E0DD-4B0B-AC3D-7396489C5235}" srcOrd="1" destOrd="0" presId="urn:microsoft.com/office/officeart/2005/8/layout/hierarchy1"/>
    <dgm:cxn modelId="{36D94547-9224-4FCB-9F95-E48B1719C590}" type="presParOf" srcId="{E991829B-FB57-47AB-A54D-6453EF4E08A5}" destId="{6C1B03DA-5361-45E3-9396-18F17E2AAE31}" srcOrd="2" destOrd="0" presId="urn:microsoft.com/office/officeart/2005/8/layout/hierarchy1"/>
    <dgm:cxn modelId="{429C4771-5577-4FF1-9391-E5F4E5C70C5E}" type="presParOf" srcId="{6C1B03DA-5361-45E3-9396-18F17E2AAE31}" destId="{7CE84422-EFB2-48B2-B15F-F85C70251050}" srcOrd="0" destOrd="0" presId="urn:microsoft.com/office/officeart/2005/8/layout/hierarchy1"/>
    <dgm:cxn modelId="{E7F45819-D666-4097-B690-704F913C35CF}" type="presParOf" srcId="{7CE84422-EFB2-48B2-B15F-F85C70251050}" destId="{D6B3C77E-7D6D-410B-A106-630DC4B06BBF}" srcOrd="0" destOrd="0" presId="urn:microsoft.com/office/officeart/2005/8/layout/hierarchy1"/>
    <dgm:cxn modelId="{6DEC06B0-A507-43AE-AB39-2741D9C5F91C}" type="presParOf" srcId="{7CE84422-EFB2-48B2-B15F-F85C70251050}" destId="{284EC3E3-2521-4108-AF93-1ABFECDBE40F}" srcOrd="1" destOrd="0" presId="urn:microsoft.com/office/officeart/2005/8/layout/hierarchy1"/>
    <dgm:cxn modelId="{63C6FE0C-C818-4FF3-8BAF-A50DF58F564B}" type="presParOf" srcId="{6C1B03DA-5361-45E3-9396-18F17E2AAE31}" destId="{A2C8E95D-B7D8-43D4-A4EF-C7848D20B5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7E7FE-69D7-4AFD-ABB7-4E0869BBA1BB}">
      <dsp:nvSpPr>
        <dsp:cNvPr id="0" name=""/>
        <dsp:cNvSpPr/>
      </dsp:nvSpPr>
      <dsp:spPr>
        <a:xfrm>
          <a:off x="0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ADB0F-5926-48E6-A613-391C73F7E8AC}">
      <dsp:nvSpPr>
        <dsp:cNvPr id="0" name=""/>
        <dsp:cNvSpPr/>
      </dsp:nvSpPr>
      <dsp:spPr>
        <a:xfrm>
          <a:off x="340480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/>
            <a:t>Środowisko deweloperskie</a:t>
          </a:r>
          <a:endParaRPr lang="en-US" sz="3000" kern="1200"/>
        </a:p>
      </dsp:txBody>
      <dsp:txXfrm>
        <a:off x="397472" y="947936"/>
        <a:ext cx="2950338" cy="1831860"/>
      </dsp:txXfrm>
    </dsp:sp>
    <dsp:sp modelId="{ADFA88DC-5912-4F15-9CC9-4A92154F2D44}">
      <dsp:nvSpPr>
        <dsp:cNvPr id="0" name=""/>
        <dsp:cNvSpPr/>
      </dsp:nvSpPr>
      <dsp:spPr>
        <a:xfrm>
          <a:off x="3745283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FD5B-CDDB-4BCA-B649-A612C80BCCDF}">
      <dsp:nvSpPr>
        <dsp:cNvPr id="0" name=""/>
        <dsp:cNvSpPr/>
      </dsp:nvSpPr>
      <dsp:spPr>
        <a:xfrm>
          <a:off x="4085763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/>
            <a:t>Środowisko testowe</a:t>
          </a:r>
          <a:endParaRPr lang="en-US" sz="3000" kern="1200"/>
        </a:p>
      </dsp:txBody>
      <dsp:txXfrm>
        <a:off x="4142755" y="947936"/>
        <a:ext cx="2950338" cy="1831860"/>
      </dsp:txXfrm>
    </dsp:sp>
    <dsp:sp modelId="{D6B3C77E-7D6D-410B-A106-630DC4B06BBF}">
      <dsp:nvSpPr>
        <dsp:cNvPr id="0" name=""/>
        <dsp:cNvSpPr/>
      </dsp:nvSpPr>
      <dsp:spPr>
        <a:xfrm>
          <a:off x="7490566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EC3E3-2521-4108-AF93-1ABFECDBE40F}">
      <dsp:nvSpPr>
        <dsp:cNvPr id="0" name=""/>
        <dsp:cNvSpPr/>
      </dsp:nvSpPr>
      <dsp:spPr>
        <a:xfrm>
          <a:off x="7831047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/>
            <a:t>Środowisko produkcyjne</a:t>
          </a:r>
          <a:endParaRPr lang="en-US" sz="3000" kern="1200"/>
        </a:p>
      </dsp:txBody>
      <dsp:txXfrm>
        <a:off x="7888039" y="947936"/>
        <a:ext cx="2950338" cy="183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D1093-9418-4913-83D5-BF8CD7866323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96F4A-66E9-4988-BD11-B65AEAE54F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99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>
                <a:latin typeface="Cambria" panose="02040503050406030204" pitchFamily="18" charset="0"/>
                <a:ea typeface="Cambria" panose="02040503050406030204" pitchFamily="18" charset="0"/>
              </a:rPr>
              <a:t>Jedynie klient jest właściwą osobą, która by stwierdzić czy usługa dostarcza wartość.</a:t>
            </a:r>
          </a:p>
          <a:p>
            <a:endParaRPr lang="pl-PL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l-PL" sz="1200" dirty="0">
                <a:latin typeface="Cambria" panose="02040503050406030204" pitchFamily="18" charset="0"/>
                <a:ea typeface="Cambria" panose="02040503050406030204" pitchFamily="18" charset="0"/>
              </a:rPr>
              <a:t>Nawet jeśli dana usługa jest bardzo wartościowa dla pewnego klienta, może być całkowicie bezużyteczna dla kogoś innego.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96F4A-66E9-4988-BD11-B65AEAE54F0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175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96F4A-66E9-4988-BD11-B65AEAE54F0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20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96F4A-66E9-4988-BD11-B65AEAE54F0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82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ITIL®4 Metodyka dla działów IT w nowej odsłonie - Altkom Akademia">
            <a:extLst>
              <a:ext uri="{FF2B5EF4-FFF2-40B4-BE49-F238E27FC236}">
                <a16:creationId xmlns:a16="http://schemas.microsoft.com/office/drawing/2014/main" id="{715DDE57-3AEF-4FD2-B657-1124B69FC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r="9870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F047305-7A00-4A05-987C-D555BCE1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ITIL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819D5-B53D-46B9-A97A-7695FCFC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Katarzyna Gromnicka</a:t>
            </a:r>
          </a:p>
        </p:txBody>
      </p:sp>
    </p:spTree>
    <p:extLst>
      <p:ext uri="{BB962C8B-B14F-4D97-AF65-F5344CB8AC3E}">
        <p14:creationId xmlns:p14="http://schemas.microsoft.com/office/powerpoint/2010/main" val="27544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DAD74F-7A6D-4EFE-9FE1-0F7A1C1E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324290" cy="2809447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F9650E-69F0-4822-87A7-9128E9AA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finansowe usługami IT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7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3EBCA1-1095-4535-87E5-07AB4273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Zarządzanie popytem</a:t>
            </a:r>
            <a:br>
              <a:rPr lang="en-US" sz="4400">
                <a:solidFill>
                  <a:srgbClr val="EBEBEB"/>
                </a:solidFill>
              </a:rPr>
            </a:br>
            <a:endParaRPr lang="en-US" sz="4400">
              <a:solidFill>
                <a:srgbClr val="EBEBEB"/>
              </a:solidFill>
            </a:endParaRP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na miedzi na maksimach! Obniżony popyt na ropę problemem? [notowania cen  ropy naftowej WTI i BRENT] | FXMAG INWESTOR">
            <a:extLst>
              <a:ext uri="{FF2B5EF4-FFF2-40B4-BE49-F238E27FC236}">
                <a16:creationId xmlns:a16="http://schemas.microsoft.com/office/drawing/2014/main" id="{DA117874-94C1-4965-A015-F14C5869FD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r="2" b="2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0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EE397F-1700-4170-A353-FA3946D3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relacjami z biznesem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iznes to Relacje – do wygrania wejściówka na konferencję | salesguru.pl">
            <a:extLst>
              <a:ext uri="{FF2B5EF4-FFF2-40B4-BE49-F238E27FC236}">
                <a16:creationId xmlns:a16="http://schemas.microsoft.com/office/drawing/2014/main" id="{8A69FC0F-929F-47AA-8EF7-3B8491847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563246"/>
            <a:ext cx="6270662" cy="37310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C19FE-D583-42AB-BA35-A5CCDF59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Projektowanie usług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D1A6BA-437A-414F-8454-E482EDE8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Koordynacja projektowania</a:t>
            </a:r>
          </a:p>
          <a:p>
            <a:r>
              <a:rPr lang="pl-PL" dirty="0"/>
              <a:t>Zarządzanie katalogiem usług</a:t>
            </a:r>
          </a:p>
          <a:p>
            <a:r>
              <a:rPr lang="pl-PL" dirty="0"/>
              <a:t>Zarządzanie poziomem świadczenia usług</a:t>
            </a:r>
          </a:p>
          <a:p>
            <a:r>
              <a:rPr lang="pl-PL" dirty="0"/>
              <a:t>Zarządzanie dostępnością</a:t>
            </a:r>
          </a:p>
          <a:p>
            <a:r>
              <a:rPr lang="pl-PL" dirty="0"/>
              <a:t>Zarządzanie potencjałem wykonawczym</a:t>
            </a:r>
          </a:p>
          <a:p>
            <a:r>
              <a:rPr lang="pl-PL" dirty="0"/>
              <a:t>Zarządzanie ciągłością usług IT</a:t>
            </a:r>
          </a:p>
          <a:p>
            <a:r>
              <a:rPr lang="pl-PL" dirty="0"/>
              <a:t>Zarządzanie bezpieczeństwem informacji</a:t>
            </a:r>
          </a:p>
          <a:p>
            <a:r>
              <a:rPr lang="pl-PL" dirty="0"/>
              <a:t>Zarządzanie dostawcami</a:t>
            </a:r>
          </a:p>
        </p:txBody>
      </p:sp>
    </p:spTree>
    <p:extLst>
      <p:ext uri="{BB962C8B-B14F-4D97-AF65-F5344CB8AC3E}">
        <p14:creationId xmlns:p14="http://schemas.microsoft.com/office/powerpoint/2010/main" val="27707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CA5E79-1A77-45D9-A0EF-E8930B10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EBEBEB"/>
                </a:solidFill>
              </a:rPr>
              <a:t>Koordynacja projektowania</a:t>
            </a:r>
            <a:br>
              <a:rPr lang="en-US" sz="3700">
                <a:solidFill>
                  <a:srgbClr val="EBEBEB"/>
                </a:solidFill>
              </a:rPr>
            </a:br>
            <a:endParaRPr lang="en-US" sz="3700">
              <a:solidFill>
                <a:srgbClr val="EBEBEB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ymbol zastępczy zawartości 7" descr="Kompletna układanka z podświetlonym jednym elementem">
            <a:extLst>
              <a:ext uri="{FF2B5EF4-FFF2-40B4-BE49-F238E27FC236}">
                <a16:creationId xmlns:a16="http://schemas.microsoft.com/office/drawing/2014/main" id="{10E6309B-A5BB-4AF8-B0DC-B5150430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3419" r="11718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07A7B-3B1F-4624-8E37-0BDE6EF1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katalogiem usług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9F403C-402F-47AA-9975-216B86FE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75" y="1506164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l-PL" sz="28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Cele:</a:t>
            </a:r>
          </a:p>
          <a:p>
            <a:pPr algn="ctr"/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Zarządzanie informacjami znajdującymi się w katalogu usług i zapewnienie, że są kompletne i aktualne</a:t>
            </a:r>
          </a:p>
          <a:p>
            <a:pPr algn="ctr"/>
            <a:endParaRPr lang="pl-P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Zakres:</a:t>
            </a:r>
          </a:p>
          <a:p>
            <a:pPr algn="ctr"/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Dostarczanie i utrzymywanie kompletnych informacji o wszystkich usługach przekazanych do eksploatacji lub w trakcie przekazania do eksploatacji</a:t>
            </a:r>
          </a:p>
          <a:p>
            <a:pPr algn="ctr"/>
            <a:endParaRPr lang="pl-P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Wartość dla biznesu:</a:t>
            </a:r>
          </a:p>
          <a:p>
            <a:pPr algn="ctr"/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Dostarczenie biznesowi (klientom) kompletnego, spójnego obrazu będących w użyciu usług IT, jaki jest zamierzony cel ich stosowania, procesy biznesowe, które dane usługi wspierają oraz powiązane poziomy usług</a:t>
            </a:r>
            <a:endParaRPr lang="pl-PL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77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4E153-26EC-4904-8CF2-38AA04B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07598" cy="1400530"/>
          </a:xfrm>
        </p:spPr>
        <p:txBody>
          <a:bodyPr/>
          <a:lstStyle/>
          <a:p>
            <a:r>
              <a:rPr lang="pl-PL" dirty="0"/>
              <a:t>Zarządzanie poziomem świadczenia usług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1EF2E4-5C78-4B8C-A013-BEDF61BC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94" y="1768406"/>
            <a:ext cx="11821212" cy="4805082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SLR – service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  <a:endParaRPr lang="pl-PL" sz="3200" dirty="0">
              <a:solidFill>
                <a:schemeClr val="tx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Wymagania klienta dotyczące usługi IT,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Bazują na celach biznesowych i są podstawą do wynegocjowania docelowych poziomów usługi SLT,</a:t>
            </a:r>
          </a:p>
          <a:p>
            <a:pPr lvl="1"/>
            <a:endParaRPr lang="pl-P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SLA –service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agreement</a:t>
            </a: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Umowa pomiędzy dostawcą usługi IT, a jego klientami. Opisuje usługi IT, docelowe poziomy tych usług oraz obowiązki obu stron,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Umowa SLA może obejmować wiele usług IT jak 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rownież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możę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 dotyczyć wielu klientów,</a:t>
            </a:r>
          </a:p>
          <a:p>
            <a:pPr marL="457200" lvl="1" indent="0">
              <a:buNone/>
            </a:pPr>
            <a:endParaRPr lang="pl-P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SLT – service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Udokumentowane w SLA 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zoobowiązania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Docelowe poziomy usług bazują na wymaganiach SLR, a ich dotrzymanie jest niezbędne w celu osiągnięcia oczekiwanych wyników biznesowych. Cele powinny być zgodne z modelem SMART i oparte o kluczowe wskaźniki wydajności.</a:t>
            </a:r>
          </a:p>
          <a:p>
            <a:pPr lvl="1"/>
            <a:endParaRPr lang="pl-P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SLA –service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3200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agreement</a:t>
            </a: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OLA (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operational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agreement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) – umowa pomiędzy dostawcą usług IT i inną częścią tej organizacji,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UC (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underpinning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l-PL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contract</a:t>
            </a: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) – kontrakt pomiędzy dostawcą usług IT a dostawcą zewnętrznym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45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A41326-6CF8-4A25-BC6B-3BB497C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dostępnością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24 7 365 Images, Stock Photos &amp; Vectors | Shutterstock">
            <a:extLst>
              <a:ext uri="{FF2B5EF4-FFF2-40B4-BE49-F238E27FC236}">
                <a16:creationId xmlns:a16="http://schemas.microsoft.com/office/drawing/2014/main" id="{5F16A754-2C16-4397-9457-812DFA09D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3"/>
          <a:stretch/>
        </p:blipFill>
        <p:spPr bwMode="auto">
          <a:xfrm>
            <a:off x="742402" y="830743"/>
            <a:ext cx="5164843" cy="51965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0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8A8116-BD5C-46E8-8E13-D2DA3AFB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potencjałem wykonawczym</a:t>
            </a:r>
            <a:b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Capacity planning for construction resource management | Bridgit">
            <a:extLst>
              <a:ext uri="{FF2B5EF4-FFF2-40B4-BE49-F238E27FC236}">
                <a16:creationId xmlns:a16="http://schemas.microsoft.com/office/drawing/2014/main" id="{7F2A5C55-7B84-4576-8B18-3CAD711D7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0" t="-1022" r="16988" b="1022"/>
          <a:stretch/>
        </p:blipFill>
        <p:spPr bwMode="auto">
          <a:xfrm>
            <a:off x="338306" y="266252"/>
            <a:ext cx="6801179" cy="68867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1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49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50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51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52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53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4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AD909C-6EF1-4F3B-AB4E-EF0EF2D1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ciągłością usług IT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litespeed_wiki:config:understanding_404 [LiteSpeed Wiki]">
            <a:extLst>
              <a:ext uri="{FF2B5EF4-FFF2-40B4-BE49-F238E27FC236}">
                <a16:creationId xmlns:a16="http://schemas.microsoft.com/office/drawing/2014/main" id="{9FBE9C81-83C6-4467-A14D-A3654FAB2B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1196" r="25279" b="-1196"/>
          <a:stretch/>
        </p:blipFill>
        <p:spPr bwMode="auto">
          <a:xfrm>
            <a:off x="954340" y="-621993"/>
            <a:ext cx="5901273" cy="84366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9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BB17B-3951-4B67-8485-175ECC0E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ITIL - definicja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1EFEA8-769C-4093-9072-D31E0764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ITIL (Information Technology </a:t>
            </a:r>
            <a:r>
              <a:rPr lang="pl-PL" b="0" i="0" dirty="0" err="1">
                <a:solidFill>
                  <a:schemeClr val="tx2"/>
                </a:solidFill>
                <a:effectLst/>
                <a:latin typeface="Mukta"/>
              </a:rPr>
              <a:t>Infrastructure</a:t>
            </a: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 Library) to zbiór najlepszych praktyk zarządzania usługami IT, stosowany od 1989 roku. Jest to biblioteka zawierające usystematyzowane podejście do zarządzania usługami IT, sprawdzone i polecane przez największe firmy informatyczne na świecie. Znajomość proponowanego przez ITIL procesowego modelu zarządzania staje się znaczącym elementem poprawiającym jakość funkcjonowania działów i organizacji działających w obszarze IT. ITIL, dzięki zdefiniowanym celom i przejrzystym wskazówkom przebiegu procesów, pozwala na dostarczanie użytkownikom usług informatycznych na najwyższym poziomie, przy jednoczesnym obniżeniu kosztów. Może być stosowany z powodzeniem niezależnie od wielkości organizacji, wykorzystywanych technologii, producentów i dostawców.</a:t>
            </a:r>
            <a:endParaRPr lang="pl-P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1C2FFA-88D9-46DC-9230-35B64518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bezpieczeństwem informacji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194A83-1870-4B2C-A258-E177893F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11" y="2209801"/>
            <a:ext cx="9560640" cy="419548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l-PL" sz="24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Poufność</a:t>
            </a:r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 – dostęp do danych, informacji, zasobów i usług IT jest ograniczony tylko dla osób, które mają prawo ten dostęp uzyskać</a:t>
            </a:r>
          </a:p>
          <a:p>
            <a:pPr lvl="1"/>
            <a:endParaRPr lang="pl-P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pl-PL" sz="24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Integralność</a:t>
            </a:r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 – zasoby informacyjne są spójne, kompletne i chronione przed nieupoważnioną lub niewłaściwą modyfikacją</a:t>
            </a:r>
          </a:p>
          <a:p>
            <a:pPr lvl="1"/>
            <a:endParaRPr lang="pl-P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pl-PL" sz="24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Dostępność</a:t>
            </a:r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 – zasoby informacyjne są dostępne i zdatne do użytku w razie potrzeby, a system, który je dostarcza potrafi odeprzeć ataki i zapobiec błędom</a:t>
            </a:r>
          </a:p>
          <a:p>
            <a:pPr lvl="1"/>
            <a:endParaRPr lang="pl-P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pl-PL" sz="24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Autentyczność i niezaprzeczalność </a:t>
            </a:r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– operacje biznesowe, wymiana informacji pomiędzy stronami muszą być bezpieczne, poufne i wiarygodne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0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97756F-F4F5-4A7D-B044-B0182A3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dostawcami</a:t>
            </a:r>
            <a:b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0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Sennik Dostawca - Sennik Club">
            <a:extLst>
              <a:ext uri="{FF2B5EF4-FFF2-40B4-BE49-F238E27FC236}">
                <a16:creationId xmlns:a16="http://schemas.microsoft.com/office/drawing/2014/main" id="{604EC355-0659-4F3F-904A-9C1112B22E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158" y="647698"/>
            <a:ext cx="4135949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9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C19FE-D583-42AB-BA35-A5CCDF59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Przekazanie usług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D1A6BA-437A-414F-8454-E482EDE8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Planowanie i wsparcie przekazania</a:t>
            </a:r>
          </a:p>
          <a:p>
            <a:r>
              <a:rPr lang="pl-PL" dirty="0"/>
              <a:t>Zarządzanie zmianami</a:t>
            </a:r>
          </a:p>
          <a:p>
            <a:r>
              <a:rPr lang="pl-PL" dirty="0"/>
              <a:t>Zarządzanie zasobami i konfiguracją usług</a:t>
            </a:r>
          </a:p>
          <a:p>
            <a:r>
              <a:rPr lang="pl-PL" dirty="0"/>
              <a:t>Zarządzanie wydaniami i wdrożeniami</a:t>
            </a:r>
          </a:p>
          <a:p>
            <a:r>
              <a:rPr lang="pl-PL" dirty="0"/>
              <a:t>Walidacja i testowanie usługi</a:t>
            </a:r>
          </a:p>
          <a:p>
            <a:r>
              <a:rPr lang="pl-PL" dirty="0"/>
              <a:t>Ocena zmian</a:t>
            </a:r>
          </a:p>
          <a:p>
            <a:r>
              <a:rPr lang="pl-PL" dirty="0"/>
              <a:t>Zarządzanie wiedzą</a:t>
            </a:r>
          </a:p>
        </p:txBody>
      </p:sp>
    </p:spTree>
    <p:extLst>
      <p:ext uri="{BB962C8B-B14F-4D97-AF65-F5344CB8AC3E}">
        <p14:creationId xmlns:p14="http://schemas.microsoft.com/office/powerpoint/2010/main" val="2936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CA5E79-1A77-45D9-A0EF-E8930B10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12" y="1454963"/>
            <a:ext cx="4802187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Planowanie i wsparcie przekazania</a:t>
            </a:r>
            <a:br>
              <a:rPr lang="en-US" sz="4500"/>
            </a:br>
            <a:br>
              <a:rPr lang="en-US" sz="4500"/>
            </a:br>
            <a:endParaRPr lang="en-US" sz="4500"/>
          </a:p>
        </p:txBody>
      </p:sp>
      <p:pic>
        <p:nvPicPr>
          <p:cNvPr id="8194" name="Picture 2" descr="Biegi sztafetowe | Technika biegów sztafetowych | lekkoatletyka | Sport to  Pestka">
            <a:extLst>
              <a:ext uri="{FF2B5EF4-FFF2-40B4-BE49-F238E27FC236}">
                <a16:creationId xmlns:a16="http://schemas.microsoft.com/office/drawing/2014/main" id="{8B72F638-6A16-41A6-8F35-AB926A3BE1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9"/>
          <a:stretch/>
        </p:blipFill>
        <p:spPr bwMode="auto">
          <a:xfrm>
            <a:off x="607848" y="609601"/>
            <a:ext cx="5486561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8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407A7B-3B1F-4624-8E37-0BDE6EF1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Zarządzanie zmianami</a:t>
            </a: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FFF1056D-B258-495F-A2A6-B424880B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Zmiana standardowa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Wcześniej zatwierdzona (</a:t>
            </a:r>
            <a:r>
              <a:rPr lang="pl-PL" err="1">
                <a:latin typeface="Cambria" panose="02040503050406030204" pitchFamily="18" charset="0"/>
                <a:ea typeface="Cambria" panose="02040503050406030204" pitchFamily="18" charset="0"/>
              </a:rPr>
              <a:t>preautoryzowana</a:t>
            </a: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) zmiana o niskim ryzyku, stosunkowo prosta, często wykonywana i możliwa do opisania procedurą.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Zmiana pilna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Zmiana, która musi być wdrożona jak najszybciej.</a:t>
            </a:r>
          </a:p>
          <a:p>
            <a:pPr lvl="1"/>
            <a:endParaRPr lang="pl-PL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Zmiana normalna (zmiana zwykła)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>
                <a:latin typeface="Cambria" panose="02040503050406030204" pitchFamily="18" charset="0"/>
                <a:ea typeface="Cambria" panose="02040503050406030204" pitchFamily="18" charset="0"/>
              </a:rPr>
              <a:t>Zmiana, która nie jest zmianą pilną ani standardową. Realizowana w ramach zdefiniowanych kroków procesu Zarządzanie zmianą.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45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247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8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4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50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1" name="Rectangle 8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14E153-26EC-4904-8CF2-38AA04B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EBEBEB"/>
                </a:solidFill>
              </a:rPr>
              <a:t>Zarządzanie zasobami i konfiguracją usług</a:t>
            </a:r>
          </a:p>
        </p:txBody>
      </p:sp>
      <p:sp>
        <p:nvSpPr>
          <p:cNvPr id="1025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Wygodna konfiguracja systemu SCADA - Oprogramowanie SCADA ICONICS">
            <a:extLst>
              <a:ext uri="{FF2B5EF4-FFF2-40B4-BE49-F238E27FC236}">
                <a16:creationId xmlns:a16="http://schemas.microsoft.com/office/drawing/2014/main" id="{59BA7B67-1ACA-486C-9822-E5A1648BA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0" r="12362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Rectangle 8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240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A41326-6CF8-4A25-BC6B-3BB497C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wydaniami i wdrożeniami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New Release: OroCRM 3.1 LTS is Now Available! - Get Latest OroCRM">
            <a:extLst>
              <a:ext uri="{FF2B5EF4-FFF2-40B4-BE49-F238E27FC236}">
                <a16:creationId xmlns:a16="http://schemas.microsoft.com/office/drawing/2014/main" id="{6FEDA35B-6867-4DE9-9A45-38FD41065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7" r="22590" b="-1"/>
          <a:stretch/>
        </p:blipFill>
        <p:spPr bwMode="auto">
          <a:xfrm>
            <a:off x="0" y="1294003"/>
            <a:ext cx="6738268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AD909C-6EF1-4F3B-AB4E-EF0EF2D1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Walidacja i testowanie usługi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FDC9D21-6347-4794-A286-9616B9CA4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673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67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6" name="Picture 2" descr="Ocena pracownicza, a jakość obsługi klienta">
            <a:extLst>
              <a:ext uri="{FF2B5EF4-FFF2-40B4-BE49-F238E27FC236}">
                <a16:creationId xmlns:a16="http://schemas.microsoft.com/office/drawing/2014/main" id="{25C2E278-5045-4558-939A-FB72003C3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7242"/>
            <a:ext cx="13263133" cy="49736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1C2FFA-88D9-46DC-9230-35B64518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62" y="5014457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Ocena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zmian</a:t>
            </a:r>
            <a:br>
              <a:rPr lang="en-US" sz="1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996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16" name="Picture 4" descr="Dokumentacja konkursowa – jak długo ją przechowywać - ekutno.pl">
            <a:extLst>
              <a:ext uri="{FF2B5EF4-FFF2-40B4-BE49-F238E27FC236}">
                <a16:creationId xmlns:a16="http://schemas.microsoft.com/office/drawing/2014/main" id="{4257FC73-09B6-42C6-A22A-25B95EF42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9" r="-1" b="3093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8A8116-BD5C-46E8-8E13-D2DA3AFB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800" dirty="0" err="1">
                <a:solidFill>
                  <a:srgbClr val="EBEBEB"/>
                </a:solidFill>
              </a:rPr>
              <a:t>Zarządzanie</a:t>
            </a:r>
            <a:r>
              <a:rPr lang="en-US" sz="3800" dirty="0">
                <a:solidFill>
                  <a:srgbClr val="EBEBEB"/>
                </a:solidFill>
              </a:rPr>
              <a:t> </a:t>
            </a:r>
            <a:r>
              <a:rPr lang="en-US" sz="3800" dirty="0" err="1">
                <a:solidFill>
                  <a:srgbClr val="EBEBEB"/>
                </a:solidFill>
              </a:rPr>
              <a:t>wiedzą</a:t>
            </a:r>
            <a:br>
              <a:rPr lang="en-US" sz="1600" dirty="0">
                <a:solidFill>
                  <a:srgbClr val="EBEBEB"/>
                </a:solidFill>
              </a:rPr>
            </a:br>
            <a:br>
              <a:rPr lang="en-US" sz="1600" dirty="0">
                <a:solidFill>
                  <a:srgbClr val="EBEBEB"/>
                </a:solidFill>
              </a:rPr>
            </a:br>
            <a:endParaRPr lang="en-US" sz="16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6F0B6E-76B6-4705-9E83-C1902D84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ITIL - korzyści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728DF1-8A56-4F4C-B261-6161C3E5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33" y="1937509"/>
            <a:ext cx="8946541" cy="4195481"/>
          </a:xfrm>
        </p:spPr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latin typeface="Mukta"/>
              </a:rPr>
              <a:t>O</a:t>
            </a: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ptymalizacja i redukcja kosztów świadczenia usług IT, dzięki podejściu do zarządzania IT jak do biznesu,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Standaryzacja i zwiększenie przewidywalności usług IT,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latin typeface="Mukta"/>
              </a:rPr>
              <a:t>U</a:t>
            </a: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sprawnienie komunikacji i współpracy na linii Biznes – Klient,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latin typeface="Mukta"/>
              </a:rPr>
              <a:t>W</a:t>
            </a: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iększe zaangażowanie IT, dzięki partnerskiemu podejściu,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latin typeface="Mukta"/>
              </a:rPr>
              <a:t>L</a:t>
            </a: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epsze zarządzanie jakością poprzez ciągłe doskonalenie usług.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l-PL" b="0" i="0" dirty="0">
              <a:solidFill>
                <a:schemeClr val="tx2"/>
              </a:solidFill>
              <a:effectLst/>
              <a:latin typeface="Mukta"/>
            </a:endParaRPr>
          </a:p>
          <a:p>
            <a:pPr marL="0" indent="0">
              <a:buNone/>
            </a:pPr>
            <a:r>
              <a:rPr lang="pl-PL" b="0" i="0" dirty="0">
                <a:solidFill>
                  <a:schemeClr val="tx2"/>
                </a:solidFill>
                <a:effectLst/>
                <a:latin typeface="Mukta"/>
              </a:rPr>
              <a:t>Biblioteka ITIL wprowadza wspólny język i słownik pojęć, systematykę procesów IT oraz relacji pomiędzy nimi. Niewątpliwą zaletą ITIL jest możliwość dostosowania założeń metodyki do własnych potrzeb (zgodnie z zasadą “Przyjmij i dopasuj”) oraz zastosowania jej w każdej organizacji, niezależnie od jej wielkości i charakteru działalności – zarówno w biznesie jak i organizacjach non-profit.</a:t>
            </a:r>
            <a:endParaRPr lang="pl-P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C19FE-D583-42AB-BA35-A5CCDF59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Eksploatacja usług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D1A6BA-437A-414F-8454-E482EDE8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Zarządzanie zdarzeniami</a:t>
            </a:r>
          </a:p>
          <a:p>
            <a:r>
              <a:rPr lang="pl-PL" dirty="0"/>
              <a:t>Zarządzanie incydentami</a:t>
            </a:r>
          </a:p>
          <a:p>
            <a:r>
              <a:rPr lang="pl-PL" dirty="0"/>
              <a:t>Realizacja wniosków</a:t>
            </a:r>
          </a:p>
          <a:p>
            <a:r>
              <a:rPr lang="pl-PL" dirty="0"/>
              <a:t>Zarządzanie problemami</a:t>
            </a:r>
          </a:p>
          <a:p>
            <a:r>
              <a:rPr lang="pl-PL" dirty="0"/>
              <a:t>Zarządzanie usprawnieniami dostępu</a:t>
            </a:r>
          </a:p>
        </p:txBody>
      </p:sp>
    </p:spTree>
    <p:extLst>
      <p:ext uri="{BB962C8B-B14F-4D97-AF65-F5344CB8AC3E}">
        <p14:creationId xmlns:p14="http://schemas.microsoft.com/office/powerpoint/2010/main" val="7279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2" name="Picture 6" descr="Zabbix 4.2 out now! – Zabbix Blog">
            <a:extLst>
              <a:ext uri="{FF2B5EF4-FFF2-40B4-BE49-F238E27FC236}">
                <a16:creationId xmlns:a16="http://schemas.microsoft.com/office/drawing/2014/main" id="{4C803300-249C-4302-9652-4EFCA3ADD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ACA5E79-1A77-45D9-A0EF-E8930B10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Zarządzanie zdarzeniami</a:t>
            </a:r>
          </a:p>
        </p:txBody>
      </p:sp>
    </p:spTree>
    <p:extLst>
      <p:ext uri="{BB962C8B-B14F-4D97-AF65-F5344CB8AC3E}">
        <p14:creationId xmlns:p14="http://schemas.microsoft.com/office/powerpoint/2010/main" val="321204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407A7B-3B1F-4624-8E37-0BDE6EF1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EBEBEB"/>
                </a:solidFill>
              </a:rPr>
              <a:t>Zarządzanie incydentami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4 maja - Poznajemy pracę strażaka - zajęcia 1">
            <a:extLst>
              <a:ext uri="{FF2B5EF4-FFF2-40B4-BE49-F238E27FC236}">
                <a16:creationId xmlns:a16="http://schemas.microsoft.com/office/drawing/2014/main" id="{54D1F860-3A65-450D-A849-0299C232E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7" b="2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1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14E153-26EC-4904-8CF2-38AA04B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Realizacja wniosków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410" name="Picture 2" descr="Request Articles">
            <a:extLst>
              <a:ext uri="{FF2B5EF4-FFF2-40B4-BE49-F238E27FC236}">
                <a16:creationId xmlns:a16="http://schemas.microsoft.com/office/drawing/2014/main" id="{A7744EF8-9396-4FFB-AD24-1A0C6C05A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27" y="647698"/>
            <a:ext cx="5839516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5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A41326-6CF8-4A25-BC6B-3BB497C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problemami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386" name="Picture 2" descr="Serwis i naprawa kretów do przecisków, kretów, urządzeń Jarocin -  Sprzedajemy.pl">
            <a:extLst>
              <a:ext uri="{FF2B5EF4-FFF2-40B4-BE49-F238E27FC236}">
                <a16:creationId xmlns:a16="http://schemas.microsoft.com/office/drawing/2014/main" id="{8135F017-5557-4675-B8C3-F0D0E3FD5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7"/>
          <a:stretch/>
        </p:blipFill>
        <p:spPr bwMode="auto">
          <a:xfrm>
            <a:off x="643854" y="1061593"/>
            <a:ext cx="6270662" cy="43751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AD909C-6EF1-4F3B-AB4E-EF0EF2D1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Zarządzanie usprawnieniami dostępu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nie Palenie. Skład Opału w Poznaniu Łebska 14 Bezpieczeństwo - Tanie  Palenie. Skład Opału w Poznaniu Łebska 14">
            <a:extLst>
              <a:ext uri="{FF2B5EF4-FFF2-40B4-BE49-F238E27FC236}">
                <a16:creationId xmlns:a16="http://schemas.microsoft.com/office/drawing/2014/main" id="{72175C1A-8868-49CE-9FB9-457FD913A4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115" y="647698"/>
            <a:ext cx="5562139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C19FE-D583-42AB-BA35-A5CCDF59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Ustawiczne doskonalenie usług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D1A6BA-437A-414F-8454-E482EDE8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Siedmiostopniowy proces doskonalenia</a:t>
            </a:r>
          </a:p>
        </p:txBody>
      </p:sp>
    </p:spTree>
    <p:extLst>
      <p:ext uri="{BB962C8B-B14F-4D97-AF65-F5344CB8AC3E}">
        <p14:creationId xmlns:p14="http://schemas.microsoft.com/office/powerpoint/2010/main" val="9955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AD909C-6EF1-4F3B-AB4E-EF0EF2D1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Siedmiostopniowy proces doskonalenia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21CBB34-3BE7-4A2C-8D59-6197E4B59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94984" y="3268981"/>
            <a:ext cx="6270662" cy="3480216"/>
          </a:xfrm>
          <a:prstGeom prst="rect">
            <a:avLst/>
          </a:prstGeom>
          <a:effectLst/>
        </p:spPr>
      </p:pic>
      <p:pic>
        <p:nvPicPr>
          <p:cNvPr id="17" name="Picture 4" descr="Podobny obraz">
            <a:extLst>
              <a:ext uri="{FF2B5EF4-FFF2-40B4-BE49-F238E27FC236}">
                <a16:creationId xmlns:a16="http://schemas.microsoft.com/office/drawing/2014/main" id="{C9CF71D9-2165-443B-AC8E-A2750502D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" t="6511" r="-1673" b="7300"/>
          <a:stretch/>
        </p:blipFill>
        <p:spPr bwMode="auto">
          <a:xfrm>
            <a:off x="1289532" y="195653"/>
            <a:ext cx="4754389" cy="307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3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3557CA-F839-4C5B-9BC9-A25B3DA60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92" y="552320"/>
            <a:ext cx="6787307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9EC71A-F52B-49BF-8063-D1E0D341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 to jest usługa?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BD0AE9-4400-4536-BAE5-5760DD2B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Usługa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wartość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dodana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D6C53298-DEEE-4F6B-A0EE-96809D348A9B}"/>
              </a:ext>
            </a:extLst>
          </p:cNvPr>
          <p:cNvGrpSpPr/>
          <p:nvPr/>
        </p:nvGrpSpPr>
        <p:grpSpPr>
          <a:xfrm>
            <a:off x="7440356" y="461849"/>
            <a:ext cx="3944299" cy="3291844"/>
            <a:chOff x="2900680" y="868680"/>
            <a:chExt cx="5989320" cy="4861560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D285F24E-E40B-42E2-853E-C4CBC2FF71D6}"/>
                </a:ext>
              </a:extLst>
            </p:cNvPr>
            <p:cNvSpPr/>
            <p:nvPr/>
          </p:nvSpPr>
          <p:spPr>
            <a:xfrm>
              <a:off x="4165600" y="1981200"/>
              <a:ext cx="3728720" cy="35153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050"/>
            </a:p>
          </p:txBody>
        </p:sp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E2644A9-7707-4C18-B249-35618E18F387}"/>
                </a:ext>
              </a:extLst>
            </p:cNvPr>
            <p:cNvSpPr/>
            <p:nvPr/>
          </p:nvSpPr>
          <p:spPr>
            <a:xfrm>
              <a:off x="2900680" y="3738880"/>
              <a:ext cx="2169160" cy="199136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050"/>
            </a:p>
          </p:txBody>
        </p:sp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6060D868-6802-4306-AD1F-98295045C9F7}"/>
                </a:ext>
              </a:extLst>
            </p:cNvPr>
            <p:cNvSpPr/>
            <p:nvPr/>
          </p:nvSpPr>
          <p:spPr>
            <a:xfrm>
              <a:off x="4945380" y="868680"/>
              <a:ext cx="2169160" cy="199136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050"/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35641BA-860C-4CBA-B033-0204513129F2}"/>
                </a:ext>
              </a:extLst>
            </p:cNvPr>
            <p:cNvSpPr/>
            <p:nvPr/>
          </p:nvSpPr>
          <p:spPr>
            <a:xfrm>
              <a:off x="6720840" y="3738880"/>
              <a:ext cx="2169160" cy="199136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05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437176F3-C6C5-484A-8141-D2F89988C98C}"/>
                </a:ext>
              </a:extLst>
            </p:cNvPr>
            <p:cNvSpPr txBox="1"/>
            <p:nvPr/>
          </p:nvSpPr>
          <p:spPr>
            <a:xfrm>
              <a:off x="5158741" y="3403630"/>
              <a:ext cx="1696720" cy="454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bg1"/>
                  </a:solidFill>
                </a:rPr>
                <a:t>WARTOSĆ</a:t>
              </a: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3066D41D-44C1-48D7-BBCE-9EDABC1F0155}"/>
                </a:ext>
              </a:extLst>
            </p:cNvPr>
            <p:cNvSpPr txBox="1"/>
            <p:nvPr/>
          </p:nvSpPr>
          <p:spPr>
            <a:xfrm>
              <a:off x="5181600" y="1462962"/>
              <a:ext cx="1696720" cy="63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dirty="0">
                  <a:solidFill>
                    <a:schemeClr val="bg1"/>
                  </a:solidFill>
                </a:rPr>
                <a:t>Wyniki biznesowe</a:t>
              </a:r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F4319234-915D-4E8C-B583-6AD0CF55D83B}"/>
                </a:ext>
              </a:extLst>
            </p:cNvPr>
            <p:cNvSpPr txBox="1"/>
            <p:nvPr/>
          </p:nvSpPr>
          <p:spPr>
            <a:xfrm>
              <a:off x="3136900" y="4534505"/>
              <a:ext cx="1696720" cy="38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dirty="0">
                  <a:solidFill>
                    <a:schemeClr val="bg1"/>
                  </a:solidFill>
                </a:rPr>
                <a:t>Preferencje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E0C6FBAF-5558-449D-B1B7-01ED835B5B03}"/>
                </a:ext>
              </a:extLst>
            </p:cNvPr>
            <p:cNvSpPr txBox="1"/>
            <p:nvPr/>
          </p:nvSpPr>
          <p:spPr>
            <a:xfrm>
              <a:off x="7045961" y="4534505"/>
              <a:ext cx="1696720" cy="38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dirty="0">
                  <a:solidFill>
                    <a:schemeClr val="bg1"/>
                  </a:solidFill>
                </a:rPr>
                <a:t>Postrzeganie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91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37EBB5-786D-4560-AB22-7B601AD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usług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3E9CFA-70DD-4099-9BB9-AD6E3322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63" y="1853248"/>
            <a:ext cx="9997732" cy="419548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Usługa podstawowa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Usługa zapewniająca uzyskanie podstawowych wyników oczekiwanych przez jednego lub wielu odbiorców,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Usługa podstawowa dostarczana jest z określonym poziomem użyteczności i gwarancji,</a:t>
            </a:r>
          </a:p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Usługa umożliwiająca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Usługa potrzebna do dostarczenia usługi podstawowej,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Usługa umożliwiające nigdy nie są oferowane jako odrębna usługa i nie zawsze są widoczne dla odbiory,</a:t>
            </a:r>
          </a:p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Usługa rozszerzająca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Cambria" panose="02040503050406030204" pitchFamily="18" charset="0"/>
                <a:ea typeface="Cambria" panose="02040503050406030204" pitchFamily="18" charset="0"/>
              </a:rPr>
              <a:t>Usługa dodawana do usługi podstawowej, czyniąca ją bardziej atrakcyjną dla odbiorców,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b="1" dirty="0">
                <a:latin typeface="Cambria" panose="02040503050406030204" pitchFamily="18" charset="0"/>
                <a:ea typeface="Cambria" panose="02040503050406030204" pitchFamily="18" charset="0"/>
              </a:rPr>
              <a:t>Poprawia satysfakcję klienta.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71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1B4864-AA97-400B-8DDE-1CC3A51E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4" y="732355"/>
            <a:ext cx="4285968" cy="22449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ITIL –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cykl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życia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usługi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DE0FE3-A38B-4DE4-BF3E-F92CC0A9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2361" y="1325880"/>
            <a:ext cx="6648121" cy="41883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46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85CA-DBC8-4360-AA9F-9D9C158A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Strategia usług </a:t>
            </a:r>
            <a:r>
              <a:rPr lang="pl-PL" i="1" dirty="0"/>
              <a:t>(Service </a:t>
            </a:r>
            <a:r>
              <a:rPr lang="pl-PL" i="1" dirty="0" err="1"/>
              <a:t>strategy</a:t>
            </a:r>
            <a:r>
              <a:rPr lang="pl-PL" i="1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F1DF5F-3B47-4532-934D-E77C2374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Zarządzanie strategiczne usługami IT</a:t>
            </a:r>
          </a:p>
          <a:p>
            <a:r>
              <a:rPr lang="pl-PL" dirty="0"/>
              <a:t>Zarządzanie portfelem usług</a:t>
            </a:r>
          </a:p>
          <a:p>
            <a:r>
              <a:rPr lang="pl-PL" dirty="0"/>
              <a:t>Zarządzanie finansowe usługami IT</a:t>
            </a:r>
          </a:p>
          <a:p>
            <a:r>
              <a:rPr lang="pl-PL" dirty="0"/>
              <a:t>Zarządzanie popytem</a:t>
            </a:r>
          </a:p>
          <a:p>
            <a:r>
              <a:rPr lang="pl-PL" dirty="0"/>
              <a:t>Zarządzanie relacjami z biznesem</a:t>
            </a:r>
          </a:p>
        </p:txBody>
      </p:sp>
    </p:spTree>
    <p:extLst>
      <p:ext uri="{BB962C8B-B14F-4D97-AF65-F5344CB8AC3E}">
        <p14:creationId xmlns:p14="http://schemas.microsoft.com/office/powerpoint/2010/main" val="39863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BCABEF-598E-4991-958D-EDB4D190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640" cy="1029853"/>
          </a:xfrm>
        </p:spPr>
        <p:txBody>
          <a:bodyPr/>
          <a:lstStyle/>
          <a:p>
            <a:r>
              <a:rPr lang="pl-PL" dirty="0"/>
              <a:t>Zarządzanie strategiczne usługami 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480D8-D80E-4A3A-AE9D-DEC0358A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82" y="1853248"/>
            <a:ext cx="10118063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Odpowiada za zdefiniowanie i utrzymanie czterech kluczowych elementów strategii: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Perspektywy strategicznej dostawcy usług informatycznych (czyli jego misji i wizji),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Pozycji strategicznej, która odróżnia go od innych dostawców na rynku,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Planów strategicznych zorganizowania komponentów usług niezbędnych do ich świadczenia,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Powtarzalnych wzorców organizacji (</a:t>
            </a:r>
            <a:r>
              <a:rPr lang="pl-PL" dirty="0" err="1"/>
              <a:t>patterns</a:t>
            </a:r>
            <a:r>
              <a:rPr lang="pl-PL" dirty="0"/>
              <a:t>) w odniesieniu do usług i zarządzania tymi usługami. </a:t>
            </a:r>
          </a:p>
        </p:txBody>
      </p:sp>
    </p:spTree>
    <p:extLst>
      <p:ext uri="{BB962C8B-B14F-4D97-AF65-F5344CB8AC3E}">
        <p14:creationId xmlns:p14="http://schemas.microsoft.com/office/powerpoint/2010/main" val="25009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930A17-C126-46F0-AEC8-B0ED810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464023"/>
            <a:ext cx="3985930" cy="2103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800" dirty="0">
                <a:solidFill>
                  <a:schemeClr val="bg2"/>
                </a:solidFill>
              </a:rPr>
              <a:t>Zarządzanie portfelem usług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BAF98AD-E977-4CD5-A39A-35D0EFBB8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69270" y="647698"/>
            <a:ext cx="5019830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9206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966</Words>
  <Application>Microsoft Office PowerPoint</Application>
  <PresentationFormat>Panoramiczny</PresentationFormat>
  <Paragraphs>139</Paragraphs>
  <Slides>37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Century Gothic</vt:lpstr>
      <vt:lpstr>Mukta</vt:lpstr>
      <vt:lpstr>Wingdings</vt:lpstr>
      <vt:lpstr>Wingdings 3</vt:lpstr>
      <vt:lpstr>Jon</vt:lpstr>
      <vt:lpstr>ITIL</vt:lpstr>
      <vt:lpstr>ITIL - definicja</vt:lpstr>
      <vt:lpstr>ITIL - korzyści</vt:lpstr>
      <vt:lpstr>Co to jest usługa?</vt:lpstr>
      <vt:lpstr>Rodzaje usług</vt:lpstr>
      <vt:lpstr>ITIL – cykl życia usługi</vt:lpstr>
      <vt:lpstr>Strategia usług (Service strategy)</vt:lpstr>
      <vt:lpstr>Zarządzanie strategiczne usługami IT</vt:lpstr>
      <vt:lpstr>Zarządzanie portfelem usług</vt:lpstr>
      <vt:lpstr>Zarządzanie finansowe usługami IT </vt:lpstr>
      <vt:lpstr>Zarządzanie popytem </vt:lpstr>
      <vt:lpstr>Zarządzanie relacjami z biznesem </vt:lpstr>
      <vt:lpstr>Projektowanie usług</vt:lpstr>
      <vt:lpstr>Koordynacja projektowania </vt:lpstr>
      <vt:lpstr>Zarządzanie katalogiem usług </vt:lpstr>
      <vt:lpstr>Zarządzanie poziomem świadczenia usług </vt:lpstr>
      <vt:lpstr>Zarządzanie dostępnością </vt:lpstr>
      <vt:lpstr>Zarządzanie potencjałem wykonawczym </vt:lpstr>
      <vt:lpstr>Zarządzanie ciągłością usług IT </vt:lpstr>
      <vt:lpstr>Zarządzanie bezpieczeństwem informacji </vt:lpstr>
      <vt:lpstr>Zarządzanie dostawcami </vt:lpstr>
      <vt:lpstr>Przekazanie usług</vt:lpstr>
      <vt:lpstr>Planowanie i wsparcie przekazania  </vt:lpstr>
      <vt:lpstr>Zarządzanie zmianami</vt:lpstr>
      <vt:lpstr>Zarządzanie zasobami i konfiguracją usług</vt:lpstr>
      <vt:lpstr>Zarządzanie wydaniami i wdrożeniami</vt:lpstr>
      <vt:lpstr>Walidacja i testowanie usługi</vt:lpstr>
      <vt:lpstr>Ocena zmian  </vt:lpstr>
      <vt:lpstr>Zarządzanie wiedzą  </vt:lpstr>
      <vt:lpstr>Eksploatacja usług</vt:lpstr>
      <vt:lpstr>Zarządzanie zdarzeniami</vt:lpstr>
      <vt:lpstr>Zarządzanie incydentami</vt:lpstr>
      <vt:lpstr>Realizacja wniosków</vt:lpstr>
      <vt:lpstr>Zarządzanie problemami</vt:lpstr>
      <vt:lpstr>Zarządzanie usprawnieniami dostępu</vt:lpstr>
      <vt:lpstr>Ustawiczne doskonalenie usług</vt:lpstr>
      <vt:lpstr>Siedmiostopniowy proces doskonalenia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</dc:title>
  <dc:creator>Katarzyna</dc:creator>
  <cp:lastModifiedBy>Katarzyna</cp:lastModifiedBy>
  <cp:revision>12</cp:revision>
  <dcterms:created xsi:type="dcterms:W3CDTF">2021-04-08T17:49:07Z</dcterms:created>
  <dcterms:modified xsi:type="dcterms:W3CDTF">2021-06-08T12:00:24Z</dcterms:modified>
</cp:coreProperties>
</file>