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701" r:id="rId1"/>
  </p:sldMasterIdLst>
  <p:notesMasterIdLst>
    <p:notesMasterId r:id="rId20"/>
  </p:notesMasterIdLst>
  <p:handoutMasterIdLst>
    <p:handoutMasterId r:id="rId21"/>
  </p:handoutMasterIdLst>
  <p:sldIdLst>
    <p:sldId id="256" r:id="rId2"/>
    <p:sldId id="340" r:id="rId3"/>
    <p:sldId id="367" r:id="rId4"/>
    <p:sldId id="369" r:id="rId5"/>
    <p:sldId id="378" r:id="rId6"/>
    <p:sldId id="379" r:id="rId7"/>
    <p:sldId id="380" r:id="rId8"/>
    <p:sldId id="381" r:id="rId9"/>
    <p:sldId id="382" r:id="rId10"/>
    <p:sldId id="384" r:id="rId11"/>
    <p:sldId id="386" r:id="rId12"/>
    <p:sldId id="385" r:id="rId13"/>
    <p:sldId id="387" r:id="rId14"/>
    <p:sldId id="388" r:id="rId15"/>
    <p:sldId id="389" r:id="rId16"/>
    <p:sldId id="390" r:id="rId17"/>
    <p:sldId id="377" r:id="rId18"/>
    <p:sldId id="346" r:id="rId19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22"/>
      <p:bold r:id="rId23"/>
      <p:italic r:id="rId24"/>
      <p:boldItalic r:id="rId25"/>
    </p:embeddedFont>
    <p:embeddedFont>
      <p:font typeface="Century Schoolbook" panose="02040604050505020304" pitchFamily="18" charset="0"/>
      <p:regular r:id="rId26"/>
      <p:bold r:id="rId27"/>
      <p:italic r:id="rId28"/>
      <p:boldItalic r:id="rId29"/>
    </p:embeddedFont>
    <p:embeddedFont>
      <p:font typeface="Comic Sans MS" panose="030F0702030302020204" pitchFamily="66" charset="0"/>
      <p:regular r:id="rId30"/>
      <p:bold r:id="rId31"/>
      <p:italic r:id="rId32"/>
      <p:boldItalic r:id="rId33"/>
    </p:embeddedFont>
    <p:embeddedFont>
      <p:font typeface="Kulim Park" pitchFamily="2" charset="0"/>
      <p:regular r:id="rId34"/>
      <p:bold r:id="rId35"/>
      <p:italic r:id="rId36"/>
      <p:boldItalic r:id="rId37"/>
    </p:embeddedFont>
    <p:embeddedFont>
      <p:font typeface="Kulim Park SemiBold" pitchFamily="2" charset="0"/>
      <p:regular r:id="rId38"/>
      <p:bold r:id="rId39"/>
      <p:italic r:id="rId40"/>
      <p:boldItalic r:id="rId41"/>
    </p:embeddedFont>
    <p:embeddedFont>
      <p:font typeface="Magneto" panose="04030805050802020D02" pitchFamily="82" charset="0"/>
      <p:bold r:id="rId42"/>
    </p:embeddedFont>
    <p:embeddedFont>
      <p:font typeface="Manrope" panose="020B0604020202020204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2DF"/>
    <a:srgbClr val="DA5800"/>
    <a:srgbClr val="FF0000"/>
    <a:srgbClr val="FF6600"/>
    <a:srgbClr val="E5DCDA"/>
    <a:srgbClr val="E2B0A6"/>
    <a:srgbClr val="EAE7E4"/>
    <a:srgbClr val="F5EDEB"/>
    <a:srgbClr val="EEECE6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D44A96-B437-4DB9-812F-562F24CF80D6}">
  <a:tblStyle styleId="{CCD44A96-B437-4DB9-812F-562F24CF80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B7D6C59-AC3A-4B84-A318-93F76DED5A5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4" autoAdjust="0"/>
    <p:restoredTop sz="92884" autoAdjust="0"/>
  </p:normalViewPr>
  <p:slideViewPr>
    <p:cSldViewPr snapToGrid="0">
      <p:cViewPr>
        <p:scale>
          <a:sx n="100" d="100"/>
          <a:sy n="100" d="100"/>
        </p:scale>
        <p:origin x="1925" y="-23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13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handoutMaster" Target="handoutMasters/handout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font" Target="fonts/font2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font" Target="fonts/font22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viewProps" Target="viewProps.xml"/><Relationship Id="rId20" Type="http://schemas.openxmlformats.org/officeDocument/2006/relationships/notesMaster" Target="notesMasters/notesMaster1.xml"/><Relationship Id="rId41" Type="http://schemas.openxmlformats.org/officeDocument/2006/relationships/font" Target="fonts/font2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7BD903E-1E57-4730-906A-3B6AACE025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CA66BF0-EF55-4453-9F18-26B8D0725C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C37EA-4087-4EBE-9687-6EA7868C24C5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1F36F6C-8B53-4CCA-AC81-B478271010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FC59141-275D-4453-98D0-260C3F700C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7F85EA-A805-4700-B988-C4ADC50CE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384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24dc3920de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124dc3920de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187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24dc3920de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124dc3920de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037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24dc3920de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124dc3920de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1260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24dc3920de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124dc3920de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408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24dc3920de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124dc3920de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984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24dc3920de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124dc3920de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5877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24dc3920de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124dc3920de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7621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24dc3920de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124dc3920de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8861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24dc3920de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24dc3920de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5787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24dc3920de_0_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124dc3920de_0_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956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24dc3920de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124dc3920de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651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24dc3920de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124dc3920de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1386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24dc3920de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124dc3920de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7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24dc3920de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124dc3920de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3373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24dc3920de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124dc3920de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5512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24dc3920de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124dc3920de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9197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24dc3920de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124dc3920de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635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813319">
            <a:off x="-1616877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649785" flipH="1">
            <a:off x="6475477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25387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8823147">
            <a:off x="-3394978" y="4039988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536238" y="-142500"/>
            <a:ext cx="4935815" cy="3769836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649785">
            <a:off x="716152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244193">
            <a:off x="3116241" y="-1515913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9555807">
            <a:off x="-6961169" y="2865163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>
                <a:latin typeface="Kulim Park SemiBold"/>
                <a:ea typeface="Kulim Park SemiBold"/>
                <a:cs typeface="Kulim Park SemiBold"/>
                <a:sym typeface="Kulim Park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962550" y="3100575"/>
            <a:ext cx="521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" name="Номер слайда 3">
            <a:extLst>
              <a:ext uri="{FF2B5EF4-FFF2-40B4-BE49-F238E27FC236}">
                <a16:creationId xmlns:a16="http://schemas.microsoft.com/office/drawing/2014/main" id="{029619EE-9EE6-4483-A528-D5C08B749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0907" y="4599368"/>
            <a:ext cx="645077" cy="4288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4CFD18AB-078D-4D2A-8146-01987207E227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 rot="813319">
            <a:off x="-704002" y="2342077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 rot="-5553048">
            <a:off x="-3773411" y="1820387"/>
            <a:ext cx="5990367" cy="5613156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 rot="-1460553" flipH="1">
            <a:off x="6702382" y="-661835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 rot="3657786">
            <a:off x="7243056" y="893138"/>
            <a:ext cx="4558957" cy="1365879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 rot="3624623">
            <a:off x="5761668" y="608449"/>
            <a:ext cx="7826028" cy="287783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720000" y="1095450"/>
            <a:ext cx="77028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50"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FCDD957B-D5B8-4784-AD10-511CAA89E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0907" y="4599368"/>
            <a:ext cx="645077" cy="4288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4CFD18AB-078D-4D2A-8146-01987207E227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3">
            <a:extLst>
              <a:ext uri="{FF2B5EF4-FFF2-40B4-BE49-F238E27FC236}">
                <a16:creationId xmlns:a16="http://schemas.microsoft.com/office/drawing/2014/main" id="{E5F08319-9A57-49E0-B5A4-2BE302BF9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68490" y="4802317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D18AB-078D-4D2A-8146-01987207E2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31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/>
          <p:nvPr/>
        </p:nvSpPr>
        <p:spPr>
          <a:xfrm rot="-9940055">
            <a:off x="6313853" y="-2245551"/>
            <a:ext cx="4772748" cy="424134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3"/>
          <p:cNvSpPr/>
          <p:nvPr/>
        </p:nvSpPr>
        <p:spPr>
          <a:xfrm rot="10800000" flipH="1">
            <a:off x="-4512131" y="0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3"/>
          <p:cNvSpPr/>
          <p:nvPr/>
        </p:nvSpPr>
        <p:spPr>
          <a:xfrm rot="405705">
            <a:off x="6781192" y="537430"/>
            <a:ext cx="7309974" cy="6849668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3"/>
          <p:cNvSpPr/>
          <p:nvPr/>
        </p:nvSpPr>
        <p:spPr>
          <a:xfrm rot="10221505">
            <a:off x="2162666" y="4072255"/>
            <a:ext cx="7826058" cy="287784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3"/>
          <p:cNvSpPr/>
          <p:nvPr/>
        </p:nvSpPr>
        <p:spPr>
          <a:xfrm rot="1275851">
            <a:off x="-7113372" y="1815710"/>
            <a:ext cx="9471569" cy="60490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3"/>
          <p:cNvSpPr/>
          <p:nvPr/>
        </p:nvSpPr>
        <p:spPr>
          <a:xfrm rot="-1244159" flipH="1">
            <a:off x="-7039848" y="-79298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3"/>
          <p:cNvSpPr txBox="1">
            <a:spLocks noGrp="1"/>
          </p:cNvSpPr>
          <p:nvPr>
            <p:ph type="title"/>
          </p:nvPr>
        </p:nvSpPr>
        <p:spPr>
          <a:xfrm>
            <a:off x="2014775" y="1710525"/>
            <a:ext cx="51141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3" name="Google Shape;293;p33"/>
          <p:cNvSpPr txBox="1">
            <a:spLocks noGrp="1"/>
          </p:cNvSpPr>
          <p:nvPr>
            <p:ph type="subTitle" idx="1"/>
          </p:nvPr>
        </p:nvSpPr>
        <p:spPr>
          <a:xfrm>
            <a:off x="2014925" y="2255348"/>
            <a:ext cx="51141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33"/>
          <p:cNvSpPr txBox="1">
            <a:spLocks noGrp="1"/>
          </p:cNvSpPr>
          <p:nvPr>
            <p:ph type="title" idx="2"/>
          </p:nvPr>
        </p:nvSpPr>
        <p:spPr>
          <a:xfrm>
            <a:off x="2014780" y="3258850"/>
            <a:ext cx="51138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5" name="Google Shape;295;p33"/>
          <p:cNvSpPr txBox="1">
            <a:spLocks noGrp="1"/>
          </p:cNvSpPr>
          <p:nvPr>
            <p:ph type="subTitle" idx="3"/>
          </p:nvPr>
        </p:nvSpPr>
        <p:spPr>
          <a:xfrm>
            <a:off x="2015075" y="3803672"/>
            <a:ext cx="51138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33"/>
          <p:cNvSpPr txBox="1">
            <a:spLocks noGrp="1"/>
          </p:cNvSpPr>
          <p:nvPr>
            <p:ph type="title" idx="4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" name="Номер слайда 3">
            <a:extLst>
              <a:ext uri="{FF2B5EF4-FFF2-40B4-BE49-F238E27FC236}">
                <a16:creationId xmlns:a16="http://schemas.microsoft.com/office/drawing/2014/main" id="{66CDB5DD-5E28-444D-B950-DB345A0255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968490" y="4802317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D18AB-078D-4D2A-8146-01987207E2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8"/>
          <p:cNvSpPr/>
          <p:nvPr/>
        </p:nvSpPr>
        <p:spPr>
          <a:xfrm rot="-10285629">
            <a:off x="4408206" y="-2101291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8"/>
          <p:cNvSpPr/>
          <p:nvPr/>
        </p:nvSpPr>
        <p:spPr>
          <a:xfrm flipH="1">
            <a:off x="7247433" y="3302016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48"/>
          <p:cNvSpPr/>
          <p:nvPr/>
        </p:nvSpPr>
        <p:spPr>
          <a:xfrm rot="9748587" flipH="1">
            <a:off x="7713861" y="2632367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48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48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8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9"/>
          <p:cNvSpPr/>
          <p:nvPr/>
        </p:nvSpPr>
        <p:spPr>
          <a:xfrm rot="4102360" flipH="1">
            <a:off x="-2512533" y="403063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49"/>
          <p:cNvSpPr/>
          <p:nvPr/>
        </p:nvSpPr>
        <p:spPr>
          <a:xfrm rot="813319">
            <a:off x="-4264282" y="-1843350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9"/>
          <p:cNvSpPr/>
          <p:nvPr/>
        </p:nvSpPr>
        <p:spPr>
          <a:xfrm rot="3394465" flipH="1">
            <a:off x="5593334" y="21714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49"/>
          <p:cNvSpPr/>
          <p:nvPr/>
        </p:nvSpPr>
        <p:spPr>
          <a:xfrm rot="-10285603">
            <a:off x="6336471" y="-29172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9"/>
          <p:cNvSpPr/>
          <p:nvPr/>
        </p:nvSpPr>
        <p:spPr>
          <a:xfrm rot="-2238616">
            <a:off x="-4976267" y="121745"/>
            <a:ext cx="7826078" cy="287785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BE64CC2C-4744-483E-8D3F-581955F8A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68490" y="4802317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D18AB-078D-4D2A-8146-01987207E2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6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0"/>
          <p:cNvSpPr/>
          <p:nvPr/>
        </p:nvSpPr>
        <p:spPr>
          <a:xfrm rot="813319">
            <a:off x="-1121291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50"/>
          <p:cNvSpPr/>
          <p:nvPr/>
        </p:nvSpPr>
        <p:spPr>
          <a:xfrm rot="-649785" flipH="1">
            <a:off x="6971064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50"/>
          <p:cNvSpPr/>
          <p:nvPr/>
        </p:nvSpPr>
        <p:spPr>
          <a:xfrm rot="8823147">
            <a:off x="-2535036" y="3049777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50"/>
          <p:cNvSpPr/>
          <p:nvPr/>
        </p:nvSpPr>
        <p:spPr>
          <a:xfrm rot="-8100000">
            <a:off x="7300672" y="494176"/>
            <a:ext cx="4935837" cy="3769884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50"/>
          <p:cNvSpPr/>
          <p:nvPr/>
        </p:nvSpPr>
        <p:spPr>
          <a:xfrm rot="649785">
            <a:off x="1211739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50"/>
          <p:cNvSpPr/>
          <p:nvPr/>
        </p:nvSpPr>
        <p:spPr>
          <a:xfrm rot="2128845">
            <a:off x="3591964" y="-1767729"/>
            <a:ext cx="7826192" cy="287789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50"/>
          <p:cNvSpPr/>
          <p:nvPr/>
        </p:nvSpPr>
        <p:spPr>
          <a:xfrm rot="-9555807">
            <a:off x="-6534015" y="2616271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54AD87C2-AAF8-4A7F-A5BC-359E94436B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968490" y="4802317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4CFD18AB-078D-4D2A-8146-01987207E227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7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1"/>
          <p:cNvSpPr/>
          <p:nvPr/>
        </p:nvSpPr>
        <p:spPr>
          <a:xfrm rot="-7405535" flipH="1">
            <a:off x="-3234670" y="-3952493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51"/>
          <p:cNvSpPr/>
          <p:nvPr/>
        </p:nvSpPr>
        <p:spPr>
          <a:xfrm rot="10800000">
            <a:off x="-5211053" y="933935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F5ED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51"/>
          <p:cNvSpPr/>
          <p:nvPr/>
        </p:nvSpPr>
        <p:spPr>
          <a:xfrm rot="-6847906">
            <a:off x="-4259206" y="2193197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51"/>
          <p:cNvSpPr/>
          <p:nvPr/>
        </p:nvSpPr>
        <p:spPr>
          <a:xfrm rot="10150240" flipH="1">
            <a:off x="-3872465" y="4575380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51"/>
          <p:cNvSpPr/>
          <p:nvPr/>
        </p:nvSpPr>
        <p:spPr>
          <a:xfrm rot="-9986681">
            <a:off x="4621400" y="2424119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51"/>
          <p:cNvSpPr/>
          <p:nvPr/>
        </p:nvSpPr>
        <p:spPr>
          <a:xfrm rot="514397">
            <a:off x="5775901" y="-3485758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51"/>
          <p:cNvSpPr/>
          <p:nvPr/>
        </p:nvSpPr>
        <p:spPr>
          <a:xfrm rot="3373645">
            <a:off x="6277252" y="102828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633E6EFA-4390-4769-9C6B-82F584735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68490" y="4802317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D18AB-078D-4D2A-8146-01987207E2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>
            <a:spLocks noGrp="1"/>
          </p:cNvSpPr>
          <p:nvPr>
            <p:ph type="title"/>
          </p:nvPr>
        </p:nvSpPr>
        <p:spPr>
          <a:xfrm>
            <a:off x="2077025" y="1518376"/>
            <a:ext cx="18150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7" name="Google Shape;327;p36"/>
          <p:cNvSpPr txBox="1">
            <a:spLocks noGrp="1"/>
          </p:cNvSpPr>
          <p:nvPr>
            <p:ph type="subTitle" idx="1"/>
          </p:nvPr>
        </p:nvSpPr>
        <p:spPr>
          <a:xfrm>
            <a:off x="2077175" y="2063201"/>
            <a:ext cx="59091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36"/>
          <p:cNvSpPr txBox="1">
            <a:spLocks noGrp="1"/>
          </p:cNvSpPr>
          <p:nvPr>
            <p:ph type="title" idx="2"/>
          </p:nvPr>
        </p:nvSpPr>
        <p:spPr>
          <a:xfrm>
            <a:off x="2077027" y="2577126"/>
            <a:ext cx="18150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9" name="Google Shape;329;p36"/>
          <p:cNvSpPr txBox="1">
            <a:spLocks noGrp="1"/>
          </p:cNvSpPr>
          <p:nvPr>
            <p:ph type="subTitle" idx="3"/>
          </p:nvPr>
        </p:nvSpPr>
        <p:spPr>
          <a:xfrm>
            <a:off x="2077350" y="3121951"/>
            <a:ext cx="59088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36"/>
          <p:cNvSpPr txBox="1">
            <a:spLocks noGrp="1"/>
          </p:cNvSpPr>
          <p:nvPr>
            <p:ph type="title" idx="4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36"/>
          <p:cNvSpPr/>
          <p:nvPr/>
        </p:nvSpPr>
        <p:spPr>
          <a:xfrm rot="10285629" flipH="1">
            <a:off x="-6531342" y="-2121798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6"/>
          <p:cNvSpPr/>
          <p:nvPr/>
        </p:nvSpPr>
        <p:spPr>
          <a:xfrm>
            <a:off x="-4516430" y="100498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6"/>
          <p:cNvSpPr/>
          <p:nvPr/>
        </p:nvSpPr>
        <p:spPr>
          <a:xfrm rot="-2839443" flipH="1">
            <a:off x="877472" y="3220259"/>
            <a:ext cx="6402141" cy="5689181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6"/>
          <p:cNvSpPr/>
          <p:nvPr/>
        </p:nvSpPr>
        <p:spPr>
          <a:xfrm rot="-10305679" flipH="1">
            <a:off x="6411091" y="301976"/>
            <a:ext cx="7310080" cy="6849767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6"/>
          <p:cNvSpPr/>
          <p:nvPr/>
        </p:nvSpPr>
        <p:spPr>
          <a:xfrm rot="3278516" flipH="1">
            <a:off x="4649136" y="-366101"/>
            <a:ext cx="7826271" cy="287792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6"/>
          <p:cNvSpPr/>
          <p:nvPr/>
        </p:nvSpPr>
        <p:spPr>
          <a:xfrm rot="-9555841">
            <a:off x="-6745752" y="271458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5"/>
          </p:nvPr>
        </p:nvSpPr>
        <p:spPr>
          <a:xfrm>
            <a:off x="2077027" y="3635876"/>
            <a:ext cx="18150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8" name="Google Shape;338;p36"/>
          <p:cNvSpPr txBox="1">
            <a:spLocks noGrp="1"/>
          </p:cNvSpPr>
          <p:nvPr>
            <p:ph type="subTitle" idx="6"/>
          </p:nvPr>
        </p:nvSpPr>
        <p:spPr>
          <a:xfrm>
            <a:off x="2077350" y="4180701"/>
            <a:ext cx="59088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" name="Номер слайда 3">
            <a:extLst>
              <a:ext uri="{FF2B5EF4-FFF2-40B4-BE49-F238E27FC236}">
                <a16:creationId xmlns:a16="http://schemas.microsoft.com/office/drawing/2014/main" id="{90342428-2358-4638-8180-DA837AD370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968490" y="4802317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D18AB-078D-4D2A-8146-01987207E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51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>
            <a:extLst>
              <a:ext uri="{FF2B5EF4-FFF2-40B4-BE49-F238E27FC236}">
                <a16:creationId xmlns:a16="http://schemas.microsoft.com/office/drawing/2014/main" id="{DAC43E1A-FEC3-488E-976E-32E094BBDA26}"/>
              </a:ext>
            </a:extLst>
          </p:cNvPr>
          <p:cNvSpPr/>
          <p:nvPr userDrawn="1"/>
        </p:nvSpPr>
        <p:spPr>
          <a:xfrm>
            <a:off x="8232684" y="4400178"/>
            <a:ext cx="2506980" cy="16611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1075" y="438900"/>
            <a:ext cx="769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1075" y="1351868"/>
            <a:ext cx="77019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 dirty="0"/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8D6107D8-F3FE-412D-809B-3D0BF515D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68490" y="4802317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4CFD18AB-078D-4D2A-8146-01987207E227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9" r:id="rId4"/>
    <p:sldLayoutId id="2147483694" r:id="rId5"/>
    <p:sldLayoutId id="2147483695" r:id="rId6"/>
    <p:sldLayoutId id="2147483696" r:id="rId7"/>
    <p:sldLayoutId id="2147483697" r:id="rId8"/>
    <p:sldLayoutId id="2147483702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7"/>
          <p:cNvSpPr txBox="1">
            <a:spLocks noGrp="1"/>
          </p:cNvSpPr>
          <p:nvPr>
            <p:ph type="ctrTitle"/>
          </p:nvPr>
        </p:nvSpPr>
        <p:spPr>
          <a:xfrm>
            <a:off x="175260" y="2105330"/>
            <a:ext cx="9146240" cy="15163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5410" algn="l"/>
            <a:br>
              <a:rPr lang="ru-RU" sz="3600" dirty="0">
                <a:latin typeface="+mj-lt"/>
                <a:ea typeface="Kulim Park"/>
                <a:cs typeface="Times New Roman" panose="02020603050405020304" pitchFamily="18" charset="0"/>
                <a:sym typeface="Kulim Park"/>
              </a:rPr>
            </a:br>
            <a:br>
              <a:rPr lang="ru-RU" sz="3200" dirty="0">
                <a:latin typeface="+mj-lt"/>
                <a:ea typeface="Kulim Park"/>
                <a:cs typeface="Times New Roman" panose="02020603050405020304" pitchFamily="18" charset="0"/>
                <a:sym typeface="Kulim Park"/>
              </a:rPr>
            </a:br>
            <a:r>
              <a:rPr lang="ru-RU" sz="2400" dirty="0">
                <a:latin typeface="+mj-lt"/>
                <a:ea typeface="Kulim Park"/>
                <a:cs typeface="Times New Roman" panose="02020603050405020304" pitchFamily="18" charset="0"/>
                <a:sym typeface="Kulim Park"/>
              </a:rPr>
              <a:t>Разработка</a:t>
            </a:r>
            <a:r>
              <a:rPr lang="en-US" sz="2400" dirty="0">
                <a:latin typeface="+mj-lt"/>
                <a:ea typeface="Kulim Park"/>
                <a:cs typeface="Times New Roman" panose="02020603050405020304" pitchFamily="18" charset="0"/>
                <a:sym typeface="Kulim Park"/>
              </a:rPr>
              <a:t> web-</a:t>
            </a:r>
            <a:r>
              <a:rPr lang="ru-RU" sz="2400" dirty="0">
                <a:latin typeface="+mj-lt"/>
                <a:ea typeface="Kulim Park"/>
                <a:cs typeface="Times New Roman" panose="02020603050405020304" pitchFamily="18" charset="0"/>
                <a:sym typeface="Kulim Park"/>
              </a:rPr>
              <a:t>приложения с использованием паттерна проектирования </a:t>
            </a:r>
            <a:r>
              <a:rPr lang="en-US" sz="2400" dirty="0">
                <a:latin typeface="+mj-lt"/>
                <a:ea typeface="Kulim Park"/>
                <a:cs typeface="Times New Roman" panose="02020603050405020304" pitchFamily="18" charset="0"/>
                <a:sym typeface="Kulim Park"/>
              </a:rPr>
              <a:t>MVC</a:t>
            </a:r>
            <a:br>
              <a:rPr lang="ru-RU" sz="3200" dirty="0">
                <a:latin typeface="+mj-lt"/>
                <a:ea typeface="Kulim Park"/>
                <a:cs typeface="Times New Roman" panose="02020603050405020304" pitchFamily="18" charset="0"/>
                <a:sym typeface="Kulim Park"/>
              </a:rPr>
            </a:br>
            <a:br>
              <a:rPr lang="ru-RU" sz="2800" dirty="0">
                <a:solidFill>
                  <a:srgbClr val="CB6F5D"/>
                </a:solidFill>
                <a:latin typeface="+mj-lt"/>
                <a:ea typeface="Kulim Park"/>
                <a:cs typeface="Times New Roman" panose="02020603050405020304" pitchFamily="18" charset="0"/>
                <a:sym typeface="Kulim Park"/>
              </a:rPr>
            </a:br>
            <a:r>
              <a:rPr lang="ru-RU" sz="2400" dirty="0">
                <a:solidFill>
                  <a:srgbClr val="C1553F"/>
                </a:solidFill>
                <a:latin typeface="+mj-lt"/>
                <a:ea typeface="Kulim Park"/>
                <a:cs typeface="Times New Roman" panose="02020603050405020304" pitchFamily="18" charset="0"/>
                <a:sym typeface="Kulim Park"/>
              </a:rPr>
              <a:t>Выполнили: студенты гр. ПМИб-4</a:t>
            </a:r>
            <a:br>
              <a:rPr lang="ru-RU" sz="2400" dirty="0">
                <a:solidFill>
                  <a:srgbClr val="C1553F"/>
                </a:solidFill>
                <a:latin typeface="+mj-lt"/>
                <a:ea typeface="Kulim Park"/>
                <a:cs typeface="Times New Roman" panose="02020603050405020304" pitchFamily="18" charset="0"/>
                <a:sym typeface="Kulim Park"/>
              </a:rPr>
            </a:br>
            <a:r>
              <a:rPr lang="ru-RU" sz="2400" dirty="0">
                <a:solidFill>
                  <a:srgbClr val="C1553F"/>
                </a:solidFill>
                <a:latin typeface="+mj-lt"/>
                <a:ea typeface="Kulim Park"/>
                <a:cs typeface="Times New Roman" panose="02020603050405020304" pitchFamily="18" charset="0"/>
                <a:sym typeface="Kulim Park"/>
              </a:rPr>
              <a:t>		 Ильина Я.О., Поздеев И.А., Наговицына Е.Е.</a:t>
            </a:r>
            <a:br>
              <a:rPr lang="ru-RU" sz="2400" dirty="0">
                <a:solidFill>
                  <a:srgbClr val="C1553F"/>
                </a:solidFill>
                <a:latin typeface="+mj-lt"/>
                <a:ea typeface="Kulim Park"/>
                <a:cs typeface="Times New Roman" panose="02020603050405020304" pitchFamily="18" charset="0"/>
                <a:sym typeface="Kulim Park"/>
              </a:rPr>
            </a:br>
            <a:br>
              <a:rPr lang="ru-RU" sz="2400" dirty="0">
                <a:solidFill>
                  <a:srgbClr val="C1553F"/>
                </a:solidFill>
                <a:latin typeface="+mj-lt"/>
                <a:ea typeface="Kulim Park"/>
                <a:cs typeface="Times New Roman" panose="02020603050405020304" pitchFamily="18" charset="0"/>
                <a:sym typeface="Kulim Park"/>
              </a:rPr>
            </a:br>
            <a:r>
              <a:rPr lang="ru-RU" sz="2400" dirty="0">
                <a:solidFill>
                  <a:srgbClr val="C1553F"/>
                </a:solidFill>
                <a:latin typeface="+mj-lt"/>
                <a:ea typeface="Kulim Park"/>
                <a:cs typeface="Times New Roman" panose="02020603050405020304" pitchFamily="18" charset="0"/>
                <a:sym typeface="Kulim Park"/>
              </a:rPr>
              <a:t>Руководитель КР: ст. преп. Тимохин М.Ю.</a:t>
            </a:r>
            <a:endParaRPr lang="ru-RU" sz="3200" dirty="0">
              <a:solidFill>
                <a:srgbClr val="C1553F"/>
              </a:solidFill>
              <a:latin typeface="+mj-lt"/>
              <a:ea typeface="Kulim Park"/>
              <a:cs typeface="Kulim Park"/>
              <a:sym typeface="Kulim Park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F070BC-66C3-468C-AE27-D35374DE1D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568" y="56969"/>
            <a:ext cx="1047472" cy="10474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E6D70C-D516-4E49-BF53-1473E24E4B94}"/>
              </a:ext>
            </a:extLst>
          </p:cNvPr>
          <p:cNvSpPr txBox="1"/>
          <p:nvPr/>
        </p:nvSpPr>
        <p:spPr>
          <a:xfrm>
            <a:off x="-562611" y="451341"/>
            <a:ext cx="942213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pc="-20" dirty="0">
                <a:effectLst/>
                <a:latin typeface="+mj-lt"/>
                <a:ea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br>
              <a:rPr lang="ru-RU" dirty="0">
                <a:effectLst/>
                <a:latin typeface="+mj-lt"/>
                <a:ea typeface="Times New Roman" panose="02020603050405020304" pitchFamily="18" charset="0"/>
              </a:rPr>
            </a:br>
            <a:r>
              <a:rPr lang="ru-RU" dirty="0">
                <a:effectLst/>
                <a:latin typeface="+mj-lt"/>
                <a:ea typeface="Times New Roman" panose="02020603050405020304" pitchFamily="18" charset="0"/>
              </a:rPr>
              <a:t> САНКТ-ПЕТЕРБУРГСКИЙ ГОСУДАРСТВЕННЫЙ</a:t>
            </a:r>
            <a:br>
              <a:rPr lang="ru-RU" dirty="0">
                <a:effectLst/>
                <a:latin typeface="+mj-lt"/>
                <a:ea typeface="Times New Roman" panose="02020603050405020304" pitchFamily="18" charset="0"/>
              </a:rPr>
            </a:br>
            <a:r>
              <a:rPr lang="ru-RU" dirty="0">
                <a:effectLst/>
                <a:latin typeface="+mj-lt"/>
                <a:ea typeface="Times New Roman" panose="02020603050405020304" pitchFamily="18" charset="0"/>
              </a:rPr>
              <a:t>АРХИТЕКТУРНО-СТРОИТЕЛЬНЫЙ УНИВЕРСИТЕТ</a:t>
            </a:r>
            <a:endParaRPr lang="ru-RU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B170C3-99B3-46B2-8699-A9DE7EA0E406}"/>
              </a:ext>
            </a:extLst>
          </p:cNvPr>
          <p:cNvSpPr txBox="1"/>
          <p:nvPr/>
        </p:nvSpPr>
        <p:spPr>
          <a:xfrm>
            <a:off x="-589917" y="4622599"/>
            <a:ext cx="94221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Санкт-Петербург 2024 г.</a:t>
            </a:r>
            <a:endParaRPr lang="ru-RU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471326-02F9-4498-93A0-42B2AE7F24AD}"/>
              </a:ext>
            </a:extLst>
          </p:cNvPr>
          <p:cNvSpPr txBox="1"/>
          <p:nvPr/>
        </p:nvSpPr>
        <p:spPr>
          <a:xfrm>
            <a:off x="284480" y="1439112"/>
            <a:ext cx="8575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dk1"/>
                </a:solidFill>
                <a:latin typeface="+mj-lt"/>
                <a:cs typeface="Times New Roman" panose="02020603050405020304" pitchFamily="18" charset="0"/>
                <a:sym typeface="Kulim Park"/>
              </a:rPr>
              <a:t>КУРСОВАЯ РАБОТА</a:t>
            </a:r>
            <a:endParaRPr lang="ru-RU" sz="2400" dirty="0">
              <a:solidFill>
                <a:schemeClr val="dk1"/>
              </a:solidFill>
              <a:latin typeface="+mj-lt"/>
              <a:cs typeface="Times New Roman" panose="02020603050405020304" pitchFamily="18" charset="0"/>
              <a:sym typeface="Kulim Park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81"/>
          <p:cNvSpPr txBox="1">
            <a:spLocks noGrp="1"/>
          </p:cNvSpPr>
          <p:nvPr>
            <p:ph type="title" idx="4294967295"/>
          </p:nvPr>
        </p:nvSpPr>
        <p:spPr>
          <a:xfrm>
            <a:off x="496206" y="0"/>
            <a:ext cx="7943308" cy="7986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АВТОРИЗАЦИЯ И РЕГИСТРАЦИЯ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35ADFDFC-2613-447E-A99A-AA84A93D47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18AB-078D-4D2A-8146-01987207E227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25C697-85B6-45D9-93ED-989CDF73C0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99" r="22059"/>
          <a:stretch/>
        </p:blipFill>
        <p:spPr>
          <a:xfrm>
            <a:off x="1796456" y="1088837"/>
            <a:ext cx="2887981" cy="371348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1F4B846-7149-4790-9330-A52110F40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878" y="725775"/>
            <a:ext cx="2072492" cy="421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2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81"/>
          <p:cNvSpPr txBox="1">
            <a:spLocks noGrp="1"/>
          </p:cNvSpPr>
          <p:nvPr>
            <p:ph type="title" idx="4294967295"/>
          </p:nvPr>
        </p:nvSpPr>
        <p:spPr>
          <a:xfrm>
            <a:off x="450486" y="-150946"/>
            <a:ext cx="7943308" cy="7986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ПАНЕЛЬ АДМИНИСТРАТОРА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35ADFDFC-2613-447E-A99A-AA84A93D47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18AB-078D-4D2A-8146-01987207E227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C6C076-D6AB-48F0-9A36-DC8CF8028B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40" r="10735"/>
          <a:stretch/>
        </p:blipFill>
        <p:spPr bwMode="auto">
          <a:xfrm>
            <a:off x="5158180" y="647700"/>
            <a:ext cx="2931898" cy="44288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CA27BF0-EE7B-4E00-B8E0-6C71A44D30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592" b="35231"/>
          <a:stretch/>
        </p:blipFill>
        <p:spPr>
          <a:xfrm>
            <a:off x="1261888" y="1446390"/>
            <a:ext cx="3820091" cy="25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03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81"/>
          <p:cNvSpPr txBox="1">
            <a:spLocks noGrp="1"/>
          </p:cNvSpPr>
          <p:nvPr>
            <p:ph type="title" idx="4294967295"/>
          </p:nvPr>
        </p:nvSpPr>
        <p:spPr>
          <a:xfrm>
            <a:off x="480966" y="-64448"/>
            <a:ext cx="7943308" cy="7986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БАЗА ДАННЫХ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35ADFDFC-2613-447E-A99A-AA84A93D47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18AB-078D-4D2A-8146-01987207E227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8ED36FB-877C-4815-8356-97B473400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814" y="794836"/>
            <a:ext cx="6322371" cy="422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34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81"/>
          <p:cNvSpPr txBox="1">
            <a:spLocks noGrp="1"/>
          </p:cNvSpPr>
          <p:nvPr>
            <p:ph type="title" idx="4294967295"/>
          </p:nvPr>
        </p:nvSpPr>
        <p:spPr>
          <a:xfrm>
            <a:off x="480966" y="-64448"/>
            <a:ext cx="7943308" cy="7986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ПРОЦЕДУРЫ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35ADFDFC-2613-447E-A99A-AA84A93D47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18AB-078D-4D2A-8146-01987207E227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9992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81"/>
          <p:cNvSpPr txBox="1">
            <a:spLocks noGrp="1"/>
          </p:cNvSpPr>
          <p:nvPr>
            <p:ph type="title" idx="4294967295"/>
          </p:nvPr>
        </p:nvSpPr>
        <p:spPr>
          <a:xfrm>
            <a:off x="480966" y="-64448"/>
            <a:ext cx="7943308" cy="7986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ПРОЦЕДУРЫ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35ADFDFC-2613-447E-A99A-AA84A93D47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18AB-078D-4D2A-8146-01987207E227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5559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81"/>
          <p:cNvSpPr txBox="1">
            <a:spLocks noGrp="1"/>
          </p:cNvSpPr>
          <p:nvPr>
            <p:ph type="title" idx="4294967295"/>
          </p:nvPr>
        </p:nvSpPr>
        <p:spPr>
          <a:xfrm>
            <a:off x="480966" y="-64448"/>
            <a:ext cx="7943308" cy="7986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ПРОЦЕДУРЫ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35ADFDFC-2613-447E-A99A-AA84A93D47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18AB-078D-4D2A-8146-01987207E227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2311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81"/>
          <p:cNvSpPr txBox="1">
            <a:spLocks noGrp="1"/>
          </p:cNvSpPr>
          <p:nvPr>
            <p:ph type="title" idx="4294967295"/>
          </p:nvPr>
        </p:nvSpPr>
        <p:spPr>
          <a:xfrm>
            <a:off x="480966" y="-64448"/>
            <a:ext cx="7943308" cy="7986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ПРОЦЕДУРЫ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35ADFDFC-2613-447E-A99A-AA84A93D47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18AB-078D-4D2A-8146-01987207E227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9020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81"/>
          <p:cNvSpPr txBox="1">
            <a:spLocks noGrp="1"/>
          </p:cNvSpPr>
          <p:nvPr>
            <p:ph type="title" idx="4294967295"/>
          </p:nvPr>
        </p:nvSpPr>
        <p:spPr>
          <a:xfrm>
            <a:off x="600346" y="355894"/>
            <a:ext cx="7943308" cy="7986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E1E1E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ВЫВОД</a:t>
            </a:r>
            <a:endParaRPr lang="ru-RU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 flipV="1">
            <a:off x="3163328" y="4271367"/>
            <a:ext cx="209202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35ADFDFC-2613-447E-A99A-AA84A93D47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18AB-078D-4D2A-8146-01987207E227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150F47E-A017-47D9-B2ED-5E9B9F735CB2}"/>
              </a:ext>
            </a:extLst>
          </p:cNvPr>
          <p:cNvSpPr/>
          <p:nvPr/>
        </p:nvSpPr>
        <p:spPr>
          <a:xfrm>
            <a:off x="711652" y="1545007"/>
            <a:ext cx="7720695" cy="2772079"/>
          </a:xfrm>
          <a:prstGeom prst="rect">
            <a:avLst/>
          </a:prstGeom>
          <a:solidFill>
            <a:srgbClr val="E5DC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ru-RU" sz="2400" dirty="0">
                <a:latin typeface="+mj-lt"/>
                <a:cs typeface="Times New Roman" panose="02020603050405020304" pitchFamily="18" charset="0"/>
              </a:rPr>
              <a:t>Разработанное веб-приложение интернет-магазина кроссовок с использованием паттерна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MVC </a:t>
            </a:r>
            <a:r>
              <a:rPr lang="ru-RU" sz="2400" dirty="0">
                <a:latin typeface="+mj-lt"/>
                <a:cs typeface="Times New Roman" panose="02020603050405020304" pitchFamily="18" charset="0"/>
              </a:rPr>
              <a:t>предоставляет обширный функционал для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477439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73"/>
          <p:cNvSpPr txBox="1">
            <a:spLocks noGrp="1"/>
          </p:cNvSpPr>
          <p:nvPr>
            <p:ph type="title" idx="4"/>
          </p:nvPr>
        </p:nvSpPr>
        <p:spPr>
          <a:xfrm>
            <a:off x="583898" y="191385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БЛАГОДАРИМ ЗА ВНИМАНИЕ!</a:t>
            </a:r>
            <a:endParaRPr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25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71"/>
          <p:cNvSpPr txBox="1">
            <a:spLocks noGrp="1"/>
          </p:cNvSpPr>
          <p:nvPr>
            <p:ph type="title" idx="4"/>
          </p:nvPr>
        </p:nvSpPr>
        <p:spPr>
          <a:xfrm>
            <a:off x="662711" y="240081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ЦЕЛЬ, ОБЪЕКТ, </a:t>
            </a:r>
            <a:r>
              <a:rPr lang="ru-RU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</a:t>
            </a:r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ЗАДАЧИ КР</a:t>
            </a:r>
            <a:endParaRPr lang="ru-RU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8" name="Google Shape;718;p71"/>
          <p:cNvSpPr txBox="1">
            <a:spLocks noGrp="1"/>
          </p:cNvSpPr>
          <p:nvPr>
            <p:ph type="subTitle" idx="1"/>
          </p:nvPr>
        </p:nvSpPr>
        <p:spPr>
          <a:xfrm>
            <a:off x="973760" y="1303546"/>
            <a:ext cx="7244979" cy="76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-приложения с использованием паттерна проектирования MVC для интернет-магазина кроссовок.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9928E48-0F52-44B1-B2E7-37455B9A91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18AB-078D-4D2A-8146-01987207E227}" type="slidenum">
              <a:rPr lang="ru-RU" smtClean="0"/>
              <a:t>2</a:t>
            </a:fld>
            <a:endParaRPr lang="ru-RU" dirty="0"/>
          </a:p>
        </p:txBody>
      </p:sp>
      <p:sp>
        <p:nvSpPr>
          <p:cNvPr id="15" name="Google Shape;12230;p139">
            <a:extLst>
              <a:ext uri="{FF2B5EF4-FFF2-40B4-BE49-F238E27FC236}">
                <a16:creationId xmlns:a16="http://schemas.microsoft.com/office/drawing/2014/main" id="{18BF0C7C-F00D-478A-A18B-9677EF13F192}"/>
              </a:ext>
            </a:extLst>
          </p:cNvPr>
          <p:cNvSpPr/>
          <p:nvPr/>
        </p:nvSpPr>
        <p:spPr>
          <a:xfrm>
            <a:off x="400823" y="943213"/>
            <a:ext cx="440106" cy="421373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solidFill>
            <a:srgbClr val="5F7D95"/>
          </a:solidFill>
          <a:ln>
            <a:solidFill>
              <a:srgbClr val="775F4A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10570;p134">
            <a:extLst>
              <a:ext uri="{FF2B5EF4-FFF2-40B4-BE49-F238E27FC236}">
                <a16:creationId xmlns:a16="http://schemas.microsoft.com/office/drawing/2014/main" id="{764C12F0-4101-4A3F-B178-599590C31DC6}"/>
              </a:ext>
            </a:extLst>
          </p:cNvPr>
          <p:cNvGrpSpPr/>
          <p:nvPr/>
        </p:nvGrpSpPr>
        <p:grpSpPr>
          <a:xfrm>
            <a:off x="400823" y="2030674"/>
            <a:ext cx="324609" cy="374825"/>
            <a:chOff x="-39783425" y="2337925"/>
            <a:chExt cx="275700" cy="318350"/>
          </a:xfrm>
        </p:grpSpPr>
        <p:sp>
          <p:nvSpPr>
            <p:cNvPr id="24" name="Google Shape;10571;p134">
              <a:extLst>
                <a:ext uri="{FF2B5EF4-FFF2-40B4-BE49-F238E27FC236}">
                  <a16:creationId xmlns:a16="http://schemas.microsoft.com/office/drawing/2014/main" id="{F48BFA70-45CF-439D-8A37-68040857C971}"/>
                </a:ext>
              </a:extLst>
            </p:cNvPr>
            <p:cNvSpPr/>
            <p:nvPr/>
          </p:nvSpPr>
          <p:spPr>
            <a:xfrm>
              <a:off x="-39739325" y="2468600"/>
              <a:ext cx="194575" cy="148500"/>
            </a:xfrm>
            <a:custGeom>
              <a:avLst/>
              <a:gdLst/>
              <a:ahLst/>
              <a:cxnLst/>
              <a:rect l="l" t="t" r="r" b="b"/>
              <a:pathLst>
                <a:path w="7783" h="5940" extrusionOk="0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70717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572;p134">
              <a:extLst>
                <a:ext uri="{FF2B5EF4-FFF2-40B4-BE49-F238E27FC236}">
                  <a16:creationId xmlns:a16="http://schemas.microsoft.com/office/drawing/2014/main" id="{6A4B7FEF-7BD4-4785-99FB-695B4364AD34}"/>
                </a:ext>
              </a:extLst>
            </p:cNvPr>
            <p:cNvSpPr/>
            <p:nvPr/>
          </p:nvSpPr>
          <p:spPr>
            <a:xfrm>
              <a:off x="-39783425" y="2337925"/>
              <a:ext cx="275700" cy="318350"/>
            </a:xfrm>
            <a:custGeom>
              <a:avLst/>
              <a:gdLst/>
              <a:ahLst/>
              <a:cxnLst/>
              <a:rect l="l" t="t" r="r" b="b"/>
              <a:pathLst>
                <a:path w="11028" h="12734" extrusionOk="0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70717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718;p71">
            <a:extLst>
              <a:ext uri="{FF2B5EF4-FFF2-40B4-BE49-F238E27FC236}">
                <a16:creationId xmlns:a16="http://schemas.microsoft.com/office/drawing/2014/main" id="{E23232FB-6271-4F78-BE95-C9FE2E1D4932}"/>
              </a:ext>
            </a:extLst>
          </p:cNvPr>
          <p:cNvSpPr txBox="1">
            <a:spLocks/>
          </p:cNvSpPr>
          <p:nvPr/>
        </p:nvSpPr>
        <p:spPr>
          <a:xfrm>
            <a:off x="973759" y="2470529"/>
            <a:ext cx="7598741" cy="2027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Изучение паттерна MVC и его роли в разработке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web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-приложений;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Создание базы данных для хранения информации о кроссовках, пользователях, заказах и т.д.;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Реализация моделей, контроллеров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разработка пользовательского интерфейса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Интеграция различных компонентов приложения в рамках паттерна MVC;</a:t>
            </a:r>
          </a:p>
        </p:txBody>
      </p:sp>
      <p:sp>
        <p:nvSpPr>
          <p:cNvPr id="717" name="Google Shape;717;p71"/>
          <p:cNvSpPr txBox="1">
            <a:spLocks noGrp="1"/>
          </p:cNvSpPr>
          <p:nvPr>
            <p:ph type="title"/>
          </p:nvPr>
        </p:nvSpPr>
        <p:spPr>
          <a:xfrm>
            <a:off x="882764" y="910150"/>
            <a:ext cx="18150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Google Shape;717;p71">
            <a:extLst>
              <a:ext uri="{FF2B5EF4-FFF2-40B4-BE49-F238E27FC236}">
                <a16:creationId xmlns:a16="http://schemas.microsoft.com/office/drawing/2014/main" id="{615175C3-0A9F-472E-ACEC-3783E9501435}"/>
              </a:ext>
            </a:extLst>
          </p:cNvPr>
          <p:cNvSpPr txBox="1">
            <a:spLocks/>
          </p:cNvSpPr>
          <p:nvPr/>
        </p:nvSpPr>
        <p:spPr>
          <a:xfrm>
            <a:off x="882764" y="2084250"/>
            <a:ext cx="1815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</p:txBody>
      </p:sp>
    </p:spTree>
    <p:extLst>
      <p:ext uri="{BB962C8B-B14F-4D97-AF65-F5344CB8AC3E}">
        <p14:creationId xmlns:p14="http://schemas.microsoft.com/office/powerpoint/2010/main" val="383434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81"/>
          <p:cNvSpPr txBox="1">
            <a:spLocks noGrp="1"/>
          </p:cNvSpPr>
          <p:nvPr>
            <p:ph type="title" idx="4294967295"/>
          </p:nvPr>
        </p:nvSpPr>
        <p:spPr>
          <a:xfrm>
            <a:off x="1684216" y="355894"/>
            <a:ext cx="6149975" cy="7986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ИНТЕРНЕТ-МАГАЗИН КРОССОВОК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 flipV="1">
            <a:off x="3163328" y="4271367"/>
            <a:ext cx="209202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35ADFDFC-2613-447E-A99A-AA84A93D47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18AB-078D-4D2A-8146-01987207E227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6B30D7-1993-4B8F-9B3C-DC431ADE2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1341120"/>
            <a:ext cx="3261360" cy="3261360"/>
          </a:xfrm>
          <a:prstGeom prst="ellipse">
            <a:avLst/>
          </a:prstGeom>
          <a:ln w="63500" cap="rnd">
            <a:solidFill>
              <a:schemeClr val="accent3">
                <a:lumMod val="20000"/>
                <a:lumOff val="80000"/>
              </a:schemeClr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7C6AD8D-23C6-4F0A-A9BD-B1F664284E3D}"/>
              </a:ext>
            </a:extLst>
          </p:cNvPr>
          <p:cNvSpPr/>
          <p:nvPr/>
        </p:nvSpPr>
        <p:spPr>
          <a:xfrm>
            <a:off x="4257040" y="2123105"/>
            <a:ext cx="3952240" cy="114739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Magneto" panose="04030805050802020D02" pitchFamily="82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solidFill>
                <a:srgbClr val="DA5800"/>
              </a:solidFill>
              <a:latin typeface="Magneto" panose="04030805050802020D02" pitchFamily="82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solidFill>
                  <a:srgbClr val="DA5800"/>
                </a:solidFill>
                <a:latin typeface="Magneto" panose="04030805050802020D02" pitchFamily="82" charset="0"/>
                <a:cs typeface="Times New Roman" panose="02020603050405020304" pitchFamily="18" charset="0"/>
              </a:rPr>
              <a:t>CROSSWORLD</a:t>
            </a:r>
          </a:p>
          <a:p>
            <a:pPr algn="ctr"/>
            <a:endParaRPr lang="ru-RU" sz="24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ctr"/>
            <a:endParaRPr lang="ru-RU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274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81"/>
          <p:cNvSpPr txBox="1">
            <a:spLocks noGrp="1"/>
          </p:cNvSpPr>
          <p:nvPr>
            <p:ph type="title" idx="4294967295"/>
          </p:nvPr>
        </p:nvSpPr>
        <p:spPr>
          <a:xfrm>
            <a:off x="600346" y="0"/>
            <a:ext cx="7943308" cy="7986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MVC</a:t>
            </a:r>
            <a:endParaRPr lang="ru-RU" sz="24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35ADFDFC-2613-447E-A99A-AA84A93D47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18AB-078D-4D2A-8146-01987207E227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82819FB-127C-4130-ACE3-0688D4B75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940" y="737364"/>
            <a:ext cx="5786120" cy="433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7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81"/>
          <p:cNvSpPr txBox="1">
            <a:spLocks noGrp="1"/>
          </p:cNvSpPr>
          <p:nvPr>
            <p:ph type="title" idx="4294967295"/>
          </p:nvPr>
        </p:nvSpPr>
        <p:spPr>
          <a:xfrm>
            <a:off x="600346" y="355894"/>
            <a:ext cx="7943308" cy="7986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ИСПОЛЬЗУЕМЫЕ ЯЗЫКИ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35ADFDFC-2613-447E-A99A-AA84A93D47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18AB-078D-4D2A-8146-01987207E227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29E47C5-0082-4368-B0F8-1FDC5037D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571" y="1406392"/>
            <a:ext cx="3421858" cy="169949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74D5FF9-E9E4-485A-9640-F3A35C413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428" y="1400861"/>
            <a:ext cx="1875531" cy="170502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E87C8D1-570E-47C1-B1DE-4F1D1C7C9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1680" y="3272555"/>
            <a:ext cx="2580640" cy="166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97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81"/>
          <p:cNvSpPr txBox="1">
            <a:spLocks noGrp="1"/>
          </p:cNvSpPr>
          <p:nvPr>
            <p:ph type="title" idx="4294967295"/>
          </p:nvPr>
        </p:nvSpPr>
        <p:spPr>
          <a:xfrm>
            <a:off x="519066" y="114422"/>
            <a:ext cx="7943308" cy="7986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FONT AWESOME</a:t>
            </a:r>
            <a:endParaRPr lang="ru-RU" sz="24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35ADFDFC-2613-447E-A99A-AA84A93D47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18AB-078D-4D2A-8146-01987207E227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E5B4450-4EB3-48FB-A3D1-E8E2F33DB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1027490"/>
            <a:ext cx="5329989" cy="3752693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527D812-D11D-44DA-96D7-B5E44D88977B}"/>
              </a:ext>
            </a:extLst>
          </p:cNvPr>
          <p:cNvSpPr/>
          <p:nvPr/>
        </p:nvSpPr>
        <p:spPr>
          <a:xfrm>
            <a:off x="6309604" y="1027490"/>
            <a:ext cx="2057400" cy="3752693"/>
          </a:xfrm>
          <a:prstGeom prst="rect">
            <a:avLst/>
          </a:prstGeom>
          <a:solidFill>
            <a:srgbClr val="E5DC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ru-RU" sz="2200" dirty="0">
                <a:latin typeface="Comic Sans MS" panose="030F0702030302020204" pitchFamily="66" charset="0"/>
                <a:cs typeface="Times New Roman" panose="02020603050405020304" pitchFamily="18" charset="0"/>
              </a:rPr>
              <a:t>Библиотека, содержащая более 2000 бесплатных иконок</a:t>
            </a:r>
          </a:p>
        </p:txBody>
      </p:sp>
    </p:spTree>
    <p:extLst>
      <p:ext uri="{BB962C8B-B14F-4D97-AF65-F5344CB8AC3E}">
        <p14:creationId xmlns:p14="http://schemas.microsoft.com/office/powerpoint/2010/main" val="3568501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81"/>
          <p:cNvSpPr txBox="1">
            <a:spLocks noGrp="1"/>
          </p:cNvSpPr>
          <p:nvPr>
            <p:ph type="title" idx="4294967295"/>
          </p:nvPr>
        </p:nvSpPr>
        <p:spPr>
          <a:xfrm>
            <a:off x="526686" y="0"/>
            <a:ext cx="7943308" cy="7986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FANCYBOX</a:t>
            </a:r>
            <a:endParaRPr lang="ru-RU" sz="24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35ADFDFC-2613-447E-A99A-AA84A93D47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18AB-078D-4D2A-8146-01987207E227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527D812-D11D-44DA-96D7-B5E44D88977B}"/>
              </a:ext>
            </a:extLst>
          </p:cNvPr>
          <p:cNvSpPr/>
          <p:nvPr/>
        </p:nvSpPr>
        <p:spPr>
          <a:xfrm>
            <a:off x="6332464" y="795725"/>
            <a:ext cx="2057400" cy="3752693"/>
          </a:xfrm>
          <a:prstGeom prst="rect">
            <a:avLst/>
          </a:prstGeom>
          <a:solidFill>
            <a:srgbClr val="E5DC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ru-RU" sz="2200" dirty="0">
                <a:latin typeface="Comic Sans MS" panose="030F0702030302020204" pitchFamily="66" charset="0"/>
                <a:cs typeface="Times New Roman" panose="02020603050405020304" pitchFamily="18" charset="0"/>
              </a:rPr>
              <a:t>Создание удобной галереи просмотра фотографий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BC291A-0DC7-4FEA-B4FF-868402C438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827"/>
          <a:stretch/>
        </p:blipFill>
        <p:spPr>
          <a:xfrm>
            <a:off x="931241" y="798646"/>
            <a:ext cx="5181844" cy="374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4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81"/>
          <p:cNvSpPr txBox="1">
            <a:spLocks noGrp="1"/>
          </p:cNvSpPr>
          <p:nvPr>
            <p:ph type="title" idx="4294967295"/>
          </p:nvPr>
        </p:nvSpPr>
        <p:spPr>
          <a:xfrm>
            <a:off x="519066" y="107428"/>
            <a:ext cx="7943308" cy="7986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ОРГАНИЗАЦИЯ РАБОТЫ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35ADFDFC-2613-447E-A99A-AA84A93D47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18AB-078D-4D2A-8146-01987207E227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527D812-D11D-44DA-96D7-B5E44D88977B}"/>
              </a:ext>
            </a:extLst>
          </p:cNvPr>
          <p:cNvSpPr/>
          <p:nvPr/>
        </p:nvSpPr>
        <p:spPr>
          <a:xfrm>
            <a:off x="5283200" y="1441229"/>
            <a:ext cx="3083804" cy="2663411"/>
          </a:xfrm>
          <a:prstGeom prst="rect">
            <a:avLst/>
          </a:prstGeom>
          <a:solidFill>
            <a:srgbClr val="E5DC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ru-RU" sz="2200" dirty="0">
                <a:latin typeface="Comic Sans MS" panose="030F0702030302020204" pitchFamily="66" charset="0"/>
                <a:cs typeface="Times New Roman" panose="02020603050405020304" pitchFamily="18" charset="0"/>
              </a:rPr>
              <a:t>Система контроля версий </a:t>
            </a:r>
            <a:r>
              <a:rPr lang="en-US" sz="22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gitHub</a:t>
            </a:r>
            <a:endParaRPr lang="ru-RU" sz="22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8A78E2-39E7-475B-8E3C-5FF6FA528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25821" y="1441229"/>
            <a:ext cx="2718899" cy="266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17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81"/>
          <p:cNvSpPr txBox="1">
            <a:spLocks noGrp="1"/>
          </p:cNvSpPr>
          <p:nvPr>
            <p:ph type="title" idx="4294967295"/>
          </p:nvPr>
        </p:nvSpPr>
        <p:spPr>
          <a:xfrm>
            <a:off x="496206" y="0"/>
            <a:ext cx="7943308" cy="7986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СТРУКТУРА ПРОЕКТА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35ADFDFC-2613-447E-A99A-AA84A93D47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18AB-078D-4D2A-8146-01987207E227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19A8BE2-A26D-4302-ADA8-2AAC58010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41" y="849976"/>
            <a:ext cx="7315518" cy="395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45708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Мой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213</Words>
  <Application>Microsoft Office PowerPoint</Application>
  <PresentationFormat>Экран (16:9)</PresentationFormat>
  <Paragraphs>51</Paragraphs>
  <Slides>18</Slides>
  <Notes>18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9" baseType="lpstr">
      <vt:lpstr>Kulim Park</vt:lpstr>
      <vt:lpstr>Kulim Park SemiBold</vt:lpstr>
      <vt:lpstr>Times New Roman</vt:lpstr>
      <vt:lpstr>Symbol</vt:lpstr>
      <vt:lpstr>Arial</vt:lpstr>
      <vt:lpstr>Manrope</vt:lpstr>
      <vt:lpstr>Century Schoolbook</vt:lpstr>
      <vt:lpstr>Comic Sans MS</vt:lpstr>
      <vt:lpstr>Magneto</vt:lpstr>
      <vt:lpstr>Arial Narrow</vt:lpstr>
      <vt:lpstr>Minimalist Korean Aesthetic Pitch Deck by Slidesgo</vt:lpstr>
      <vt:lpstr>  Разработка web-приложения с использованием паттерна проектирования MVC  Выполнили: студенты гр. ПМИб-4    Ильина Я.О., Поздеев И.А., Наговицына Е.Е.  Руководитель КР: ст. преп. Тимохин М.Ю.</vt:lpstr>
      <vt:lpstr>ЦЕЛЬ, ОБЪЕКТ, ПРЕДМЕТ И ЗАДАЧИ КР</vt:lpstr>
      <vt:lpstr>ИНТЕРНЕТ-МАГАЗИН КРОССОВОК</vt:lpstr>
      <vt:lpstr>MVC</vt:lpstr>
      <vt:lpstr>ИСПОЛЬЗУЕМЫЕ ЯЗЫКИ</vt:lpstr>
      <vt:lpstr>FONT AWESOME</vt:lpstr>
      <vt:lpstr>FANCYBOX</vt:lpstr>
      <vt:lpstr>ОРГАНИЗАЦИЯ РАБОТЫ</vt:lpstr>
      <vt:lpstr>СТРУКТУРА ПРОЕКТА</vt:lpstr>
      <vt:lpstr>АВТОРИЗАЦИЯ И РЕГИСТРАЦИЯ</vt:lpstr>
      <vt:lpstr>ПАНЕЛЬ АДМИНИСТРАТОРА</vt:lpstr>
      <vt:lpstr>БАЗА ДАННЫХ</vt:lpstr>
      <vt:lpstr>ПРОЦЕДУРЫ</vt:lpstr>
      <vt:lpstr>ПРОЦЕДУРЫ</vt:lpstr>
      <vt:lpstr>ПРОЦЕДУРЫ</vt:lpstr>
      <vt:lpstr>ПРОЦЕДУРЫ</vt:lpstr>
      <vt:lpstr>ВЫВОД</vt:lpstr>
      <vt:lpstr>БЛАГОДАРИМ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ПРИМЕНЕНИЕ IT-ИНСТРУМЕНТАРИЯ ПРИНЯТИЯ РЕШЕНИЙ Подготовил: студент группы ПМИб-4</dc:title>
  <dc:creator>Kompucter</dc:creator>
  <cp:lastModifiedBy>Наговицына Екатерина Евгеньевна</cp:lastModifiedBy>
  <cp:revision>208</cp:revision>
  <dcterms:modified xsi:type="dcterms:W3CDTF">2024-04-27T17:33:06Z</dcterms:modified>
</cp:coreProperties>
</file>