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77" r:id="rId6"/>
    <p:sldId id="289" r:id="rId7"/>
    <p:sldId id="278" r:id="rId8"/>
    <p:sldId id="266" r:id="rId9"/>
    <p:sldId id="294" r:id="rId10"/>
    <p:sldId id="270" r:id="rId11"/>
    <p:sldId id="293"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21" autoAdjust="0"/>
    <p:restoredTop sz="93447" autoAdjust="0"/>
  </p:normalViewPr>
  <p:slideViewPr>
    <p:cSldViewPr snapToGrid="0">
      <p:cViewPr varScale="1">
        <p:scale>
          <a:sx n="59" d="100"/>
          <a:sy n="59" d="100"/>
        </p:scale>
        <p:origin x="716" y="52"/>
      </p:cViewPr>
      <p:guideLst>
        <p:guide orient="horz" pos="33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7/15/2025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‹Nº›</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‹Nº›</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1009301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394753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062801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625023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414962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321219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254011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3551246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Marcador de número de diapositiva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38229053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s-ES"/>
              <a:t>Haga clic para modificar los estilos de texto del patrón</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s-ES"/>
              <a:t>Haga clic para modificar los estilos de texto del patrón</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s-ES"/>
              <a:t>Haga clic para modificar los estilos de texto del patrón</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s-ES"/>
              <a:t>Haga clic para modificar los estilos de texto del patrón</a:t>
            </a:r>
          </a:p>
          <a:p>
            <a:pPr lvl="1"/>
            <a:r>
              <a:rPr lang="es-ES"/>
              <a:t>Segundo nivel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s-ES"/>
              <a:t>Haga clic para modificar los estilos de texto del patrón</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os objeto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s-ES"/>
              <a:t>Haga clic para modificar los estilos de texto del patrón</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s-ES"/>
              <a:t>Haga clic en el icono para agregar un gráfico</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s-ES"/>
              <a:t>Haga clic para modificar los estilos de texto del patrón</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‹Nº›</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s-ES"/>
              <a:t>Haga clic en el icono para agregar una imagen</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s-ES"/>
              <a:t>Haga clic en el icono para agregar una imagen</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s-ES"/>
              <a:t>Haga clic en el icono para agregar una imagen</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s-ES"/>
              <a:t>Haga clic en el icono para agregar una imagen</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s-ES"/>
              <a:t>Haga clic en el icono para agregar una imagen</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s-ES"/>
              <a:t>Haga clic en el icono para agregar una imagen</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s-ES"/>
              <a:t>Haga clic en el icono para agregar una imagen</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s-ES"/>
              <a:t>Haga clic en el icono para agregar una imagen</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s-ES"/>
              <a:t>Haga clic en el icono para agregar una imagen</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s-ES"/>
              <a:t>Haga clic en el icono para agregar una imagen</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s-ES"/>
              <a:t>Haga clic en el icono para agregar una imagen</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s-ES"/>
              <a:t>Haga clic en el icono para agregar una imagen</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‹Nº›</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s-ES"/>
              <a:t>Haga clic para modificar los estilos de texto del patrón</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‹Nº›</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‹Nº›</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‹Nº›</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‹Nº›</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‹Nº›</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‹Nº›</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701"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557817" y="4397894"/>
            <a:ext cx="5458691" cy="1122202"/>
          </a:xfrm>
        </p:spPr>
        <p:txBody>
          <a:bodyPr/>
          <a:lstStyle/>
          <a:p>
            <a:r>
              <a:rPr lang="en-US" b="1" dirty="0"/>
              <a:t>New Product Sales Methods analysis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557817" y="5586890"/>
            <a:ext cx="4799993" cy="396660"/>
          </a:xfrm>
        </p:spPr>
        <p:txBody>
          <a:bodyPr/>
          <a:lstStyle/>
          <a:p>
            <a:r>
              <a:rPr lang="es-CO" dirty="0"/>
              <a:t>K</a:t>
            </a:r>
            <a:r>
              <a:rPr lang="en-US" dirty="0"/>
              <a:t>atherine P.</a:t>
            </a:r>
          </a:p>
        </p:txBody>
      </p:sp>
      <p:sp>
        <p:nvSpPr>
          <p:cNvPr id="4" name="CuadroTexto 3">
            <a:extLst>
              <a:ext uri="{FF2B5EF4-FFF2-40B4-BE49-F238E27FC236}">
                <a16:creationId xmlns:a16="http://schemas.microsoft.com/office/drawing/2014/main" id="{DA2100F2-11DC-917E-B65D-40AAF1821DE3}"/>
              </a:ext>
            </a:extLst>
          </p:cNvPr>
          <p:cNvSpPr txBox="1"/>
          <p:nvPr/>
        </p:nvSpPr>
        <p:spPr>
          <a:xfrm>
            <a:off x="554181" y="304800"/>
            <a:ext cx="2660074" cy="369332"/>
          </a:xfrm>
          <a:prstGeom prst="rect">
            <a:avLst/>
          </a:prstGeom>
          <a:noFill/>
        </p:spPr>
        <p:txBody>
          <a:bodyPr wrap="square" rtlCol="0">
            <a:spAutoFit/>
          </a:bodyPr>
          <a:lstStyle/>
          <a:p>
            <a:r>
              <a:rPr lang="es-CO" dirty="0">
                <a:latin typeface="Perpetua Titling MT" panose="02020502060505020804" pitchFamily="18" charset="0"/>
              </a:rPr>
              <a:t>Pens and Printers</a:t>
            </a:r>
            <a:endParaRPr lang="en-US" dirty="0">
              <a:latin typeface="Perpetua Titling MT" panose="02020502060505020804" pitchFamily="18" charset="0"/>
            </a:endParaRP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041486" y="1526183"/>
            <a:ext cx="3171825" cy="525534"/>
          </a:xfrm>
        </p:spPr>
        <p:txBody>
          <a:bodyPr/>
          <a:lstStyle/>
          <a:p>
            <a:r>
              <a:rPr lang="en-US" b="1"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899940" y="2252735"/>
            <a:ext cx="3580246" cy="2827266"/>
          </a:xfrm>
        </p:spPr>
        <p:txBody>
          <a:bodyPr>
            <a:normAutofit/>
          </a:bodyPr>
          <a:lstStyle/>
          <a:p>
            <a:pPr algn="just"/>
            <a:r>
              <a:rPr lang="en-US" i="1" dirty="0"/>
              <a:t>Pens and Printers</a:t>
            </a:r>
            <a:r>
              <a:rPr lang="en-US" dirty="0"/>
              <a:t> was founded in 1984 and offers high quality office products to large organizations. We are a trusted supplier offering everything from pens and notebooks to desk chairs and monitors. We have a long-standing relationship of trust with their customers. However, as the way customers shop is changing, we are looking to adapt our sales methods to launch a new line of products.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2025</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
        <p:nvSpPr>
          <p:cNvPr id="5" name="Title 1">
            <a:extLst>
              <a:ext uri="{FF2B5EF4-FFF2-40B4-BE49-F238E27FC236}">
                <a16:creationId xmlns:a16="http://schemas.microsoft.com/office/drawing/2014/main" id="{8A4E0A63-A388-49B1-A04E-27CE9BD622EF}"/>
              </a:ext>
            </a:extLst>
          </p:cNvPr>
          <p:cNvSpPr txBox="1">
            <a:spLocks/>
          </p:cNvSpPr>
          <p:nvPr/>
        </p:nvSpPr>
        <p:spPr>
          <a:xfrm>
            <a:off x="6030082" y="829012"/>
            <a:ext cx="4915010" cy="51938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2800" kern="1200" cap="all" spc="150" baseline="0">
                <a:solidFill>
                  <a:schemeClr val="tx1">
                    <a:lumMod val="75000"/>
                    <a:lumOff val="25000"/>
                  </a:schemeClr>
                </a:solidFill>
                <a:latin typeface="+mj-lt"/>
                <a:ea typeface="+mj-ea"/>
                <a:cs typeface="+mj-cs"/>
              </a:defRPr>
            </a:lvl1pPr>
          </a:lstStyle>
          <a:p>
            <a:r>
              <a:rPr lang="en-US" sz="2400" b="1" dirty="0"/>
              <a:t>New Product Sales Methods</a:t>
            </a:r>
          </a:p>
        </p:txBody>
      </p:sp>
      <p:sp>
        <p:nvSpPr>
          <p:cNvPr id="7" name="Text Placeholder 5">
            <a:extLst>
              <a:ext uri="{FF2B5EF4-FFF2-40B4-BE49-F238E27FC236}">
                <a16:creationId xmlns:a16="http://schemas.microsoft.com/office/drawing/2014/main" id="{7640DF9D-0C9E-4C5D-9635-6B4DE10CCEE5}"/>
              </a:ext>
            </a:extLst>
          </p:cNvPr>
          <p:cNvSpPr txBox="1">
            <a:spLocks/>
          </p:cNvSpPr>
          <p:nvPr/>
        </p:nvSpPr>
        <p:spPr>
          <a:xfrm>
            <a:off x="5717310" y="1686592"/>
            <a:ext cx="5433204" cy="36512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t>Email</a:t>
            </a:r>
            <a:endParaRPr lang="en-US" sz="1400" noProof="1"/>
          </a:p>
        </p:txBody>
      </p:sp>
      <p:sp>
        <p:nvSpPr>
          <p:cNvPr id="8" name="Text Placeholder 6">
            <a:extLst>
              <a:ext uri="{FF2B5EF4-FFF2-40B4-BE49-F238E27FC236}">
                <a16:creationId xmlns:a16="http://schemas.microsoft.com/office/drawing/2014/main" id="{40297407-CE4E-4284-879D-AEC395713625}"/>
              </a:ext>
            </a:extLst>
          </p:cNvPr>
          <p:cNvSpPr txBox="1">
            <a:spLocks/>
          </p:cNvSpPr>
          <p:nvPr/>
        </p:nvSpPr>
        <p:spPr>
          <a:xfrm>
            <a:off x="5717310" y="1998367"/>
            <a:ext cx="5645726" cy="7529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dirty="0"/>
              <a:t>Customers in this group received an email when the product line was launched, and further email three weeks later. This required very little work for the team.</a:t>
            </a:r>
            <a:endParaRPr lang="en-US" sz="1400" noProof="1"/>
          </a:p>
        </p:txBody>
      </p:sp>
      <p:sp>
        <p:nvSpPr>
          <p:cNvPr id="9" name="Text Placeholder 7">
            <a:extLst>
              <a:ext uri="{FF2B5EF4-FFF2-40B4-BE49-F238E27FC236}">
                <a16:creationId xmlns:a16="http://schemas.microsoft.com/office/drawing/2014/main" id="{F5C3A7BE-F7FC-4942-A31A-491A8A806103}"/>
              </a:ext>
            </a:extLst>
          </p:cNvPr>
          <p:cNvSpPr txBox="1">
            <a:spLocks/>
          </p:cNvSpPr>
          <p:nvPr/>
        </p:nvSpPr>
        <p:spPr>
          <a:xfrm>
            <a:off x="5789541" y="2837811"/>
            <a:ext cx="5433204" cy="36512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a:t>Call</a:t>
            </a:r>
            <a:endParaRPr lang="en-US" sz="1400" noProof="1"/>
          </a:p>
        </p:txBody>
      </p:sp>
      <p:sp>
        <p:nvSpPr>
          <p:cNvPr id="10" name="Text Placeholder 8">
            <a:extLst>
              <a:ext uri="{FF2B5EF4-FFF2-40B4-BE49-F238E27FC236}">
                <a16:creationId xmlns:a16="http://schemas.microsoft.com/office/drawing/2014/main" id="{95CCE699-03D1-4642-B46A-B14EF17DA183}"/>
              </a:ext>
            </a:extLst>
          </p:cNvPr>
          <p:cNvSpPr txBox="1">
            <a:spLocks/>
          </p:cNvSpPr>
          <p:nvPr/>
        </p:nvSpPr>
        <p:spPr>
          <a:xfrm>
            <a:off x="5720225" y="3149119"/>
            <a:ext cx="5571835" cy="80731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dirty="0"/>
              <a:t>Customers in this group were called by a member of the sales team. On average members of the team were on the phone for around thirty minutes per customer.</a:t>
            </a:r>
            <a:endParaRPr lang="en-US" sz="1400" noProof="1"/>
          </a:p>
        </p:txBody>
      </p:sp>
      <p:sp>
        <p:nvSpPr>
          <p:cNvPr id="11" name="Text Placeholder 9">
            <a:extLst>
              <a:ext uri="{FF2B5EF4-FFF2-40B4-BE49-F238E27FC236}">
                <a16:creationId xmlns:a16="http://schemas.microsoft.com/office/drawing/2014/main" id="{BC1DF189-6F2F-4C21-88CC-C82D3D0D147B}"/>
              </a:ext>
            </a:extLst>
          </p:cNvPr>
          <p:cNvSpPr txBox="1">
            <a:spLocks/>
          </p:cNvSpPr>
          <p:nvPr/>
        </p:nvSpPr>
        <p:spPr>
          <a:xfrm>
            <a:off x="5717310" y="3920707"/>
            <a:ext cx="5433204" cy="36512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a:t>Email and call</a:t>
            </a:r>
            <a:endParaRPr lang="en-US" sz="1400" noProof="1"/>
          </a:p>
        </p:txBody>
      </p:sp>
      <p:sp>
        <p:nvSpPr>
          <p:cNvPr id="12" name="Text Placeholder 4">
            <a:extLst>
              <a:ext uri="{FF2B5EF4-FFF2-40B4-BE49-F238E27FC236}">
                <a16:creationId xmlns:a16="http://schemas.microsoft.com/office/drawing/2014/main" id="{06E82690-B145-4D4F-B2D1-0B2A8C50FD71}"/>
              </a:ext>
            </a:extLst>
          </p:cNvPr>
          <p:cNvSpPr txBox="1">
            <a:spLocks/>
          </p:cNvSpPr>
          <p:nvPr/>
        </p:nvSpPr>
        <p:spPr>
          <a:xfrm>
            <a:off x="5754255" y="4310718"/>
            <a:ext cx="5571835" cy="122677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400" dirty="0"/>
              <a:t>Customers in this group first received the email with product information, and a week later, the sales team called them to discuss their needs and how this new product could help them in their work. The email required little effort from the team; the call lasted approximately ten minutes per customer.</a:t>
            </a:r>
            <a:endParaRPr lang="en-US" sz="1400" noProof="1"/>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77474" y="2297074"/>
            <a:ext cx="3139440" cy="1325563"/>
          </a:xfrm>
        </p:spPr>
        <p:txBody>
          <a:bodyPr/>
          <a:lstStyle/>
          <a:p>
            <a:r>
              <a:rPr lang="en-US" b="1" dirty="0"/>
              <a:t>DATA ANALYSIS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DATA VALIDATION</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US" dirty="0"/>
              <a:t>Description validation and cleaning steps for every column in the data</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EXPLORATORY ANALYSIS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US" dirty="0"/>
              <a:t>Analysis to answer the questions of the Sales Representatives and description of findings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METRICS FOR THE BUSINESS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US" dirty="0"/>
              <a:t>Recommendation of metrics that the business should monitor to achieve its objectives</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SUMMARY</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US" dirty="0"/>
              <a:t>Final summary including recommendations that the business should undertake</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2025</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2025</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4</a:t>
            </a:fld>
            <a:endParaRPr lang="en-US" dirty="0"/>
          </a:p>
        </p:txBody>
      </p:sp>
      <p:sp>
        <p:nvSpPr>
          <p:cNvPr id="24" name="Content Placeholder 2">
            <a:extLst>
              <a:ext uri="{FF2B5EF4-FFF2-40B4-BE49-F238E27FC236}">
                <a16:creationId xmlns:a16="http://schemas.microsoft.com/office/drawing/2014/main" id="{033634FE-ADF0-4BC3-A0A9-447EA9DD096B}"/>
              </a:ext>
            </a:extLst>
          </p:cNvPr>
          <p:cNvSpPr txBox="1">
            <a:spLocks/>
          </p:cNvSpPr>
          <p:nvPr/>
        </p:nvSpPr>
        <p:spPr>
          <a:xfrm>
            <a:off x="984250" y="1783938"/>
            <a:ext cx="5111750" cy="417247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The initial dataset contains 15,000 rows and 8 columns. After data validation, the number of records was reduced to 13,926.</a:t>
            </a:r>
          </a:p>
          <a:p>
            <a:endParaRPr lang="en-US" sz="1400" dirty="0"/>
          </a:p>
          <a:p>
            <a:r>
              <a:rPr lang="en-US" sz="1400" dirty="0"/>
              <a:t>With the exception of 'revenue', '</a:t>
            </a:r>
            <a:r>
              <a:rPr lang="en-US" sz="1400" dirty="0" err="1"/>
              <a:t>years_as_customer</a:t>
            </a:r>
            <a:r>
              <a:rPr lang="en-US" sz="1400" dirty="0"/>
              <a:t>', and '</a:t>
            </a:r>
            <a:r>
              <a:rPr lang="en-US" sz="1400" dirty="0" err="1"/>
              <a:t>sales_method</a:t>
            </a:r>
            <a:r>
              <a:rPr lang="en-US" sz="1400" dirty="0"/>
              <a:t>', the variables fit the data frame description. </a:t>
            </a:r>
          </a:p>
          <a:p>
            <a:endParaRPr lang="en-US" sz="1400" dirty="0"/>
          </a:p>
          <a:p>
            <a:r>
              <a:rPr lang="en-US" sz="1400" dirty="0"/>
              <a:t>It was necessary to standardize the way sales methods were captured and adjust the maximum possible value for '</a:t>
            </a:r>
            <a:r>
              <a:rPr lang="en-US" sz="1400" dirty="0" err="1"/>
              <a:t>years_as_customer</a:t>
            </a:r>
            <a:r>
              <a:rPr lang="en-US" sz="1400" dirty="0"/>
              <a:t>’. </a:t>
            </a:r>
          </a:p>
          <a:p>
            <a:endParaRPr lang="en-US" sz="1400" dirty="0"/>
          </a:p>
          <a:p>
            <a:r>
              <a:rPr lang="en-US" sz="1400" dirty="0"/>
              <a:t>Records with null values ​​for 'revenue' were excluded from the analysis as they were considered ineffective sales.</a:t>
            </a:r>
            <a:endParaRPr lang="en-US" sz="1400" noProof="1"/>
          </a:p>
        </p:txBody>
      </p:sp>
      <p:sp>
        <p:nvSpPr>
          <p:cNvPr id="25" name="Title 1">
            <a:extLst>
              <a:ext uri="{FF2B5EF4-FFF2-40B4-BE49-F238E27FC236}">
                <a16:creationId xmlns:a16="http://schemas.microsoft.com/office/drawing/2014/main" id="{537E1C88-627C-4655-A4FB-0BB02EDB078A}"/>
              </a:ext>
            </a:extLst>
          </p:cNvPr>
          <p:cNvSpPr txBox="1">
            <a:spLocks/>
          </p:cNvSpPr>
          <p:nvPr/>
        </p:nvSpPr>
        <p:spPr>
          <a:xfrm>
            <a:off x="3498850" y="340590"/>
            <a:ext cx="5111750" cy="57380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ctr"/>
            <a:r>
              <a:rPr lang="en-US" b="1"/>
              <a:t>Data validation</a:t>
            </a:r>
          </a:p>
        </p:txBody>
      </p:sp>
      <p:pic>
        <p:nvPicPr>
          <p:cNvPr id="26" name="Imagen 25">
            <a:extLst>
              <a:ext uri="{FF2B5EF4-FFF2-40B4-BE49-F238E27FC236}">
                <a16:creationId xmlns:a16="http://schemas.microsoft.com/office/drawing/2014/main" id="{15F6F4B3-A929-1B62-ECA5-6530CEB4AC2A}"/>
              </a:ext>
            </a:extLst>
          </p:cNvPr>
          <p:cNvPicPr>
            <a:picLocks noChangeAspect="1"/>
          </p:cNvPicPr>
          <p:nvPr/>
        </p:nvPicPr>
        <p:blipFill>
          <a:blip r:embed="rId3"/>
          <a:stretch>
            <a:fillRect/>
          </a:stretch>
        </p:blipFill>
        <p:spPr>
          <a:xfrm>
            <a:off x="7385064" y="1536959"/>
            <a:ext cx="3905795" cy="2486372"/>
          </a:xfrm>
          <a:prstGeom prst="rect">
            <a:avLst/>
          </a:prstGeom>
        </p:spPr>
      </p:pic>
      <p:sp>
        <p:nvSpPr>
          <p:cNvPr id="27" name="Rectángulo 26">
            <a:extLst>
              <a:ext uri="{FF2B5EF4-FFF2-40B4-BE49-F238E27FC236}">
                <a16:creationId xmlns:a16="http://schemas.microsoft.com/office/drawing/2014/main" id="{74AAB237-BA7C-B9F4-6223-C0BB07F4DFA2}"/>
              </a:ext>
            </a:extLst>
          </p:cNvPr>
          <p:cNvSpPr/>
          <p:nvPr/>
        </p:nvSpPr>
        <p:spPr>
          <a:xfrm>
            <a:off x="7412787" y="3142628"/>
            <a:ext cx="3905795" cy="2095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Imagen 27">
            <a:extLst>
              <a:ext uri="{FF2B5EF4-FFF2-40B4-BE49-F238E27FC236}">
                <a16:creationId xmlns:a16="http://schemas.microsoft.com/office/drawing/2014/main" id="{1EA4E0B7-CD7E-1E0C-0256-8991D9EABBBD}"/>
              </a:ext>
            </a:extLst>
          </p:cNvPr>
          <p:cNvPicPr>
            <a:picLocks noChangeAspect="1"/>
          </p:cNvPicPr>
          <p:nvPr/>
        </p:nvPicPr>
        <p:blipFill>
          <a:blip r:embed="rId4"/>
          <a:stretch>
            <a:fillRect/>
          </a:stretch>
        </p:blipFill>
        <p:spPr>
          <a:xfrm>
            <a:off x="6961810" y="4376822"/>
            <a:ext cx="4467849" cy="209579"/>
          </a:xfrm>
          <a:prstGeom prst="rect">
            <a:avLst/>
          </a:prstGeom>
        </p:spPr>
      </p:pic>
      <p:pic>
        <p:nvPicPr>
          <p:cNvPr id="29" name="Imagen 28">
            <a:extLst>
              <a:ext uri="{FF2B5EF4-FFF2-40B4-BE49-F238E27FC236}">
                <a16:creationId xmlns:a16="http://schemas.microsoft.com/office/drawing/2014/main" id="{E270F677-84A0-2C30-85E7-1CD0EE354292}"/>
              </a:ext>
            </a:extLst>
          </p:cNvPr>
          <p:cNvPicPr>
            <a:picLocks noChangeAspect="1"/>
          </p:cNvPicPr>
          <p:nvPr/>
        </p:nvPicPr>
        <p:blipFill>
          <a:blip r:embed="rId5"/>
          <a:stretch>
            <a:fillRect/>
          </a:stretch>
        </p:blipFill>
        <p:spPr>
          <a:xfrm>
            <a:off x="6961810" y="5239256"/>
            <a:ext cx="4752304" cy="835914"/>
          </a:xfrm>
          <a:prstGeom prst="rect">
            <a:avLst/>
          </a:prstGeom>
        </p:spPr>
      </p:pic>
      <p:sp>
        <p:nvSpPr>
          <p:cNvPr id="30" name="Rectángulo 29">
            <a:extLst>
              <a:ext uri="{FF2B5EF4-FFF2-40B4-BE49-F238E27FC236}">
                <a16:creationId xmlns:a16="http://schemas.microsoft.com/office/drawing/2014/main" id="{B84B0F16-1108-0A9E-A938-FE1464F38333}"/>
              </a:ext>
            </a:extLst>
          </p:cNvPr>
          <p:cNvSpPr/>
          <p:nvPr/>
        </p:nvSpPr>
        <p:spPr>
          <a:xfrm>
            <a:off x="10030691" y="5314042"/>
            <a:ext cx="748145" cy="761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Conector recto 2">
            <a:extLst>
              <a:ext uri="{FF2B5EF4-FFF2-40B4-BE49-F238E27FC236}">
                <a16:creationId xmlns:a16="http://schemas.microsoft.com/office/drawing/2014/main" id="{96DB279D-F5EC-671A-3D41-0CC1967A4A94}"/>
              </a:ext>
            </a:extLst>
          </p:cNvPr>
          <p:cNvCxnSpPr>
            <a:cxnSpLocks/>
          </p:cNvCxnSpPr>
          <p:nvPr/>
        </p:nvCxnSpPr>
        <p:spPr>
          <a:xfrm>
            <a:off x="6961810" y="4586401"/>
            <a:ext cx="4546699"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sp>
        <p:nvSpPr>
          <p:cNvPr id="6" name="Rectángulo 5">
            <a:extLst>
              <a:ext uri="{FF2B5EF4-FFF2-40B4-BE49-F238E27FC236}">
                <a16:creationId xmlns:a16="http://schemas.microsoft.com/office/drawing/2014/main" id="{D1C62BA3-3C8E-15DB-68CB-4B230D2337DD}"/>
              </a:ext>
            </a:extLst>
          </p:cNvPr>
          <p:cNvSpPr/>
          <p:nvPr/>
        </p:nvSpPr>
        <p:spPr>
          <a:xfrm>
            <a:off x="7074040" y="4346531"/>
            <a:ext cx="1125415" cy="299360"/>
          </a:xfrm>
          <a:prstGeom prst="rect">
            <a:avLst/>
          </a:prstGeom>
          <a:no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578F2445-8940-8C73-CB7E-45817761C40E}"/>
              </a:ext>
            </a:extLst>
          </p:cNvPr>
          <p:cNvSpPr/>
          <p:nvPr/>
        </p:nvSpPr>
        <p:spPr>
          <a:xfrm>
            <a:off x="9706708" y="4336483"/>
            <a:ext cx="884255" cy="299360"/>
          </a:xfrm>
          <a:prstGeom prst="rect">
            <a:avLst/>
          </a:prstGeom>
          <a:no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ángulo 7">
            <a:extLst>
              <a:ext uri="{FF2B5EF4-FFF2-40B4-BE49-F238E27FC236}">
                <a16:creationId xmlns:a16="http://schemas.microsoft.com/office/drawing/2014/main" id="{5A7202F0-15E7-BA74-BB4B-C5212E524827}"/>
              </a:ext>
            </a:extLst>
          </p:cNvPr>
          <p:cNvSpPr/>
          <p:nvPr/>
        </p:nvSpPr>
        <p:spPr>
          <a:xfrm>
            <a:off x="8973179" y="4335718"/>
            <a:ext cx="582804" cy="299360"/>
          </a:xfrm>
          <a:prstGeom prst="rect">
            <a:avLst/>
          </a:prstGeom>
          <a:noFill/>
          <a:ln>
            <a:solidFill>
              <a:srgbClr val="00B0F0"/>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a:extLst>
              <a:ext uri="{FF2B5EF4-FFF2-40B4-BE49-F238E27FC236}">
                <a16:creationId xmlns:a16="http://schemas.microsoft.com/office/drawing/2014/main" id="{1263F68B-9F53-2B17-EF11-4104CE7B049E}"/>
              </a:ext>
            </a:extLst>
          </p:cNvPr>
          <p:cNvSpPr/>
          <p:nvPr/>
        </p:nvSpPr>
        <p:spPr>
          <a:xfrm>
            <a:off x="10814404" y="4336630"/>
            <a:ext cx="539395" cy="299360"/>
          </a:xfrm>
          <a:prstGeom prst="rect">
            <a:avLst/>
          </a:prstGeom>
          <a:noFill/>
          <a:ln>
            <a:solidFill>
              <a:srgbClr val="00B0F0"/>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939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429976"/>
            <a:ext cx="8421688" cy="361710"/>
          </a:xfrm>
        </p:spPr>
        <p:txBody>
          <a:bodyPr>
            <a:normAutofit fontScale="90000"/>
          </a:bodyPr>
          <a:lstStyle/>
          <a:p>
            <a:r>
              <a:rPr lang="es-CO" b="1" dirty="0"/>
              <a:t>E</a:t>
            </a:r>
            <a:r>
              <a:rPr lang="en-US" b="1" dirty="0"/>
              <a:t>XPLORATORY ANALYSIS</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1198646" y="1173018"/>
            <a:ext cx="4500191" cy="720901"/>
          </a:xfrm>
        </p:spPr>
        <p:txBody>
          <a:bodyPr>
            <a:normAutofit/>
          </a:bodyPr>
          <a:lstStyle/>
          <a:p>
            <a:pPr algn="just"/>
            <a:r>
              <a:rPr lang="en-US" sz="1600" b="1" dirty="0">
                <a:solidFill>
                  <a:schemeClr val="tx1"/>
                </a:solidFill>
              </a:rPr>
              <a:t>How the customers are spread out?</a:t>
            </a:r>
          </a:p>
          <a:p>
            <a:pPr algn="just"/>
            <a:r>
              <a:rPr lang="en-US" dirty="0">
                <a:solidFill>
                  <a:schemeClr val="tx1"/>
                </a:solidFill>
              </a:rPr>
              <a:t>Email  (~50 %), Call 34 %, Email + Call 16 %.</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6493164" y="1173018"/>
            <a:ext cx="5033818" cy="1337307"/>
          </a:xfrm>
        </p:spPr>
        <p:txBody>
          <a:bodyPr>
            <a:normAutofit/>
          </a:bodyPr>
          <a:lstStyle/>
          <a:p>
            <a:pPr lvl="1"/>
            <a:r>
              <a:rPr lang="en-US" sz="1600" b="1" dirty="0"/>
              <a:t>What about the revenue? </a:t>
            </a:r>
            <a:r>
              <a:rPr lang="en-US" sz="1600" dirty="0"/>
              <a:t> </a:t>
            </a:r>
          </a:p>
          <a:p>
            <a:pPr lvl="1"/>
            <a:r>
              <a:rPr lang="en-US" dirty="0"/>
              <a:t>Email: 6922 sales, $672000 (51%).</a:t>
            </a:r>
          </a:p>
          <a:p>
            <a:pPr lvl="1"/>
            <a:r>
              <a:rPr lang="en-US" dirty="0"/>
              <a:t>Email + call: 2223 sales, $408000 USD (31 %)</a:t>
            </a:r>
          </a:p>
          <a:p>
            <a:pPr lvl="1"/>
            <a:r>
              <a:rPr lang="en-US" dirty="0"/>
              <a:t>Call: 4781 sales, $228000 USD (17 %)</a:t>
            </a:r>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2025</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pic>
        <p:nvPicPr>
          <p:cNvPr id="12" name="Imagen 11">
            <a:extLst>
              <a:ext uri="{FF2B5EF4-FFF2-40B4-BE49-F238E27FC236}">
                <a16:creationId xmlns:a16="http://schemas.microsoft.com/office/drawing/2014/main" id="{8A5B1A6A-8C6D-7C18-B21D-D28723D95012}"/>
              </a:ext>
            </a:extLst>
          </p:cNvPr>
          <p:cNvPicPr>
            <a:picLocks noChangeAspect="1"/>
          </p:cNvPicPr>
          <p:nvPr/>
        </p:nvPicPr>
        <p:blipFill>
          <a:blip r:embed="rId3"/>
          <a:stretch>
            <a:fillRect/>
          </a:stretch>
        </p:blipFill>
        <p:spPr>
          <a:xfrm>
            <a:off x="1041667" y="2669635"/>
            <a:ext cx="4565317" cy="3377959"/>
          </a:xfrm>
          <a:prstGeom prst="rect">
            <a:avLst/>
          </a:prstGeom>
        </p:spPr>
      </p:pic>
      <p:pic>
        <p:nvPicPr>
          <p:cNvPr id="1026" name="Picture 2">
            <a:extLst>
              <a:ext uri="{FF2B5EF4-FFF2-40B4-BE49-F238E27FC236}">
                <a16:creationId xmlns:a16="http://schemas.microsoft.com/office/drawing/2014/main" id="{6C615AAF-4B0E-586A-39F0-E3351FE756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5017" y="2510326"/>
            <a:ext cx="4768784" cy="3537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17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E0EF6-A7E8-F8DD-33FE-BBBF7D070C84}"/>
            </a:ext>
          </a:extLst>
        </p:cNvPr>
        <p:cNvGrpSpPr/>
        <p:nvPr/>
      </p:nvGrpSpPr>
      <p:grpSpPr>
        <a:xfrm>
          <a:off x="0" y="0"/>
          <a:ext cx="0" cy="0"/>
          <a:chOff x="0" y="0"/>
          <a:chExt cx="0" cy="0"/>
        </a:xfrm>
      </p:grpSpPr>
      <p:sp>
        <p:nvSpPr>
          <p:cNvPr id="20" name="Date Placeholder 19">
            <a:extLst>
              <a:ext uri="{FF2B5EF4-FFF2-40B4-BE49-F238E27FC236}">
                <a16:creationId xmlns:a16="http://schemas.microsoft.com/office/drawing/2014/main" id="{E34B9AE6-6E33-72DE-D351-330DA043C48F}"/>
              </a:ext>
            </a:extLst>
          </p:cNvPr>
          <p:cNvSpPr>
            <a:spLocks noGrp="1"/>
          </p:cNvSpPr>
          <p:nvPr>
            <p:ph type="dt" sz="half" idx="20"/>
          </p:nvPr>
        </p:nvSpPr>
        <p:spPr>
          <a:xfrm>
            <a:off x="5919680" y="6356350"/>
            <a:ext cx="947516" cy="365125"/>
          </a:xfrm>
        </p:spPr>
        <p:txBody>
          <a:bodyPr/>
          <a:lstStyle/>
          <a:p>
            <a:r>
              <a:rPr lang="en-US" dirty="0"/>
              <a:t>2025</a:t>
            </a:r>
          </a:p>
        </p:txBody>
      </p:sp>
      <p:sp>
        <p:nvSpPr>
          <p:cNvPr id="22" name="Slide Number Placeholder 21">
            <a:extLst>
              <a:ext uri="{FF2B5EF4-FFF2-40B4-BE49-F238E27FC236}">
                <a16:creationId xmlns:a16="http://schemas.microsoft.com/office/drawing/2014/main" id="{2EFA9F81-C2AF-2DA3-9EA3-47B6BB2454E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pic>
        <p:nvPicPr>
          <p:cNvPr id="2052" name="Picture 4">
            <a:extLst>
              <a:ext uri="{FF2B5EF4-FFF2-40B4-BE49-F238E27FC236}">
                <a16:creationId xmlns:a16="http://schemas.microsoft.com/office/drawing/2014/main" id="{80379161-D231-5EBE-3828-D4EDD04DF7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011" y="2805494"/>
            <a:ext cx="7151672" cy="306992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798FF62-B8F7-E24E-BF57-45771A175F31}"/>
              </a:ext>
            </a:extLst>
          </p:cNvPr>
          <p:cNvSpPr txBox="1">
            <a:spLocks/>
          </p:cNvSpPr>
          <p:nvPr/>
        </p:nvSpPr>
        <p:spPr>
          <a:xfrm>
            <a:off x="1885156" y="429976"/>
            <a:ext cx="8421688" cy="361710"/>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ctr"/>
            <a:r>
              <a:rPr lang="es-CO" b="1" dirty="0"/>
              <a:t>EXPLORATORY ANALYSIS</a:t>
            </a:r>
          </a:p>
        </p:txBody>
      </p:sp>
      <p:pic>
        <p:nvPicPr>
          <p:cNvPr id="2050" name="Picture 2">
            <a:extLst>
              <a:ext uri="{FF2B5EF4-FFF2-40B4-BE49-F238E27FC236}">
                <a16:creationId xmlns:a16="http://schemas.microsoft.com/office/drawing/2014/main" id="{0DF72477-A097-3BA8-41D9-3699C4ABC1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8650" y="2805494"/>
            <a:ext cx="3216562" cy="3171884"/>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7">
            <a:extLst>
              <a:ext uri="{FF2B5EF4-FFF2-40B4-BE49-F238E27FC236}">
                <a16:creationId xmlns:a16="http://schemas.microsoft.com/office/drawing/2014/main" id="{B91B3907-EBA3-0498-6C86-063705F1675F}"/>
              </a:ext>
            </a:extLst>
          </p:cNvPr>
          <p:cNvSpPr txBox="1">
            <a:spLocks/>
          </p:cNvSpPr>
          <p:nvPr/>
        </p:nvSpPr>
        <p:spPr>
          <a:xfrm>
            <a:off x="303810" y="1567850"/>
            <a:ext cx="6743057" cy="10481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600" b="1" dirty="0"/>
              <a:t>Where are the customers located? </a:t>
            </a:r>
          </a:p>
          <a:p>
            <a:pPr marL="457200" lvl="1" indent="0">
              <a:buNone/>
            </a:pPr>
            <a:r>
              <a:rPr lang="en-US" sz="1400" dirty="0"/>
              <a:t>California 12.5 %, Texas 8 %, New York 6.5 %, and Florida 5.9 %.</a:t>
            </a:r>
          </a:p>
          <a:p>
            <a:pPr lvl="1"/>
            <a:endParaRPr lang="en-US" dirty="0"/>
          </a:p>
          <a:p>
            <a:endParaRPr lang="en-US" dirty="0"/>
          </a:p>
        </p:txBody>
      </p:sp>
      <p:sp>
        <p:nvSpPr>
          <p:cNvPr id="3" name="Text Placeholder 7">
            <a:extLst>
              <a:ext uri="{FF2B5EF4-FFF2-40B4-BE49-F238E27FC236}">
                <a16:creationId xmlns:a16="http://schemas.microsoft.com/office/drawing/2014/main" id="{ABA16C5B-6569-FF10-52C8-B73AEA63BC37}"/>
              </a:ext>
            </a:extLst>
          </p:cNvPr>
          <p:cNvSpPr txBox="1">
            <a:spLocks/>
          </p:cNvSpPr>
          <p:nvPr/>
        </p:nvSpPr>
        <p:spPr>
          <a:xfrm>
            <a:off x="7447403" y="1567850"/>
            <a:ext cx="4440788" cy="10481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sz="1600" b="1" dirty="0"/>
              <a:t>How the revenue from sales is spread out?</a:t>
            </a:r>
            <a:endParaRPr lang="en-US" sz="1600" dirty="0"/>
          </a:p>
          <a:p>
            <a:pPr marL="457200" lvl="1" indent="0">
              <a:buNone/>
            </a:pPr>
            <a:r>
              <a:rPr lang="en-US" sz="1400" dirty="0"/>
              <a:t>Revenue distribution with peaks around 50 and 100 USD.</a:t>
            </a:r>
          </a:p>
        </p:txBody>
      </p:sp>
    </p:spTree>
    <p:extLst>
      <p:ext uri="{BB962C8B-B14F-4D97-AF65-F5344CB8AC3E}">
        <p14:creationId xmlns:p14="http://schemas.microsoft.com/office/powerpoint/2010/main" val="1939280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664645" y="1271387"/>
            <a:ext cx="5433204" cy="365125"/>
          </a:xfrm>
        </p:spPr>
        <p:txBody>
          <a:bodyPr vert="horz" lIns="91440" tIns="45720" rIns="91440" bIns="45720" rtlCol="0" anchor="t">
            <a:normAutofit/>
          </a:bodyPr>
          <a:lstStyle/>
          <a:p>
            <a:r>
              <a:rPr lang="en-US" sz="1600" b="1" cap="none" dirty="0"/>
              <a:t>What about sales over time?</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643529" y="1769585"/>
            <a:ext cx="5163130" cy="1468736"/>
          </a:xfrm>
        </p:spPr>
        <p:txBody>
          <a:bodyPr>
            <a:normAutofit/>
          </a:bodyPr>
          <a:lstStyle/>
          <a:p>
            <a:pPr algn="just"/>
            <a:r>
              <a:rPr lang="en-US" dirty="0"/>
              <a:t>Email sales decline over time. Although phone sales remain higher, their high cost reduces profitability. In contrast, sales and revenue from the combined channel (Email + Call) increase, becoming the top-performing method by weeks 5 and 6. However, phone sales drop sharply in week 6.</a:t>
            </a:r>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2025</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2054" name="Picture 6">
            <a:extLst>
              <a:ext uri="{FF2B5EF4-FFF2-40B4-BE49-F238E27FC236}">
                <a16:creationId xmlns:a16="http://schemas.microsoft.com/office/drawing/2014/main" id="{11CC702D-E643-5E4A-4859-0F68D8F0A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251" y="3427789"/>
            <a:ext cx="5523685" cy="2928561"/>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a:extLst>
              <a:ext uri="{FF2B5EF4-FFF2-40B4-BE49-F238E27FC236}">
                <a16:creationId xmlns:a16="http://schemas.microsoft.com/office/drawing/2014/main" id="{9D093A58-550A-55C4-DEBF-54681987EF46}"/>
              </a:ext>
            </a:extLst>
          </p:cNvPr>
          <p:cNvSpPr txBox="1">
            <a:spLocks/>
          </p:cNvSpPr>
          <p:nvPr/>
        </p:nvSpPr>
        <p:spPr>
          <a:xfrm>
            <a:off x="1885156" y="429976"/>
            <a:ext cx="8421688" cy="361710"/>
          </a:xfrm>
          <a:prstGeom prst="rect">
            <a:avLst/>
          </a:prstGeom>
        </p:spPr>
        <p:txBody>
          <a:bodyPr vert="horz" lIns="91440" tIns="45720" rIns="91440" bIns="45720" rtlCol="0" anchor="t">
            <a:normAutofit fontScale="82500" lnSpcReduction="20000"/>
          </a:bodyPr>
          <a:lstStyle>
            <a:lvl1pPr algn="l" defTabSz="914400" rtl="0" eaLnBrk="1" latinLnBrk="0" hangingPunct="1">
              <a:lnSpc>
                <a:spcPct val="90000"/>
              </a:lnSpc>
              <a:spcBef>
                <a:spcPct val="0"/>
              </a:spcBef>
              <a:buNone/>
              <a:defRPr lang="en-US" sz="2800" kern="1200" cap="all" spc="150" baseline="0" dirty="0">
                <a:solidFill>
                  <a:schemeClr val="tx1">
                    <a:lumMod val="75000"/>
                    <a:lumOff val="25000"/>
                  </a:schemeClr>
                </a:solidFill>
                <a:latin typeface="+mj-lt"/>
                <a:ea typeface="+mj-ea"/>
                <a:cs typeface="+mj-cs"/>
              </a:defRPr>
            </a:lvl1pPr>
          </a:lstStyle>
          <a:p>
            <a:pPr algn="ctr"/>
            <a:r>
              <a:rPr lang="es-CO" b="1" dirty="0"/>
              <a:t>EXPLORATORY ANALYSIS</a:t>
            </a:r>
          </a:p>
        </p:txBody>
      </p:sp>
      <p:pic>
        <p:nvPicPr>
          <p:cNvPr id="1026" name="Picture 2">
            <a:extLst>
              <a:ext uri="{FF2B5EF4-FFF2-40B4-BE49-F238E27FC236}">
                <a16:creationId xmlns:a16="http://schemas.microsoft.com/office/drawing/2014/main" id="{86CF16B4-E6B9-4A8D-1AE5-27EE0E61F7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1246" y="1453949"/>
            <a:ext cx="5163129" cy="2815228"/>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6">
            <a:extLst>
              <a:ext uri="{FF2B5EF4-FFF2-40B4-BE49-F238E27FC236}">
                <a16:creationId xmlns:a16="http://schemas.microsoft.com/office/drawing/2014/main" id="{15345946-5577-2D47-2B39-5D9BFA882E28}"/>
              </a:ext>
            </a:extLst>
          </p:cNvPr>
          <p:cNvSpPr txBox="1">
            <a:spLocks/>
          </p:cNvSpPr>
          <p:nvPr/>
        </p:nvSpPr>
        <p:spPr>
          <a:xfrm>
            <a:off x="6521246" y="4632751"/>
            <a:ext cx="5163130" cy="1129071"/>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Over time, the average revenue per sale increased across all channels. The combined method had the highest revenue, followed by email, and phone had the lowest. By the end of the analysis, email and phone averaged 13 products per sale, while the combined method reached 15.</a:t>
            </a:r>
          </a:p>
        </p:txBody>
      </p:sp>
    </p:spTree>
    <p:extLst>
      <p:ext uri="{BB962C8B-B14F-4D97-AF65-F5344CB8AC3E}">
        <p14:creationId xmlns:p14="http://schemas.microsoft.com/office/powerpoint/2010/main" val="1472106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636134" y="365125"/>
            <a:ext cx="10515600" cy="733945"/>
          </a:xfrm>
        </p:spPr>
        <p:txBody>
          <a:bodyPr lIns="0">
            <a:normAutofit/>
          </a:bodyPr>
          <a:lstStyle/>
          <a:p>
            <a:r>
              <a:rPr lang="en-US" sz="2000" b="1" dirty="0"/>
              <a:t>How to track sales performance?</a:t>
            </a:r>
          </a:p>
        </p:txBody>
      </p:sp>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971531" y="1313230"/>
            <a:ext cx="4710544" cy="306388"/>
          </a:xfrm>
        </p:spPr>
        <p:txBody>
          <a:bodyPr>
            <a:noAutofit/>
          </a:bodyPr>
          <a:lstStyle/>
          <a:p>
            <a:r>
              <a:rPr lang="en-US" dirty="0"/>
              <a:t>KPI 1: Weekly revenue share BY channel</a:t>
            </a:r>
          </a:p>
        </p:txBody>
      </p:sp>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2025</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Tabla 5">
            <a:extLst>
              <a:ext uri="{FF2B5EF4-FFF2-40B4-BE49-F238E27FC236}">
                <a16:creationId xmlns:a16="http://schemas.microsoft.com/office/drawing/2014/main" id="{69D363F5-7BEB-7C77-F846-2028821560B6}"/>
              </a:ext>
            </a:extLst>
          </p:cNvPr>
          <p:cNvGraphicFramePr>
            <a:graphicFrameLocks noGrp="1"/>
          </p:cNvGraphicFramePr>
          <p:nvPr>
            <p:extLst>
              <p:ext uri="{D42A27DB-BD31-4B8C-83A1-F6EECF244321}">
                <p14:modId xmlns:p14="http://schemas.microsoft.com/office/powerpoint/2010/main" val="3975263731"/>
              </p:ext>
            </p:extLst>
          </p:nvPr>
        </p:nvGraphicFramePr>
        <p:xfrm>
          <a:off x="1453195" y="2225039"/>
          <a:ext cx="3432020" cy="2407920"/>
        </p:xfrm>
        <a:graphic>
          <a:graphicData uri="http://schemas.openxmlformats.org/drawingml/2006/table">
            <a:tbl>
              <a:tblPr/>
              <a:tblGrid>
                <a:gridCol w="914400">
                  <a:extLst>
                    <a:ext uri="{9D8B030D-6E8A-4147-A177-3AD203B41FA5}">
                      <a16:colId xmlns:a16="http://schemas.microsoft.com/office/drawing/2014/main" val="2801691512"/>
                    </a:ext>
                  </a:extLst>
                </a:gridCol>
                <a:gridCol w="877454">
                  <a:extLst>
                    <a:ext uri="{9D8B030D-6E8A-4147-A177-3AD203B41FA5}">
                      <a16:colId xmlns:a16="http://schemas.microsoft.com/office/drawing/2014/main" val="4244433147"/>
                    </a:ext>
                  </a:extLst>
                </a:gridCol>
                <a:gridCol w="849746">
                  <a:extLst>
                    <a:ext uri="{9D8B030D-6E8A-4147-A177-3AD203B41FA5}">
                      <a16:colId xmlns:a16="http://schemas.microsoft.com/office/drawing/2014/main" val="4282623890"/>
                    </a:ext>
                  </a:extLst>
                </a:gridCol>
                <a:gridCol w="790420">
                  <a:extLst>
                    <a:ext uri="{9D8B030D-6E8A-4147-A177-3AD203B41FA5}">
                      <a16:colId xmlns:a16="http://schemas.microsoft.com/office/drawing/2014/main" val="1796770195"/>
                    </a:ext>
                  </a:extLst>
                </a:gridCol>
              </a:tblGrid>
              <a:tr h="282522">
                <a:tc>
                  <a:txBody>
                    <a:bodyPr/>
                    <a:lstStyle/>
                    <a:p>
                      <a:pPr algn="l"/>
                      <a:r>
                        <a:rPr lang="en-US" sz="1200" dirty="0">
                          <a:effectLst/>
                        </a:rPr>
                        <a:t>Sales method</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FFFFF"/>
                    </a:solidFill>
                  </a:tcPr>
                </a:tc>
                <a:tc>
                  <a:txBody>
                    <a:bodyPr/>
                    <a:lstStyle/>
                    <a:p>
                      <a:pPr algn="l"/>
                      <a:r>
                        <a:rPr lang="en-US" sz="1200">
                          <a:effectLst/>
                        </a:rPr>
                        <a:t>Call</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FFFFF"/>
                    </a:solidFill>
                  </a:tcPr>
                </a:tc>
                <a:tc>
                  <a:txBody>
                    <a:bodyPr/>
                    <a:lstStyle/>
                    <a:p>
                      <a:pPr algn="l"/>
                      <a:r>
                        <a:rPr lang="en-US" sz="1200" dirty="0">
                          <a:effectLst/>
                        </a:rPr>
                        <a:t>Email</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FFFFF"/>
                    </a:solidFill>
                  </a:tcPr>
                </a:tc>
                <a:tc>
                  <a:txBody>
                    <a:bodyPr/>
                    <a:lstStyle/>
                    <a:p>
                      <a:pPr algn="l"/>
                      <a:r>
                        <a:rPr lang="en-US" sz="1200" dirty="0">
                          <a:effectLst/>
                        </a:rPr>
                        <a:t>Email + Call</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FFFFF"/>
                    </a:solidFill>
                  </a:tcPr>
                </a:tc>
                <a:extLst>
                  <a:ext uri="{0D108BD9-81ED-4DB2-BD59-A6C34878D82A}">
                    <a16:rowId xmlns:a16="http://schemas.microsoft.com/office/drawing/2014/main" val="3084010460"/>
                  </a:ext>
                </a:extLst>
              </a:tr>
              <a:tr h="233926">
                <a:tc>
                  <a:txBody>
                    <a:bodyPr/>
                    <a:lstStyle/>
                    <a:p>
                      <a:pPr algn="r"/>
                      <a:r>
                        <a:rPr lang="en-US" sz="1200">
                          <a:effectLst/>
                        </a:rPr>
                        <a:t>week</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7FC"/>
                    </a:solidFill>
                  </a:tcPr>
                </a:tc>
                <a:tc>
                  <a:txBody>
                    <a:bodyPr/>
                    <a:lstStyle/>
                    <a:p>
                      <a:pPr algn="l"/>
                      <a:r>
                        <a:rPr lang="en-US" sz="1200">
                          <a:effectLst/>
                        </a:rPr>
                        <a:t> </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7FC"/>
                    </a:solidFill>
                  </a:tcPr>
                </a:tc>
                <a:tc>
                  <a:txBody>
                    <a:bodyPr/>
                    <a:lstStyle/>
                    <a:p>
                      <a:pPr algn="l"/>
                      <a:r>
                        <a:rPr lang="en-US" sz="1200">
                          <a:effectLst/>
                        </a:rPr>
                        <a:t> </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7FC"/>
                    </a:solidFill>
                  </a:tcPr>
                </a:tc>
                <a:tc>
                  <a:txBody>
                    <a:bodyPr/>
                    <a:lstStyle/>
                    <a:p>
                      <a:pPr algn="l"/>
                      <a:r>
                        <a:rPr lang="en-US" sz="1200">
                          <a:effectLst/>
                        </a:rPr>
                        <a:t> </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7FC"/>
                    </a:solidFill>
                  </a:tcPr>
                </a:tc>
                <a:extLst>
                  <a:ext uri="{0D108BD9-81ED-4DB2-BD59-A6C34878D82A}">
                    <a16:rowId xmlns:a16="http://schemas.microsoft.com/office/drawing/2014/main" val="1294527373"/>
                  </a:ext>
                </a:extLst>
              </a:tr>
              <a:tr h="233926">
                <a:tc>
                  <a:txBody>
                    <a:bodyPr/>
                    <a:lstStyle/>
                    <a:p>
                      <a:pPr algn="r"/>
                      <a:r>
                        <a:rPr lang="en-US" sz="1200">
                          <a:effectLst/>
                        </a:rPr>
                        <a:t>1</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FFFFF"/>
                    </a:solidFill>
                  </a:tcPr>
                </a:tc>
                <a:tc>
                  <a:txBody>
                    <a:bodyPr/>
                    <a:lstStyle/>
                    <a:p>
                      <a:pPr algn="l"/>
                      <a:r>
                        <a:rPr lang="en-US" sz="1200">
                          <a:solidFill>
                            <a:srgbClr val="000000"/>
                          </a:solidFill>
                          <a:effectLst/>
                        </a:rPr>
                        <a:t>9.59%</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EEF5FC"/>
                    </a:solidFill>
                  </a:tcPr>
                </a:tc>
                <a:tc>
                  <a:txBody>
                    <a:bodyPr/>
                    <a:lstStyle/>
                    <a:p>
                      <a:pPr algn="l"/>
                      <a:r>
                        <a:rPr lang="en-US" sz="1200" dirty="0">
                          <a:solidFill>
                            <a:schemeClr val="tx1"/>
                          </a:solidFill>
                          <a:effectLst/>
                        </a:rPr>
                        <a:t>84.22%</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chemeClr val="accent1">
                        <a:lumMod val="75000"/>
                      </a:schemeClr>
                    </a:solidFill>
                  </a:tcPr>
                </a:tc>
                <a:tc>
                  <a:txBody>
                    <a:bodyPr/>
                    <a:lstStyle/>
                    <a:p>
                      <a:pPr algn="l"/>
                      <a:r>
                        <a:rPr lang="en-US" sz="1200" dirty="0">
                          <a:solidFill>
                            <a:schemeClr val="tx1"/>
                          </a:solidFill>
                          <a:effectLst/>
                        </a:rPr>
                        <a:t>6.19%</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BFF"/>
                    </a:solidFill>
                  </a:tcPr>
                </a:tc>
                <a:extLst>
                  <a:ext uri="{0D108BD9-81ED-4DB2-BD59-A6C34878D82A}">
                    <a16:rowId xmlns:a16="http://schemas.microsoft.com/office/drawing/2014/main" val="4106398961"/>
                  </a:ext>
                </a:extLst>
              </a:tr>
              <a:tr h="233926">
                <a:tc>
                  <a:txBody>
                    <a:bodyPr/>
                    <a:lstStyle/>
                    <a:p>
                      <a:pPr algn="r"/>
                      <a:r>
                        <a:rPr lang="en-US" sz="1200">
                          <a:effectLst/>
                        </a:rPr>
                        <a:t>2</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7FC"/>
                    </a:solidFill>
                  </a:tcPr>
                </a:tc>
                <a:tc>
                  <a:txBody>
                    <a:bodyPr/>
                    <a:lstStyle/>
                    <a:p>
                      <a:pPr algn="l"/>
                      <a:r>
                        <a:rPr lang="en-US" sz="1200" dirty="0">
                          <a:solidFill>
                            <a:srgbClr val="000000"/>
                          </a:solidFill>
                          <a:effectLst/>
                        </a:rPr>
                        <a:t>17.06%</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EAF2FB"/>
                    </a:solidFill>
                  </a:tcPr>
                </a:tc>
                <a:tc>
                  <a:txBody>
                    <a:bodyPr/>
                    <a:lstStyle/>
                    <a:p>
                      <a:pPr algn="l"/>
                      <a:r>
                        <a:rPr lang="en-US" sz="1200" dirty="0">
                          <a:solidFill>
                            <a:schemeClr val="tx1"/>
                          </a:solidFill>
                          <a:effectLst/>
                        </a:rPr>
                        <a:t>69.62%</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chemeClr val="accent1">
                        <a:lumMod val="75000"/>
                      </a:schemeClr>
                    </a:solidFill>
                  </a:tcPr>
                </a:tc>
                <a:tc>
                  <a:txBody>
                    <a:bodyPr/>
                    <a:lstStyle/>
                    <a:p>
                      <a:pPr algn="l"/>
                      <a:r>
                        <a:rPr lang="en-US" sz="1200" dirty="0">
                          <a:solidFill>
                            <a:schemeClr val="tx1"/>
                          </a:solidFill>
                          <a:effectLst/>
                        </a:rPr>
                        <a:t>13.32%</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BFF"/>
                    </a:solidFill>
                  </a:tcPr>
                </a:tc>
                <a:extLst>
                  <a:ext uri="{0D108BD9-81ED-4DB2-BD59-A6C34878D82A}">
                    <a16:rowId xmlns:a16="http://schemas.microsoft.com/office/drawing/2014/main" val="1938350530"/>
                  </a:ext>
                </a:extLst>
              </a:tr>
              <a:tr h="233926">
                <a:tc>
                  <a:txBody>
                    <a:bodyPr/>
                    <a:lstStyle/>
                    <a:p>
                      <a:pPr algn="r"/>
                      <a:r>
                        <a:rPr lang="en-US" sz="1200">
                          <a:effectLst/>
                        </a:rPr>
                        <a:t>3</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FFFFF"/>
                    </a:solidFill>
                  </a:tcPr>
                </a:tc>
                <a:tc>
                  <a:txBody>
                    <a:bodyPr/>
                    <a:lstStyle/>
                    <a:p>
                      <a:pPr algn="l"/>
                      <a:r>
                        <a:rPr lang="en-US" sz="1200" dirty="0">
                          <a:solidFill>
                            <a:srgbClr val="000000"/>
                          </a:solidFill>
                          <a:effectLst/>
                        </a:rPr>
                        <a:t>19.72%</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BFF"/>
                    </a:solidFill>
                  </a:tcPr>
                </a:tc>
                <a:tc>
                  <a:txBody>
                    <a:bodyPr/>
                    <a:lstStyle/>
                    <a:p>
                      <a:pPr algn="l"/>
                      <a:r>
                        <a:rPr lang="en-US" sz="1200" dirty="0">
                          <a:solidFill>
                            <a:schemeClr val="tx1"/>
                          </a:solidFill>
                          <a:effectLst/>
                        </a:rPr>
                        <a:t>53.76%</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chemeClr val="accent1">
                        <a:lumMod val="75000"/>
                      </a:schemeClr>
                    </a:solidFill>
                  </a:tcPr>
                </a:tc>
                <a:tc>
                  <a:txBody>
                    <a:bodyPr/>
                    <a:lstStyle/>
                    <a:p>
                      <a:pPr algn="l"/>
                      <a:r>
                        <a:rPr lang="en-US" sz="1200" dirty="0">
                          <a:solidFill>
                            <a:schemeClr val="tx1"/>
                          </a:solidFill>
                          <a:effectLst/>
                        </a:rPr>
                        <a:t>26.52%</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chemeClr val="accent1"/>
                    </a:solidFill>
                  </a:tcPr>
                </a:tc>
                <a:extLst>
                  <a:ext uri="{0D108BD9-81ED-4DB2-BD59-A6C34878D82A}">
                    <a16:rowId xmlns:a16="http://schemas.microsoft.com/office/drawing/2014/main" val="1567764165"/>
                  </a:ext>
                </a:extLst>
              </a:tr>
              <a:tr h="233926">
                <a:tc>
                  <a:txBody>
                    <a:bodyPr/>
                    <a:lstStyle/>
                    <a:p>
                      <a:pPr algn="r"/>
                      <a:r>
                        <a:rPr lang="en-US" sz="1200">
                          <a:effectLst/>
                        </a:rPr>
                        <a:t>4</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7FC"/>
                    </a:solidFill>
                  </a:tcPr>
                </a:tc>
                <a:tc>
                  <a:txBody>
                    <a:bodyPr/>
                    <a:lstStyle/>
                    <a:p>
                      <a:pPr algn="l"/>
                      <a:r>
                        <a:rPr lang="en-US" sz="1200" dirty="0">
                          <a:solidFill>
                            <a:srgbClr val="000000"/>
                          </a:solidFill>
                          <a:effectLst/>
                        </a:rPr>
                        <a:t>21.04%</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BFF"/>
                    </a:solidFill>
                  </a:tcPr>
                </a:tc>
                <a:tc>
                  <a:txBody>
                    <a:bodyPr/>
                    <a:lstStyle/>
                    <a:p>
                      <a:pPr algn="l"/>
                      <a:r>
                        <a:rPr lang="en-US" sz="1200" dirty="0">
                          <a:solidFill>
                            <a:schemeClr val="tx1"/>
                          </a:solidFill>
                          <a:effectLst/>
                        </a:rPr>
                        <a:t>45.74%</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chemeClr val="accent1">
                        <a:lumMod val="75000"/>
                      </a:schemeClr>
                    </a:solidFill>
                  </a:tcPr>
                </a:tc>
                <a:tc>
                  <a:txBody>
                    <a:bodyPr/>
                    <a:lstStyle/>
                    <a:p>
                      <a:pPr algn="l"/>
                      <a:r>
                        <a:rPr lang="en-US" sz="1200" dirty="0">
                          <a:solidFill>
                            <a:schemeClr val="tx1"/>
                          </a:solidFill>
                          <a:effectLst/>
                        </a:rPr>
                        <a:t>33.22%</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chemeClr val="accent1">
                        <a:lumMod val="90000"/>
                      </a:schemeClr>
                    </a:solidFill>
                  </a:tcPr>
                </a:tc>
                <a:extLst>
                  <a:ext uri="{0D108BD9-81ED-4DB2-BD59-A6C34878D82A}">
                    <a16:rowId xmlns:a16="http://schemas.microsoft.com/office/drawing/2014/main" val="2480771631"/>
                  </a:ext>
                </a:extLst>
              </a:tr>
              <a:tr h="233926">
                <a:tc>
                  <a:txBody>
                    <a:bodyPr/>
                    <a:lstStyle/>
                    <a:p>
                      <a:pPr algn="r"/>
                      <a:r>
                        <a:rPr lang="en-US" sz="1200">
                          <a:effectLst/>
                        </a:rPr>
                        <a:t>5</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FFFFF"/>
                    </a:solidFill>
                  </a:tcPr>
                </a:tc>
                <a:tc>
                  <a:txBody>
                    <a:bodyPr/>
                    <a:lstStyle/>
                    <a:p>
                      <a:pPr algn="l"/>
                      <a:r>
                        <a:rPr lang="en-US" sz="1200">
                          <a:solidFill>
                            <a:srgbClr val="000000"/>
                          </a:solidFill>
                          <a:effectLst/>
                        </a:rPr>
                        <a:t>21.01%</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BFF"/>
                    </a:solidFill>
                  </a:tcPr>
                </a:tc>
                <a:tc>
                  <a:txBody>
                    <a:bodyPr/>
                    <a:lstStyle/>
                    <a:p>
                      <a:pPr algn="l"/>
                      <a:r>
                        <a:rPr lang="en-US" sz="1200" dirty="0">
                          <a:solidFill>
                            <a:schemeClr val="tx1"/>
                          </a:solidFill>
                          <a:effectLst/>
                        </a:rPr>
                        <a:t>29.20%</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chemeClr val="accent1"/>
                    </a:solidFill>
                  </a:tcPr>
                </a:tc>
                <a:tc>
                  <a:txBody>
                    <a:bodyPr/>
                    <a:lstStyle/>
                    <a:p>
                      <a:pPr algn="l"/>
                      <a:r>
                        <a:rPr lang="en-US" sz="1200" dirty="0">
                          <a:solidFill>
                            <a:schemeClr val="tx1"/>
                          </a:solidFill>
                          <a:effectLst/>
                        </a:rPr>
                        <a:t>49.79%</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1950801305"/>
                  </a:ext>
                </a:extLst>
              </a:tr>
              <a:tr h="233926">
                <a:tc>
                  <a:txBody>
                    <a:bodyPr/>
                    <a:lstStyle/>
                    <a:p>
                      <a:pPr algn="r"/>
                      <a:r>
                        <a:rPr lang="en-US" sz="1200" dirty="0">
                          <a:effectLst/>
                        </a:rPr>
                        <a:t>6</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7FC"/>
                    </a:solidFill>
                  </a:tcPr>
                </a:tc>
                <a:tc>
                  <a:txBody>
                    <a:bodyPr/>
                    <a:lstStyle/>
                    <a:p>
                      <a:pPr algn="l"/>
                      <a:r>
                        <a:rPr lang="en-US" sz="1200">
                          <a:solidFill>
                            <a:srgbClr val="000000"/>
                          </a:solidFill>
                          <a:effectLst/>
                        </a:rPr>
                        <a:t>17.32%</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EDF4FC"/>
                    </a:solidFill>
                  </a:tcPr>
                </a:tc>
                <a:tc>
                  <a:txBody>
                    <a:bodyPr/>
                    <a:lstStyle/>
                    <a:p>
                      <a:pPr algn="l"/>
                      <a:r>
                        <a:rPr lang="en-US" sz="1200">
                          <a:solidFill>
                            <a:schemeClr val="tx1"/>
                          </a:solidFill>
                          <a:effectLst/>
                        </a:rPr>
                        <a:t>14.53%</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BFF"/>
                    </a:solidFill>
                  </a:tcPr>
                </a:tc>
                <a:tc>
                  <a:txBody>
                    <a:bodyPr/>
                    <a:lstStyle/>
                    <a:p>
                      <a:pPr algn="l"/>
                      <a:r>
                        <a:rPr lang="en-US" sz="1200" dirty="0">
                          <a:solidFill>
                            <a:schemeClr val="tx1"/>
                          </a:solidFill>
                          <a:effectLst/>
                        </a:rPr>
                        <a:t>68.14%</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319606293"/>
                  </a:ext>
                </a:extLst>
              </a:tr>
            </a:tbl>
          </a:graphicData>
        </a:graphic>
      </p:graphicFrame>
      <p:graphicFrame>
        <p:nvGraphicFramePr>
          <p:cNvPr id="7" name="Tabla 6">
            <a:extLst>
              <a:ext uri="{FF2B5EF4-FFF2-40B4-BE49-F238E27FC236}">
                <a16:creationId xmlns:a16="http://schemas.microsoft.com/office/drawing/2014/main" id="{CB7867CE-EB1A-B710-E4B7-EC74113661A7}"/>
              </a:ext>
            </a:extLst>
          </p:cNvPr>
          <p:cNvGraphicFramePr>
            <a:graphicFrameLocks noGrp="1"/>
          </p:cNvGraphicFramePr>
          <p:nvPr>
            <p:extLst>
              <p:ext uri="{D42A27DB-BD31-4B8C-83A1-F6EECF244321}">
                <p14:modId xmlns:p14="http://schemas.microsoft.com/office/powerpoint/2010/main" val="4003093155"/>
              </p:ext>
            </p:extLst>
          </p:nvPr>
        </p:nvGraphicFramePr>
        <p:xfrm>
          <a:off x="7626027" y="2341003"/>
          <a:ext cx="2747965" cy="1987145"/>
        </p:xfrm>
        <a:graphic>
          <a:graphicData uri="http://schemas.openxmlformats.org/drawingml/2006/table">
            <a:tbl>
              <a:tblPr/>
              <a:tblGrid>
                <a:gridCol w="868218">
                  <a:extLst>
                    <a:ext uri="{9D8B030D-6E8A-4147-A177-3AD203B41FA5}">
                      <a16:colId xmlns:a16="http://schemas.microsoft.com/office/drawing/2014/main" val="4078345928"/>
                    </a:ext>
                  </a:extLst>
                </a:gridCol>
                <a:gridCol w="849745">
                  <a:extLst>
                    <a:ext uri="{9D8B030D-6E8A-4147-A177-3AD203B41FA5}">
                      <a16:colId xmlns:a16="http://schemas.microsoft.com/office/drawing/2014/main" val="1517152088"/>
                    </a:ext>
                  </a:extLst>
                </a:gridCol>
                <a:gridCol w="1030002">
                  <a:extLst>
                    <a:ext uri="{9D8B030D-6E8A-4147-A177-3AD203B41FA5}">
                      <a16:colId xmlns:a16="http://schemas.microsoft.com/office/drawing/2014/main" val="3281908166"/>
                    </a:ext>
                  </a:extLst>
                </a:gridCol>
              </a:tblGrid>
              <a:tr h="252260">
                <a:tc>
                  <a:txBody>
                    <a:bodyPr/>
                    <a:lstStyle/>
                    <a:p>
                      <a:pPr algn="l"/>
                      <a:r>
                        <a:rPr lang="en-US" sz="1200" dirty="0">
                          <a:effectLst/>
                        </a:rPr>
                        <a:t>Week</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FFFFF"/>
                    </a:solidFill>
                  </a:tcPr>
                </a:tc>
                <a:tc>
                  <a:txBody>
                    <a:bodyPr/>
                    <a:lstStyle/>
                    <a:p>
                      <a:pPr algn="l"/>
                      <a:r>
                        <a:rPr lang="en-US" sz="1200" dirty="0">
                          <a:effectLst/>
                        </a:rPr>
                        <a:t>Revenue</a:t>
                      </a:r>
                    </a:p>
                  </a:txBody>
                  <a:tcPr marL="47625" marR="47625" marT="47625" marB="47625" anchor="ctr">
                    <a:lnL w="9525" cap="flat" cmpd="sng" algn="ctr">
                      <a:solidFill>
                        <a:srgbClr val="F7F7FC"/>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FFFFF"/>
                    </a:solidFill>
                  </a:tcPr>
                </a:tc>
                <a:tc>
                  <a:txBody>
                    <a:bodyPr/>
                    <a:lstStyle/>
                    <a:p>
                      <a:pPr algn="l"/>
                      <a:r>
                        <a:rPr lang="en-US" sz="1200" dirty="0">
                          <a:effectLst/>
                        </a:rPr>
                        <a:t>Pct change</a:t>
                      </a:r>
                    </a:p>
                  </a:txBody>
                  <a:tcPr marL="47625" marR="47625" marT="47625" marB="47625" anchor="ctr">
                    <a:lnL w="9525" cap="flat" cmpd="sng" algn="ctr">
                      <a:noFill/>
                      <a:prstDash val="solid"/>
                      <a:round/>
                      <a:headEnd type="none" w="med" len="med"/>
                      <a:tailEnd type="none" w="med" len="med"/>
                    </a:lnL>
                    <a:lnR w="12700" cmpd="sng">
                      <a:noFill/>
                      <a:prstDash val="solid"/>
                    </a:lnR>
                    <a:lnT w="12700" cmpd="sng">
                      <a:noFill/>
                      <a:prstDash val="soli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6365214"/>
                  </a:ext>
                </a:extLst>
              </a:tr>
              <a:tr h="252260">
                <a:tc>
                  <a:txBody>
                    <a:bodyPr/>
                    <a:lstStyle/>
                    <a:p>
                      <a:pPr algn="l"/>
                      <a:r>
                        <a:rPr lang="en-US" sz="1200" dirty="0">
                          <a:effectLst/>
                        </a:rPr>
                        <a:t>1.00</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FFFFF"/>
                    </a:solidFill>
                  </a:tcPr>
                </a:tc>
                <a:tc>
                  <a:txBody>
                    <a:bodyPr/>
                    <a:lstStyle/>
                    <a:p>
                      <a:pPr algn="l"/>
                      <a:r>
                        <a:rPr lang="en-US" sz="1200" dirty="0">
                          <a:effectLst/>
                        </a:rPr>
                        <a:t>272810.06</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FFFFF"/>
                    </a:solidFill>
                  </a:tcPr>
                </a:tc>
                <a:tc>
                  <a:txBody>
                    <a:bodyPr/>
                    <a:lstStyle/>
                    <a:p>
                      <a:pPr algn="l"/>
                      <a:r>
                        <a:rPr lang="en-US" sz="1200" dirty="0">
                          <a:solidFill>
                            <a:schemeClr val="tx1"/>
                          </a:solidFill>
                          <a:effectLst/>
                        </a:rPr>
                        <a:t>0.00</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7F7FC"/>
                      </a:solidFill>
                      <a:prstDash val="solid"/>
                      <a:round/>
                      <a:headEnd type="none" w="med" len="med"/>
                      <a:tailEnd type="none" w="med" len="med"/>
                    </a:lnB>
                    <a:solidFill>
                      <a:schemeClr val="accent1">
                        <a:lumMod val="90000"/>
                      </a:schemeClr>
                    </a:solidFill>
                  </a:tcPr>
                </a:tc>
                <a:extLst>
                  <a:ext uri="{0D108BD9-81ED-4DB2-BD59-A6C34878D82A}">
                    <a16:rowId xmlns:a16="http://schemas.microsoft.com/office/drawing/2014/main" val="1453728359"/>
                  </a:ext>
                </a:extLst>
              </a:tr>
              <a:tr h="318365">
                <a:tc>
                  <a:txBody>
                    <a:bodyPr/>
                    <a:lstStyle/>
                    <a:p>
                      <a:pPr algn="l"/>
                      <a:r>
                        <a:rPr lang="en-US" sz="1200">
                          <a:effectLst/>
                        </a:rPr>
                        <a:t>2.00</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7FC"/>
                    </a:solidFill>
                  </a:tcPr>
                </a:tc>
                <a:tc>
                  <a:txBody>
                    <a:bodyPr/>
                    <a:lstStyle/>
                    <a:p>
                      <a:pPr algn="l"/>
                      <a:r>
                        <a:rPr lang="en-US" sz="1200">
                          <a:effectLst/>
                        </a:rPr>
                        <a:t>198059.82</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7FC"/>
                    </a:solidFill>
                  </a:tcPr>
                </a:tc>
                <a:tc>
                  <a:txBody>
                    <a:bodyPr/>
                    <a:lstStyle/>
                    <a:p>
                      <a:pPr algn="l"/>
                      <a:r>
                        <a:rPr lang="en-US" sz="1200" dirty="0">
                          <a:solidFill>
                            <a:schemeClr val="tx1"/>
                          </a:solidFill>
                          <a:effectLst/>
                        </a:rPr>
                        <a:t>-27.00</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chemeClr val="bg2"/>
                    </a:solidFill>
                  </a:tcPr>
                </a:tc>
                <a:extLst>
                  <a:ext uri="{0D108BD9-81ED-4DB2-BD59-A6C34878D82A}">
                    <a16:rowId xmlns:a16="http://schemas.microsoft.com/office/drawing/2014/main" val="3203479832"/>
                  </a:ext>
                </a:extLst>
              </a:tr>
              <a:tr h="252260">
                <a:tc>
                  <a:txBody>
                    <a:bodyPr/>
                    <a:lstStyle/>
                    <a:p>
                      <a:pPr algn="l"/>
                      <a:r>
                        <a:rPr lang="en-US" sz="1200">
                          <a:effectLst/>
                        </a:rPr>
                        <a:t>3.00</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FFFFF"/>
                    </a:solidFill>
                  </a:tcPr>
                </a:tc>
                <a:tc>
                  <a:txBody>
                    <a:bodyPr/>
                    <a:lstStyle/>
                    <a:p>
                      <a:pPr algn="l"/>
                      <a:r>
                        <a:rPr lang="en-US" sz="1200">
                          <a:effectLst/>
                        </a:rPr>
                        <a:t>183776.55</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FFFFF"/>
                    </a:solidFill>
                  </a:tcPr>
                </a:tc>
                <a:tc>
                  <a:txBody>
                    <a:bodyPr/>
                    <a:lstStyle/>
                    <a:p>
                      <a:pPr algn="l"/>
                      <a:r>
                        <a:rPr lang="en-US" sz="1200" dirty="0">
                          <a:solidFill>
                            <a:schemeClr val="tx1"/>
                          </a:solidFill>
                          <a:effectLst/>
                        </a:rPr>
                        <a:t>-7.00</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chemeClr val="accent1"/>
                    </a:solidFill>
                  </a:tcPr>
                </a:tc>
                <a:extLst>
                  <a:ext uri="{0D108BD9-81ED-4DB2-BD59-A6C34878D82A}">
                    <a16:rowId xmlns:a16="http://schemas.microsoft.com/office/drawing/2014/main" val="3844610793"/>
                  </a:ext>
                </a:extLst>
              </a:tr>
              <a:tr h="252260">
                <a:tc>
                  <a:txBody>
                    <a:bodyPr/>
                    <a:lstStyle/>
                    <a:p>
                      <a:pPr algn="l"/>
                      <a:r>
                        <a:rPr lang="en-US" sz="1200">
                          <a:effectLst/>
                        </a:rPr>
                        <a:t>4.00</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7FC"/>
                    </a:solidFill>
                  </a:tcPr>
                </a:tc>
                <a:tc>
                  <a:txBody>
                    <a:bodyPr/>
                    <a:lstStyle/>
                    <a:p>
                      <a:pPr algn="l"/>
                      <a:r>
                        <a:rPr lang="en-US" sz="1200" dirty="0">
                          <a:effectLst/>
                        </a:rPr>
                        <a:t>235678.56</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7FC"/>
                    </a:solidFill>
                  </a:tcPr>
                </a:tc>
                <a:tc>
                  <a:txBody>
                    <a:bodyPr/>
                    <a:lstStyle/>
                    <a:p>
                      <a:pPr algn="l"/>
                      <a:r>
                        <a:rPr lang="en-US" sz="1200" dirty="0">
                          <a:solidFill>
                            <a:schemeClr val="tx1"/>
                          </a:solidFill>
                          <a:effectLst/>
                        </a:rPr>
                        <a:t>28.00</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961179918"/>
                  </a:ext>
                </a:extLst>
              </a:tr>
              <a:tr h="252260">
                <a:tc>
                  <a:txBody>
                    <a:bodyPr/>
                    <a:lstStyle/>
                    <a:p>
                      <a:pPr algn="l"/>
                      <a:r>
                        <a:rPr lang="en-US" sz="1200" dirty="0">
                          <a:effectLst/>
                        </a:rPr>
                        <a:t>5.00</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FFFFF"/>
                    </a:solidFill>
                  </a:tcPr>
                </a:tc>
                <a:tc>
                  <a:txBody>
                    <a:bodyPr/>
                    <a:lstStyle/>
                    <a:p>
                      <a:pPr algn="l"/>
                      <a:r>
                        <a:rPr lang="en-US" sz="1200">
                          <a:effectLst/>
                        </a:rPr>
                        <a:t>254701.28</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FFFFF"/>
                    </a:solidFill>
                  </a:tcPr>
                </a:tc>
                <a:tc>
                  <a:txBody>
                    <a:bodyPr/>
                    <a:lstStyle/>
                    <a:p>
                      <a:pPr algn="l"/>
                      <a:r>
                        <a:rPr lang="en-US" sz="1200" dirty="0">
                          <a:solidFill>
                            <a:schemeClr val="tx1"/>
                          </a:solidFill>
                          <a:effectLst/>
                        </a:rPr>
                        <a:t>8.00</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chemeClr val="accent1">
                        <a:lumMod val="90000"/>
                      </a:schemeClr>
                    </a:solidFill>
                  </a:tcPr>
                </a:tc>
                <a:extLst>
                  <a:ext uri="{0D108BD9-81ED-4DB2-BD59-A6C34878D82A}">
                    <a16:rowId xmlns:a16="http://schemas.microsoft.com/office/drawing/2014/main" val="3720130839"/>
                  </a:ext>
                </a:extLst>
              </a:tr>
              <a:tr h="252260">
                <a:tc>
                  <a:txBody>
                    <a:bodyPr/>
                    <a:lstStyle/>
                    <a:p>
                      <a:pPr algn="l"/>
                      <a:r>
                        <a:rPr lang="en-US" sz="1200" dirty="0">
                          <a:effectLst/>
                        </a:rPr>
                        <a:t>6.00</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7FC"/>
                    </a:solidFill>
                  </a:tcPr>
                </a:tc>
                <a:tc>
                  <a:txBody>
                    <a:bodyPr/>
                    <a:lstStyle/>
                    <a:p>
                      <a:pPr algn="l"/>
                      <a:r>
                        <a:rPr lang="en-US" sz="1200">
                          <a:effectLst/>
                        </a:rPr>
                        <a:t>163111.74</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rgbClr val="F7F7FC"/>
                    </a:solidFill>
                  </a:tcPr>
                </a:tc>
                <a:tc>
                  <a:txBody>
                    <a:bodyPr/>
                    <a:lstStyle/>
                    <a:p>
                      <a:pPr algn="l"/>
                      <a:r>
                        <a:rPr lang="en-US" sz="1200" dirty="0">
                          <a:solidFill>
                            <a:schemeClr val="tx1"/>
                          </a:solidFill>
                          <a:effectLst/>
                        </a:rPr>
                        <a:t>-36.00</a:t>
                      </a:r>
                    </a:p>
                  </a:txBody>
                  <a:tcPr marL="47625" marR="47625" marT="47625" marB="47625" anchor="ctr">
                    <a:lnL w="9525" cap="flat" cmpd="sng" algn="ctr">
                      <a:solidFill>
                        <a:srgbClr val="F7F7FC"/>
                      </a:solidFill>
                      <a:prstDash val="solid"/>
                      <a:round/>
                      <a:headEnd type="none" w="med" len="med"/>
                      <a:tailEnd type="none" w="med" len="med"/>
                    </a:lnL>
                    <a:lnR w="9525" cap="flat" cmpd="sng" algn="ctr">
                      <a:solidFill>
                        <a:srgbClr val="F7F7FC"/>
                      </a:solidFill>
                      <a:prstDash val="solid"/>
                      <a:round/>
                      <a:headEnd type="none" w="med" len="med"/>
                      <a:tailEnd type="none" w="med" len="med"/>
                    </a:lnR>
                    <a:lnT w="9525" cap="flat" cmpd="sng" algn="ctr">
                      <a:solidFill>
                        <a:srgbClr val="F7F7FC"/>
                      </a:solidFill>
                      <a:prstDash val="solid"/>
                      <a:round/>
                      <a:headEnd type="none" w="med" len="med"/>
                      <a:tailEnd type="none" w="med" len="med"/>
                    </a:lnT>
                    <a:lnB w="9525" cap="flat" cmpd="sng" algn="ctr">
                      <a:solidFill>
                        <a:srgbClr val="F7F7FC"/>
                      </a:solidFill>
                      <a:prstDash val="solid"/>
                      <a:round/>
                      <a:headEnd type="none" w="med" len="med"/>
                      <a:tailEnd type="none" w="med" len="med"/>
                    </a:lnB>
                    <a:solidFill>
                      <a:schemeClr val="bg2"/>
                    </a:solidFill>
                  </a:tcPr>
                </a:tc>
                <a:extLst>
                  <a:ext uri="{0D108BD9-81ED-4DB2-BD59-A6C34878D82A}">
                    <a16:rowId xmlns:a16="http://schemas.microsoft.com/office/drawing/2014/main" val="4044267409"/>
                  </a:ext>
                </a:extLst>
              </a:tr>
            </a:tbl>
          </a:graphicData>
        </a:graphic>
      </p:graphicFrame>
      <p:sp>
        <p:nvSpPr>
          <p:cNvPr id="15" name="Text Placeholder 8">
            <a:extLst>
              <a:ext uri="{FF2B5EF4-FFF2-40B4-BE49-F238E27FC236}">
                <a16:creationId xmlns:a16="http://schemas.microsoft.com/office/drawing/2014/main" id="{01CF64AE-8EBB-D2D4-88D6-1D8042B39FDD}"/>
              </a:ext>
            </a:extLst>
          </p:cNvPr>
          <p:cNvSpPr txBox="1">
            <a:spLocks/>
          </p:cNvSpPr>
          <p:nvPr/>
        </p:nvSpPr>
        <p:spPr>
          <a:xfrm>
            <a:off x="6574640" y="1313230"/>
            <a:ext cx="4850741" cy="32060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cap="all" spc="150" baseline="0">
                <a:solidFill>
                  <a:schemeClr val="tx1">
                    <a:lumMod val="75000"/>
                    <a:lumOff val="25000"/>
                  </a:schemeClr>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KPI 2: Week over week revenue growth %</a:t>
            </a:r>
          </a:p>
        </p:txBody>
      </p:sp>
      <p:sp>
        <p:nvSpPr>
          <p:cNvPr id="11" name="Text Placeholder 7">
            <a:extLst>
              <a:ext uri="{FF2B5EF4-FFF2-40B4-BE49-F238E27FC236}">
                <a16:creationId xmlns:a16="http://schemas.microsoft.com/office/drawing/2014/main" id="{AF5E7D7E-A25F-02B9-4E7C-6E4CB2EE344B}"/>
              </a:ext>
            </a:extLst>
          </p:cNvPr>
          <p:cNvSpPr txBox="1">
            <a:spLocks/>
          </p:cNvSpPr>
          <p:nvPr/>
        </p:nvSpPr>
        <p:spPr>
          <a:xfrm>
            <a:off x="444478" y="4914496"/>
            <a:ext cx="5449455" cy="133730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cap="all" spc="150" baseline="0">
                <a:solidFill>
                  <a:schemeClr val="tx1">
                    <a:lumMod val="75000"/>
                    <a:lumOff val="25000"/>
                  </a:schemeClr>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dirty="0"/>
              <a:t>In the first four weeks, the email channel was the main revenue generator. However, in weeks 5 and 6, the combined channel (email - calls) dominated, contributing close to 50% and 68% of revenues, respectively.</a:t>
            </a:r>
          </a:p>
        </p:txBody>
      </p:sp>
      <p:sp>
        <p:nvSpPr>
          <p:cNvPr id="13" name="Text Placeholder 7">
            <a:extLst>
              <a:ext uri="{FF2B5EF4-FFF2-40B4-BE49-F238E27FC236}">
                <a16:creationId xmlns:a16="http://schemas.microsoft.com/office/drawing/2014/main" id="{5545F08A-7B81-144F-EDF1-4D782E96CE98}"/>
              </a:ext>
            </a:extLst>
          </p:cNvPr>
          <p:cNvSpPr txBox="1">
            <a:spLocks/>
          </p:cNvSpPr>
          <p:nvPr/>
        </p:nvSpPr>
        <p:spPr>
          <a:xfrm>
            <a:off x="6361527" y="4914496"/>
            <a:ext cx="5037259" cy="15852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cap="all" spc="150" baseline="0">
                <a:solidFill>
                  <a:schemeClr val="tx1">
                    <a:lumMod val="75000"/>
                    <a:lumOff val="25000"/>
                  </a:schemeClr>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gn="just"/>
            <a:r>
              <a:rPr lang="en-US" dirty="0"/>
              <a:t>The first three weeks showed a sustained drop in revenues, followed by a recovery in the fourth and fifth weeks. However, in the sixth week, revenues fell sharply by 36%.</a:t>
            </a:r>
          </a:p>
        </p:txBody>
      </p:sp>
      <p:sp>
        <p:nvSpPr>
          <p:cNvPr id="3" name="Text Placeholder 8">
            <a:extLst>
              <a:ext uri="{FF2B5EF4-FFF2-40B4-BE49-F238E27FC236}">
                <a16:creationId xmlns:a16="http://schemas.microsoft.com/office/drawing/2014/main" id="{139E3835-1B2B-4F5C-34F5-A2E66665A994}"/>
              </a:ext>
            </a:extLst>
          </p:cNvPr>
          <p:cNvSpPr txBox="1">
            <a:spLocks/>
          </p:cNvSpPr>
          <p:nvPr/>
        </p:nvSpPr>
        <p:spPr>
          <a:xfrm>
            <a:off x="971531" y="1464195"/>
            <a:ext cx="4514869" cy="28247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cap="all" spc="150" baseline="0">
                <a:solidFill>
                  <a:schemeClr val="tx1">
                    <a:lumMod val="75000"/>
                    <a:lumOff val="25000"/>
                  </a:schemeClr>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cap="none" dirty="0"/>
              <a:t>This shows which sales method works better</a:t>
            </a:r>
            <a:r>
              <a:rPr lang="en-US" cap="none" dirty="0"/>
              <a:t>.</a:t>
            </a:r>
          </a:p>
        </p:txBody>
      </p:sp>
      <p:sp>
        <p:nvSpPr>
          <p:cNvPr id="8" name="Text Placeholder 8">
            <a:extLst>
              <a:ext uri="{FF2B5EF4-FFF2-40B4-BE49-F238E27FC236}">
                <a16:creationId xmlns:a16="http://schemas.microsoft.com/office/drawing/2014/main" id="{655CA6C0-E7C9-2A9B-98DF-E02D94019BFF}"/>
              </a:ext>
            </a:extLst>
          </p:cNvPr>
          <p:cNvSpPr txBox="1">
            <a:spLocks/>
          </p:cNvSpPr>
          <p:nvPr/>
        </p:nvSpPr>
        <p:spPr>
          <a:xfrm>
            <a:off x="6574640" y="1538916"/>
            <a:ext cx="4394621" cy="21573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cap="all" spc="150" baseline="0">
                <a:solidFill>
                  <a:schemeClr val="tx1">
                    <a:lumMod val="75000"/>
                    <a:lumOff val="25000"/>
                  </a:schemeClr>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cap="none" dirty="0"/>
              <a:t>This helps us know if sales are growing or not.</a:t>
            </a:r>
          </a:p>
        </p:txBody>
      </p:sp>
    </p:spTree>
    <p:extLst>
      <p:ext uri="{BB962C8B-B14F-4D97-AF65-F5344CB8AC3E}">
        <p14:creationId xmlns:p14="http://schemas.microsoft.com/office/powerpoint/2010/main" val="473871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2025</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9</a:t>
            </a:fld>
            <a:endParaRPr lang="en-US" dirty="0"/>
          </a:p>
        </p:txBody>
      </p:sp>
      <p:sp>
        <p:nvSpPr>
          <p:cNvPr id="9" name="Content Placeholder 2">
            <a:extLst>
              <a:ext uri="{FF2B5EF4-FFF2-40B4-BE49-F238E27FC236}">
                <a16:creationId xmlns:a16="http://schemas.microsoft.com/office/drawing/2014/main" id="{2B8D2C17-1055-3EA9-6C73-48FF448C1E50}"/>
              </a:ext>
            </a:extLst>
          </p:cNvPr>
          <p:cNvSpPr txBox="1">
            <a:spLocks/>
          </p:cNvSpPr>
          <p:nvPr/>
        </p:nvSpPr>
        <p:spPr>
          <a:xfrm>
            <a:off x="4834429" y="1730203"/>
            <a:ext cx="4866185" cy="2974110"/>
          </a:xfrm>
          <a:prstGeom prst="rect">
            <a:avLst/>
          </a:prstGeom>
        </p:spPr>
        <p:txBody>
          <a:bodyPr vert="horz" lIns="91440" tIns="45720" rIns="91440" bIns="45720" rtlCol="0" anchor="b">
            <a:noAutofit/>
          </a:bodyPr>
          <a:lstStyle>
            <a:lvl1pPr marL="0" indent="0" algn="l" defTabSz="914400" rtl="0" eaLnBrk="1" latinLnBrk="0" hangingPunct="1">
              <a:lnSpc>
                <a:spcPct val="150000"/>
              </a:lnSpc>
              <a:spcBef>
                <a:spcPts val="1000"/>
              </a:spcBef>
              <a:buFont typeface="Arial" panose="020B0604020202020204" pitchFamily="34" charset="0"/>
              <a:buNone/>
              <a:defRPr sz="1400" kern="1200" spc="50" baseline="0">
                <a:solidFill>
                  <a:schemeClr val="tx1">
                    <a:lumMod val="75000"/>
                    <a:lumOff val="25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dirty="0"/>
              <a:t>It is recommended to use the combined method as the main sales channel and email as a second option. Keeping contact with customers is key to building loyalty and improving sales. </a:t>
            </a:r>
          </a:p>
          <a:p>
            <a:pPr algn="just"/>
            <a:r>
              <a:rPr lang="en-US" dirty="0"/>
              <a:t>To measure results, it’s important to track weekly changes in total revenue and the share of revenue by channel. Also, data collection and validation should be improved.</a:t>
            </a:r>
          </a:p>
        </p:txBody>
      </p:sp>
      <p:sp>
        <p:nvSpPr>
          <p:cNvPr id="12" name="Title 1">
            <a:extLst>
              <a:ext uri="{FF2B5EF4-FFF2-40B4-BE49-F238E27FC236}">
                <a16:creationId xmlns:a16="http://schemas.microsoft.com/office/drawing/2014/main" id="{DA3F73A3-2F99-6895-7880-679A4620ABAD}"/>
              </a:ext>
            </a:extLst>
          </p:cNvPr>
          <p:cNvSpPr txBox="1">
            <a:spLocks/>
          </p:cNvSpPr>
          <p:nvPr/>
        </p:nvSpPr>
        <p:spPr>
          <a:xfrm>
            <a:off x="3580492" y="966781"/>
            <a:ext cx="5111750" cy="76342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150" baseline="0">
                <a:solidFill>
                  <a:schemeClr val="tx1">
                    <a:lumMod val="75000"/>
                    <a:lumOff val="25000"/>
                  </a:schemeClr>
                </a:solidFill>
                <a:latin typeface="+mj-lt"/>
                <a:ea typeface="+mj-ea"/>
                <a:cs typeface="+mj-cs"/>
              </a:defRPr>
            </a:lvl1pPr>
          </a:lstStyle>
          <a:p>
            <a:r>
              <a:rPr lang="en-US" dirty="0"/>
              <a:t>SUMMARY</a:t>
            </a:r>
          </a:p>
        </p:txBody>
      </p:sp>
      <p:sp>
        <p:nvSpPr>
          <p:cNvPr id="2" name="Title 1">
            <a:extLst>
              <a:ext uri="{FF2B5EF4-FFF2-40B4-BE49-F238E27FC236}">
                <a16:creationId xmlns:a16="http://schemas.microsoft.com/office/drawing/2014/main" id="{1A91145B-7A35-AACA-96E6-298816E331EA}"/>
              </a:ext>
            </a:extLst>
          </p:cNvPr>
          <p:cNvSpPr txBox="1">
            <a:spLocks/>
          </p:cNvSpPr>
          <p:nvPr/>
        </p:nvSpPr>
        <p:spPr>
          <a:xfrm>
            <a:off x="7805056" y="5676829"/>
            <a:ext cx="1774372" cy="57333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200" kern="1200" cap="all" spc="150" baseline="0">
                <a:solidFill>
                  <a:schemeClr val="tx1">
                    <a:lumMod val="75000"/>
                    <a:lumOff val="25000"/>
                  </a:schemeClr>
                </a:solidFill>
                <a:latin typeface="+mj-lt"/>
                <a:ea typeface="+mj-ea"/>
                <a:cs typeface="+mj-cs"/>
              </a:defRPr>
            </a:lvl1pPr>
          </a:lstStyle>
          <a:p>
            <a:r>
              <a:rPr lang="en-US" sz="1800" dirty="0"/>
              <a:t>THANK YOU</a:t>
            </a:r>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EFFFA3F-0FB5-4ED3-8906-A15B16577F44}">
  <ds:schemaRefs>
    <ds:schemaRef ds:uri="http://purl.org/dc/elements/1.1/"/>
    <ds:schemaRef ds:uri="http://purl.org/dc/terms/"/>
    <ds:schemaRef ds:uri="http://purl.org/dc/dcmitype/"/>
    <ds:schemaRef ds:uri="http://schemas.microsoft.com/office/2006/documentManagement/types"/>
    <ds:schemaRef ds:uri="http://www.w3.org/XML/1998/namespace"/>
    <ds:schemaRef ds:uri="16c05727-aa75-4e4a-9b5f-8a80a1165891"/>
    <ds:schemaRef ds:uri="http://schemas.microsoft.com/office/infopath/2007/PartnerControls"/>
    <ds:schemaRef ds:uri="http://schemas.microsoft.com/sharepoint/v3"/>
    <ds:schemaRef ds:uri="http://schemas.openxmlformats.org/package/2006/metadata/core-properties"/>
    <ds:schemaRef ds:uri="230e9df3-be65-4c73-a93b-d1236ebd677e"/>
    <ds:schemaRef ds:uri="71af3243-3dd4-4a8d-8c0d-dd76da1f02a5"/>
    <ds:schemaRef ds:uri="http://schemas.microsoft.com/office/2006/metadata/properties"/>
  </ds:schemaRefs>
</ds:datastoreItem>
</file>

<file path=customXml/itemProps3.xml><?xml version="1.0" encoding="utf-8"?>
<ds:datastoreItem xmlns:ds="http://schemas.openxmlformats.org/officeDocument/2006/customXml" ds:itemID="{6966C46A-DC57-4209-80CD-9FE6C93151F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1013</TotalTime>
  <Words>869</Words>
  <Application>Microsoft Office PowerPoint</Application>
  <PresentationFormat>Panorámica</PresentationFormat>
  <Paragraphs>134</Paragraphs>
  <Slides>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Perpetua Titling MT</vt:lpstr>
      <vt:lpstr>Tenorite</vt:lpstr>
      <vt:lpstr>Monoline</vt:lpstr>
      <vt:lpstr>New Product Sales Methods analysis</vt:lpstr>
      <vt:lpstr>ABOUT US</vt:lpstr>
      <vt:lpstr>DATA ANALYSIS</vt:lpstr>
      <vt:lpstr>Presentación de PowerPoint</vt:lpstr>
      <vt:lpstr>EXPLORATORY ANALYSIS</vt:lpstr>
      <vt:lpstr>Presentación de PowerPoint</vt:lpstr>
      <vt:lpstr>Presentación de PowerPoint</vt:lpstr>
      <vt:lpstr>How to track sales performance?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Katherine Parra</dc:creator>
  <cp:lastModifiedBy>Katherine Parra</cp:lastModifiedBy>
  <cp:revision>15</cp:revision>
  <dcterms:created xsi:type="dcterms:W3CDTF">2025-06-25T22:20:15Z</dcterms:created>
  <dcterms:modified xsi:type="dcterms:W3CDTF">2025-07-15T19:31:30Z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