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93" r:id="rId2"/>
    <p:sldId id="295" r:id="rId3"/>
    <p:sldId id="299" r:id="rId4"/>
    <p:sldId id="298" r:id="rId5"/>
    <p:sldId id="296" r:id="rId6"/>
    <p:sldId id="297" r:id="rId7"/>
    <p:sldId id="294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910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868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384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7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1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9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6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8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3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1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1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454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5" r:id="rId6"/>
    <p:sldLayoutId id="2147483720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la-data.net/cze/package-rczechia/" TargetMode="External"/><Relationship Id="rId3" Type="http://schemas.openxmlformats.org/officeDocument/2006/relationships/hyperlink" Target="https://r-tmap.github.io/tmap/articles/adv_extensions" TargetMode="External"/><Relationship Id="rId7" Type="http://schemas.openxmlformats.org/officeDocument/2006/relationships/hyperlink" Target="https://github.com/cols4all/cols4all-R" TargetMode="External"/><Relationship Id="rId12" Type="http://schemas.openxmlformats.org/officeDocument/2006/relationships/hyperlink" Target="https://www.youtube.com/@R-workshopy" TargetMode="External"/><Relationship Id="rId2" Type="http://schemas.openxmlformats.org/officeDocument/2006/relationships/hyperlink" Target="https://r-tmap.github.io/tmap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ickbearman.github.io/blog/2025-02-tmap-v4/" TargetMode="External"/><Relationship Id="rId11" Type="http://schemas.openxmlformats.org/officeDocument/2006/relationships/hyperlink" Target="https://www.youtube.com/watch?v=HRjpGHew_4w" TargetMode="External"/><Relationship Id="rId5" Type="http://schemas.openxmlformats.org/officeDocument/2006/relationships/hyperlink" Target="https://r.geocompx.org/adv-map" TargetMode="External"/><Relationship Id="rId10" Type="http://schemas.openxmlformats.org/officeDocument/2006/relationships/hyperlink" Target="https://www.youtube.com/watch?v=XclmvlOEf0I" TargetMode="External"/><Relationship Id="rId4" Type="http://schemas.openxmlformats.org/officeDocument/2006/relationships/hyperlink" Target="https://tmap.geocompx.org/" TargetMode="External"/><Relationship Id="rId9" Type="http://schemas.openxmlformats.org/officeDocument/2006/relationships/hyperlink" Target="https://ukdataservice.ac.uk/events/mapping-crime-data-in-r-hands-on-coding-2025-03-1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460585-3840-E203-BF4A-F1B08BB6F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222" y="1981199"/>
            <a:ext cx="4192348" cy="2006601"/>
          </a:xfrm>
        </p:spPr>
        <p:txBody>
          <a:bodyPr>
            <a:no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Arial Black" panose="020B0A04020102020204" pitchFamily="34" charset="0"/>
                <a:ea typeface="ADLaM Display" panose="020F0502020204030204" pitchFamily="2" charset="0"/>
                <a:cs typeface="Aharoni" panose="020F0502020204030204" pitchFamily="2" charset="-79"/>
              </a:rPr>
              <a:t> Opakování</a:t>
            </a:r>
            <a:br>
              <a:rPr lang="cs-CZ" sz="2400" dirty="0">
                <a:solidFill>
                  <a:srgbClr val="000000"/>
                </a:solidFill>
                <a:latin typeface="Arial Black" panose="020B0A04020102020204" pitchFamily="34" charset="0"/>
                <a:ea typeface="ADLaM Display" panose="020F0502020204030204" pitchFamily="2" charset="0"/>
                <a:cs typeface="Aharoni" panose="020F0502020204030204" pitchFamily="2" charset="-79"/>
              </a:rPr>
            </a:br>
            <a:r>
              <a:rPr lang="cs-CZ" sz="2400" dirty="0">
                <a:solidFill>
                  <a:srgbClr val="000000"/>
                </a:solidFill>
                <a:latin typeface="Arial Black" panose="020B0A04020102020204" pitchFamily="34" charset="0"/>
                <a:ea typeface="ADLaM Display" panose="020F0502020204030204" pitchFamily="2" charset="0"/>
                <a:cs typeface="Aharoni" panose="020F0502020204030204" pitchFamily="2" charset="-79"/>
              </a:rPr>
              <a:t>Mapy s </a:t>
            </a:r>
            <a:r>
              <a:rPr lang="cs-CZ" sz="2400" dirty="0" err="1">
                <a:solidFill>
                  <a:srgbClr val="000000"/>
                </a:solidFill>
                <a:latin typeface="Arial Black" panose="020B0A04020102020204" pitchFamily="34" charset="0"/>
                <a:ea typeface="ADLaM Display" panose="020F0502020204030204" pitchFamily="2" charset="0"/>
                <a:cs typeface="Aharoni" panose="020F0502020204030204" pitchFamily="2" charset="-79"/>
              </a:rPr>
              <a:t>balíčkEm</a:t>
            </a:r>
            <a:r>
              <a:rPr lang="cs-CZ" sz="2400" dirty="0">
                <a:solidFill>
                  <a:srgbClr val="000000"/>
                </a:solidFill>
                <a:latin typeface="Arial Black" panose="020B0A04020102020204" pitchFamily="34" charset="0"/>
                <a:ea typeface="ADLaM Display" panose="020F0502020204030204" pitchFamily="2" charset="0"/>
                <a:cs typeface="Aharoni" panose="020F0502020204030204" pitchFamily="2" charset="-79"/>
              </a:rPr>
              <a:t> TMAP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361C4EC-25BC-C01E-60B5-14164C357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3660" y="4262120"/>
            <a:ext cx="3231472" cy="907895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cs-CZ" sz="1200" dirty="0">
                <a:solidFill>
                  <a:srgbClr val="000000"/>
                </a:solidFill>
              </a:rPr>
              <a:t>Kateřina šafářová</a:t>
            </a:r>
          </a:p>
          <a:p>
            <a:pPr algn="ctr">
              <a:lnSpc>
                <a:spcPct val="120000"/>
              </a:lnSpc>
            </a:pPr>
            <a:r>
              <a:rPr lang="cs-CZ" sz="1200" dirty="0">
                <a:solidFill>
                  <a:srgbClr val="000000"/>
                </a:solidFill>
              </a:rPr>
              <a:t>25. 03. 2025</a:t>
            </a:r>
          </a:p>
        </p:txBody>
      </p:sp>
      <p:pic>
        <p:nvPicPr>
          <p:cNvPr id="5" name="Obrázek 4" descr="Obsah obrázku text, mapa&#10;&#10;Obsah vygenerovaný umělou inteligencí může být nesprávný.">
            <a:extLst>
              <a:ext uri="{FF2B5EF4-FFF2-40B4-BE49-F238E27FC236}">
                <a16:creationId xmlns:a16="http://schemas.microsoft.com/office/drawing/2014/main" id="{DFE69CDF-5F77-4EF2-E5AE-8B9DB21CB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146" y="2333625"/>
            <a:ext cx="22860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7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odnadpis 7">
            <a:extLst>
              <a:ext uri="{FF2B5EF4-FFF2-40B4-BE49-F238E27FC236}">
                <a16:creationId xmlns:a16="http://schemas.microsoft.com/office/drawing/2014/main" id="{AC647B6E-F300-E03C-7A89-38B7363B3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2" name="Obrázek 11" descr="Obsah obrázku text, muž, Lidská tvář, snímek obrazovky&#10;&#10;Obsah vygenerovaný umělou inteligencí může být nesprávný.">
            <a:extLst>
              <a:ext uri="{FF2B5EF4-FFF2-40B4-BE49-F238E27FC236}">
                <a16:creationId xmlns:a16="http://schemas.microsoft.com/office/drawing/2014/main" id="{AAF6F16F-950A-AD6E-6E6C-94345F232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84" y="0"/>
            <a:ext cx="114420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0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CF4A3C-1DC0-10D6-D2C2-4DB888FE9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Princip vrstvení jako v </a:t>
            </a:r>
            <a:r>
              <a:rPr lang="cs-CZ" dirty="0" err="1"/>
              <a:t>ggplotu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A2B3C79-517F-DE2E-A50C-AA90FDBEF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1" dirty="0"/>
              <a:t>Vrstvy se spojují pomocí +</a:t>
            </a:r>
          </a:p>
          <a:p>
            <a:pPr marL="0" indent="0">
              <a:buNone/>
            </a:pPr>
            <a:r>
              <a:rPr lang="cs-CZ" b="1" dirty="0"/>
              <a:t>Může být více vrstev stejného typu </a:t>
            </a:r>
          </a:p>
          <a:p>
            <a:r>
              <a:rPr lang="cs-CZ" b="1" dirty="0" err="1"/>
              <a:t>tm_shape</a:t>
            </a:r>
            <a:r>
              <a:rPr lang="cs-CZ" b="1" dirty="0"/>
              <a:t> </a:t>
            </a:r>
            <a:r>
              <a:rPr lang="cs-CZ" dirty="0"/>
              <a:t>– jaká data zobrazujeme, co má být na mapě (např. Evropa, kraje ČR apod.)</a:t>
            </a:r>
          </a:p>
          <a:p>
            <a:r>
              <a:rPr lang="cs-CZ" b="1" dirty="0" err="1"/>
              <a:t>tm_polygons</a:t>
            </a:r>
            <a:r>
              <a:rPr lang="cs-CZ" b="1" dirty="0"/>
              <a:t> </a:t>
            </a:r>
            <a:r>
              <a:rPr lang="cs-CZ" dirty="0"/>
              <a:t>– jakou proměnnou zobrazuje, palety, styl zobrazení, formát legendy</a:t>
            </a:r>
          </a:p>
          <a:p>
            <a:r>
              <a:rPr lang="cs-CZ" b="1" dirty="0" err="1"/>
              <a:t>tm_text</a:t>
            </a:r>
            <a:r>
              <a:rPr lang="cs-CZ" b="1" dirty="0"/>
              <a:t> – labely v mapě </a:t>
            </a:r>
          </a:p>
          <a:p>
            <a:r>
              <a:rPr lang="cs-CZ" b="1" dirty="0" err="1"/>
              <a:t>tm_title</a:t>
            </a:r>
            <a:r>
              <a:rPr lang="cs-CZ" b="1" dirty="0"/>
              <a:t> </a:t>
            </a:r>
            <a:r>
              <a:rPr lang="cs-CZ" dirty="0"/>
              <a:t>– titulek</a:t>
            </a:r>
          </a:p>
          <a:p>
            <a:r>
              <a:rPr lang="cs-CZ" b="1" dirty="0" err="1"/>
              <a:t>tm_credits</a:t>
            </a:r>
            <a:r>
              <a:rPr lang="cs-CZ" b="1" dirty="0"/>
              <a:t> </a:t>
            </a:r>
            <a:r>
              <a:rPr lang="cs-CZ" dirty="0"/>
              <a:t>– poznámky, vysvětlivky</a:t>
            </a:r>
          </a:p>
          <a:p>
            <a:r>
              <a:rPr lang="cs-CZ" b="1" dirty="0" err="1"/>
              <a:t>tm_layout</a:t>
            </a:r>
            <a:r>
              <a:rPr lang="cs-CZ" b="1" dirty="0"/>
              <a:t> </a:t>
            </a:r>
            <a:r>
              <a:rPr lang="cs-CZ" dirty="0"/>
              <a:t>– celkový vzhled grafu</a:t>
            </a:r>
          </a:p>
        </p:txBody>
      </p:sp>
    </p:spTree>
    <p:extLst>
      <p:ext uri="{BB962C8B-B14F-4D97-AF65-F5344CB8AC3E}">
        <p14:creationId xmlns:p14="http://schemas.microsoft.com/office/powerpoint/2010/main" val="1482021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 descr="Obsah obrázku text, mapa, atlas&#10;&#10;Obsah vygenerovaný umělou inteligencí může být nesprávný.">
            <a:extLst>
              <a:ext uri="{FF2B5EF4-FFF2-40B4-BE49-F238E27FC236}">
                <a16:creationId xmlns:a16="http://schemas.microsoft.com/office/drawing/2014/main" id="{50D9E9F3-5C2A-A91E-4782-1D8F7E460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310" y="937865"/>
            <a:ext cx="7735380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5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 descr="Obsah obrázku text, snímek obrazovky, Písmo, řada/pruh&#10;&#10;Obsah vygenerovaný umělou inteligencí může být nesprávný.">
            <a:extLst>
              <a:ext uri="{FF2B5EF4-FFF2-40B4-BE49-F238E27FC236}">
                <a16:creationId xmlns:a16="http://schemas.microsoft.com/office/drawing/2014/main" id="{4BDF178D-294E-1D7E-6A5D-D71CE507D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49" y="466312"/>
            <a:ext cx="10640467" cy="410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08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 descr="Obsah obrázku text, snímek obrazovky, Písmo, číslo&#10;&#10;Obsah vygenerovaný umělou inteligencí může být nesprávný.">
            <a:extLst>
              <a:ext uri="{FF2B5EF4-FFF2-40B4-BE49-F238E27FC236}">
                <a16:creationId xmlns:a16="http://schemas.microsoft.com/office/drawing/2014/main" id="{AC8F63C9-4B9A-7C2E-0385-6858943CF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784" y="409153"/>
            <a:ext cx="7754432" cy="60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25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460585-3840-E203-BF4A-F1B08BB6F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971306"/>
          </a:xfrm>
        </p:spPr>
        <p:txBody>
          <a:bodyPr>
            <a:noAutofit/>
          </a:bodyPr>
          <a:lstStyle/>
          <a:p>
            <a:pPr algn="ctr"/>
            <a:r>
              <a:rPr lang="cs-CZ" sz="2400" dirty="0">
                <a:solidFill>
                  <a:srgbClr val="000000"/>
                </a:solidFill>
                <a:latin typeface="Arial Black" panose="020B0A04020102020204" pitchFamily="34" charset="0"/>
                <a:ea typeface="ADLaM Display" panose="020F0502020204030204" pitchFamily="2" charset="0"/>
                <a:cs typeface="Aharoni" panose="020F0502020204030204" pitchFamily="2" charset="-79"/>
              </a:rPr>
              <a:t> Doporučené odkazy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361C4EC-25BC-C01E-60B5-14164C357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600" y="1593630"/>
            <a:ext cx="10357666" cy="411480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cs-CZ" sz="1600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Thematic</a:t>
            </a: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</a:t>
            </a:r>
            <a:r>
              <a:rPr lang="cs-CZ" sz="1600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Maps</a:t>
            </a: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 • </a:t>
            </a:r>
            <a:r>
              <a:rPr lang="cs-CZ" sz="1600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tmap</a:t>
            </a: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 - dokumentace</a:t>
            </a:r>
          </a:p>
          <a:p>
            <a:pPr>
              <a:lnSpc>
                <a:spcPct val="120000"/>
              </a:lnSpc>
            </a:pPr>
            <a:r>
              <a:rPr lang="cs-CZ" sz="16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tmap</a:t>
            </a: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</a:t>
            </a:r>
            <a:r>
              <a:rPr lang="cs-CZ" sz="16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advanced</a:t>
            </a: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: </a:t>
            </a:r>
            <a:r>
              <a:rPr lang="cs-CZ" sz="16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extensions</a:t>
            </a: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• </a:t>
            </a:r>
            <a:r>
              <a:rPr lang="cs-CZ" sz="16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tmap</a:t>
            </a: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 - rozšíření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Elegant and informative maps with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tmap</a:t>
            </a: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 – tutoriál od autora balíčku (v tvorbě)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hlinkClick r:id="rId5"/>
              </a:rPr>
              <a:t>Chapter 9 Making maps with R | </a:t>
            </a:r>
            <a:r>
              <a:rPr lang="en-US" sz="1600" b="1" dirty="0" err="1">
                <a:hlinkClick r:id="rId5"/>
              </a:rPr>
              <a:t>Geocomputation</a:t>
            </a:r>
            <a:r>
              <a:rPr lang="en-US" sz="1600" b="1" dirty="0">
                <a:hlinkClick r:id="rId5"/>
              </a:rPr>
              <a:t> with R</a:t>
            </a:r>
            <a:endParaRPr lang="cs-CZ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Změny v </a:t>
            </a:r>
            <a:r>
              <a:rPr lang="cs-CZ" sz="1600" dirty="0" err="1">
                <a:latin typeface="Arial" panose="020B0604020202020204" pitchFamily="34" charset="0"/>
                <a:cs typeface="Arial" panose="020B0604020202020204" pitchFamily="34" charset="0"/>
              </a:rPr>
              <a:t>tmap</a:t>
            </a: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 mezi verzí 3 a 4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Nick Bearman -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tmap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 version 4 released!</a:t>
            </a: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GitHub - cols4all/cols4all-R: Colors for all (R package)</a:t>
            </a: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 – rozcestník barevných palet</a:t>
            </a:r>
          </a:p>
          <a:p>
            <a:pPr>
              <a:lnSpc>
                <a:spcPct val="120000"/>
              </a:lnSpc>
            </a:pPr>
            <a:r>
              <a:rPr lang="cs-CZ" sz="1600" dirty="0" err="1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Package</a:t>
            </a: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 </a:t>
            </a:r>
            <a:r>
              <a:rPr lang="cs-CZ" sz="1600" dirty="0" err="1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RCzechia</a:t>
            </a: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 · Jindra Lacko</a:t>
            </a: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 – o balíčku </a:t>
            </a:r>
            <a:r>
              <a:rPr lang="cs-CZ" sz="1600" dirty="0" err="1">
                <a:latin typeface="Arial" panose="020B0604020202020204" pitchFamily="34" charset="0"/>
                <a:cs typeface="Arial" panose="020B0604020202020204" pitchFamily="34" charset="0"/>
              </a:rPr>
              <a:t>RCzechia</a:t>
            </a: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 s </a:t>
            </a:r>
            <a:r>
              <a:rPr lang="cs-CZ" sz="1600" dirty="0" err="1">
                <a:latin typeface="Arial" panose="020B0604020202020204" pitchFamily="34" charset="0"/>
                <a:cs typeface="Arial" panose="020B0604020202020204" pitchFamily="34" charset="0"/>
              </a:rPr>
              <a:t>geo</a:t>
            </a: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 daty pro ČR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Mapping crime data in R: Hands-on coding — UK Data Service</a:t>
            </a: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 – workshop o analýze a vizualizaci kriminality, používají </a:t>
            </a:r>
            <a:r>
              <a:rPr lang="cs-CZ" sz="1600" dirty="0" err="1">
                <a:latin typeface="Arial" panose="020B0604020202020204" pitchFamily="34" charset="0"/>
                <a:cs typeface="Arial" panose="020B0604020202020204" pitchFamily="34" charset="0"/>
              </a:rPr>
              <a:t>ggplot</a:t>
            </a: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cs-CZ" sz="1600" dirty="0" err="1">
                <a:latin typeface="Arial" panose="020B0604020202020204" pitchFamily="34" charset="0"/>
                <a:cs typeface="Arial" panose="020B0604020202020204" pitchFamily="34" charset="0"/>
              </a:rPr>
              <a:t>tmap</a:t>
            </a: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Mapping crime data in R: An interactive introduction</a:t>
            </a:r>
            <a:endParaRPr lang="cs-CZ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Mapping crime data in R: Hands-on coding</a:t>
            </a:r>
            <a:endParaRPr lang="cs-CZ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Záznam workshopu k mapám v </a:t>
            </a:r>
            <a:r>
              <a:rPr lang="cs-CZ" sz="1600" dirty="0" err="1">
                <a:latin typeface="Arial" panose="020B0604020202020204" pitchFamily="34" charset="0"/>
                <a:cs typeface="Arial" panose="020B0604020202020204" pitchFamily="34" charset="0"/>
              </a:rPr>
              <a:t>ggplotu</a:t>
            </a: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 – objeví se brzy zde </a:t>
            </a: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https://www.youtube.com/@R-workshopy</a:t>
            </a:r>
            <a:r>
              <a:rPr lang="cs-CZ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026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4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4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4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VeniceBeach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243</Words>
  <Application>Microsoft Office PowerPoint</Application>
  <PresentationFormat>Širokoúhlá obrazovka</PresentationFormat>
  <Paragraphs>24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Avenir Next LT Pro</vt:lpstr>
      <vt:lpstr>Avenir Next LT Pro Light</vt:lpstr>
      <vt:lpstr>VeniceBeachVTI</vt:lpstr>
      <vt:lpstr> Opakování Mapy s balíčkEm TMAP</vt:lpstr>
      <vt:lpstr>Prezentace aplikace PowerPoint</vt:lpstr>
      <vt:lpstr>Princip vrstvení jako v ggplotu</vt:lpstr>
      <vt:lpstr>Prezentace aplikace PowerPoint</vt:lpstr>
      <vt:lpstr>Prezentace aplikace PowerPoint</vt:lpstr>
      <vt:lpstr>Prezentace aplikace PowerPoint</vt:lpstr>
      <vt:lpstr> Doporučené odkazy</vt:lpstr>
    </vt:vector>
  </TitlesOfParts>
  <Company>MPSV ČR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Setkání workshopy v r</dc:title>
  <dc:creator>Šafářová Kateřina Mgr. (MPSV)</dc:creator>
  <cp:lastModifiedBy>Šafářová Kateřina Mgr. (MPSV)</cp:lastModifiedBy>
  <cp:revision>28</cp:revision>
  <dcterms:created xsi:type="dcterms:W3CDTF">2024-05-22T20:48:37Z</dcterms:created>
  <dcterms:modified xsi:type="dcterms:W3CDTF">2025-03-24T23:24:22Z</dcterms:modified>
</cp:coreProperties>
</file>