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87" r:id="rId3"/>
    <p:sldId id="277" r:id="rId4"/>
    <p:sldId id="288" r:id="rId5"/>
    <p:sldId id="291" r:id="rId6"/>
    <p:sldId id="290" r:id="rId7"/>
    <p:sldId id="289" r:id="rId8"/>
    <p:sldId id="292" r:id="rId9"/>
    <p:sldId id="265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910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68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384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1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9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8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3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1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1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54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5" r:id="rId6"/>
    <p:sldLayoutId id="2147483720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oCgt8DgqYUg&amp;list=PLrNwFHtyQY5_9HAbPazOuVw-WHtzWLyRw&amp;index=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oCgt8DgqYUg&amp;list=PLrNwFHtyQY5_9HAbPazOuVw-WHtzWLyRw&amp;index=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oCgt8DgqYUg&amp;list=PLrNwFHtyQY5_9HAbPazOuVw-WHtzWLyRw&amp;index=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oCgt8DgqYUg&amp;list=PLrNwFHtyQY5_9HAbPazOuVw-WHtzWLyRw&amp;index=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oCgt8DgqYUg&amp;list=PLrNwFHtyQY5_9HAbPazOuVw-WHtzWLyRw&amp;index=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oCgt8DgqYUg&amp;list=PLrNwFHtyQY5_9HAbPazOuVw-WHtzWLyRw&amp;index=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r-tmap.github.io/tmap-book/nutshell.html" TargetMode="External"/><Relationship Id="rId3" Type="http://schemas.openxmlformats.org/officeDocument/2006/relationships/hyperlink" Target="https://ggplot2-book.org/layers" TargetMode="External"/><Relationship Id="rId7" Type="http://schemas.openxmlformats.org/officeDocument/2006/relationships/hyperlink" Target="https://bookdown.org/nicohahn/making_maps_with_r5/docs/tmap.html" TargetMode="External"/><Relationship Id="rId2" Type="http://schemas.openxmlformats.org/officeDocument/2006/relationships/hyperlink" Target="https://r-graph-galler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novia.com/en/blog/top-r-color-palettes-to-know-for-great-data-visualization/" TargetMode="External"/><Relationship Id="rId11" Type="http://schemas.openxmlformats.org/officeDocument/2006/relationships/hyperlink" Target="https://sociology-fa-cu.github.io/uvod-do-r-kniha/" TargetMode="External"/><Relationship Id="rId5" Type="http://schemas.openxmlformats.org/officeDocument/2006/relationships/hyperlink" Target="https://dreamrs.shinyapps.io/esquisse/" TargetMode="External"/><Relationship Id="rId10" Type="http://schemas.openxmlformats.org/officeDocument/2006/relationships/hyperlink" Target="https://petrbouchal.xyz/eval2020/" TargetMode="External"/><Relationship Id="rId4" Type="http://schemas.openxmlformats.org/officeDocument/2006/relationships/hyperlink" Target="https://argoshare.is.ed.ac.uk/healthyr_book/bar-plots.html" TargetMode="External"/><Relationship Id="rId9" Type="http://schemas.openxmlformats.org/officeDocument/2006/relationships/hyperlink" Target="https://www.jla-data.net/cze/package-rczechi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99224A-F219-4DF9-8183-F7C098A5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E5D81781-D68B-5ED6-289B-24B0DA75D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7" r="3775"/>
          <a:stretch/>
        </p:blipFill>
        <p:spPr>
          <a:xfrm>
            <a:off x="20" y="10"/>
            <a:ext cx="8118772" cy="685799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CC3B9006-4406-4E2F-8B42-6A968FCC8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5590" y="1165193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5460585-3840-E203-BF4A-F1B08BB6F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22" y="1981199"/>
            <a:ext cx="4192348" cy="2006601"/>
          </a:xfrm>
        </p:spPr>
        <p:txBody>
          <a:bodyPr>
            <a:normAutofit/>
          </a:bodyPr>
          <a:lstStyle/>
          <a:p>
            <a:pPr algn="ctr"/>
            <a:r>
              <a:rPr lang="cs-CZ" sz="3200" dirty="0">
                <a:solidFill>
                  <a:srgbClr val="000000"/>
                </a:solidFill>
                <a:latin typeface="Abadi" panose="020F0502020204030204" pitchFamily="34" charset="0"/>
              </a:rPr>
              <a:t>2. Setkání</a:t>
            </a:r>
            <a:br>
              <a:rPr lang="cs-CZ" sz="3200" dirty="0">
                <a:solidFill>
                  <a:srgbClr val="000000"/>
                </a:solidFill>
                <a:latin typeface="Abadi" panose="020F0502020204030204" pitchFamily="34" charset="0"/>
              </a:rPr>
            </a:br>
            <a:r>
              <a:rPr lang="cs-CZ" sz="3200" dirty="0">
                <a:solidFill>
                  <a:srgbClr val="000000"/>
                </a:solidFill>
                <a:latin typeface="Abadi" panose="020F0502020204030204" pitchFamily="34" charset="0"/>
              </a:rPr>
              <a:t>workshopy v 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361C4EC-25BC-C01E-60B5-14164C357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3660" y="4262120"/>
            <a:ext cx="3231472" cy="907895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cs-CZ" sz="1200" dirty="0">
                <a:solidFill>
                  <a:srgbClr val="000000"/>
                </a:solidFill>
              </a:rPr>
              <a:t>Kateřina šafářová</a:t>
            </a:r>
          </a:p>
          <a:p>
            <a:pPr algn="ctr">
              <a:lnSpc>
                <a:spcPct val="120000"/>
              </a:lnSpc>
            </a:pPr>
            <a:r>
              <a:rPr lang="cs-CZ" sz="1200" dirty="0">
                <a:solidFill>
                  <a:srgbClr val="000000"/>
                </a:solidFill>
              </a:rPr>
              <a:t>12. 06. 2024</a:t>
            </a:r>
          </a:p>
        </p:txBody>
      </p:sp>
      <p:pic>
        <p:nvPicPr>
          <p:cNvPr id="8" name="Obrázek 7" descr="Obsah obrázku Grafika, symbol, logo, Písmo&#10;&#10;Popis byl vytvořen automaticky">
            <a:extLst>
              <a:ext uri="{FF2B5EF4-FFF2-40B4-BE49-F238E27FC236}">
                <a16:creationId xmlns:a16="http://schemas.microsoft.com/office/drawing/2014/main" id="{02F9C3A0-D13D-D182-4BF2-9C8591081A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 r="-2" b="-2"/>
          <a:stretch/>
        </p:blipFill>
        <p:spPr>
          <a:xfrm>
            <a:off x="8111172" y="8"/>
            <a:ext cx="4080828" cy="3428999"/>
          </a:xfrm>
          <a:prstGeom prst="rect">
            <a:avLst/>
          </a:prstGeom>
        </p:spPr>
      </p:pic>
      <p:pic>
        <p:nvPicPr>
          <p:cNvPr id="6" name="Obrázek 5" descr="Obsah obrázku symbol, logo, Písmo, kruh&#10;&#10;Popis byl vytvořen automaticky">
            <a:extLst>
              <a:ext uri="{FF2B5EF4-FFF2-40B4-BE49-F238E27FC236}">
                <a16:creationId xmlns:a16="http://schemas.microsoft.com/office/drawing/2014/main" id="{0CCD398F-DD19-0972-1A60-820BD0911F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815"/>
          <a:stretch/>
        </p:blipFill>
        <p:spPr>
          <a:xfrm>
            <a:off x="8118792" y="3428992"/>
            <a:ext cx="4073208" cy="3429000"/>
          </a:xfrm>
          <a:prstGeom prst="rect">
            <a:avLst/>
          </a:prstGeom>
        </p:spPr>
      </p:pic>
      <p:pic>
        <p:nvPicPr>
          <p:cNvPr id="14" name="Obrázek 13" descr="Obsah obrázku nářadí, design&#10;&#10;Popis byl vytvořen automaticky">
            <a:extLst>
              <a:ext uri="{FF2B5EF4-FFF2-40B4-BE49-F238E27FC236}">
                <a16:creationId xmlns:a16="http://schemas.microsoft.com/office/drawing/2014/main" id="{2F8D81C2-0936-89FD-7CB6-1AA657B81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4" y="454808"/>
            <a:ext cx="1200953" cy="1353455"/>
          </a:xfrm>
          <a:prstGeom prst="rect">
            <a:avLst/>
          </a:prstGeom>
        </p:spPr>
      </p:pic>
      <p:pic>
        <p:nvPicPr>
          <p:cNvPr id="16" name="Obrázek 15" descr="Obsah obrázku snímek obrazovky, symbol, Obdélník, zelené&#10;&#10;Popis byl vytvořen automaticky">
            <a:extLst>
              <a:ext uri="{FF2B5EF4-FFF2-40B4-BE49-F238E27FC236}">
                <a16:creationId xmlns:a16="http://schemas.microsoft.com/office/drawing/2014/main" id="{3EADE903-FFBB-71F9-E8D9-025B43423A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72" y="454808"/>
            <a:ext cx="1224635" cy="1420768"/>
          </a:xfrm>
          <a:prstGeom prst="rect">
            <a:avLst/>
          </a:prstGeom>
        </p:spPr>
      </p:pic>
      <p:pic>
        <p:nvPicPr>
          <p:cNvPr id="19" name="Obrázek 18" descr="Obsah obrázku text, logo, design&#10;&#10;Popis byl vytvořen automaticky">
            <a:extLst>
              <a:ext uri="{FF2B5EF4-FFF2-40B4-BE49-F238E27FC236}">
                <a16:creationId xmlns:a16="http://schemas.microsoft.com/office/drawing/2014/main" id="{F9951FF6-3E20-999A-FECF-8153DC004A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4" y="5429250"/>
            <a:ext cx="1082197" cy="12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6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 descr="Obsah obrázku text, snímek obrazovky, číslo, Písmo&#10;&#10;Popis byl vytvořen automaticky">
            <a:extLst>
              <a:ext uri="{FF2B5EF4-FFF2-40B4-BE49-F238E27FC236}">
                <a16:creationId xmlns:a16="http://schemas.microsoft.com/office/drawing/2014/main" id="{22FA0B1A-C984-0298-4CB0-3A8435B92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21" y="1133154"/>
            <a:ext cx="7220958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9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C05D1F-ED74-31BE-7EA4-B332D87D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Grammars</a:t>
            </a:r>
            <a:r>
              <a:rPr lang="cs-CZ" b="1" dirty="0"/>
              <a:t> </a:t>
            </a:r>
            <a:r>
              <a:rPr lang="cs-CZ" b="1" dirty="0" err="1"/>
              <a:t>of</a:t>
            </a:r>
            <a:r>
              <a:rPr lang="cs-CZ" b="1" dirty="0"/>
              <a:t> </a:t>
            </a:r>
            <a:r>
              <a:rPr lang="cs-CZ" b="1" dirty="0" err="1"/>
              <a:t>Grapchics</a:t>
            </a:r>
            <a:r>
              <a:rPr lang="cs-CZ" b="1" dirty="0"/>
              <a:t>: </a:t>
            </a:r>
            <a:r>
              <a:rPr lang="cs-CZ" b="1" dirty="0" err="1"/>
              <a:t>GGplot</a:t>
            </a:r>
            <a:endParaRPr lang="cs-CZ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BC6699-1D8B-3EE4-D8E3-37683158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473576"/>
          </a:xfrm>
        </p:spPr>
        <p:txBody>
          <a:bodyPr>
            <a:normAutofit/>
          </a:bodyPr>
          <a:lstStyle/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r>
              <a:rPr lang="cs-CZ" dirty="0">
                <a:hlinkClick r:id="rId2"/>
              </a:rPr>
              <a:t>R: grafy (youtube.com)</a:t>
            </a:r>
            <a:r>
              <a:rPr lang="cs-CZ" dirty="0"/>
              <a:t> – přehledný úvod do grafů od Daniela Dostála z psychologie z  Olomouce na, pozor na to, že u případných dalších témat autor nepracuje s </a:t>
            </a:r>
            <a:r>
              <a:rPr lang="cs-CZ" dirty="0" err="1"/>
              <a:t>tidyverse</a:t>
            </a:r>
            <a:r>
              <a:rPr lang="cs-CZ" dirty="0"/>
              <a:t> </a:t>
            </a:r>
            <a:r>
              <a:rPr lang="cs-CZ" dirty="0" err="1"/>
              <a:t>dplyrem</a:t>
            </a:r>
            <a:r>
              <a:rPr lang="cs-CZ" dirty="0"/>
              <a:t>, připadá mu dle svých slov málo programátorské </a:t>
            </a:r>
          </a:p>
        </p:txBody>
      </p:sp>
      <p:pic>
        <p:nvPicPr>
          <p:cNvPr id="5" name="Obrázek 4" descr="Obsah obrázku text, snímek obrazovky, diagram, řada/pruh&#10;&#10;Popis byl vytvořen automaticky">
            <a:extLst>
              <a:ext uri="{FF2B5EF4-FFF2-40B4-BE49-F238E27FC236}">
                <a16:creationId xmlns:a16="http://schemas.microsoft.com/office/drawing/2014/main" id="{9A1E9BD9-E51C-F429-190E-B1D2C276F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52" y="1938111"/>
            <a:ext cx="8573696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3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BC6699-1D8B-3EE4-D8E3-37683158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473576"/>
          </a:xfrm>
        </p:spPr>
        <p:txBody>
          <a:bodyPr>
            <a:normAutofit/>
          </a:bodyPr>
          <a:lstStyle/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</p:txBody>
      </p:sp>
      <p:pic>
        <p:nvPicPr>
          <p:cNvPr id="14" name="Obrázek 13" descr="Obsah obrázku text, snímek obrazovky, Písmo&#10;&#10;Popis byl vytvořen automaticky">
            <a:extLst>
              <a:ext uri="{FF2B5EF4-FFF2-40B4-BE49-F238E27FC236}">
                <a16:creationId xmlns:a16="http://schemas.microsoft.com/office/drawing/2014/main" id="{047F043A-627C-B3F9-3B4F-A9E431488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1203791"/>
            <a:ext cx="6377367" cy="392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7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BC6699-1D8B-3EE4-D8E3-37683158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473576"/>
          </a:xfrm>
        </p:spPr>
        <p:txBody>
          <a:bodyPr>
            <a:normAutofit/>
          </a:bodyPr>
          <a:lstStyle/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</p:txBody>
      </p:sp>
      <p:pic>
        <p:nvPicPr>
          <p:cNvPr id="4" name="Obrázek 3" descr="Obsah obrázku text, snímek obrazovky, Písmo, design&#10;&#10;Popis byl vytvořen automaticky">
            <a:extLst>
              <a:ext uri="{FF2B5EF4-FFF2-40B4-BE49-F238E27FC236}">
                <a16:creationId xmlns:a16="http://schemas.microsoft.com/office/drawing/2014/main" id="{7F46086E-648E-BC47-B8AC-F11CA790E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64" y="299601"/>
            <a:ext cx="5887272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8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BC6699-1D8B-3EE4-D8E3-37683158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473576"/>
          </a:xfrm>
        </p:spPr>
        <p:txBody>
          <a:bodyPr>
            <a:normAutofit/>
          </a:bodyPr>
          <a:lstStyle/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1E1A89B2-522D-34C2-61D9-B9707498B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718" y="0"/>
            <a:ext cx="6224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1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BC6699-1D8B-3EE4-D8E3-37683158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473576"/>
          </a:xfrm>
        </p:spPr>
        <p:txBody>
          <a:bodyPr>
            <a:normAutofit/>
          </a:bodyPr>
          <a:lstStyle/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</p:txBody>
      </p:sp>
      <p:pic>
        <p:nvPicPr>
          <p:cNvPr id="8" name="Obrázek 7" descr="Obsah obrázku text, snímek obrazovky, řada/pruh, Obdélník&#10;&#10;Popis byl vytvořen automaticky">
            <a:extLst>
              <a:ext uri="{FF2B5EF4-FFF2-40B4-BE49-F238E27FC236}">
                <a16:creationId xmlns:a16="http://schemas.microsoft.com/office/drawing/2014/main" id="{D5BF8ABD-836F-E55E-58DD-935306ED2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638" y="3703200"/>
            <a:ext cx="7077094" cy="2538522"/>
          </a:xfrm>
          <a:prstGeom prst="rect">
            <a:avLst/>
          </a:prstGeom>
        </p:spPr>
      </p:pic>
      <p:pic>
        <p:nvPicPr>
          <p:cNvPr id="10" name="Obrázek 9" descr="Obsah obrázku text, snímek obrazovky, Písmo, číslo&#10;&#10;Popis byl vytvořen automaticky">
            <a:extLst>
              <a:ext uri="{FF2B5EF4-FFF2-40B4-BE49-F238E27FC236}">
                <a16:creationId xmlns:a16="http://schemas.microsoft.com/office/drawing/2014/main" id="{64E5DED4-97E6-413E-17F5-1D9B100E8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58" y="365125"/>
            <a:ext cx="4315427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0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BC6699-1D8B-3EE4-D8E3-37683158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473576"/>
          </a:xfrm>
        </p:spPr>
        <p:txBody>
          <a:bodyPr>
            <a:normAutofit/>
          </a:bodyPr>
          <a:lstStyle/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</p:txBody>
      </p:sp>
      <p:pic>
        <p:nvPicPr>
          <p:cNvPr id="9" name="Obrázek 8" descr="Obsah obrázku text, snímek obrazovky, Písmo, číslo&#10;&#10;Popis byl vytvořen automaticky">
            <a:extLst>
              <a:ext uri="{FF2B5EF4-FFF2-40B4-BE49-F238E27FC236}">
                <a16:creationId xmlns:a16="http://schemas.microsoft.com/office/drawing/2014/main" id="{0DAAD7BC-EF58-AEA3-B970-AB9EC1E10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999" y="116438"/>
            <a:ext cx="5212496" cy="630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1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B1E622-9E98-E242-6B7B-3E387DBE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Další Materiály k tématu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0E1531-A1BA-1794-2F93-F294A2A2A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54855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The R Graph Gallery – Help and inspiration for R charts (r-graph-gallery.com)</a:t>
            </a:r>
            <a:endParaRPr lang="cs-CZ" dirty="0"/>
          </a:p>
          <a:p>
            <a:r>
              <a:rPr lang="en-US" dirty="0">
                <a:hlinkClick r:id="rId3"/>
              </a:rPr>
              <a:t>ggplot2: Elegant Graphics for Data Analysis (3e) - 13  Build a plot layer by layer (ggplot2-book.org)</a:t>
            </a:r>
            <a:endParaRPr lang="cs-CZ" dirty="0"/>
          </a:p>
          <a:p>
            <a:r>
              <a:rPr lang="en-US">
                <a:hlinkClick r:id="rId4"/>
              </a:rPr>
              <a:t>4.6 Bar plots | R for Health Data Science (ed.ac.uk)</a:t>
            </a:r>
            <a:endParaRPr lang="cs-CZ" dirty="0"/>
          </a:p>
          <a:p>
            <a:r>
              <a:rPr lang="cs-CZ" dirty="0">
                <a:hlinkClick r:id="rId5"/>
              </a:rPr>
              <a:t>https://dreamrs.shinyapps.io/esquisse/</a:t>
            </a:r>
            <a:r>
              <a:rPr lang="cs-CZ" dirty="0"/>
              <a:t> - průzkum možností </a:t>
            </a:r>
            <a:r>
              <a:rPr lang="cs-CZ" dirty="0" err="1"/>
              <a:t>ggplotu</a:t>
            </a:r>
            <a:r>
              <a:rPr lang="cs-CZ" dirty="0"/>
              <a:t> v </a:t>
            </a:r>
            <a:r>
              <a:rPr lang="cs-CZ" dirty="0" err="1"/>
              <a:t>shiny</a:t>
            </a:r>
            <a:r>
              <a:rPr lang="cs-CZ" dirty="0"/>
              <a:t> aplikaci </a:t>
            </a:r>
          </a:p>
          <a:p>
            <a:r>
              <a:rPr lang="en-US" dirty="0">
                <a:hlinkClick r:id="rId6"/>
              </a:rPr>
              <a:t>Top R Color Palettes to Know for Great Data Visualization – </a:t>
            </a:r>
            <a:r>
              <a:rPr lang="en-US" dirty="0" err="1">
                <a:hlinkClick r:id="rId6"/>
              </a:rPr>
              <a:t>Datanovia</a:t>
            </a:r>
            <a:r>
              <a:rPr lang="cs-CZ" dirty="0"/>
              <a:t> </a:t>
            </a:r>
          </a:p>
          <a:p>
            <a:r>
              <a:rPr lang="en-US" dirty="0">
                <a:hlinkClick r:id="rId7"/>
              </a:rPr>
              <a:t>2 </a:t>
            </a:r>
            <a:r>
              <a:rPr lang="en-US" dirty="0" err="1">
                <a:hlinkClick r:id="rId7"/>
              </a:rPr>
              <a:t>tmap</a:t>
            </a:r>
            <a:r>
              <a:rPr lang="en-US" dirty="0">
                <a:hlinkClick r:id="rId7"/>
              </a:rPr>
              <a:t> | Making Maps with R (bookdown.org)</a:t>
            </a:r>
            <a:endParaRPr lang="cs-CZ" dirty="0"/>
          </a:p>
          <a:p>
            <a:r>
              <a:rPr lang="cs-CZ" dirty="0" err="1">
                <a:hlinkClick r:id="rId8"/>
              </a:rPr>
              <a:t>Chapter</a:t>
            </a:r>
            <a:r>
              <a:rPr lang="cs-CZ" dirty="0">
                <a:hlinkClick r:id="rId8"/>
              </a:rPr>
              <a:t> 3 </a:t>
            </a:r>
            <a:r>
              <a:rPr lang="cs-CZ" dirty="0" err="1">
                <a:hlinkClick r:id="rId8"/>
              </a:rPr>
              <a:t>tmap</a:t>
            </a:r>
            <a:r>
              <a:rPr lang="cs-CZ" dirty="0">
                <a:hlinkClick r:id="rId8"/>
              </a:rPr>
              <a:t> in a </a:t>
            </a:r>
            <a:r>
              <a:rPr lang="cs-CZ" dirty="0" err="1">
                <a:hlinkClick r:id="rId8"/>
              </a:rPr>
              <a:t>nutshell</a:t>
            </a:r>
            <a:r>
              <a:rPr lang="cs-CZ" dirty="0">
                <a:hlinkClick r:id="rId8"/>
              </a:rPr>
              <a:t> | </a:t>
            </a:r>
            <a:r>
              <a:rPr lang="cs-CZ" dirty="0" err="1">
                <a:hlinkClick r:id="rId8"/>
              </a:rPr>
              <a:t>Elegant</a:t>
            </a:r>
            <a:r>
              <a:rPr lang="cs-CZ" dirty="0">
                <a:hlinkClick r:id="rId8"/>
              </a:rPr>
              <a:t> and </a:t>
            </a:r>
            <a:r>
              <a:rPr lang="cs-CZ" dirty="0" err="1">
                <a:hlinkClick r:id="rId8"/>
              </a:rPr>
              <a:t>informative</a:t>
            </a:r>
            <a:r>
              <a:rPr lang="cs-CZ" dirty="0">
                <a:hlinkClick r:id="rId8"/>
              </a:rPr>
              <a:t> </a:t>
            </a:r>
            <a:r>
              <a:rPr lang="cs-CZ" dirty="0" err="1">
                <a:hlinkClick r:id="rId8"/>
              </a:rPr>
              <a:t>maps</a:t>
            </a:r>
            <a:r>
              <a:rPr lang="cs-CZ" dirty="0">
                <a:hlinkClick r:id="rId8"/>
              </a:rPr>
              <a:t> </a:t>
            </a:r>
            <a:r>
              <a:rPr lang="cs-CZ" dirty="0" err="1">
                <a:hlinkClick r:id="rId8"/>
              </a:rPr>
              <a:t>with</a:t>
            </a:r>
            <a:r>
              <a:rPr lang="cs-CZ" dirty="0">
                <a:hlinkClick r:id="rId8"/>
              </a:rPr>
              <a:t> </a:t>
            </a:r>
            <a:r>
              <a:rPr lang="cs-CZ" dirty="0" err="1">
                <a:hlinkClick r:id="rId8"/>
              </a:rPr>
              <a:t>tmap</a:t>
            </a:r>
            <a:r>
              <a:rPr lang="cs-CZ" dirty="0">
                <a:hlinkClick r:id="rId8"/>
              </a:rPr>
              <a:t> (r-tmap.github.io)</a:t>
            </a:r>
            <a:endParaRPr lang="cs-CZ" dirty="0"/>
          </a:p>
          <a:p>
            <a:r>
              <a:rPr lang="cs-CZ" dirty="0" err="1">
                <a:hlinkClick r:id="rId9"/>
              </a:rPr>
              <a:t>Package</a:t>
            </a:r>
            <a:r>
              <a:rPr lang="cs-CZ" dirty="0">
                <a:hlinkClick r:id="rId9"/>
              </a:rPr>
              <a:t> </a:t>
            </a:r>
            <a:r>
              <a:rPr lang="cs-CZ" dirty="0" err="1">
                <a:hlinkClick r:id="rId9"/>
              </a:rPr>
              <a:t>RCzechia</a:t>
            </a:r>
            <a:r>
              <a:rPr lang="cs-CZ" dirty="0">
                <a:hlinkClick r:id="rId9"/>
              </a:rPr>
              <a:t> · Jindra Lacko (jla-data.net)</a:t>
            </a:r>
            <a:endParaRPr lang="cs-CZ" dirty="0"/>
          </a:p>
          <a:p>
            <a:r>
              <a:rPr lang="cs-CZ" dirty="0">
                <a:hlinkClick r:id="rId10"/>
              </a:rPr>
              <a:t>Efektivní a přehledná práce s daty v prostředí jazyka R (</a:t>
            </a:r>
            <a:r>
              <a:rPr lang="cs-CZ" dirty="0" err="1">
                <a:hlinkClick r:id="rId10"/>
              </a:rPr>
              <a:t>petrbouchal.xyz</a:t>
            </a:r>
            <a:r>
              <a:rPr lang="cs-CZ" dirty="0">
                <a:hlinkClick r:id="rId10"/>
              </a:rPr>
              <a:t>)</a:t>
            </a:r>
            <a:endParaRPr lang="cs-CZ" dirty="0"/>
          </a:p>
          <a:p>
            <a:r>
              <a:rPr lang="cs-CZ" dirty="0">
                <a:hlinkClick r:id="rId11"/>
              </a:rPr>
              <a:t>Úvod do analýzy dat v R (sociology-fa-cu.github.io)</a:t>
            </a:r>
            <a:br>
              <a:rPr lang="cs-CZ" dirty="0"/>
            </a:b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1478942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222</Words>
  <Application>Microsoft Office PowerPoint</Application>
  <PresentationFormat>Širokoúhlá obrazovka</PresentationFormat>
  <Paragraphs>42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Abadi</vt:lpstr>
      <vt:lpstr>Arial</vt:lpstr>
      <vt:lpstr>Avenir Next LT Pro</vt:lpstr>
      <vt:lpstr>Avenir Next LT Pro Light</vt:lpstr>
      <vt:lpstr>VeniceBeachVTI</vt:lpstr>
      <vt:lpstr>2. Setkání workshopy v r</vt:lpstr>
      <vt:lpstr>Prezentace aplikace PowerPoint</vt:lpstr>
      <vt:lpstr>Grammars of Grapchics: GGplot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Další Materiály k tématu</vt:lpstr>
    </vt:vector>
  </TitlesOfParts>
  <Company>MPSV ČR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Setkání workshopy v r</dc:title>
  <dc:creator>Šafářová Kateřina Mgr. (MPSV)</dc:creator>
  <cp:lastModifiedBy>Šafářová Kateřina Mgr. (MPSV)</cp:lastModifiedBy>
  <cp:revision>24</cp:revision>
  <dcterms:created xsi:type="dcterms:W3CDTF">2024-05-22T20:48:37Z</dcterms:created>
  <dcterms:modified xsi:type="dcterms:W3CDTF">2024-06-25T07:37:02Z</dcterms:modified>
</cp:coreProperties>
</file>