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93" r:id="rId4"/>
    <p:sldId id="290" r:id="rId5"/>
    <p:sldId id="291" r:id="rId6"/>
    <p:sldId id="294" r:id="rId7"/>
    <p:sldId id="295" r:id="rId8"/>
    <p:sldId id="289" r:id="rId9"/>
    <p:sldId id="29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Safarova/workshopy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5D81781-D68B-5ED6-289B-24B0DA75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3775"/>
          <a:stretch/>
        </p:blipFill>
        <p:spPr>
          <a:xfrm>
            <a:off x="20" y="10"/>
            <a:ext cx="8118772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5590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3. Setkání</a:t>
            </a:r>
            <a:b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</a:br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workshopy v 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30. 07. 2024</a:t>
            </a:r>
          </a:p>
        </p:txBody>
      </p:sp>
      <p:pic>
        <p:nvPicPr>
          <p:cNvPr id="8" name="Obrázek 7" descr="Obsah obrázku Grafika, symbol, logo, Písmo&#10;&#10;Popis byl vytvořen automaticky">
            <a:extLst>
              <a:ext uri="{FF2B5EF4-FFF2-40B4-BE49-F238E27FC236}">
                <a16:creationId xmlns:a16="http://schemas.microsoft.com/office/drawing/2014/main" id="{02F9C3A0-D13D-D182-4BF2-9C859108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-2" b="-2"/>
          <a:stretch/>
        </p:blipFill>
        <p:spPr>
          <a:xfrm>
            <a:off x="8111172" y="8"/>
            <a:ext cx="4080828" cy="3428999"/>
          </a:xfrm>
          <a:prstGeom prst="rect">
            <a:avLst/>
          </a:prstGeom>
        </p:spPr>
      </p:pic>
      <p:pic>
        <p:nvPicPr>
          <p:cNvPr id="6" name="Obrázek 5" descr="Obsah obrázku symbol, logo, Písmo, kruh&#10;&#10;Popis byl vytvořen automaticky">
            <a:extLst>
              <a:ext uri="{FF2B5EF4-FFF2-40B4-BE49-F238E27FC236}">
                <a16:creationId xmlns:a16="http://schemas.microsoft.com/office/drawing/2014/main" id="{0CCD398F-DD19-0972-1A60-820BD0911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815"/>
          <a:stretch/>
        </p:blipFill>
        <p:spPr>
          <a:xfrm>
            <a:off x="8118792" y="3428992"/>
            <a:ext cx="4073208" cy="3429000"/>
          </a:xfrm>
          <a:prstGeom prst="rect">
            <a:avLst/>
          </a:prstGeom>
        </p:spPr>
      </p:pic>
      <p:pic>
        <p:nvPicPr>
          <p:cNvPr id="14" name="Obrázek 13" descr="Obsah obrázku nářadí, design&#10;&#10;Popis byl vytvořen automaticky">
            <a:extLst>
              <a:ext uri="{FF2B5EF4-FFF2-40B4-BE49-F238E27FC236}">
                <a16:creationId xmlns:a16="http://schemas.microsoft.com/office/drawing/2014/main" id="{2F8D81C2-0936-89FD-7CB6-1AA657B8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454808"/>
            <a:ext cx="1200953" cy="1353455"/>
          </a:xfrm>
          <a:prstGeom prst="rect">
            <a:avLst/>
          </a:prstGeom>
        </p:spPr>
      </p:pic>
      <p:pic>
        <p:nvPicPr>
          <p:cNvPr id="16" name="Obrázek 15" descr="Obsah obrázku snímek obrazovky, symbol, Obdélník, zelené&#10;&#10;Popis byl vytvořen automaticky">
            <a:extLst>
              <a:ext uri="{FF2B5EF4-FFF2-40B4-BE49-F238E27FC236}">
                <a16:creationId xmlns:a16="http://schemas.microsoft.com/office/drawing/2014/main" id="{3EADE903-FFBB-71F9-E8D9-025B43423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2" y="454808"/>
            <a:ext cx="1224635" cy="1420768"/>
          </a:xfrm>
          <a:prstGeom prst="rect">
            <a:avLst/>
          </a:prstGeom>
        </p:spPr>
      </p:pic>
      <p:pic>
        <p:nvPicPr>
          <p:cNvPr id="19" name="Obrázek 18" descr="Obsah obrázku text, logo, design&#10;&#10;Popis byl vytvořen automaticky">
            <a:extLst>
              <a:ext uri="{FF2B5EF4-FFF2-40B4-BE49-F238E27FC236}">
                <a16:creationId xmlns:a16="http://schemas.microsoft.com/office/drawing/2014/main" id="{F9951FF6-3E20-999A-FECF-8153DC004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5429250"/>
            <a:ext cx="1082197" cy="1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67" y="2237887"/>
            <a:ext cx="10357666" cy="1438450"/>
          </a:xfrm>
        </p:spPr>
        <p:txBody>
          <a:bodyPr/>
          <a:lstStyle/>
          <a:p>
            <a:r>
              <a:rPr lang="cs-CZ" b="1" dirty="0"/>
              <a:t>Připomenutí Základních principů</a:t>
            </a:r>
          </a:p>
        </p:txBody>
      </p:sp>
    </p:spTree>
    <p:extLst>
      <p:ext uri="{BB962C8B-B14F-4D97-AF65-F5344CB8AC3E}">
        <p14:creationId xmlns:p14="http://schemas.microsoft.com/office/powerpoint/2010/main" val="14156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Funkce přiřazení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3600" b="1" dirty="0">
                <a:solidFill>
                  <a:srgbClr val="0070C0"/>
                </a:solidFill>
              </a:rPr>
              <a:t>Jaký je rozdíl mezi? </a:t>
            </a:r>
          </a:p>
          <a:p>
            <a:pPr marL="0" indent="0">
              <a:buNone/>
            </a:pPr>
            <a:r>
              <a:rPr lang="cs-CZ" sz="3600" b="1" dirty="0" err="1"/>
              <a:t>clean_names</a:t>
            </a:r>
            <a:r>
              <a:rPr lang="cs-CZ" sz="3600" b="1" dirty="0"/>
              <a:t>(d)  </a:t>
            </a:r>
            <a:r>
              <a:rPr lang="cs-CZ" sz="3600" b="1" dirty="0">
                <a:solidFill>
                  <a:srgbClr val="0070C0"/>
                </a:solidFill>
              </a:rPr>
              <a:t>a </a:t>
            </a:r>
          </a:p>
          <a:p>
            <a:pPr marL="0" indent="0">
              <a:buNone/>
            </a:pPr>
            <a:r>
              <a:rPr lang="cs-CZ" sz="3600" b="1" dirty="0"/>
              <a:t>d </a:t>
            </a:r>
            <a:r>
              <a:rPr lang="cs-CZ" sz="3600" b="1" dirty="0">
                <a:solidFill>
                  <a:srgbClr val="FF0000"/>
                </a:solidFill>
              </a:rPr>
              <a:t>&lt;-</a:t>
            </a:r>
            <a:r>
              <a:rPr lang="cs-CZ" sz="3600" b="1" dirty="0"/>
              <a:t> d %&gt;%  </a:t>
            </a:r>
          </a:p>
          <a:p>
            <a:pPr marL="0" indent="0">
              <a:buNone/>
            </a:pPr>
            <a:r>
              <a:rPr lang="cs-CZ" sz="3600" b="1" dirty="0"/>
              <a:t>	</a:t>
            </a:r>
            <a:r>
              <a:rPr lang="cs-CZ" sz="3600" b="1" dirty="0" err="1"/>
              <a:t>clean_names</a:t>
            </a:r>
            <a:r>
              <a:rPr lang="cs-CZ" sz="3600" b="1" dirty="0"/>
              <a:t>()</a:t>
            </a:r>
          </a:p>
          <a:p>
            <a:pPr marL="0" indent="0">
              <a:buNone/>
            </a:pPr>
            <a:endParaRPr lang="cs-CZ" sz="3600" b="1" dirty="0"/>
          </a:p>
          <a:p>
            <a:pPr marL="0" indent="0">
              <a:buNone/>
            </a:pPr>
            <a:r>
              <a:rPr lang="cs-CZ" sz="3600" b="1" dirty="0">
                <a:solidFill>
                  <a:srgbClr val="7030A0"/>
                </a:solidFill>
              </a:rPr>
              <a:t>Levý alt + -  </a:t>
            </a:r>
            <a:endParaRPr lang="cs-CZ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Pipe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800" b="1" dirty="0">
                <a:solidFill>
                  <a:srgbClr val="0070C0"/>
                </a:solidFill>
              </a:rPr>
              <a:t>Co dělá tento znak?</a:t>
            </a:r>
          </a:p>
          <a:p>
            <a:pPr marL="0" indent="0">
              <a:buNone/>
            </a:pPr>
            <a:r>
              <a:rPr lang="cs-CZ" sz="3600" b="1" dirty="0"/>
              <a:t>d </a:t>
            </a:r>
            <a:r>
              <a:rPr lang="cs-CZ" sz="3600" b="1" dirty="0">
                <a:solidFill>
                  <a:srgbClr val="FFC000"/>
                </a:solidFill>
              </a:rPr>
              <a:t>&lt;-</a:t>
            </a:r>
            <a:r>
              <a:rPr lang="cs-CZ" sz="3600" b="1" dirty="0"/>
              <a:t> d </a:t>
            </a:r>
            <a:r>
              <a:rPr lang="cs-CZ" sz="3600" b="1" dirty="0">
                <a:solidFill>
                  <a:srgbClr val="FFC000"/>
                </a:solidFill>
              </a:rPr>
              <a:t>%&gt;%</a:t>
            </a:r>
            <a:r>
              <a:rPr lang="cs-CZ" sz="3600" b="1" dirty="0"/>
              <a:t>  </a:t>
            </a:r>
          </a:p>
          <a:p>
            <a:pPr marL="0" indent="0">
              <a:buNone/>
            </a:pPr>
            <a:r>
              <a:rPr lang="cs-CZ" sz="3600" b="1" dirty="0"/>
              <a:t>	</a:t>
            </a:r>
            <a:r>
              <a:rPr lang="cs-CZ" sz="3600" b="1" dirty="0" err="1"/>
              <a:t>filter</a:t>
            </a:r>
            <a:r>
              <a:rPr lang="cs-CZ" sz="3600" b="1" dirty="0"/>
              <a:t> (</a:t>
            </a:r>
            <a:r>
              <a:rPr lang="cs-CZ" sz="3600" b="1" dirty="0" err="1"/>
              <a:t>orp</a:t>
            </a:r>
            <a:r>
              <a:rPr lang="cs-CZ" sz="3600" b="1" dirty="0"/>
              <a:t> == „Praha") </a:t>
            </a:r>
            <a:r>
              <a:rPr lang="cs-CZ" sz="3600" b="1" dirty="0">
                <a:solidFill>
                  <a:srgbClr val="FFC000"/>
                </a:solidFill>
              </a:rPr>
              <a:t>%&gt;%</a:t>
            </a:r>
            <a:r>
              <a:rPr lang="cs-CZ" sz="3600" b="1" dirty="0"/>
              <a:t> </a:t>
            </a:r>
          </a:p>
          <a:p>
            <a:pPr marL="0" indent="0">
              <a:buNone/>
            </a:pPr>
            <a:r>
              <a:rPr lang="cs-CZ" sz="3600" b="1" dirty="0"/>
              <a:t>	</a:t>
            </a:r>
            <a:r>
              <a:rPr lang="cs-CZ" sz="3600" b="1" dirty="0" err="1"/>
              <a:t>clean_names</a:t>
            </a:r>
            <a:r>
              <a:rPr lang="cs-CZ" sz="3600" b="1" dirty="0"/>
              <a:t>() </a:t>
            </a:r>
          </a:p>
          <a:p>
            <a:pPr marL="0" indent="0">
              <a:buNone/>
            </a:pPr>
            <a:r>
              <a:rPr lang="cs-CZ" sz="3600" b="1" dirty="0">
                <a:solidFill>
                  <a:srgbClr val="7030A0"/>
                </a:solidFill>
              </a:rPr>
              <a:t>Ctrl + Shift + M</a:t>
            </a:r>
            <a:endParaRPr lang="cs-CZ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3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Výběr řádků a sloupců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sz="4600" b="1" dirty="0">
                <a:solidFill>
                  <a:srgbClr val="FFC000"/>
                </a:solidFill>
              </a:rPr>
              <a:t>Řádky</a:t>
            </a:r>
            <a:r>
              <a:rPr lang="cs-CZ" sz="4600" b="1" dirty="0"/>
              <a:t> – </a:t>
            </a:r>
            <a:r>
              <a:rPr lang="cs-CZ" sz="4600" b="1" dirty="0">
                <a:solidFill>
                  <a:srgbClr val="0070C0"/>
                </a:solidFill>
              </a:rPr>
              <a:t>FILTER</a:t>
            </a:r>
          </a:p>
          <a:p>
            <a:pPr marL="0" indent="0">
              <a:buNone/>
            </a:pPr>
            <a:r>
              <a:rPr lang="cs-CZ" sz="3600" b="1" dirty="0"/>
              <a:t>konkrétní hodnota == „</a:t>
            </a:r>
            <a:r>
              <a:rPr lang="cs-CZ" sz="3600" b="1" dirty="0" err="1"/>
              <a:t>zš</a:t>
            </a:r>
            <a:r>
              <a:rPr lang="cs-CZ" sz="3600" b="1" dirty="0"/>
              <a:t>“, 5, !=, &lt; …</a:t>
            </a:r>
            <a:br>
              <a:rPr lang="cs-CZ" sz="3600" b="1" dirty="0"/>
            </a:br>
            <a:r>
              <a:rPr lang="cs-CZ" sz="3600" b="1" dirty="0"/>
              <a:t>kombinace podmínek &amp; (a), | (nebo) …</a:t>
            </a:r>
          </a:p>
          <a:p>
            <a:pPr marL="0" indent="0">
              <a:buNone/>
            </a:pPr>
            <a:r>
              <a:rPr lang="cs-CZ" sz="4000" b="1" dirty="0">
                <a:solidFill>
                  <a:srgbClr val="FFC000"/>
                </a:solidFill>
              </a:rPr>
              <a:t>Sloupce (proměnné) </a:t>
            </a:r>
            <a:r>
              <a:rPr lang="cs-CZ" sz="4000" b="1" dirty="0"/>
              <a:t>– </a:t>
            </a:r>
            <a:r>
              <a:rPr lang="cs-CZ" sz="4000" b="1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cs-CZ" sz="3600" b="1" dirty="0"/>
              <a:t>d &lt;- d %&gt;%  </a:t>
            </a:r>
            <a:r>
              <a:rPr lang="cs-CZ" sz="3600" b="1" dirty="0" err="1"/>
              <a:t>select</a:t>
            </a:r>
            <a:r>
              <a:rPr lang="cs-CZ" sz="3600" b="1" dirty="0"/>
              <a:t> (kraj, </a:t>
            </a:r>
            <a:r>
              <a:rPr lang="cs-CZ" sz="3600" b="1" dirty="0" err="1"/>
              <a:t>orp</a:t>
            </a:r>
            <a:r>
              <a:rPr lang="cs-CZ" sz="3600" b="1" dirty="0"/>
              <a:t>) – vybere jen tyto proměnné, ostatní odstraní</a:t>
            </a:r>
            <a:br>
              <a:rPr lang="cs-CZ" sz="3600" b="1" dirty="0"/>
            </a:br>
            <a:r>
              <a:rPr lang="cs-CZ" sz="3600" b="1" dirty="0"/>
              <a:t>d &lt;- d %&gt;%  </a:t>
            </a:r>
            <a:r>
              <a:rPr lang="cs-CZ" sz="3600" b="1" dirty="0" err="1"/>
              <a:t>select</a:t>
            </a:r>
            <a:r>
              <a:rPr lang="cs-CZ" sz="3600" b="1" dirty="0"/>
              <a:t> (-</a:t>
            </a:r>
            <a:r>
              <a:rPr lang="cs-CZ" sz="3600" b="1" dirty="0" err="1"/>
              <a:t>orp</a:t>
            </a:r>
            <a:r>
              <a:rPr lang="cs-CZ" sz="3600" b="1" dirty="0"/>
              <a:t>) – odstraní danou proměnnou, ostatní nechá </a:t>
            </a:r>
          </a:p>
          <a:p>
            <a:pPr marL="0" indent="0">
              <a:buNone/>
            </a:pP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35929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84639"/>
            <a:ext cx="10357666" cy="874590"/>
          </a:xfrm>
        </p:spPr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Kdy psát uvozovky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380392"/>
            <a:ext cx="10357666" cy="529296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cs-CZ" sz="6200" b="1" dirty="0">
                <a:solidFill>
                  <a:srgbClr val="00B0F0"/>
                </a:solidFill>
              </a:rPr>
              <a:t>Bez uvozovek</a:t>
            </a:r>
          </a:p>
          <a:p>
            <a:r>
              <a:rPr lang="cs-CZ" sz="6200" b="1" dirty="0"/>
              <a:t>Načtení balíčků - </a:t>
            </a:r>
            <a:r>
              <a:rPr lang="cs-CZ" sz="6200" b="1" dirty="0" err="1"/>
              <a:t>library</a:t>
            </a:r>
            <a:r>
              <a:rPr lang="cs-CZ" sz="6200" b="1" dirty="0"/>
              <a:t>(</a:t>
            </a:r>
            <a:r>
              <a:rPr lang="cs-CZ" sz="6200" b="1" dirty="0" err="1"/>
              <a:t>tidyverse</a:t>
            </a:r>
            <a:r>
              <a:rPr lang="cs-CZ" sz="6200" b="1" dirty="0"/>
              <a:t>)</a:t>
            </a:r>
          </a:p>
          <a:p>
            <a:r>
              <a:rPr lang="cs-CZ" sz="6200" b="1" dirty="0"/>
              <a:t>práce s proměnnými sloupci - </a:t>
            </a:r>
            <a:r>
              <a:rPr lang="cs-CZ" sz="6200" b="1" dirty="0" err="1"/>
              <a:t>select</a:t>
            </a:r>
            <a:r>
              <a:rPr lang="cs-CZ" sz="6200" b="1" dirty="0"/>
              <a:t>(kraj), </a:t>
            </a:r>
            <a:r>
              <a:rPr lang="cs-CZ" sz="6200" b="1" dirty="0" err="1"/>
              <a:t>rename</a:t>
            </a:r>
            <a:r>
              <a:rPr lang="cs-CZ" sz="6200" b="1" dirty="0"/>
              <a:t>, </a:t>
            </a:r>
            <a:r>
              <a:rPr lang="cs-CZ" sz="6200" b="1" dirty="0" err="1"/>
              <a:t>mutate</a:t>
            </a:r>
            <a:r>
              <a:rPr lang="cs-CZ" sz="6200" b="1" dirty="0"/>
              <a:t> </a:t>
            </a:r>
          </a:p>
          <a:p>
            <a:r>
              <a:rPr lang="cs-CZ" sz="6200" b="1" dirty="0"/>
              <a:t>práce s čísly, je-li v číselném (a ne textovém) formátu např </a:t>
            </a:r>
            <a:r>
              <a:rPr lang="cs-CZ" sz="6200" b="1" dirty="0" err="1"/>
              <a:t>filter</a:t>
            </a:r>
            <a:r>
              <a:rPr lang="cs-CZ" sz="6200" b="1" dirty="0"/>
              <a:t> (vek == 10) </a:t>
            </a:r>
          </a:p>
          <a:p>
            <a:pPr marL="0" indent="0">
              <a:buNone/>
            </a:pPr>
            <a:r>
              <a:rPr lang="cs-CZ" sz="6200" b="1" dirty="0">
                <a:solidFill>
                  <a:srgbClr val="00B0F0"/>
                </a:solidFill>
              </a:rPr>
              <a:t>S uvozovkami</a:t>
            </a:r>
          </a:p>
          <a:p>
            <a:r>
              <a:rPr lang="cs-CZ" sz="6200" b="1" dirty="0"/>
              <a:t>instalování balíčků - </a:t>
            </a:r>
            <a:r>
              <a:rPr lang="cs-CZ" sz="6200" b="1" dirty="0" err="1"/>
              <a:t>install.packages</a:t>
            </a:r>
            <a:r>
              <a:rPr lang="cs-CZ" sz="6200" b="1" dirty="0"/>
              <a:t>(„</a:t>
            </a:r>
            <a:r>
              <a:rPr lang="cs-CZ" sz="6200" b="1" dirty="0" err="1"/>
              <a:t>tidyverse</a:t>
            </a:r>
            <a:r>
              <a:rPr lang="cs-CZ" sz="6200" b="1" dirty="0"/>
              <a:t>“)</a:t>
            </a:r>
          </a:p>
          <a:p>
            <a:r>
              <a:rPr lang="cs-CZ" sz="6200" b="1" dirty="0"/>
              <a:t>práce s textovými nebo </a:t>
            </a:r>
            <a:r>
              <a:rPr lang="cs-CZ" sz="6200" b="1" dirty="0" err="1"/>
              <a:t>factor</a:t>
            </a:r>
            <a:r>
              <a:rPr lang="cs-CZ" sz="6200" b="1" dirty="0"/>
              <a:t> proměnnými – např </a:t>
            </a:r>
            <a:r>
              <a:rPr lang="cs-CZ" sz="6200" b="1" dirty="0" err="1"/>
              <a:t>filter</a:t>
            </a:r>
            <a:r>
              <a:rPr lang="cs-CZ" sz="6200" b="1" dirty="0"/>
              <a:t>(</a:t>
            </a:r>
            <a:r>
              <a:rPr lang="cs-CZ" sz="6200" b="1" dirty="0" err="1"/>
              <a:t>jmeno</a:t>
            </a:r>
            <a:r>
              <a:rPr lang="cs-CZ" sz="6200" b="1" dirty="0"/>
              <a:t> == „Kateřina“ | </a:t>
            </a:r>
            <a:r>
              <a:rPr lang="cs-CZ" sz="6200" b="1" dirty="0" err="1"/>
              <a:t>pohlavi</a:t>
            </a:r>
            <a:r>
              <a:rPr lang="cs-CZ" sz="6200" b="1" dirty="0"/>
              <a:t> == „ženy“)</a:t>
            </a:r>
          </a:p>
          <a:p>
            <a:r>
              <a:rPr lang="cs-CZ" sz="6200" b="1" dirty="0"/>
              <a:t>názvy os, titulků apod. v grafech nebo mapách, u </a:t>
            </a:r>
            <a:r>
              <a:rPr lang="cs-CZ" sz="6200" b="1" dirty="0" err="1"/>
              <a:t>tmap</a:t>
            </a:r>
            <a:r>
              <a:rPr lang="cs-CZ" sz="6200" b="1" dirty="0"/>
              <a:t> i název proměnný, kterou zobrazujeme v mapě</a:t>
            </a:r>
          </a:p>
          <a:p>
            <a:r>
              <a:rPr lang="cs-CZ" sz="6200" b="1" dirty="0"/>
              <a:t>názvy souborů při načítání i ukládání – i s příponou souboru – např. „</a:t>
            </a:r>
            <a:r>
              <a:rPr lang="cs-CZ" sz="6200" b="1" dirty="0" err="1"/>
              <a:t>muj_skript.rds</a:t>
            </a:r>
            <a:r>
              <a:rPr lang="cs-CZ" sz="6200" b="1" dirty="0"/>
              <a:t>“</a:t>
            </a:r>
          </a:p>
          <a:p>
            <a:pPr marL="0" indent="0">
              <a:buNone/>
            </a:pP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7479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latin typeface="Abadi" panose="020B0604020104020204" pitchFamily="34" charset="0"/>
              </a:rPr>
              <a:t>Závorky-</a:t>
            </a:r>
            <a:r>
              <a:rPr lang="cs-CZ" sz="3200" b="1" dirty="0">
                <a:solidFill>
                  <a:srgbClr val="00B0F0"/>
                </a:solidFill>
              </a:rPr>
              <a:t>Hlídejme si správný počet</a:t>
            </a:r>
            <a:endParaRPr lang="cs-CZ" b="1" dirty="0">
              <a:latin typeface="Abadi" panose="020B0604020104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3800" b="1" dirty="0"/>
              <a:t>d &lt;- d %&gt;%  </a:t>
            </a:r>
          </a:p>
          <a:p>
            <a:pPr marL="0" indent="0">
              <a:buNone/>
            </a:pPr>
            <a:r>
              <a:rPr lang="cs-CZ" sz="3800" b="1" dirty="0"/>
              <a:t>	</a:t>
            </a:r>
            <a:r>
              <a:rPr lang="cs-CZ" sz="3800" b="1" dirty="0" err="1"/>
              <a:t>mutate</a:t>
            </a:r>
            <a:r>
              <a:rPr lang="cs-CZ" sz="3800" b="1" dirty="0">
                <a:solidFill>
                  <a:srgbClr val="FF0000"/>
                </a:solidFill>
              </a:rPr>
              <a:t>(</a:t>
            </a:r>
            <a:r>
              <a:rPr lang="cs-CZ" sz="3800" b="1" dirty="0" err="1"/>
              <a:t>vzdelani_f</a:t>
            </a:r>
            <a:r>
              <a:rPr lang="cs-CZ" sz="3800" b="1" dirty="0"/>
              <a:t> = </a:t>
            </a:r>
            <a:r>
              <a:rPr lang="cs-CZ" sz="3800" b="1" dirty="0" err="1"/>
              <a:t>factor</a:t>
            </a:r>
            <a:r>
              <a:rPr lang="cs-CZ" sz="3800" b="1" dirty="0">
                <a:solidFill>
                  <a:srgbClr val="0070C0"/>
                </a:solidFill>
              </a:rPr>
              <a:t>(</a:t>
            </a:r>
            <a:r>
              <a:rPr lang="cs-CZ" sz="3800" b="1" dirty="0" err="1"/>
              <a:t>vzdelani</a:t>
            </a:r>
            <a:r>
              <a:rPr lang="cs-CZ" sz="3800" b="1" dirty="0"/>
              <a:t>, </a:t>
            </a:r>
            <a:r>
              <a:rPr lang="cs-CZ" sz="3800" b="1" dirty="0" err="1"/>
              <a:t>levels</a:t>
            </a:r>
            <a:r>
              <a:rPr lang="cs-CZ" sz="3800" b="1" dirty="0"/>
              <a:t> = 	c</a:t>
            </a:r>
            <a:r>
              <a:rPr lang="cs-CZ" sz="3800" b="1" dirty="0">
                <a:solidFill>
                  <a:srgbClr val="92D050"/>
                </a:solidFill>
              </a:rPr>
              <a:t>(</a:t>
            </a:r>
            <a:r>
              <a:rPr lang="cs-CZ" sz="3800" b="1" dirty="0"/>
              <a:t>"ZŠ", "SŠ", "VŠ"</a:t>
            </a:r>
            <a:r>
              <a:rPr lang="cs-CZ" sz="3800" b="1" dirty="0">
                <a:solidFill>
                  <a:srgbClr val="92D050"/>
                </a:solidFill>
              </a:rPr>
              <a:t>)</a:t>
            </a:r>
            <a:r>
              <a:rPr lang="cs-CZ" sz="3800" b="1" dirty="0">
                <a:solidFill>
                  <a:srgbClr val="0070C0"/>
                </a:solidFill>
              </a:rPr>
              <a:t>)</a:t>
            </a:r>
            <a:r>
              <a:rPr lang="cs-CZ" sz="38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cs-CZ" sz="2400" b="1" dirty="0" err="1"/>
              <a:t>RStudio</a:t>
            </a:r>
            <a:r>
              <a:rPr lang="cs-CZ" sz="2400" b="1" dirty="0"/>
              <a:t> nás při chybě upozorňuje – „</a:t>
            </a:r>
            <a:r>
              <a:rPr lang="cs-CZ" sz="2400" b="1" dirty="0" err="1"/>
              <a:t>unmateched</a:t>
            </a:r>
            <a:r>
              <a:rPr lang="cs-CZ" sz="2400" b="1" dirty="0"/>
              <a:t> </a:t>
            </a:r>
            <a:r>
              <a:rPr lang="cs-CZ" sz="2400" b="1" dirty="0" err="1"/>
              <a:t>opening</a:t>
            </a:r>
            <a:r>
              <a:rPr lang="cs-CZ" sz="2400" b="1" dirty="0"/>
              <a:t> </a:t>
            </a:r>
            <a:r>
              <a:rPr lang="cs-CZ" sz="2400" b="1" dirty="0" err="1"/>
              <a:t>brackets</a:t>
            </a:r>
            <a:r>
              <a:rPr lang="cs-CZ" sz="2400" b="1" dirty="0"/>
              <a:t>“ nebo </a:t>
            </a:r>
            <a:r>
              <a:rPr lang="cs-CZ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cs-CZ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cs-CZ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</a:t>
            </a:r>
            <a:r>
              <a:rPr lang="cs-CZ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‚)‘</a:t>
            </a:r>
          </a:p>
          <a:p>
            <a:pPr marL="0" indent="0">
              <a:buNone/>
            </a:pP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Možnost mít v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Rstudiu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barevně podle toho jaké části kódu se týkají –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Display a Use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rainbow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dole v části „Syntax“</a:t>
            </a:r>
            <a:endParaRPr lang="cs-C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366488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0B23E-27E1-EE61-C3B5-AF9EDA5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Nápovědy-</a:t>
            </a:r>
            <a:r>
              <a:rPr lang="cs-CZ" b="1" dirty="0">
                <a:solidFill>
                  <a:srgbClr val="00B0F0"/>
                </a:solidFill>
              </a:rPr>
              <a:t>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788C8A-B35E-99D0-897E-FFF8F6B6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>
                <a:solidFill>
                  <a:srgbClr val="C00000"/>
                </a:solidFill>
              </a:rPr>
              <a:t>Dvě dvojtečky </a:t>
            </a:r>
            <a:r>
              <a:rPr lang="cs-CZ" sz="2400" b="1" dirty="0"/>
              <a:t>např. </a:t>
            </a:r>
            <a:r>
              <a:rPr lang="cs-CZ" sz="2400" b="1" dirty="0" err="1"/>
              <a:t>tidyverse</a:t>
            </a:r>
            <a:r>
              <a:rPr lang="cs-CZ" sz="2400" b="1" dirty="0"/>
              <a:t>::  nabízí všechny funkce daného balíčku – když na ně najedeme máme stručný popis, úplnou dokumentaci po F1</a:t>
            </a:r>
          </a:p>
          <a:p>
            <a:r>
              <a:rPr lang="cs-CZ" sz="2400" b="1" dirty="0"/>
              <a:t>Když píšeme název funkce – např </a:t>
            </a:r>
            <a:r>
              <a:rPr lang="cs-CZ" sz="2400" b="1" dirty="0" err="1"/>
              <a:t>select</a:t>
            </a:r>
            <a:r>
              <a:rPr lang="cs-CZ" sz="2400" b="1" dirty="0"/>
              <a:t> a stiskneme </a:t>
            </a:r>
            <a:r>
              <a:rPr lang="cs-CZ" sz="2400" b="1" dirty="0">
                <a:solidFill>
                  <a:srgbClr val="C00000"/>
                </a:solidFill>
              </a:rPr>
              <a:t>F1</a:t>
            </a:r>
            <a:r>
              <a:rPr lang="cs-CZ" sz="2400" b="1" dirty="0"/>
              <a:t> – zobrazí se dokumentace s popisem, jak funkce funguje, stejně funguje </a:t>
            </a:r>
            <a:r>
              <a:rPr lang="cs-CZ" sz="2400" b="1" dirty="0">
                <a:solidFill>
                  <a:srgbClr val="C00000"/>
                </a:solidFill>
              </a:rPr>
              <a:t>1 otazník před funkcí </a:t>
            </a:r>
            <a:r>
              <a:rPr lang="cs-CZ" sz="2400" b="1" dirty="0"/>
              <a:t>– např. ?</a:t>
            </a:r>
            <a:r>
              <a:rPr lang="cs-CZ" sz="2400" b="1" dirty="0" err="1"/>
              <a:t>clean_names</a:t>
            </a:r>
            <a:endParaRPr lang="cs-CZ" sz="2400" b="1" dirty="0"/>
          </a:p>
          <a:p>
            <a:r>
              <a:rPr lang="cs-CZ" sz="2400" b="1" dirty="0">
                <a:solidFill>
                  <a:srgbClr val="C00000"/>
                </a:solidFill>
              </a:rPr>
              <a:t>2 otazníky před textem </a:t>
            </a:r>
            <a:r>
              <a:rPr lang="cs-CZ" sz="2400" b="1" dirty="0"/>
              <a:t>– hledají celkově daný text – můžeme hledat např. ??"</a:t>
            </a:r>
            <a:r>
              <a:rPr lang="cs-CZ" sz="2400" b="1" dirty="0" err="1"/>
              <a:t>linear</a:t>
            </a:r>
            <a:r>
              <a:rPr lang="cs-CZ" sz="2400" b="1" dirty="0"/>
              <a:t> </a:t>
            </a:r>
            <a:r>
              <a:rPr lang="cs-CZ" sz="2400" b="1" dirty="0" err="1"/>
              <a:t>models</a:t>
            </a:r>
            <a:r>
              <a:rPr lang="cs-CZ" sz="2400" b="1" dirty="0"/>
              <a:t> pro funkce pracující s lineárními modely, můžeme takto také hledat konkrétní funkci např. ??</a:t>
            </a:r>
            <a:r>
              <a:rPr lang="cs-CZ" sz="2400" b="1" dirty="0" err="1"/>
              <a:t>skim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272947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0B23E-27E1-EE61-C3B5-AF9EDA5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Dnešní 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788C8A-B35E-99D0-897E-FFF8F6B6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1800" b="1" dirty="0"/>
              <a:t>Stáhni si z GitHubu tento skript: </a:t>
            </a:r>
            <a:r>
              <a:rPr lang="cs-CZ" sz="1800" b="1" dirty="0">
                <a:solidFill>
                  <a:srgbClr val="0070C0"/>
                </a:solidFill>
              </a:rPr>
              <a:t>04_opakovani_2024_07_30_zadani, </a:t>
            </a:r>
          </a:p>
          <a:p>
            <a:pPr marL="0" indent="0">
              <a:buNone/>
            </a:pPr>
            <a:r>
              <a:rPr lang="cs-CZ" sz="1800" dirty="0" err="1">
                <a:hlinkClick r:id="rId2"/>
              </a:rPr>
              <a:t>KatSafarova</a:t>
            </a:r>
            <a:r>
              <a:rPr lang="cs-CZ" sz="1800" dirty="0">
                <a:hlinkClick r:id="rId2"/>
              </a:rPr>
              <a:t>/</a:t>
            </a:r>
            <a:r>
              <a:rPr lang="cs-CZ" sz="1800" dirty="0" err="1">
                <a:hlinkClick r:id="rId2"/>
              </a:rPr>
              <a:t>workshopy_R</a:t>
            </a:r>
            <a:r>
              <a:rPr lang="cs-CZ" sz="1800" dirty="0">
                <a:hlinkClick r:id="rId2"/>
              </a:rPr>
              <a:t>: workshopy v R pro analytiky na MPSV, MŠMT, MMR a VAÚ (github.com)</a:t>
            </a:r>
            <a:endParaRPr lang="cs-CZ" sz="1800" b="1" dirty="0">
              <a:solidFill>
                <a:srgbClr val="0070C0"/>
              </a:solidFill>
            </a:endParaRPr>
          </a:p>
          <a:p>
            <a:r>
              <a:rPr lang="cs-CZ" sz="1800" b="1" dirty="0"/>
              <a:t>Vrhni se na úkoly – čas do </a:t>
            </a:r>
            <a:r>
              <a:rPr lang="cs-CZ" sz="1800" b="1" dirty="0">
                <a:solidFill>
                  <a:srgbClr val="C00000"/>
                </a:solidFill>
              </a:rPr>
              <a:t>11:20</a:t>
            </a:r>
            <a:r>
              <a:rPr lang="cs-CZ" sz="1800" b="1" dirty="0"/>
              <a:t>, postupuj lineárně, nápovědy si můžete zabalit po kliknutí na šipku vedle # Nápověda</a:t>
            </a:r>
          </a:p>
          <a:p>
            <a:r>
              <a:rPr lang="cs-CZ" sz="1800" b="1" dirty="0"/>
              <a:t>Zkus postupovat maximálně samostatně, když bys nevěděl/a dívej se do starších skriptů, </a:t>
            </a:r>
            <a:r>
              <a:rPr lang="cs-CZ" sz="1800" b="1" dirty="0" err="1"/>
              <a:t>googli</a:t>
            </a:r>
            <a:r>
              <a:rPr lang="cs-CZ" sz="1800" b="1" dirty="0"/>
              <a:t>, nebo konzultuj s </a:t>
            </a:r>
            <a:r>
              <a:rPr lang="cs-CZ" sz="1800" b="1" dirty="0" err="1"/>
              <a:t>chatgpt</a:t>
            </a:r>
            <a:r>
              <a:rPr lang="cs-CZ" sz="1800" b="1" dirty="0"/>
              <a:t> – zadávej mu, ať používá </a:t>
            </a:r>
            <a:r>
              <a:rPr lang="cs-CZ" sz="1800" b="1" dirty="0" err="1"/>
              <a:t>dplyr</a:t>
            </a:r>
            <a:r>
              <a:rPr lang="cs-CZ" sz="1800" b="1" dirty="0"/>
              <a:t> </a:t>
            </a:r>
          </a:p>
          <a:p>
            <a:r>
              <a:rPr lang="cs-CZ" sz="1800" b="1" dirty="0"/>
              <a:t>S Katkou nebo Petrem průběžně konzultuj, jen  když jiná řešení skutečně nefungují </a:t>
            </a:r>
          </a:p>
          <a:p>
            <a:r>
              <a:rPr lang="cs-CZ" sz="1800" b="1" dirty="0">
                <a:solidFill>
                  <a:srgbClr val="C00000"/>
                </a:solidFill>
              </a:rPr>
              <a:t>11:10 – 11:20 </a:t>
            </a:r>
            <a:r>
              <a:rPr lang="cs-CZ" sz="1800" b="1" dirty="0"/>
              <a:t>– feedback – co jsi stihl/a, na jaké problémy jsi narazila/a </a:t>
            </a:r>
          </a:p>
          <a:p>
            <a:r>
              <a:rPr lang="cs-CZ" sz="1800" b="1" dirty="0">
                <a:solidFill>
                  <a:srgbClr val="C00000"/>
                </a:solidFill>
              </a:rPr>
              <a:t>11:20 – 11:30 </a:t>
            </a:r>
            <a:r>
              <a:rPr lang="cs-CZ" sz="1800" b="1" dirty="0"/>
              <a:t>– ukázka řešení</a:t>
            </a:r>
          </a:p>
          <a:p>
            <a:r>
              <a:rPr lang="cs-CZ" sz="1800" b="1" dirty="0">
                <a:solidFill>
                  <a:srgbClr val="C00000"/>
                </a:solidFill>
              </a:rPr>
              <a:t>11:30-12:30 </a:t>
            </a:r>
            <a:r>
              <a:rPr lang="cs-CZ" sz="1800" b="1" dirty="0"/>
              <a:t>možnost debatovat dále u oběda, </a:t>
            </a:r>
            <a:r>
              <a:rPr lang="cs-CZ" sz="1800" b="1" dirty="0" err="1"/>
              <a:t>nebp</a:t>
            </a:r>
            <a:r>
              <a:rPr lang="cs-CZ" sz="1800" b="1" dirty="0"/>
              <a:t> dořešit individuálně </a:t>
            </a:r>
            <a:br>
              <a:rPr lang="cs-CZ" sz="1800" dirty="0"/>
            </a:br>
            <a:r>
              <a:rPr lang="cs-CZ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50286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577</Words>
  <Application>Microsoft Office PowerPoint</Application>
  <PresentationFormat>Širokoúhlá obrazovka</PresentationFormat>
  <Paragraphs>50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Abadi</vt:lpstr>
      <vt:lpstr>Arial</vt:lpstr>
      <vt:lpstr>Avenir Next LT Pro</vt:lpstr>
      <vt:lpstr>Avenir Next LT Pro Light</vt:lpstr>
      <vt:lpstr>Calibri</vt:lpstr>
      <vt:lpstr>VeniceBeachVTI</vt:lpstr>
      <vt:lpstr>3. Setkání workshopy v r</vt:lpstr>
      <vt:lpstr>Připomenutí Základních principů</vt:lpstr>
      <vt:lpstr>Funkce přiřazení</vt:lpstr>
      <vt:lpstr>Pipe operátor</vt:lpstr>
      <vt:lpstr>Výběr řádků a sloupců</vt:lpstr>
      <vt:lpstr>Kdy psát uvozovky</vt:lpstr>
      <vt:lpstr>Závorky-Hlídejme si správný počet</vt:lpstr>
      <vt:lpstr>Nápovědy-dokumentace</vt:lpstr>
      <vt:lpstr>Dnešní program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20</cp:revision>
  <dcterms:created xsi:type="dcterms:W3CDTF">2024-05-22T20:48:37Z</dcterms:created>
  <dcterms:modified xsi:type="dcterms:W3CDTF">2024-07-30T09:51:27Z</dcterms:modified>
</cp:coreProperties>
</file>