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1" r:id="rId3"/>
    <p:sldId id="260" r:id="rId4"/>
    <p:sldId id="258" r:id="rId5"/>
    <p:sldId id="259" r:id="rId6"/>
    <p:sldId id="261" r:id="rId7"/>
    <p:sldId id="257" r:id="rId8"/>
    <p:sldId id="282" r:id="rId9"/>
    <p:sldId id="283" r:id="rId10"/>
    <p:sldId id="284" r:id="rId11"/>
    <p:sldId id="285" r:id="rId12"/>
    <p:sldId id="286" r:id="rId13"/>
    <p:sldId id="262" r:id="rId14"/>
    <p:sldId id="263" r:id="rId15"/>
    <p:sldId id="267" r:id="rId16"/>
    <p:sldId id="268" r:id="rId17"/>
    <p:sldId id="275" r:id="rId18"/>
    <p:sldId id="264" r:id="rId19"/>
    <p:sldId id="287" r:id="rId20"/>
    <p:sldId id="271" r:id="rId21"/>
    <p:sldId id="272" r:id="rId22"/>
    <p:sldId id="276" r:id="rId23"/>
    <p:sldId id="277" r:id="rId24"/>
    <p:sldId id="279" r:id="rId25"/>
    <p:sldId id="280" r:id="rId26"/>
    <p:sldId id="265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rbouchal.xyz/analytici/one-pag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ciology-fa-cu.github.io/uvod-do-r-kniha/organiza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ategory/r?showAll=true" TargetMode="External"/><Relationship Id="rId3" Type="http://schemas.openxmlformats.org/officeDocument/2006/relationships/hyperlink" Target="https://garrettgman.github.io/tidying/" TargetMode="External"/><Relationship Id="rId7" Type="http://schemas.openxmlformats.org/officeDocument/2006/relationships/hyperlink" Target="https://scholaempirica.github.io/reschola/articles/tips.html" TargetMode="External"/><Relationship Id="rId2" Type="http://schemas.openxmlformats.org/officeDocument/2006/relationships/hyperlink" Target="https://r4ds.had.co.nz/tidy-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novia.com/en/blog/top-r-color-palettes-to-know-for-great-data-visualization/" TargetMode="External"/><Relationship Id="rId5" Type="http://schemas.openxmlformats.org/officeDocument/2006/relationships/hyperlink" Target="https://dreamrs.shinyapps.io/esquisse/" TargetMode="External"/><Relationship Id="rId10" Type="http://schemas.openxmlformats.org/officeDocument/2006/relationships/hyperlink" Target="https://sociology-fa-cu.github.io/uvod-do-r-kniha/" TargetMode="External"/><Relationship Id="rId4" Type="http://schemas.openxmlformats.org/officeDocument/2006/relationships/hyperlink" Target="https://r-graph-gallery.com/" TargetMode="External"/><Relationship Id="rId9" Type="http://schemas.openxmlformats.org/officeDocument/2006/relationships/hyperlink" Target="https://petrbouchal.xyz/eval2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5D81781-D68B-5ED6-289B-24B0DA75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3775"/>
          <a:stretch/>
        </p:blipFill>
        <p:spPr>
          <a:xfrm>
            <a:off x="20" y="10"/>
            <a:ext cx="8118772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5590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1. Setkání</a:t>
            </a:r>
            <a:b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</a:br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workshopy v 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23. 05. 2024</a:t>
            </a:r>
          </a:p>
        </p:txBody>
      </p:sp>
      <p:pic>
        <p:nvPicPr>
          <p:cNvPr id="8" name="Obrázek 7" descr="Obsah obrázku Grafika, symbol, logo, Písmo&#10;&#10;Popis byl vytvořen automaticky">
            <a:extLst>
              <a:ext uri="{FF2B5EF4-FFF2-40B4-BE49-F238E27FC236}">
                <a16:creationId xmlns:a16="http://schemas.microsoft.com/office/drawing/2014/main" id="{02F9C3A0-D13D-D182-4BF2-9C859108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-2" b="-2"/>
          <a:stretch/>
        </p:blipFill>
        <p:spPr>
          <a:xfrm>
            <a:off x="8111172" y="8"/>
            <a:ext cx="4080828" cy="3428999"/>
          </a:xfrm>
          <a:prstGeom prst="rect">
            <a:avLst/>
          </a:prstGeom>
        </p:spPr>
      </p:pic>
      <p:pic>
        <p:nvPicPr>
          <p:cNvPr id="6" name="Obrázek 5" descr="Obsah obrázku symbol, logo, Písmo, kruh&#10;&#10;Popis byl vytvořen automaticky">
            <a:extLst>
              <a:ext uri="{FF2B5EF4-FFF2-40B4-BE49-F238E27FC236}">
                <a16:creationId xmlns:a16="http://schemas.microsoft.com/office/drawing/2014/main" id="{0CCD398F-DD19-0972-1A60-820BD0911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815"/>
          <a:stretch/>
        </p:blipFill>
        <p:spPr>
          <a:xfrm>
            <a:off x="8118792" y="3428992"/>
            <a:ext cx="4073208" cy="3429000"/>
          </a:xfrm>
          <a:prstGeom prst="rect">
            <a:avLst/>
          </a:prstGeom>
        </p:spPr>
      </p:pic>
      <p:pic>
        <p:nvPicPr>
          <p:cNvPr id="14" name="Obrázek 13" descr="Obsah obrázku nářadí, design&#10;&#10;Popis byl vytvořen automaticky">
            <a:extLst>
              <a:ext uri="{FF2B5EF4-FFF2-40B4-BE49-F238E27FC236}">
                <a16:creationId xmlns:a16="http://schemas.microsoft.com/office/drawing/2014/main" id="{2F8D81C2-0936-89FD-7CB6-1AA657B8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454808"/>
            <a:ext cx="1200953" cy="1353455"/>
          </a:xfrm>
          <a:prstGeom prst="rect">
            <a:avLst/>
          </a:prstGeom>
        </p:spPr>
      </p:pic>
      <p:pic>
        <p:nvPicPr>
          <p:cNvPr id="16" name="Obrázek 15" descr="Obsah obrázku snímek obrazovky, symbol, Obdélník, zelené&#10;&#10;Popis byl vytvořen automaticky">
            <a:extLst>
              <a:ext uri="{FF2B5EF4-FFF2-40B4-BE49-F238E27FC236}">
                <a16:creationId xmlns:a16="http://schemas.microsoft.com/office/drawing/2014/main" id="{3EADE903-FFBB-71F9-E8D9-025B43423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2" y="454808"/>
            <a:ext cx="1224635" cy="1420768"/>
          </a:xfrm>
          <a:prstGeom prst="rect">
            <a:avLst/>
          </a:prstGeom>
        </p:spPr>
      </p:pic>
      <p:pic>
        <p:nvPicPr>
          <p:cNvPr id="19" name="Obrázek 18" descr="Obsah obrázku text, logo, design&#10;&#10;Popis byl vytvořen automaticky">
            <a:extLst>
              <a:ext uri="{FF2B5EF4-FFF2-40B4-BE49-F238E27FC236}">
                <a16:creationId xmlns:a16="http://schemas.microsoft.com/office/drawing/2014/main" id="{F9951FF6-3E20-999A-FECF-8153DC004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5429250"/>
            <a:ext cx="1082197" cy="1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diagram, text, Plán, Technický výkres&#10;&#10;Popis byl vytvořen automaticky">
            <a:extLst>
              <a:ext uri="{FF2B5EF4-FFF2-40B4-BE49-F238E27FC236}">
                <a16:creationId xmlns:a16="http://schemas.microsoft.com/office/drawing/2014/main" id="{885461B1-ADD7-AB1D-12BD-11978039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řada/pruh, číslo&#10;&#10;Popis byl vytvořen automaticky">
            <a:extLst>
              <a:ext uri="{FF2B5EF4-FFF2-40B4-BE49-F238E27FC236}">
                <a16:creationId xmlns:a16="http://schemas.microsoft.com/office/drawing/2014/main" id="{78D35761-6802-7F17-584B-CCD9CDE1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9517" cy="6858000"/>
          </a:xfrm>
          <a:prstGeom prst="rect">
            <a:avLst/>
          </a:prstGeom>
        </p:spPr>
      </p:pic>
      <p:pic>
        <p:nvPicPr>
          <p:cNvPr id="9" name="Obrázek 8" descr="Obsah obrázku text, snímek obrazovky, Barevnost, nachový&#10;&#10;Popis byl vytvořen automaticky">
            <a:extLst>
              <a:ext uri="{FF2B5EF4-FFF2-40B4-BE49-F238E27FC236}">
                <a16:creationId xmlns:a16="http://schemas.microsoft.com/office/drawing/2014/main" id="{496EE11E-260C-ACF4-26EC-3F011CBB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7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text, grafický design, plakát, Grafika&#10;&#10;Popis byl vytvořen automaticky">
            <a:extLst>
              <a:ext uri="{FF2B5EF4-FFF2-40B4-BE49-F238E27FC236}">
                <a16:creationId xmlns:a16="http://schemas.microsoft.com/office/drawing/2014/main" id="{4452F1B2-FC8A-3F0E-F296-4C59C9DB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5250"/>
            <a:ext cx="4572000" cy="4572000"/>
          </a:xfrm>
          <a:prstGeom prst="rect">
            <a:avLst/>
          </a:prstGeom>
        </p:spPr>
      </p:pic>
      <p:pic>
        <p:nvPicPr>
          <p:cNvPr id="13" name="Obrázek 12" descr="Obsah obrázku text, kruh, snímek obrazovky, diagram&#10;&#10;Popis byl vytvořen automaticky">
            <a:extLst>
              <a:ext uri="{FF2B5EF4-FFF2-40B4-BE49-F238E27FC236}">
                <a16:creationId xmlns:a16="http://schemas.microsoft.com/office/drawing/2014/main" id="{72F76A86-AF9A-4D2D-4772-B96B6F6EF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Nevýhody R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A5D431-6CAA-D718-0801-F098A1C0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 descr="Obsah obrázku řada/pruh, diagram, Vykreslený graf, text&#10;&#10;Popis byl vytvořen automaticky">
            <a:extLst>
              <a:ext uri="{FF2B5EF4-FFF2-40B4-BE49-F238E27FC236}">
                <a16:creationId xmlns:a16="http://schemas.microsoft.com/office/drawing/2014/main" id="{073B7A65-4165-402B-165F-24E10306D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4" y="2162175"/>
            <a:ext cx="6567810" cy="4695825"/>
          </a:xfrm>
          <a:prstGeom prst="rect">
            <a:avLst/>
          </a:prstGeom>
        </p:spPr>
      </p:pic>
      <p:pic>
        <p:nvPicPr>
          <p:cNvPr id="7" name="Obrázek 6" descr="Obsah obrázku text, grafický design, plakát, Grafika&#10;&#10;Popis byl vytvořen automaticky">
            <a:extLst>
              <a:ext uri="{FF2B5EF4-FFF2-40B4-BE49-F238E27FC236}">
                <a16:creationId xmlns:a16="http://schemas.microsoft.com/office/drawing/2014/main" id="{9ECF70B5-46C8-142F-82DF-3F3C54A81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4" y="2622595"/>
            <a:ext cx="2924175" cy="31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Naštěstí existuje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A5D431-6CAA-D718-0801-F098A1C0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267952"/>
            <a:ext cx="10357666" cy="4114801"/>
          </a:xfrm>
        </p:spPr>
        <p:txBody>
          <a:bodyPr>
            <a:normAutofit/>
          </a:bodyPr>
          <a:lstStyle/>
          <a:p>
            <a:r>
              <a:rPr lang="cs-CZ" b="1" dirty="0"/>
              <a:t>Množství</a:t>
            </a:r>
            <a:r>
              <a:rPr lang="cs-CZ" dirty="0"/>
              <a:t> kvalitních učebních materiálů, videí</a:t>
            </a:r>
          </a:p>
          <a:p>
            <a:r>
              <a:rPr lang="cs-CZ" dirty="0"/>
              <a:t>Komunita </a:t>
            </a:r>
            <a:r>
              <a:rPr lang="cs-CZ" dirty="0" err="1"/>
              <a:t>Rkařů</a:t>
            </a:r>
            <a:r>
              <a:rPr lang="cs-CZ" dirty="0"/>
              <a:t> i v ČR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Josef </a:t>
            </a:r>
            <a:r>
              <a:rPr lang="cs-CZ" dirty="0" err="1"/>
              <a:t>Šlerka</a:t>
            </a:r>
            <a:r>
              <a:rPr lang="cs-CZ" dirty="0"/>
              <a:t> pořádá příležitostně </a:t>
            </a:r>
            <a:r>
              <a:rPr lang="cs-CZ" dirty="0" err="1"/>
              <a:t>Rmeetupy</a:t>
            </a:r>
            <a:r>
              <a:rPr lang="cs-CZ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Skupina na FB https://www.facebook.com/groups/559182320951444/</a:t>
            </a:r>
          </a:p>
          <a:p>
            <a:r>
              <a:rPr lang="cs-CZ" b="1" dirty="0"/>
              <a:t>Radost</a:t>
            </a:r>
            <a:r>
              <a:rPr lang="cs-CZ" dirty="0"/>
              <a:t> z průběžných postupů</a:t>
            </a:r>
          </a:p>
        </p:txBody>
      </p:sp>
    </p:spTree>
    <p:extLst>
      <p:ext uri="{BB962C8B-B14F-4D97-AF65-F5344CB8AC3E}">
        <p14:creationId xmlns:p14="http://schemas.microsoft.com/office/powerpoint/2010/main" val="228232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2" y="2137777"/>
            <a:ext cx="10357666" cy="1438450"/>
          </a:xfrm>
        </p:spPr>
        <p:txBody>
          <a:bodyPr/>
          <a:lstStyle/>
          <a:p>
            <a:pPr algn="ctr"/>
            <a:r>
              <a:rPr lang="cs-CZ" b="1" dirty="0"/>
              <a:t>Minimální standard pro práci s daty</a:t>
            </a:r>
          </a:p>
        </p:txBody>
      </p:sp>
    </p:spTree>
    <p:extLst>
      <p:ext uri="{BB962C8B-B14F-4D97-AF65-F5344CB8AC3E}">
        <p14:creationId xmlns:p14="http://schemas.microsoft.com/office/powerpoint/2010/main" val="358296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D6997-535A-A3A6-80D6-09E4BE6D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Výstižně a chytře pojmenovávat soubory i proměnné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CE869F6-7FAF-7C38-99BE-1D83D258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205789"/>
            <a:ext cx="10357666" cy="4090736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Nepoužívat diakritiku, mezery</a:t>
            </a:r>
          </a:p>
          <a:p>
            <a:r>
              <a:rPr lang="cs-CZ" dirty="0"/>
              <a:t>Pro data je doporučovaný formát </a:t>
            </a:r>
            <a:r>
              <a:rPr lang="cs-CZ" b="1" dirty="0"/>
              <a:t>YYYY-MM-DD</a:t>
            </a:r>
          </a:p>
          <a:p>
            <a:r>
              <a:rPr lang="cs-CZ" dirty="0"/>
              <a:t>Názvy mají být dobře čitelné pro lidi, počítače a logicky seřazené </a:t>
            </a:r>
          </a:p>
          <a:p>
            <a:r>
              <a:rPr lang="cs-CZ" dirty="0"/>
              <a:t>Buďme konzistentní v pojmenovávání napříč kódy a soubory</a:t>
            </a:r>
          </a:p>
          <a:p>
            <a:r>
              <a:rPr lang="cs-CZ" dirty="0"/>
              <a:t>U objektů a proměnných být stručný </a:t>
            </a:r>
          </a:p>
          <a:p>
            <a:r>
              <a:rPr lang="cs-CZ" dirty="0"/>
              <a:t>Úzce související proměnné – např baterie otázek – by měly mít společnou a unikátní část názvu např. q01_nhs_xx, q02_nhs_xx</a:t>
            </a:r>
          </a:p>
          <a:p>
            <a:r>
              <a:rPr lang="cs-CZ" dirty="0"/>
              <a:t>Více v materiálu Petra Bouchala zde </a:t>
            </a:r>
            <a:r>
              <a:rPr lang="cs-CZ" dirty="0">
                <a:hlinkClick r:id="rId2"/>
              </a:rPr>
              <a:t>Analytici 2022 - Práce s (kvantitativními) daty (</a:t>
            </a:r>
            <a:r>
              <a:rPr lang="cs-CZ" dirty="0" err="1">
                <a:hlinkClick r:id="rId2"/>
              </a:rPr>
              <a:t>petrbouchal.xyz</a:t>
            </a:r>
            <a:r>
              <a:rPr lang="cs-CZ" dirty="0">
                <a:hlinkClick r:id="rId2"/>
              </a:rPr>
              <a:t>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083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D6997-535A-A3A6-80D6-09E4BE6D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kódovací styly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CE869F6-7FAF-7C38-99BE-1D83D258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2253916"/>
            <a:ext cx="10357666" cy="40907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Kódovací styly (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coding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představují seznam pravidel pro psaní dobře čitelného kódu. Silně doporučujeme dodržovat jeden kódovací styl. Dodržovaní vámi vybraného stylu pomůže váš kód udržovat dobře čitelný a přehledný, a to nejen pro vaše budoucí já, ale i pro vaše spolupracovníky.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Jednou z typických věcí, kterou kódovací styly upravují, je pojmenovávání proměnných. Způsobů pojmenovávání proměnných existuje více, mezi ty nejpopulárnější patří následující tři: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snake_caseje</a:t>
            </a: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styl, který používá malá písmena a slova odděluje podtržítkem. Například proměnná obsahující měsíční příjem respondenta by ve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snake_case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stylu vypadalo jako 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monthly_income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camelCase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styl pro oddělení slov využívá velkých písmen, zbylá písmena jsou malá. Průměrný měsíční příjem by v tomto stylu byl 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kebab-case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je styl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podobý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snake_case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místo podtržítek ale využívá pomlček. Naše proměnná příjmu by v vypadalo jako </a:t>
            </a:r>
            <a:r>
              <a:rPr lang="cs-CZ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monthly-income</a:t>
            </a: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600" u="sng" dirty="0">
                <a:hlinkClick r:id="rId2"/>
              </a:rPr>
              <a:t>Zdroj: </a:t>
            </a:r>
            <a:r>
              <a:rPr lang="cs-CZ" sz="1600" dirty="0">
                <a:hlinkClick r:id="rId2"/>
              </a:rPr>
              <a:t>Úvod do analýzy dat v R - 3  Jak si organizovat práci (sociology-fa-cu.github.io)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639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D6997-535A-A3A6-80D6-09E4BE6D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jakém formátu chceme data</a:t>
            </a:r>
          </a:p>
        </p:txBody>
      </p:sp>
      <p:pic>
        <p:nvPicPr>
          <p:cNvPr id="9" name="Obrázek 8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27774235-DE98-5F4B-1B4E-2D8EB049C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1" y="2124074"/>
            <a:ext cx="5943656" cy="44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0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22FA0B1A-C984-0298-4CB0-3A8435B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1133154"/>
            <a:ext cx="722095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37DAFB84-6FBC-2A7A-07A2-F7D02BB5D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0"/>
            <a:ext cx="3619500" cy="6858000"/>
          </a:xfrm>
          <a:prstGeom prst="rect">
            <a:avLst/>
          </a:prstGeom>
        </p:spPr>
      </p:pic>
      <p:pic>
        <p:nvPicPr>
          <p:cNvPr id="7" name="Obrázek 6" descr="Obsah obrázku text, snímek obrazovky, diagram, Písmo&#10;&#10;Popis byl vytvořen automaticky">
            <a:extLst>
              <a:ext uri="{FF2B5EF4-FFF2-40B4-BE49-F238E27FC236}">
                <a16:creationId xmlns:a16="http://schemas.microsoft.com/office/drawing/2014/main" id="{8A4C7C31-BE7C-8AB6-2F09-2A438E9B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16" y="0"/>
            <a:ext cx="4140167" cy="68580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62E39A34-DAF4-583D-7640-5895B593A735}"/>
              </a:ext>
            </a:extLst>
          </p:cNvPr>
          <p:cNvSpPr txBox="1"/>
          <p:nvPr/>
        </p:nvSpPr>
        <p:spPr>
          <a:xfrm>
            <a:off x="8572500" y="609600"/>
            <a:ext cx="3619500" cy="837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Interaktivní vizualizace, dashboardy, weby</a:t>
            </a:r>
          </a:p>
          <a:p>
            <a:endParaRPr lang="cs-CZ" sz="1400" b="1" dirty="0">
              <a:solidFill>
                <a:srgbClr val="1E1E1E"/>
              </a:solidFill>
              <a:latin typeface="IBMPlexSans"/>
            </a:endParaRPr>
          </a:p>
          <a:p>
            <a:pPr algn="l"/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Automatizované reporty</a:t>
            </a:r>
          </a:p>
          <a:p>
            <a:pPr algn="l"/>
            <a:b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Pokročilá vizualizace dat (např. =&gt; vlastní vizuální identita)</a:t>
            </a:r>
          </a:p>
          <a:p>
            <a:pPr algn="l"/>
            <a:endParaRPr lang="cs-CZ" sz="1400" b="1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pt-BR" sz="1400" b="1" i="0" dirty="0">
                <a:solidFill>
                  <a:srgbClr val="1E1E1E"/>
                </a:solidFill>
                <a:effectLst/>
                <a:latin typeface="IBMPlexSans"/>
              </a:rPr>
              <a:t>Péče o data: správa, dokumentace, sdílení</a:t>
            </a:r>
          </a:p>
          <a:p>
            <a:br>
              <a:rPr lang="pt-BR" sz="1400" b="1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1" i="0" dirty="0">
                <a:solidFill>
                  <a:srgbClr val="1E1E1E"/>
                </a:solidFill>
                <a:effectLst/>
                <a:latin typeface="IBMPlexSans"/>
              </a:rPr>
              <a:t>Automatizace (čehokoli)</a:t>
            </a:r>
          </a:p>
          <a:p>
            <a:endParaRPr lang="cs-CZ" sz="1400" dirty="0">
              <a:solidFill>
                <a:srgbClr val="1E1E1E"/>
              </a:solidFill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Prostorová data</a:t>
            </a:r>
          </a:p>
          <a:p>
            <a:b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Web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scraping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, web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APIs</a:t>
            </a:r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Využití českých otevřených dat</a:t>
            </a:r>
          </a:p>
          <a:p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Kvalita a dokumentace kódu, verzování, spolupráce,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advanced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repruducibility</a:t>
            </a:r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Interface s databázemi</a:t>
            </a:r>
          </a:p>
          <a:p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Interface s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LimeSurvey</a:t>
            </a:r>
            <a:endParaRPr lang="cs-CZ" sz="1400" b="0" i="0" dirty="0">
              <a:solidFill>
                <a:srgbClr val="1E1E1E"/>
              </a:solidFill>
              <a:effectLst/>
              <a:latin typeface="IBMPlexSans"/>
            </a:endParaRPr>
          </a:p>
          <a:p>
            <a:pPr algn="l"/>
            <a:b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</a:b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Zpracování textových dat (základní NLP, interface s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OpenAI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 </a:t>
            </a:r>
            <a:r>
              <a:rPr lang="cs-CZ" sz="1400" b="0" i="0" dirty="0" err="1">
                <a:solidFill>
                  <a:srgbClr val="1E1E1E"/>
                </a:solidFill>
                <a:effectLst/>
                <a:latin typeface="IBMPlexSans"/>
              </a:rPr>
              <a:t>LLMs</a:t>
            </a:r>
            <a:r>
              <a:rPr lang="cs-CZ" sz="1400" b="0" i="0" dirty="0">
                <a:solidFill>
                  <a:srgbClr val="1E1E1E"/>
                </a:solidFill>
                <a:effectLst/>
                <a:latin typeface="IBMPlexSans"/>
              </a:rPr>
              <a:t>)</a:t>
            </a:r>
          </a:p>
          <a:p>
            <a:br>
              <a:rPr lang="cs-CZ" sz="1600" b="0" i="0" dirty="0">
                <a:solidFill>
                  <a:srgbClr val="1E1E1E"/>
                </a:solidFill>
                <a:effectLst/>
                <a:latin typeface="IBMPlexSans"/>
              </a:rPr>
            </a:br>
            <a:br>
              <a:rPr lang="cs-CZ" sz="1600" b="0" i="0" dirty="0">
                <a:solidFill>
                  <a:srgbClr val="1E1E1E"/>
                </a:solidFill>
                <a:effectLst/>
                <a:latin typeface="IBMPlexSans"/>
              </a:rPr>
            </a:br>
            <a:endParaRPr lang="cs-CZ" sz="1600" b="0" i="0" dirty="0">
              <a:solidFill>
                <a:srgbClr val="1E1E1E"/>
              </a:solidFill>
              <a:effectLst/>
              <a:latin typeface="IBMPlexSans"/>
            </a:endParaRPr>
          </a:p>
          <a:p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endParaRPr lang="cs-CZ" b="0" i="0" dirty="0">
              <a:solidFill>
                <a:srgbClr val="1E1E1E"/>
              </a:solidFill>
              <a:effectLst/>
              <a:latin typeface="IBMPlexSans"/>
            </a:endParaRPr>
          </a:p>
          <a:p>
            <a:br>
              <a:rPr lang="cs-CZ" b="0" i="0" dirty="0">
                <a:solidFill>
                  <a:srgbClr val="1E1E1E"/>
                </a:solidFill>
                <a:effectLst/>
                <a:latin typeface="IBMPlexSans"/>
              </a:rPr>
            </a:br>
            <a:endParaRPr lang="cs-CZ" b="0" i="0" dirty="0">
              <a:solidFill>
                <a:srgbClr val="1E1E1E"/>
              </a:solidFill>
              <a:effectLst/>
              <a:latin typeface="IBMPlexSans"/>
            </a:endParaRPr>
          </a:p>
          <a:p>
            <a:endParaRPr lang="cs-CZ" b="0" i="0" dirty="0">
              <a:solidFill>
                <a:srgbClr val="1E1E1E"/>
              </a:solidFill>
              <a:effectLst/>
              <a:latin typeface="IBMPlexSans"/>
            </a:endParaRPr>
          </a:p>
        </p:txBody>
      </p:sp>
    </p:spTree>
    <p:extLst>
      <p:ext uri="{BB962C8B-B14F-4D97-AF65-F5344CB8AC3E}">
        <p14:creationId xmlns:p14="http://schemas.microsoft.com/office/powerpoint/2010/main" val="280791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271" y="2939882"/>
            <a:ext cx="10357666" cy="143845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4000" b="1" dirty="0"/>
              <a:t>vždy</a:t>
            </a:r>
            <a:r>
              <a:rPr lang="cs-CZ" dirty="0"/>
              <a:t> uchovat </a:t>
            </a:r>
            <a:r>
              <a:rPr lang="cs-CZ" dirty="0" err="1"/>
              <a:t>raw</a:t>
            </a:r>
            <a:r>
              <a:rPr lang="cs-CZ" dirty="0"/>
              <a:t> data!!!</a:t>
            </a:r>
            <a:br>
              <a:rPr lang="cs-CZ" dirty="0"/>
            </a:br>
            <a:br>
              <a:rPr lang="cs-CZ" dirty="0"/>
            </a:br>
            <a:r>
              <a:rPr lang="cs-CZ" dirty="0"/>
              <a:t>Mít u respondentů unikátní identifikátor (id)</a:t>
            </a:r>
          </a:p>
        </p:txBody>
      </p:sp>
    </p:spTree>
    <p:extLst>
      <p:ext uri="{BB962C8B-B14F-4D97-AF65-F5344CB8AC3E}">
        <p14:creationId xmlns:p14="http://schemas.microsoft.com/office/powerpoint/2010/main" val="278515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2" y="2137777"/>
            <a:ext cx="10357666" cy="1438450"/>
          </a:xfrm>
        </p:spPr>
        <p:txBody>
          <a:bodyPr/>
          <a:lstStyle/>
          <a:p>
            <a:pPr algn="ctr"/>
            <a:r>
              <a:rPr lang="cs-CZ" sz="4000" b="1" dirty="0"/>
              <a:t>trocha teorie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7246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000" b="1" dirty="0"/>
              <a:t>Základní datové typy</a:t>
            </a:r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A167BE-4954-E994-8B22-A7D126326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661" y="2752277"/>
            <a:ext cx="10083927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cs-CZ" altLang="cs-CZ" b="1" dirty="0" err="1"/>
              <a:t>Numeric</a:t>
            </a:r>
            <a:r>
              <a:rPr lang="cs-CZ" altLang="cs-CZ" dirty="0"/>
              <a:t> (8.5, 15, desetinná místa se oddělují tečkou)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cs-CZ" altLang="cs-CZ" b="1" dirty="0" err="1"/>
              <a:t>Character</a:t>
            </a:r>
            <a:r>
              <a:rPr lang="cs-CZ" altLang="cs-CZ" dirty="0"/>
              <a:t> (textový) – ("k", "R existuje", "11.5")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r>
              <a:rPr lang="cs-CZ" altLang="cs-CZ" b="1" dirty="0" err="1"/>
              <a:t>Factor</a:t>
            </a:r>
            <a:r>
              <a:rPr lang="cs-CZ" altLang="cs-CZ" dirty="0"/>
              <a:t> – typicky několik textových hodnot, může nabývat jen vybraných hodnot, časté pro kategorické proměnné, pořadí hodnot je definováno v takzvaných „</a:t>
            </a:r>
            <a:r>
              <a:rPr lang="cs-CZ" altLang="cs-CZ" dirty="0" err="1"/>
              <a:t>levels</a:t>
            </a:r>
            <a:r>
              <a:rPr lang="cs-CZ" altLang="cs-CZ" dirty="0"/>
              <a:t>“ – př. </a:t>
            </a:r>
            <a:r>
              <a:rPr lang="cs-CZ" altLang="cs-CZ" dirty="0" err="1"/>
              <a:t>Likertovské</a:t>
            </a:r>
            <a:r>
              <a:rPr lang="cs-CZ" altLang="cs-CZ" dirty="0"/>
              <a:t> škály, Ano, Ne, Nevím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r>
              <a:rPr lang="cs-CZ" altLang="cs-CZ" dirty="0"/>
              <a:t> </a:t>
            </a:r>
            <a:r>
              <a:rPr lang="cs-CZ" altLang="cs-CZ" b="1" dirty="0" err="1"/>
              <a:t>Logical</a:t>
            </a:r>
            <a:r>
              <a:rPr lang="cs-CZ" altLang="cs-CZ" dirty="0"/>
              <a:t> (TRUE nebo FALSE)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176213" algn="l"/>
              </a:tabLst>
            </a:pPr>
            <a:endParaRPr lang="cs-CZ" altLang="cs-CZ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6213" algn="l"/>
              </a:tabLst>
            </a:pPr>
            <a:r>
              <a:rPr lang="cs-CZ" altLang="cs-CZ" dirty="0"/>
              <a:t>Zjistíme funkcí </a:t>
            </a:r>
            <a:r>
              <a:rPr lang="cs-CZ" altLang="cs-CZ" dirty="0" err="1"/>
              <a:t>class</a:t>
            </a:r>
            <a:r>
              <a:rPr lang="cs-CZ" altLang="cs-CZ" dirty="0"/>
              <a:t>() – např </a:t>
            </a:r>
            <a:r>
              <a:rPr lang="cs-CZ" altLang="cs-CZ" dirty="0" err="1"/>
              <a:t>class</a:t>
            </a:r>
            <a:r>
              <a:rPr lang="cs-CZ" altLang="cs-CZ" dirty="0"/>
              <a:t>(</a:t>
            </a:r>
            <a:r>
              <a:rPr lang="cs-CZ" altLang="cs-CZ" dirty="0" err="1"/>
              <a:t>df$pohlavi</a:t>
            </a:r>
            <a:r>
              <a:rPr lang="cs-CZ" altLang="cs-CZ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C05D1F-ED74-31BE-7EA4-B332D87D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Grammars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Grapchics</a:t>
            </a:r>
            <a:r>
              <a:rPr lang="cs-CZ" b="1" dirty="0"/>
              <a:t>: </a:t>
            </a:r>
            <a:r>
              <a:rPr lang="cs-CZ" b="1" dirty="0" err="1"/>
              <a:t>GGplot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R: grafy (youtube.com)</a:t>
            </a:r>
            <a:r>
              <a:rPr lang="cs-CZ" dirty="0"/>
              <a:t> – přehledný úvod do grafů od Daniela Dostála z psychologie z  Olomouce na, pozor na to, že u případných dalších témat autor nepracuje s </a:t>
            </a:r>
            <a:r>
              <a:rPr lang="cs-CZ" dirty="0" err="1"/>
              <a:t>tidyverse</a:t>
            </a:r>
            <a:r>
              <a:rPr lang="cs-CZ" dirty="0"/>
              <a:t> </a:t>
            </a:r>
            <a:r>
              <a:rPr lang="cs-CZ" dirty="0" err="1"/>
              <a:t>dplyrem</a:t>
            </a:r>
            <a:r>
              <a:rPr lang="cs-CZ" dirty="0"/>
              <a:t>, připadá mu dle svých slov málo programátorské </a:t>
            </a:r>
          </a:p>
        </p:txBody>
      </p:sp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9A1E9BD9-E51C-F429-190E-B1D2C276F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938111"/>
            <a:ext cx="85736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AB7FC-EA0A-325F-3379-ADED0EE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Tipy v 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0D5808-1AB8-47CE-551A-83769992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Využívat komentáře # popisující k čemu se následující kód vztahuje nebo co je cílem</a:t>
            </a:r>
          </a:p>
          <a:p>
            <a:r>
              <a:rPr lang="cs-CZ" dirty="0"/>
              <a:t>Pro začátek pracovat s kratšími úseky kódu </a:t>
            </a:r>
          </a:p>
          <a:p>
            <a:r>
              <a:rPr lang="cs-CZ" dirty="0"/>
              <a:t>Pro větší kontrolu při transformaci dat ukládat nově vytvořené proměnné do nových proměnných a ukládat nové objekty (</a:t>
            </a:r>
            <a:r>
              <a:rPr lang="cs-CZ" dirty="0" err="1"/>
              <a:t>dataframy</a:t>
            </a:r>
            <a:r>
              <a:rPr lang="cs-CZ" dirty="0"/>
              <a:t>) do objektů s různými jmény – na závěr lze snadno sjednotit</a:t>
            </a:r>
          </a:p>
          <a:p>
            <a:r>
              <a:rPr lang="cs-CZ" dirty="0"/>
              <a:t>Při konkrétních problémech </a:t>
            </a:r>
          </a:p>
          <a:p>
            <a:pPr lvl="1"/>
            <a:r>
              <a:rPr lang="cs-CZ" dirty="0"/>
              <a:t>přečíst si, co píše </a:t>
            </a:r>
            <a:r>
              <a:rPr lang="cs-CZ" dirty="0" err="1"/>
              <a:t>error</a:t>
            </a:r>
            <a:endParaRPr lang="cs-CZ" dirty="0"/>
          </a:p>
          <a:p>
            <a:pPr lvl="1"/>
            <a:r>
              <a:rPr lang="cs-CZ" dirty="0"/>
              <a:t>podívat se do dokumentace požívané funkce</a:t>
            </a:r>
          </a:p>
          <a:p>
            <a:pPr lvl="1"/>
            <a:r>
              <a:rPr lang="cs-CZ" dirty="0"/>
              <a:t>Konzultovat problém s </a:t>
            </a:r>
          </a:p>
          <a:p>
            <a:pPr lvl="2"/>
            <a:r>
              <a:rPr lang="cs-CZ" dirty="0"/>
              <a:t>s </a:t>
            </a:r>
            <a:r>
              <a:rPr lang="cs-CZ" b="1" dirty="0" err="1"/>
              <a:t>chatGPT</a:t>
            </a:r>
            <a:r>
              <a:rPr lang="cs-CZ" dirty="0"/>
              <a:t> – může “vymyslet“, jak něco udělat; opravit kód, navrhnout zjednodušení kódu, vysvětlit jak funkce fungují, často píše výsledky v base, často specifikuju, že chci používat </a:t>
            </a:r>
            <a:r>
              <a:rPr lang="cs-CZ" dirty="0" err="1"/>
              <a:t>tidyverse</a:t>
            </a:r>
            <a:endParaRPr lang="cs-CZ" dirty="0"/>
          </a:p>
          <a:p>
            <a:pPr lvl="2"/>
            <a:r>
              <a:rPr lang="cs-CZ" dirty="0"/>
              <a:t>s dalšími </a:t>
            </a:r>
            <a:r>
              <a:rPr lang="cs-CZ" b="1" dirty="0"/>
              <a:t>kolegy</a:t>
            </a:r>
          </a:p>
          <a:p>
            <a:pPr lvl="2"/>
            <a:r>
              <a:rPr lang="cs-CZ" dirty="0"/>
              <a:t>Zadat do </a:t>
            </a:r>
            <a:r>
              <a:rPr lang="cs-CZ" b="1" dirty="0"/>
              <a:t>vyhledávače</a:t>
            </a:r>
            <a:r>
              <a:rPr lang="cs-CZ" dirty="0"/>
              <a:t> – podobný dotaz bude pravděpodobně na </a:t>
            </a:r>
            <a:r>
              <a:rPr lang="cs-CZ" dirty="0" err="1"/>
              <a:t>StackOverflow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282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AB7FC-EA0A-325F-3379-ADED0EE3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Tipy v 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0D5808-1AB8-47CE-551A-83769992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Při problému, u </a:t>
            </a:r>
            <a:r>
              <a:rPr lang="cs-CZ" dirty="0" err="1"/>
              <a:t>kterýho</a:t>
            </a:r>
            <a:r>
              <a:rPr lang="cs-CZ" dirty="0"/>
              <a:t> nevíme, kdy vzniká </a:t>
            </a:r>
            <a:r>
              <a:rPr lang="cs-CZ" b="1" dirty="0"/>
              <a:t>spouštět kód postupně a kontrolovat, kde je vše v pořádku a kde se to pokazilo</a:t>
            </a:r>
            <a:br>
              <a:rPr lang="cs-CZ" dirty="0"/>
            </a:br>
            <a:r>
              <a:rPr lang="cs-CZ" dirty="0"/>
              <a:t>	např. všimnu si, že proměnná, se kterou jsem dělala různé operace, nemá některých respondentů hodnoty, tak jak je chci mít, je to vidět např. u respondenta s id 15</a:t>
            </a:r>
            <a:br>
              <a:rPr lang="cs-CZ" dirty="0"/>
            </a:br>
            <a:r>
              <a:rPr lang="cs-CZ" dirty="0"/>
              <a:t>	tak můžu napříč skriptem udělat několik kontrol specificky pro tohoto respondenta a hodnoty proměnné, kde to nesedí (stačí vybrat tyto 2 proměnné přes </a:t>
            </a:r>
            <a:r>
              <a:rPr lang="cs-CZ" dirty="0" err="1"/>
              <a:t>filter</a:t>
            </a:r>
            <a:r>
              <a:rPr lang="cs-CZ" dirty="0"/>
              <a:t>(id == 15) %&gt;%  </a:t>
            </a:r>
            <a:r>
              <a:rPr lang="cs-CZ" dirty="0" err="1"/>
              <a:t>select</a:t>
            </a:r>
            <a:r>
              <a:rPr lang="cs-CZ" dirty="0"/>
              <a:t>(id, var), až najdu místo, kde je chyba 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437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1E622-9E98-E242-6B7B-3E387DB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Další Materiály k tématu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E1531-A1BA-1794-2F93-F294A2A2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>
                <a:hlinkClick r:id="rId2"/>
              </a:rPr>
              <a:t>https://r4ds.had.co.nz/tidy-data.html</a:t>
            </a:r>
            <a:r>
              <a:rPr lang="cs-CZ" dirty="0"/>
              <a:t> – čistá data, transformace, cvičení</a:t>
            </a:r>
          </a:p>
          <a:p>
            <a:r>
              <a:rPr lang="cs-CZ" dirty="0">
                <a:hlinkClick r:id="rId3"/>
              </a:rPr>
              <a:t>https://garrettgman.github.io/tidying/</a:t>
            </a:r>
            <a:endParaRPr lang="cs-CZ" dirty="0"/>
          </a:p>
          <a:p>
            <a:r>
              <a:rPr lang="en-US" dirty="0">
                <a:hlinkClick r:id="rId4"/>
              </a:rPr>
              <a:t>The R Graph Gallery – Help and inspiration for R charts (r-graph-gallery.com)</a:t>
            </a:r>
            <a:endParaRPr lang="cs-CZ" dirty="0"/>
          </a:p>
          <a:p>
            <a:r>
              <a:rPr lang="cs-CZ" dirty="0">
                <a:hlinkClick r:id="rId5"/>
              </a:rPr>
              <a:t>https://dreamrs.shinyapps.io/esquisse/</a:t>
            </a:r>
            <a:r>
              <a:rPr lang="cs-CZ" dirty="0"/>
              <a:t> - průzkum možností </a:t>
            </a:r>
            <a:r>
              <a:rPr lang="cs-CZ" dirty="0" err="1"/>
              <a:t>ggplotu</a:t>
            </a:r>
            <a:r>
              <a:rPr lang="cs-CZ" dirty="0"/>
              <a:t> v </a:t>
            </a:r>
            <a:r>
              <a:rPr lang="cs-CZ" dirty="0" err="1"/>
              <a:t>shiny</a:t>
            </a:r>
            <a:r>
              <a:rPr lang="cs-CZ" dirty="0"/>
              <a:t> aplikaci </a:t>
            </a:r>
          </a:p>
          <a:p>
            <a:r>
              <a:rPr lang="en-US" dirty="0">
                <a:hlinkClick r:id="rId6"/>
              </a:rPr>
              <a:t>Top R Color Palettes to Know for Great Data Visualization – </a:t>
            </a:r>
            <a:r>
              <a:rPr lang="en-US" dirty="0" err="1">
                <a:hlinkClick r:id="rId6"/>
              </a:rPr>
              <a:t>Datanovia</a:t>
            </a:r>
            <a:r>
              <a:rPr lang="cs-CZ" dirty="0"/>
              <a:t> </a:t>
            </a:r>
          </a:p>
          <a:p>
            <a:r>
              <a:rPr lang="en-US" dirty="0">
                <a:hlinkClick r:id="rId7"/>
              </a:rPr>
              <a:t>Tips and Tricks for R and </a:t>
            </a:r>
            <a:r>
              <a:rPr lang="en-US" dirty="0" err="1">
                <a:hlinkClick r:id="rId7"/>
              </a:rPr>
              <a:t>Rstudio</a:t>
            </a:r>
            <a:r>
              <a:rPr lang="en-US" dirty="0">
                <a:hlinkClick r:id="rId7"/>
              </a:rPr>
              <a:t> • </a:t>
            </a:r>
            <a:r>
              <a:rPr lang="en-US" dirty="0" err="1">
                <a:hlinkClick r:id="rId7"/>
              </a:rPr>
              <a:t>reschola</a:t>
            </a:r>
            <a:r>
              <a:rPr lang="en-US" dirty="0">
                <a:hlinkClick r:id="rId7"/>
              </a:rPr>
              <a:t> (scholaempirica.github.io)</a:t>
            </a:r>
            <a:endParaRPr lang="cs-CZ" dirty="0"/>
          </a:p>
          <a:p>
            <a:r>
              <a:rPr lang="en-US" dirty="0">
                <a:hlinkClick r:id="rId8"/>
              </a:rPr>
              <a:t>R Programming Courses | Online Courses for All Levels (datacamp.com)</a:t>
            </a:r>
            <a:r>
              <a:rPr lang="cs-CZ" dirty="0"/>
              <a:t> – online kurzy na </a:t>
            </a:r>
            <a:r>
              <a:rPr lang="cs-CZ" dirty="0" err="1"/>
              <a:t>DataCamp</a:t>
            </a:r>
            <a:r>
              <a:rPr lang="cs-CZ" dirty="0"/>
              <a:t> – zdarma jen omezeně</a:t>
            </a:r>
          </a:p>
          <a:p>
            <a:r>
              <a:rPr lang="cs-CZ" dirty="0">
                <a:hlinkClick r:id="rId9"/>
              </a:rPr>
              <a:t>Efektivní a přehledná práce s daty v prostředí jazyka R (</a:t>
            </a:r>
            <a:r>
              <a:rPr lang="cs-CZ" dirty="0" err="1">
                <a:hlinkClick r:id="rId9"/>
              </a:rPr>
              <a:t>petrbouchal.xyz</a:t>
            </a:r>
            <a:r>
              <a:rPr lang="cs-CZ" dirty="0">
                <a:hlinkClick r:id="rId9"/>
              </a:rPr>
              <a:t>)</a:t>
            </a:r>
            <a:endParaRPr lang="cs-CZ" dirty="0"/>
          </a:p>
          <a:p>
            <a:r>
              <a:rPr lang="cs-CZ" dirty="0">
                <a:hlinkClick r:id="rId10"/>
              </a:rPr>
              <a:t>Úvod do analýzy dat v R (sociology-fa-cu.github.io)</a:t>
            </a:r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14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2" y="2137777"/>
            <a:ext cx="10357666" cy="1438450"/>
          </a:xfrm>
        </p:spPr>
        <p:txBody>
          <a:bodyPr>
            <a:normAutofit/>
          </a:bodyPr>
          <a:lstStyle/>
          <a:p>
            <a:r>
              <a:rPr lang="cs-CZ" sz="4000" b="1" dirty="0"/>
              <a:t>Proč nestačí EXCEL?</a:t>
            </a:r>
          </a:p>
        </p:txBody>
      </p:sp>
    </p:spTree>
    <p:extLst>
      <p:ext uri="{BB962C8B-B14F-4D97-AF65-F5344CB8AC3E}">
        <p14:creationId xmlns:p14="http://schemas.microsoft.com/office/powerpoint/2010/main" val="34751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Obsah obrázku text, Písmo, snímek obrazovky, informace&#10;&#10;Popis byl vytvořen automaticky">
            <a:extLst>
              <a:ext uri="{FF2B5EF4-FFF2-40B4-BE49-F238E27FC236}">
                <a16:creationId xmlns:a16="http://schemas.microsoft.com/office/drawing/2014/main" id="{C84FA5A2-2891-74E3-7150-19C8EA4D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59" y="1781677"/>
            <a:ext cx="6116412" cy="2317081"/>
          </a:xfrm>
          <a:prstGeom prst="rect">
            <a:avLst/>
          </a:prstGeom>
        </p:spPr>
      </p:pic>
      <p:pic>
        <p:nvPicPr>
          <p:cNvPr id="12" name="Obrázek 11" descr="Obsah obrázku Lidská tvář, oblečení, text, koláž&#10;&#10;Popis byl vytvořen automaticky">
            <a:extLst>
              <a:ext uri="{FF2B5EF4-FFF2-40B4-BE49-F238E27FC236}">
                <a16:creationId xmlns:a16="http://schemas.microsoft.com/office/drawing/2014/main" id="{A77A2D1D-0262-04E6-77A8-51EEF83B6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50" y="0"/>
            <a:ext cx="556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skica, kresba, Kreslený film, klipart&#10;&#10;Popis byl vytvořen automaticky">
            <a:extLst>
              <a:ext uri="{FF2B5EF4-FFF2-40B4-BE49-F238E27FC236}">
                <a16:creationId xmlns:a16="http://schemas.microsoft.com/office/drawing/2014/main" id="{AA27F4F8-DBCB-C03A-ED99-30BAB5A9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01" y="200526"/>
            <a:ext cx="7052613" cy="60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Další nevýhody Excelu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velkém počtu proměnných </a:t>
            </a:r>
            <a:r>
              <a:rPr lang="cs-CZ" b="1" dirty="0"/>
              <a:t>nepřehledný</a:t>
            </a:r>
            <a:r>
              <a:rPr lang="cs-CZ" dirty="0"/>
              <a:t> </a:t>
            </a:r>
          </a:p>
          <a:p>
            <a:r>
              <a:rPr lang="cs-CZ" dirty="0"/>
              <a:t>Při velkém množství transformací </a:t>
            </a:r>
            <a:r>
              <a:rPr lang="cs-CZ" b="1" dirty="0"/>
              <a:t>nešikovný</a:t>
            </a:r>
            <a:r>
              <a:rPr lang="cs-CZ" dirty="0"/>
              <a:t> </a:t>
            </a:r>
          </a:p>
          <a:p>
            <a:r>
              <a:rPr lang="cs-CZ" b="1" dirty="0"/>
              <a:t>Neumožňuje</a:t>
            </a:r>
            <a:r>
              <a:rPr lang="cs-CZ" dirty="0"/>
              <a:t> reprodukovat analýzy krok za krokem</a:t>
            </a:r>
          </a:p>
          <a:p>
            <a:r>
              <a:rPr lang="cs-CZ" dirty="0"/>
              <a:t>Omezená kapacita 16 384 sloupů na 1 048 576 řádků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56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1EF80-F9E9-14FD-4067-7153F183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Proč 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A5D431-6CAA-D718-0801-F098A1C0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Skvělý nástroj 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Zpracování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Analýzu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Vizualizaci dat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Zdarma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Rozvíjející se, s obrovskou komunitou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cs-CZ" dirty="0"/>
              <a:t>Analýzy jsou </a:t>
            </a:r>
            <a:r>
              <a:rPr lang="cs-CZ" b="1" dirty="0"/>
              <a:t>reprodukovatelné</a:t>
            </a:r>
            <a:r>
              <a:rPr lang="cs-CZ" dirty="0"/>
              <a:t> </a:t>
            </a:r>
          </a:p>
          <a:p>
            <a:pPr marL="502920" lvl="2"/>
            <a:r>
              <a:rPr lang="cs-CZ" dirty="0"/>
              <a:t>Postup je dokumentován pro kolegy i pro své budoucí já </a:t>
            </a:r>
          </a:p>
          <a:p>
            <a:pPr marL="228600" lvl="2"/>
            <a:r>
              <a:rPr lang="cs-CZ" b="1" dirty="0"/>
              <a:t>Možnost tvořit vlastní funkce a balíčky s těmito funkcemi pro své činnosti na míru </a:t>
            </a:r>
          </a:p>
          <a:p>
            <a:pPr marL="265113" lvl="1">
              <a:buFont typeface="Arial" panose="020B0604020202020204" pitchFamily="34" charset="0"/>
              <a:buChar char="•"/>
            </a:pPr>
            <a:r>
              <a:rPr lang="cs-CZ" dirty="0"/>
              <a:t>Umožňuje analýzy a reporty automatizovat, proto je skvělé na analytické postupy, které se opakují (alespoň rámcově)</a:t>
            </a:r>
          </a:p>
          <a:p>
            <a:pPr marL="265113" lvl="1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2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8EDDD3-C548-48EF-B3CA-B290B171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Obrázek 14" descr="Obsah obrázku text, Vykreslený graf, diagram&#10;&#10;Popis byl vytvořen automaticky">
            <a:extLst>
              <a:ext uri="{FF2B5EF4-FFF2-40B4-BE49-F238E27FC236}">
                <a16:creationId xmlns:a16="http://schemas.microsoft.com/office/drawing/2014/main" id="{D9F11B5D-318E-9ACE-B3C4-B9A91BC4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857249"/>
            <a:ext cx="5143500" cy="5143500"/>
          </a:xfrm>
          <a:prstGeom prst="rect">
            <a:avLst/>
          </a:prstGeom>
        </p:spPr>
      </p:pic>
      <p:pic>
        <p:nvPicPr>
          <p:cNvPr id="17" name="Obrázek 16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17772F0B-9D54-AA52-3044-86643D5CA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412"/>
            <a:ext cx="6438899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diagram, kruh&#10;&#10;Popis byl vytvořen automaticky">
            <a:extLst>
              <a:ext uri="{FF2B5EF4-FFF2-40B4-BE49-F238E27FC236}">
                <a16:creationId xmlns:a16="http://schemas.microsoft.com/office/drawing/2014/main" id="{96CA6604-0CFF-83CC-053B-8E2C78DE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67" y="-38100"/>
            <a:ext cx="4849683" cy="6858000"/>
          </a:xfrm>
          <a:prstGeom prst="rect">
            <a:avLst/>
          </a:prstGeom>
        </p:spPr>
      </p:pic>
      <p:pic>
        <p:nvPicPr>
          <p:cNvPr id="5" name="Obrázek 4" descr="Obsah obrázku text, diagram, snímek obrazovky&#10;&#10;Popis byl vytvořen automaticky">
            <a:extLst>
              <a:ext uri="{FF2B5EF4-FFF2-40B4-BE49-F238E27FC236}">
                <a16:creationId xmlns:a16="http://schemas.microsoft.com/office/drawing/2014/main" id="{14205D3B-F91B-376C-205F-FE27FD9A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666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264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1049</Words>
  <Application>Microsoft Office PowerPoint</Application>
  <PresentationFormat>Širokoúhlá obrazovka</PresentationFormat>
  <Paragraphs>106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4" baseType="lpstr">
      <vt:lpstr>Abadi</vt:lpstr>
      <vt:lpstr>Arial</vt:lpstr>
      <vt:lpstr>Avenir Next LT Pro</vt:lpstr>
      <vt:lpstr>Avenir Next LT Pro Light</vt:lpstr>
      <vt:lpstr>Calibri</vt:lpstr>
      <vt:lpstr>IBMPlexSans</vt:lpstr>
      <vt:lpstr>Wingdings</vt:lpstr>
      <vt:lpstr>VeniceBeachVTI</vt:lpstr>
      <vt:lpstr>1. Setkání workshopy v r</vt:lpstr>
      <vt:lpstr>Prezentace aplikace PowerPoint</vt:lpstr>
      <vt:lpstr>Proč nestačí EXCEL?</vt:lpstr>
      <vt:lpstr>Prezentace aplikace PowerPoint</vt:lpstr>
      <vt:lpstr>Prezentace aplikace PowerPoint</vt:lpstr>
      <vt:lpstr>Další nevýhody Excelu</vt:lpstr>
      <vt:lpstr>Proč 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Nevýhody R </vt:lpstr>
      <vt:lpstr>Naštěstí existuje</vt:lpstr>
      <vt:lpstr>Minimální standard pro práci s daty</vt:lpstr>
      <vt:lpstr>Výstižně a chytře pojmenovávat soubory i proměnné</vt:lpstr>
      <vt:lpstr>Hlavní kódovací styly</vt:lpstr>
      <vt:lpstr>V jakém formátu chceme data</vt:lpstr>
      <vt:lpstr>Prezentace aplikace PowerPoint</vt:lpstr>
      <vt:lpstr>vždy uchovat raw data!!!  Mít u respondentů unikátní identifikátor (id)</vt:lpstr>
      <vt:lpstr>trocha teorie</vt:lpstr>
      <vt:lpstr>Základní datové typy</vt:lpstr>
      <vt:lpstr>Grammars of Grapchics: GGplot</vt:lpstr>
      <vt:lpstr>Tipy v R</vt:lpstr>
      <vt:lpstr>Tipy v R</vt:lpstr>
      <vt:lpstr>Další Materiály k tématu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16</cp:revision>
  <dcterms:created xsi:type="dcterms:W3CDTF">2024-05-22T20:48:37Z</dcterms:created>
  <dcterms:modified xsi:type="dcterms:W3CDTF">2024-05-23T11:02:20Z</dcterms:modified>
</cp:coreProperties>
</file>