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81" r:id="rId3"/>
    <p:sldId id="257" r:id="rId4"/>
    <p:sldId id="276" r:id="rId5"/>
    <p:sldId id="301" r:id="rId6"/>
    <p:sldId id="302" r:id="rId7"/>
    <p:sldId id="295" r:id="rId8"/>
    <p:sldId id="293" r:id="rId9"/>
    <p:sldId id="296" r:id="rId10"/>
    <p:sldId id="297" r:id="rId11"/>
    <p:sldId id="298" r:id="rId12"/>
    <p:sldId id="300" r:id="rId13"/>
    <p:sldId id="264" r:id="rId14"/>
    <p:sldId id="287" r:id="rId15"/>
    <p:sldId id="290" r:id="rId16"/>
    <p:sldId id="292" r:id="rId17"/>
    <p:sldId id="279" r:id="rId18"/>
    <p:sldId id="280" r:id="rId19"/>
    <p:sldId id="288" r:id="rId20"/>
    <p:sldId id="265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1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6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84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category/r?showAll=true" TargetMode="External"/><Relationship Id="rId3" Type="http://schemas.openxmlformats.org/officeDocument/2006/relationships/hyperlink" Target="https://garrettgman.github.io/tidying/" TargetMode="External"/><Relationship Id="rId7" Type="http://schemas.openxmlformats.org/officeDocument/2006/relationships/hyperlink" Target="https://scholaempirica.github.io/reschola/articles/tips.html" TargetMode="External"/><Relationship Id="rId2" Type="http://schemas.openxmlformats.org/officeDocument/2006/relationships/hyperlink" Target="https://r4ds.had.co.nz/tidy-dat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novia.com/en/blog/top-r-color-palettes-to-know-for-great-data-visualization/" TargetMode="External"/><Relationship Id="rId5" Type="http://schemas.openxmlformats.org/officeDocument/2006/relationships/hyperlink" Target="https://dreamrs.shinyapps.io/esquisse/" TargetMode="External"/><Relationship Id="rId10" Type="http://schemas.openxmlformats.org/officeDocument/2006/relationships/hyperlink" Target="https://sociology-fa-cu.github.io/uvod-do-r-kniha/" TargetMode="External"/><Relationship Id="rId4" Type="http://schemas.openxmlformats.org/officeDocument/2006/relationships/hyperlink" Target="https://r-graph-gallery.com/" TargetMode="External"/><Relationship Id="rId9" Type="http://schemas.openxmlformats.org/officeDocument/2006/relationships/hyperlink" Target="https://petrbouchal.xyz/eval202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E5D81781-D68B-5ED6-289B-24B0DA75D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7" r="3775"/>
          <a:stretch/>
        </p:blipFill>
        <p:spPr>
          <a:xfrm>
            <a:off x="20" y="10"/>
            <a:ext cx="8118772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5590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460585-3840-E203-BF4A-F1B08BB6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22" y="1981199"/>
            <a:ext cx="4192348" cy="2006601"/>
          </a:xfrm>
        </p:spPr>
        <p:txBody>
          <a:bodyPr>
            <a:no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Opakování</a:t>
            </a:r>
            <a:br>
              <a:rPr lang="cs-CZ" sz="2400" dirty="0">
                <a:solidFill>
                  <a:srgbClr val="000000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</a:br>
            <a:r>
              <a:rPr lang="cs-CZ" sz="2400" dirty="0" err="1">
                <a:solidFill>
                  <a:srgbClr val="000000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tidyverse</a:t>
            </a:r>
            <a:endParaRPr lang="cs-CZ" sz="2400" dirty="0">
              <a:solidFill>
                <a:srgbClr val="000000"/>
              </a:solidFill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61C4EC-25BC-C01E-60B5-14164C35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660" y="4262120"/>
            <a:ext cx="3231472" cy="907895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Kateřina šafářová</a:t>
            </a:r>
          </a:p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23. 02. 2025</a:t>
            </a:r>
          </a:p>
        </p:txBody>
      </p:sp>
      <p:pic>
        <p:nvPicPr>
          <p:cNvPr id="8" name="Obrázek 7" descr="Obsah obrázku Grafika, symbol, logo, Písmo&#10;&#10;Popis byl vytvořen automaticky">
            <a:extLst>
              <a:ext uri="{FF2B5EF4-FFF2-40B4-BE49-F238E27FC236}">
                <a16:creationId xmlns:a16="http://schemas.microsoft.com/office/drawing/2014/main" id="{02F9C3A0-D13D-D182-4BF2-9C8591081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r="-2" b="-2"/>
          <a:stretch/>
        </p:blipFill>
        <p:spPr>
          <a:xfrm>
            <a:off x="8111172" y="8"/>
            <a:ext cx="4080828" cy="3428999"/>
          </a:xfrm>
          <a:prstGeom prst="rect">
            <a:avLst/>
          </a:prstGeom>
        </p:spPr>
      </p:pic>
      <p:pic>
        <p:nvPicPr>
          <p:cNvPr id="6" name="Obrázek 5" descr="Obsah obrázku symbol, logo, Písmo, kruh&#10;&#10;Popis byl vytvořen automaticky">
            <a:extLst>
              <a:ext uri="{FF2B5EF4-FFF2-40B4-BE49-F238E27FC236}">
                <a16:creationId xmlns:a16="http://schemas.microsoft.com/office/drawing/2014/main" id="{0CCD398F-DD19-0972-1A60-820BD0911F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815"/>
          <a:stretch/>
        </p:blipFill>
        <p:spPr>
          <a:xfrm>
            <a:off x="8118792" y="3428992"/>
            <a:ext cx="4073208" cy="3429000"/>
          </a:xfrm>
          <a:prstGeom prst="rect">
            <a:avLst/>
          </a:prstGeom>
        </p:spPr>
      </p:pic>
      <p:pic>
        <p:nvPicPr>
          <p:cNvPr id="14" name="Obrázek 13" descr="Obsah obrázku nářadí, design&#10;&#10;Popis byl vytvořen automaticky">
            <a:extLst>
              <a:ext uri="{FF2B5EF4-FFF2-40B4-BE49-F238E27FC236}">
                <a16:creationId xmlns:a16="http://schemas.microsoft.com/office/drawing/2014/main" id="{2F8D81C2-0936-89FD-7CB6-1AA657B81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" y="454808"/>
            <a:ext cx="1200953" cy="1353455"/>
          </a:xfrm>
          <a:prstGeom prst="rect">
            <a:avLst/>
          </a:prstGeom>
        </p:spPr>
      </p:pic>
      <p:pic>
        <p:nvPicPr>
          <p:cNvPr id="16" name="Obrázek 15" descr="Obsah obrázku snímek obrazovky, symbol, Obdélník, zelené&#10;&#10;Popis byl vytvořen automaticky">
            <a:extLst>
              <a:ext uri="{FF2B5EF4-FFF2-40B4-BE49-F238E27FC236}">
                <a16:creationId xmlns:a16="http://schemas.microsoft.com/office/drawing/2014/main" id="{3EADE903-FFBB-71F9-E8D9-025B43423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72" y="454808"/>
            <a:ext cx="1224635" cy="1420768"/>
          </a:xfrm>
          <a:prstGeom prst="rect">
            <a:avLst/>
          </a:prstGeom>
        </p:spPr>
      </p:pic>
      <p:pic>
        <p:nvPicPr>
          <p:cNvPr id="19" name="Obrázek 18" descr="Obsah obrázku text, logo, design&#10;&#10;Popis byl vytvořen automaticky">
            <a:extLst>
              <a:ext uri="{FF2B5EF4-FFF2-40B4-BE49-F238E27FC236}">
                <a16:creationId xmlns:a16="http://schemas.microsoft.com/office/drawing/2014/main" id="{F9951FF6-3E20-999A-FECF-8153DC004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" y="5429250"/>
            <a:ext cx="1082197" cy="12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2557A08D-E0F7-5F93-41B2-690CDEFC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177925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Srovnání </a:t>
            </a:r>
            <a:r>
              <a:rPr lang="cs-CZ" b="1" dirty="0" err="1"/>
              <a:t>Tidyverse</a:t>
            </a:r>
            <a:r>
              <a:rPr lang="cs-CZ" b="1" dirty="0"/>
              <a:t> a R Base kódu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7447C6E-4989-55B4-1C16-A023CB9B9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1746583"/>
            <a:ext cx="9364038" cy="4746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>
                <a:solidFill>
                  <a:srgbClr val="7030A0"/>
                </a:solidFill>
              </a:rPr>
              <a:t>TIDYVERSE</a:t>
            </a:r>
            <a:r>
              <a:rPr lang="cs-CZ" b="1" dirty="0"/>
              <a:t>				 </a:t>
            </a:r>
            <a:r>
              <a:rPr lang="cs-CZ" b="1" dirty="0">
                <a:solidFill>
                  <a:srgbClr val="0070C0"/>
                </a:solidFill>
              </a:rPr>
              <a:t>BASE  R</a:t>
            </a:r>
          </a:p>
          <a:p>
            <a:r>
              <a:rPr lang="cs-CZ" sz="1800" dirty="0" err="1"/>
              <a:t>df</a:t>
            </a:r>
            <a:r>
              <a:rPr lang="cs-CZ" sz="1800" dirty="0"/>
              <a:t> </a:t>
            </a:r>
            <a:r>
              <a:rPr lang="cs-CZ" sz="1800" b="1" dirty="0"/>
              <a:t>%&gt;%</a:t>
            </a:r>
            <a:r>
              <a:rPr lang="cs-CZ" sz="1800" dirty="0"/>
              <a:t> 				  </a:t>
            </a:r>
            <a:r>
              <a:rPr lang="cs-CZ" sz="1800" dirty="0" err="1"/>
              <a:t>df$novy_sloupec</a:t>
            </a:r>
            <a:r>
              <a:rPr lang="cs-CZ" sz="1800" dirty="0"/>
              <a:t> &lt;- df$sloupec1 * 2</a:t>
            </a:r>
          </a:p>
          <a:p>
            <a:pPr marL="228600" lvl="1" indent="0">
              <a:buNone/>
            </a:pPr>
            <a:r>
              <a:rPr lang="cs-CZ" sz="1600" dirty="0"/>
              <a:t>    </a:t>
            </a:r>
            <a:r>
              <a:rPr lang="cs-CZ" sz="1600" dirty="0" err="1"/>
              <a:t>mutate</a:t>
            </a:r>
            <a:r>
              <a:rPr lang="cs-CZ" sz="1600" dirty="0"/>
              <a:t>(</a:t>
            </a:r>
            <a:r>
              <a:rPr lang="cs-CZ" sz="1600" dirty="0" err="1"/>
              <a:t>novy_sloupec</a:t>
            </a:r>
            <a:r>
              <a:rPr lang="cs-CZ" sz="1600" dirty="0"/>
              <a:t> = sloupec1 * 2)</a:t>
            </a:r>
          </a:p>
          <a:p>
            <a:pPr marL="228600" lvl="1" indent="0">
              <a:buNone/>
            </a:pPr>
            <a:endParaRPr lang="cs-CZ" dirty="0"/>
          </a:p>
          <a:p>
            <a:pPr marL="228600" lvl="1" indent="0">
              <a:buNone/>
            </a:pPr>
            <a:r>
              <a:rPr lang="en-US" sz="1600" dirty="0"/>
              <a:t># </a:t>
            </a:r>
            <a:r>
              <a:rPr lang="en-US" sz="1600" dirty="0" err="1"/>
              <a:t>Výběr</a:t>
            </a:r>
            <a:r>
              <a:rPr lang="en-US" sz="1600" dirty="0"/>
              <a:t> </a:t>
            </a:r>
            <a:r>
              <a:rPr lang="en-US" sz="1600" dirty="0" err="1"/>
              <a:t>prvního</a:t>
            </a:r>
            <a:r>
              <a:rPr lang="en-US" sz="1600" dirty="0"/>
              <a:t> </a:t>
            </a:r>
            <a:r>
              <a:rPr lang="en-US" sz="1600" dirty="0" err="1"/>
              <a:t>řádku</a:t>
            </a:r>
            <a:r>
              <a:rPr lang="en-US" sz="1600" dirty="0"/>
              <a:t> a </a:t>
            </a:r>
            <a:r>
              <a:rPr lang="en-US" sz="1600" dirty="0" err="1"/>
              <a:t>sloupce</a:t>
            </a:r>
            <a:r>
              <a:rPr lang="en-US" sz="1600" dirty="0"/>
              <a:t> sloupec1 </a:t>
            </a:r>
            <a:r>
              <a:rPr lang="cs-CZ" sz="1600" dirty="0"/>
              <a:t> </a:t>
            </a:r>
          </a:p>
          <a:p>
            <a:pPr marL="228600" lvl="1" indent="0">
              <a:buNone/>
            </a:pPr>
            <a:r>
              <a:rPr lang="en-US" sz="1600" dirty="0" err="1"/>
              <a:t>df</a:t>
            </a:r>
            <a:r>
              <a:rPr lang="en-US" sz="1600" dirty="0"/>
              <a:t> </a:t>
            </a:r>
            <a:r>
              <a:rPr lang="en-US" sz="1600" b="1" dirty="0"/>
              <a:t>%&gt;%</a:t>
            </a:r>
            <a:r>
              <a:rPr lang="en-US" sz="1600" dirty="0"/>
              <a:t> </a:t>
            </a:r>
            <a:r>
              <a:rPr lang="cs-CZ" sz="1600" dirty="0"/>
              <a:t>                                                                         </a:t>
            </a:r>
            <a:r>
              <a:rPr lang="cs-CZ" dirty="0" err="1"/>
              <a:t>df</a:t>
            </a:r>
            <a:r>
              <a:rPr lang="cs-CZ" dirty="0"/>
              <a:t>[1, "sloupec1"]</a:t>
            </a:r>
          </a:p>
          <a:p>
            <a:pPr marL="228600" lvl="1" indent="0">
              <a:buNone/>
            </a:pPr>
            <a:r>
              <a:rPr lang="cs-CZ" sz="1800" dirty="0"/>
              <a:t> </a:t>
            </a:r>
            <a:r>
              <a:rPr lang="en-US" sz="1800" dirty="0"/>
              <a:t>slice(1) </a:t>
            </a:r>
            <a:r>
              <a:rPr lang="en-US" sz="1800" b="1" dirty="0"/>
              <a:t>%&gt;%</a:t>
            </a:r>
            <a:r>
              <a:rPr lang="en-US" sz="1800" dirty="0"/>
              <a:t> </a:t>
            </a:r>
            <a:endParaRPr lang="cs-CZ" sz="1800" dirty="0"/>
          </a:p>
          <a:p>
            <a:pPr marL="228600" lvl="1" indent="0">
              <a:buNone/>
            </a:pPr>
            <a:r>
              <a:rPr lang="cs-CZ" sz="1800" dirty="0"/>
              <a:t> </a:t>
            </a:r>
            <a:r>
              <a:rPr lang="en-US" sz="1800" dirty="0"/>
              <a:t>select(sloupec1</a:t>
            </a:r>
            <a:r>
              <a:rPr lang="cs-CZ" dirty="0"/>
              <a:t>)</a:t>
            </a:r>
          </a:p>
          <a:p>
            <a:pPr marL="228600" lvl="1" indent="0">
              <a:buNone/>
            </a:pPr>
            <a:endParaRPr lang="cs-CZ" dirty="0"/>
          </a:p>
          <a:p>
            <a:pPr marL="228600" lvl="1" indent="0">
              <a:buNone/>
            </a:pPr>
            <a:r>
              <a:rPr lang="cs-CZ" dirty="0" err="1"/>
              <a:t>df</a:t>
            </a:r>
            <a:r>
              <a:rPr lang="cs-CZ" dirty="0"/>
              <a:t> %&gt;% 			  	  </a:t>
            </a:r>
            <a:r>
              <a:rPr lang="cs-CZ" dirty="0" err="1"/>
              <a:t>df</a:t>
            </a:r>
            <a:r>
              <a:rPr lang="cs-CZ" dirty="0"/>
              <a:t>[df$sloupec1 &gt; 10, ]</a:t>
            </a:r>
          </a:p>
          <a:p>
            <a:pPr marL="228600" lvl="1" indent="0">
              <a:buNone/>
            </a:pPr>
            <a:r>
              <a:rPr lang="cs-CZ" dirty="0"/>
              <a:t>  </a:t>
            </a:r>
            <a:r>
              <a:rPr lang="cs-CZ" dirty="0" err="1"/>
              <a:t>filter</a:t>
            </a:r>
            <a:r>
              <a:rPr lang="cs-CZ" dirty="0"/>
              <a:t>(sloupec1 &gt; 10)</a:t>
            </a:r>
          </a:p>
          <a:p>
            <a:pPr marL="2286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182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2557A08D-E0F7-5F93-41B2-690CDEFC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177925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Co často potřebujeme s daty dělat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7447C6E-4989-55B4-1C16-A023CB9B9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1746583"/>
            <a:ext cx="9364038" cy="4746292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cs-CZ" dirty="0">
                <a:solidFill>
                  <a:srgbClr val="0070C0"/>
                </a:solidFill>
              </a:rPr>
              <a:t>Filtrování dat </a:t>
            </a:r>
            <a:r>
              <a:rPr lang="cs-CZ" dirty="0"/>
              <a:t>(výběr řádků a sloupců)</a:t>
            </a:r>
          </a:p>
          <a:p>
            <a:pPr lvl="2"/>
            <a:r>
              <a:rPr lang="cs-CZ" b="1" dirty="0"/>
              <a:t>FILTER</a:t>
            </a:r>
            <a:r>
              <a:rPr lang="cs-CZ" dirty="0"/>
              <a:t> řádky (==, !=, &gt;&lt;, %in% c(x1, x2)</a:t>
            </a:r>
          </a:p>
          <a:p>
            <a:pPr lvl="2"/>
            <a:r>
              <a:rPr lang="cs-CZ" b="1" dirty="0"/>
              <a:t>SELECT</a:t>
            </a:r>
            <a:r>
              <a:rPr lang="cs-CZ" dirty="0"/>
              <a:t> sloupce (</a:t>
            </a:r>
            <a:r>
              <a:rPr lang="cs-CZ" dirty="0" err="1"/>
              <a:t>starts_withs</a:t>
            </a:r>
            <a:r>
              <a:rPr lang="cs-CZ" dirty="0"/>
              <a:t>, </a:t>
            </a:r>
            <a:r>
              <a:rPr lang="cs-CZ" dirty="0" err="1"/>
              <a:t>ends_with</a:t>
            </a:r>
            <a:r>
              <a:rPr lang="cs-CZ"/>
              <a:t>)</a:t>
            </a:r>
            <a:endParaRPr lang="cs-CZ" dirty="0"/>
          </a:p>
          <a:p>
            <a:pPr marL="228600" lvl="1" indent="0">
              <a:buNone/>
            </a:pPr>
            <a:r>
              <a:rPr lang="cs-CZ" dirty="0">
                <a:solidFill>
                  <a:srgbClr val="0070C0"/>
                </a:solidFill>
              </a:rPr>
              <a:t>Přejmenování proměnných </a:t>
            </a:r>
          </a:p>
          <a:p>
            <a:pPr lvl="2"/>
            <a:r>
              <a:rPr lang="cs-CZ" b="1" dirty="0"/>
              <a:t>RENAME</a:t>
            </a:r>
          </a:p>
          <a:p>
            <a:pPr marL="228600" lvl="1" indent="0">
              <a:buNone/>
            </a:pPr>
            <a:r>
              <a:rPr lang="cs-CZ" dirty="0">
                <a:solidFill>
                  <a:srgbClr val="0070C0"/>
                </a:solidFill>
              </a:rPr>
              <a:t>Tvorba nových proměnných </a:t>
            </a:r>
            <a:r>
              <a:rPr lang="cs-CZ" dirty="0"/>
              <a:t>(např. věk  z data narození)</a:t>
            </a:r>
          </a:p>
          <a:p>
            <a:pPr lvl="2"/>
            <a:r>
              <a:rPr lang="cs-CZ" b="1" dirty="0"/>
              <a:t>MUTATE</a:t>
            </a:r>
          </a:p>
          <a:p>
            <a:pPr marL="228600" lvl="1" indent="0">
              <a:buNone/>
            </a:pPr>
            <a:r>
              <a:rPr lang="cs-CZ" dirty="0">
                <a:solidFill>
                  <a:srgbClr val="0070C0"/>
                </a:solidFill>
              </a:rPr>
              <a:t>Podmíněné úpravy. </a:t>
            </a:r>
            <a:r>
              <a:rPr lang="cs-CZ" dirty="0"/>
              <a:t>Pokud platí něco, uprav proměnou následovně</a:t>
            </a:r>
          </a:p>
          <a:p>
            <a:pPr lvl="2"/>
            <a:r>
              <a:rPr lang="cs-CZ" b="1" dirty="0"/>
              <a:t>IF_ELSE, CASE_WHEN </a:t>
            </a:r>
            <a:r>
              <a:rPr lang="cs-CZ" dirty="0"/>
              <a:t>(pro více proměnných nebo podmínek)</a:t>
            </a:r>
          </a:p>
          <a:p>
            <a:pPr marL="228600" lvl="1" indent="0">
              <a:buNone/>
            </a:pPr>
            <a:r>
              <a:rPr lang="cs-CZ" dirty="0">
                <a:solidFill>
                  <a:srgbClr val="0070C0"/>
                </a:solidFill>
              </a:rPr>
              <a:t>Agregace dat </a:t>
            </a:r>
            <a:r>
              <a:rPr lang="cs-CZ" dirty="0"/>
              <a:t>(součty/průměry podle zemí, let, krajů..)</a:t>
            </a:r>
          </a:p>
          <a:p>
            <a:pPr lvl="2"/>
            <a:r>
              <a:rPr lang="cs-CZ" b="1" dirty="0"/>
              <a:t>GROUP_BY() + SUMMARISE ()</a:t>
            </a:r>
          </a:p>
          <a:p>
            <a:pPr marL="571500" lvl="1" indent="-3429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707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2557A08D-E0F7-5F93-41B2-690CDEFC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177925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Co často potřebujeme s daty dělat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7447C6E-4989-55B4-1C16-A023CB9B9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1746583"/>
            <a:ext cx="9364038" cy="4746292"/>
          </a:xfrm>
        </p:spPr>
        <p:txBody>
          <a:bodyPr>
            <a:normAutofit fontScale="92500" lnSpcReduction="10000"/>
          </a:bodyPr>
          <a:lstStyle/>
          <a:p>
            <a:pPr marL="228600" lvl="1" indent="0">
              <a:buNone/>
            </a:pPr>
            <a:r>
              <a:rPr lang="cs-CZ" dirty="0">
                <a:solidFill>
                  <a:srgbClr val="0070C0"/>
                </a:solidFill>
              </a:rPr>
              <a:t>Řadit data sestupně/vzestupně</a:t>
            </a:r>
          </a:p>
          <a:p>
            <a:pPr lvl="2"/>
            <a:r>
              <a:rPr lang="cs-CZ" b="1" dirty="0"/>
              <a:t>ARRANGE</a:t>
            </a:r>
          </a:p>
          <a:p>
            <a:pPr marL="228600" lvl="1" indent="0">
              <a:buNone/>
            </a:pPr>
            <a:r>
              <a:rPr lang="cs-CZ" dirty="0">
                <a:solidFill>
                  <a:srgbClr val="0070C0"/>
                </a:solidFill>
              </a:rPr>
              <a:t>Řešit NA</a:t>
            </a:r>
            <a:endParaRPr lang="cs-CZ" dirty="0"/>
          </a:p>
          <a:p>
            <a:pPr lvl="2"/>
            <a:r>
              <a:rPr lang="cs-CZ" b="1" dirty="0"/>
              <a:t>DROP_NA</a:t>
            </a:r>
          </a:p>
          <a:p>
            <a:pPr lvl="2"/>
            <a:r>
              <a:rPr lang="cs-CZ" b="1" dirty="0"/>
              <a:t>REPLACE_NA</a:t>
            </a:r>
          </a:p>
          <a:p>
            <a:pPr marL="228600" lvl="1" indent="0">
              <a:buNone/>
            </a:pPr>
            <a:r>
              <a:rPr lang="cs-CZ" dirty="0">
                <a:solidFill>
                  <a:srgbClr val="0070C0"/>
                </a:solidFill>
              </a:rPr>
              <a:t>Získávat jedinečné hodnoty</a:t>
            </a:r>
            <a:endParaRPr lang="cs-CZ" dirty="0"/>
          </a:p>
          <a:p>
            <a:pPr lvl="2"/>
            <a:r>
              <a:rPr lang="cs-CZ" b="1" dirty="0"/>
              <a:t>DISTINCT</a:t>
            </a:r>
          </a:p>
          <a:p>
            <a:pPr lvl="2"/>
            <a:r>
              <a:rPr lang="cs-CZ" b="1" dirty="0"/>
              <a:t>N_DISTINCT</a:t>
            </a:r>
          </a:p>
          <a:p>
            <a:pPr lvl="2"/>
            <a:r>
              <a:rPr lang="cs-CZ" b="1" dirty="0"/>
              <a:t>UNIQUE</a:t>
            </a:r>
            <a:r>
              <a:rPr lang="cs-CZ" dirty="0"/>
              <a:t> </a:t>
            </a:r>
          </a:p>
          <a:p>
            <a:pPr marL="228600" lvl="1" indent="0">
              <a:buNone/>
            </a:pPr>
            <a:r>
              <a:rPr lang="cs-CZ" dirty="0">
                <a:solidFill>
                  <a:srgbClr val="0070C0"/>
                </a:solidFill>
              </a:rPr>
              <a:t>Porovnávat průnik hodnot v množinách </a:t>
            </a:r>
          </a:p>
          <a:p>
            <a:pPr lvl="2"/>
            <a:r>
              <a:rPr lang="cs-CZ" b="1" dirty="0"/>
              <a:t>SETDIFF, INTERSECT</a:t>
            </a:r>
          </a:p>
          <a:p>
            <a:pPr marL="228600" lvl="1" indent="0">
              <a:buNone/>
            </a:pPr>
            <a:r>
              <a:rPr lang="cs-CZ" dirty="0">
                <a:solidFill>
                  <a:srgbClr val="0070C0"/>
                </a:solidFill>
              </a:rPr>
              <a:t>Spojovat </a:t>
            </a:r>
            <a:r>
              <a:rPr lang="cs-CZ" dirty="0" err="1">
                <a:solidFill>
                  <a:srgbClr val="0070C0"/>
                </a:solidFill>
              </a:rPr>
              <a:t>datasety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cs-CZ" dirty="0"/>
              <a:t>(viz dále)</a:t>
            </a:r>
          </a:p>
          <a:p>
            <a:pPr marL="228600" lvl="1" indent="0">
              <a:buNone/>
            </a:pPr>
            <a:r>
              <a:rPr lang="cs-CZ" dirty="0">
                <a:solidFill>
                  <a:srgbClr val="0070C0"/>
                </a:solidFill>
              </a:rPr>
              <a:t>Převádět data z </a:t>
            </a:r>
            <a:r>
              <a:rPr lang="cs-CZ" dirty="0" err="1">
                <a:solidFill>
                  <a:srgbClr val="0070C0"/>
                </a:solidFill>
              </a:rPr>
              <a:t>wide</a:t>
            </a:r>
            <a:r>
              <a:rPr lang="cs-CZ" dirty="0">
                <a:solidFill>
                  <a:srgbClr val="0070C0"/>
                </a:solidFill>
              </a:rPr>
              <a:t> do long formátu </a:t>
            </a:r>
            <a:r>
              <a:rPr lang="cs-CZ" dirty="0"/>
              <a:t>(viz dále)</a:t>
            </a:r>
          </a:p>
          <a:p>
            <a:pPr marL="228600" lvl="1" indent="0">
              <a:buNone/>
            </a:pPr>
            <a:endParaRPr lang="cs-CZ" dirty="0"/>
          </a:p>
          <a:p>
            <a:pPr marL="571500" lvl="1" indent="-3429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994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7D6997-535A-A3A6-80D6-09E4BE6D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</p:spPr>
        <p:txBody>
          <a:bodyPr/>
          <a:lstStyle/>
          <a:p>
            <a:r>
              <a:rPr lang="cs-CZ" dirty="0"/>
              <a:t>V jakém formátu chceme data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A4FAAB2-D8A3-3515-0ADE-7C473529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27774235-DE98-5F4B-1B4E-2D8EB049C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11" y="2124074"/>
            <a:ext cx="5943656" cy="444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0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Obsah obrázku text, snímek obrazovky, číslo, Písmo&#10;&#10;Popis byl vytvořen automaticky">
            <a:extLst>
              <a:ext uri="{FF2B5EF4-FFF2-40B4-BE49-F238E27FC236}">
                <a16:creationId xmlns:a16="http://schemas.microsoft.com/office/drawing/2014/main" id="{22FA0B1A-C984-0298-4CB0-3A8435B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21" y="1133154"/>
            <a:ext cx="722095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9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"/>
            </a:endParaRPr>
          </a:p>
          <a:p>
            <a:endParaRPr lang="cs-CZ" dirty="0">
              <a:hlinkClick r:id=""/>
            </a:endParaRPr>
          </a:p>
          <a:p>
            <a:endParaRPr lang="cs-CZ" dirty="0">
              <a:hlinkClick r:id=""/>
            </a:endParaRPr>
          </a:p>
          <a:p>
            <a:endParaRPr lang="cs-CZ" dirty="0">
              <a:hlinkClick r:id=""/>
            </a:endParaRPr>
          </a:p>
          <a:p>
            <a:endParaRPr lang="cs-CZ" dirty="0">
              <a:hlinkClick r:id=""/>
            </a:endParaRPr>
          </a:p>
          <a:p>
            <a:endParaRPr lang="cs-CZ" dirty="0">
              <a:hlinkClick r:id=""/>
            </a:endParaRPr>
          </a:p>
        </p:txBody>
      </p:sp>
      <p:pic>
        <p:nvPicPr>
          <p:cNvPr id="8" name="Obrázek 7" descr="Obsah obrázku text, snímek obrazovky, řada/pruh, Obdélník&#10;&#10;Popis byl vytvořen automaticky">
            <a:extLst>
              <a:ext uri="{FF2B5EF4-FFF2-40B4-BE49-F238E27FC236}">
                <a16:creationId xmlns:a16="http://schemas.microsoft.com/office/drawing/2014/main" id="{D5BF8ABD-836F-E55E-58DD-935306ED2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38" y="3703200"/>
            <a:ext cx="7077094" cy="2538522"/>
          </a:xfrm>
          <a:prstGeom prst="rect">
            <a:avLst/>
          </a:prstGeom>
        </p:spPr>
      </p:pic>
      <p:pic>
        <p:nvPicPr>
          <p:cNvPr id="10" name="Obrázek 9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64E5DED4-97E6-413E-17F5-1D9B100E8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8" y="365125"/>
            <a:ext cx="431542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0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"/>
            </a:endParaRPr>
          </a:p>
          <a:p>
            <a:endParaRPr lang="cs-CZ" dirty="0">
              <a:hlinkClick r:id=""/>
            </a:endParaRPr>
          </a:p>
          <a:p>
            <a:endParaRPr lang="cs-CZ" dirty="0">
              <a:hlinkClick r:id=""/>
            </a:endParaRPr>
          </a:p>
          <a:p>
            <a:endParaRPr lang="cs-CZ" dirty="0">
              <a:hlinkClick r:id=""/>
            </a:endParaRPr>
          </a:p>
          <a:p>
            <a:endParaRPr lang="cs-CZ" dirty="0">
              <a:hlinkClick r:id=""/>
            </a:endParaRPr>
          </a:p>
          <a:p>
            <a:endParaRPr lang="cs-CZ" dirty="0">
              <a:hlinkClick r:id=""/>
            </a:endParaRPr>
          </a:p>
        </p:txBody>
      </p:sp>
      <p:pic>
        <p:nvPicPr>
          <p:cNvPr id="9" name="Obrázek 8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0DAAD7BC-EF58-AEA3-B970-AB9EC1E10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99" y="116438"/>
            <a:ext cx="5212496" cy="63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1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DAB7FC-EA0A-325F-3379-ADED0EE3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Tipy (nejen) pro začátky s R I.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0D5808-1AB8-47CE-551A-83769992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sz="1800" dirty="0"/>
              <a:t>Dobře pojmenovávat soubory a proměnné (stručně, výstižně, shodná část názvu u baterie otázek apod.) a následně být </a:t>
            </a:r>
            <a:r>
              <a:rPr lang="cs-CZ" sz="1800" b="1" dirty="0"/>
              <a:t>konzistentní</a:t>
            </a:r>
            <a:r>
              <a:rPr lang="cs-CZ" sz="1800" dirty="0"/>
              <a:t> ve struktuře projektů, pojmenovávání proměnných, komentování (viz materiály prezentace 1)</a:t>
            </a:r>
          </a:p>
          <a:p>
            <a:r>
              <a:rPr lang="cs-CZ" sz="1800" dirty="0"/>
              <a:t>Co nejpřehledněji </a:t>
            </a:r>
            <a:r>
              <a:rPr lang="cs-CZ" sz="1800" b="1" dirty="0"/>
              <a:t>strukturovat kód </a:t>
            </a:r>
            <a:r>
              <a:rPr lang="cs-CZ" sz="1800" dirty="0"/>
              <a:t>– odsazování, sekce</a:t>
            </a:r>
          </a:p>
          <a:p>
            <a:r>
              <a:rPr lang="cs-CZ" sz="1800" b="1" dirty="0"/>
              <a:t>Nikdy nepřepisovat vstupní data </a:t>
            </a:r>
            <a:r>
              <a:rPr lang="cs-CZ" sz="1800" dirty="0"/>
              <a:t>(vždy ukládáme pod jiným názvem, typicky i do jiné složky)</a:t>
            </a:r>
          </a:p>
          <a:p>
            <a:r>
              <a:rPr lang="cs-CZ" sz="1800" dirty="0"/>
              <a:t>Využívat </a:t>
            </a:r>
            <a:r>
              <a:rPr lang="cs-CZ" sz="1800" b="1" dirty="0"/>
              <a:t>komentáře</a:t>
            </a:r>
            <a:r>
              <a:rPr lang="cs-CZ" sz="1800" dirty="0"/>
              <a:t> # stručně vysvětlující jednotlivé kroky a co je případně potřeba dořešit # TO DO</a:t>
            </a:r>
          </a:p>
          <a:p>
            <a:r>
              <a:rPr lang="cs-CZ" sz="1800" dirty="0"/>
              <a:t>Pro začátek pracovat </a:t>
            </a:r>
            <a:r>
              <a:rPr lang="cs-CZ" sz="1800" b="1" dirty="0"/>
              <a:t>s kratšími úseky kódu </a:t>
            </a:r>
            <a:r>
              <a:rPr lang="cs-CZ" sz="1800" dirty="0"/>
              <a:t>a klidně až následně spojovat do delších bloků </a:t>
            </a:r>
          </a:p>
          <a:p>
            <a:r>
              <a:rPr lang="cs-CZ" sz="1800" dirty="0"/>
              <a:t>Pro větší kontrolu při transformaci dat s </a:t>
            </a:r>
            <a:r>
              <a:rPr lang="cs-CZ" sz="1800" dirty="0" err="1"/>
              <a:t>mutate</a:t>
            </a:r>
            <a:r>
              <a:rPr lang="cs-CZ" sz="1800" dirty="0"/>
              <a:t> </a:t>
            </a:r>
            <a:r>
              <a:rPr lang="cs-CZ" sz="1800" b="1" dirty="0"/>
              <a:t>ukládat výsledek do nově vytvořené proměnné</a:t>
            </a:r>
            <a:r>
              <a:rPr lang="cs-CZ" sz="1800" dirty="0"/>
              <a:t>, stejně tak ukládat vytvářené objekty (často </a:t>
            </a:r>
            <a:r>
              <a:rPr lang="cs-CZ" sz="1800" dirty="0" err="1"/>
              <a:t>dataframy</a:t>
            </a:r>
            <a:r>
              <a:rPr lang="cs-CZ" sz="1800" dirty="0"/>
              <a:t>) do objektů s novými jmény – na závěr lze snadno sjednotit</a:t>
            </a:r>
          </a:p>
        </p:txBody>
      </p:sp>
    </p:spTree>
    <p:extLst>
      <p:ext uri="{BB962C8B-B14F-4D97-AF65-F5344CB8AC3E}">
        <p14:creationId xmlns:p14="http://schemas.microsoft.com/office/powerpoint/2010/main" val="157282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DAB7FC-EA0A-325F-3379-ADED0EE3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Nejčastější chyby v začátcích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0D5808-1AB8-47CE-551A-83769992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Nenačtení potřebných balíčků na začátku – R pak nemůže nalézt funkci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Překlepy v názvu proměnných/balíčků/funkcí – R pak nemůže nalézt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Chybějící závorky (pomáhají </a:t>
            </a:r>
            <a:r>
              <a:rPr lang="cs-CZ" dirty="0" err="1"/>
              <a:t>rainbow</a:t>
            </a:r>
            <a:r>
              <a:rPr lang="cs-CZ" dirty="0"/>
              <a:t> </a:t>
            </a:r>
            <a:r>
              <a:rPr lang="cs-CZ" dirty="0" err="1"/>
              <a:t>parenthesis</a:t>
            </a:r>
            <a:r>
              <a:rPr lang="cs-CZ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Špatně umístěné závorky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Chybějící uvozovky např. u instalace balíčků, u filtrování textových hodnot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Jedno = místo ==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Chybějící </a:t>
            </a:r>
            <a:r>
              <a:rPr lang="cs-CZ" dirty="0" err="1"/>
              <a:t>pipe</a:t>
            </a:r>
            <a:r>
              <a:rPr lang="cs-CZ" dirty="0"/>
              <a:t> operátor v manipulaci s daty nebo + u </a:t>
            </a:r>
            <a:r>
              <a:rPr lang="cs-CZ" dirty="0" err="1"/>
              <a:t>ggplotu</a:t>
            </a:r>
            <a:r>
              <a:rPr lang="cs-CZ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Nedostatečné ošetření chybějících hodnot (např. u průměru </a:t>
            </a:r>
            <a:r>
              <a:rPr lang="cs-CZ" dirty="0" err="1"/>
              <a:t>mean</a:t>
            </a:r>
            <a:r>
              <a:rPr lang="cs-CZ" dirty="0"/>
              <a:t>(</a:t>
            </a:r>
            <a:r>
              <a:rPr lang="cs-CZ" dirty="0" err="1"/>
              <a:t>d$x</a:t>
            </a:r>
            <a:r>
              <a:rPr lang="cs-CZ" dirty="0"/>
              <a:t>, </a:t>
            </a:r>
            <a:r>
              <a:rPr lang="cs-CZ" b="1" dirty="0"/>
              <a:t>na.rm=TRUE</a:t>
            </a:r>
            <a:r>
              <a:rPr lang="cs-CZ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Záměna </a:t>
            </a:r>
            <a:r>
              <a:rPr lang="cs-CZ" dirty="0" err="1"/>
              <a:t>select</a:t>
            </a:r>
            <a:r>
              <a:rPr lang="cs-CZ" dirty="0"/>
              <a:t> a </a:t>
            </a:r>
            <a:r>
              <a:rPr lang="cs-CZ" dirty="0" err="1"/>
              <a:t>filter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437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DAB7FC-EA0A-325F-3379-ADED0EE3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TROUBLESHOOTING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0D5808-1AB8-47CE-551A-83769992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5600" b="1" dirty="0"/>
              <a:t>Při konkrétních problémech </a:t>
            </a:r>
          </a:p>
          <a:p>
            <a:pPr lvl="1"/>
            <a:r>
              <a:rPr lang="cs-CZ" sz="5600" dirty="0"/>
              <a:t>přečíst si chybovou hlášku </a:t>
            </a:r>
          </a:p>
          <a:p>
            <a:pPr lvl="1"/>
            <a:r>
              <a:rPr lang="cs-CZ" sz="5600" dirty="0"/>
              <a:t>Přečíst si znovu daný kód </a:t>
            </a:r>
          </a:p>
          <a:p>
            <a:pPr lvl="1"/>
            <a:r>
              <a:rPr lang="cs-CZ" sz="5600" dirty="0"/>
              <a:t>podívat se do dokumentace požívané funkce</a:t>
            </a:r>
          </a:p>
          <a:p>
            <a:pPr lvl="1"/>
            <a:r>
              <a:rPr lang="cs-CZ" sz="5600" b="1" dirty="0"/>
              <a:t>Konzultovat problém s </a:t>
            </a:r>
          </a:p>
          <a:p>
            <a:pPr lvl="2"/>
            <a:r>
              <a:rPr lang="cs-CZ" sz="5600" dirty="0"/>
              <a:t>s </a:t>
            </a:r>
            <a:r>
              <a:rPr lang="cs-CZ" sz="5600" b="1" dirty="0" err="1"/>
              <a:t>chatGPT</a:t>
            </a:r>
            <a:r>
              <a:rPr lang="cs-CZ" sz="5600" dirty="0"/>
              <a:t> – může “vymyslet“, jak něco udělat; opravit kód, navrhnout zjednodušení kódu, vysvětlit jak funkce fungují, často píše výsledky v base, často specifikuju, že chci používat </a:t>
            </a:r>
            <a:r>
              <a:rPr lang="cs-CZ" sz="5600" dirty="0" err="1"/>
              <a:t>tidyverse</a:t>
            </a:r>
            <a:r>
              <a:rPr lang="cs-CZ" sz="5600" dirty="0"/>
              <a:t> – </a:t>
            </a:r>
            <a:r>
              <a:rPr lang="cs-CZ" sz="5600" dirty="0">
                <a:solidFill>
                  <a:srgbClr val="FF0000"/>
                </a:solidFill>
              </a:rPr>
              <a:t>sdílejme klidně kódy, ale nikdy nesdílejme s AI zdrojová citlivá data</a:t>
            </a:r>
          </a:p>
          <a:p>
            <a:pPr lvl="2"/>
            <a:r>
              <a:rPr lang="cs-CZ" sz="5600" dirty="0"/>
              <a:t>s dalšími </a:t>
            </a:r>
            <a:r>
              <a:rPr lang="cs-CZ" sz="5600" b="1" dirty="0"/>
              <a:t>kolegy</a:t>
            </a:r>
          </a:p>
          <a:p>
            <a:pPr lvl="2"/>
            <a:r>
              <a:rPr lang="cs-CZ" sz="5600" dirty="0"/>
              <a:t>Zadat do </a:t>
            </a:r>
            <a:r>
              <a:rPr lang="cs-CZ" sz="5600" b="1" dirty="0"/>
              <a:t>vyhledávače</a:t>
            </a:r>
            <a:r>
              <a:rPr lang="cs-CZ" sz="5600" dirty="0"/>
              <a:t> – podobný dotaz bude pravděpodobně na </a:t>
            </a:r>
            <a:r>
              <a:rPr lang="cs-CZ" sz="5600" dirty="0" err="1"/>
              <a:t>StackOverflow</a:t>
            </a:r>
            <a:r>
              <a:rPr lang="cs-CZ" sz="5600" dirty="0"/>
              <a:t> a dalších webech</a:t>
            </a:r>
          </a:p>
          <a:p>
            <a:r>
              <a:rPr lang="cs-CZ" sz="5600" dirty="0"/>
              <a:t>Při problému, u </a:t>
            </a:r>
            <a:r>
              <a:rPr lang="cs-CZ" sz="5600" dirty="0" err="1"/>
              <a:t>kterýho</a:t>
            </a:r>
            <a:r>
              <a:rPr lang="cs-CZ" sz="5600" dirty="0"/>
              <a:t> nevíme, kdy vzniká </a:t>
            </a:r>
            <a:r>
              <a:rPr lang="cs-CZ" sz="5600" b="1" dirty="0"/>
              <a:t>spouštět kód postupně a kontrolovat, kde je vše v pořádku a kde se to pokazilo</a:t>
            </a:r>
            <a:br>
              <a:rPr lang="cs-CZ" sz="5600" dirty="0"/>
            </a:br>
            <a:r>
              <a:rPr lang="cs-CZ" sz="5600" dirty="0"/>
              <a:t>	např. všimnu si, že proměnná, se kterou jsem dělala různé operace, nemá u některých respondentů hodnoty, tak jak je chci mít, když je to vidět např. u respondenta s id 15, tak můžu napříč skriptem udělat několik kontrol specificky pro tohoto respondenta a hodnoty proměnné, kde to nesedí (stačí vybrat tyto 2 proměnné přes </a:t>
            </a:r>
            <a:r>
              <a:rPr lang="cs-CZ" sz="5600" dirty="0" err="1"/>
              <a:t>filter</a:t>
            </a:r>
            <a:r>
              <a:rPr lang="cs-CZ" sz="5600" dirty="0"/>
              <a:t>(id == 15) %&gt;%  </a:t>
            </a:r>
            <a:r>
              <a:rPr lang="cs-CZ" sz="5600" dirty="0" err="1"/>
              <a:t>select</a:t>
            </a:r>
            <a:r>
              <a:rPr lang="cs-CZ" sz="5600" dirty="0"/>
              <a:t>(id, var), až najdu místo, kde je chyba </a:t>
            </a:r>
            <a:endParaRPr lang="cs-CZ" sz="3200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110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diagram, Vykreslený graf&#10;&#10;Popis byl vytvořen automaticky">
            <a:extLst>
              <a:ext uri="{FF2B5EF4-FFF2-40B4-BE49-F238E27FC236}">
                <a16:creationId xmlns:a16="http://schemas.microsoft.com/office/drawing/2014/main" id="{37DAFB84-6FBC-2A7A-07A2-F7D02BB5D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0"/>
            <a:ext cx="3619500" cy="6858000"/>
          </a:xfrm>
          <a:prstGeom prst="rect">
            <a:avLst/>
          </a:prstGeom>
        </p:spPr>
      </p:pic>
      <p:pic>
        <p:nvPicPr>
          <p:cNvPr id="7" name="Obrázek 6" descr="Obsah obrázku text, snímek obrazovky, diagram, Písmo&#10;&#10;Popis byl vytvořen automaticky">
            <a:extLst>
              <a:ext uri="{FF2B5EF4-FFF2-40B4-BE49-F238E27FC236}">
                <a16:creationId xmlns:a16="http://schemas.microsoft.com/office/drawing/2014/main" id="{8A4C7C31-BE7C-8AB6-2F09-2A438E9B4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16" y="0"/>
            <a:ext cx="4140167" cy="6858000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62E39A34-DAF4-583D-7640-5895B593A735}"/>
              </a:ext>
            </a:extLst>
          </p:cNvPr>
          <p:cNvSpPr txBox="1"/>
          <p:nvPr/>
        </p:nvSpPr>
        <p:spPr>
          <a:xfrm>
            <a:off x="8572500" y="609600"/>
            <a:ext cx="3619500" cy="837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400" b="1" i="0" dirty="0">
                <a:solidFill>
                  <a:srgbClr val="1E1E1E"/>
                </a:solidFill>
                <a:effectLst/>
                <a:latin typeface="IBMPlexSans"/>
              </a:rPr>
              <a:t>Interaktivní vizualizace, dashboardy, weby</a:t>
            </a:r>
          </a:p>
          <a:p>
            <a:endParaRPr lang="cs-CZ" sz="1400" b="1" dirty="0">
              <a:solidFill>
                <a:srgbClr val="1E1E1E"/>
              </a:solidFill>
              <a:latin typeface="IBMPlexSans"/>
            </a:endParaRPr>
          </a:p>
          <a:p>
            <a:pPr algn="l"/>
            <a:r>
              <a:rPr lang="cs-CZ" sz="1400" b="1" i="0" dirty="0">
                <a:solidFill>
                  <a:srgbClr val="1E1E1E"/>
                </a:solidFill>
                <a:effectLst/>
                <a:latin typeface="IBMPlexSans"/>
              </a:rPr>
              <a:t>Automatizované reporty</a:t>
            </a:r>
          </a:p>
          <a:p>
            <a:pPr algn="l"/>
            <a:br>
              <a:rPr lang="cs-CZ" sz="1400" b="1" i="0" dirty="0">
                <a:solidFill>
                  <a:srgbClr val="1E1E1E"/>
                </a:solidFill>
                <a:effectLst/>
                <a:latin typeface="IBMPlexSans"/>
              </a:rPr>
            </a:br>
            <a:r>
              <a:rPr lang="cs-CZ" sz="1400" b="1" i="0" dirty="0">
                <a:solidFill>
                  <a:srgbClr val="1E1E1E"/>
                </a:solidFill>
                <a:effectLst/>
                <a:latin typeface="IBMPlexSans"/>
              </a:rPr>
              <a:t>Pokročilá vizualizace dat (např. =&gt; vlastní vizuální identita)</a:t>
            </a:r>
          </a:p>
          <a:p>
            <a:pPr algn="l"/>
            <a:endParaRPr lang="cs-CZ" sz="1400" b="1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r>
              <a:rPr lang="pt-BR" sz="1400" b="1" i="0" dirty="0">
                <a:solidFill>
                  <a:srgbClr val="1E1E1E"/>
                </a:solidFill>
                <a:effectLst/>
                <a:latin typeface="IBMPlexSans"/>
              </a:rPr>
              <a:t>Péče o data: správa, dokumentace, sdílení</a:t>
            </a:r>
          </a:p>
          <a:p>
            <a:br>
              <a:rPr lang="pt-BR" sz="1400" b="1" i="0" dirty="0">
                <a:solidFill>
                  <a:srgbClr val="1E1E1E"/>
                </a:solidFill>
                <a:effectLst/>
                <a:latin typeface="IBMPlexSans"/>
              </a:rPr>
            </a:br>
            <a:r>
              <a:rPr lang="cs-CZ" sz="1400" b="1" i="0" dirty="0">
                <a:solidFill>
                  <a:srgbClr val="1E1E1E"/>
                </a:solidFill>
                <a:effectLst/>
                <a:latin typeface="IBMPlexSans"/>
              </a:rPr>
              <a:t>Automatizace (čehokoli)</a:t>
            </a:r>
          </a:p>
          <a:p>
            <a:endParaRPr lang="cs-CZ" sz="1400" dirty="0">
              <a:solidFill>
                <a:srgbClr val="1E1E1E"/>
              </a:solidFill>
              <a:latin typeface="IBMPlexSans"/>
            </a:endParaRPr>
          </a:p>
          <a:p>
            <a:pPr algn="l"/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Prostorová data</a:t>
            </a:r>
          </a:p>
          <a:p>
            <a:b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</a:br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Web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scraping</a:t>
            </a:r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, web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APIs</a:t>
            </a:r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Využití českých otevřených dat</a:t>
            </a:r>
          </a:p>
          <a:p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Kvalita a dokumentace kódu, verzování, spolupráce,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advanced</a:t>
            </a:r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repruducibility</a:t>
            </a:r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Interface s databázemi</a:t>
            </a:r>
          </a:p>
          <a:p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Interface s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LimeSurvey</a:t>
            </a:r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b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</a:br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Zpracování textových dat (základní NLP, interface s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OpenAI</a:t>
            </a:r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LLMs</a:t>
            </a:r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)</a:t>
            </a:r>
          </a:p>
          <a:p>
            <a:br>
              <a:rPr lang="cs-CZ" sz="1600" b="0" i="0" dirty="0">
                <a:solidFill>
                  <a:srgbClr val="1E1E1E"/>
                </a:solidFill>
                <a:effectLst/>
                <a:latin typeface="IBMPlexSans"/>
              </a:rPr>
            </a:br>
            <a:br>
              <a:rPr lang="cs-CZ" sz="1600" b="0" i="0" dirty="0">
                <a:solidFill>
                  <a:srgbClr val="1E1E1E"/>
                </a:solidFill>
                <a:effectLst/>
                <a:latin typeface="IBMPlexSans"/>
              </a:rPr>
            </a:br>
            <a:endParaRPr lang="cs-CZ" sz="1600" b="0" i="0" dirty="0">
              <a:solidFill>
                <a:srgbClr val="1E1E1E"/>
              </a:solidFill>
              <a:effectLst/>
              <a:latin typeface="IBMPlexSans"/>
            </a:endParaRPr>
          </a:p>
          <a:p>
            <a:br>
              <a:rPr lang="cs-CZ" b="0" i="0" dirty="0">
                <a:solidFill>
                  <a:srgbClr val="1E1E1E"/>
                </a:solidFill>
                <a:effectLst/>
                <a:latin typeface="IBMPlexSans"/>
              </a:rPr>
            </a:br>
            <a:br>
              <a:rPr lang="cs-CZ" b="0" i="0" dirty="0">
                <a:solidFill>
                  <a:srgbClr val="1E1E1E"/>
                </a:solidFill>
                <a:effectLst/>
                <a:latin typeface="IBMPlexSans"/>
              </a:rPr>
            </a:br>
            <a:br>
              <a:rPr lang="cs-CZ" b="0" i="0" dirty="0">
                <a:solidFill>
                  <a:srgbClr val="1E1E1E"/>
                </a:solidFill>
                <a:effectLst/>
                <a:latin typeface="IBMPlexSans"/>
              </a:rPr>
            </a:br>
            <a:endParaRPr lang="cs-CZ" b="0" i="0" dirty="0">
              <a:solidFill>
                <a:srgbClr val="1E1E1E"/>
              </a:solidFill>
              <a:effectLst/>
              <a:latin typeface="IBMPlexSans"/>
            </a:endParaRPr>
          </a:p>
          <a:p>
            <a:br>
              <a:rPr lang="cs-CZ" b="0" i="0" dirty="0">
                <a:solidFill>
                  <a:srgbClr val="1E1E1E"/>
                </a:solidFill>
                <a:effectLst/>
                <a:latin typeface="IBMPlexSans"/>
              </a:rPr>
            </a:br>
            <a:endParaRPr lang="cs-CZ" b="0" i="0" dirty="0">
              <a:solidFill>
                <a:srgbClr val="1E1E1E"/>
              </a:solidFill>
              <a:effectLst/>
              <a:latin typeface="IBMPlexSans"/>
            </a:endParaRPr>
          </a:p>
          <a:p>
            <a:endParaRPr lang="cs-CZ" b="0" i="0" dirty="0">
              <a:solidFill>
                <a:srgbClr val="1E1E1E"/>
              </a:solidFill>
              <a:effectLst/>
              <a:latin typeface="IBMPlexSans"/>
            </a:endParaRPr>
          </a:p>
        </p:txBody>
      </p:sp>
    </p:spTree>
    <p:extLst>
      <p:ext uri="{BB962C8B-B14F-4D97-AF65-F5344CB8AC3E}">
        <p14:creationId xmlns:p14="http://schemas.microsoft.com/office/powerpoint/2010/main" val="2807910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B1E622-9E98-E242-6B7B-3E387DBE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Další Materiály k tématu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E1531-A1BA-1794-2F93-F294A2A2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>
                <a:hlinkClick r:id="rId2"/>
              </a:rPr>
              <a:t>https://r4ds.had.co.nz/tidy-data.html</a:t>
            </a:r>
            <a:r>
              <a:rPr lang="cs-CZ" dirty="0"/>
              <a:t> – čistá data, transformace, cvičení</a:t>
            </a:r>
          </a:p>
          <a:p>
            <a:r>
              <a:rPr lang="cs-CZ" dirty="0">
                <a:hlinkClick r:id="rId3"/>
              </a:rPr>
              <a:t>https://garrettgman.github.io/tidying/</a:t>
            </a:r>
            <a:endParaRPr lang="cs-CZ" dirty="0"/>
          </a:p>
          <a:p>
            <a:r>
              <a:rPr lang="en-US" dirty="0">
                <a:hlinkClick r:id="rId4"/>
              </a:rPr>
              <a:t>The R Graph Gallery – Help and inspiration for R charts (r-graph-gallery.com)</a:t>
            </a:r>
            <a:endParaRPr lang="cs-CZ" dirty="0"/>
          </a:p>
          <a:p>
            <a:r>
              <a:rPr lang="cs-CZ" dirty="0">
                <a:hlinkClick r:id="rId5"/>
              </a:rPr>
              <a:t>https://dreamrs.shinyapps.io/esquisse/</a:t>
            </a:r>
            <a:r>
              <a:rPr lang="cs-CZ" dirty="0"/>
              <a:t> - průzkum možností </a:t>
            </a:r>
            <a:r>
              <a:rPr lang="cs-CZ" dirty="0" err="1"/>
              <a:t>ggplotu</a:t>
            </a:r>
            <a:r>
              <a:rPr lang="cs-CZ" dirty="0"/>
              <a:t> v </a:t>
            </a:r>
            <a:r>
              <a:rPr lang="cs-CZ" dirty="0" err="1"/>
              <a:t>shiny</a:t>
            </a:r>
            <a:r>
              <a:rPr lang="cs-CZ" dirty="0"/>
              <a:t> aplikaci </a:t>
            </a:r>
          </a:p>
          <a:p>
            <a:r>
              <a:rPr lang="en-US" dirty="0">
                <a:hlinkClick r:id="rId6"/>
              </a:rPr>
              <a:t>Top R Color Palettes to Know for Great Data Visualization – </a:t>
            </a:r>
            <a:r>
              <a:rPr lang="en-US" dirty="0" err="1">
                <a:hlinkClick r:id="rId6"/>
              </a:rPr>
              <a:t>Datanovia</a:t>
            </a:r>
            <a:r>
              <a:rPr lang="cs-CZ" dirty="0"/>
              <a:t> </a:t>
            </a:r>
          </a:p>
          <a:p>
            <a:r>
              <a:rPr lang="en-US" dirty="0">
                <a:hlinkClick r:id="rId7"/>
              </a:rPr>
              <a:t>Tips and Tricks for R and </a:t>
            </a:r>
            <a:r>
              <a:rPr lang="en-US" dirty="0" err="1">
                <a:hlinkClick r:id="rId7"/>
              </a:rPr>
              <a:t>Rstudio</a:t>
            </a:r>
            <a:r>
              <a:rPr lang="en-US" dirty="0">
                <a:hlinkClick r:id="rId7"/>
              </a:rPr>
              <a:t> • </a:t>
            </a:r>
            <a:r>
              <a:rPr lang="en-US" dirty="0" err="1">
                <a:hlinkClick r:id="rId7"/>
              </a:rPr>
              <a:t>reschola</a:t>
            </a:r>
            <a:r>
              <a:rPr lang="en-US" dirty="0">
                <a:hlinkClick r:id="rId7"/>
              </a:rPr>
              <a:t> (scholaempirica.github.io)</a:t>
            </a:r>
            <a:endParaRPr lang="cs-CZ" dirty="0"/>
          </a:p>
          <a:p>
            <a:r>
              <a:rPr lang="en-US" dirty="0">
                <a:hlinkClick r:id="rId8"/>
              </a:rPr>
              <a:t>R Programming Courses | Online Courses for All Levels (datacamp.com)</a:t>
            </a:r>
            <a:r>
              <a:rPr lang="cs-CZ" dirty="0"/>
              <a:t> – online kurzy na </a:t>
            </a:r>
            <a:r>
              <a:rPr lang="cs-CZ" dirty="0" err="1"/>
              <a:t>DataCamp</a:t>
            </a:r>
            <a:r>
              <a:rPr lang="cs-CZ" dirty="0"/>
              <a:t> – zdarma jen omezeně</a:t>
            </a:r>
          </a:p>
          <a:p>
            <a:r>
              <a:rPr lang="cs-CZ" dirty="0">
                <a:hlinkClick r:id="rId9"/>
              </a:rPr>
              <a:t>Efektivní a přehledná práce s daty v prostředí jazyka R (</a:t>
            </a:r>
            <a:r>
              <a:rPr lang="cs-CZ" dirty="0" err="1">
                <a:hlinkClick r:id="rId9"/>
              </a:rPr>
              <a:t>petrbouchal.xyz</a:t>
            </a:r>
            <a:r>
              <a:rPr lang="cs-CZ" dirty="0">
                <a:hlinkClick r:id="rId9"/>
              </a:rPr>
              <a:t>)</a:t>
            </a:r>
            <a:endParaRPr lang="cs-CZ" dirty="0"/>
          </a:p>
          <a:p>
            <a:r>
              <a:rPr lang="cs-CZ" dirty="0">
                <a:hlinkClick r:id="rId10"/>
              </a:rPr>
              <a:t>Úvod do analýzy dat v R (sociology-fa-cu.github.io)</a:t>
            </a:r>
            <a:br>
              <a:rPr lang="cs-CZ" dirty="0"/>
            </a:b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147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1EF80-F9E9-14FD-4067-7153F183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Proč 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A5D431-6CAA-D718-0801-F098A1C0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Komplexní nástroj 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Čistění  dat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Analýzu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Vizualizaci (i interaktivní) – propojení s </a:t>
            </a:r>
            <a:r>
              <a:rPr lang="cs-CZ" dirty="0" err="1"/>
              <a:t>Quarto</a:t>
            </a:r>
            <a:r>
              <a:rPr lang="cs-CZ" dirty="0"/>
              <a:t>, </a:t>
            </a:r>
            <a:r>
              <a:rPr lang="cs-CZ" dirty="0" err="1"/>
              <a:t>Shiny</a:t>
            </a:r>
            <a:r>
              <a:rPr lang="cs-CZ" dirty="0"/>
              <a:t> 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cs-CZ" dirty="0"/>
              <a:t>Zvládá práci s velkými </a:t>
            </a:r>
            <a:r>
              <a:rPr lang="cs-CZ" dirty="0" err="1"/>
              <a:t>datasety</a:t>
            </a:r>
            <a:r>
              <a:rPr lang="cs-CZ" dirty="0"/>
              <a:t> 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cs-CZ" dirty="0"/>
              <a:t>Analýzy jsou </a:t>
            </a:r>
            <a:r>
              <a:rPr lang="cs-CZ" b="1" dirty="0"/>
              <a:t>reprodukovatelné</a:t>
            </a:r>
            <a:r>
              <a:rPr lang="cs-CZ" dirty="0"/>
              <a:t> </a:t>
            </a:r>
          </a:p>
          <a:p>
            <a:pPr marL="502920" lvl="2"/>
            <a:r>
              <a:rPr lang="cs-CZ" dirty="0"/>
              <a:t>Postup je dokumentován pro kolegy i pro své budoucí já </a:t>
            </a:r>
          </a:p>
          <a:p>
            <a:pPr marL="276543" lvl="1" indent="-285750">
              <a:buFont typeface="Arial" panose="020B0604020202020204" pitchFamily="34" charset="0"/>
              <a:buChar char="•"/>
            </a:pPr>
            <a:r>
              <a:rPr lang="cs-CZ" dirty="0"/>
              <a:t>Umožňuje analýzy a reporty automatizovat, proto je skvělé na analytické postupy, které se opakují (alespoň rámcově)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cs-CZ" dirty="0"/>
              <a:t>Zdarma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cs-CZ" dirty="0"/>
              <a:t>Rozvíjející se, s obrovskou komunitou</a:t>
            </a:r>
          </a:p>
          <a:p>
            <a:pPr marL="228600" lvl="2"/>
            <a:r>
              <a:rPr lang="cs-CZ" b="1" dirty="0"/>
              <a:t>Možnost tvořit vlastní funkce a balíčky s těmito funkcemi pro své činnosti na míru </a:t>
            </a:r>
          </a:p>
          <a:p>
            <a:pPr marL="265113" lvl="1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124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1EF80-F9E9-14FD-4067-7153F183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231064"/>
          </a:xfrm>
        </p:spPr>
        <p:txBody>
          <a:bodyPr/>
          <a:lstStyle/>
          <a:p>
            <a:pPr algn="ctr"/>
            <a:r>
              <a:rPr lang="cs-CZ" sz="4000" b="1" dirty="0"/>
              <a:t>Základní Typy objektů</a:t>
            </a:r>
            <a:endParaRPr lang="cs-C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A167BE-4954-E994-8B22-A7D1263264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8261" y="1879472"/>
            <a:ext cx="10083927" cy="2523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cs-CZ" altLang="cs-CZ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Datové rámce </a:t>
            </a:r>
            <a:r>
              <a:rPr lang="cs-CZ" alt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cs-CZ" altLang="cs-CZ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cs-CZ" alt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zkráceně </a:t>
            </a:r>
            <a:r>
              <a:rPr lang="cs-CZ" altLang="cs-CZ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cs-CZ" alt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tabulky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Vektory (</a:t>
            </a:r>
            <a:r>
              <a:rPr kumimoji="0" lang="cs-CZ" altLang="cs-CZ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cs-CZ" altLang="cs-CZ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sada hodnot např. </a:t>
            </a:r>
            <a:r>
              <a:rPr lang="cs-CZ" alt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čísel, písmen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cs-CZ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Listy (list) - </a:t>
            </a:r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datové struktury, které umožňují uchovávat různé typy dat (např. čísla, texty, jiné listy, datové rámce, atd.) v jednom objektu.</a:t>
            </a:r>
            <a:endParaRPr kumimoji="0" lang="cs-CZ" altLang="cs-CZ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1EF80-F9E9-14FD-4067-7153F183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4000" b="1" dirty="0"/>
              <a:t>Základní datové třídy</a:t>
            </a:r>
            <a:endParaRPr lang="cs-C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A167BE-4954-E994-8B22-A7D1263264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5530" y="2061735"/>
            <a:ext cx="10083927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AutoNum type="arabicPeriod"/>
            </a:pPr>
            <a:r>
              <a:rPr lang="cs-CZ" altLang="cs-CZ" sz="2400" b="1" dirty="0" err="1"/>
              <a:t>Numeric</a:t>
            </a:r>
            <a:r>
              <a:rPr lang="cs-CZ" altLang="cs-CZ" sz="2400" dirty="0"/>
              <a:t> (8.5, 15, desetinná místa se </a:t>
            </a:r>
            <a:r>
              <a:rPr lang="cs-CZ" altLang="cs-CZ" sz="2400" dirty="0" err="1"/>
              <a:t>deafultně</a:t>
            </a:r>
            <a:r>
              <a:rPr lang="cs-CZ" altLang="cs-CZ" sz="2400" dirty="0"/>
              <a:t> oddělují tečkou) </a:t>
            </a:r>
          </a:p>
          <a:p>
            <a:pPr marL="50292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cs-CZ" altLang="cs-CZ" sz="2000" dirty="0" err="1"/>
              <a:t>integer</a:t>
            </a:r>
            <a:r>
              <a:rPr lang="cs-CZ" altLang="cs-CZ" sz="2000" dirty="0"/>
              <a:t> (celá čísla)</a:t>
            </a:r>
          </a:p>
          <a:p>
            <a:pPr marL="50292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cs-CZ" altLang="cs-CZ" sz="2000" dirty="0"/>
              <a:t>Double (desetinná)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cs-CZ" altLang="cs-CZ" sz="2400" b="1" dirty="0" err="1"/>
              <a:t>Character</a:t>
            </a:r>
            <a:r>
              <a:rPr lang="cs-CZ" altLang="cs-CZ" sz="2400" dirty="0"/>
              <a:t> (text) – ("k", "R existuje", "11.5")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>
                <a:tab pos="176213" algn="l"/>
              </a:tabLst>
            </a:pPr>
            <a:r>
              <a:rPr lang="cs-CZ" altLang="cs-CZ" sz="2400" b="1" dirty="0" err="1"/>
              <a:t>Factor</a:t>
            </a:r>
            <a:r>
              <a:rPr lang="cs-CZ" altLang="cs-CZ" sz="2400" dirty="0"/>
              <a:t> – typicky několik textových hodnot, může nabývat jen vybraných hodnot, časté pro kategorické proměnné, pořadí hodnot je definováno v takzvaných „</a:t>
            </a:r>
            <a:r>
              <a:rPr lang="cs-CZ" altLang="cs-CZ" sz="2400" dirty="0" err="1"/>
              <a:t>levels</a:t>
            </a:r>
            <a:r>
              <a:rPr lang="cs-CZ" altLang="cs-CZ" sz="2400" dirty="0"/>
              <a:t>“ – př. </a:t>
            </a:r>
            <a:r>
              <a:rPr lang="cs-CZ" altLang="cs-CZ" sz="2400" dirty="0" err="1"/>
              <a:t>Likertovské</a:t>
            </a:r>
            <a:r>
              <a:rPr lang="cs-CZ" altLang="cs-CZ" sz="2400" dirty="0"/>
              <a:t> škály, Ano, Ne, Nevím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>
                <a:tab pos="176213" algn="l"/>
              </a:tabLst>
            </a:pPr>
            <a:r>
              <a:rPr lang="cs-CZ" altLang="cs-CZ" sz="2400" dirty="0"/>
              <a:t> </a:t>
            </a:r>
            <a:r>
              <a:rPr lang="cs-CZ" altLang="cs-CZ" sz="2400" b="1" dirty="0" err="1"/>
              <a:t>Logical</a:t>
            </a:r>
            <a:r>
              <a:rPr lang="cs-CZ" altLang="cs-CZ" sz="2400" dirty="0"/>
              <a:t> (nabývá hodnot TRUE nebo FALSE)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>
                <a:tab pos="176213" algn="l"/>
              </a:tabLst>
            </a:pPr>
            <a:endParaRPr lang="cs-CZ" altLang="cs-CZ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6213" algn="l"/>
              </a:tabLst>
            </a:pPr>
            <a:r>
              <a:rPr lang="cs-CZ" altLang="cs-CZ" sz="2400" dirty="0"/>
              <a:t>Zjistíme funkcí </a:t>
            </a:r>
            <a:r>
              <a:rPr lang="cs-CZ" altLang="cs-CZ" sz="2400" dirty="0" err="1"/>
              <a:t>class</a:t>
            </a:r>
            <a:r>
              <a:rPr lang="cs-CZ" altLang="cs-CZ" sz="2400" dirty="0"/>
              <a:t>() – např </a:t>
            </a:r>
            <a:r>
              <a:rPr lang="cs-CZ" altLang="cs-CZ" sz="2400" dirty="0" err="1"/>
              <a:t>class</a:t>
            </a:r>
            <a:r>
              <a:rPr lang="cs-CZ" altLang="cs-CZ" sz="2400" dirty="0"/>
              <a:t>(</a:t>
            </a:r>
            <a:r>
              <a:rPr lang="cs-CZ" altLang="cs-CZ" sz="2400" dirty="0" err="1"/>
              <a:t>df$pohlavi</a:t>
            </a:r>
            <a:r>
              <a:rPr lang="cs-CZ" altLang="cs-CZ" sz="24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5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1EF80-F9E9-14FD-4067-7153F183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4000" b="1" dirty="0" err="1"/>
              <a:t>ZákLAdní</a:t>
            </a:r>
            <a:r>
              <a:rPr lang="cs-CZ" sz="4000" b="1" dirty="0"/>
              <a:t> WORKFLOW</a:t>
            </a:r>
            <a:endParaRPr lang="cs-C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A167BE-4954-E994-8B22-A7D1263264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5530" y="2056673"/>
            <a:ext cx="10083927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AutoNum type="arabicPeriod"/>
            </a:pPr>
            <a:r>
              <a:rPr lang="cs-CZ" altLang="cs-CZ" sz="2400" b="1" dirty="0"/>
              <a:t>R </a:t>
            </a:r>
            <a:r>
              <a:rPr lang="cs-CZ" altLang="cs-CZ" sz="2400" b="1" dirty="0" err="1"/>
              <a:t>projecty</a:t>
            </a:r>
            <a:r>
              <a:rPr lang="cs-CZ" altLang="cs-CZ" sz="2400" b="1" dirty="0"/>
              <a:t> – máme složku, ve které je soubor typu R </a:t>
            </a:r>
            <a:r>
              <a:rPr lang="cs-CZ" altLang="cs-CZ" sz="2400" b="1" dirty="0" err="1"/>
              <a:t>project</a:t>
            </a:r>
            <a:r>
              <a:rPr lang="cs-CZ" altLang="cs-CZ" sz="2400" b="1" dirty="0"/>
              <a:t>, v dané složce by měly být všechna vstupní i výstupní data, skripty, grafy…  </a:t>
            </a:r>
            <a:endParaRPr lang="cs-CZ" altLang="cs-CZ" sz="20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>
                <a:tab pos="176213" algn="l"/>
              </a:tabLst>
            </a:pPr>
            <a:r>
              <a:rPr lang="cs-CZ" altLang="cs-CZ" sz="2400" b="1" dirty="0"/>
              <a:t>Ideální skripty </a:t>
            </a:r>
            <a:r>
              <a:rPr lang="cs-CZ" altLang="cs-CZ" sz="2400" b="1" dirty="0" err="1"/>
              <a:t>verzovat</a:t>
            </a:r>
            <a:r>
              <a:rPr lang="cs-CZ" altLang="cs-CZ" sz="2400" b="1" dirty="0"/>
              <a:t> (nebo používat </a:t>
            </a:r>
            <a:r>
              <a:rPr lang="cs-CZ" altLang="cs-CZ" sz="2400" b="1" dirty="0" err="1"/>
              <a:t>verzovací</a:t>
            </a:r>
            <a:r>
              <a:rPr lang="cs-CZ" altLang="cs-CZ" sz="2400" b="1" dirty="0"/>
              <a:t> systém – Git) </a:t>
            </a:r>
            <a:endParaRPr lang="cs-CZ" altLang="cs-CZ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C19401C-E315-F65F-C2BE-87FA19CFE8B3}"/>
              </a:ext>
            </a:extLst>
          </p:cNvPr>
          <p:cNvSpPr txBox="1"/>
          <p:nvPr/>
        </p:nvSpPr>
        <p:spPr>
          <a:xfrm>
            <a:off x="721895" y="3787099"/>
            <a:ext cx="9440778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cs-CZ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01_data_input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(všechna vstupní, 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data, neměla by být nijak upravovaná mimo R)</a:t>
            </a:r>
          </a:p>
          <a:p>
            <a:pPr marL="457200">
              <a:lnSpc>
                <a:spcPct val="107000"/>
              </a:lnSpc>
            </a:pPr>
            <a:r>
              <a:rPr lang="cs-CZ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02_data_processed 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 v nějakém procesu, zatím ne úplně finální, může jich být ve složce víc, vždy ukládáme pod jinými názvy, typicky např vyčištěná data, data s 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rekódy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>
              <a:lnSpc>
                <a:spcPct val="107000"/>
              </a:lnSpc>
            </a:pPr>
            <a:r>
              <a:rPr lang="cs-CZ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03_data_output 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(finální data)</a:t>
            </a:r>
          </a:p>
          <a:p>
            <a:pPr marL="457200">
              <a:lnSpc>
                <a:spcPct val="107000"/>
              </a:lnSpc>
            </a:pPr>
            <a:r>
              <a:rPr lang="cs-CZ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04_scripts 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(všechny skripty)</a:t>
            </a:r>
          </a:p>
          <a:p>
            <a:pPr marL="457200">
              <a:lnSpc>
                <a:spcPct val="107000"/>
              </a:lnSpc>
            </a:pPr>
            <a:r>
              <a:rPr lang="cs-CZ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05_documentation 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(finální dotazníky, případně 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codebook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apod.)</a:t>
            </a:r>
          </a:p>
          <a:p>
            <a:pPr marL="457200">
              <a:lnSpc>
                <a:spcPct val="107000"/>
              </a:lnSpc>
            </a:pPr>
            <a:r>
              <a:rPr lang="cs-CZ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06_figures 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(obrázky, grafy, mapy)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cs-CZ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07_models 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(exportované statistické modely)</a:t>
            </a:r>
          </a:p>
        </p:txBody>
      </p:sp>
    </p:spTree>
    <p:extLst>
      <p:ext uri="{BB962C8B-B14F-4D97-AF65-F5344CB8AC3E}">
        <p14:creationId xmlns:p14="http://schemas.microsoft.com/office/powerpoint/2010/main" val="67893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9A3ACAE7-EED1-B20F-C270-5A1CB42B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147" y="2514767"/>
            <a:ext cx="8013032" cy="1438450"/>
          </a:xfrm>
        </p:spPr>
        <p:txBody>
          <a:bodyPr>
            <a:normAutofit/>
          </a:bodyPr>
          <a:lstStyle/>
          <a:p>
            <a:r>
              <a:rPr lang="cs-CZ" b="1" dirty="0"/>
              <a:t>Až </a:t>
            </a:r>
            <a:r>
              <a:rPr lang="cs-CZ" b="1" dirty="0">
                <a:solidFill>
                  <a:srgbClr val="FF0000"/>
                </a:solidFill>
              </a:rPr>
              <a:t>80 % </a:t>
            </a:r>
            <a:r>
              <a:rPr lang="cs-CZ" b="1" dirty="0"/>
              <a:t>zabere čištění a příprava dat pro analýzy</a:t>
            </a:r>
          </a:p>
        </p:txBody>
      </p:sp>
    </p:spTree>
    <p:extLst>
      <p:ext uri="{BB962C8B-B14F-4D97-AF65-F5344CB8AC3E}">
        <p14:creationId xmlns:p14="http://schemas.microsoft.com/office/powerpoint/2010/main" val="151880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9A3ACAE7-EED1-B20F-C270-5A1CB42B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819" y="2402472"/>
            <a:ext cx="10357666" cy="1438450"/>
          </a:xfrm>
        </p:spPr>
        <p:txBody>
          <a:bodyPr/>
          <a:lstStyle/>
          <a:p>
            <a:r>
              <a:rPr lang="cs-CZ" sz="3600" b="1" dirty="0"/>
              <a:t>DPLYR a </a:t>
            </a:r>
            <a:r>
              <a:rPr lang="cs-CZ" sz="3600" b="1" dirty="0" err="1"/>
              <a:t>tidyr</a:t>
            </a:r>
            <a:r>
              <a:rPr lang="cs-CZ" sz="3600" b="1" dirty="0"/>
              <a:t> (z </a:t>
            </a:r>
            <a:r>
              <a:rPr lang="cs-CZ" sz="3600" b="1" dirty="0" err="1"/>
              <a:t>Tidyverse</a:t>
            </a:r>
            <a:r>
              <a:rPr lang="cs-CZ" sz="3600" b="1" dirty="0"/>
              <a:t>) </a:t>
            </a:r>
            <a:br>
              <a:rPr lang="cs-CZ" sz="3600" b="1" dirty="0"/>
            </a:br>
            <a:r>
              <a:rPr lang="cs-CZ" sz="3600" b="1" dirty="0"/>
              <a:t>+ </a:t>
            </a:r>
            <a:r>
              <a:rPr lang="cs-CZ" sz="3600" b="1" dirty="0" err="1"/>
              <a:t>janitor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04041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5A389E35-2838-D49F-9EB1-4CE744BCA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0433" y="1949506"/>
            <a:ext cx="7382905" cy="4254386"/>
          </a:xfrm>
          <a:prstGeom prst="rect">
            <a:avLst/>
          </a:prstGeom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2557A08D-E0F7-5F93-41B2-690CDEFC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177925"/>
          </a:xfrm>
        </p:spPr>
        <p:txBody>
          <a:bodyPr/>
          <a:lstStyle/>
          <a:p>
            <a:r>
              <a:rPr lang="cs-CZ" b="1" dirty="0"/>
              <a:t>Co je </a:t>
            </a:r>
            <a:r>
              <a:rPr lang="cs-CZ" b="1" dirty="0" err="1"/>
              <a:t>tidyvyerse</a:t>
            </a:r>
            <a:endParaRPr lang="cs-CZ" b="1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7447C6E-4989-55B4-1C16-A023CB9B9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3010863" cy="4114801"/>
          </a:xfrm>
        </p:spPr>
        <p:txBody>
          <a:bodyPr>
            <a:normAutofit lnSpcReduction="10000"/>
          </a:bodyPr>
          <a:lstStyle/>
          <a:p>
            <a:r>
              <a:rPr lang="cs-CZ" dirty="0"/>
              <a:t>Rozsáhlá sada balíčků, které umožňují psaní čitelnějšího, efektivnějšího a konzistentního kódu (oproti původnímu „base R“).  </a:t>
            </a:r>
          </a:p>
          <a:p>
            <a:r>
              <a:rPr lang="cs-CZ" dirty="0"/>
              <a:t>Kořeny v roce 2016, některé balíčky existovaly i dříve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1232426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1351</Words>
  <Application>Microsoft Office PowerPoint</Application>
  <PresentationFormat>Širokoúhlá obrazovka</PresentationFormat>
  <Paragraphs>150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9" baseType="lpstr">
      <vt:lpstr>Aharoni</vt:lpstr>
      <vt:lpstr>Arial</vt:lpstr>
      <vt:lpstr>Avenir Next LT Pro</vt:lpstr>
      <vt:lpstr>Avenir Next LT Pro Light</vt:lpstr>
      <vt:lpstr>Calibri</vt:lpstr>
      <vt:lpstr>IBMPlexSans</vt:lpstr>
      <vt:lpstr>Times New Roman</vt:lpstr>
      <vt:lpstr>Wingdings</vt:lpstr>
      <vt:lpstr>VeniceBeachVTI</vt:lpstr>
      <vt:lpstr> Opakování tidyverse</vt:lpstr>
      <vt:lpstr>Prezentace aplikace PowerPoint</vt:lpstr>
      <vt:lpstr>Proč R</vt:lpstr>
      <vt:lpstr>Základní Typy objektů</vt:lpstr>
      <vt:lpstr>Základní datové třídy</vt:lpstr>
      <vt:lpstr>ZákLAdní WORKFLOW</vt:lpstr>
      <vt:lpstr>Až 80 % zabere čištění a příprava dat pro analýzy</vt:lpstr>
      <vt:lpstr>DPLYR a tidyr (z Tidyverse)  + janitor</vt:lpstr>
      <vt:lpstr>Co je tidyvyerse</vt:lpstr>
      <vt:lpstr>Srovnání Tidyverse a R Base kódu</vt:lpstr>
      <vt:lpstr>Co často potřebujeme s daty dělat</vt:lpstr>
      <vt:lpstr>Co často potřebujeme s daty dělat</vt:lpstr>
      <vt:lpstr>V jakém formátu chceme data</vt:lpstr>
      <vt:lpstr>Prezentace aplikace PowerPoint</vt:lpstr>
      <vt:lpstr>Prezentace aplikace PowerPoint</vt:lpstr>
      <vt:lpstr>Prezentace aplikace PowerPoint</vt:lpstr>
      <vt:lpstr>Tipy (nejen) pro začátky s R I.</vt:lpstr>
      <vt:lpstr>Nejčastější chyby v začátcích</vt:lpstr>
      <vt:lpstr>TROUBLESHOOTING</vt:lpstr>
      <vt:lpstr>Další Materiály k tématu</vt:lpstr>
    </vt:vector>
  </TitlesOfParts>
  <Company>MPSV ČR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Setkání workshopy v r</dc:title>
  <dc:creator>Šafářová Kateřina Mgr. (MPSV)</dc:creator>
  <cp:lastModifiedBy>Šafářová Kateřina Mgr. (MPSV)</cp:lastModifiedBy>
  <cp:revision>25</cp:revision>
  <dcterms:created xsi:type="dcterms:W3CDTF">2024-05-22T20:48:37Z</dcterms:created>
  <dcterms:modified xsi:type="dcterms:W3CDTF">2025-02-23T23:21:23Z</dcterms:modified>
</cp:coreProperties>
</file>