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421086"/>
            <a:ext cx="343844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Prepared by Hiep Dang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6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6783" y="6429178"/>
            <a:ext cx="3478901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Prepared by Hiep Dang</a:t>
            </a:r>
          </a:p>
        </p:txBody>
      </p:sp>
    </p:spTree>
    <p:extLst>
      <p:ext uri="{BB962C8B-B14F-4D97-AF65-F5344CB8AC3E}">
        <p14:creationId xmlns:p14="http://schemas.microsoft.com/office/powerpoint/2010/main" val="145759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05/04/2021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4866" y="2355494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prstClr val="white"/>
                </a:solidFill>
                <a:cs typeface="Times New Roman" panose="02020603050405020304" pitchFamily="18" charset="0"/>
              </a:rPr>
              <a:t>Phần </a:t>
            </a:r>
            <a:r>
              <a:rPr lang="en-US" sz="3600">
                <a:solidFill>
                  <a:prstClr val="white"/>
                </a:solidFill>
                <a:cs typeface="Times New Roman" panose="02020603050405020304" pitchFamily="18" charset="0"/>
              </a:rPr>
              <a:t>8:</a:t>
            </a:r>
            <a:br>
              <a:rPr lang="en-US" sz="3600">
                <a:solidFill>
                  <a:prstClr val="white"/>
                </a:solidFill>
                <a:cs typeface="Times New Roman" panose="02020603050405020304" pitchFamily="18" charset="0"/>
              </a:rPr>
            </a:br>
            <a:r>
              <a:rPr lang="en-US" sz="3600">
                <a:solidFill>
                  <a:srgbClr val="FFC000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def</a:t>
            </a:r>
            <a:endParaRPr lang="en-US" sz="3600">
              <a:solidFill>
                <a:srgbClr val="FFC000">
                  <a:lumMod val="60000"/>
                  <a:lumOff val="40000"/>
                </a:srgb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04467" y="3730428"/>
            <a:ext cx="33832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752" y="641686"/>
            <a:ext cx="10928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def </a:t>
            </a:r>
            <a:r>
              <a:rPr lang="en-US">
                <a:solidFill>
                  <a:prstClr val="white"/>
                </a:solidFill>
              </a:rPr>
              <a:t>dùng để tạo một hàm (function). Function là một khối lệnh tiếp nhận các tham số đầu vào (arguments) để thực thi một tác vụ nào đó, hoặc trả ra (</a:t>
            </a:r>
            <a:r>
              <a:rPr lang="en-US">
                <a:solidFill>
                  <a:srgbClr val="FFC000"/>
                </a:solidFill>
              </a:rPr>
              <a:t>return</a:t>
            </a:r>
            <a:r>
              <a:rPr lang="en-US">
                <a:solidFill>
                  <a:prstClr val="white"/>
                </a:solidFill>
              </a:rPr>
              <a:t>) một hoặc nhiều kết quả cụ thể.</a:t>
            </a:r>
          </a:p>
          <a:p>
            <a:r>
              <a:rPr lang="en-US">
                <a:solidFill>
                  <a:prstClr val="white"/>
                </a:solidFill>
              </a:rPr>
              <a:t>Function đóng vai trò quan trọng trong Python vì tính có thể tái sử dụng được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2" y="1565016"/>
            <a:ext cx="5277101" cy="1477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2" y="3042606"/>
            <a:ext cx="5373041" cy="10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32229" y="557955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ED7D31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Bài tập 1: </a:t>
            </a:r>
            <a:r>
              <a:rPr lang="en-US" sz="2400">
                <a:solidFill>
                  <a:prstClr val="white"/>
                </a:solidFill>
                <a:cs typeface="Times New Roman" panose="02020603050405020304" pitchFamily="18" charset="0"/>
              </a:rPr>
              <a:t>Tạo một function tính tích 2 số bất kỳ</a:t>
            </a:r>
            <a:endParaRPr lang="en-US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229" y="2202760"/>
            <a:ext cx="10713606" cy="88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ED7D31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Bài tập 3: </a:t>
            </a:r>
            <a:r>
              <a:rPr lang="en-US" sz="2400">
                <a:solidFill>
                  <a:prstClr val="white"/>
                </a:solidFill>
                <a:cs typeface="Times New Roman" panose="02020603050405020304" pitchFamily="18" charset="0"/>
              </a:rPr>
              <a:t>Tạo một function nhận đầu vào là một list bất kỳ sau đó nối thêm phần tử ‘ABC’ vào cuối</a:t>
            </a:r>
            <a:endParaRPr lang="en-US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229" y="3332661"/>
            <a:ext cx="11012210" cy="88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ED7D31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Bài tập 4: </a:t>
            </a:r>
            <a:r>
              <a:rPr lang="en-US" sz="2400">
                <a:solidFill>
                  <a:prstClr val="white"/>
                </a:solidFill>
                <a:cs typeface="Times New Roman" panose="02020603050405020304" pitchFamily="18" charset="0"/>
              </a:rPr>
              <a:t>Tạo một function nhận đầu vào là 2 list bất kỳ và sau đó nối 2 list lại với nhau</a:t>
            </a:r>
            <a:endParaRPr lang="en-US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229" y="1393734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ED7D31">
                    <a:lumMod val="60000"/>
                    <a:lumOff val="40000"/>
                  </a:srgbClr>
                </a:solidFill>
                <a:cs typeface="Times New Roman" panose="02020603050405020304" pitchFamily="18" charset="0"/>
              </a:rPr>
              <a:t>Bài tập 2: </a:t>
            </a:r>
            <a:r>
              <a:rPr lang="en-US" sz="2400">
                <a:solidFill>
                  <a:prstClr val="white"/>
                </a:solidFill>
                <a:cs typeface="Times New Roman" panose="02020603050405020304" pitchFamily="18" charset="0"/>
              </a:rPr>
              <a:t>Tạo một function nhận đầu và là 3 số a,b,c sau đó trả ra kết quả:</a:t>
            </a:r>
          </a:p>
          <a:p>
            <a:endParaRPr lang="en-US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65080" y="1460220"/>
                <a:ext cx="926279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080" y="1460220"/>
                <a:ext cx="926279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3289" t="-1639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6120" y="779250"/>
            <a:ext cx="109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white"/>
                </a:solidFill>
              </a:rPr>
              <a:t>Ta có thể gán giá trị mặc định cho một hoặc nhiều tham số ngay tại bước define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120" y="3868382"/>
            <a:ext cx="1092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white"/>
                </a:solidFill>
              </a:rPr>
              <a:t>Khi sử dụng function này, nếu ta không chỉ định rõ 2 tham số first_number và second_number bằng bao nhiêu, 2 tham số này sẽ được hiểu mặc định là </a:t>
            </a:r>
            <a:r>
              <a:rPr lang="en-US">
                <a:solidFill>
                  <a:srgbClr val="70AD47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first_number=5</a:t>
            </a:r>
            <a:r>
              <a:rPr lang="en-US">
                <a:solidFill>
                  <a:prstClr val="white"/>
                </a:solidFill>
                <a:latin typeface="Arial Narrow" panose="020B0606020202030204" pitchFamily="34" charset="0"/>
              </a:rPr>
              <a:t> và </a:t>
            </a:r>
            <a:r>
              <a:rPr lang="en-US">
                <a:solidFill>
                  <a:srgbClr val="70AD47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second_number=10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9" y="1148582"/>
            <a:ext cx="5518699" cy="2083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19" y="4514713"/>
            <a:ext cx="2468001" cy="10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Cambria Math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Dang Vo</dc:creator>
  <cp:lastModifiedBy>Hiep Dang Vo</cp:lastModifiedBy>
  <cp:revision>1</cp:revision>
  <dcterms:created xsi:type="dcterms:W3CDTF">2021-04-05T03:59:32Z</dcterms:created>
  <dcterms:modified xsi:type="dcterms:W3CDTF">2021-04-05T03:59:41Z</dcterms:modified>
</cp:coreProperties>
</file>