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1" r:id="rId6"/>
    <p:sldId id="258" r:id="rId7"/>
    <p:sldId id="269" r:id="rId8"/>
    <p:sldId id="262" r:id="rId9"/>
    <p:sldId id="270" r:id="rId10"/>
    <p:sldId id="264" r:id="rId11"/>
    <p:sldId id="266" r:id="rId12"/>
    <p:sldId id="263" r:id="rId13"/>
    <p:sldId id="265" r:id="rId14"/>
    <p:sldId id="271" r:id="rId15"/>
    <p:sldId id="272" r:id="rId16"/>
    <p:sldId id="273" r:id="rId17"/>
    <p:sldId id="267" r:id="rId18"/>
    <p:sldId id="274" r:id="rId19"/>
    <p:sldId id="275" r:id="rId20"/>
    <p:sldId id="259" r:id="rId21"/>
    <p:sldId id="276" r:id="rId22"/>
    <p:sldId id="278" r:id="rId23"/>
    <p:sldId id="277" r:id="rId24"/>
    <p:sldId id="279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5A609"/>
    <a:srgbClr val="E54B3F"/>
    <a:srgbClr val="F95D4D"/>
    <a:srgbClr val="FFCCCC"/>
    <a:srgbClr val="FF9900"/>
    <a:srgbClr val="906906"/>
    <a:srgbClr val="9E7306"/>
    <a:srgbClr val="E18101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822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18/03/2021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18/03/2021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3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66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58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3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74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10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30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6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97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52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5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4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0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0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7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5" y="1020433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7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8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8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5" y="599726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8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7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7" y="5956138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7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9" y="5956138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8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8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445982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5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5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1" y="2250893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9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18/03/2021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18/03/2021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18/03/2021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5262297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7" y="5262297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11" indent="0">
              <a:buNone/>
              <a:defRPr sz="1100"/>
            </a:lvl2pPr>
            <a:lvl3pPr marL="914422" indent="0">
              <a:buNone/>
              <a:defRPr sz="1000"/>
            </a:lvl3pPr>
            <a:lvl4pPr marL="1371633" indent="0">
              <a:buNone/>
              <a:defRPr sz="900"/>
            </a:lvl4pPr>
            <a:lvl5pPr marL="1828844" indent="0">
              <a:buNone/>
              <a:defRPr sz="900"/>
            </a:lvl5pPr>
            <a:lvl6pPr marL="2286055" indent="0">
              <a:buNone/>
              <a:defRPr sz="900"/>
            </a:lvl6pPr>
            <a:lvl7pPr marL="2743266" indent="0">
              <a:buNone/>
              <a:defRPr sz="900"/>
            </a:lvl7pPr>
            <a:lvl8pPr marL="3200476" indent="0">
              <a:buNone/>
              <a:defRPr sz="900"/>
            </a:lvl8pPr>
            <a:lvl9pPr marL="365768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21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3" indent="0">
              <a:buNone/>
              <a:defRPr sz="1600"/>
            </a:lvl4pPr>
            <a:lvl5pPr marL="1828844" indent="0">
              <a:buNone/>
              <a:defRPr sz="1600"/>
            </a:lvl5pPr>
            <a:lvl6pPr marL="2286055" indent="0">
              <a:buNone/>
              <a:defRPr sz="1600"/>
            </a:lvl6pPr>
            <a:lvl7pPr marL="2743266" indent="0">
              <a:buNone/>
              <a:defRPr sz="1600"/>
            </a:lvl7pPr>
            <a:lvl8pPr marL="3200476" indent="0">
              <a:buNone/>
              <a:defRPr sz="1600"/>
            </a:lvl8pPr>
            <a:lvl9pPr marL="3657687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11" indent="0">
              <a:buNone/>
              <a:defRPr sz="1200"/>
            </a:lvl2pPr>
            <a:lvl3pPr marL="914422" indent="0">
              <a:buNone/>
              <a:defRPr sz="1000"/>
            </a:lvl3pPr>
            <a:lvl4pPr marL="1371633" indent="0">
              <a:buNone/>
              <a:defRPr sz="900"/>
            </a:lvl4pPr>
            <a:lvl5pPr marL="1828844" indent="0">
              <a:buNone/>
              <a:defRPr sz="900"/>
            </a:lvl5pPr>
            <a:lvl6pPr marL="2286055" indent="0">
              <a:buNone/>
              <a:defRPr sz="900"/>
            </a:lvl6pPr>
            <a:lvl7pPr marL="2743266" indent="0">
              <a:buNone/>
              <a:defRPr sz="900"/>
            </a:lvl7pPr>
            <a:lvl8pPr marL="3200476" indent="0">
              <a:buNone/>
              <a:defRPr sz="900"/>
            </a:lvl8pPr>
            <a:lvl9pPr marL="365768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6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4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5" y="59561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8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5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11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7" indent="-306007" algn="l" defTabSz="457211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15" indent="-306007" algn="l" defTabSz="457211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22" indent="-270006" algn="l" defTabSz="457211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30" indent="-234005" algn="l" defTabSz="457211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39" indent="-234005" algn="l" defTabSz="457211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45" indent="-228605" algn="l" defTabSz="457211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53" indent="-228605" algn="l" defTabSz="457211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60" indent="-228605" algn="l" defTabSz="457211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67" indent="-228605" algn="l" defTabSz="457211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4572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24.svg"/><Relationship Id="rId10" Type="http://schemas.openxmlformats.org/officeDocument/2006/relationships/image" Target="../media/image2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1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7" y="453644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4" y="4428069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3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Credit rating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92500"/>
          </a:bodyPr>
          <a:lstStyle/>
          <a:p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Principal component analysis, k-means clustering, linear interpolation, lowest-coefficients fitting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21058" y="2575739"/>
            <a:ext cx="261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2">
                    <a:lumMod val="75000"/>
                  </a:schemeClr>
                </a:solidFill>
              </a:rPr>
              <a:t>General Industries:</a:t>
            </a:r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059" y="3390782"/>
            <a:ext cx="261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2">
                    <a:lumMod val="75000"/>
                  </a:schemeClr>
                </a:solidFill>
              </a:rPr>
              <a:t>Banking:</a:t>
            </a:r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59" y="4205825"/>
            <a:ext cx="261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2">
                    <a:lumMod val="75000"/>
                  </a:schemeClr>
                </a:solidFill>
              </a:rPr>
              <a:t>Insunrance:</a:t>
            </a:r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059" y="5020868"/>
            <a:ext cx="261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2">
                    <a:lumMod val="75000"/>
                  </a:schemeClr>
                </a:solidFill>
              </a:rPr>
              <a:t>Brokerage:</a:t>
            </a:r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8454" y="2575739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46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8453" y="339078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C00000"/>
                </a:solidFill>
              </a:rPr>
              <a:t>37 </a:t>
            </a:r>
            <a:r>
              <a:rPr lang="en-US" sz="2000" b="1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08452" y="4205825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C00000"/>
                </a:solidFill>
              </a:rPr>
              <a:t>29 </a:t>
            </a:r>
            <a:r>
              <a:rPr lang="en-US" sz="2000" b="1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08451" y="5020868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C00000"/>
                </a:solidFill>
              </a:rPr>
              <a:t>25 </a:t>
            </a:r>
            <a:r>
              <a:rPr lang="en-US" sz="2000" b="1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6206589" y="2519312"/>
            <a:ext cx="558350" cy="3050697"/>
          </a:xfrm>
          <a:prstGeom prst="rightBrace">
            <a:avLst>
              <a:gd name="adj1" fmla="val 7644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/>
          <p:cNvSpPr/>
          <p:nvPr/>
        </p:nvSpPr>
        <p:spPr>
          <a:xfrm>
            <a:off x="7120990" y="3814037"/>
            <a:ext cx="1100517" cy="461246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577558" y="3629163"/>
            <a:ext cx="3317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Reduced to</a:t>
            </a:r>
            <a:br>
              <a:rPr lang="en-US" sz="2400" smtClean="0"/>
            </a:br>
            <a:r>
              <a:rPr lang="en-US" sz="2400" i="1" u="sng" smtClean="0"/>
              <a:t>a half </a:t>
            </a:r>
            <a:r>
              <a:rPr lang="en-US" sz="2400" smtClean="0"/>
              <a:t>number of PCs</a:t>
            </a:r>
            <a:endParaRPr lang="en-US" sz="2400"/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63547"/>
            <a:ext cx="11029616" cy="10843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mtClean="0"/>
              <a:t/>
            </a:r>
            <a:br>
              <a:rPr lang="en-US" smtClean="0"/>
            </a:br>
            <a:r>
              <a:rPr lang="en-US" sz="3100" smtClean="0"/>
              <a:t>Variable selection</a:t>
            </a:r>
            <a:br>
              <a:rPr lang="en-US" sz="3100" smtClean="0"/>
            </a:br>
            <a:r>
              <a:rPr lang="en-US" sz="1600" cap="none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Principal Component Analysis (PCA)</a:t>
            </a:r>
            <a:endParaRPr lang="en-US" sz="16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 the problems</a:t>
            </a:r>
            <a:endParaRPr lang="en-US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422856" y="3493675"/>
            <a:ext cx="2023241" cy="6463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Inter-quartile Range Method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2819834" y="3493672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Principal Component Analysis</a:t>
            </a: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5116529" y="3493673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K-Means Clustering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lang="en-US" sz="2000" smtClean="0">
                <a:solidFill>
                  <a:srgbClr val="C00000"/>
                </a:solidFill>
              </a:rPr>
              <a:t>Algorithm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6" name="Content Placeholder 8"/>
          <p:cNvSpPr txBox="1">
            <a:spLocks/>
          </p:cNvSpPr>
          <p:nvPr/>
        </p:nvSpPr>
        <p:spPr>
          <a:xfrm>
            <a:off x="7467054" y="3467312"/>
            <a:ext cx="2023241" cy="6463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Linear Interpolation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Content Placeholder 32"/>
          <p:cNvSpPr txBox="1">
            <a:spLocks/>
          </p:cNvSpPr>
          <p:nvPr/>
        </p:nvSpPr>
        <p:spPr>
          <a:xfrm>
            <a:off x="9738342" y="3477488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Lowest-Coefficients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Regression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8" name="Content Placeholder 46"/>
          <p:cNvSpPr txBox="1">
            <a:spLocks/>
          </p:cNvSpPr>
          <p:nvPr/>
        </p:nvSpPr>
        <p:spPr>
          <a:xfrm>
            <a:off x="422856" y="2577396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" name="Content Placeholder 46"/>
          <p:cNvSpPr txBox="1">
            <a:spLocks/>
          </p:cNvSpPr>
          <p:nvPr/>
        </p:nvSpPr>
        <p:spPr>
          <a:xfrm>
            <a:off x="2782297" y="2577394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9" name="Content Placeholder 46"/>
          <p:cNvSpPr txBox="1">
            <a:spLocks/>
          </p:cNvSpPr>
          <p:nvPr/>
        </p:nvSpPr>
        <p:spPr>
          <a:xfrm>
            <a:off x="5116529" y="2577395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n w="28575">
                  <a:solidFill>
                    <a:schemeClr val="tx1"/>
                  </a:solidFill>
                </a:ln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41" name="Content Placeholder 46"/>
          <p:cNvSpPr txBox="1">
            <a:spLocks/>
          </p:cNvSpPr>
          <p:nvPr/>
        </p:nvSpPr>
        <p:spPr>
          <a:xfrm>
            <a:off x="7429517" y="2551033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3" name="Content Placeholder 46"/>
          <p:cNvSpPr txBox="1">
            <a:spLocks/>
          </p:cNvSpPr>
          <p:nvPr/>
        </p:nvSpPr>
        <p:spPr>
          <a:xfrm>
            <a:off x="9738342" y="2561210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246" y="2233402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20687" y="2233400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54919" y="2233400"/>
            <a:ext cx="1930168" cy="254090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05444" y="2207038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776732" y="2217214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61246" y="5236986"/>
            <a:ext cx="11300337" cy="57325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516" y="3371907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1958" y="3371905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00977" y="3371906"/>
            <a:ext cx="1645920" cy="2743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55714" y="3378177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918856" y="3328975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333244" y="5428433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38368" y="5428432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026917" y="5428431"/>
            <a:ext cx="186171" cy="19036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48051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648730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1246" y="5899094"/>
            <a:ext cx="19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Standardization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75370" y="5897643"/>
            <a:ext cx="19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Variable Selection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54919" y="6036142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Grouping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13590" y="6042466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Scoring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784878" y="6036142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Pricing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63547"/>
            <a:ext cx="11029616" cy="10843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mtClean="0"/>
              <a:t/>
            </a:r>
            <a:br>
              <a:rPr lang="en-US" smtClean="0"/>
            </a:br>
            <a:r>
              <a:rPr lang="en-US" sz="3100" smtClean="0"/>
              <a:t>Grouping</a:t>
            </a:r>
            <a:br>
              <a:rPr lang="en-US" sz="3100" smtClean="0"/>
            </a:br>
            <a:r>
              <a:rPr lang="en-US" sz="1600" cap="none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K-Means Clustering Algorithm</a:t>
            </a:r>
            <a:endParaRPr lang="en-US" sz="16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94491" y="2454351"/>
            <a:ext cx="632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mtClean="0"/>
              <a:t>K-Means facilitates grouping (or classifying) data points in multi-dimensional space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94488" y="4148221"/>
            <a:ext cx="632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mtClean="0"/>
              <a:t>Each data point represents a company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94487" y="3301286"/>
            <a:ext cx="632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mtClean="0"/>
              <a:t>Each group is represented by a centroid (center of that group)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0728" y="2008075"/>
            <a:ext cx="4751792" cy="4104660"/>
            <a:chOff x="510728" y="2008075"/>
            <a:chExt cx="4751792" cy="4104660"/>
          </a:xfrm>
        </p:grpSpPr>
        <p:pic>
          <p:nvPicPr>
            <p:cNvPr id="2050" name="Picture 2" descr="https://machinelearningcoban.com/assets/kmeans/figure_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02" t="8540" r="8660" b="9192"/>
            <a:stretch/>
          </p:blipFill>
          <p:spPr bwMode="auto">
            <a:xfrm>
              <a:off x="972393" y="2454351"/>
              <a:ext cx="4167398" cy="3228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06786" y="5743403"/>
              <a:ext cx="635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PC1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728" y="3777866"/>
              <a:ext cx="461665" cy="5816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mtClean="0"/>
                <a:t>PC2</a:t>
              </a:r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9664" y="5683073"/>
              <a:ext cx="3965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-1</a:t>
              </a:r>
              <a:endParaRPr lang="en-US" sz="11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4683" y="5481793"/>
              <a:ext cx="3965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-1</a:t>
              </a:r>
              <a:endParaRPr lang="en-US" sz="11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32771" y="5683073"/>
              <a:ext cx="3297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1</a:t>
              </a:r>
              <a:endParaRPr lang="en-US" sz="11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1444" y="2393778"/>
              <a:ext cx="3297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1</a:t>
              </a:r>
              <a:endParaRPr lang="en-US" sz="11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1826" y="2008075"/>
              <a:ext cx="2508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Example in 2D space</a:t>
              </a:r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9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 the problems</a:t>
            </a:r>
            <a:endParaRPr lang="en-US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422856" y="3493675"/>
            <a:ext cx="2023241" cy="6463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Inter-quartile Range Method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2819834" y="3493672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Principal Component Analysis</a:t>
            </a: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5116529" y="3493673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K-Means Clustering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Algorithm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Content Placeholder 8"/>
          <p:cNvSpPr txBox="1">
            <a:spLocks/>
          </p:cNvSpPr>
          <p:nvPr/>
        </p:nvSpPr>
        <p:spPr>
          <a:xfrm>
            <a:off x="7467054" y="3467312"/>
            <a:ext cx="2023241" cy="6463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solidFill>
                  <a:srgbClr val="CC3300"/>
                </a:solidFill>
              </a:rPr>
              <a:t>Linear Interpolation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</a:endParaRPr>
          </a:p>
        </p:txBody>
      </p:sp>
      <p:sp>
        <p:nvSpPr>
          <p:cNvPr id="27" name="Content Placeholder 32"/>
          <p:cNvSpPr txBox="1">
            <a:spLocks/>
          </p:cNvSpPr>
          <p:nvPr/>
        </p:nvSpPr>
        <p:spPr>
          <a:xfrm>
            <a:off x="9738342" y="3477488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Lowest-Coefficients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Regression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8" name="Content Placeholder 46"/>
          <p:cNvSpPr txBox="1">
            <a:spLocks/>
          </p:cNvSpPr>
          <p:nvPr/>
        </p:nvSpPr>
        <p:spPr>
          <a:xfrm>
            <a:off x="422856" y="2577396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" name="Content Placeholder 46"/>
          <p:cNvSpPr txBox="1">
            <a:spLocks/>
          </p:cNvSpPr>
          <p:nvPr/>
        </p:nvSpPr>
        <p:spPr>
          <a:xfrm>
            <a:off x="2782297" y="2577394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9" name="Content Placeholder 46"/>
          <p:cNvSpPr txBox="1">
            <a:spLocks/>
          </p:cNvSpPr>
          <p:nvPr/>
        </p:nvSpPr>
        <p:spPr>
          <a:xfrm>
            <a:off x="5116529" y="2577395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" name="Content Placeholder 46"/>
          <p:cNvSpPr txBox="1">
            <a:spLocks/>
          </p:cNvSpPr>
          <p:nvPr/>
        </p:nvSpPr>
        <p:spPr>
          <a:xfrm>
            <a:off x="7429517" y="2551033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n w="28575">
                  <a:solidFill>
                    <a:schemeClr val="tx1"/>
                  </a:solidFill>
                </a:ln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43" name="Content Placeholder 46"/>
          <p:cNvSpPr txBox="1">
            <a:spLocks/>
          </p:cNvSpPr>
          <p:nvPr/>
        </p:nvSpPr>
        <p:spPr>
          <a:xfrm>
            <a:off x="9738342" y="2561210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246" y="2233402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20687" y="2233400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54919" y="2233400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05444" y="2207038"/>
            <a:ext cx="1930168" cy="254090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776732" y="2217214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61246" y="5236986"/>
            <a:ext cx="11300337" cy="57325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516" y="3371907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1958" y="3371905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00977" y="3371906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55714" y="3378177"/>
            <a:ext cx="1645920" cy="2743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918856" y="3328975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333244" y="5428433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38368" y="5428432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026917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48051" y="5428431"/>
            <a:ext cx="186171" cy="19036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648730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1246" y="5899094"/>
            <a:ext cx="19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Standardization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75370" y="5897643"/>
            <a:ext cx="19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Variable Selection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54919" y="6036142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Grouping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13590" y="6042466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CC3300"/>
                </a:solidFill>
              </a:rPr>
              <a:t>Scoring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84878" y="6036142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Pricing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63547"/>
            <a:ext cx="11029616" cy="10843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mtClean="0"/>
              <a:t/>
            </a:r>
            <a:br>
              <a:rPr lang="en-US" smtClean="0"/>
            </a:br>
            <a:r>
              <a:rPr lang="en-US" sz="3100" smtClean="0"/>
              <a:t>Scoring</a:t>
            </a:r>
            <a:br>
              <a:rPr lang="en-US" sz="3100" smtClean="0"/>
            </a:br>
            <a:r>
              <a:rPr lang="en-US" sz="1600" cap="none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Linear Interpolation</a:t>
            </a:r>
            <a:endParaRPr lang="en-US" sz="16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-4108349" y="1750692"/>
            <a:ext cx="9379080" cy="9379080"/>
            <a:chOff x="-4108349" y="1750692"/>
            <a:chExt cx="9379080" cy="9379080"/>
          </a:xfrm>
        </p:grpSpPr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581193" y="2258585"/>
              <a:ext cx="4181649" cy="4181649"/>
            </a:xfrm>
            <a:prstGeom prst="rect">
              <a:avLst/>
            </a:prstGeom>
            <a:gradFill flip="none" rotWithShape="1">
              <a:gsLst>
                <a:gs pos="0">
                  <a:srgbClr val="CC3300"/>
                </a:gs>
                <a:gs pos="61000">
                  <a:schemeClr val="accent5"/>
                </a:gs>
                <a:gs pos="35000">
                  <a:srgbClr val="FFC000"/>
                </a:gs>
                <a:gs pos="83000">
                  <a:schemeClr val="accent6"/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>
              <a:spLocks noChangeAspect="1"/>
            </p:cNvSpPr>
            <p:nvPr/>
          </p:nvSpPr>
          <p:spPr>
            <a:xfrm>
              <a:off x="-1366085" y="4492956"/>
              <a:ext cx="3894553" cy="3894553"/>
            </a:xfrm>
            <a:prstGeom prst="arc">
              <a:avLst>
                <a:gd name="adj1" fmla="val 16245132"/>
                <a:gd name="adj2" fmla="val 21562344"/>
              </a:avLst>
            </a:prstGeom>
            <a:ln w="19050">
              <a:solidFill>
                <a:srgbClr val="CC33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>
              <a:spLocks noChangeAspect="1"/>
            </p:cNvSpPr>
            <p:nvPr/>
          </p:nvSpPr>
          <p:spPr>
            <a:xfrm>
              <a:off x="-2826303" y="3032738"/>
              <a:ext cx="6814992" cy="6814992"/>
            </a:xfrm>
            <a:prstGeom prst="arc">
              <a:avLst>
                <a:gd name="adj1" fmla="val 16204697"/>
                <a:gd name="adj2" fmla="val 21588806"/>
              </a:avLst>
            </a:prstGeom>
            <a:ln w="19050">
              <a:solidFill>
                <a:srgbClr val="90690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>
              <a:spLocks noChangeAspect="1"/>
            </p:cNvSpPr>
            <p:nvPr/>
          </p:nvSpPr>
          <p:spPr>
            <a:xfrm>
              <a:off x="-4108349" y="1750692"/>
              <a:ext cx="9379080" cy="9379080"/>
            </a:xfrm>
            <a:prstGeom prst="arc">
              <a:avLst>
                <a:gd name="adj1" fmla="val 17831788"/>
                <a:gd name="adj2" fmla="val 19970320"/>
              </a:avLst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4844" y="6492025"/>
            <a:ext cx="396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-1</a:t>
            </a:r>
            <a:endParaRPr lang="en-US" sz="1100"/>
          </a:p>
        </p:txBody>
      </p:sp>
      <p:sp>
        <p:nvSpPr>
          <p:cNvPr id="63" name="TextBox 62"/>
          <p:cNvSpPr txBox="1"/>
          <p:nvPr/>
        </p:nvSpPr>
        <p:spPr>
          <a:xfrm>
            <a:off x="277702" y="6287565"/>
            <a:ext cx="396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-1</a:t>
            </a:r>
            <a:endParaRPr lang="en-US" sz="1100"/>
          </a:p>
        </p:txBody>
      </p:sp>
      <p:sp>
        <p:nvSpPr>
          <p:cNvPr id="64" name="TextBox 63"/>
          <p:cNvSpPr txBox="1"/>
          <p:nvPr/>
        </p:nvSpPr>
        <p:spPr>
          <a:xfrm>
            <a:off x="4628991" y="6492025"/>
            <a:ext cx="396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65" name="TextBox 64"/>
          <p:cNvSpPr txBox="1"/>
          <p:nvPr/>
        </p:nvSpPr>
        <p:spPr>
          <a:xfrm>
            <a:off x="315802" y="2178219"/>
            <a:ext cx="396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61" name="TextBox 60"/>
          <p:cNvSpPr txBox="1"/>
          <p:nvPr/>
        </p:nvSpPr>
        <p:spPr>
          <a:xfrm>
            <a:off x="1893354" y="6492025"/>
            <a:ext cx="1203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C00000"/>
                </a:solidFill>
              </a:rPr>
              <a:t>Boundary Curve 1</a:t>
            </a:r>
            <a:endParaRPr lang="en-US" sz="90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06115" y="6492025"/>
            <a:ext cx="1203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906906"/>
                </a:solidFill>
              </a:rPr>
              <a:t>Boundary Curve 2</a:t>
            </a:r>
            <a:endParaRPr lang="en-US" sz="900">
              <a:solidFill>
                <a:srgbClr val="90690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08178" y="4186448"/>
            <a:ext cx="1203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chemeClr val="accent6">
                    <a:lumMod val="75000"/>
                  </a:schemeClr>
                </a:solidFill>
              </a:rPr>
              <a:t>Boundary Curve 3</a:t>
            </a:r>
            <a:endParaRPr 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>
            <a:off x="2076450" y="5209983"/>
            <a:ext cx="228600" cy="228600"/>
          </a:xfrm>
          <a:prstGeom prst="triangle">
            <a:avLst/>
          </a:prstGeom>
          <a:solidFill>
            <a:srgbClr val="E54B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15490" y="3348471"/>
            <a:ext cx="228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748278" y="2967416"/>
            <a:ext cx="228600" cy="228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172099" y="5165403"/>
            <a:ext cx="888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/>
              <a:t>Centroid 1</a:t>
            </a:r>
            <a:endParaRPr 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2229790" y="3181264"/>
            <a:ext cx="888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/>
              <a:t>Centroid 2</a:t>
            </a:r>
            <a:endParaRPr lang="en-US" sz="900"/>
          </a:p>
        </p:txBody>
      </p:sp>
      <p:sp>
        <p:nvSpPr>
          <p:cNvPr id="74" name="TextBox 73"/>
          <p:cNvSpPr txBox="1"/>
          <p:nvPr/>
        </p:nvSpPr>
        <p:spPr>
          <a:xfrm>
            <a:off x="3836258" y="2819339"/>
            <a:ext cx="888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/>
              <a:t>Centroid 3</a:t>
            </a:r>
            <a:endParaRPr lang="en-US" sz="900"/>
          </a:p>
        </p:txBody>
      </p:sp>
      <p:cxnSp>
        <p:nvCxnSpPr>
          <p:cNvPr id="75" name="Straight Arrow Connector 74"/>
          <p:cNvCxnSpPr>
            <a:endCxn id="66" idx="2"/>
          </p:cNvCxnSpPr>
          <p:nvPr/>
        </p:nvCxnSpPr>
        <p:spPr>
          <a:xfrm flipV="1">
            <a:off x="586109" y="5438583"/>
            <a:ext cx="1490341" cy="9988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83725" y="3600249"/>
            <a:ext cx="1531765" cy="283717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70" idx="3"/>
          </p:cNvCxnSpPr>
          <p:nvPr/>
        </p:nvCxnSpPr>
        <p:spPr>
          <a:xfrm flipV="1">
            <a:off x="586107" y="3162538"/>
            <a:ext cx="3195649" cy="32724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406526" y="2241475"/>
            <a:ext cx="554735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mtClean="0"/>
              <a:t>We assign credit scores for every points </a:t>
            </a:r>
            <a:r>
              <a:rPr lang="en-US" u="sng" smtClean="0"/>
              <a:t>on</a:t>
            </a:r>
            <a:r>
              <a:rPr lang="en-US" smtClean="0"/>
              <a:t> the boundary curves: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mtClean="0"/>
              <a:t>Boundary curve 1: </a:t>
            </a:r>
            <a:r>
              <a:rPr lang="en-US" b="1" smtClean="0">
                <a:solidFill>
                  <a:srgbClr val="C00000"/>
                </a:solidFill>
              </a:rPr>
              <a:t>25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mtClean="0"/>
              <a:t>Boundary curve 2: </a:t>
            </a:r>
            <a:r>
              <a:rPr lang="en-US" b="1" smtClean="0">
                <a:solidFill>
                  <a:srgbClr val="FF9900"/>
                </a:solidFill>
              </a:rPr>
              <a:t>50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mtClean="0"/>
              <a:t>Boundary curve 3: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75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406526" y="4417280"/>
            <a:ext cx="5295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mtClean="0"/>
              <a:t>Linear Interpolation is used to compute the credit score of any company lies </a:t>
            </a:r>
            <a:r>
              <a:rPr lang="en-US" u="sng" smtClean="0"/>
              <a:t>between</a:t>
            </a:r>
            <a:r>
              <a:rPr lang="en-US" smtClean="0"/>
              <a:t> 2 boundary curves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182714" y="4837342"/>
            <a:ext cx="16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mtClean="0"/>
              <a:t>×</a:t>
            </a: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971014" y="4559034"/>
            <a:ext cx="16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mtClean="0"/>
              <a:t>×</a:t>
            </a:r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51354" y="4769138"/>
            <a:ext cx="16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mtClean="0"/>
              <a:t>×</a:t>
            </a:r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481184" y="3704608"/>
            <a:ext cx="16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mtClean="0"/>
              <a:t>×</a:t>
            </a:r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749099" y="5710870"/>
            <a:ext cx="16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mtClean="0"/>
              <a:t>×</a:t>
            </a:r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609741" y="5987869"/>
            <a:ext cx="16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mtClean="0"/>
              <a:t>×</a:t>
            </a:r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77817" y="2393962"/>
            <a:ext cx="16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mtClean="0"/>
              <a:t>×</a:t>
            </a:r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426829" y="2329787"/>
            <a:ext cx="16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mtClean="0"/>
              <a:t>×</a:t>
            </a:r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4571073" y="2532461"/>
            <a:ext cx="1836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97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96882" y="2564018"/>
            <a:ext cx="1836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82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00927" y="4996126"/>
            <a:ext cx="1836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62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76707" y="5897932"/>
            <a:ext cx="1836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31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99505" y="4715730"/>
            <a:ext cx="1836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44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83401" y="3892696"/>
            <a:ext cx="1836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38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89578" y="4934195"/>
            <a:ext cx="1836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18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753985" y="6139578"/>
            <a:ext cx="1836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14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08794" y="2666107"/>
            <a:ext cx="16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mtClean="0"/>
              <a:t>×</a:t>
            </a:r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2827007" y="2824891"/>
            <a:ext cx="1836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67</a:t>
            </a:r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 the problems</a:t>
            </a:r>
            <a:endParaRPr lang="en-US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422856" y="3493675"/>
            <a:ext cx="2023241" cy="6463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Inter-quartile Range Method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2819834" y="3493672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Principal Component Analysis</a:t>
            </a: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5116529" y="3493673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K-Means Clustering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Algorithm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Content Placeholder 8"/>
          <p:cNvSpPr txBox="1">
            <a:spLocks/>
          </p:cNvSpPr>
          <p:nvPr/>
        </p:nvSpPr>
        <p:spPr>
          <a:xfrm>
            <a:off x="7467054" y="3467312"/>
            <a:ext cx="2023241" cy="6463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Linear Interpolation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Content Placeholder 32"/>
          <p:cNvSpPr txBox="1">
            <a:spLocks/>
          </p:cNvSpPr>
          <p:nvPr/>
        </p:nvSpPr>
        <p:spPr>
          <a:xfrm>
            <a:off x="9738342" y="3477488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Lowest-Coefficients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Regression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8" name="Content Placeholder 46"/>
          <p:cNvSpPr txBox="1">
            <a:spLocks/>
          </p:cNvSpPr>
          <p:nvPr/>
        </p:nvSpPr>
        <p:spPr>
          <a:xfrm>
            <a:off x="422856" y="2577396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" name="Content Placeholder 46"/>
          <p:cNvSpPr txBox="1">
            <a:spLocks/>
          </p:cNvSpPr>
          <p:nvPr/>
        </p:nvSpPr>
        <p:spPr>
          <a:xfrm>
            <a:off x="2782297" y="2577394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9" name="Content Placeholder 46"/>
          <p:cNvSpPr txBox="1">
            <a:spLocks/>
          </p:cNvSpPr>
          <p:nvPr/>
        </p:nvSpPr>
        <p:spPr>
          <a:xfrm>
            <a:off x="5116529" y="2577395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" name="Content Placeholder 46"/>
          <p:cNvSpPr txBox="1">
            <a:spLocks/>
          </p:cNvSpPr>
          <p:nvPr/>
        </p:nvSpPr>
        <p:spPr>
          <a:xfrm>
            <a:off x="7429517" y="2551033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3" name="Content Placeholder 46"/>
          <p:cNvSpPr txBox="1">
            <a:spLocks/>
          </p:cNvSpPr>
          <p:nvPr/>
        </p:nvSpPr>
        <p:spPr>
          <a:xfrm>
            <a:off x="9738342" y="2561210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n w="19050"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246" y="2233402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20687" y="2233400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54919" y="2233400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05444" y="2207038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776732" y="2217214"/>
            <a:ext cx="1930168" cy="254090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61246" y="5236986"/>
            <a:ext cx="11300337" cy="57325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516" y="3371907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1958" y="3371905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00977" y="3371906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55714" y="3378177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918856" y="3328975"/>
            <a:ext cx="1645920" cy="2743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333244" y="5428433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38368" y="5428432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026917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48051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648730" y="5428431"/>
            <a:ext cx="186171" cy="19036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1246" y="5899094"/>
            <a:ext cx="19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Standardization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75370" y="5897643"/>
            <a:ext cx="19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Variable Selection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54919" y="6036142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Grouping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13590" y="6042466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Scoring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784878" y="6036142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Pricing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81194" y="2190750"/>
            <a:ext cx="5076657" cy="4130308"/>
          </a:xfrm>
          <a:custGeom>
            <a:avLst/>
            <a:gdLst>
              <a:gd name="connsiteX0" fmla="*/ 0 w 4829175"/>
              <a:gd name="connsiteY0" fmla="*/ 4210050 h 4210050"/>
              <a:gd name="connsiteX1" fmla="*/ 1600200 w 4829175"/>
              <a:gd name="connsiteY1" fmla="*/ 0 h 4210050"/>
              <a:gd name="connsiteX2" fmla="*/ 4829175 w 4829175"/>
              <a:gd name="connsiteY2" fmla="*/ 1438275 h 4210050"/>
              <a:gd name="connsiteX3" fmla="*/ 0 w 4829175"/>
              <a:gd name="connsiteY3" fmla="*/ 4210050 h 4210050"/>
              <a:gd name="connsiteX0" fmla="*/ 0 w 4829175"/>
              <a:gd name="connsiteY0" fmla="*/ 4105894 h 4105894"/>
              <a:gd name="connsiteX1" fmla="*/ 1848348 w 4829175"/>
              <a:gd name="connsiteY1" fmla="*/ 0 h 4105894"/>
              <a:gd name="connsiteX2" fmla="*/ 4829175 w 4829175"/>
              <a:gd name="connsiteY2" fmla="*/ 1334119 h 4105894"/>
              <a:gd name="connsiteX3" fmla="*/ 0 w 4829175"/>
              <a:gd name="connsiteY3" fmla="*/ 4105894 h 4105894"/>
              <a:gd name="connsiteX0" fmla="*/ 0 w 5411369"/>
              <a:gd name="connsiteY0" fmla="*/ 4105894 h 4105894"/>
              <a:gd name="connsiteX1" fmla="*/ 1848348 w 5411369"/>
              <a:gd name="connsiteY1" fmla="*/ 0 h 4105894"/>
              <a:gd name="connsiteX2" fmla="*/ 5411369 w 5411369"/>
              <a:gd name="connsiteY2" fmla="*/ 1542431 h 4105894"/>
              <a:gd name="connsiteX3" fmla="*/ 0 w 5411369"/>
              <a:gd name="connsiteY3" fmla="*/ 4105894 h 4105894"/>
              <a:gd name="connsiteX0" fmla="*/ 0 w 5239574"/>
              <a:gd name="connsiteY0" fmla="*/ 4105894 h 4105894"/>
              <a:gd name="connsiteX1" fmla="*/ 1848348 w 5239574"/>
              <a:gd name="connsiteY1" fmla="*/ 0 h 4105894"/>
              <a:gd name="connsiteX2" fmla="*/ 5239574 w 5239574"/>
              <a:gd name="connsiteY2" fmla="*/ 1722336 h 4105894"/>
              <a:gd name="connsiteX3" fmla="*/ 0 w 5239574"/>
              <a:gd name="connsiteY3" fmla="*/ 4105894 h 4105894"/>
              <a:gd name="connsiteX0" fmla="*/ 0 w 5086867"/>
              <a:gd name="connsiteY0" fmla="*/ 4105894 h 4105894"/>
              <a:gd name="connsiteX1" fmla="*/ 1848348 w 5086867"/>
              <a:gd name="connsiteY1" fmla="*/ 0 h 4105894"/>
              <a:gd name="connsiteX2" fmla="*/ 5086867 w 5086867"/>
              <a:gd name="connsiteY2" fmla="*/ 1447744 h 4105894"/>
              <a:gd name="connsiteX3" fmla="*/ 0 w 5086867"/>
              <a:gd name="connsiteY3" fmla="*/ 4105894 h 410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6867" h="4105894">
                <a:moveTo>
                  <a:pt x="0" y="4105894"/>
                </a:moveTo>
                <a:lnTo>
                  <a:pt x="1848348" y="0"/>
                </a:lnTo>
                <a:lnTo>
                  <a:pt x="5086867" y="1447744"/>
                </a:lnTo>
                <a:lnTo>
                  <a:pt x="0" y="41058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1" idx="0"/>
          </p:cNvCxnSpPr>
          <p:nvPr/>
        </p:nvCxnSpPr>
        <p:spPr>
          <a:xfrm flipV="1">
            <a:off x="581194" y="3657782"/>
            <a:ext cx="5048885" cy="266327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63547"/>
            <a:ext cx="11029616" cy="10843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mtClean="0"/>
              <a:t/>
            </a:r>
            <a:br>
              <a:rPr lang="en-US" smtClean="0"/>
            </a:br>
            <a:r>
              <a:rPr lang="en-US" sz="3100" smtClean="0"/>
              <a:t>Pricing</a:t>
            </a:r>
            <a:br>
              <a:rPr lang="en-US" sz="3100" smtClean="0"/>
            </a:br>
            <a:r>
              <a:rPr lang="en-US" sz="1600" cap="none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Lowest Possible Coefficients Regression</a:t>
            </a:r>
            <a:endParaRPr lang="en-US" sz="16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81193" y="2206260"/>
            <a:ext cx="927" cy="411480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81193" y="6321060"/>
            <a:ext cx="4944402" cy="2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95824" y="3559977"/>
            <a:ext cx="109728" cy="1097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52799" y="3869878"/>
            <a:ext cx="109728" cy="1097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446585" y="3331906"/>
            <a:ext cx="109728" cy="1097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36483" y="3979606"/>
            <a:ext cx="109728" cy="1097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12480" y="3105272"/>
            <a:ext cx="109728" cy="1097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12595" y="4208796"/>
            <a:ext cx="109728" cy="1097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70045" y="4034470"/>
            <a:ext cx="109728" cy="1097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532499" y="3614841"/>
            <a:ext cx="109728" cy="1097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57234" y="2713331"/>
            <a:ext cx="109728" cy="1097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51" idx="0"/>
            <a:endCxn id="51" idx="1"/>
          </p:cNvCxnSpPr>
          <p:nvPr/>
        </p:nvCxnSpPr>
        <p:spPr>
          <a:xfrm flipV="1">
            <a:off x="581194" y="2190750"/>
            <a:ext cx="1844638" cy="413030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2060" idx="2"/>
          </p:cNvCxnSpPr>
          <p:nvPr/>
        </p:nvCxnSpPr>
        <p:spPr>
          <a:xfrm flipV="1">
            <a:off x="594335" y="3746545"/>
            <a:ext cx="5156836" cy="19697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060" idx="1"/>
            <a:endCxn id="2060" idx="0"/>
          </p:cNvCxnSpPr>
          <p:nvPr/>
        </p:nvCxnSpPr>
        <p:spPr>
          <a:xfrm flipV="1">
            <a:off x="587245" y="2086028"/>
            <a:ext cx="2181084" cy="36086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2171700" y="3642273"/>
            <a:ext cx="0" cy="183460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171700" y="3532544"/>
            <a:ext cx="109728" cy="109728"/>
          </a:xfrm>
          <a:prstGeom prst="ellipse">
            <a:avLst/>
          </a:prstGeom>
          <a:solidFill>
            <a:srgbClr val="E54B3F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reeform 2059"/>
          <p:cNvSpPr/>
          <p:nvPr/>
        </p:nvSpPr>
        <p:spPr>
          <a:xfrm>
            <a:off x="587245" y="2086028"/>
            <a:ext cx="5163926" cy="3608691"/>
          </a:xfrm>
          <a:custGeom>
            <a:avLst/>
            <a:gdLst>
              <a:gd name="connsiteX0" fmla="*/ 1800225 w 4933950"/>
              <a:gd name="connsiteY0" fmla="*/ 0 h 3743325"/>
              <a:gd name="connsiteX1" fmla="*/ 0 w 4933950"/>
              <a:gd name="connsiteY1" fmla="*/ 3743325 h 3743325"/>
              <a:gd name="connsiteX2" fmla="*/ 4933950 w 4933950"/>
              <a:gd name="connsiteY2" fmla="*/ 1647825 h 3743325"/>
              <a:gd name="connsiteX3" fmla="*/ 1800225 w 4933950"/>
              <a:gd name="connsiteY3" fmla="*/ 0 h 3743325"/>
              <a:gd name="connsiteX0" fmla="*/ 3297464 w 6431189"/>
              <a:gd name="connsiteY0" fmla="*/ 0 h 2449104"/>
              <a:gd name="connsiteX1" fmla="*/ 0 w 6431189"/>
              <a:gd name="connsiteY1" fmla="*/ 2449104 h 2449104"/>
              <a:gd name="connsiteX2" fmla="*/ 6431189 w 6431189"/>
              <a:gd name="connsiteY2" fmla="*/ 1647825 h 2449104"/>
              <a:gd name="connsiteX3" fmla="*/ 3297464 w 6431189"/>
              <a:gd name="connsiteY3" fmla="*/ 0 h 2449104"/>
              <a:gd name="connsiteX0" fmla="*/ 2103347 w 6431189"/>
              <a:gd name="connsiteY0" fmla="*/ 0 h 4019143"/>
              <a:gd name="connsiteX1" fmla="*/ 0 w 6431189"/>
              <a:gd name="connsiteY1" fmla="*/ 4019143 h 4019143"/>
              <a:gd name="connsiteX2" fmla="*/ 6431189 w 6431189"/>
              <a:gd name="connsiteY2" fmla="*/ 3217864 h 4019143"/>
              <a:gd name="connsiteX3" fmla="*/ 2103347 w 6431189"/>
              <a:gd name="connsiteY3" fmla="*/ 0 h 4019143"/>
              <a:gd name="connsiteX0" fmla="*/ 2103347 w 4979877"/>
              <a:gd name="connsiteY0" fmla="*/ 0 h 4019143"/>
              <a:gd name="connsiteX1" fmla="*/ 0 w 4979877"/>
              <a:gd name="connsiteY1" fmla="*/ 4019143 h 4019143"/>
              <a:gd name="connsiteX2" fmla="*/ 4979877 w 4979877"/>
              <a:gd name="connsiteY2" fmla="*/ 1849384 h 4019143"/>
              <a:gd name="connsiteX3" fmla="*/ 2103347 w 4979877"/>
              <a:gd name="connsiteY3" fmla="*/ 0 h 40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9877" h="4019143">
                <a:moveTo>
                  <a:pt x="2103347" y="0"/>
                </a:moveTo>
                <a:lnTo>
                  <a:pt x="0" y="4019143"/>
                </a:lnTo>
                <a:lnTo>
                  <a:pt x="4979877" y="1849384"/>
                </a:lnTo>
                <a:lnTo>
                  <a:pt x="2103347" y="0"/>
                </a:lnTo>
                <a:close/>
              </a:path>
            </a:pathLst>
          </a:custGeom>
          <a:solidFill>
            <a:srgbClr val="FFCCCC">
              <a:alpha val="32000"/>
            </a:srgbClr>
          </a:solidFill>
          <a:ln w="3175">
            <a:solidFill>
              <a:srgbClr val="F95D4D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2257234" y="3642275"/>
            <a:ext cx="0" cy="145151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3" name="TextBox 2072"/>
              <p:cNvSpPr txBox="1"/>
              <p:nvPr/>
            </p:nvSpPr>
            <p:spPr>
              <a:xfrm>
                <a:off x="6187324" y="2173986"/>
                <a:ext cx="5660973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mtClean="0"/>
                  <a:t>By conservatively assuming liquidation value = 0, we implies that every stock whose credit score = 0 is worthless, hence its price must be 0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mtClean="0"/>
                  <a:t>Then we estimate the model: </a:t>
                </a:r>
                <a:br>
                  <a:rPr lang="en-US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mtClean="0"/>
                  <a:t>We want the </a:t>
                </a:r>
                <a:r>
                  <a:rPr lang="en-US" i="1" u="sng" smtClean="0"/>
                  <a:t>most conservative </a:t>
                </a:r>
                <a:r>
                  <a:rPr lang="en-US" smtClean="0"/>
                  <a:t>price, hence we do not estimate the expected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mtClean="0"/>
                  <a:t> but the </a:t>
                </a:r>
                <a:r>
                  <a:rPr lang="en-US" i="1" u="sng" smtClean="0"/>
                  <a:t>lowest possible value </a:t>
                </a:r>
                <a:r>
                  <a:rPr lang="en-US" smtClean="0"/>
                  <a:t>of it.</a:t>
                </a:r>
              </a:p>
            </p:txBody>
          </p:sp>
        </mc:Choice>
        <mc:Fallback xmlns="">
          <p:sp>
            <p:nvSpPr>
              <p:cNvPr id="2073" name="TextBox 2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324" y="2173986"/>
                <a:ext cx="5660973" cy="2616101"/>
              </a:xfrm>
              <a:prstGeom prst="rect">
                <a:avLst/>
              </a:prstGeom>
              <a:blipFill rotWithShape="0">
                <a:blip r:embed="rId3"/>
                <a:stretch>
                  <a:fillRect l="-753" t="-1399" r="-431" b="-2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98" name="Group 2097"/>
          <p:cNvGrpSpPr/>
          <p:nvPr/>
        </p:nvGrpSpPr>
        <p:grpSpPr>
          <a:xfrm>
            <a:off x="7005790" y="4989420"/>
            <a:ext cx="4024040" cy="1207344"/>
            <a:chOff x="7091635" y="5553237"/>
            <a:chExt cx="4024040" cy="1207344"/>
          </a:xfrm>
        </p:grpSpPr>
        <p:cxnSp>
          <p:nvCxnSpPr>
            <p:cNvPr id="96" name="Straight Arrow Connector 95"/>
            <p:cNvCxnSpPr/>
            <p:nvPr/>
          </p:nvCxnSpPr>
          <p:spPr>
            <a:xfrm flipH="1">
              <a:off x="7477125" y="5943600"/>
              <a:ext cx="36385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Straight Connector 2078"/>
            <p:cNvCxnSpPr/>
            <p:nvPr/>
          </p:nvCxnSpPr>
          <p:spPr>
            <a:xfrm>
              <a:off x="9296400" y="5843587"/>
              <a:ext cx="0" cy="21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0" name="TextBox 2079"/>
                <p:cNvSpPr txBox="1"/>
                <p:nvPr/>
              </p:nvSpPr>
              <p:spPr>
                <a:xfrm>
                  <a:off x="9191916" y="5566588"/>
                  <a:ext cx="208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080" name="TextBox 20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1916" y="5566588"/>
                  <a:ext cx="20896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706" r="-44118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1" name="Right Brace 2080"/>
            <p:cNvSpPr/>
            <p:nvPr/>
          </p:nvSpPr>
          <p:spPr>
            <a:xfrm rot="5400000">
              <a:off x="9168721" y="4418501"/>
              <a:ext cx="255356" cy="3638550"/>
            </a:xfrm>
            <a:prstGeom prst="rightBrace">
              <a:avLst>
                <a:gd name="adj1" fmla="val 5222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TextBox 2082"/>
            <p:cNvSpPr txBox="1"/>
            <p:nvPr/>
          </p:nvSpPr>
          <p:spPr>
            <a:xfrm>
              <a:off x="8096249" y="6391249"/>
              <a:ext cx="2876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95% confidence interval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4" name="TextBox 2083"/>
                <p:cNvSpPr txBox="1"/>
                <p:nvPr/>
              </p:nvSpPr>
              <p:spPr>
                <a:xfrm>
                  <a:off x="7091635" y="5553237"/>
                  <a:ext cx="7709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𝒍𝒐𝒘𝒆𝒔𝒕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CC3300"/>
                    </a:solidFill>
                  </a:endParaRPr>
                </a:p>
              </p:txBody>
            </p:sp>
          </mc:Choice>
          <mc:Fallback xmlns="">
            <p:sp>
              <p:nvSpPr>
                <p:cNvPr id="2084" name="TextBox 20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635" y="5553237"/>
                  <a:ext cx="77098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50" r="-3150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99" name="TextBox 2098"/>
          <p:cNvSpPr txBox="1"/>
          <p:nvPr/>
        </p:nvSpPr>
        <p:spPr>
          <a:xfrm>
            <a:off x="158182" y="5537668"/>
            <a:ext cx="380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smtClean="0">
                <a:solidFill>
                  <a:srgbClr val="CC3300"/>
                </a:solidFill>
              </a:rPr>
              <a:t>Liq</a:t>
            </a:r>
            <a:endParaRPr lang="en-US" b="1">
              <a:solidFill>
                <a:srgbClr val="CC33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3336" y="6182558"/>
            <a:ext cx="380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</a:rPr>
              <a:t>0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5210" y="2008049"/>
            <a:ext cx="5958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2"/>
                </a:solidFill>
              </a:rPr>
              <a:t>Price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27687" y="6407980"/>
            <a:ext cx="5958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2"/>
                </a:solidFill>
              </a:rPr>
              <a:t>Score</a:t>
            </a:r>
            <a:endParaRPr lang="en-US" sz="1400">
              <a:solidFill>
                <a:schemeClr val="accent2"/>
              </a:solidFill>
            </a:endParaRPr>
          </a:p>
        </p:txBody>
      </p:sp>
      <p:cxnSp>
        <p:nvCxnSpPr>
          <p:cNvPr id="2103" name="Straight Connector 2102"/>
          <p:cNvCxnSpPr/>
          <p:nvPr/>
        </p:nvCxnSpPr>
        <p:spPr>
          <a:xfrm flipV="1">
            <a:off x="587245" y="5065458"/>
            <a:ext cx="1669989" cy="0"/>
          </a:xfrm>
          <a:prstGeom prst="line">
            <a:avLst/>
          </a:prstGeom>
          <a:ln>
            <a:solidFill>
              <a:srgbClr val="CC33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94335" y="5476875"/>
            <a:ext cx="15773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1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9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32" y="2102333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cap="none" smtClean="0">
                <a:solidFill>
                  <a:srgbClr val="E5A609"/>
                </a:solidFill>
              </a:rPr>
              <a:t>Result</a:t>
            </a:r>
            <a:endParaRPr lang="en-US" sz="6000" cap="none" dirty="0">
              <a:solidFill>
                <a:srgbClr val="E5A609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84632" y="3128954"/>
            <a:ext cx="914400" cy="0"/>
          </a:xfrm>
          <a:prstGeom prst="line">
            <a:avLst/>
          </a:prstGeom>
          <a:ln>
            <a:solidFill>
              <a:srgbClr val="E5A6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85572" y="3167037"/>
            <a:ext cx="1097280" cy="0"/>
          </a:xfrm>
          <a:prstGeom prst="line">
            <a:avLst/>
          </a:prstGeom>
          <a:ln>
            <a:solidFill>
              <a:srgbClr val="E5A6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63547"/>
            <a:ext cx="11029616" cy="10843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mtClean="0"/>
              <a:t/>
            </a:r>
            <a:br>
              <a:rPr lang="en-US" smtClean="0"/>
            </a:br>
            <a:r>
              <a:rPr lang="en-US" sz="3100"/>
              <a:t>general </a:t>
            </a:r>
            <a:r>
              <a:rPr lang="en-US" sz="3100" smtClean="0"/>
              <a:t>industries</a:t>
            </a:r>
            <a:br>
              <a:rPr lang="en-US" sz="3100" smtClean="0"/>
            </a:br>
            <a:r>
              <a:rPr lang="en-US" sz="2200" smtClean="0">
                <a:solidFill>
                  <a:srgbClr val="E5A609"/>
                </a:solidFill>
              </a:rPr>
              <a:t>HOSE</a:t>
            </a:r>
            <a:r>
              <a:rPr lang="en-US" sz="2200">
                <a:solidFill>
                  <a:srgbClr val="E5A609"/>
                </a:solidFill>
              </a:rPr>
              <a:t>: MWG </a:t>
            </a:r>
            <a:r>
              <a:rPr lang="en-US" sz="2200"/>
              <a:t>- Mobile World Investment Corporation</a:t>
            </a:r>
            <a:endParaRPr lang="en-US" sz="12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3076407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all">
                <a:solidFill>
                  <a:prstClr val="white"/>
                </a:solidFill>
                <a:ea typeface="+mj-ea"/>
                <a:cs typeface="+mj-cs"/>
              </a:rPr>
              <a:t>general industries</a:t>
            </a:r>
            <a:br>
              <a:rPr lang="en-US" sz="2800" cap="all">
                <a:solidFill>
                  <a:prstClr val="white"/>
                </a:solidFill>
                <a:ea typeface="+mj-ea"/>
                <a:cs typeface="+mj-cs"/>
              </a:rPr>
            </a:br>
            <a:r>
              <a:rPr lang="en-US" sz="2000" cap="all">
                <a:solidFill>
                  <a:srgbClr val="E5A609"/>
                </a:solidFill>
                <a:ea typeface="+mj-ea"/>
                <a:cs typeface="+mj-cs"/>
              </a:rPr>
              <a:t>HOSE: </a:t>
            </a:r>
            <a:r>
              <a:rPr lang="en-US" sz="2000" cap="all">
                <a:solidFill>
                  <a:srgbClr val="E5A609"/>
                </a:solidFill>
                <a:ea typeface="+mj-ea"/>
                <a:cs typeface="+mj-cs"/>
              </a:rPr>
              <a:t>MWG </a:t>
            </a:r>
            <a: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  <a:t>-</a:t>
            </a:r>
            <a: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  <a:t> </a:t>
            </a:r>
            <a:b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</a:br>
            <a: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  <a:t>Mobile </a:t>
            </a:r>
            <a:r>
              <a:rPr lang="en-US" sz="2000" cap="all">
                <a:solidFill>
                  <a:prstClr val="white"/>
                </a:solidFill>
                <a:ea typeface="+mj-ea"/>
                <a:cs typeface="+mj-cs"/>
              </a:rPr>
              <a:t>World Investment Corporation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457199"/>
            <a:ext cx="79248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63547"/>
            <a:ext cx="11029616" cy="10843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mtClean="0"/>
              <a:t/>
            </a:r>
            <a:br>
              <a:rPr lang="en-US" smtClean="0"/>
            </a:br>
            <a:r>
              <a:rPr lang="en-US" sz="3100"/>
              <a:t>general </a:t>
            </a:r>
            <a:r>
              <a:rPr lang="en-US" sz="3100" smtClean="0"/>
              <a:t>industries</a:t>
            </a:r>
            <a:br>
              <a:rPr lang="en-US" sz="3100" smtClean="0"/>
            </a:br>
            <a:r>
              <a:rPr lang="en-US" sz="2200" smtClean="0">
                <a:solidFill>
                  <a:srgbClr val="E5A609"/>
                </a:solidFill>
              </a:rPr>
              <a:t>HOSE</a:t>
            </a:r>
            <a:r>
              <a:rPr lang="en-US" sz="2200">
                <a:solidFill>
                  <a:srgbClr val="E5A609"/>
                </a:solidFill>
              </a:rPr>
              <a:t>: MWG </a:t>
            </a:r>
            <a:r>
              <a:rPr lang="en-US" sz="2200"/>
              <a:t>- Mobile World Investment Corporation</a:t>
            </a:r>
            <a:endParaRPr lang="en-US" sz="12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3047999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all">
                <a:solidFill>
                  <a:prstClr val="white"/>
                </a:solidFill>
                <a:ea typeface="+mj-ea"/>
                <a:cs typeface="+mj-cs"/>
              </a:rPr>
              <a:t>general industries</a:t>
            </a:r>
            <a:br>
              <a:rPr lang="en-US" sz="2800" cap="all">
                <a:solidFill>
                  <a:prstClr val="white"/>
                </a:solidFill>
                <a:ea typeface="+mj-ea"/>
                <a:cs typeface="+mj-cs"/>
              </a:rPr>
            </a:br>
            <a:r>
              <a:rPr lang="en-US" sz="2000" cap="all">
                <a:solidFill>
                  <a:srgbClr val="E5A609"/>
                </a:solidFill>
                <a:ea typeface="+mj-ea"/>
                <a:cs typeface="+mj-cs"/>
              </a:rPr>
              <a:t>HOSE: </a:t>
            </a:r>
            <a:r>
              <a:rPr lang="en-US" sz="2000" cap="all">
                <a:solidFill>
                  <a:srgbClr val="E5A609"/>
                </a:solidFill>
                <a:ea typeface="+mj-ea"/>
                <a:cs typeface="+mj-cs"/>
              </a:rPr>
              <a:t>MWG </a:t>
            </a:r>
            <a: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  <a:t>-</a:t>
            </a:r>
            <a: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  <a:t> </a:t>
            </a:r>
            <a:b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</a:br>
            <a: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  <a:t>Mobile </a:t>
            </a:r>
            <a:r>
              <a:rPr lang="en-US" sz="2000" cap="all">
                <a:solidFill>
                  <a:prstClr val="white"/>
                </a:solidFill>
                <a:ea typeface="+mj-ea"/>
                <a:cs typeface="+mj-cs"/>
              </a:rPr>
              <a:t>World Investment Corporation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57199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FEFF"/>
                </a:solidFill>
              </a:rPr>
              <a:t>WHERE WE WERE LAST TIME?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B6EB0C6-606C-4AFB-8FF8-AB43606B95BD}"/>
              </a:ext>
            </a:extLst>
          </p:cNvPr>
          <p:cNvSpPr/>
          <p:nvPr/>
        </p:nvSpPr>
        <p:spPr>
          <a:xfrm>
            <a:off x="6599237" y="3567751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/>
        </p:nvSpPr>
        <p:spPr>
          <a:xfrm>
            <a:off x="-82062" y="2141800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 txBox="1">
            <a:spLocks/>
          </p:cNvSpPr>
          <p:nvPr/>
        </p:nvSpPr>
        <p:spPr>
          <a:xfrm>
            <a:off x="145657" y="2397342"/>
            <a:ext cx="4863313" cy="4953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45" indent="-228605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53" indent="-228605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60" indent="-228605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67" indent="-228605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Model Was Not Sophisticate Enough</a:t>
            </a:r>
            <a:endParaRPr lang="en-US" cap="non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07730BCF-AC2A-4FEC-8F01-63964DB444CF}"/>
              </a:ext>
            </a:extLst>
          </p:cNvPr>
          <p:cNvSpPr txBox="1">
            <a:spLocks/>
          </p:cNvSpPr>
          <p:nvPr/>
        </p:nvSpPr>
        <p:spPr>
          <a:xfrm>
            <a:off x="7362422" y="3823293"/>
            <a:ext cx="3445566" cy="4953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45" indent="-228605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53" indent="-228605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60" indent="-228605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67" indent="-228605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Issues in Variable Selection</a:t>
            </a:r>
            <a:endParaRPr lang="en-US" cap="none">
              <a:solidFill>
                <a:schemeClr val="accent3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/>
        </p:nvSpPr>
        <p:spPr>
          <a:xfrm>
            <a:off x="5084764" y="2146376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/>
        </p:nvSpPr>
        <p:spPr>
          <a:xfrm>
            <a:off x="6086663" y="3572327"/>
            <a:ext cx="1001899" cy="10018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/>
        </p:nvSpPr>
        <p:spPr>
          <a:xfrm>
            <a:off x="-82062" y="5015590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 txBox="1">
            <a:spLocks/>
          </p:cNvSpPr>
          <p:nvPr/>
        </p:nvSpPr>
        <p:spPr>
          <a:xfrm>
            <a:off x="145657" y="5271132"/>
            <a:ext cx="4863313" cy="4953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45" indent="-228605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53" indent="-228605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60" indent="-228605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67" indent="-228605" algn="l" defTabSz="457211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smtClean="0">
                <a:latin typeface="Calibri Light" panose="020F0302020204030204" pitchFamily="34" charset="0"/>
                <a:cs typeface="Calibri Light" panose="020F0302020204030204" pitchFamily="34" charset="0"/>
              </a:rPr>
              <a:t>Lack of implication of Credit Scoring</a:t>
            </a:r>
            <a:endParaRPr lang="en-US" cap="non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/>
        </p:nvSpPr>
        <p:spPr>
          <a:xfrm>
            <a:off x="5084764" y="5020166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7958" y="3228722"/>
            <a:ext cx="4798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mtClean="0"/>
              <a:t>K-Means Clustering Algorithm alone cannot answer</a:t>
            </a:r>
            <a:br>
              <a:rPr lang="en-US" sz="1100" smtClean="0"/>
            </a:br>
            <a:r>
              <a:rPr lang="en-US" sz="1100" smtClean="0"/>
              <a:t> which groups are good or bad </a:t>
            </a:r>
            <a:endParaRPr 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6685916" y="4670968"/>
            <a:ext cx="51365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We have to choose the variables ourselves, which might be incomplete and biased. Selected variables might exhibit strong pair-wise correlation, resulting in double effects</a:t>
            </a:r>
            <a:endParaRPr lang="en-US" sz="1100"/>
          </a:p>
        </p:txBody>
      </p:sp>
      <p:sp>
        <p:nvSpPr>
          <p:cNvPr id="24" name="TextBox 23"/>
          <p:cNvSpPr txBox="1"/>
          <p:nvPr/>
        </p:nvSpPr>
        <p:spPr>
          <a:xfrm>
            <a:off x="1073275" y="6062163"/>
            <a:ext cx="4073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mtClean="0"/>
              <a:t>We was even not sure at which price a stock should be valued given its credit score </a:t>
            </a:r>
            <a:endParaRPr lang="en-US" sz="1100"/>
          </a:p>
        </p:txBody>
      </p:sp>
      <p:pic>
        <p:nvPicPr>
          <p:cNvPr id="25" name="Graphic 12" descr="Placeholder Icon&#10;Network">
            <a:extLst>
              <a:ext uri="{FF2B5EF4-FFF2-40B4-BE49-F238E27FC236}">
                <a16:creationId xmlns="" xmlns:a16="http://schemas.microsoft.com/office/drawing/2014/main" id="{118AC668-E5B7-477C-BBB6-9FB87CCCBAA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29534" y="3812909"/>
            <a:ext cx="516155" cy="516155"/>
          </a:xfrm>
          <a:prstGeom prst="rect">
            <a:avLst/>
          </a:prstGeom>
        </p:spPr>
      </p:pic>
      <p:pic>
        <p:nvPicPr>
          <p:cNvPr id="26" name="Graphic 8" descr="Placeholder Icon&#10;Bullseye">
            <a:extLst>
              <a:ext uri="{FF2B5EF4-FFF2-40B4-BE49-F238E27FC236}">
                <a16:creationId xmlns="" xmlns:a16="http://schemas.microsoft.com/office/drawing/2014/main" id="{EB5DF1D7-3FD9-42D6-BEE4-A0BE87154BC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301827" y="5234940"/>
            <a:ext cx="567771" cy="567771"/>
          </a:xfrm>
          <a:prstGeom prst="rect">
            <a:avLst/>
          </a:prstGeom>
        </p:spPr>
      </p:pic>
      <p:pic>
        <p:nvPicPr>
          <p:cNvPr id="27" name="Graphic 16" descr="Placeholder Icon&#10;Satellite">
            <a:extLst>
              <a:ext uri="{FF2B5EF4-FFF2-40B4-BE49-F238E27FC236}">
                <a16:creationId xmlns="" xmlns:a16="http://schemas.microsoft.com/office/drawing/2014/main" id="{07C77A0A-D269-44E9-A32D-6A9CEC704D77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333112" y="2384215"/>
            <a:ext cx="516155" cy="5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07" y="-2473"/>
            <a:ext cx="6860472" cy="68604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0"/>
            <a:ext cx="3033485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all">
                <a:solidFill>
                  <a:prstClr val="white"/>
                </a:solidFill>
                <a:ea typeface="+mj-ea"/>
                <a:cs typeface="+mj-cs"/>
              </a:rPr>
              <a:t>general industries</a:t>
            </a:r>
            <a:br>
              <a:rPr lang="en-US" sz="2800" cap="all">
                <a:solidFill>
                  <a:prstClr val="white"/>
                </a:solidFill>
                <a:ea typeface="+mj-ea"/>
                <a:cs typeface="+mj-cs"/>
              </a:rPr>
            </a:br>
            <a:r>
              <a:rPr lang="en-US" sz="2000" cap="all">
                <a:solidFill>
                  <a:srgbClr val="E5A609"/>
                </a:solidFill>
                <a:ea typeface="+mj-ea"/>
                <a:cs typeface="+mj-cs"/>
              </a:rPr>
              <a:t>HOSE: MWG </a:t>
            </a:r>
            <a:r>
              <a:rPr lang="en-US" sz="2000" cap="all">
                <a:solidFill>
                  <a:prstClr val="white"/>
                </a:solidFill>
                <a:ea typeface="+mj-ea"/>
                <a:cs typeface="+mj-cs"/>
              </a:rPr>
              <a:t>- </a:t>
            </a:r>
            <a: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  <a:t/>
            </a:r>
            <a:b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</a:br>
            <a: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  <a:t>Mobile </a:t>
            </a:r>
            <a:r>
              <a:rPr lang="en-US" sz="2000" cap="all">
                <a:solidFill>
                  <a:prstClr val="white"/>
                </a:solidFill>
                <a:ea typeface="+mj-ea"/>
                <a:cs typeface="+mj-cs"/>
              </a:rPr>
              <a:t>World Investment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0"/>
            <a:ext cx="3033485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all">
                <a:solidFill>
                  <a:prstClr val="white"/>
                </a:solidFill>
                <a:ea typeface="+mj-ea"/>
                <a:cs typeface="+mj-cs"/>
              </a:rPr>
              <a:t>general industries</a:t>
            </a:r>
            <a:br>
              <a:rPr lang="en-US" sz="2800" cap="all">
                <a:solidFill>
                  <a:prstClr val="white"/>
                </a:solidFill>
                <a:ea typeface="+mj-ea"/>
                <a:cs typeface="+mj-cs"/>
              </a:rPr>
            </a:br>
            <a:r>
              <a:rPr lang="en-US" sz="2000" cap="all">
                <a:solidFill>
                  <a:srgbClr val="E5A609"/>
                </a:solidFill>
                <a:ea typeface="+mj-ea"/>
                <a:cs typeface="+mj-cs"/>
              </a:rPr>
              <a:t>HOSE: MWG </a:t>
            </a:r>
            <a:r>
              <a:rPr lang="en-US" sz="2000" cap="all">
                <a:solidFill>
                  <a:prstClr val="white"/>
                </a:solidFill>
                <a:ea typeface="+mj-ea"/>
                <a:cs typeface="+mj-cs"/>
              </a:rPr>
              <a:t>- </a:t>
            </a:r>
            <a: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  <a:t/>
            </a:r>
            <a:b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</a:br>
            <a:r>
              <a:rPr lang="en-US" sz="2000" cap="all" smtClean="0">
                <a:solidFill>
                  <a:prstClr val="white"/>
                </a:solidFill>
                <a:ea typeface="+mj-ea"/>
                <a:cs typeface="+mj-cs"/>
              </a:rPr>
              <a:t>Mobile </a:t>
            </a:r>
            <a:r>
              <a:rPr lang="en-US" sz="2000" cap="all">
                <a:solidFill>
                  <a:prstClr val="white"/>
                </a:solidFill>
                <a:ea typeface="+mj-ea"/>
                <a:cs typeface="+mj-cs"/>
              </a:rPr>
              <a:t>World Investment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901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6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7" y="453644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 the problems</a:t>
            </a:r>
            <a:endParaRPr lang="en-US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422856" y="3493675"/>
            <a:ext cx="2023241" cy="6463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Inter-quartile Range Method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2819834" y="3493672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Principal Component Analysis</a:t>
            </a: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5116529" y="3493673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K-Means Clustering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Algorithm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Content Placeholder 8"/>
          <p:cNvSpPr txBox="1">
            <a:spLocks/>
          </p:cNvSpPr>
          <p:nvPr/>
        </p:nvSpPr>
        <p:spPr>
          <a:xfrm>
            <a:off x="7467054" y="3467312"/>
            <a:ext cx="2023241" cy="6463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Linear Interpolation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Content Placeholder 32"/>
          <p:cNvSpPr txBox="1">
            <a:spLocks/>
          </p:cNvSpPr>
          <p:nvPr/>
        </p:nvSpPr>
        <p:spPr>
          <a:xfrm>
            <a:off x="9738342" y="3477488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Lowest-Coefficients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Regression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8" name="Content Placeholder 46"/>
          <p:cNvSpPr txBox="1">
            <a:spLocks/>
          </p:cNvSpPr>
          <p:nvPr/>
        </p:nvSpPr>
        <p:spPr>
          <a:xfrm>
            <a:off x="422856" y="2577396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" name="Content Placeholder 46"/>
          <p:cNvSpPr txBox="1">
            <a:spLocks/>
          </p:cNvSpPr>
          <p:nvPr/>
        </p:nvSpPr>
        <p:spPr>
          <a:xfrm>
            <a:off x="2782297" y="2577394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9" name="Content Placeholder 46"/>
          <p:cNvSpPr txBox="1">
            <a:spLocks/>
          </p:cNvSpPr>
          <p:nvPr/>
        </p:nvSpPr>
        <p:spPr>
          <a:xfrm>
            <a:off x="5116529" y="2577395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" name="Content Placeholder 46"/>
          <p:cNvSpPr txBox="1">
            <a:spLocks/>
          </p:cNvSpPr>
          <p:nvPr/>
        </p:nvSpPr>
        <p:spPr>
          <a:xfrm>
            <a:off x="7429517" y="2551033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3" name="Content Placeholder 46"/>
          <p:cNvSpPr txBox="1">
            <a:spLocks/>
          </p:cNvSpPr>
          <p:nvPr/>
        </p:nvSpPr>
        <p:spPr>
          <a:xfrm>
            <a:off x="9738342" y="2561210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246" y="2233402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20687" y="2233400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54919" y="2233400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05444" y="2207038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776732" y="2217214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61246" y="5236986"/>
            <a:ext cx="11300337" cy="57325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516" y="3371907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1958" y="3371905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00977" y="3371906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55714" y="3378177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918856" y="3328975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333244" y="5428433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38368" y="5428432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026917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48051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648730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1246" y="5899094"/>
            <a:ext cx="19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Standardization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75370" y="5897643"/>
            <a:ext cx="19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Variable Selection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54919" y="6036142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Grouping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13590" y="6042466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Scoring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784878" y="6036142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Pricing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 the problems</a:t>
            </a:r>
            <a:endParaRPr lang="en-US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422856" y="3493675"/>
            <a:ext cx="2023241" cy="6463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solidFill>
                  <a:srgbClr val="C00000"/>
                </a:solidFill>
              </a:rPr>
              <a:t>Inter-quartile Range Method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2819834" y="3493672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Principal Component Analysis</a:t>
            </a: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5116529" y="3493673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K-Means Clustering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Algorithm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Content Placeholder 8"/>
          <p:cNvSpPr txBox="1">
            <a:spLocks/>
          </p:cNvSpPr>
          <p:nvPr/>
        </p:nvSpPr>
        <p:spPr>
          <a:xfrm>
            <a:off x="7467054" y="3467312"/>
            <a:ext cx="2023241" cy="6463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Linear Interpolation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Content Placeholder 32"/>
          <p:cNvSpPr txBox="1">
            <a:spLocks/>
          </p:cNvSpPr>
          <p:nvPr/>
        </p:nvSpPr>
        <p:spPr>
          <a:xfrm>
            <a:off x="9738342" y="3477488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Lowest-Coefficients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Regression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8" name="Content Placeholder 46"/>
          <p:cNvSpPr txBox="1">
            <a:spLocks/>
          </p:cNvSpPr>
          <p:nvPr/>
        </p:nvSpPr>
        <p:spPr>
          <a:xfrm>
            <a:off x="422856" y="2577396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ln w="28575"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7" name="Content Placeholder 46"/>
          <p:cNvSpPr txBox="1">
            <a:spLocks/>
          </p:cNvSpPr>
          <p:nvPr/>
        </p:nvSpPr>
        <p:spPr>
          <a:xfrm>
            <a:off x="2782297" y="2577394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9" name="Content Placeholder 46"/>
          <p:cNvSpPr txBox="1">
            <a:spLocks/>
          </p:cNvSpPr>
          <p:nvPr/>
        </p:nvSpPr>
        <p:spPr>
          <a:xfrm>
            <a:off x="5116529" y="2577395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" name="Content Placeholder 46"/>
          <p:cNvSpPr txBox="1">
            <a:spLocks/>
          </p:cNvSpPr>
          <p:nvPr/>
        </p:nvSpPr>
        <p:spPr>
          <a:xfrm>
            <a:off x="7429517" y="2551033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3" name="Content Placeholder 46"/>
          <p:cNvSpPr txBox="1">
            <a:spLocks/>
          </p:cNvSpPr>
          <p:nvPr/>
        </p:nvSpPr>
        <p:spPr>
          <a:xfrm>
            <a:off x="9738342" y="2561210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246" y="2233402"/>
            <a:ext cx="1930168" cy="254090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20687" y="2233400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54919" y="2233400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05444" y="2207038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776732" y="2217214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61246" y="5236986"/>
            <a:ext cx="11300337" cy="57325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516" y="3371907"/>
            <a:ext cx="1645920" cy="2743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1958" y="3371905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00977" y="3371906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55714" y="3378177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918856" y="3328975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333244" y="5428433"/>
            <a:ext cx="186171" cy="19036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38368" y="5428432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026917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48051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648730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1246" y="5899094"/>
            <a:ext cx="19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Data Standardization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75370" y="5897643"/>
            <a:ext cx="19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Variable Selection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54919" y="6036142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Grouping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13590" y="6042466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Scoring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784878" y="6036142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Pricing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82"/>
          <p:cNvSpPr/>
          <p:nvPr/>
        </p:nvSpPr>
        <p:spPr>
          <a:xfrm>
            <a:off x="728283" y="3523863"/>
            <a:ext cx="10972800" cy="2002998"/>
          </a:xfrm>
          <a:custGeom>
            <a:avLst/>
            <a:gdLst>
              <a:gd name="connsiteX0" fmla="*/ 0 w 10754315"/>
              <a:gd name="connsiteY0" fmla="*/ 0 h 2095837"/>
              <a:gd name="connsiteX1" fmla="*/ 10754315 w 10754315"/>
              <a:gd name="connsiteY1" fmla="*/ 56644 h 2095837"/>
              <a:gd name="connsiteX2" fmla="*/ 7250463 w 10754315"/>
              <a:gd name="connsiteY2" fmla="*/ 2095837 h 2095837"/>
              <a:gd name="connsiteX3" fmla="*/ 2459978 w 10754315"/>
              <a:gd name="connsiteY3" fmla="*/ 2095837 h 2095837"/>
              <a:gd name="connsiteX4" fmla="*/ 0 w 10754315"/>
              <a:gd name="connsiteY4" fmla="*/ 0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4315" h="2095837">
                <a:moveTo>
                  <a:pt x="0" y="0"/>
                </a:moveTo>
                <a:lnTo>
                  <a:pt x="10754315" y="56644"/>
                </a:lnTo>
                <a:lnTo>
                  <a:pt x="7250463" y="2095837"/>
                </a:lnTo>
                <a:lnTo>
                  <a:pt x="2459978" y="2095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63547"/>
            <a:ext cx="11029616" cy="10843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mtClean="0"/>
              <a:t/>
            </a:r>
            <a:br>
              <a:rPr lang="en-US" smtClean="0"/>
            </a:br>
            <a:r>
              <a:rPr lang="en-US" sz="3100" smtClean="0"/>
              <a:t>Data Standardization</a:t>
            </a:r>
            <a:br>
              <a:rPr lang="en-US" sz="3100" smtClean="0"/>
            </a:br>
            <a:r>
              <a:rPr lang="en-US" sz="1600" cap="none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Inter-quartile Range Method (IQR)</a:t>
            </a:r>
            <a:endParaRPr lang="en-US" sz="16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31405" y="3024372"/>
            <a:ext cx="10718712" cy="442583"/>
            <a:chOff x="760652" y="3309640"/>
            <a:chExt cx="10718712" cy="44258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71038" y="3552401"/>
              <a:ext cx="10698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60652" y="3439112"/>
              <a:ext cx="0" cy="234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1479364" y="3439112"/>
              <a:ext cx="0" cy="234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447200" y="350668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723536" y="350668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937975" y="350668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133540" y="350668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301180" y="350290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484060" y="350290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730455" y="350290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017460" y="35026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48615" y="35026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49312" y="35026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18500" y="35026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003199" y="35026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79753" y="35026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12030" y="350411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343407" y="349798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714010" y="349798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438199" y="349798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932341" y="349798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063982" y="350668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0041509" y="350607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0784391" y="350890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1192359" y="349798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821189" y="350668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328396" y="350668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926636" y="350668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78685" y="350668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2440752" y="350668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6824" y="3309640"/>
              <a:ext cx="6076876" cy="442583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27668" y="5415741"/>
            <a:ext cx="4821146" cy="573224"/>
            <a:chOff x="2775469" y="5142299"/>
            <a:chExt cx="4821146" cy="573224"/>
          </a:xfrm>
        </p:grpSpPr>
        <p:cxnSp>
          <p:nvCxnSpPr>
            <p:cNvPr id="135" name="Straight Connector 134"/>
            <p:cNvCxnSpPr/>
            <p:nvPr/>
          </p:nvCxnSpPr>
          <p:spPr>
            <a:xfrm flipV="1">
              <a:off x="2989684" y="5259634"/>
              <a:ext cx="4480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3943240" y="520801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4122472" y="520801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288359" y="520801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239888" y="520801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441172" y="52042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5500" y="52042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4838079" y="52042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125084" y="52039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364331" y="52039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476016" y="52039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623824" y="521206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102731" y="521206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995469" y="52039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703470" y="5205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329651" y="52074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955790" y="52074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858003" y="51993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7352145" y="52074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483786" y="520801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787545" y="52074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7129235" y="5210242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679451" y="51993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3357689" y="520801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2989684" y="520801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741672" y="520801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529069" y="520801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187644" y="520801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/>
            <p:nvPr/>
          </p:nvCxnSpPr>
          <p:spPr>
            <a:xfrm flipH="1">
              <a:off x="2989684" y="5142299"/>
              <a:ext cx="0" cy="234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7471862" y="5142299"/>
              <a:ext cx="0" cy="234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75469" y="5376969"/>
              <a:ext cx="3959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-1</a:t>
              </a:r>
              <a:endParaRPr lang="en-US" sz="16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43872" y="5376969"/>
              <a:ext cx="25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135175" y="5376969"/>
              <a:ext cx="25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273776" y="520272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5261547" y="5142299"/>
              <a:ext cx="0" cy="234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>
            <a:stCxn id="183" idx="0"/>
            <a:endCxn id="183" idx="3"/>
          </p:cNvCxnSpPr>
          <p:nvPr/>
        </p:nvCxnSpPr>
        <p:spPr>
          <a:xfrm>
            <a:off x="728283" y="3523863"/>
            <a:ext cx="2509955" cy="20029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83" idx="2"/>
            <a:endCxn id="183" idx="1"/>
          </p:cNvCxnSpPr>
          <p:nvPr/>
        </p:nvCxnSpPr>
        <p:spPr>
          <a:xfrm flipV="1">
            <a:off x="8126047" y="3577998"/>
            <a:ext cx="3575036" cy="1948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5375882" y="5921633"/>
            <a:ext cx="69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/>
              <a:t>mean value</a:t>
            </a:r>
          </a:p>
        </p:txBody>
      </p:sp>
    </p:spTree>
    <p:extLst>
      <p:ext uri="{BB962C8B-B14F-4D97-AF65-F5344CB8AC3E}">
        <p14:creationId xmlns:p14="http://schemas.microsoft.com/office/powerpoint/2010/main" val="225753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2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 the problems</a:t>
            </a:r>
            <a:endParaRPr lang="en-US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422856" y="3493675"/>
            <a:ext cx="2023241" cy="6463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Inter-quartile Range Method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2819834" y="3493672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solidFill>
                  <a:srgbClr val="C00000"/>
                </a:solidFill>
              </a:rPr>
              <a:t>Principal Component Analysis</a:t>
            </a: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5116529" y="3493673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K-Means Clustering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Algorithm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Content Placeholder 8"/>
          <p:cNvSpPr txBox="1">
            <a:spLocks/>
          </p:cNvSpPr>
          <p:nvPr/>
        </p:nvSpPr>
        <p:spPr>
          <a:xfrm>
            <a:off x="7467054" y="3467312"/>
            <a:ext cx="2023241" cy="6463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</a:rPr>
              <a:t>Linear Interpolation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Content Placeholder 32"/>
          <p:cNvSpPr txBox="1">
            <a:spLocks/>
          </p:cNvSpPr>
          <p:nvPr/>
        </p:nvSpPr>
        <p:spPr>
          <a:xfrm>
            <a:off x="9738342" y="3477488"/>
            <a:ext cx="2023241" cy="9233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Lowest-Coefficients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gradFill>
                  <a:gsLst>
                    <a:gs pos="15000">
                      <a:srgbClr val="0074AF"/>
                    </a:gs>
                    <a:gs pos="47000">
                      <a:srgbClr val="0074A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Regression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15000">
                    <a:srgbClr val="0074AF"/>
                  </a:gs>
                  <a:gs pos="47000">
                    <a:srgbClr val="0074AF"/>
                  </a:gs>
                </a:gsLst>
                <a:lin ang="5400000" scaled="1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8" name="Content Placeholder 46"/>
          <p:cNvSpPr txBox="1">
            <a:spLocks/>
          </p:cNvSpPr>
          <p:nvPr/>
        </p:nvSpPr>
        <p:spPr>
          <a:xfrm>
            <a:off x="422856" y="2577396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" name="Content Placeholder 46"/>
          <p:cNvSpPr txBox="1">
            <a:spLocks/>
          </p:cNvSpPr>
          <p:nvPr/>
        </p:nvSpPr>
        <p:spPr>
          <a:xfrm>
            <a:off x="2782297" y="2577394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n w="28575">
                  <a:solidFill>
                    <a:schemeClr val="tx1"/>
                  </a:solidFill>
                </a:ln>
                <a:solidFill>
                  <a:srgbClr val="CC3300"/>
                </a:solidFill>
              </a:rPr>
              <a:t>2</a:t>
            </a:r>
          </a:p>
        </p:txBody>
      </p:sp>
      <p:sp>
        <p:nvSpPr>
          <p:cNvPr id="39" name="Content Placeholder 46"/>
          <p:cNvSpPr txBox="1">
            <a:spLocks/>
          </p:cNvSpPr>
          <p:nvPr/>
        </p:nvSpPr>
        <p:spPr>
          <a:xfrm>
            <a:off x="5116529" y="2577395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" name="Content Placeholder 46"/>
          <p:cNvSpPr txBox="1">
            <a:spLocks/>
          </p:cNvSpPr>
          <p:nvPr/>
        </p:nvSpPr>
        <p:spPr>
          <a:xfrm>
            <a:off x="7429517" y="2551033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3" name="Content Placeholder 46"/>
          <p:cNvSpPr txBox="1">
            <a:spLocks/>
          </p:cNvSpPr>
          <p:nvPr/>
        </p:nvSpPr>
        <p:spPr>
          <a:xfrm>
            <a:off x="9738342" y="2561210"/>
            <a:ext cx="2023241" cy="7571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246" y="2233402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20687" y="2233400"/>
            <a:ext cx="1930168" cy="254090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54919" y="2233400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05444" y="2207038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776732" y="2217214"/>
            <a:ext cx="1930168" cy="25409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61246" y="5236986"/>
            <a:ext cx="11300337" cy="57325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516" y="3371907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1958" y="3371905"/>
            <a:ext cx="1645920" cy="2743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00977" y="3371906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55714" y="3378177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918856" y="3328975"/>
            <a:ext cx="1645920" cy="2743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333244" y="5428433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38368" y="5428432"/>
            <a:ext cx="186171" cy="19036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026917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48051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648730" y="5428431"/>
            <a:ext cx="186171" cy="1903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1246" y="5899094"/>
            <a:ext cx="19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Standardization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75370" y="5897643"/>
            <a:ext cx="19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Variable Selection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54919" y="6036142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Grouping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13590" y="6042466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Scoring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784878" y="6036142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Pricing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" t="5049" r="-1" b="4234"/>
          <a:stretch/>
        </p:blipFill>
        <p:spPr>
          <a:xfrm>
            <a:off x="0" y="1966364"/>
            <a:ext cx="4960418" cy="4507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0216" y="2709014"/>
            <a:ext cx="632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mtClean="0"/>
              <a:t>Remove correlation between variables, avoid double effect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5470215" y="3586750"/>
            <a:ext cx="632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Change of basis is a linear transformation, which preserves distance between data </a:t>
            </a:r>
            <a:r>
              <a:rPr lang="en-US" smtClean="0"/>
              <a:t>points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63547"/>
            <a:ext cx="11029616" cy="10843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mtClean="0"/>
              <a:t/>
            </a:r>
            <a:br>
              <a:rPr lang="en-US" smtClean="0"/>
            </a:br>
            <a:r>
              <a:rPr lang="en-US" sz="3100" smtClean="0"/>
              <a:t>Variable selection</a:t>
            </a:r>
            <a:br>
              <a:rPr lang="en-US" sz="3100" smtClean="0"/>
            </a:br>
            <a:r>
              <a:rPr lang="en-US" sz="1600" cap="none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Principal Component Analysis (PCA)</a:t>
            </a:r>
            <a:endParaRPr lang="en-US" sz="16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37846" y="2179222"/>
            <a:ext cx="63279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We can thrown a bunch of variables into the model. The model can produce a set of much fewer </a:t>
            </a:r>
            <a:r>
              <a:rPr lang="en-US" smtClean="0"/>
              <a:t>variables, called </a:t>
            </a:r>
            <a:r>
              <a:rPr lang="en-US" i="1" u="sng" smtClean="0"/>
              <a:t>principal components</a:t>
            </a:r>
            <a:r>
              <a:rPr lang="en-US" smtClean="0"/>
              <a:t> </a:t>
            </a:r>
            <a:r>
              <a:rPr lang="en-US"/>
              <a:t>(which are </a:t>
            </a:r>
            <a:r>
              <a:rPr lang="en-US">
                <a:solidFill>
                  <a:srgbClr val="C00000"/>
                </a:solidFill>
              </a:rPr>
              <a:t>completely </a:t>
            </a:r>
            <a:r>
              <a:rPr lang="en-US" smtClean="0">
                <a:solidFill>
                  <a:srgbClr val="C00000"/>
                </a:solidFill>
              </a:rPr>
              <a:t>uncorrelated</a:t>
            </a:r>
            <a:r>
              <a:rPr lang="en-US" smtClean="0"/>
              <a:t>) </a:t>
            </a:r>
            <a:r>
              <a:rPr lang="en-US"/>
              <a:t>that </a:t>
            </a:r>
            <a:r>
              <a:rPr lang="en-US" smtClean="0"/>
              <a:t>describes most of the input </a:t>
            </a:r>
            <a:r>
              <a:rPr lang="en-US"/>
              <a:t>variables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7846" y="3787768"/>
            <a:ext cx="632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PCA </a:t>
            </a:r>
            <a:r>
              <a:rPr lang="en-US" smtClean="0"/>
              <a:t>extracts the </a:t>
            </a:r>
            <a:r>
              <a:rPr lang="en-US"/>
              <a:t>most important </a:t>
            </a:r>
            <a:r>
              <a:rPr lang="en-US" smtClean="0"/>
              <a:t>information from that pool of variables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7847" y="5065867"/>
            <a:ext cx="6327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more variables thrown into the model, the more confidence we have that we capture “all” financial aspect of a companies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37846" y="4565317"/>
            <a:ext cx="632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mtClean="0"/>
              <a:t>We do not have to choose the variables ourselves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5551" y="2179222"/>
            <a:ext cx="4639602" cy="3973692"/>
            <a:chOff x="401735" y="2233402"/>
            <a:chExt cx="4639602" cy="3973692"/>
          </a:xfrm>
        </p:grpSpPr>
        <p:pic>
          <p:nvPicPr>
            <p:cNvPr id="1028" name="Picture 4" descr="https://miro.medium.com/max/778/1*pJKqwWwDnzWaqGFdlqrC2g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6" t="13086"/>
            <a:stretch/>
          </p:blipFill>
          <p:spPr bwMode="auto">
            <a:xfrm>
              <a:off x="776834" y="2233402"/>
              <a:ext cx="4264503" cy="3973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401735" y="2858736"/>
              <a:ext cx="218485" cy="1945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Explained Percentage</a:t>
              </a:r>
              <a:endPara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63547"/>
            <a:ext cx="11029616" cy="10843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mtClean="0"/>
              <a:t/>
            </a:r>
            <a:br>
              <a:rPr lang="en-US" smtClean="0"/>
            </a:br>
            <a:r>
              <a:rPr lang="en-US" sz="3100" smtClean="0"/>
              <a:t>Variable selection</a:t>
            </a:r>
            <a:br>
              <a:rPr lang="en-US" sz="3100" smtClean="0"/>
            </a:br>
            <a:r>
              <a:rPr lang="en-US" sz="1600" cap="none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Principal Component Analysis (PCA)</a:t>
            </a:r>
            <a:endParaRPr lang="en-US" sz="16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15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5063" y="2079653"/>
            <a:ext cx="356858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smtClean="0">
                <a:solidFill>
                  <a:schemeClr val="accent5">
                    <a:lumMod val="50000"/>
                  </a:schemeClr>
                </a:solidFill>
              </a:rPr>
              <a:t>Altman Z-score: (5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</a:t>
            </a:r>
            <a:r>
              <a:rPr lang="en-US" sz="1400" smtClean="0"/>
              <a:t>orking </a:t>
            </a:r>
            <a:r>
              <a:rPr lang="en-US" sz="1400"/>
              <a:t>C</a:t>
            </a:r>
            <a:r>
              <a:rPr lang="en-US" sz="1400" smtClean="0"/>
              <a:t>apital </a:t>
            </a:r>
            <a:r>
              <a:rPr lang="en-US" sz="1400"/>
              <a:t>/ T</a:t>
            </a:r>
            <a:r>
              <a:rPr lang="en-US" sz="1400" smtClean="0"/>
              <a:t>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</a:t>
            </a:r>
            <a:r>
              <a:rPr lang="en-US" sz="1400" smtClean="0"/>
              <a:t>etained </a:t>
            </a:r>
            <a:r>
              <a:rPr lang="en-US" sz="1400"/>
              <a:t>E</a:t>
            </a:r>
            <a:r>
              <a:rPr lang="en-US" sz="1400" smtClean="0"/>
              <a:t>arnings </a:t>
            </a:r>
            <a:r>
              <a:rPr lang="en-US" sz="1400"/>
              <a:t>/ T</a:t>
            </a:r>
            <a:r>
              <a:rPr lang="en-US" sz="1400" smtClean="0"/>
              <a:t>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EBIT/ </a:t>
            </a:r>
            <a:r>
              <a:rPr lang="en-US" sz="1400"/>
              <a:t>T</a:t>
            </a:r>
            <a:r>
              <a:rPr lang="en-US" sz="1400" smtClean="0"/>
              <a:t>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</a:t>
            </a:r>
            <a:r>
              <a:rPr lang="en-US" sz="1400" smtClean="0"/>
              <a:t>quity </a:t>
            </a:r>
            <a:r>
              <a:rPr lang="en-US" sz="1400"/>
              <a:t>/ T</a:t>
            </a:r>
            <a:r>
              <a:rPr lang="en-US" sz="1400" smtClean="0"/>
              <a:t>otal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</a:t>
            </a:r>
            <a:r>
              <a:rPr lang="en-US" sz="1400" smtClean="0"/>
              <a:t>ales </a:t>
            </a:r>
            <a:r>
              <a:rPr lang="en-US" sz="1400"/>
              <a:t>/ </a:t>
            </a:r>
            <a:r>
              <a:rPr lang="en-US" sz="1400" smtClean="0"/>
              <a:t>Total </a:t>
            </a:r>
            <a:r>
              <a:rPr lang="en-US" sz="1400"/>
              <a:t>A</a:t>
            </a:r>
            <a:r>
              <a:rPr lang="en-US" sz="1400" smtClean="0"/>
              <a:t>ssets</a:t>
            </a:r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445062" y="3834280"/>
            <a:ext cx="3568587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chemeClr val="accent3">
                    <a:lumMod val="75000"/>
                  </a:schemeClr>
                </a:solidFill>
              </a:rPr>
              <a:t>Beneish M-score: </a:t>
            </a:r>
            <a:r>
              <a:rPr lang="en-US" sz="1400" b="1" smtClean="0">
                <a:solidFill>
                  <a:schemeClr val="accent3">
                    <a:lumMod val="75000"/>
                  </a:schemeClr>
                </a:solidFill>
              </a:rPr>
              <a:t>(8 </a:t>
            </a:r>
            <a:r>
              <a:rPr lang="en-US" sz="1400" b="1">
                <a:solidFill>
                  <a:schemeClr val="accent3">
                    <a:lumMod val="75000"/>
                  </a:schemeClr>
                </a:solidFill>
              </a:rPr>
              <a:t>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Days Sales in Receivables </a:t>
            </a:r>
            <a:r>
              <a:rPr lang="en-US" sz="1400" smtClean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Gross Margin </a:t>
            </a:r>
            <a:r>
              <a:rPr lang="en-US" sz="1400" smtClean="0"/>
              <a:t>Index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Asset Quality </a:t>
            </a:r>
            <a:r>
              <a:rPr lang="en-US" sz="1400" smtClean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Sales </a:t>
            </a:r>
            <a:r>
              <a:rPr lang="en-US" sz="1400" smtClean="0"/>
              <a:t>Growth Index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Depreciation </a:t>
            </a:r>
            <a:r>
              <a:rPr lang="en-US" sz="1400" smtClean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SG&amp;A Expenses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Leverage </a:t>
            </a:r>
            <a:r>
              <a:rPr lang="en-US" sz="1400" smtClean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Total Accruals to Total Assets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9151" y="2079653"/>
            <a:ext cx="329471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rgbClr val="CC3300"/>
                </a:solidFill>
              </a:rPr>
              <a:t>Fulmer </a:t>
            </a:r>
            <a:r>
              <a:rPr lang="en-US" sz="1400" b="1" smtClean="0">
                <a:solidFill>
                  <a:srgbClr val="CC3300"/>
                </a:solidFill>
              </a:rPr>
              <a:t>H-score: (9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Retained Earnings / Total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Revenue / Total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EBIT / </a:t>
            </a:r>
            <a:r>
              <a:rPr lang="en-US" sz="1400" smtClean="0"/>
              <a:t>Equity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OCF /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Debt </a:t>
            </a:r>
            <a:r>
              <a:rPr lang="en-US" sz="1400"/>
              <a:t>/ </a:t>
            </a:r>
            <a:r>
              <a:rPr lang="en-US" sz="1400" smtClean="0"/>
              <a:t>Equity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</a:t>
            </a:r>
            <a:r>
              <a:rPr lang="en-US" sz="1400" smtClean="0"/>
              <a:t>urrent Liabilities </a:t>
            </a:r>
            <a:r>
              <a:rPr lang="en-US" sz="1400"/>
              <a:t>/ T</a:t>
            </a:r>
            <a:r>
              <a:rPr lang="en-US" sz="1400" smtClean="0"/>
              <a:t>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log(Tangible Assets)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Working Cap /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EBIT / Interest Expense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7033870" y="2079653"/>
            <a:ext cx="3676307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smtClean="0">
                <a:solidFill>
                  <a:srgbClr val="CC3300"/>
                </a:solidFill>
              </a:rPr>
              <a:t>Fiin Group Key Indicators (17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Return on Capital Employed (ROCE)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Account Receivables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Inventories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Payable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Asset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Equity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Cash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Quick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Current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Long-term Debt / Equity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Long-term Debt / Total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Debt / Equity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Debt / Total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Short-term Debt / Equity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Short-term Debt / Total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Liabilities / Equity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Liabilities / Total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2689076" y="6134279"/>
            <a:ext cx="382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chemeClr val="accent3">
                    <a:lumMod val="75000"/>
                  </a:schemeClr>
                </a:solidFill>
              </a:rPr>
              <a:t>Many more from online research papers…</a:t>
            </a:r>
          </a:p>
        </p:txBody>
      </p:sp>
      <p:sp>
        <p:nvSpPr>
          <p:cNvPr id="9" name="Freeform 8"/>
          <p:cNvSpPr/>
          <p:nvPr/>
        </p:nvSpPr>
        <p:spPr>
          <a:xfrm>
            <a:off x="121381" y="1909720"/>
            <a:ext cx="10632934" cy="4808580"/>
          </a:xfrm>
          <a:custGeom>
            <a:avLst/>
            <a:gdLst>
              <a:gd name="connsiteX0" fmla="*/ 1666959 w 10632934"/>
              <a:gd name="connsiteY0" fmla="*/ 89013 h 4928050"/>
              <a:gd name="connsiteX1" fmla="*/ 1666959 w 10632934"/>
              <a:gd name="connsiteY1" fmla="*/ 89013 h 4928050"/>
              <a:gd name="connsiteX2" fmla="*/ 1424198 w 10632934"/>
              <a:gd name="connsiteY2" fmla="*/ 97105 h 4928050"/>
              <a:gd name="connsiteX3" fmla="*/ 1068148 w 10632934"/>
              <a:gd name="connsiteY3" fmla="*/ 105197 h 4928050"/>
              <a:gd name="connsiteX4" fmla="*/ 1011504 w 10632934"/>
              <a:gd name="connsiteY4" fmla="*/ 113289 h 4928050"/>
              <a:gd name="connsiteX5" fmla="*/ 801111 w 10632934"/>
              <a:gd name="connsiteY5" fmla="*/ 121381 h 4928050"/>
              <a:gd name="connsiteX6" fmla="*/ 752559 w 10632934"/>
              <a:gd name="connsiteY6" fmla="*/ 129473 h 4928050"/>
              <a:gd name="connsiteX7" fmla="*/ 720191 w 10632934"/>
              <a:gd name="connsiteY7" fmla="*/ 137565 h 4928050"/>
              <a:gd name="connsiteX8" fmla="*/ 647362 w 10632934"/>
              <a:gd name="connsiteY8" fmla="*/ 145657 h 4928050"/>
              <a:gd name="connsiteX9" fmla="*/ 614994 w 10632934"/>
              <a:gd name="connsiteY9" fmla="*/ 153749 h 4928050"/>
              <a:gd name="connsiteX10" fmla="*/ 590718 w 10632934"/>
              <a:gd name="connsiteY10" fmla="*/ 161841 h 4928050"/>
              <a:gd name="connsiteX11" fmla="*/ 542166 w 10632934"/>
              <a:gd name="connsiteY11" fmla="*/ 169933 h 4928050"/>
              <a:gd name="connsiteX12" fmla="*/ 477430 w 10632934"/>
              <a:gd name="connsiteY12" fmla="*/ 186117 h 4928050"/>
              <a:gd name="connsiteX13" fmla="*/ 436969 w 10632934"/>
              <a:gd name="connsiteY13" fmla="*/ 194209 h 4928050"/>
              <a:gd name="connsiteX14" fmla="*/ 404601 w 10632934"/>
              <a:gd name="connsiteY14" fmla="*/ 210393 h 4928050"/>
              <a:gd name="connsiteX15" fmla="*/ 347957 w 10632934"/>
              <a:gd name="connsiteY15" fmla="*/ 226577 h 4928050"/>
              <a:gd name="connsiteX16" fmla="*/ 250853 w 10632934"/>
              <a:gd name="connsiteY16" fmla="*/ 291314 h 4928050"/>
              <a:gd name="connsiteX17" fmla="*/ 169932 w 10632934"/>
              <a:gd name="connsiteY17" fmla="*/ 347958 h 4928050"/>
              <a:gd name="connsiteX18" fmla="*/ 137564 w 10632934"/>
              <a:gd name="connsiteY18" fmla="*/ 404602 h 4928050"/>
              <a:gd name="connsiteX19" fmla="*/ 105196 w 10632934"/>
              <a:gd name="connsiteY19" fmla="*/ 517891 h 4928050"/>
              <a:gd name="connsiteX20" fmla="*/ 97104 w 10632934"/>
              <a:gd name="connsiteY20" fmla="*/ 550259 h 4928050"/>
              <a:gd name="connsiteX21" fmla="*/ 89012 w 10632934"/>
              <a:gd name="connsiteY21" fmla="*/ 574535 h 4928050"/>
              <a:gd name="connsiteX22" fmla="*/ 80920 w 10632934"/>
              <a:gd name="connsiteY22" fmla="*/ 728284 h 4928050"/>
              <a:gd name="connsiteX23" fmla="*/ 64736 w 10632934"/>
              <a:gd name="connsiteY23" fmla="*/ 1327094 h 4928050"/>
              <a:gd name="connsiteX24" fmla="*/ 56644 w 10632934"/>
              <a:gd name="connsiteY24" fmla="*/ 1383738 h 4928050"/>
              <a:gd name="connsiteX25" fmla="*/ 48552 w 10632934"/>
              <a:gd name="connsiteY25" fmla="*/ 1448475 h 4928050"/>
              <a:gd name="connsiteX26" fmla="*/ 40460 w 10632934"/>
              <a:gd name="connsiteY26" fmla="*/ 1472751 h 4928050"/>
              <a:gd name="connsiteX27" fmla="*/ 24276 w 10632934"/>
              <a:gd name="connsiteY27" fmla="*/ 1569855 h 4928050"/>
              <a:gd name="connsiteX28" fmla="*/ 8092 w 10632934"/>
              <a:gd name="connsiteY28" fmla="*/ 1675052 h 4928050"/>
              <a:gd name="connsiteX29" fmla="*/ 0 w 10632934"/>
              <a:gd name="connsiteY29" fmla="*/ 1788340 h 4928050"/>
              <a:gd name="connsiteX30" fmla="*/ 16184 w 10632934"/>
              <a:gd name="connsiteY30" fmla="*/ 2014917 h 4928050"/>
              <a:gd name="connsiteX31" fmla="*/ 24276 w 10632934"/>
              <a:gd name="connsiteY31" fmla="*/ 2087745 h 4928050"/>
              <a:gd name="connsiteX32" fmla="*/ 32368 w 10632934"/>
              <a:gd name="connsiteY32" fmla="*/ 2233402 h 4928050"/>
              <a:gd name="connsiteX33" fmla="*/ 40460 w 10632934"/>
              <a:gd name="connsiteY33" fmla="*/ 2257678 h 4928050"/>
              <a:gd name="connsiteX34" fmla="*/ 48552 w 10632934"/>
              <a:gd name="connsiteY34" fmla="*/ 2387151 h 4928050"/>
              <a:gd name="connsiteX35" fmla="*/ 56644 w 10632934"/>
              <a:gd name="connsiteY35" fmla="*/ 2427611 h 4928050"/>
              <a:gd name="connsiteX36" fmla="*/ 64736 w 10632934"/>
              <a:gd name="connsiteY36" fmla="*/ 2476163 h 4928050"/>
              <a:gd name="connsiteX37" fmla="*/ 89012 w 10632934"/>
              <a:gd name="connsiteY37" fmla="*/ 2613728 h 4928050"/>
              <a:gd name="connsiteX38" fmla="*/ 97104 w 10632934"/>
              <a:gd name="connsiteY38" fmla="*/ 2807937 h 4928050"/>
              <a:gd name="connsiteX39" fmla="*/ 105196 w 10632934"/>
              <a:gd name="connsiteY39" fmla="*/ 2864581 h 4928050"/>
              <a:gd name="connsiteX40" fmla="*/ 89012 w 10632934"/>
              <a:gd name="connsiteY40" fmla="*/ 3228722 h 4928050"/>
              <a:gd name="connsiteX41" fmla="*/ 89012 w 10632934"/>
              <a:gd name="connsiteY41" fmla="*/ 3568588 h 4928050"/>
              <a:gd name="connsiteX42" fmla="*/ 137564 w 10632934"/>
              <a:gd name="connsiteY42" fmla="*/ 3722337 h 4928050"/>
              <a:gd name="connsiteX43" fmla="*/ 161840 w 10632934"/>
              <a:gd name="connsiteY43" fmla="*/ 3787073 h 4928050"/>
              <a:gd name="connsiteX44" fmla="*/ 178024 w 10632934"/>
              <a:gd name="connsiteY44" fmla="*/ 3884177 h 4928050"/>
              <a:gd name="connsiteX45" fmla="*/ 186116 w 10632934"/>
              <a:gd name="connsiteY45" fmla="*/ 3916545 h 4928050"/>
              <a:gd name="connsiteX46" fmla="*/ 202300 w 10632934"/>
              <a:gd name="connsiteY46" fmla="*/ 3940822 h 4928050"/>
              <a:gd name="connsiteX47" fmla="*/ 234669 w 10632934"/>
              <a:gd name="connsiteY47" fmla="*/ 4005558 h 4928050"/>
              <a:gd name="connsiteX48" fmla="*/ 250853 w 10632934"/>
              <a:gd name="connsiteY48" fmla="*/ 4037926 h 4928050"/>
              <a:gd name="connsiteX49" fmla="*/ 267037 w 10632934"/>
              <a:gd name="connsiteY49" fmla="*/ 4062202 h 4928050"/>
              <a:gd name="connsiteX50" fmla="*/ 283221 w 10632934"/>
              <a:gd name="connsiteY50" fmla="*/ 4110754 h 4928050"/>
              <a:gd name="connsiteX51" fmla="*/ 323681 w 10632934"/>
              <a:gd name="connsiteY51" fmla="*/ 4167399 h 4928050"/>
              <a:gd name="connsiteX52" fmla="*/ 339865 w 10632934"/>
              <a:gd name="connsiteY52" fmla="*/ 4224043 h 4928050"/>
              <a:gd name="connsiteX53" fmla="*/ 412693 w 10632934"/>
              <a:gd name="connsiteY53" fmla="*/ 4288779 h 4928050"/>
              <a:gd name="connsiteX54" fmla="*/ 453154 w 10632934"/>
              <a:gd name="connsiteY54" fmla="*/ 4304963 h 4928050"/>
              <a:gd name="connsiteX55" fmla="*/ 525982 w 10632934"/>
              <a:gd name="connsiteY55" fmla="*/ 4361607 h 4928050"/>
              <a:gd name="connsiteX56" fmla="*/ 550258 w 10632934"/>
              <a:gd name="connsiteY56" fmla="*/ 4377792 h 4928050"/>
              <a:gd name="connsiteX57" fmla="*/ 574534 w 10632934"/>
              <a:gd name="connsiteY57" fmla="*/ 4410160 h 4928050"/>
              <a:gd name="connsiteX58" fmla="*/ 623086 w 10632934"/>
              <a:gd name="connsiteY58" fmla="*/ 4442528 h 4928050"/>
              <a:gd name="connsiteX59" fmla="*/ 647362 w 10632934"/>
              <a:gd name="connsiteY59" fmla="*/ 4458712 h 4928050"/>
              <a:gd name="connsiteX60" fmla="*/ 679731 w 10632934"/>
              <a:gd name="connsiteY60" fmla="*/ 4474896 h 4928050"/>
              <a:gd name="connsiteX61" fmla="*/ 704007 w 10632934"/>
              <a:gd name="connsiteY61" fmla="*/ 4491080 h 4928050"/>
              <a:gd name="connsiteX62" fmla="*/ 752559 w 10632934"/>
              <a:gd name="connsiteY62" fmla="*/ 4531540 h 4928050"/>
              <a:gd name="connsiteX63" fmla="*/ 793019 w 10632934"/>
              <a:gd name="connsiteY63" fmla="*/ 4547724 h 4928050"/>
              <a:gd name="connsiteX64" fmla="*/ 817295 w 10632934"/>
              <a:gd name="connsiteY64" fmla="*/ 4563908 h 4928050"/>
              <a:gd name="connsiteX65" fmla="*/ 841571 w 10632934"/>
              <a:gd name="connsiteY65" fmla="*/ 4572000 h 4928050"/>
              <a:gd name="connsiteX66" fmla="*/ 906307 w 10632934"/>
              <a:gd name="connsiteY66" fmla="*/ 4604368 h 4928050"/>
              <a:gd name="connsiteX67" fmla="*/ 987228 w 10632934"/>
              <a:gd name="connsiteY67" fmla="*/ 4628645 h 4928050"/>
              <a:gd name="connsiteX68" fmla="*/ 1027688 w 10632934"/>
              <a:gd name="connsiteY68" fmla="*/ 4644829 h 4928050"/>
              <a:gd name="connsiteX69" fmla="*/ 1149069 w 10632934"/>
              <a:gd name="connsiteY69" fmla="*/ 4661013 h 4928050"/>
              <a:gd name="connsiteX70" fmla="*/ 1189529 w 10632934"/>
              <a:gd name="connsiteY70" fmla="*/ 4669105 h 4928050"/>
              <a:gd name="connsiteX71" fmla="*/ 1213805 w 10632934"/>
              <a:gd name="connsiteY71" fmla="*/ 4677197 h 4928050"/>
              <a:gd name="connsiteX72" fmla="*/ 1367554 w 10632934"/>
              <a:gd name="connsiteY72" fmla="*/ 4693381 h 4928050"/>
              <a:gd name="connsiteX73" fmla="*/ 1440382 w 10632934"/>
              <a:gd name="connsiteY73" fmla="*/ 4709565 h 4928050"/>
              <a:gd name="connsiteX74" fmla="*/ 1569854 w 10632934"/>
              <a:gd name="connsiteY74" fmla="*/ 4733841 h 4928050"/>
              <a:gd name="connsiteX75" fmla="*/ 1626499 w 10632934"/>
              <a:gd name="connsiteY75" fmla="*/ 4750025 h 4928050"/>
              <a:gd name="connsiteX76" fmla="*/ 1650775 w 10632934"/>
              <a:gd name="connsiteY76" fmla="*/ 4758117 h 4928050"/>
              <a:gd name="connsiteX77" fmla="*/ 1683143 w 10632934"/>
              <a:gd name="connsiteY77" fmla="*/ 4766209 h 4928050"/>
              <a:gd name="connsiteX78" fmla="*/ 1731695 w 10632934"/>
              <a:gd name="connsiteY78" fmla="*/ 4782393 h 4928050"/>
              <a:gd name="connsiteX79" fmla="*/ 1917812 w 10632934"/>
              <a:gd name="connsiteY79" fmla="*/ 4806669 h 4928050"/>
              <a:gd name="connsiteX80" fmla="*/ 2298138 w 10632934"/>
              <a:gd name="connsiteY80" fmla="*/ 4814761 h 4928050"/>
              <a:gd name="connsiteX81" fmla="*/ 2468070 w 10632934"/>
              <a:gd name="connsiteY81" fmla="*/ 4830945 h 4928050"/>
              <a:gd name="connsiteX82" fmla="*/ 2524715 w 10632934"/>
              <a:gd name="connsiteY82" fmla="*/ 4847130 h 4928050"/>
              <a:gd name="connsiteX83" fmla="*/ 2557083 w 10632934"/>
              <a:gd name="connsiteY83" fmla="*/ 4855222 h 4928050"/>
              <a:gd name="connsiteX84" fmla="*/ 2605635 w 10632934"/>
              <a:gd name="connsiteY84" fmla="*/ 4871406 h 4928050"/>
              <a:gd name="connsiteX85" fmla="*/ 2694647 w 10632934"/>
              <a:gd name="connsiteY85" fmla="*/ 4879498 h 4928050"/>
              <a:gd name="connsiteX86" fmla="*/ 2824120 w 10632934"/>
              <a:gd name="connsiteY86" fmla="*/ 4903774 h 4928050"/>
              <a:gd name="connsiteX87" fmla="*/ 2905040 w 10632934"/>
              <a:gd name="connsiteY87" fmla="*/ 4919958 h 4928050"/>
              <a:gd name="connsiteX88" fmla="*/ 2961684 w 10632934"/>
              <a:gd name="connsiteY88" fmla="*/ 4928050 h 4928050"/>
              <a:gd name="connsiteX89" fmla="*/ 3252998 w 10632934"/>
              <a:gd name="connsiteY89" fmla="*/ 4919958 h 4928050"/>
              <a:gd name="connsiteX90" fmla="*/ 3301550 w 10632934"/>
              <a:gd name="connsiteY90" fmla="*/ 4911866 h 4928050"/>
              <a:gd name="connsiteX91" fmla="*/ 3374378 w 10632934"/>
              <a:gd name="connsiteY91" fmla="*/ 4903774 h 4928050"/>
              <a:gd name="connsiteX92" fmla="*/ 3503851 w 10632934"/>
              <a:gd name="connsiteY92" fmla="*/ 4887590 h 4928050"/>
              <a:gd name="connsiteX93" fmla="*/ 3778980 w 10632934"/>
              <a:gd name="connsiteY93" fmla="*/ 4887590 h 4928050"/>
              <a:gd name="connsiteX94" fmla="*/ 3867992 w 10632934"/>
              <a:gd name="connsiteY94" fmla="*/ 4895682 h 4928050"/>
              <a:gd name="connsiteX95" fmla="*/ 3916545 w 10632934"/>
              <a:gd name="connsiteY95" fmla="*/ 4903774 h 4928050"/>
              <a:gd name="connsiteX96" fmla="*/ 4855221 w 10632934"/>
              <a:gd name="connsiteY96" fmla="*/ 4911866 h 4928050"/>
              <a:gd name="connsiteX97" fmla="*/ 5947646 w 10632934"/>
              <a:gd name="connsiteY97" fmla="*/ 4903774 h 4928050"/>
              <a:gd name="connsiteX98" fmla="*/ 6012382 w 10632934"/>
              <a:gd name="connsiteY98" fmla="*/ 4887590 h 4928050"/>
              <a:gd name="connsiteX99" fmla="*/ 6085210 w 10632934"/>
              <a:gd name="connsiteY99" fmla="*/ 4871406 h 4928050"/>
              <a:gd name="connsiteX100" fmla="*/ 6158038 w 10632934"/>
              <a:gd name="connsiteY100" fmla="*/ 4863314 h 4928050"/>
              <a:gd name="connsiteX101" fmla="*/ 6255143 w 10632934"/>
              <a:gd name="connsiteY101" fmla="*/ 4847130 h 4928050"/>
              <a:gd name="connsiteX102" fmla="*/ 6336063 w 10632934"/>
              <a:gd name="connsiteY102" fmla="*/ 4830945 h 4928050"/>
              <a:gd name="connsiteX103" fmla="*/ 6449352 w 10632934"/>
              <a:gd name="connsiteY103" fmla="*/ 4814761 h 4928050"/>
              <a:gd name="connsiteX104" fmla="*/ 6546456 w 10632934"/>
              <a:gd name="connsiteY104" fmla="*/ 4798577 h 4928050"/>
              <a:gd name="connsiteX105" fmla="*/ 7428488 w 10632934"/>
              <a:gd name="connsiteY105" fmla="*/ 4766209 h 4928050"/>
              <a:gd name="connsiteX106" fmla="*/ 7557961 w 10632934"/>
              <a:gd name="connsiteY106" fmla="*/ 4750025 h 4928050"/>
              <a:gd name="connsiteX107" fmla="*/ 7622697 w 10632934"/>
              <a:gd name="connsiteY107" fmla="*/ 4741933 h 4928050"/>
              <a:gd name="connsiteX108" fmla="*/ 8172955 w 10632934"/>
              <a:gd name="connsiteY108" fmla="*/ 4733841 h 4928050"/>
              <a:gd name="connsiteX109" fmla="*/ 8245784 w 10632934"/>
              <a:gd name="connsiteY109" fmla="*/ 4709565 h 4928050"/>
              <a:gd name="connsiteX110" fmla="*/ 8310520 w 10632934"/>
              <a:gd name="connsiteY110" fmla="*/ 4693381 h 4928050"/>
              <a:gd name="connsiteX111" fmla="*/ 8480453 w 10632934"/>
              <a:gd name="connsiteY111" fmla="*/ 4652921 h 4928050"/>
              <a:gd name="connsiteX112" fmla="*/ 8601833 w 10632934"/>
              <a:gd name="connsiteY112" fmla="*/ 4604368 h 4928050"/>
              <a:gd name="connsiteX113" fmla="*/ 8852686 w 10632934"/>
              <a:gd name="connsiteY113" fmla="*/ 4515356 h 4928050"/>
              <a:gd name="connsiteX114" fmla="*/ 8909331 w 10632934"/>
              <a:gd name="connsiteY114" fmla="*/ 4482988 h 4928050"/>
              <a:gd name="connsiteX115" fmla="*/ 8941699 w 10632934"/>
              <a:gd name="connsiteY115" fmla="*/ 4466804 h 4928050"/>
              <a:gd name="connsiteX116" fmla="*/ 9087355 w 10632934"/>
              <a:gd name="connsiteY116" fmla="*/ 4385884 h 4928050"/>
              <a:gd name="connsiteX117" fmla="*/ 9111631 w 10632934"/>
              <a:gd name="connsiteY117" fmla="*/ 4377792 h 4928050"/>
              <a:gd name="connsiteX118" fmla="*/ 9249196 w 10632934"/>
              <a:gd name="connsiteY118" fmla="*/ 4288779 h 4928050"/>
              <a:gd name="connsiteX119" fmla="*/ 9273472 w 10632934"/>
              <a:gd name="connsiteY119" fmla="*/ 4280687 h 4928050"/>
              <a:gd name="connsiteX120" fmla="*/ 9297748 w 10632934"/>
              <a:gd name="connsiteY120" fmla="*/ 4264503 h 4928050"/>
              <a:gd name="connsiteX121" fmla="*/ 9330116 w 10632934"/>
              <a:gd name="connsiteY121" fmla="*/ 4248319 h 4928050"/>
              <a:gd name="connsiteX122" fmla="*/ 9411037 w 10632934"/>
              <a:gd name="connsiteY122" fmla="*/ 4207859 h 4928050"/>
              <a:gd name="connsiteX123" fmla="*/ 9508141 w 10632934"/>
              <a:gd name="connsiteY123" fmla="*/ 4167399 h 4928050"/>
              <a:gd name="connsiteX124" fmla="*/ 9556693 w 10632934"/>
              <a:gd name="connsiteY124" fmla="*/ 4151215 h 4928050"/>
              <a:gd name="connsiteX125" fmla="*/ 9572877 w 10632934"/>
              <a:gd name="connsiteY125" fmla="*/ 4135030 h 4928050"/>
              <a:gd name="connsiteX126" fmla="*/ 9613338 w 10632934"/>
              <a:gd name="connsiteY126" fmla="*/ 4118846 h 4928050"/>
              <a:gd name="connsiteX127" fmla="*/ 9686166 w 10632934"/>
              <a:gd name="connsiteY127" fmla="*/ 4102662 h 4928050"/>
              <a:gd name="connsiteX128" fmla="*/ 9718534 w 10632934"/>
              <a:gd name="connsiteY128" fmla="*/ 4086478 h 4928050"/>
              <a:gd name="connsiteX129" fmla="*/ 9775178 w 10632934"/>
              <a:gd name="connsiteY129" fmla="*/ 4046018 h 4928050"/>
              <a:gd name="connsiteX130" fmla="*/ 9791362 w 10632934"/>
              <a:gd name="connsiteY130" fmla="*/ 4005558 h 4928050"/>
              <a:gd name="connsiteX131" fmla="*/ 9799454 w 10632934"/>
              <a:gd name="connsiteY131" fmla="*/ 3981282 h 4928050"/>
              <a:gd name="connsiteX132" fmla="*/ 9815638 w 10632934"/>
              <a:gd name="connsiteY132" fmla="*/ 3940822 h 4928050"/>
              <a:gd name="connsiteX133" fmla="*/ 9831823 w 10632934"/>
              <a:gd name="connsiteY133" fmla="*/ 3884177 h 4928050"/>
              <a:gd name="connsiteX134" fmla="*/ 9848007 w 10632934"/>
              <a:gd name="connsiteY134" fmla="*/ 3843717 h 4928050"/>
              <a:gd name="connsiteX135" fmla="*/ 9880375 w 10632934"/>
              <a:gd name="connsiteY135" fmla="*/ 3738521 h 4928050"/>
              <a:gd name="connsiteX136" fmla="*/ 9896559 w 10632934"/>
              <a:gd name="connsiteY136" fmla="*/ 3714245 h 4928050"/>
              <a:gd name="connsiteX137" fmla="*/ 9904651 w 10632934"/>
              <a:gd name="connsiteY137" fmla="*/ 3689968 h 4928050"/>
              <a:gd name="connsiteX138" fmla="*/ 9920835 w 10632934"/>
              <a:gd name="connsiteY138" fmla="*/ 3665692 h 4928050"/>
              <a:gd name="connsiteX139" fmla="*/ 9937019 w 10632934"/>
              <a:gd name="connsiteY139" fmla="*/ 3600956 h 4928050"/>
              <a:gd name="connsiteX140" fmla="*/ 9985571 w 10632934"/>
              <a:gd name="connsiteY140" fmla="*/ 3511944 h 4928050"/>
              <a:gd name="connsiteX141" fmla="*/ 10026031 w 10632934"/>
              <a:gd name="connsiteY141" fmla="*/ 3390563 h 4928050"/>
              <a:gd name="connsiteX142" fmla="*/ 10058400 w 10632934"/>
              <a:gd name="connsiteY142" fmla="*/ 3342011 h 4928050"/>
              <a:gd name="connsiteX143" fmla="*/ 10098860 w 10632934"/>
              <a:gd name="connsiteY143" fmla="*/ 3236815 h 4928050"/>
              <a:gd name="connsiteX144" fmla="*/ 10131228 w 10632934"/>
              <a:gd name="connsiteY144" fmla="*/ 3172078 h 4928050"/>
              <a:gd name="connsiteX145" fmla="*/ 10147412 w 10632934"/>
              <a:gd name="connsiteY145" fmla="*/ 3139710 h 4928050"/>
              <a:gd name="connsiteX146" fmla="*/ 10195964 w 10632934"/>
              <a:gd name="connsiteY146" fmla="*/ 3010238 h 4928050"/>
              <a:gd name="connsiteX147" fmla="*/ 10204056 w 10632934"/>
              <a:gd name="connsiteY147" fmla="*/ 2985961 h 4928050"/>
              <a:gd name="connsiteX148" fmla="*/ 10236424 w 10632934"/>
              <a:gd name="connsiteY148" fmla="*/ 2921225 h 4928050"/>
              <a:gd name="connsiteX149" fmla="*/ 10252608 w 10632934"/>
              <a:gd name="connsiteY149" fmla="*/ 2864581 h 4928050"/>
              <a:gd name="connsiteX150" fmla="*/ 10309253 w 10632934"/>
              <a:gd name="connsiteY150" fmla="*/ 2702740 h 4928050"/>
              <a:gd name="connsiteX151" fmla="*/ 10333529 w 10632934"/>
              <a:gd name="connsiteY151" fmla="*/ 2621820 h 4928050"/>
              <a:gd name="connsiteX152" fmla="*/ 10349713 w 10632934"/>
              <a:gd name="connsiteY152" fmla="*/ 2589452 h 4928050"/>
              <a:gd name="connsiteX153" fmla="*/ 10382081 w 10632934"/>
              <a:gd name="connsiteY153" fmla="*/ 2484255 h 4928050"/>
              <a:gd name="connsiteX154" fmla="*/ 10438725 w 10632934"/>
              <a:gd name="connsiteY154" fmla="*/ 2346691 h 4928050"/>
              <a:gd name="connsiteX155" fmla="*/ 10454909 w 10632934"/>
              <a:gd name="connsiteY155" fmla="*/ 2265770 h 4928050"/>
              <a:gd name="connsiteX156" fmla="*/ 10471093 w 10632934"/>
              <a:gd name="connsiteY156" fmla="*/ 2233402 h 4928050"/>
              <a:gd name="connsiteX157" fmla="*/ 10487277 w 10632934"/>
              <a:gd name="connsiteY157" fmla="*/ 2176758 h 4928050"/>
              <a:gd name="connsiteX158" fmla="*/ 10519646 w 10632934"/>
              <a:gd name="connsiteY158" fmla="*/ 2087745 h 4928050"/>
              <a:gd name="connsiteX159" fmla="*/ 10535830 w 10632934"/>
              <a:gd name="connsiteY159" fmla="*/ 1917813 h 4928050"/>
              <a:gd name="connsiteX160" fmla="*/ 10543922 w 10632934"/>
              <a:gd name="connsiteY160" fmla="*/ 1877353 h 4928050"/>
              <a:gd name="connsiteX161" fmla="*/ 10560106 w 10632934"/>
              <a:gd name="connsiteY161" fmla="*/ 1780248 h 4928050"/>
              <a:gd name="connsiteX162" fmla="*/ 10568198 w 10632934"/>
              <a:gd name="connsiteY162" fmla="*/ 1634592 h 4928050"/>
              <a:gd name="connsiteX163" fmla="*/ 10576290 w 10632934"/>
              <a:gd name="connsiteY163" fmla="*/ 1391830 h 4928050"/>
              <a:gd name="connsiteX164" fmla="*/ 10592474 w 10632934"/>
              <a:gd name="connsiteY164" fmla="*/ 1302818 h 4928050"/>
              <a:gd name="connsiteX165" fmla="*/ 10600566 w 10632934"/>
              <a:gd name="connsiteY165" fmla="*/ 1189530 h 4928050"/>
              <a:gd name="connsiteX166" fmla="*/ 10608658 w 10632934"/>
              <a:gd name="connsiteY166" fmla="*/ 1060057 h 4928050"/>
              <a:gd name="connsiteX167" fmla="*/ 10616750 w 10632934"/>
              <a:gd name="connsiteY167" fmla="*/ 995321 h 4928050"/>
              <a:gd name="connsiteX168" fmla="*/ 10632934 w 10632934"/>
              <a:gd name="connsiteY168" fmla="*/ 898216 h 4928050"/>
              <a:gd name="connsiteX169" fmla="*/ 10624842 w 10632934"/>
              <a:gd name="connsiteY169" fmla="*/ 647363 h 4928050"/>
              <a:gd name="connsiteX170" fmla="*/ 10600566 w 10632934"/>
              <a:gd name="connsiteY170" fmla="*/ 566443 h 4928050"/>
              <a:gd name="connsiteX171" fmla="*/ 10592474 w 10632934"/>
              <a:gd name="connsiteY171" fmla="*/ 534075 h 4928050"/>
              <a:gd name="connsiteX172" fmla="*/ 10584382 w 10632934"/>
              <a:gd name="connsiteY172" fmla="*/ 509799 h 4928050"/>
              <a:gd name="connsiteX173" fmla="*/ 10568198 w 10632934"/>
              <a:gd name="connsiteY173" fmla="*/ 445062 h 4928050"/>
              <a:gd name="connsiteX174" fmla="*/ 10552014 w 10632934"/>
              <a:gd name="connsiteY174" fmla="*/ 412694 h 4928050"/>
              <a:gd name="connsiteX175" fmla="*/ 10527738 w 10632934"/>
              <a:gd name="connsiteY175" fmla="*/ 372234 h 4928050"/>
              <a:gd name="connsiteX176" fmla="*/ 10511554 w 10632934"/>
              <a:gd name="connsiteY176" fmla="*/ 323682 h 4928050"/>
              <a:gd name="connsiteX177" fmla="*/ 10495369 w 10632934"/>
              <a:gd name="connsiteY177" fmla="*/ 299406 h 4928050"/>
              <a:gd name="connsiteX178" fmla="*/ 10479185 w 10632934"/>
              <a:gd name="connsiteY178" fmla="*/ 267038 h 4928050"/>
              <a:gd name="connsiteX179" fmla="*/ 10454909 w 10632934"/>
              <a:gd name="connsiteY179" fmla="*/ 218485 h 4928050"/>
              <a:gd name="connsiteX180" fmla="*/ 10382081 w 10632934"/>
              <a:gd name="connsiteY180" fmla="*/ 153749 h 4928050"/>
              <a:gd name="connsiteX181" fmla="*/ 10341621 w 10632934"/>
              <a:gd name="connsiteY181" fmla="*/ 129473 h 4928050"/>
              <a:gd name="connsiteX182" fmla="*/ 10309253 w 10632934"/>
              <a:gd name="connsiteY182" fmla="*/ 105197 h 4928050"/>
              <a:gd name="connsiteX183" fmla="*/ 10268792 w 10632934"/>
              <a:gd name="connsiteY183" fmla="*/ 89013 h 4928050"/>
              <a:gd name="connsiteX184" fmla="*/ 10236424 w 10632934"/>
              <a:gd name="connsiteY184" fmla="*/ 72829 h 4928050"/>
              <a:gd name="connsiteX185" fmla="*/ 10204056 w 10632934"/>
              <a:gd name="connsiteY185" fmla="*/ 64737 h 4928050"/>
              <a:gd name="connsiteX186" fmla="*/ 10179780 w 10632934"/>
              <a:gd name="connsiteY186" fmla="*/ 56645 h 4928050"/>
              <a:gd name="connsiteX187" fmla="*/ 10139320 w 10632934"/>
              <a:gd name="connsiteY187" fmla="*/ 48553 h 4928050"/>
              <a:gd name="connsiteX188" fmla="*/ 10115044 w 10632934"/>
              <a:gd name="connsiteY188" fmla="*/ 40461 h 4928050"/>
              <a:gd name="connsiteX189" fmla="*/ 9953203 w 10632934"/>
              <a:gd name="connsiteY189" fmla="*/ 32368 h 4928050"/>
              <a:gd name="connsiteX190" fmla="*/ 9896559 w 10632934"/>
              <a:gd name="connsiteY190" fmla="*/ 24276 h 4928050"/>
              <a:gd name="connsiteX191" fmla="*/ 9589061 w 10632934"/>
              <a:gd name="connsiteY191" fmla="*/ 8092 h 4928050"/>
              <a:gd name="connsiteX192" fmla="*/ 9402945 w 10632934"/>
              <a:gd name="connsiteY192" fmla="*/ 0 h 4928050"/>
              <a:gd name="connsiteX193" fmla="*/ 8933607 w 10632934"/>
              <a:gd name="connsiteY193" fmla="*/ 16184 h 4928050"/>
              <a:gd name="connsiteX194" fmla="*/ 8836502 w 10632934"/>
              <a:gd name="connsiteY194" fmla="*/ 32368 h 4928050"/>
              <a:gd name="connsiteX195" fmla="*/ 8747490 w 10632934"/>
              <a:gd name="connsiteY195" fmla="*/ 40461 h 4928050"/>
              <a:gd name="connsiteX196" fmla="*/ 8682754 w 10632934"/>
              <a:gd name="connsiteY196" fmla="*/ 48553 h 4928050"/>
              <a:gd name="connsiteX197" fmla="*/ 8545189 w 10632934"/>
              <a:gd name="connsiteY197" fmla="*/ 72829 h 4928050"/>
              <a:gd name="connsiteX198" fmla="*/ 8512821 w 10632934"/>
              <a:gd name="connsiteY198" fmla="*/ 80921 h 4928050"/>
              <a:gd name="connsiteX199" fmla="*/ 8407624 w 10632934"/>
              <a:gd name="connsiteY199" fmla="*/ 97105 h 4928050"/>
              <a:gd name="connsiteX200" fmla="*/ 8342888 w 10632934"/>
              <a:gd name="connsiteY200" fmla="*/ 113289 h 4928050"/>
              <a:gd name="connsiteX201" fmla="*/ 7258555 w 10632934"/>
              <a:gd name="connsiteY201" fmla="*/ 105197 h 4928050"/>
              <a:gd name="connsiteX202" fmla="*/ 5850541 w 10632934"/>
              <a:gd name="connsiteY202" fmla="*/ 105197 h 4928050"/>
              <a:gd name="connsiteX203" fmla="*/ 5356927 w 10632934"/>
              <a:gd name="connsiteY203" fmla="*/ 121381 h 4928050"/>
              <a:gd name="connsiteX204" fmla="*/ 4847129 w 10632934"/>
              <a:gd name="connsiteY204" fmla="*/ 129473 h 4928050"/>
              <a:gd name="connsiteX205" fmla="*/ 4693380 w 10632934"/>
              <a:gd name="connsiteY205" fmla="*/ 145657 h 4928050"/>
              <a:gd name="connsiteX206" fmla="*/ 4661012 w 10632934"/>
              <a:gd name="connsiteY206" fmla="*/ 153749 h 4928050"/>
              <a:gd name="connsiteX207" fmla="*/ 4118846 w 10632934"/>
              <a:gd name="connsiteY207" fmla="*/ 145657 h 4928050"/>
              <a:gd name="connsiteX208" fmla="*/ 4094569 w 10632934"/>
              <a:gd name="connsiteY208" fmla="*/ 137565 h 4928050"/>
              <a:gd name="connsiteX209" fmla="*/ 4037925 w 10632934"/>
              <a:gd name="connsiteY209" fmla="*/ 129473 h 4928050"/>
              <a:gd name="connsiteX210" fmla="*/ 4005557 w 10632934"/>
              <a:gd name="connsiteY210" fmla="*/ 121381 h 4928050"/>
              <a:gd name="connsiteX211" fmla="*/ 3981281 w 10632934"/>
              <a:gd name="connsiteY211" fmla="*/ 113289 h 4928050"/>
              <a:gd name="connsiteX212" fmla="*/ 3892269 w 10632934"/>
              <a:gd name="connsiteY212" fmla="*/ 105197 h 4928050"/>
              <a:gd name="connsiteX213" fmla="*/ 3811348 w 10632934"/>
              <a:gd name="connsiteY213" fmla="*/ 89013 h 4928050"/>
              <a:gd name="connsiteX214" fmla="*/ 3738520 w 10632934"/>
              <a:gd name="connsiteY214" fmla="*/ 80921 h 4928050"/>
              <a:gd name="connsiteX215" fmla="*/ 3625231 w 10632934"/>
              <a:gd name="connsiteY215" fmla="*/ 64737 h 4928050"/>
              <a:gd name="connsiteX216" fmla="*/ 3584771 w 10632934"/>
              <a:gd name="connsiteY216" fmla="*/ 56645 h 4928050"/>
              <a:gd name="connsiteX217" fmla="*/ 3487667 w 10632934"/>
              <a:gd name="connsiteY217" fmla="*/ 48553 h 4928050"/>
              <a:gd name="connsiteX218" fmla="*/ 3406746 w 10632934"/>
              <a:gd name="connsiteY218" fmla="*/ 40461 h 4928050"/>
              <a:gd name="connsiteX219" fmla="*/ 2832212 w 10632934"/>
              <a:gd name="connsiteY219" fmla="*/ 40461 h 4928050"/>
              <a:gd name="connsiteX220" fmla="*/ 2743200 w 10632934"/>
              <a:gd name="connsiteY220" fmla="*/ 48553 h 4928050"/>
              <a:gd name="connsiteX221" fmla="*/ 1877352 w 10632934"/>
              <a:gd name="connsiteY221" fmla="*/ 56645 h 4928050"/>
              <a:gd name="connsiteX222" fmla="*/ 1844984 w 10632934"/>
              <a:gd name="connsiteY222" fmla="*/ 64737 h 4928050"/>
              <a:gd name="connsiteX223" fmla="*/ 1666959 w 10632934"/>
              <a:gd name="connsiteY223" fmla="*/ 89013 h 492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0632934" h="4928050">
                <a:moveTo>
                  <a:pt x="1666959" y="89013"/>
                </a:moveTo>
                <a:lnTo>
                  <a:pt x="1666959" y="89013"/>
                </a:lnTo>
                <a:lnTo>
                  <a:pt x="1424198" y="97105"/>
                </a:lnTo>
                <a:lnTo>
                  <a:pt x="1068148" y="105197"/>
                </a:lnTo>
                <a:cubicBezTo>
                  <a:pt x="1049090" y="105944"/>
                  <a:pt x="1030542" y="112135"/>
                  <a:pt x="1011504" y="113289"/>
                </a:cubicBezTo>
                <a:cubicBezTo>
                  <a:pt x="941450" y="117535"/>
                  <a:pt x="871242" y="118684"/>
                  <a:pt x="801111" y="121381"/>
                </a:cubicBezTo>
                <a:cubicBezTo>
                  <a:pt x="784927" y="124078"/>
                  <a:pt x="768648" y="126255"/>
                  <a:pt x="752559" y="129473"/>
                </a:cubicBezTo>
                <a:cubicBezTo>
                  <a:pt x="741654" y="131654"/>
                  <a:pt x="731183" y="135874"/>
                  <a:pt x="720191" y="137565"/>
                </a:cubicBezTo>
                <a:cubicBezTo>
                  <a:pt x="696049" y="141279"/>
                  <a:pt x="671638" y="142960"/>
                  <a:pt x="647362" y="145657"/>
                </a:cubicBezTo>
                <a:cubicBezTo>
                  <a:pt x="636573" y="148354"/>
                  <a:pt x="625687" y="150694"/>
                  <a:pt x="614994" y="153749"/>
                </a:cubicBezTo>
                <a:cubicBezTo>
                  <a:pt x="606792" y="156092"/>
                  <a:pt x="599045" y="159991"/>
                  <a:pt x="590718" y="161841"/>
                </a:cubicBezTo>
                <a:cubicBezTo>
                  <a:pt x="574701" y="165400"/>
                  <a:pt x="558209" y="166495"/>
                  <a:pt x="542166" y="169933"/>
                </a:cubicBezTo>
                <a:cubicBezTo>
                  <a:pt x="520417" y="174594"/>
                  <a:pt x="499241" y="181755"/>
                  <a:pt x="477430" y="186117"/>
                </a:cubicBezTo>
                <a:lnTo>
                  <a:pt x="436969" y="194209"/>
                </a:lnTo>
                <a:cubicBezTo>
                  <a:pt x="426180" y="199604"/>
                  <a:pt x="415896" y="206157"/>
                  <a:pt x="404601" y="210393"/>
                </a:cubicBezTo>
                <a:cubicBezTo>
                  <a:pt x="349850" y="230925"/>
                  <a:pt x="393604" y="207014"/>
                  <a:pt x="347957" y="226577"/>
                </a:cubicBezTo>
                <a:cubicBezTo>
                  <a:pt x="296764" y="248517"/>
                  <a:pt x="313385" y="249627"/>
                  <a:pt x="250853" y="291314"/>
                </a:cubicBezTo>
                <a:cubicBezTo>
                  <a:pt x="242920" y="296603"/>
                  <a:pt x="181916" y="335974"/>
                  <a:pt x="169932" y="347958"/>
                </a:cubicBezTo>
                <a:cubicBezTo>
                  <a:pt x="160200" y="357690"/>
                  <a:pt x="141795" y="394024"/>
                  <a:pt x="137564" y="404602"/>
                </a:cubicBezTo>
                <a:cubicBezTo>
                  <a:pt x="122085" y="443300"/>
                  <a:pt x="115427" y="476966"/>
                  <a:pt x="105196" y="517891"/>
                </a:cubicBezTo>
                <a:cubicBezTo>
                  <a:pt x="102499" y="528680"/>
                  <a:pt x="100621" y="539708"/>
                  <a:pt x="97104" y="550259"/>
                </a:cubicBezTo>
                <a:lnTo>
                  <a:pt x="89012" y="574535"/>
                </a:lnTo>
                <a:cubicBezTo>
                  <a:pt x="86315" y="625785"/>
                  <a:pt x="82575" y="676990"/>
                  <a:pt x="80920" y="728284"/>
                </a:cubicBezTo>
                <a:cubicBezTo>
                  <a:pt x="77255" y="841911"/>
                  <a:pt x="71974" y="1189575"/>
                  <a:pt x="64736" y="1327094"/>
                </a:cubicBezTo>
                <a:cubicBezTo>
                  <a:pt x="63734" y="1346141"/>
                  <a:pt x="59165" y="1364832"/>
                  <a:pt x="56644" y="1383738"/>
                </a:cubicBezTo>
                <a:cubicBezTo>
                  <a:pt x="53770" y="1405294"/>
                  <a:pt x="52442" y="1427079"/>
                  <a:pt x="48552" y="1448475"/>
                </a:cubicBezTo>
                <a:cubicBezTo>
                  <a:pt x="47026" y="1456867"/>
                  <a:pt x="42133" y="1464387"/>
                  <a:pt x="40460" y="1472751"/>
                </a:cubicBezTo>
                <a:cubicBezTo>
                  <a:pt x="34025" y="1504928"/>
                  <a:pt x="29671" y="1537487"/>
                  <a:pt x="24276" y="1569855"/>
                </a:cubicBezTo>
                <a:cubicBezTo>
                  <a:pt x="20015" y="1595424"/>
                  <a:pt x="10406" y="1650754"/>
                  <a:pt x="8092" y="1675052"/>
                </a:cubicBezTo>
                <a:cubicBezTo>
                  <a:pt x="4503" y="1712740"/>
                  <a:pt x="2697" y="1750577"/>
                  <a:pt x="0" y="1788340"/>
                </a:cubicBezTo>
                <a:cubicBezTo>
                  <a:pt x="3974" y="1847944"/>
                  <a:pt x="10583" y="1953304"/>
                  <a:pt x="16184" y="2014917"/>
                </a:cubicBezTo>
                <a:cubicBezTo>
                  <a:pt x="18395" y="2039242"/>
                  <a:pt x="21579" y="2063469"/>
                  <a:pt x="24276" y="2087745"/>
                </a:cubicBezTo>
                <a:cubicBezTo>
                  <a:pt x="26973" y="2136297"/>
                  <a:pt x="27758" y="2184994"/>
                  <a:pt x="32368" y="2233402"/>
                </a:cubicBezTo>
                <a:cubicBezTo>
                  <a:pt x="33177" y="2241893"/>
                  <a:pt x="39567" y="2249195"/>
                  <a:pt x="40460" y="2257678"/>
                </a:cubicBezTo>
                <a:cubicBezTo>
                  <a:pt x="44987" y="2300682"/>
                  <a:pt x="44452" y="2344104"/>
                  <a:pt x="48552" y="2387151"/>
                </a:cubicBezTo>
                <a:cubicBezTo>
                  <a:pt x="49856" y="2400843"/>
                  <a:pt x="54184" y="2414079"/>
                  <a:pt x="56644" y="2427611"/>
                </a:cubicBezTo>
                <a:cubicBezTo>
                  <a:pt x="59579" y="2443754"/>
                  <a:pt x="62302" y="2459937"/>
                  <a:pt x="64736" y="2476163"/>
                </a:cubicBezTo>
                <a:cubicBezTo>
                  <a:pt x="83707" y="2602639"/>
                  <a:pt x="68504" y="2552203"/>
                  <a:pt x="89012" y="2613728"/>
                </a:cubicBezTo>
                <a:cubicBezTo>
                  <a:pt x="91709" y="2678464"/>
                  <a:pt x="92933" y="2743279"/>
                  <a:pt x="97104" y="2807937"/>
                </a:cubicBezTo>
                <a:cubicBezTo>
                  <a:pt x="98332" y="2826970"/>
                  <a:pt x="105196" y="2845508"/>
                  <a:pt x="105196" y="2864581"/>
                </a:cubicBezTo>
                <a:cubicBezTo>
                  <a:pt x="105196" y="3130988"/>
                  <a:pt x="110006" y="3081764"/>
                  <a:pt x="89012" y="3228722"/>
                </a:cubicBezTo>
                <a:cubicBezTo>
                  <a:pt x="83457" y="3334275"/>
                  <a:pt x="71672" y="3464550"/>
                  <a:pt x="89012" y="3568588"/>
                </a:cubicBezTo>
                <a:cubicBezTo>
                  <a:pt x="97847" y="3621601"/>
                  <a:pt x="117604" y="3672437"/>
                  <a:pt x="137564" y="3722337"/>
                </a:cubicBezTo>
                <a:cubicBezTo>
                  <a:pt x="142514" y="3734713"/>
                  <a:pt x="157612" y="3770159"/>
                  <a:pt x="161840" y="3787073"/>
                </a:cubicBezTo>
                <a:cubicBezTo>
                  <a:pt x="173022" y="3831801"/>
                  <a:pt x="168889" y="3833935"/>
                  <a:pt x="178024" y="3884177"/>
                </a:cubicBezTo>
                <a:cubicBezTo>
                  <a:pt x="180013" y="3895119"/>
                  <a:pt x="181735" y="3906323"/>
                  <a:pt x="186116" y="3916545"/>
                </a:cubicBezTo>
                <a:cubicBezTo>
                  <a:pt x="189947" y="3925484"/>
                  <a:pt x="197643" y="3932284"/>
                  <a:pt x="202300" y="3940822"/>
                </a:cubicBezTo>
                <a:cubicBezTo>
                  <a:pt x="213853" y="3962002"/>
                  <a:pt x="223879" y="3983979"/>
                  <a:pt x="234669" y="4005558"/>
                </a:cubicBezTo>
                <a:cubicBezTo>
                  <a:pt x="240064" y="4016347"/>
                  <a:pt x="244162" y="4027889"/>
                  <a:pt x="250853" y="4037926"/>
                </a:cubicBezTo>
                <a:cubicBezTo>
                  <a:pt x="256248" y="4046018"/>
                  <a:pt x="263087" y="4053315"/>
                  <a:pt x="267037" y="4062202"/>
                </a:cubicBezTo>
                <a:cubicBezTo>
                  <a:pt x="273965" y="4077791"/>
                  <a:pt x="272985" y="4097106"/>
                  <a:pt x="283221" y="4110754"/>
                </a:cubicBezTo>
                <a:cubicBezTo>
                  <a:pt x="313332" y="4150903"/>
                  <a:pt x="300016" y="4131900"/>
                  <a:pt x="323681" y="4167399"/>
                </a:cubicBezTo>
                <a:cubicBezTo>
                  <a:pt x="324527" y="4170784"/>
                  <a:pt x="335400" y="4217792"/>
                  <a:pt x="339865" y="4224043"/>
                </a:cubicBezTo>
                <a:cubicBezTo>
                  <a:pt x="350588" y="4239055"/>
                  <a:pt x="398643" y="4280349"/>
                  <a:pt x="412693" y="4288779"/>
                </a:cubicBezTo>
                <a:cubicBezTo>
                  <a:pt x="425149" y="4296252"/>
                  <a:pt x="439667" y="4299568"/>
                  <a:pt x="453154" y="4304963"/>
                </a:cubicBezTo>
                <a:cubicBezTo>
                  <a:pt x="477430" y="4323844"/>
                  <a:pt x="500393" y="4344547"/>
                  <a:pt x="525982" y="4361607"/>
                </a:cubicBezTo>
                <a:cubicBezTo>
                  <a:pt x="534074" y="4367002"/>
                  <a:pt x="543381" y="4370915"/>
                  <a:pt x="550258" y="4377792"/>
                </a:cubicBezTo>
                <a:cubicBezTo>
                  <a:pt x="559794" y="4387329"/>
                  <a:pt x="564454" y="4401200"/>
                  <a:pt x="574534" y="4410160"/>
                </a:cubicBezTo>
                <a:cubicBezTo>
                  <a:pt x="589072" y="4423082"/>
                  <a:pt x="606902" y="4431739"/>
                  <a:pt x="623086" y="4442528"/>
                </a:cubicBezTo>
                <a:cubicBezTo>
                  <a:pt x="631178" y="4447923"/>
                  <a:pt x="638663" y="4454363"/>
                  <a:pt x="647362" y="4458712"/>
                </a:cubicBezTo>
                <a:cubicBezTo>
                  <a:pt x="658152" y="4464107"/>
                  <a:pt x="669257" y="4468911"/>
                  <a:pt x="679731" y="4474896"/>
                </a:cubicBezTo>
                <a:cubicBezTo>
                  <a:pt x="688175" y="4479721"/>
                  <a:pt x="696536" y="4484854"/>
                  <a:pt x="704007" y="4491080"/>
                </a:cubicBezTo>
                <a:cubicBezTo>
                  <a:pt x="730851" y="4513450"/>
                  <a:pt x="722423" y="4516472"/>
                  <a:pt x="752559" y="4531540"/>
                </a:cubicBezTo>
                <a:cubicBezTo>
                  <a:pt x="765551" y="4538036"/>
                  <a:pt x="780027" y="4541228"/>
                  <a:pt x="793019" y="4547724"/>
                </a:cubicBezTo>
                <a:cubicBezTo>
                  <a:pt x="801718" y="4552073"/>
                  <a:pt x="808596" y="4559559"/>
                  <a:pt x="817295" y="4563908"/>
                </a:cubicBezTo>
                <a:cubicBezTo>
                  <a:pt x="824924" y="4567723"/>
                  <a:pt x="833806" y="4568470"/>
                  <a:pt x="841571" y="4572000"/>
                </a:cubicBezTo>
                <a:cubicBezTo>
                  <a:pt x="863534" y="4581983"/>
                  <a:pt x="882902" y="4598516"/>
                  <a:pt x="906307" y="4604368"/>
                </a:cubicBezTo>
                <a:cubicBezTo>
                  <a:pt x="938098" y="4612317"/>
                  <a:pt x="954397" y="4615513"/>
                  <a:pt x="987228" y="4628645"/>
                </a:cubicBezTo>
                <a:cubicBezTo>
                  <a:pt x="1000715" y="4634040"/>
                  <a:pt x="1013775" y="4640655"/>
                  <a:pt x="1027688" y="4644829"/>
                </a:cubicBezTo>
                <a:cubicBezTo>
                  <a:pt x="1061209" y="4654885"/>
                  <a:pt x="1120531" y="4658159"/>
                  <a:pt x="1149069" y="4661013"/>
                </a:cubicBezTo>
                <a:cubicBezTo>
                  <a:pt x="1162556" y="4663710"/>
                  <a:pt x="1176186" y="4665769"/>
                  <a:pt x="1189529" y="4669105"/>
                </a:cubicBezTo>
                <a:cubicBezTo>
                  <a:pt x="1197804" y="4671174"/>
                  <a:pt x="1205391" y="4675795"/>
                  <a:pt x="1213805" y="4677197"/>
                </a:cubicBezTo>
                <a:cubicBezTo>
                  <a:pt x="1230435" y="4679969"/>
                  <a:pt x="1354601" y="4692086"/>
                  <a:pt x="1367554" y="4693381"/>
                </a:cubicBezTo>
                <a:cubicBezTo>
                  <a:pt x="1391830" y="4698776"/>
                  <a:pt x="1415892" y="4705243"/>
                  <a:pt x="1440382" y="4709565"/>
                </a:cubicBezTo>
                <a:cubicBezTo>
                  <a:pt x="1561222" y="4730890"/>
                  <a:pt x="1449211" y="4701670"/>
                  <a:pt x="1569854" y="4733841"/>
                </a:cubicBezTo>
                <a:cubicBezTo>
                  <a:pt x="1588828" y="4738901"/>
                  <a:pt x="1607690" y="4744382"/>
                  <a:pt x="1626499" y="4750025"/>
                </a:cubicBezTo>
                <a:cubicBezTo>
                  <a:pt x="1634669" y="4752476"/>
                  <a:pt x="1642573" y="4755774"/>
                  <a:pt x="1650775" y="4758117"/>
                </a:cubicBezTo>
                <a:cubicBezTo>
                  <a:pt x="1661468" y="4761172"/>
                  <a:pt x="1672491" y="4763013"/>
                  <a:pt x="1683143" y="4766209"/>
                </a:cubicBezTo>
                <a:cubicBezTo>
                  <a:pt x="1699483" y="4771111"/>
                  <a:pt x="1714807" y="4779980"/>
                  <a:pt x="1731695" y="4782393"/>
                </a:cubicBezTo>
                <a:cubicBezTo>
                  <a:pt x="1775877" y="4788705"/>
                  <a:pt x="1896015" y="4806205"/>
                  <a:pt x="1917812" y="4806669"/>
                </a:cubicBezTo>
                <a:lnTo>
                  <a:pt x="2298138" y="4814761"/>
                </a:lnTo>
                <a:cubicBezTo>
                  <a:pt x="2317082" y="4816340"/>
                  <a:pt x="2440042" y="4825690"/>
                  <a:pt x="2468070" y="4830945"/>
                </a:cubicBezTo>
                <a:cubicBezTo>
                  <a:pt x="2487371" y="4834564"/>
                  <a:pt x="2505770" y="4841963"/>
                  <a:pt x="2524715" y="4847130"/>
                </a:cubicBezTo>
                <a:cubicBezTo>
                  <a:pt x="2535444" y="4850056"/>
                  <a:pt x="2546431" y="4852026"/>
                  <a:pt x="2557083" y="4855222"/>
                </a:cubicBezTo>
                <a:cubicBezTo>
                  <a:pt x="2573423" y="4860124"/>
                  <a:pt x="2588835" y="4868441"/>
                  <a:pt x="2605635" y="4871406"/>
                </a:cubicBezTo>
                <a:cubicBezTo>
                  <a:pt x="2634975" y="4876584"/>
                  <a:pt x="2664976" y="4876801"/>
                  <a:pt x="2694647" y="4879498"/>
                </a:cubicBezTo>
                <a:cubicBezTo>
                  <a:pt x="2801952" y="4910156"/>
                  <a:pt x="2697974" y="4883856"/>
                  <a:pt x="2824120" y="4903774"/>
                </a:cubicBezTo>
                <a:cubicBezTo>
                  <a:pt x="2851291" y="4908064"/>
                  <a:pt x="2877951" y="4915178"/>
                  <a:pt x="2905040" y="4919958"/>
                </a:cubicBezTo>
                <a:cubicBezTo>
                  <a:pt x="2923823" y="4923273"/>
                  <a:pt x="2942803" y="4925353"/>
                  <a:pt x="2961684" y="4928050"/>
                </a:cubicBezTo>
                <a:lnTo>
                  <a:pt x="3252998" y="4919958"/>
                </a:lnTo>
                <a:cubicBezTo>
                  <a:pt x="3269387" y="4919178"/>
                  <a:pt x="3285287" y="4914034"/>
                  <a:pt x="3301550" y="4911866"/>
                </a:cubicBezTo>
                <a:cubicBezTo>
                  <a:pt x="3325761" y="4908638"/>
                  <a:pt x="3350141" y="4906804"/>
                  <a:pt x="3374378" y="4903774"/>
                </a:cubicBezTo>
                <a:cubicBezTo>
                  <a:pt x="3559119" y="4880682"/>
                  <a:pt x="3278991" y="4912574"/>
                  <a:pt x="3503851" y="4887590"/>
                </a:cubicBezTo>
                <a:cubicBezTo>
                  <a:pt x="3612964" y="4860312"/>
                  <a:pt x="3538229" y="4875846"/>
                  <a:pt x="3778980" y="4887590"/>
                </a:cubicBezTo>
                <a:cubicBezTo>
                  <a:pt x="3808738" y="4889042"/>
                  <a:pt x="3838403" y="4892201"/>
                  <a:pt x="3867992" y="4895682"/>
                </a:cubicBezTo>
                <a:cubicBezTo>
                  <a:pt x="3884287" y="4897599"/>
                  <a:pt x="3900140" y="4903505"/>
                  <a:pt x="3916545" y="4903774"/>
                </a:cubicBezTo>
                <a:lnTo>
                  <a:pt x="4855221" y="4911866"/>
                </a:lnTo>
                <a:cubicBezTo>
                  <a:pt x="5315962" y="4927754"/>
                  <a:pt x="5229858" y="4928959"/>
                  <a:pt x="5947646" y="4903774"/>
                </a:cubicBezTo>
                <a:cubicBezTo>
                  <a:pt x="5969875" y="4902994"/>
                  <a:pt x="5990730" y="4892684"/>
                  <a:pt x="6012382" y="4887590"/>
                </a:cubicBezTo>
                <a:cubicBezTo>
                  <a:pt x="6036589" y="4881894"/>
                  <a:pt x="6060680" y="4875494"/>
                  <a:pt x="6085210" y="4871406"/>
                </a:cubicBezTo>
                <a:cubicBezTo>
                  <a:pt x="6109303" y="4867390"/>
                  <a:pt x="6133858" y="4866768"/>
                  <a:pt x="6158038" y="4863314"/>
                </a:cubicBezTo>
                <a:cubicBezTo>
                  <a:pt x="6190523" y="4858673"/>
                  <a:pt x="6222858" y="4853000"/>
                  <a:pt x="6255143" y="4847130"/>
                </a:cubicBezTo>
                <a:cubicBezTo>
                  <a:pt x="6282207" y="4842209"/>
                  <a:pt x="6308930" y="4835467"/>
                  <a:pt x="6336063" y="4830945"/>
                </a:cubicBezTo>
                <a:cubicBezTo>
                  <a:pt x="6547184" y="4795757"/>
                  <a:pt x="6281191" y="4845336"/>
                  <a:pt x="6449352" y="4814761"/>
                </a:cubicBezTo>
                <a:cubicBezTo>
                  <a:pt x="6505373" y="4804575"/>
                  <a:pt x="6480554" y="4806330"/>
                  <a:pt x="6546456" y="4798577"/>
                </a:cubicBezTo>
                <a:cubicBezTo>
                  <a:pt x="6838823" y="4764181"/>
                  <a:pt x="7135408" y="4772946"/>
                  <a:pt x="7428488" y="4766209"/>
                </a:cubicBezTo>
                <a:cubicBezTo>
                  <a:pt x="7527895" y="4752008"/>
                  <a:pt x="7442378" y="4763623"/>
                  <a:pt x="7557961" y="4750025"/>
                </a:cubicBezTo>
                <a:cubicBezTo>
                  <a:pt x="7579559" y="4747484"/>
                  <a:pt x="7600958" y="4742505"/>
                  <a:pt x="7622697" y="4741933"/>
                </a:cubicBezTo>
                <a:cubicBezTo>
                  <a:pt x="7806073" y="4737107"/>
                  <a:pt x="7989536" y="4736538"/>
                  <a:pt x="8172955" y="4733841"/>
                </a:cubicBezTo>
                <a:cubicBezTo>
                  <a:pt x="8281628" y="4706673"/>
                  <a:pt x="8113740" y="4750194"/>
                  <a:pt x="8245784" y="4709565"/>
                </a:cubicBezTo>
                <a:cubicBezTo>
                  <a:pt x="8267043" y="4703024"/>
                  <a:pt x="8289028" y="4699112"/>
                  <a:pt x="8310520" y="4693381"/>
                </a:cubicBezTo>
                <a:cubicBezTo>
                  <a:pt x="8438398" y="4659280"/>
                  <a:pt x="8280898" y="4695682"/>
                  <a:pt x="8480453" y="4652921"/>
                </a:cubicBezTo>
                <a:cubicBezTo>
                  <a:pt x="8539497" y="4613558"/>
                  <a:pt x="8473122" y="4654733"/>
                  <a:pt x="8601833" y="4604368"/>
                </a:cubicBezTo>
                <a:cubicBezTo>
                  <a:pt x="8808663" y="4523435"/>
                  <a:pt x="8723320" y="4547698"/>
                  <a:pt x="8852686" y="4515356"/>
                </a:cubicBezTo>
                <a:cubicBezTo>
                  <a:pt x="8871568" y="4504567"/>
                  <a:pt x="8890239" y="4493401"/>
                  <a:pt x="8909331" y="4482988"/>
                </a:cubicBezTo>
                <a:cubicBezTo>
                  <a:pt x="8919921" y="4477212"/>
                  <a:pt x="8931226" y="4472789"/>
                  <a:pt x="8941699" y="4466804"/>
                </a:cubicBezTo>
                <a:cubicBezTo>
                  <a:pt x="8970737" y="4450211"/>
                  <a:pt x="9050142" y="4398288"/>
                  <a:pt x="9087355" y="4385884"/>
                </a:cubicBezTo>
                <a:lnTo>
                  <a:pt x="9111631" y="4377792"/>
                </a:lnTo>
                <a:cubicBezTo>
                  <a:pt x="9141815" y="4356232"/>
                  <a:pt x="9218950" y="4298861"/>
                  <a:pt x="9249196" y="4288779"/>
                </a:cubicBezTo>
                <a:cubicBezTo>
                  <a:pt x="9257288" y="4286082"/>
                  <a:pt x="9265843" y="4284502"/>
                  <a:pt x="9273472" y="4280687"/>
                </a:cubicBezTo>
                <a:cubicBezTo>
                  <a:pt x="9282171" y="4276338"/>
                  <a:pt x="9289304" y="4269328"/>
                  <a:pt x="9297748" y="4264503"/>
                </a:cubicBezTo>
                <a:cubicBezTo>
                  <a:pt x="9308221" y="4258518"/>
                  <a:pt x="9319134" y="4253311"/>
                  <a:pt x="9330116" y="4248319"/>
                </a:cubicBezTo>
                <a:cubicBezTo>
                  <a:pt x="9481471" y="4179522"/>
                  <a:pt x="9329062" y="4254702"/>
                  <a:pt x="9411037" y="4207859"/>
                </a:cubicBezTo>
                <a:cubicBezTo>
                  <a:pt x="9443041" y="4189571"/>
                  <a:pt x="9472186" y="4180240"/>
                  <a:pt x="9508141" y="4167399"/>
                </a:cubicBezTo>
                <a:cubicBezTo>
                  <a:pt x="9524207" y="4161661"/>
                  <a:pt x="9556693" y="4151215"/>
                  <a:pt x="9556693" y="4151215"/>
                </a:cubicBezTo>
                <a:cubicBezTo>
                  <a:pt x="9562088" y="4145820"/>
                  <a:pt x="9566253" y="4138815"/>
                  <a:pt x="9572877" y="4135030"/>
                </a:cubicBezTo>
                <a:cubicBezTo>
                  <a:pt x="9585489" y="4127823"/>
                  <a:pt x="9599558" y="4123439"/>
                  <a:pt x="9613338" y="4118846"/>
                </a:cubicBezTo>
                <a:cubicBezTo>
                  <a:pt x="9630480" y="4113132"/>
                  <a:pt x="9670132" y="4105869"/>
                  <a:pt x="9686166" y="4102662"/>
                </a:cubicBezTo>
                <a:cubicBezTo>
                  <a:pt x="9696955" y="4097267"/>
                  <a:pt x="9708061" y="4092463"/>
                  <a:pt x="9718534" y="4086478"/>
                </a:cubicBezTo>
                <a:cubicBezTo>
                  <a:pt x="9735100" y="4077012"/>
                  <a:pt x="9761284" y="4056439"/>
                  <a:pt x="9775178" y="4046018"/>
                </a:cubicBezTo>
                <a:cubicBezTo>
                  <a:pt x="9780573" y="4032531"/>
                  <a:pt x="9786262" y="4019159"/>
                  <a:pt x="9791362" y="4005558"/>
                </a:cubicBezTo>
                <a:cubicBezTo>
                  <a:pt x="9794357" y="3997571"/>
                  <a:pt x="9796459" y="3989269"/>
                  <a:pt x="9799454" y="3981282"/>
                </a:cubicBezTo>
                <a:cubicBezTo>
                  <a:pt x="9804554" y="3967681"/>
                  <a:pt x="9811045" y="3954602"/>
                  <a:pt x="9815638" y="3940822"/>
                </a:cubicBezTo>
                <a:cubicBezTo>
                  <a:pt x="9821848" y="3922192"/>
                  <a:pt x="9825613" y="3902807"/>
                  <a:pt x="9831823" y="3884177"/>
                </a:cubicBezTo>
                <a:cubicBezTo>
                  <a:pt x="9836416" y="3870397"/>
                  <a:pt x="9843735" y="3857600"/>
                  <a:pt x="9848007" y="3843717"/>
                </a:cubicBezTo>
                <a:cubicBezTo>
                  <a:pt x="9864565" y="3789902"/>
                  <a:pt x="9857986" y="3783298"/>
                  <a:pt x="9880375" y="3738521"/>
                </a:cubicBezTo>
                <a:cubicBezTo>
                  <a:pt x="9884724" y="3729822"/>
                  <a:pt x="9891164" y="3722337"/>
                  <a:pt x="9896559" y="3714245"/>
                </a:cubicBezTo>
                <a:cubicBezTo>
                  <a:pt x="9899256" y="3706153"/>
                  <a:pt x="9900836" y="3697598"/>
                  <a:pt x="9904651" y="3689968"/>
                </a:cubicBezTo>
                <a:cubicBezTo>
                  <a:pt x="9909000" y="3681269"/>
                  <a:pt x="9917511" y="3674832"/>
                  <a:pt x="9920835" y="3665692"/>
                </a:cubicBezTo>
                <a:cubicBezTo>
                  <a:pt x="9928436" y="3644788"/>
                  <a:pt x="9929209" y="3621783"/>
                  <a:pt x="9937019" y="3600956"/>
                </a:cubicBezTo>
                <a:cubicBezTo>
                  <a:pt x="9952755" y="3558993"/>
                  <a:pt x="9964462" y="3543607"/>
                  <a:pt x="9985571" y="3511944"/>
                </a:cubicBezTo>
                <a:cubicBezTo>
                  <a:pt x="9996403" y="3457783"/>
                  <a:pt x="9994802" y="3453021"/>
                  <a:pt x="10026031" y="3390563"/>
                </a:cubicBezTo>
                <a:cubicBezTo>
                  <a:pt x="10034730" y="3373166"/>
                  <a:pt x="10058400" y="3342011"/>
                  <a:pt x="10058400" y="3342011"/>
                </a:cubicBezTo>
                <a:cubicBezTo>
                  <a:pt x="10075360" y="3291130"/>
                  <a:pt x="10074751" y="3288477"/>
                  <a:pt x="10098860" y="3236815"/>
                </a:cubicBezTo>
                <a:cubicBezTo>
                  <a:pt x="10109062" y="3214952"/>
                  <a:pt x="10120439" y="3193657"/>
                  <a:pt x="10131228" y="3172078"/>
                </a:cubicBezTo>
                <a:cubicBezTo>
                  <a:pt x="10136623" y="3161289"/>
                  <a:pt x="10143597" y="3151154"/>
                  <a:pt x="10147412" y="3139710"/>
                </a:cubicBezTo>
                <a:cubicBezTo>
                  <a:pt x="10178466" y="3046547"/>
                  <a:pt x="10147581" y="3136034"/>
                  <a:pt x="10195964" y="3010238"/>
                </a:cubicBezTo>
                <a:cubicBezTo>
                  <a:pt x="10199026" y="3002277"/>
                  <a:pt x="10200526" y="2993726"/>
                  <a:pt x="10204056" y="2985961"/>
                </a:cubicBezTo>
                <a:cubicBezTo>
                  <a:pt x="10214039" y="2963998"/>
                  <a:pt x="10229796" y="2944422"/>
                  <a:pt x="10236424" y="2921225"/>
                </a:cubicBezTo>
                <a:cubicBezTo>
                  <a:pt x="10241819" y="2902344"/>
                  <a:pt x="10246398" y="2883210"/>
                  <a:pt x="10252608" y="2864581"/>
                </a:cubicBezTo>
                <a:cubicBezTo>
                  <a:pt x="10270682" y="2810358"/>
                  <a:pt x="10295391" y="2758189"/>
                  <a:pt x="10309253" y="2702740"/>
                </a:cubicBezTo>
                <a:cubicBezTo>
                  <a:pt x="10317201" y="2670946"/>
                  <a:pt x="10320395" y="2654655"/>
                  <a:pt x="10333529" y="2621820"/>
                </a:cubicBezTo>
                <a:cubicBezTo>
                  <a:pt x="10338009" y="2610620"/>
                  <a:pt x="10345591" y="2600789"/>
                  <a:pt x="10349713" y="2589452"/>
                </a:cubicBezTo>
                <a:cubicBezTo>
                  <a:pt x="10381641" y="2501649"/>
                  <a:pt x="10350081" y="2564254"/>
                  <a:pt x="10382081" y="2484255"/>
                </a:cubicBezTo>
                <a:cubicBezTo>
                  <a:pt x="10418847" y="2392340"/>
                  <a:pt x="10409426" y="2434589"/>
                  <a:pt x="10438725" y="2346691"/>
                </a:cubicBezTo>
                <a:cubicBezTo>
                  <a:pt x="10468377" y="2257733"/>
                  <a:pt x="10419052" y="2385293"/>
                  <a:pt x="10454909" y="2265770"/>
                </a:cubicBezTo>
                <a:cubicBezTo>
                  <a:pt x="10458375" y="2254216"/>
                  <a:pt x="10466971" y="2244739"/>
                  <a:pt x="10471093" y="2233402"/>
                </a:cubicBezTo>
                <a:cubicBezTo>
                  <a:pt x="10477804" y="2214947"/>
                  <a:pt x="10481502" y="2195527"/>
                  <a:pt x="10487277" y="2176758"/>
                </a:cubicBezTo>
                <a:cubicBezTo>
                  <a:pt x="10501130" y="2131737"/>
                  <a:pt x="10503022" y="2129304"/>
                  <a:pt x="10519646" y="2087745"/>
                </a:cubicBezTo>
                <a:cubicBezTo>
                  <a:pt x="10524758" y="2021290"/>
                  <a:pt x="10526250" y="1980084"/>
                  <a:pt x="10535830" y="1917813"/>
                </a:cubicBezTo>
                <a:cubicBezTo>
                  <a:pt x="10537921" y="1904219"/>
                  <a:pt x="10541831" y="1890947"/>
                  <a:pt x="10543922" y="1877353"/>
                </a:cubicBezTo>
                <a:cubicBezTo>
                  <a:pt x="10559076" y="1778849"/>
                  <a:pt x="10543833" y="1845339"/>
                  <a:pt x="10560106" y="1780248"/>
                </a:cubicBezTo>
                <a:cubicBezTo>
                  <a:pt x="10562803" y="1731696"/>
                  <a:pt x="10566174" y="1683177"/>
                  <a:pt x="10568198" y="1634592"/>
                </a:cubicBezTo>
                <a:cubicBezTo>
                  <a:pt x="10571569" y="1553697"/>
                  <a:pt x="10570382" y="1472580"/>
                  <a:pt x="10576290" y="1391830"/>
                </a:cubicBezTo>
                <a:cubicBezTo>
                  <a:pt x="10578491" y="1361753"/>
                  <a:pt x="10587079" y="1332489"/>
                  <a:pt x="10592474" y="1302818"/>
                </a:cubicBezTo>
                <a:cubicBezTo>
                  <a:pt x="10595171" y="1265055"/>
                  <a:pt x="10598048" y="1227305"/>
                  <a:pt x="10600566" y="1189530"/>
                </a:cubicBezTo>
                <a:cubicBezTo>
                  <a:pt x="10603442" y="1146384"/>
                  <a:pt x="10605067" y="1103150"/>
                  <a:pt x="10608658" y="1060057"/>
                </a:cubicBezTo>
                <a:cubicBezTo>
                  <a:pt x="10610464" y="1038386"/>
                  <a:pt x="10613524" y="1016827"/>
                  <a:pt x="10616750" y="995321"/>
                </a:cubicBezTo>
                <a:cubicBezTo>
                  <a:pt x="10621618" y="962869"/>
                  <a:pt x="10632934" y="898216"/>
                  <a:pt x="10632934" y="898216"/>
                </a:cubicBezTo>
                <a:cubicBezTo>
                  <a:pt x="10630237" y="814598"/>
                  <a:pt x="10629615" y="730888"/>
                  <a:pt x="10624842" y="647363"/>
                </a:cubicBezTo>
                <a:cubicBezTo>
                  <a:pt x="10623964" y="632003"/>
                  <a:pt x="10602854" y="574070"/>
                  <a:pt x="10600566" y="566443"/>
                </a:cubicBezTo>
                <a:cubicBezTo>
                  <a:pt x="10597370" y="555791"/>
                  <a:pt x="10595529" y="544768"/>
                  <a:pt x="10592474" y="534075"/>
                </a:cubicBezTo>
                <a:cubicBezTo>
                  <a:pt x="10590131" y="525873"/>
                  <a:pt x="10586626" y="518028"/>
                  <a:pt x="10584382" y="509799"/>
                </a:cubicBezTo>
                <a:cubicBezTo>
                  <a:pt x="10578530" y="488340"/>
                  <a:pt x="10578145" y="464957"/>
                  <a:pt x="10568198" y="445062"/>
                </a:cubicBezTo>
                <a:cubicBezTo>
                  <a:pt x="10562803" y="434273"/>
                  <a:pt x="10557872" y="423239"/>
                  <a:pt x="10552014" y="412694"/>
                </a:cubicBezTo>
                <a:cubicBezTo>
                  <a:pt x="10544376" y="398945"/>
                  <a:pt x="10534246" y="386552"/>
                  <a:pt x="10527738" y="372234"/>
                </a:cubicBezTo>
                <a:cubicBezTo>
                  <a:pt x="10520679" y="356704"/>
                  <a:pt x="10521017" y="337876"/>
                  <a:pt x="10511554" y="323682"/>
                </a:cubicBezTo>
                <a:cubicBezTo>
                  <a:pt x="10506159" y="315590"/>
                  <a:pt x="10500194" y="307850"/>
                  <a:pt x="10495369" y="299406"/>
                </a:cubicBezTo>
                <a:cubicBezTo>
                  <a:pt x="10489384" y="288933"/>
                  <a:pt x="10483937" y="278126"/>
                  <a:pt x="10479185" y="267038"/>
                </a:cubicBezTo>
                <a:cubicBezTo>
                  <a:pt x="10467267" y="239228"/>
                  <a:pt x="10476681" y="243367"/>
                  <a:pt x="10454909" y="218485"/>
                </a:cubicBezTo>
                <a:cubicBezTo>
                  <a:pt x="10431698" y="191959"/>
                  <a:pt x="10410767" y="172873"/>
                  <a:pt x="10382081" y="153749"/>
                </a:cubicBezTo>
                <a:cubicBezTo>
                  <a:pt x="10368994" y="145025"/>
                  <a:pt x="10354708" y="138197"/>
                  <a:pt x="10341621" y="129473"/>
                </a:cubicBezTo>
                <a:cubicBezTo>
                  <a:pt x="10330399" y="121992"/>
                  <a:pt x="10321043" y="111747"/>
                  <a:pt x="10309253" y="105197"/>
                </a:cubicBezTo>
                <a:cubicBezTo>
                  <a:pt x="10296555" y="98143"/>
                  <a:pt x="10282066" y="94912"/>
                  <a:pt x="10268792" y="89013"/>
                </a:cubicBezTo>
                <a:cubicBezTo>
                  <a:pt x="10257769" y="84114"/>
                  <a:pt x="10247719" y="77065"/>
                  <a:pt x="10236424" y="72829"/>
                </a:cubicBezTo>
                <a:cubicBezTo>
                  <a:pt x="10226011" y="68924"/>
                  <a:pt x="10214749" y="67792"/>
                  <a:pt x="10204056" y="64737"/>
                </a:cubicBezTo>
                <a:cubicBezTo>
                  <a:pt x="10195854" y="62394"/>
                  <a:pt x="10188055" y="58714"/>
                  <a:pt x="10179780" y="56645"/>
                </a:cubicBezTo>
                <a:cubicBezTo>
                  <a:pt x="10166437" y="53309"/>
                  <a:pt x="10152663" y="51889"/>
                  <a:pt x="10139320" y="48553"/>
                </a:cubicBezTo>
                <a:cubicBezTo>
                  <a:pt x="10131045" y="46484"/>
                  <a:pt x="10123542" y="41200"/>
                  <a:pt x="10115044" y="40461"/>
                </a:cubicBezTo>
                <a:cubicBezTo>
                  <a:pt x="10061233" y="35781"/>
                  <a:pt x="10007150" y="35066"/>
                  <a:pt x="9953203" y="32368"/>
                </a:cubicBezTo>
                <a:cubicBezTo>
                  <a:pt x="9934322" y="29671"/>
                  <a:pt x="9915527" y="26273"/>
                  <a:pt x="9896559" y="24276"/>
                </a:cubicBezTo>
                <a:cubicBezTo>
                  <a:pt x="9782250" y="12244"/>
                  <a:pt x="9717960" y="13353"/>
                  <a:pt x="9589061" y="8092"/>
                </a:cubicBezTo>
                <a:lnTo>
                  <a:pt x="9402945" y="0"/>
                </a:lnTo>
                <a:lnTo>
                  <a:pt x="8933607" y="16184"/>
                </a:lnTo>
                <a:cubicBezTo>
                  <a:pt x="8787641" y="22819"/>
                  <a:pt x="8925865" y="20452"/>
                  <a:pt x="8836502" y="32368"/>
                </a:cubicBezTo>
                <a:cubicBezTo>
                  <a:pt x="8806970" y="36306"/>
                  <a:pt x="8777119" y="37342"/>
                  <a:pt x="8747490" y="40461"/>
                </a:cubicBezTo>
                <a:cubicBezTo>
                  <a:pt x="8725863" y="42738"/>
                  <a:pt x="8704333" y="45856"/>
                  <a:pt x="8682754" y="48553"/>
                </a:cubicBezTo>
                <a:cubicBezTo>
                  <a:pt x="8578211" y="78422"/>
                  <a:pt x="8675788" y="54172"/>
                  <a:pt x="8545189" y="72829"/>
                </a:cubicBezTo>
                <a:cubicBezTo>
                  <a:pt x="8534179" y="74402"/>
                  <a:pt x="8523726" y="78740"/>
                  <a:pt x="8512821" y="80921"/>
                </a:cubicBezTo>
                <a:cubicBezTo>
                  <a:pt x="8484750" y="86535"/>
                  <a:pt x="8434831" y="93218"/>
                  <a:pt x="8407624" y="97105"/>
                </a:cubicBezTo>
                <a:cubicBezTo>
                  <a:pt x="8388468" y="103490"/>
                  <a:pt x="8362418" y="113289"/>
                  <a:pt x="8342888" y="113289"/>
                </a:cubicBezTo>
                <a:lnTo>
                  <a:pt x="7258555" y="105197"/>
                </a:lnTo>
                <a:cubicBezTo>
                  <a:pt x="6238042" y="123420"/>
                  <a:pt x="7481319" y="105197"/>
                  <a:pt x="5850541" y="105197"/>
                </a:cubicBezTo>
                <a:cubicBezTo>
                  <a:pt x="5602780" y="105197"/>
                  <a:pt x="5579167" y="116330"/>
                  <a:pt x="5356927" y="121381"/>
                </a:cubicBezTo>
                <a:lnTo>
                  <a:pt x="4847129" y="129473"/>
                </a:lnTo>
                <a:lnTo>
                  <a:pt x="4693380" y="145657"/>
                </a:lnTo>
                <a:cubicBezTo>
                  <a:pt x="4682388" y="147348"/>
                  <a:pt x="4671801" y="151052"/>
                  <a:pt x="4661012" y="153749"/>
                </a:cubicBezTo>
                <a:lnTo>
                  <a:pt x="4118846" y="145657"/>
                </a:lnTo>
                <a:cubicBezTo>
                  <a:pt x="4110319" y="145413"/>
                  <a:pt x="4102933" y="139238"/>
                  <a:pt x="4094569" y="137565"/>
                </a:cubicBezTo>
                <a:cubicBezTo>
                  <a:pt x="4075866" y="133825"/>
                  <a:pt x="4056690" y="132885"/>
                  <a:pt x="4037925" y="129473"/>
                </a:cubicBezTo>
                <a:cubicBezTo>
                  <a:pt x="4026983" y="127484"/>
                  <a:pt x="4016250" y="124436"/>
                  <a:pt x="4005557" y="121381"/>
                </a:cubicBezTo>
                <a:cubicBezTo>
                  <a:pt x="3997355" y="119038"/>
                  <a:pt x="3989725" y="114495"/>
                  <a:pt x="3981281" y="113289"/>
                </a:cubicBezTo>
                <a:cubicBezTo>
                  <a:pt x="3951787" y="109076"/>
                  <a:pt x="3921858" y="108678"/>
                  <a:pt x="3892269" y="105197"/>
                </a:cubicBezTo>
                <a:cubicBezTo>
                  <a:pt x="3724126" y="85416"/>
                  <a:pt x="3933258" y="107768"/>
                  <a:pt x="3811348" y="89013"/>
                </a:cubicBezTo>
                <a:cubicBezTo>
                  <a:pt x="3787207" y="85299"/>
                  <a:pt x="3762740" y="84080"/>
                  <a:pt x="3738520" y="80921"/>
                </a:cubicBezTo>
                <a:cubicBezTo>
                  <a:pt x="3700694" y="75987"/>
                  <a:pt x="3662911" y="70686"/>
                  <a:pt x="3625231" y="64737"/>
                </a:cubicBezTo>
                <a:cubicBezTo>
                  <a:pt x="3611646" y="62592"/>
                  <a:pt x="3598431" y="58252"/>
                  <a:pt x="3584771" y="56645"/>
                </a:cubicBezTo>
                <a:cubicBezTo>
                  <a:pt x="3552513" y="52850"/>
                  <a:pt x="3520014" y="51494"/>
                  <a:pt x="3487667" y="48553"/>
                </a:cubicBezTo>
                <a:lnTo>
                  <a:pt x="3406746" y="40461"/>
                </a:lnTo>
                <a:cubicBezTo>
                  <a:pt x="3193726" y="-2148"/>
                  <a:pt x="3353805" y="26912"/>
                  <a:pt x="2832212" y="40461"/>
                </a:cubicBezTo>
                <a:cubicBezTo>
                  <a:pt x="2802429" y="41235"/>
                  <a:pt x="2772989" y="48048"/>
                  <a:pt x="2743200" y="48553"/>
                </a:cubicBezTo>
                <a:lnTo>
                  <a:pt x="1877352" y="56645"/>
                </a:lnTo>
                <a:cubicBezTo>
                  <a:pt x="1866563" y="59342"/>
                  <a:pt x="1856050" y="63630"/>
                  <a:pt x="1844984" y="64737"/>
                </a:cubicBezTo>
                <a:cubicBezTo>
                  <a:pt x="1757333" y="73502"/>
                  <a:pt x="1745631" y="72829"/>
                  <a:pt x="1666959" y="89013"/>
                </a:cubicBezTo>
                <a:close/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531087">
            <a:off x="10160015" y="5518547"/>
            <a:ext cx="611113" cy="25136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399982" y="5912071"/>
            <a:ext cx="161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 don’t care, take </a:t>
            </a:r>
            <a:r>
              <a:rPr lang="he-IL" smtClean="0"/>
              <a:t>׳</a:t>
            </a:r>
            <a:r>
              <a:rPr lang="en-US" smtClean="0"/>
              <a:t>em all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63547"/>
            <a:ext cx="11029616" cy="10843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mtClean="0"/>
              <a:t/>
            </a:r>
            <a:br>
              <a:rPr lang="en-US" smtClean="0"/>
            </a:br>
            <a:r>
              <a:rPr lang="en-US" sz="3100" smtClean="0"/>
              <a:t>Variable selection – </a:t>
            </a:r>
            <a:r>
              <a:rPr lang="en-US" sz="3100" smtClean="0">
                <a:solidFill>
                  <a:srgbClr val="FFC000"/>
                </a:solidFill>
              </a:rPr>
              <a:t>General industry</a:t>
            </a:r>
            <a:br>
              <a:rPr lang="en-US" sz="3100" smtClean="0">
                <a:solidFill>
                  <a:srgbClr val="FFC000"/>
                </a:solidFill>
              </a:rPr>
            </a:br>
            <a:r>
              <a:rPr lang="en-US" sz="1600" cap="none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Principal Component Analysis (PCA)</a:t>
            </a:r>
            <a:endParaRPr lang="en-US" sz="16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purl.org/dc/dcmitype/"/>
    <ds:schemaRef ds:uri="71af3243-3dd4-4a8d-8c0d-dd76da1f02a5"/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767</Words>
  <Application>Microsoft Office PowerPoint</Application>
  <PresentationFormat>Widescreen</PresentationFormat>
  <Paragraphs>261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Gill Sans MT</vt:lpstr>
      <vt:lpstr>Segoe UI</vt:lpstr>
      <vt:lpstr>Segoe UI Black</vt:lpstr>
      <vt:lpstr>Segoe UI Semilight</vt:lpstr>
      <vt:lpstr>Wingdings 2</vt:lpstr>
      <vt:lpstr>Dividend</vt:lpstr>
      <vt:lpstr>Credit rating</vt:lpstr>
      <vt:lpstr>WHERE WE WERE LAST TIME?</vt:lpstr>
      <vt:lpstr>Counter the problems</vt:lpstr>
      <vt:lpstr>Counter the problems</vt:lpstr>
      <vt:lpstr> Data Standardization Inter-quartile Range Method (IQR)</vt:lpstr>
      <vt:lpstr>Counter the problems</vt:lpstr>
      <vt:lpstr> Variable selection Principal Component Analysis (PCA)</vt:lpstr>
      <vt:lpstr> Variable selection Principal Component Analysis (PCA)</vt:lpstr>
      <vt:lpstr> Variable selection – General industry Principal Component Analysis (PCA)</vt:lpstr>
      <vt:lpstr> Variable selection Principal Component Analysis (PCA)</vt:lpstr>
      <vt:lpstr>Counter the problems</vt:lpstr>
      <vt:lpstr> Grouping K-Means Clustering Algorithm</vt:lpstr>
      <vt:lpstr>Counter the problems</vt:lpstr>
      <vt:lpstr> Scoring Linear Interpolation</vt:lpstr>
      <vt:lpstr>Counter the problems</vt:lpstr>
      <vt:lpstr> Pricing Lowest Possible Coefficients Regression</vt:lpstr>
      <vt:lpstr>Result</vt:lpstr>
      <vt:lpstr> general industries HOSE: MWG - Mobile World Investment Corporation</vt:lpstr>
      <vt:lpstr> general industries HOSE: MWG - Mobile World Investment Corporation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2021-03-15T10:24:08Z</dcterms:created>
  <dcterms:modified xsi:type="dcterms:W3CDTF">2021-03-18T14:20:45Z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