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Lst>
  <p:notesMasterIdLst>
    <p:notesMasterId r:id="rId9"/>
  </p:notesMasterIdLst>
  <p:handoutMasterIdLst>
    <p:handoutMasterId r:id="rId10"/>
  </p:handoutMasterIdLst>
  <p:sldIdLst>
    <p:sldId id="259" r:id="rId2"/>
    <p:sldId id="275" r:id="rId3"/>
    <p:sldId id="278" r:id="rId4"/>
    <p:sldId id="277" r:id="rId5"/>
    <p:sldId id="281" r:id="rId6"/>
    <p:sldId id="280" r:id="rId7"/>
    <p:sldId id="282" r:id="rId8"/>
  </p:sldIdLst>
  <p:sldSz cx="114300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982D"/>
    <a:srgbClr val="F7F6F8"/>
    <a:srgbClr val="C25133"/>
    <a:srgbClr val="3A714A"/>
    <a:srgbClr val="2A2A2A"/>
    <a:srgbClr val="365695"/>
    <a:srgbClr val="AAAFB8"/>
    <a:srgbClr val="FFFFFF"/>
    <a:srgbClr val="AAAEB8"/>
    <a:srgbClr val="D0D2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33" autoAdjust="0"/>
  </p:normalViewPr>
  <p:slideViewPr>
    <p:cSldViewPr snapToGrid="0">
      <p:cViewPr varScale="1">
        <p:scale>
          <a:sx n="103" d="100"/>
          <a:sy n="103" d="100"/>
        </p:scale>
        <p:origin x="1200" y="114"/>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D03477-8A50-4DE6-9F3C-066FA3927FDF}" type="datetimeFigureOut">
              <a:rPr lang="en-US" smtClean="0"/>
              <a:t>11-Jan-21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792F85-7750-4F41-9F1A-98C37BE7A327}" type="slidenum">
              <a:rPr lang="en-US" smtClean="0"/>
              <a:t>‹#›</a:t>
            </a:fld>
            <a:endParaRPr lang="en-US"/>
          </a:p>
        </p:txBody>
      </p:sp>
    </p:spTree>
    <p:extLst>
      <p:ext uri="{BB962C8B-B14F-4D97-AF65-F5344CB8AC3E}">
        <p14:creationId xmlns:p14="http://schemas.microsoft.com/office/powerpoint/2010/main" val="2802751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FCFE7-F170-4E4D-A365-AB4549254867}" type="datetimeFigureOut">
              <a:rPr lang="en-US" smtClean="0"/>
              <a:t>11-Jan-21</a:t>
            </a:fld>
            <a:endParaRPr lang="en-US"/>
          </a:p>
        </p:txBody>
      </p:sp>
      <p:sp>
        <p:nvSpPr>
          <p:cNvPr id="4" name="Slide Image Placeholder 3"/>
          <p:cNvSpPr>
            <a:spLocks noGrp="1" noRot="1" noChangeAspect="1"/>
          </p:cNvSpPr>
          <p:nvPr>
            <p:ph type="sldImg" idx="2"/>
          </p:nvPr>
        </p:nvSpPr>
        <p:spPr>
          <a:xfrm>
            <a:off x="1160463" y="1143000"/>
            <a:ext cx="4537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9395F-9E6E-449C-9F5E-148B758E244D}" type="slidenum">
              <a:rPr lang="en-US" smtClean="0"/>
              <a:t>‹#›</a:t>
            </a:fld>
            <a:endParaRPr lang="en-US"/>
          </a:p>
        </p:txBody>
      </p:sp>
    </p:spTree>
    <p:extLst>
      <p:ext uri="{BB962C8B-B14F-4D97-AF65-F5344CB8AC3E}">
        <p14:creationId xmlns:p14="http://schemas.microsoft.com/office/powerpoint/2010/main" val="291671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Blue_Thin">
    <p:spTree>
      <p:nvGrpSpPr>
        <p:cNvPr id="1" name=""/>
        <p:cNvGrpSpPr/>
        <p:nvPr/>
      </p:nvGrpSpPr>
      <p:grpSpPr>
        <a:xfrm>
          <a:off x="0" y="0"/>
          <a:ext cx="0" cy="0"/>
          <a:chOff x="0" y="0"/>
          <a:chExt cx="0" cy="0"/>
        </a:xfrm>
      </p:grpSpPr>
      <p:sp>
        <p:nvSpPr>
          <p:cNvPr id="9" name="Rettangolo 4" descr="Blue background">
            <a:extLst>
              <a:ext uri="{FF2B5EF4-FFF2-40B4-BE49-F238E27FC236}">
                <a16:creationId xmlns:a16="http://schemas.microsoft.com/office/drawing/2014/main" id="{00DAB062-0693-41B1-A715-5C9232A2FB22}"/>
              </a:ext>
            </a:extLst>
          </p:cNvPr>
          <p:cNvSpPr/>
          <p:nvPr userDrawn="1"/>
        </p:nvSpPr>
        <p:spPr>
          <a:xfrm>
            <a:off x="-15334" y="0"/>
            <a:ext cx="11445334" cy="36114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66578" y="1272012"/>
            <a:ext cx="4936573"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69576" y="3691379"/>
            <a:ext cx="11060185"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36" indent="0">
              <a:buNone/>
              <a:defRPr/>
            </a:lvl2pPr>
          </a:lstStyle>
          <a:p>
            <a:pPr lvl="0"/>
            <a:r>
              <a:rPr lang="en-US" smtClean="0"/>
              <a:t>Edit Master text styles</a:t>
            </a:r>
          </a:p>
        </p:txBody>
      </p:sp>
      <p:pic>
        <p:nvPicPr>
          <p:cNvPr id="1028" name="Picture 4" descr="Github Logo Png - Github, Transparent Png - kindpng"/>
          <p:cNvPicPr>
            <a:picLocks noChangeAspect="1" noChangeArrowheads="1"/>
          </p:cNvPicPr>
          <p:nvPr userDrawn="1"/>
        </p:nvPicPr>
        <p:blipFill>
          <a:blip r:embed="rId2" cstate="hq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104920" y="234267"/>
            <a:ext cx="1114280" cy="401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ông ty Cổ phần Chứng khoán Phú Hư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44364" y="124708"/>
            <a:ext cx="1685636" cy="79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06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oter_Orange_Gray">
    <p:spTree>
      <p:nvGrpSpPr>
        <p:cNvPr id="1" name=""/>
        <p:cNvGrpSpPr/>
        <p:nvPr/>
      </p:nvGrpSpPr>
      <p:grpSpPr>
        <a:xfrm>
          <a:off x="0" y="0"/>
          <a:ext cx="0" cy="0"/>
          <a:chOff x="0" y="0"/>
          <a:chExt cx="0" cy="0"/>
        </a:xfrm>
      </p:grpSpPr>
      <p:sp>
        <p:nvSpPr>
          <p:cNvPr id="7" name="Rectangle 6" descr="Gray background">
            <a:extLst>
              <a:ext uri="{FF2B5EF4-FFF2-40B4-BE49-F238E27FC236}">
                <a16:creationId xmlns:a16="http://schemas.microsoft.com/office/drawing/2014/main" id="{5960B2B9-0620-4736-BCFF-8598492AC273}"/>
              </a:ext>
            </a:extLst>
          </p:cNvPr>
          <p:cNvSpPr/>
          <p:nvPr userDrawn="1"/>
        </p:nvSpPr>
        <p:spPr>
          <a:xfrm>
            <a:off x="0" y="0"/>
            <a:ext cx="114300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 name="Rettangolo 4">
            <a:extLst>
              <a:ext uri="{FF2B5EF4-FFF2-40B4-BE49-F238E27FC236}">
                <a16:creationId xmlns:a16="http://schemas.microsoft.com/office/drawing/2014/main" id="{D0575EC3-37ED-474F-952C-33F492FA803B}"/>
              </a:ext>
              <a:ext uri="{C183D7F6-B498-43B3-948B-1728B52AA6E4}">
                <adec:decorative xmlns="" xmlns:adec="http://schemas.microsoft.com/office/drawing/2017/decorative" val="1"/>
              </a:ext>
            </a:extLst>
          </p:cNvPr>
          <p:cNvSpPr/>
          <p:nvPr userDrawn="1"/>
        </p:nvSpPr>
        <p:spPr>
          <a:xfrm>
            <a:off x="0" y="5956980"/>
            <a:ext cx="114300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75253" y="178248"/>
            <a:ext cx="9858375"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75253" y="6207407"/>
            <a:ext cx="11098509" cy="523220"/>
          </a:xfrm>
        </p:spPr>
        <p:txBody>
          <a:bodyPr>
            <a:normAutofit/>
          </a:bodyPr>
          <a:lstStyle>
            <a:lvl1pPr marL="0" indent="0" algn="l" defTabSz="1036304" rtl="0" eaLnBrk="1" latinLnBrk="0" hangingPunct="1">
              <a:buNone/>
              <a:defRPr lang="en-US" sz="2400" b="1" kern="1200" dirty="0">
                <a:solidFill>
                  <a:schemeClr val="bg1"/>
                </a:solidFill>
                <a:latin typeface="Segoe Pro Semibold" panose="020B0502040504020203" pitchFamily="34" charset="0"/>
                <a:ea typeface="+mn-ea"/>
                <a:cs typeface="+mn-cs"/>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75253" y="6730626"/>
            <a:ext cx="11098509" cy="315570"/>
          </a:xfrm>
        </p:spPr>
        <p:txBody>
          <a:bodyPr>
            <a:normAutofit/>
          </a:bodyPr>
          <a:lstStyle>
            <a:lvl1pPr marL="0" indent="0" algn="l" defTabSz="1036304"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Tree>
    <p:extLst>
      <p:ext uri="{BB962C8B-B14F-4D97-AF65-F5344CB8AC3E}">
        <p14:creationId xmlns:p14="http://schemas.microsoft.com/office/powerpoint/2010/main" val="411210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oter_Blue">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939817E3-3F6D-402B-8F0A-452185402219}"/>
              </a:ext>
            </a:extLst>
          </p:cNvPr>
          <p:cNvSpPr/>
          <p:nvPr userDrawn="1"/>
        </p:nvSpPr>
        <p:spPr>
          <a:xfrm>
            <a:off x="0" y="5956978"/>
            <a:ext cx="114300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75253" y="178248"/>
            <a:ext cx="9858375"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9" name="Text Placeholder 9">
            <a:extLst>
              <a:ext uri="{FF2B5EF4-FFF2-40B4-BE49-F238E27FC236}">
                <a16:creationId xmlns:a16="http://schemas.microsoft.com/office/drawing/2014/main" id="{7CB8604B-D410-4676-8DF5-6CE817FB9894}"/>
              </a:ext>
            </a:extLst>
          </p:cNvPr>
          <p:cNvSpPr>
            <a:spLocks noGrp="1"/>
          </p:cNvSpPr>
          <p:nvPr>
            <p:ph type="body" sz="quarter" idx="11"/>
          </p:nvPr>
        </p:nvSpPr>
        <p:spPr>
          <a:xfrm>
            <a:off x="175253" y="6207407"/>
            <a:ext cx="11098509" cy="523220"/>
          </a:xfrm>
        </p:spPr>
        <p:txBody>
          <a:bodyPr>
            <a:normAutofit/>
          </a:bodyPr>
          <a:lstStyle>
            <a:lvl1pPr marL="0" indent="0" algn="l" defTabSz="1036304"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2" name="Text Placeholder 9">
            <a:extLst>
              <a:ext uri="{FF2B5EF4-FFF2-40B4-BE49-F238E27FC236}">
                <a16:creationId xmlns:a16="http://schemas.microsoft.com/office/drawing/2014/main" id="{21CA6597-BD73-4B88-82EC-2BD70BCC9383}"/>
              </a:ext>
            </a:extLst>
          </p:cNvPr>
          <p:cNvSpPr>
            <a:spLocks noGrp="1"/>
          </p:cNvSpPr>
          <p:nvPr>
            <p:ph type="body" sz="quarter" idx="12"/>
          </p:nvPr>
        </p:nvSpPr>
        <p:spPr>
          <a:xfrm>
            <a:off x="175253" y="6730626"/>
            <a:ext cx="11098509" cy="315570"/>
          </a:xfrm>
        </p:spPr>
        <p:txBody>
          <a:bodyPr>
            <a:normAutofit/>
          </a:bodyPr>
          <a:lstStyle>
            <a:lvl1pPr marL="0" indent="0" algn="l" defTabSz="1036304"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Tree>
    <p:extLst>
      <p:ext uri="{BB962C8B-B14F-4D97-AF65-F5344CB8AC3E}">
        <p14:creationId xmlns:p14="http://schemas.microsoft.com/office/powerpoint/2010/main" val="285173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er_Blue_Gray">
    <p:spTree>
      <p:nvGrpSpPr>
        <p:cNvPr id="1" name=""/>
        <p:cNvGrpSpPr/>
        <p:nvPr/>
      </p:nvGrpSpPr>
      <p:grpSpPr>
        <a:xfrm>
          <a:off x="0" y="0"/>
          <a:ext cx="0" cy="0"/>
          <a:chOff x="0" y="0"/>
          <a:chExt cx="0" cy="0"/>
        </a:xfrm>
      </p:grpSpPr>
      <p:sp>
        <p:nvSpPr>
          <p:cNvPr id="9" name="Rectangle 8" descr="Gray background">
            <a:extLst>
              <a:ext uri="{FF2B5EF4-FFF2-40B4-BE49-F238E27FC236}">
                <a16:creationId xmlns:a16="http://schemas.microsoft.com/office/drawing/2014/main" id="{EBA15C5F-9A1C-45AB-B544-F4CF871F95AB}"/>
              </a:ext>
            </a:extLst>
          </p:cNvPr>
          <p:cNvSpPr/>
          <p:nvPr userDrawn="1"/>
        </p:nvSpPr>
        <p:spPr>
          <a:xfrm>
            <a:off x="0" y="0"/>
            <a:ext cx="114300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 name="Rettangolo 4" descr="Blue background">
            <a:extLst>
              <a:ext uri="{FF2B5EF4-FFF2-40B4-BE49-F238E27FC236}">
                <a16:creationId xmlns:a16="http://schemas.microsoft.com/office/drawing/2014/main" id="{939817E3-3F6D-402B-8F0A-452185402219}"/>
              </a:ext>
            </a:extLst>
          </p:cNvPr>
          <p:cNvSpPr/>
          <p:nvPr userDrawn="1"/>
        </p:nvSpPr>
        <p:spPr>
          <a:xfrm>
            <a:off x="0" y="5956980"/>
            <a:ext cx="114300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75253" y="178248"/>
            <a:ext cx="9858375"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12" name="Text Placeholder 9">
            <a:extLst>
              <a:ext uri="{FF2B5EF4-FFF2-40B4-BE49-F238E27FC236}">
                <a16:creationId xmlns:a16="http://schemas.microsoft.com/office/drawing/2014/main" id="{41C9BFA1-D02D-4EA6-A348-4EA18A8FA5C8}"/>
              </a:ext>
            </a:extLst>
          </p:cNvPr>
          <p:cNvSpPr>
            <a:spLocks noGrp="1"/>
          </p:cNvSpPr>
          <p:nvPr>
            <p:ph type="body" sz="quarter" idx="11"/>
          </p:nvPr>
        </p:nvSpPr>
        <p:spPr>
          <a:xfrm>
            <a:off x="175253" y="6207407"/>
            <a:ext cx="11098509" cy="523220"/>
          </a:xfrm>
        </p:spPr>
        <p:txBody>
          <a:bodyPr>
            <a:normAutofit/>
          </a:bodyPr>
          <a:lstStyle>
            <a:lvl1pPr marL="0" indent="0" algn="l" defTabSz="1036304"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3" name="Text Placeholder 9">
            <a:extLst>
              <a:ext uri="{FF2B5EF4-FFF2-40B4-BE49-F238E27FC236}">
                <a16:creationId xmlns:a16="http://schemas.microsoft.com/office/drawing/2014/main" id="{A76A0987-2760-4FED-909E-8012707DDECD}"/>
              </a:ext>
            </a:extLst>
          </p:cNvPr>
          <p:cNvSpPr>
            <a:spLocks noGrp="1"/>
          </p:cNvSpPr>
          <p:nvPr>
            <p:ph type="body" sz="quarter" idx="12"/>
          </p:nvPr>
        </p:nvSpPr>
        <p:spPr>
          <a:xfrm>
            <a:off x="175253" y="6730626"/>
            <a:ext cx="11098509" cy="315570"/>
          </a:xfrm>
        </p:spPr>
        <p:txBody>
          <a:bodyPr>
            <a:normAutofit/>
          </a:bodyPr>
          <a:lstStyle>
            <a:lvl1pPr marL="0" indent="0" algn="l" defTabSz="1036304"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Tree>
    <p:extLst>
      <p:ext uri="{BB962C8B-B14F-4D97-AF65-F5344CB8AC3E}">
        <p14:creationId xmlns:p14="http://schemas.microsoft.com/office/powerpoint/2010/main" val="1397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lue_Partial_white">
    <p:spTree>
      <p:nvGrpSpPr>
        <p:cNvPr id="1" name=""/>
        <p:cNvGrpSpPr/>
        <p:nvPr/>
      </p:nvGrpSpPr>
      <p:grpSpPr>
        <a:xfrm>
          <a:off x="0" y="0"/>
          <a:ext cx="0" cy="0"/>
          <a:chOff x="0" y="0"/>
          <a:chExt cx="0" cy="0"/>
        </a:xfrm>
      </p:grpSpPr>
      <p:pic>
        <p:nvPicPr>
          <p:cNvPr id="8" name="Picture 6" descr="Công ty Cổ phần Chứng khoán Phú Hư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12845" y="124708"/>
            <a:ext cx="1817155" cy="79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52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Blue_Thin_white">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 xmlns:adec="http://schemas.microsoft.com/office/drawing/2017/decorative" val="1"/>
              </a:ext>
            </a:extLst>
          </p:cNvPr>
          <p:cNvSpPr/>
          <p:nvPr userDrawn="1"/>
        </p:nvSpPr>
        <p:spPr>
          <a:xfrm>
            <a:off x="0" y="2"/>
            <a:ext cx="114300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66578" y="1272012"/>
            <a:ext cx="4936573"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323125" y="238243"/>
            <a:ext cx="1414602"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69576" y="3691379"/>
            <a:ext cx="11060185"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36" indent="0">
              <a:buNone/>
              <a:defRPr/>
            </a:lvl2pPr>
          </a:lstStyle>
          <a:p>
            <a:pPr lvl="0"/>
            <a:r>
              <a:rPr lang="en-US" smtClean="0"/>
              <a:t>Edit Master text styles</a:t>
            </a:r>
          </a:p>
        </p:txBody>
      </p:sp>
    </p:spTree>
    <p:extLst>
      <p:ext uri="{BB962C8B-B14F-4D97-AF65-F5344CB8AC3E}">
        <p14:creationId xmlns:p14="http://schemas.microsoft.com/office/powerpoint/2010/main" val="263412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AndText_Whi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75253" y="178248"/>
            <a:ext cx="9858375" cy="547956"/>
          </a:xfrm>
        </p:spPr>
        <p:txBody>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2513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AndText_Blue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a16="http://schemas.microsoft.com/office/drawing/2014/main" id="{5D66759F-426F-4A06-A6EF-E3E4ED965DAC}"/>
              </a:ext>
            </a:extLst>
          </p:cNvPr>
          <p:cNvSpPr/>
          <p:nvPr userDrawn="1"/>
        </p:nvSpPr>
        <p:spPr>
          <a:xfrm>
            <a:off x="0" y="1"/>
            <a:ext cx="11430000" cy="921026"/>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75253" y="178248"/>
            <a:ext cx="9858375"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4126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5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AndText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14300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75253" y="178248"/>
            <a:ext cx="9858375"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1283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14300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Tree>
    <p:extLst>
      <p:ext uri="{BB962C8B-B14F-4D97-AF65-F5344CB8AC3E}">
        <p14:creationId xmlns:p14="http://schemas.microsoft.com/office/powerpoint/2010/main" val="113127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Footer_Orange">
    <p:spTree>
      <p:nvGrpSpPr>
        <p:cNvPr id="1" name=""/>
        <p:cNvGrpSpPr/>
        <p:nvPr/>
      </p:nvGrpSpPr>
      <p:grpSpPr>
        <a:xfrm>
          <a:off x="0" y="0"/>
          <a:ext cx="0" cy="0"/>
          <a:chOff x="0" y="0"/>
          <a:chExt cx="0" cy="0"/>
        </a:xfrm>
      </p:grpSpPr>
      <p:sp>
        <p:nvSpPr>
          <p:cNvPr id="4" name="Rettangolo 4">
            <a:extLst>
              <a:ext uri="{FF2B5EF4-FFF2-40B4-BE49-F238E27FC236}">
                <a16:creationId xmlns:a16="http://schemas.microsoft.com/office/drawing/2014/main" id="{D0575EC3-37ED-474F-952C-33F492FA803B}"/>
              </a:ext>
              <a:ext uri="{C183D7F6-B498-43B3-948B-1728B52AA6E4}">
                <adec:decorative xmlns="" xmlns:adec="http://schemas.microsoft.com/office/drawing/2017/decorative" val="1"/>
              </a:ext>
            </a:extLst>
          </p:cNvPr>
          <p:cNvSpPr/>
          <p:nvPr userDrawn="1"/>
        </p:nvSpPr>
        <p:spPr>
          <a:xfrm>
            <a:off x="0" y="5956980"/>
            <a:ext cx="114300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75253" y="178248"/>
            <a:ext cx="9858375"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smtClean="0"/>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75255" y="1985616"/>
            <a:ext cx="2498824" cy="2250758"/>
          </a:xfrm>
        </p:spPr>
        <p:txBody>
          <a:bodyPr>
            <a:normAutofit/>
          </a:bodyPr>
          <a:lstStyle>
            <a:lvl1pPr marL="0" indent="0" algn="l" defTabSz="1036304"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75253" y="6207407"/>
            <a:ext cx="11098509" cy="523220"/>
          </a:xfrm>
        </p:spPr>
        <p:txBody>
          <a:bodyPr>
            <a:normAutofit/>
          </a:bodyPr>
          <a:lstStyle>
            <a:lvl1pPr marL="0" indent="0" algn="l" defTabSz="1036304"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75253" y="6730626"/>
            <a:ext cx="11098509" cy="315570"/>
          </a:xfrm>
        </p:spPr>
        <p:txBody>
          <a:bodyPr>
            <a:normAutofit/>
          </a:bodyPr>
          <a:lstStyle>
            <a:lvl1pPr marL="0" indent="0" algn="l" defTabSz="1036304"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304"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304"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smtClean="0"/>
              <a:t>Edit Master text styles</a:t>
            </a:r>
          </a:p>
        </p:txBody>
      </p:sp>
    </p:spTree>
    <p:extLst>
      <p:ext uri="{BB962C8B-B14F-4D97-AF65-F5344CB8AC3E}">
        <p14:creationId xmlns:p14="http://schemas.microsoft.com/office/powerpoint/2010/main" val="65301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5814" y="413813"/>
            <a:ext cx="9858375"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85814" y="2069042"/>
            <a:ext cx="9858375"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813" y="7203865"/>
            <a:ext cx="257175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C764DE79-268F-4C1A-8933-263129D2AF90}" type="datetimeFigureOut">
              <a:rPr lang="en-US" dirty="0"/>
              <a:t>11-Jan-21</a:t>
            </a:fld>
            <a:endParaRPr lang="en-US" dirty="0"/>
          </a:p>
        </p:txBody>
      </p:sp>
      <p:sp>
        <p:nvSpPr>
          <p:cNvPr id="5" name="Footer Placeholder 4"/>
          <p:cNvSpPr>
            <a:spLocks noGrp="1"/>
          </p:cNvSpPr>
          <p:nvPr>
            <p:ph type="ftr" sz="quarter" idx="3"/>
          </p:nvPr>
        </p:nvSpPr>
        <p:spPr>
          <a:xfrm>
            <a:off x="3786189" y="7203865"/>
            <a:ext cx="3857625"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72438" y="7203865"/>
            <a:ext cx="257175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29599223"/>
      </p:ext>
    </p:extLst>
  </p:cSld>
  <p:clrMap bg1="lt1" tx1="dk1" bg2="lt2" tx2="dk2" accent1="accent1" accent2="accent2" accent3="accent3" accent4="accent4" accent5="accent5" accent6="accent6" hlink="hlink" folHlink="folHlink"/>
  <p:sldLayoutIdLst>
    <p:sldLayoutId id="2147483689" r:id="rId1"/>
    <p:sldLayoutId id="2147483687" r:id="rId2"/>
    <p:sldLayoutId id="2147483688" r:id="rId3"/>
    <p:sldLayoutId id="2147483654" r:id="rId4"/>
    <p:sldLayoutId id="2147483690" r:id="rId5"/>
    <p:sldLayoutId id="2147483683" r:id="rId6"/>
    <p:sldLayoutId id="2147483663" r:id="rId7"/>
    <p:sldLayoutId id="2147483682" r:id="rId8"/>
    <p:sldLayoutId id="2147483678" r:id="rId9"/>
    <p:sldLayoutId id="2147483664" r:id="rId10"/>
    <p:sldLayoutId id="2147483662" r:id="rId11"/>
    <p:sldLayoutId id="2147483665" r:id="rId12"/>
  </p:sldLayoutIdLst>
  <p:txStyles>
    <p:titleStyle>
      <a:lvl1pPr algn="l" defTabSz="1005873"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8" indent="-251468" algn="l" defTabSz="1005873"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404" indent="-251468" algn="l" defTabSz="1005873"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40" indent="-251468" algn="l" defTabSz="1005873"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76"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212"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149"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9085"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2021"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956" indent="-251468" algn="l" defTabSz="1005873"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73" rtl="0" eaLnBrk="1" latinLnBrk="0" hangingPunct="1">
        <a:defRPr sz="1980" kern="1200">
          <a:solidFill>
            <a:schemeClr val="tx1"/>
          </a:solidFill>
          <a:latin typeface="+mn-lt"/>
          <a:ea typeface="+mn-ea"/>
          <a:cs typeface="+mn-cs"/>
        </a:defRPr>
      </a:lvl1pPr>
      <a:lvl2pPr marL="502936" algn="l" defTabSz="1005873" rtl="0" eaLnBrk="1" latinLnBrk="0" hangingPunct="1">
        <a:defRPr sz="1980" kern="1200">
          <a:solidFill>
            <a:schemeClr val="tx1"/>
          </a:solidFill>
          <a:latin typeface="+mn-lt"/>
          <a:ea typeface="+mn-ea"/>
          <a:cs typeface="+mn-cs"/>
        </a:defRPr>
      </a:lvl2pPr>
      <a:lvl3pPr marL="1005873" algn="l" defTabSz="1005873" rtl="0" eaLnBrk="1" latinLnBrk="0" hangingPunct="1">
        <a:defRPr sz="1980" kern="1200">
          <a:solidFill>
            <a:schemeClr val="tx1"/>
          </a:solidFill>
          <a:latin typeface="+mn-lt"/>
          <a:ea typeface="+mn-ea"/>
          <a:cs typeface="+mn-cs"/>
        </a:defRPr>
      </a:lvl3pPr>
      <a:lvl4pPr marL="1508808" algn="l" defTabSz="1005873" rtl="0" eaLnBrk="1" latinLnBrk="0" hangingPunct="1">
        <a:defRPr sz="1980" kern="1200">
          <a:solidFill>
            <a:schemeClr val="tx1"/>
          </a:solidFill>
          <a:latin typeface="+mn-lt"/>
          <a:ea typeface="+mn-ea"/>
          <a:cs typeface="+mn-cs"/>
        </a:defRPr>
      </a:lvl4pPr>
      <a:lvl5pPr marL="2011744" algn="l" defTabSz="1005873" rtl="0" eaLnBrk="1" latinLnBrk="0" hangingPunct="1">
        <a:defRPr sz="1980" kern="1200">
          <a:solidFill>
            <a:schemeClr val="tx1"/>
          </a:solidFill>
          <a:latin typeface="+mn-lt"/>
          <a:ea typeface="+mn-ea"/>
          <a:cs typeface="+mn-cs"/>
        </a:defRPr>
      </a:lvl5pPr>
      <a:lvl6pPr marL="2514680" algn="l" defTabSz="1005873" rtl="0" eaLnBrk="1" latinLnBrk="0" hangingPunct="1">
        <a:defRPr sz="1980" kern="1200">
          <a:solidFill>
            <a:schemeClr val="tx1"/>
          </a:solidFill>
          <a:latin typeface="+mn-lt"/>
          <a:ea typeface="+mn-ea"/>
          <a:cs typeface="+mn-cs"/>
        </a:defRPr>
      </a:lvl6pPr>
      <a:lvl7pPr marL="3017617" algn="l" defTabSz="1005873" rtl="0" eaLnBrk="1" latinLnBrk="0" hangingPunct="1">
        <a:defRPr sz="1980" kern="1200">
          <a:solidFill>
            <a:schemeClr val="tx1"/>
          </a:solidFill>
          <a:latin typeface="+mn-lt"/>
          <a:ea typeface="+mn-ea"/>
          <a:cs typeface="+mn-cs"/>
        </a:defRPr>
      </a:lvl7pPr>
      <a:lvl8pPr marL="3520553" algn="l" defTabSz="1005873" rtl="0" eaLnBrk="1" latinLnBrk="0" hangingPunct="1">
        <a:defRPr sz="1980" kern="1200">
          <a:solidFill>
            <a:schemeClr val="tx1"/>
          </a:solidFill>
          <a:latin typeface="+mn-lt"/>
          <a:ea typeface="+mn-ea"/>
          <a:cs typeface="+mn-cs"/>
        </a:defRPr>
      </a:lvl8pPr>
      <a:lvl9pPr marL="4023488" algn="l" defTabSz="1005873"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B6DBDFE-B3E7-4B2B-A02A-85770265628A}"/>
              </a:ext>
            </a:extLst>
          </p:cNvPr>
          <p:cNvSpPr>
            <a:spLocks noGrp="1"/>
          </p:cNvSpPr>
          <p:nvPr>
            <p:ph type="ctrTitle"/>
          </p:nvPr>
        </p:nvSpPr>
        <p:spPr>
          <a:xfrm>
            <a:off x="99295" y="1904431"/>
            <a:ext cx="4344184" cy="1538922"/>
          </a:xfrm>
        </p:spPr>
        <p:txBody>
          <a:bodyPr>
            <a:normAutofit/>
          </a:bodyPr>
          <a:lstStyle/>
          <a:p>
            <a:r>
              <a:rPr lang="en-US" sz="4400" spc="-150" smtClean="0">
                <a:solidFill>
                  <a:schemeClr val="accent1">
                    <a:lumMod val="50000"/>
                  </a:schemeClr>
                </a:solidFill>
              </a:rPr>
              <a:t>Work from everywhere</a:t>
            </a:r>
            <a:endParaRPr lang="en-US" sz="4000" dirty="0">
              <a:solidFill>
                <a:schemeClr val="accent1">
                  <a:lumMod val="50000"/>
                </a:schemeClr>
              </a:solidFill>
            </a:endParaRPr>
          </a:p>
        </p:txBody>
      </p:sp>
      <p:sp>
        <p:nvSpPr>
          <p:cNvPr id="87" name="TextBox 86"/>
          <p:cNvSpPr txBox="1"/>
          <p:nvPr/>
        </p:nvSpPr>
        <p:spPr>
          <a:xfrm>
            <a:off x="99295" y="3769569"/>
            <a:ext cx="9571884" cy="120032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We design a code hosting platform for version control and collaboration, letting team members work together on projects from anywhere.</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This report is to demonstrate how this platform works and maintained.</a:t>
            </a:r>
          </a:p>
        </p:txBody>
      </p:sp>
    </p:spTree>
    <p:extLst>
      <p:ext uri="{BB962C8B-B14F-4D97-AF65-F5344CB8AC3E}">
        <p14:creationId xmlns:p14="http://schemas.microsoft.com/office/powerpoint/2010/main" val="2172109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Rectangle 2086"/>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86" name="TextBox 2085"/>
          <p:cNvSpPr txBox="1"/>
          <p:nvPr/>
        </p:nvSpPr>
        <p:spPr>
          <a:xfrm>
            <a:off x="170027" y="106894"/>
            <a:ext cx="3005435" cy="584775"/>
          </a:xfrm>
          <a:prstGeom prst="rect">
            <a:avLst/>
          </a:prstGeom>
          <a:noFill/>
        </p:spPr>
        <p:txBody>
          <a:bodyPr wrap="square" rtlCol="0">
            <a:spAutoFit/>
          </a:bodyPr>
          <a:lstStyle/>
          <a:p>
            <a:r>
              <a:rPr lang="en-US" sz="3200" spc="-150">
                <a:solidFill>
                  <a:schemeClr val="accent1">
                    <a:lumMod val="50000"/>
                  </a:schemeClr>
                </a:solidFill>
              </a:rPr>
              <a:t>Workflow</a:t>
            </a:r>
            <a:endParaRPr lang="en-US" sz="3200">
              <a:solidFill>
                <a:schemeClr val="bg1"/>
              </a:solidFill>
              <a:latin typeface="PhTimes" panose="02020500000000000000" pitchFamily="18" charset="0"/>
              <a:cs typeface="Times New Roman" panose="02020603050405020304" pitchFamily="18" charset="0"/>
            </a:endParaRPr>
          </a:p>
        </p:txBody>
      </p:sp>
      <p:sp>
        <p:nvSpPr>
          <p:cNvPr id="2088" name="Rectangle 2087"/>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98" name="Rectangle 2097"/>
          <p:cNvSpPr/>
          <p:nvPr/>
        </p:nvSpPr>
        <p:spPr>
          <a:xfrm>
            <a:off x="358112" y="2675001"/>
            <a:ext cx="1571643" cy="4011876"/>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18">
            <a:extLst>
              <a:ext uri="{FF2B5EF4-FFF2-40B4-BE49-F238E27FC236}">
                <a16:creationId xmlns:a16="http://schemas.microsoft.com/office/drawing/2014/main" id="{2C1BBEAC-8CAD-4772-8855-38B9E896B35D}"/>
              </a:ext>
            </a:extLst>
          </p:cNvPr>
          <p:cNvSpPr>
            <a:spLocks/>
          </p:cNvSpPr>
          <p:nvPr/>
        </p:nvSpPr>
        <p:spPr bwMode="auto">
          <a:xfrm>
            <a:off x="5241544" y="2264317"/>
            <a:ext cx="56024" cy="63241"/>
          </a:xfrm>
          <a:custGeom>
            <a:avLst/>
            <a:gdLst>
              <a:gd name="T0" fmla="*/ 0 w 46"/>
              <a:gd name="T1" fmla="*/ 54 h 54"/>
              <a:gd name="T2" fmla="*/ 46 w 46"/>
              <a:gd name="T3" fmla="*/ 27 h 54"/>
              <a:gd name="T4" fmla="*/ 0 w 46"/>
              <a:gd name="T5" fmla="*/ 0 h 54"/>
              <a:gd name="T6" fmla="*/ 0 w 46"/>
              <a:gd name="T7" fmla="*/ 54 h 54"/>
            </a:gdLst>
            <a:ahLst/>
            <a:cxnLst>
              <a:cxn ang="0">
                <a:pos x="T0" y="T1"/>
              </a:cxn>
              <a:cxn ang="0">
                <a:pos x="T2" y="T3"/>
              </a:cxn>
              <a:cxn ang="0">
                <a:pos x="T4" y="T5"/>
              </a:cxn>
              <a:cxn ang="0">
                <a:pos x="T6" y="T7"/>
              </a:cxn>
            </a:cxnLst>
            <a:rect l="0" t="0" r="r" b="b"/>
            <a:pathLst>
              <a:path w="46" h="54">
                <a:moveTo>
                  <a:pt x="0" y="54"/>
                </a:moveTo>
                <a:lnTo>
                  <a:pt x="46" y="27"/>
                </a:lnTo>
                <a:lnTo>
                  <a:pt x="0"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7" name="Group 116"/>
          <p:cNvGrpSpPr/>
          <p:nvPr/>
        </p:nvGrpSpPr>
        <p:grpSpPr>
          <a:xfrm>
            <a:off x="724255" y="4180373"/>
            <a:ext cx="844058" cy="971496"/>
            <a:chOff x="7484199" y="1176928"/>
            <a:chExt cx="1100184" cy="1316899"/>
          </a:xfrm>
        </p:grpSpPr>
        <p:grpSp>
          <p:nvGrpSpPr>
            <p:cNvPr id="102" name="Group 101"/>
            <p:cNvGrpSpPr>
              <a:grpSpLocks noChangeAspect="1"/>
            </p:cNvGrpSpPr>
            <p:nvPr/>
          </p:nvGrpSpPr>
          <p:grpSpPr>
            <a:xfrm>
              <a:off x="7534155" y="1176928"/>
              <a:ext cx="902365" cy="678535"/>
              <a:chOff x="1609078" y="1360262"/>
              <a:chExt cx="1419225" cy="1031875"/>
            </a:xfrm>
          </p:grpSpPr>
          <p:sp>
            <p:nvSpPr>
              <p:cNvPr id="103" name="Rectangle 102">
                <a:extLst>
                  <a:ext uri="{FF2B5EF4-FFF2-40B4-BE49-F238E27FC236}">
                    <a16:creationId xmlns:a16="http://schemas.microsoft.com/office/drawing/2014/main" id="{021809C7-D38B-4165-9880-89D7C63F6E1E}"/>
                  </a:ext>
                </a:extLst>
              </p:cNvPr>
              <p:cNvSpPr>
                <a:spLocks noChangeArrowheads="1"/>
              </p:cNvSpPr>
              <p:nvPr/>
            </p:nvSpPr>
            <p:spPr bwMode="auto">
              <a:xfrm>
                <a:off x="1923403" y="1439637"/>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3">
                <a:extLst>
                  <a:ext uri="{FF2B5EF4-FFF2-40B4-BE49-F238E27FC236}">
                    <a16:creationId xmlns:a16="http://schemas.microsoft.com/office/drawing/2014/main" id="{A20DC928-BC16-4C8A-8AD1-693441550D52}"/>
                  </a:ext>
                </a:extLst>
              </p:cNvPr>
              <p:cNvSpPr>
                <a:spLocks noEditPoints="1"/>
              </p:cNvSpPr>
              <p:nvPr/>
            </p:nvSpPr>
            <p:spPr bwMode="auto">
              <a:xfrm>
                <a:off x="1844028" y="1360262"/>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4">
                <a:extLst>
                  <a:ext uri="{FF2B5EF4-FFF2-40B4-BE49-F238E27FC236}">
                    <a16:creationId xmlns:a16="http://schemas.microsoft.com/office/drawing/2014/main" id="{830DCD1D-5EAC-4680-9EE8-3ECDBC8FED32}"/>
                  </a:ext>
                </a:extLst>
              </p:cNvPr>
              <p:cNvSpPr>
                <a:spLocks/>
              </p:cNvSpPr>
              <p:nvPr/>
            </p:nvSpPr>
            <p:spPr bwMode="auto">
              <a:xfrm>
                <a:off x="1609078" y="2147662"/>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5">
                <a:extLst>
                  <a:ext uri="{FF2B5EF4-FFF2-40B4-BE49-F238E27FC236}">
                    <a16:creationId xmlns:a16="http://schemas.microsoft.com/office/drawing/2014/main" id="{8614EADE-9F50-4C48-9375-7C66BCB055AC}"/>
                  </a:ext>
                </a:extLst>
              </p:cNvPr>
              <p:cNvSpPr>
                <a:spLocks/>
              </p:cNvSpPr>
              <p:nvPr/>
            </p:nvSpPr>
            <p:spPr bwMode="auto">
              <a:xfrm>
                <a:off x="2164703" y="1504724"/>
                <a:ext cx="307975" cy="409575"/>
              </a:xfrm>
              <a:custGeom>
                <a:avLst/>
                <a:gdLst>
                  <a:gd name="T0" fmla="*/ 0 w 194"/>
                  <a:gd name="T1" fmla="*/ 0 h 258"/>
                  <a:gd name="T2" fmla="*/ 0 w 194"/>
                  <a:gd name="T3" fmla="*/ 258 h 258"/>
                  <a:gd name="T4" fmla="*/ 194 w 194"/>
                  <a:gd name="T5" fmla="*/ 258 h 258"/>
                  <a:gd name="T6" fmla="*/ 194 w 194"/>
                  <a:gd name="T7" fmla="*/ 80 h 258"/>
                  <a:gd name="T8" fmla="*/ 113 w 194"/>
                  <a:gd name="T9" fmla="*/ 80 h 258"/>
                  <a:gd name="T10" fmla="*/ 113 w 194"/>
                  <a:gd name="T11" fmla="*/ 0 h 258"/>
                  <a:gd name="T12" fmla="*/ 0 w 194"/>
                  <a:gd name="T13" fmla="*/ 0 h 258"/>
                </a:gdLst>
                <a:ahLst/>
                <a:cxnLst>
                  <a:cxn ang="0">
                    <a:pos x="T0" y="T1"/>
                  </a:cxn>
                  <a:cxn ang="0">
                    <a:pos x="T2" y="T3"/>
                  </a:cxn>
                  <a:cxn ang="0">
                    <a:pos x="T4" y="T5"/>
                  </a:cxn>
                  <a:cxn ang="0">
                    <a:pos x="T6" y="T7"/>
                  </a:cxn>
                  <a:cxn ang="0">
                    <a:pos x="T8" y="T9"/>
                  </a:cxn>
                  <a:cxn ang="0">
                    <a:pos x="T10" y="T11"/>
                  </a:cxn>
                  <a:cxn ang="0">
                    <a:pos x="T12" y="T13"/>
                  </a:cxn>
                </a:cxnLst>
                <a:rect l="0" t="0" r="r" b="b"/>
                <a:pathLst>
                  <a:path w="194" h="258">
                    <a:moveTo>
                      <a:pt x="0" y="0"/>
                    </a:moveTo>
                    <a:lnTo>
                      <a:pt x="0" y="258"/>
                    </a:lnTo>
                    <a:lnTo>
                      <a:pt x="194" y="258"/>
                    </a:lnTo>
                    <a:lnTo>
                      <a:pt x="194" y="80"/>
                    </a:lnTo>
                    <a:lnTo>
                      <a:pt x="113" y="80"/>
                    </a:lnTo>
                    <a:lnTo>
                      <a:pt x="113" y="0"/>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6">
                <a:extLst>
                  <a:ext uri="{FF2B5EF4-FFF2-40B4-BE49-F238E27FC236}">
                    <a16:creationId xmlns:a16="http://schemas.microsoft.com/office/drawing/2014/main" id="{B54AA6C6-6A4E-4AD5-8FE7-716E5B5D70C5}"/>
                  </a:ext>
                </a:extLst>
              </p:cNvPr>
              <p:cNvSpPr>
                <a:spLocks/>
              </p:cNvSpPr>
              <p:nvPr/>
            </p:nvSpPr>
            <p:spPr bwMode="auto">
              <a:xfrm>
                <a:off x="2371078" y="1504724"/>
                <a:ext cx="101600" cy="101600"/>
              </a:xfrm>
              <a:custGeom>
                <a:avLst/>
                <a:gdLst>
                  <a:gd name="T0" fmla="*/ 0 w 64"/>
                  <a:gd name="T1" fmla="*/ 64 h 64"/>
                  <a:gd name="T2" fmla="*/ 64 w 64"/>
                  <a:gd name="T3" fmla="*/ 64 h 64"/>
                  <a:gd name="T4" fmla="*/ 0 w 64"/>
                  <a:gd name="T5" fmla="*/ 0 h 64"/>
                  <a:gd name="T6" fmla="*/ 0 w 64"/>
                  <a:gd name="T7" fmla="*/ 64 h 64"/>
                </a:gdLst>
                <a:ahLst/>
                <a:cxnLst>
                  <a:cxn ang="0">
                    <a:pos x="T0" y="T1"/>
                  </a:cxn>
                  <a:cxn ang="0">
                    <a:pos x="T2" y="T3"/>
                  </a:cxn>
                  <a:cxn ang="0">
                    <a:pos x="T4" y="T5"/>
                  </a:cxn>
                  <a:cxn ang="0">
                    <a:pos x="T6" y="T7"/>
                  </a:cxn>
                </a:cxnLst>
                <a:rect l="0" t="0" r="r" b="b"/>
                <a:pathLst>
                  <a:path w="64" h="64">
                    <a:moveTo>
                      <a:pt x="0" y="64"/>
                    </a:moveTo>
                    <a:lnTo>
                      <a:pt x="64" y="64"/>
                    </a:lnTo>
                    <a:lnTo>
                      <a:pt x="0" y="0"/>
                    </a:lnTo>
                    <a:lnTo>
                      <a:pt x="0" y="6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a:extLst>
                  <a:ext uri="{FF2B5EF4-FFF2-40B4-BE49-F238E27FC236}">
                    <a16:creationId xmlns:a16="http://schemas.microsoft.com/office/drawing/2014/main" id="{FFBD10DB-0081-4BE5-91C4-7D3BF871964F}"/>
                  </a:ext>
                </a:extLst>
              </p:cNvPr>
              <p:cNvSpPr>
                <a:spLocks noChangeArrowheads="1"/>
              </p:cNvSpPr>
              <p:nvPr/>
            </p:nvSpPr>
            <p:spPr bwMode="auto">
              <a:xfrm>
                <a:off x="2194866" y="1842862"/>
                <a:ext cx="2476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8">
                <a:extLst>
                  <a:ext uri="{FF2B5EF4-FFF2-40B4-BE49-F238E27FC236}">
                    <a16:creationId xmlns:a16="http://schemas.microsoft.com/office/drawing/2014/main" id="{150839F0-F08F-424F-BB1F-9B313AE0E345}"/>
                  </a:ext>
                </a:extLst>
              </p:cNvPr>
              <p:cNvSpPr>
                <a:spLocks noChangeArrowheads="1"/>
              </p:cNvSpPr>
              <p:nvPr/>
            </p:nvSpPr>
            <p:spPr bwMode="auto">
              <a:xfrm>
                <a:off x="2194866" y="1790474"/>
                <a:ext cx="247650" cy="269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9">
                <a:extLst>
                  <a:ext uri="{FF2B5EF4-FFF2-40B4-BE49-F238E27FC236}">
                    <a16:creationId xmlns:a16="http://schemas.microsoft.com/office/drawing/2014/main" id="{F1465343-AB8C-43C5-AD81-243481E6D25B}"/>
                  </a:ext>
                </a:extLst>
              </p:cNvPr>
              <p:cNvSpPr>
                <a:spLocks noChangeArrowheads="1"/>
              </p:cNvSpPr>
              <p:nvPr/>
            </p:nvSpPr>
            <p:spPr bwMode="auto">
              <a:xfrm>
                <a:off x="2194866" y="1739674"/>
                <a:ext cx="12700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0">
                <a:extLst>
                  <a:ext uri="{FF2B5EF4-FFF2-40B4-BE49-F238E27FC236}">
                    <a16:creationId xmlns:a16="http://schemas.microsoft.com/office/drawing/2014/main" id="{E6C4C802-8B15-40EF-9644-2772C5C72E69}"/>
                  </a:ext>
                </a:extLst>
              </p:cNvPr>
              <p:cNvSpPr>
                <a:spLocks noChangeArrowheads="1"/>
              </p:cNvSpPr>
              <p:nvPr/>
            </p:nvSpPr>
            <p:spPr bwMode="auto">
              <a:xfrm>
                <a:off x="2348853" y="1739674"/>
                <a:ext cx="93663" cy="2698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1">
                <a:extLst>
                  <a:ext uri="{FF2B5EF4-FFF2-40B4-BE49-F238E27FC236}">
                    <a16:creationId xmlns:a16="http://schemas.microsoft.com/office/drawing/2014/main" id="{6F5E45F2-49D9-4A37-9060-2EDA3E28187A}"/>
                  </a:ext>
                </a:extLst>
              </p:cNvPr>
              <p:cNvSpPr>
                <a:spLocks noChangeArrowheads="1"/>
              </p:cNvSpPr>
              <p:nvPr/>
            </p:nvSpPr>
            <p:spPr bwMode="auto">
              <a:xfrm>
                <a:off x="2194866" y="1688874"/>
                <a:ext cx="2476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2">
                <a:extLst>
                  <a:ext uri="{FF2B5EF4-FFF2-40B4-BE49-F238E27FC236}">
                    <a16:creationId xmlns:a16="http://schemas.microsoft.com/office/drawing/2014/main" id="{CC67F2DA-462D-4F47-A580-BE16ABF02037}"/>
                  </a:ext>
                </a:extLst>
              </p:cNvPr>
              <p:cNvSpPr>
                <a:spLocks noChangeArrowheads="1"/>
              </p:cNvSpPr>
              <p:nvPr/>
            </p:nvSpPr>
            <p:spPr bwMode="auto">
              <a:xfrm>
                <a:off x="2194866" y="1636487"/>
                <a:ext cx="682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4" name="TextBox 113"/>
            <p:cNvSpPr txBox="1"/>
            <p:nvPr/>
          </p:nvSpPr>
          <p:spPr>
            <a:xfrm>
              <a:off x="7484199" y="1909744"/>
              <a:ext cx="1100184" cy="584083"/>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Bloomberg</a:t>
              </a:r>
              <a:br>
                <a:rPr lang="en-US" sz="1100">
                  <a:latin typeface="Times New Roman" panose="02020603050405020304" pitchFamily="18" charset="0"/>
                  <a:cs typeface="Times New Roman" panose="02020603050405020304" pitchFamily="18" charset="0"/>
                </a:rPr>
              </a:br>
              <a:r>
                <a:rPr lang="en-US" sz="1100">
                  <a:latin typeface="Times New Roman" panose="02020603050405020304" pitchFamily="18" charset="0"/>
                  <a:cs typeface="Times New Roman" panose="02020603050405020304" pitchFamily="18" charset="0"/>
                </a:rPr>
                <a:t>Terminal</a:t>
              </a:r>
            </a:p>
          </p:txBody>
        </p:sp>
      </p:grpSp>
      <p:grpSp>
        <p:nvGrpSpPr>
          <p:cNvPr id="118" name="Group 117"/>
          <p:cNvGrpSpPr/>
          <p:nvPr/>
        </p:nvGrpSpPr>
        <p:grpSpPr>
          <a:xfrm>
            <a:off x="709541" y="5614526"/>
            <a:ext cx="844058" cy="962138"/>
            <a:chOff x="8776396" y="2150600"/>
            <a:chExt cx="1100184" cy="1304214"/>
          </a:xfrm>
        </p:grpSpPr>
        <p:grpSp>
          <p:nvGrpSpPr>
            <p:cNvPr id="84" name="Group 83"/>
            <p:cNvGrpSpPr>
              <a:grpSpLocks noChangeAspect="1"/>
            </p:cNvGrpSpPr>
            <p:nvPr/>
          </p:nvGrpSpPr>
          <p:grpSpPr>
            <a:xfrm>
              <a:off x="8875306" y="2150600"/>
              <a:ext cx="902365" cy="678535"/>
              <a:chOff x="1609078" y="1360262"/>
              <a:chExt cx="1419225" cy="1031875"/>
            </a:xfrm>
          </p:grpSpPr>
          <p:sp>
            <p:nvSpPr>
              <p:cNvPr id="5" name="Rectangle 4">
                <a:extLst>
                  <a:ext uri="{FF2B5EF4-FFF2-40B4-BE49-F238E27FC236}">
                    <a16:creationId xmlns:a16="http://schemas.microsoft.com/office/drawing/2014/main" id="{021809C7-D38B-4165-9880-89D7C63F6E1E}"/>
                  </a:ext>
                </a:extLst>
              </p:cNvPr>
              <p:cNvSpPr>
                <a:spLocks noChangeArrowheads="1"/>
              </p:cNvSpPr>
              <p:nvPr/>
            </p:nvSpPr>
            <p:spPr bwMode="auto">
              <a:xfrm>
                <a:off x="1923403" y="1439637"/>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A20DC928-BC16-4C8A-8AD1-693441550D52}"/>
                  </a:ext>
                </a:extLst>
              </p:cNvPr>
              <p:cNvSpPr>
                <a:spLocks noEditPoints="1"/>
              </p:cNvSpPr>
              <p:nvPr/>
            </p:nvSpPr>
            <p:spPr bwMode="auto">
              <a:xfrm>
                <a:off x="1844028" y="1360262"/>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830DCD1D-5EAC-4680-9EE8-3ECDBC8FED32}"/>
                  </a:ext>
                </a:extLst>
              </p:cNvPr>
              <p:cNvSpPr>
                <a:spLocks/>
              </p:cNvSpPr>
              <p:nvPr/>
            </p:nvSpPr>
            <p:spPr bwMode="auto">
              <a:xfrm>
                <a:off x="1609078" y="2147662"/>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8614EADE-9F50-4C48-9375-7C66BCB055AC}"/>
                  </a:ext>
                </a:extLst>
              </p:cNvPr>
              <p:cNvSpPr>
                <a:spLocks/>
              </p:cNvSpPr>
              <p:nvPr/>
            </p:nvSpPr>
            <p:spPr bwMode="auto">
              <a:xfrm>
                <a:off x="2164703" y="1504724"/>
                <a:ext cx="307975" cy="409575"/>
              </a:xfrm>
              <a:custGeom>
                <a:avLst/>
                <a:gdLst>
                  <a:gd name="T0" fmla="*/ 0 w 194"/>
                  <a:gd name="T1" fmla="*/ 0 h 258"/>
                  <a:gd name="T2" fmla="*/ 0 w 194"/>
                  <a:gd name="T3" fmla="*/ 258 h 258"/>
                  <a:gd name="T4" fmla="*/ 194 w 194"/>
                  <a:gd name="T5" fmla="*/ 258 h 258"/>
                  <a:gd name="T6" fmla="*/ 194 w 194"/>
                  <a:gd name="T7" fmla="*/ 80 h 258"/>
                  <a:gd name="T8" fmla="*/ 113 w 194"/>
                  <a:gd name="T9" fmla="*/ 80 h 258"/>
                  <a:gd name="T10" fmla="*/ 113 w 194"/>
                  <a:gd name="T11" fmla="*/ 0 h 258"/>
                  <a:gd name="T12" fmla="*/ 0 w 194"/>
                  <a:gd name="T13" fmla="*/ 0 h 258"/>
                </a:gdLst>
                <a:ahLst/>
                <a:cxnLst>
                  <a:cxn ang="0">
                    <a:pos x="T0" y="T1"/>
                  </a:cxn>
                  <a:cxn ang="0">
                    <a:pos x="T2" y="T3"/>
                  </a:cxn>
                  <a:cxn ang="0">
                    <a:pos x="T4" y="T5"/>
                  </a:cxn>
                  <a:cxn ang="0">
                    <a:pos x="T6" y="T7"/>
                  </a:cxn>
                  <a:cxn ang="0">
                    <a:pos x="T8" y="T9"/>
                  </a:cxn>
                  <a:cxn ang="0">
                    <a:pos x="T10" y="T11"/>
                  </a:cxn>
                  <a:cxn ang="0">
                    <a:pos x="T12" y="T13"/>
                  </a:cxn>
                </a:cxnLst>
                <a:rect l="0" t="0" r="r" b="b"/>
                <a:pathLst>
                  <a:path w="194" h="258">
                    <a:moveTo>
                      <a:pt x="0" y="0"/>
                    </a:moveTo>
                    <a:lnTo>
                      <a:pt x="0" y="258"/>
                    </a:lnTo>
                    <a:lnTo>
                      <a:pt x="194" y="258"/>
                    </a:lnTo>
                    <a:lnTo>
                      <a:pt x="194" y="80"/>
                    </a:lnTo>
                    <a:lnTo>
                      <a:pt x="113" y="80"/>
                    </a:lnTo>
                    <a:lnTo>
                      <a:pt x="113" y="0"/>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B54AA6C6-6A4E-4AD5-8FE7-716E5B5D70C5}"/>
                  </a:ext>
                </a:extLst>
              </p:cNvPr>
              <p:cNvSpPr>
                <a:spLocks/>
              </p:cNvSpPr>
              <p:nvPr/>
            </p:nvSpPr>
            <p:spPr bwMode="auto">
              <a:xfrm>
                <a:off x="2371078" y="1504724"/>
                <a:ext cx="101600" cy="101600"/>
              </a:xfrm>
              <a:custGeom>
                <a:avLst/>
                <a:gdLst>
                  <a:gd name="T0" fmla="*/ 0 w 64"/>
                  <a:gd name="T1" fmla="*/ 64 h 64"/>
                  <a:gd name="T2" fmla="*/ 64 w 64"/>
                  <a:gd name="T3" fmla="*/ 64 h 64"/>
                  <a:gd name="T4" fmla="*/ 0 w 64"/>
                  <a:gd name="T5" fmla="*/ 0 h 64"/>
                  <a:gd name="T6" fmla="*/ 0 w 64"/>
                  <a:gd name="T7" fmla="*/ 64 h 64"/>
                </a:gdLst>
                <a:ahLst/>
                <a:cxnLst>
                  <a:cxn ang="0">
                    <a:pos x="T0" y="T1"/>
                  </a:cxn>
                  <a:cxn ang="0">
                    <a:pos x="T2" y="T3"/>
                  </a:cxn>
                  <a:cxn ang="0">
                    <a:pos x="T4" y="T5"/>
                  </a:cxn>
                  <a:cxn ang="0">
                    <a:pos x="T6" y="T7"/>
                  </a:cxn>
                </a:cxnLst>
                <a:rect l="0" t="0" r="r" b="b"/>
                <a:pathLst>
                  <a:path w="64" h="64">
                    <a:moveTo>
                      <a:pt x="0" y="64"/>
                    </a:moveTo>
                    <a:lnTo>
                      <a:pt x="64" y="64"/>
                    </a:lnTo>
                    <a:lnTo>
                      <a:pt x="0" y="0"/>
                    </a:lnTo>
                    <a:lnTo>
                      <a:pt x="0" y="6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FFBD10DB-0081-4BE5-91C4-7D3BF871964F}"/>
                  </a:ext>
                </a:extLst>
              </p:cNvPr>
              <p:cNvSpPr>
                <a:spLocks noChangeArrowheads="1"/>
              </p:cNvSpPr>
              <p:nvPr/>
            </p:nvSpPr>
            <p:spPr bwMode="auto">
              <a:xfrm>
                <a:off x="2194866" y="1842862"/>
                <a:ext cx="2476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150839F0-F08F-424F-BB1F-9B313AE0E345}"/>
                  </a:ext>
                </a:extLst>
              </p:cNvPr>
              <p:cNvSpPr>
                <a:spLocks noChangeArrowheads="1"/>
              </p:cNvSpPr>
              <p:nvPr/>
            </p:nvSpPr>
            <p:spPr bwMode="auto">
              <a:xfrm>
                <a:off x="2194866" y="1790474"/>
                <a:ext cx="247650" cy="269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F1465343-AB8C-43C5-AD81-243481E6D25B}"/>
                  </a:ext>
                </a:extLst>
              </p:cNvPr>
              <p:cNvSpPr>
                <a:spLocks noChangeArrowheads="1"/>
              </p:cNvSpPr>
              <p:nvPr/>
            </p:nvSpPr>
            <p:spPr bwMode="auto">
              <a:xfrm>
                <a:off x="2194866" y="1739674"/>
                <a:ext cx="12700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E6C4C802-8B15-40EF-9644-2772C5C72E69}"/>
                  </a:ext>
                </a:extLst>
              </p:cNvPr>
              <p:cNvSpPr>
                <a:spLocks noChangeArrowheads="1"/>
              </p:cNvSpPr>
              <p:nvPr/>
            </p:nvSpPr>
            <p:spPr bwMode="auto">
              <a:xfrm>
                <a:off x="2348853" y="1739674"/>
                <a:ext cx="93663" cy="2698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6F5E45F2-49D9-4A37-9060-2EDA3E28187A}"/>
                  </a:ext>
                </a:extLst>
              </p:cNvPr>
              <p:cNvSpPr>
                <a:spLocks noChangeArrowheads="1"/>
              </p:cNvSpPr>
              <p:nvPr/>
            </p:nvSpPr>
            <p:spPr bwMode="auto">
              <a:xfrm>
                <a:off x="2194866" y="1688874"/>
                <a:ext cx="24765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CC67F2DA-462D-4F47-A580-BE16ABF02037}"/>
                  </a:ext>
                </a:extLst>
              </p:cNvPr>
              <p:cNvSpPr>
                <a:spLocks noChangeArrowheads="1"/>
              </p:cNvSpPr>
              <p:nvPr/>
            </p:nvSpPr>
            <p:spPr bwMode="auto">
              <a:xfrm>
                <a:off x="2194866" y="1636487"/>
                <a:ext cx="6826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5" name="TextBox 114"/>
            <p:cNvSpPr txBox="1"/>
            <p:nvPr/>
          </p:nvSpPr>
          <p:spPr>
            <a:xfrm>
              <a:off x="8776396" y="2870730"/>
              <a:ext cx="1100184" cy="584084"/>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FiinPro</a:t>
              </a:r>
              <a:br>
                <a:rPr lang="en-US" sz="1100">
                  <a:latin typeface="Times New Roman" panose="02020603050405020304" pitchFamily="18" charset="0"/>
                  <a:cs typeface="Times New Roman" panose="02020603050405020304" pitchFamily="18" charset="0"/>
                </a:rPr>
              </a:br>
              <a:r>
                <a:rPr lang="en-US" sz="1100">
                  <a:latin typeface="Times New Roman" panose="02020603050405020304" pitchFamily="18" charset="0"/>
                  <a:cs typeface="Times New Roman" panose="02020603050405020304" pitchFamily="18" charset="0"/>
                </a:rPr>
                <a:t>Terminal</a:t>
              </a:r>
            </a:p>
          </p:txBody>
        </p:sp>
      </p:grpSp>
      <p:grpSp>
        <p:nvGrpSpPr>
          <p:cNvPr id="128" name="Group 127"/>
          <p:cNvGrpSpPr/>
          <p:nvPr/>
        </p:nvGrpSpPr>
        <p:grpSpPr>
          <a:xfrm>
            <a:off x="566889" y="2838683"/>
            <a:ext cx="1123656" cy="916347"/>
            <a:chOff x="137060" y="6627175"/>
            <a:chExt cx="1173614" cy="959227"/>
          </a:xfrm>
        </p:grpSpPr>
        <p:pic>
          <p:nvPicPr>
            <p:cNvPr id="2052" name="Picture 4" descr="Download Free png Feasibility Studies - Financial Institutions | SFA SFM -  DLPNG.com"/>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5608" y="6627175"/>
              <a:ext cx="756518" cy="756518"/>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p:cNvSpPr txBox="1"/>
            <p:nvPr/>
          </p:nvSpPr>
          <p:spPr>
            <a:xfrm>
              <a:off x="137060" y="7312550"/>
              <a:ext cx="1173614" cy="273852"/>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Stock Exchange</a:t>
              </a:r>
            </a:p>
          </p:txBody>
        </p:sp>
      </p:grpSp>
      <p:grpSp>
        <p:nvGrpSpPr>
          <p:cNvPr id="134" name="Group 133"/>
          <p:cNvGrpSpPr/>
          <p:nvPr/>
        </p:nvGrpSpPr>
        <p:grpSpPr>
          <a:xfrm>
            <a:off x="2130623" y="2952992"/>
            <a:ext cx="919607" cy="1094001"/>
            <a:chOff x="1683410" y="4694500"/>
            <a:chExt cx="960493" cy="1145193"/>
          </a:xfrm>
        </p:grpSpPr>
        <p:grpSp>
          <p:nvGrpSpPr>
            <p:cNvPr id="83" name="Group 82"/>
            <p:cNvGrpSpPr/>
            <p:nvPr/>
          </p:nvGrpSpPr>
          <p:grpSpPr>
            <a:xfrm>
              <a:off x="1802304" y="4694500"/>
              <a:ext cx="704730" cy="681613"/>
              <a:chOff x="3236266" y="477612"/>
              <a:chExt cx="879475" cy="882650"/>
            </a:xfrm>
          </p:grpSpPr>
          <p:grpSp>
            <p:nvGrpSpPr>
              <p:cNvPr id="82" name="Group 81"/>
              <p:cNvGrpSpPr/>
              <p:nvPr/>
            </p:nvGrpSpPr>
            <p:grpSpPr>
              <a:xfrm>
                <a:off x="3236266" y="477612"/>
                <a:ext cx="879475" cy="882650"/>
                <a:chOff x="3236266" y="477612"/>
                <a:chExt cx="879475" cy="882650"/>
              </a:xfrm>
            </p:grpSpPr>
            <p:sp>
              <p:nvSpPr>
                <p:cNvPr id="29" name="Oval 28">
                  <a:extLst>
                    <a:ext uri="{FF2B5EF4-FFF2-40B4-BE49-F238E27FC236}">
                      <a16:creationId xmlns:a16="http://schemas.microsoft.com/office/drawing/2014/main" id="{2AB5CFC7-0422-4AE9-99F6-45546AFF3F0B}"/>
                    </a:ext>
                  </a:extLst>
                </p:cNvPr>
                <p:cNvSpPr>
                  <a:spLocks noChangeArrowheads="1"/>
                </p:cNvSpPr>
                <p:nvPr/>
              </p:nvSpPr>
              <p:spPr bwMode="auto">
                <a:xfrm>
                  <a:off x="3256903" y="498249"/>
                  <a:ext cx="838200" cy="842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a:extLst>
                    <a:ext uri="{FF2B5EF4-FFF2-40B4-BE49-F238E27FC236}">
                      <a16:creationId xmlns:a16="http://schemas.microsoft.com/office/drawing/2014/main" id="{39E378E3-F3E8-4627-868A-53682A8E72AA}"/>
                    </a:ext>
                  </a:extLst>
                </p:cNvPr>
                <p:cNvSpPr>
                  <a:spLocks noEditPoints="1"/>
                </p:cNvSpPr>
                <p:nvPr/>
              </p:nvSpPr>
              <p:spPr bwMode="auto">
                <a:xfrm>
                  <a:off x="3236266" y="477612"/>
                  <a:ext cx="879475" cy="882650"/>
                </a:xfrm>
                <a:custGeom>
                  <a:avLst/>
                  <a:gdLst>
                    <a:gd name="T0" fmla="*/ 218 w 437"/>
                    <a:gd name="T1" fmla="*/ 20 h 438"/>
                    <a:gd name="T2" fmla="*/ 417 w 437"/>
                    <a:gd name="T3" fmla="*/ 219 h 438"/>
                    <a:gd name="T4" fmla="*/ 218 w 437"/>
                    <a:gd name="T5" fmla="*/ 418 h 438"/>
                    <a:gd name="T6" fmla="*/ 20 w 437"/>
                    <a:gd name="T7" fmla="*/ 219 h 438"/>
                    <a:gd name="T8" fmla="*/ 218 w 437"/>
                    <a:gd name="T9" fmla="*/ 20 h 438"/>
                    <a:gd name="T10" fmla="*/ 218 w 437"/>
                    <a:gd name="T11" fmla="*/ 0 h 438"/>
                    <a:gd name="T12" fmla="*/ 0 w 437"/>
                    <a:gd name="T13" fmla="*/ 219 h 438"/>
                    <a:gd name="T14" fmla="*/ 218 w 437"/>
                    <a:gd name="T15" fmla="*/ 438 h 438"/>
                    <a:gd name="T16" fmla="*/ 437 w 437"/>
                    <a:gd name="T17" fmla="*/ 219 h 438"/>
                    <a:gd name="T18" fmla="*/ 218 w 437"/>
                    <a:gd name="T19"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438">
                      <a:moveTo>
                        <a:pt x="218" y="20"/>
                      </a:moveTo>
                      <a:cubicBezTo>
                        <a:pt x="328" y="20"/>
                        <a:pt x="417" y="109"/>
                        <a:pt x="417" y="219"/>
                      </a:cubicBezTo>
                      <a:cubicBezTo>
                        <a:pt x="417" y="329"/>
                        <a:pt x="328" y="418"/>
                        <a:pt x="218" y="418"/>
                      </a:cubicBezTo>
                      <a:cubicBezTo>
                        <a:pt x="109" y="418"/>
                        <a:pt x="20" y="329"/>
                        <a:pt x="20" y="219"/>
                      </a:cubicBezTo>
                      <a:cubicBezTo>
                        <a:pt x="20" y="109"/>
                        <a:pt x="109" y="20"/>
                        <a:pt x="218" y="20"/>
                      </a:cubicBezTo>
                      <a:moveTo>
                        <a:pt x="218" y="0"/>
                      </a:moveTo>
                      <a:cubicBezTo>
                        <a:pt x="98" y="0"/>
                        <a:pt x="0" y="98"/>
                        <a:pt x="0" y="219"/>
                      </a:cubicBezTo>
                      <a:cubicBezTo>
                        <a:pt x="0" y="340"/>
                        <a:pt x="98" y="438"/>
                        <a:pt x="218" y="438"/>
                      </a:cubicBezTo>
                      <a:cubicBezTo>
                        <a:pt x="339" y="438"/>
                        <a:pt x="437" y="340"/>
                        <a:pt x="437" y="219"/>
                      </a:cubicBezTo>
                      <a:cubicBezTo>
                        <a:pt x="437" y="98"/>
                        <a:pt x="339" y="0"/>
                        <a:pt x="21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a:extLst>
                    <a:ext uri="{FF2B5EF4-FFF2-40B4-BE49-F238E27FC236}">
                      <a16:creationId xmlns:a16="http://schemas.microsoft.com/office/drawing/2014/main" id="{167A8729-356A-4392-8DC4-8181FFCEEFAE}"/>
                    </a:ext>
                  </a:extLst>
                </p:cNvPr>
                <p:cNvSpPr>
                  <a:spLocks/>
                </p:cNvSpPr>
                <p:nvPr/>
              </p:nvSpPr>
              <p:spPr bwMode="auto">
                <a:xfrm>
                  <a:off x="3377553" y="663349"/>
                  <a:ext cx="525463" cy="328613"/>
                </a:xfrm>
                <a:custGeom>
                  <a:avLst/>
                  <a:gdLst>
                    <a:gd name="T0" fmla="*/ 40 w 261"/>
                    <a:gd name="T1" fmla="*/ 158 h 163"/>
                    <a:gd name="T2" fmla="*/ 57 w 261"/>
                    <a:gd name="T3" fmla="*/ 163 h 163"/>
                    <a:gd name="T4" fmla="*/ 57 w 261"/>
                    <a:gd name="T5" fmla="*/ 93 h 163"/>
                    <a:gd name="T6" fmla="*/ 240 w 261"/>
                    <a:gd name="T7" fmla="*/ 93 h 163"/>
                    <a:gd name="T8" fmla="*/ 240 w 261"/>
                    <a:gd name="T9" fmla="*/ 151 h 163"/>
                    <a:gd name="T10" fmla="*/ 247 w 261"/>
                    <a:gd name="T11" fmla="*/ 149 h 163"/>
                    <a:gd name="T12" fmla="*/ 257 w 261"/>
                    <a:gd name="T13" fmla="*/ 134 h 163"/>
                    <a:gd name="T14" fmla="*/ 261 w 261"/>
                    <a:gd name="T15" fmla="*/ 114 h 163"/>
                    <a:gd name="T16" fmla="*/ 257 w 261"/>
                    <a:gd name="T17" fmla="*/ 95 h 163"/>
                    <a:gd name="T18" fmla="*/ 247 w 261"/>
                    <a:gd name="T19" fmla="*/ 80 h 163"/>
                    <a:gd name="T20" fmla="*/ 231 w 261"/>
                    <a:gd name="T21" fmla="*/ 69 h 163"/>
                    <a:gd name="T22" fmla="*/ 212 w 261"/>
                    <a:gd name="T23" fmla="*/ 65 h 163"/>
                    <a:gd name="T24" fmla="*/ 204 w 261"/>
                    <a:gd name="T25" fmla="*/ 39 h 163"/>
                    <a:gd name="T26" fmla="*/ 188 w 261"/>
                    <a:gd name="T27" fmla="*/ 19 h 163"/>
                    <a:gd name="T28" fmla="*/ 165 w 261"/>
                    <a:gd name="T29" fmla="*/ 5 h 163"/>
                    <a:gd name="T30" fmla="*/ 139 w 261"/>
                    <a:gd name="T31" fmla="*/ 0 h 163"/>
                    <a:gd name="T32" fmla="*/ 120 w 261"/>
                    <a:gd name="T33" fmla="*/ 2 h 163"/>
                    <a:gd name="T34" fmla="*/ 103 w 261"/>
                    <a:gd name="T35" fmla="*/ 9 h 163"/>
                    <a:gd name="T36" fmla="*/ 89 w 261"/>
                    <a:gd name="T37" fmla="*/ 20 h 163"/>
                    <a:gd name="T38" fmla="*/ 77 w 261"/>
                    <a:gd name="T39" fmla="*/ 34 h 163"/>
                    <a:gd name="T40" fmla="*/ 65 w 261"/>
                    <a:gd name="T41" fmla="*/ 33 h 163"/>
                    <a:gd name="T42" fmla="*/ 40 w 261"/>
                    <a:gd name="T43" fmla="*/ 38 h 163"/>
                    <a:gd name="T44" fmla="*/ 19 w 261"/>
                    <a:gd name="T45" fmla="*/ 52 h 163"/>
                    <a:gd name="T46" fmla="*/ 5 w 261"/>
                    <a:gd name="T47" fmla="*/ 73 h 163"/>
                    <a:gd name="T48" fmla="*/ 0 w 261"/>
                    <a:gd name="T49" fmla="*/ 98 h 163"/>
                    <a:gd name="T50" fmla="*/ 5 w 261"/>
                    <a:gd name="T51" fmla="*/ 124 h 163"/>
                    <a:gd name="T52" fmla="*/ 19 w 261"/>
                    <a:gd name="T53" fmla="*/ 144 h 163"/>
                    <a:gd name="T54" fmla="*/ 40 w 261"/>
                    <a:gd name="T5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1" h="163">
                      <a:moveTo>
                        <a:pt x="40" y="158"/>
                      </a:moveTo>
                      <a:cubicBezTo>
                        <a:pt x="54" y="163"/>
                        <a:pt x="57" y="163"/>
                        <a:pt x="57" y="163"/>
                      </a:cubicBezTo>
                      <a:cubicBezTo>
                        <a:pt x="57" y="93"/>
                        <a:pt x="57" y="93"/>
                        <a:pt x="57" y="93"/>
                      </a:cubicBezTo>
                      <a:cubicBezTo>
                        <a:pt x="240" y="93"/>
                        <a:pt x="240" y="93"/>
                        <a:pt x="240" y="93"/>
                      </a:cubicBezTo>
                      <a:cubicBezTo>
                        <a:pt x="240" y="151"/>
                        <a:pt x="240" y="151"/>
                        <a:pt x="240" y="151"/>
                      </a:cubicBezTo>
                      <a:cubicBezTo>
                        <a:pt x="246" y="151"/>
                        <a:pt x="245" y="151"/>
                        <a:pt x="247" y="149"/>
                      </a:cubicBezTo>
                      <a:cubicBezTo>
                        <a:pt x="252" y="145"/>
                        <a:pt x="255" y="139"/>
                        <a:pt x="257" y="134"/>
                      </a:cubicBezTo>
                      <a:cubicBezTo>
                        <a:pt x="260" y="128"/>
                        <a:pt x="261" y="121"/>
                        <a:pt x="261" y="114"/>
                      </a:cubicBezTo>
                      <a:cubicBezTo>
                        <a:pt x="261" y="108"/>
                        <a:pt x="260" y="101"/>
                        <a:pt x="257" y="95"/>
                      </a:cubicBezTo>
                      <a:cubicBezTo>
                        <a:pt x="255" y="89"/>
                        <a:pt x="251" y="84"/>
                        <a:pt x="247" y="80"/>
                      </a:cubicBezTo>
                      <a:cubicBezTo>
                        <a:pt x="242" y="75"/>
                        <a:pt x="237" y="72"/>
                        <a:pt x="231" y="69"/>
                      </a:cubicBezTo>
                      <a:cubicBezTo>
                        <a:pt x="225" y="67"/>
                        <a:pt x="219" y="65"/>
                        <a:pt x="212" y="65"/>
                      </a:cubicBezTo>
                      <a:cubicBezTo>
                        <a:pt x="211" y="56"/>
                        <a:pt x="208" y="47"/>
                        <a:pt x="204" y="39"/>
                      </a:cubicBezTo>
                      <a:cubicBezTo>
                        <a:pt x="199" y="31"/>
                        <a:pt x="194" y="25"/>
                        <a:pt x="188" y="19"/>
                      </a:cubicBezTo>
                      <a:cubicBezTo>
                        <a:pt x="181" y="13"/>
                        <a:pt x="174" y="8"/>
                        <a:pt x="165" y="5"/>
                      </a:cubicBezTo>
                      <a:cubicBezTo>
                        <a:pt x="157" y="2"/>
                        <a:pt x="148" y="0"/>
                        <a:pt x="139" y="0"/>
                      </a:cubicBezTo>
                      <a:cubicBezTo>
                        <a:pt x="132" y="0"/>
                        <a:pt x="126" y="1"/>
                        <a:pt x="120" y="2"/>
                      </a:cubicBezTo>
                      <a:cubicBezTo>
                        <a:pt x="114" y="4"/>
                        <a:pt x="109" y="6"/>
                        <a:pt x="103" y="9"/>
                      </a:cubicBezTo>
                      <a:cubicBezTo>
                        <a:pt x="98" y="12"/>
                        <a:pt x="93" y="15"/>
                        <a:pt x="89" y="20"/>
                      </a:cubicBezTo>
                      <a:cubicBezTo>
                        <a:pt x="84" y="24"/>
                        <a:pt x="80" y="29"/>
                        <a:pt x="77" y="34"/>
                      </a:cubicBezTo>
                      <a:cubicBezTo>
                        <a:pt x="73" y="33"/>
                        <a:pt x="69" y="33"/>
                        <a:pt x="65" y="33"/>
                      </a:cubicBezTo>
                      <a:cubicBezTo>
                        <a:pt x="56" y="33"/>
                        <a:pt x="47" y="34"/>
                        <a:pt x="40" y="38"/>
                      </a:cubicBezTo>
                      <a:cubicBezTo>
                        <a:pt x="32" y="41"/>
                        <a:pt x="25" y="46"/>
                        <a:pt x="19" y="52"/>
                      </a:cubicBezTo>
                      <a:cubicBezTo>
                        <a:pt x="13" y="58"/>
                        <a:pt x="8" y="65"/>
                        <a:pt x="5" y="73"/>
                      </a:cubicBezTo>
                      <a:cubicBezTo>
                        <a:pt x="1" y="81"/>
                        <a:pt x="0" y="89"/>
                        <a:pt x="0" y="98"/>
                      </a:cubicBezTo>
                      <a:cubicBezTo>
                        <a:pt x="0" y="107"/>
                        <a:pt x="1" y="116"/>
                        <a:pt x="5" y="124"/>
                      </a:cubicBezTo>
                      <a:cubicBezTo>
                        <a:pt x="8" y="132"/>
                        <a:pt x="13" y="138"/>
                        <a:pt x="19" y="144"/>
                      </a:cubicBezTo>
                      <a:cubicBezTo>
                        <a:pt x="25" y="150"/>
                        <a:pt x="31" y="155"/>
                        <a:pt x="40" y="15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a:extLst>
                    <a:ext uri="{FF2B5EF4-FFF2-40B4-BE49-F238E27FC236}">
                      <a16:creationId xmlns:a16="http://schemas.microsoft.com/office/drawing/2014/main" id="{D3A576A9-BC89-4121-AB5B-29B54DA14350}"/>
                    </a:ext>
                  </a:extLst>
                </p:cNvPr>
                <p:cNvSpPr>
                  <a:spLocks/>
                </p:cNvSpPr>
                <p:nvPr/>
              </p:nvSpPr>
              <p:spPr bwMode="auto">
                <a:xfrm>
                  <a:off x="3517253" y="874487"/>
                  <a:ext cx="317500" cy="239713"/>
                </a:xfrm>
                <a:custGeom>
                  <a:avLst/>
                  <a:gdLst>
                    <a:gd name="T0" fmla="*/ 99 w 157"/>
                    <a:gd name="T1" fmla="*/ 105 h 119"/>
                    <a:gd name="T2" fmla="*/ 83 w 157"/>
                    <a:gd name="T3" fmla="*/ 105 h 119"/>
                    <a:gd name="T4" fmla="*/ 83 w 157"/>
                    <a:gd name="T5" fmla="*/ 91 h 119"/>
                    <a:gd name="T6" fmla="*/ 99 w 157"/>
                    <a:gd name="T7" fmla="*/ 91 h 119"/>
                    <a:gd name="T8" fmla="*/ 99 w 157"/>
                    <a:gd name="T9" fmla="*/ 53 h 119"/>
                    <a:gd name="T10" fmla="*/ 100 w 157"/>
                    <a:gd name="T11" fmla="*/ 48 h 119"/>
                    <a:gd name="T12" fmla="*/ 103 w 157"/>
                    <a:gd name="T13" fmla="*/ 45 h 119"/>
                    <a:gd name="T14" fmla="*/ 107 w 157"/>
                    <a:gd name="T15" fmla="*/ 42 h 119"/>
                    <a:gd name="T16" fmla="*/ 111 w 157"/>
                    <a:gd name="T17" fmla="*/ 42 h 119"/>
                    <a:gd name="T18" fmla="*/ 157 w 157"/>
                    <a:gd name="T19" fmla="*/ 42 h 119"/>
                    <a:gd name="T20" fmla="*/ 157 w 157"/>
                    <a:gd name="T21" fmla="*/ 0 h 119"/>
                    <a:gd name="T22" fmla="*/ 51 w 157"/>
                    <a:gd name="T23" fmla="*/ 0 h 119"/>
                    <a:gd name="T24" fmla="*/ 26 w 157"/>
                    <a:gd name="T25" fmla="*/ 0 h 119"/>
                    <a:gd name="T26" fmla="*/ 0 w 157"/>
                    <a:gd name="T27" fmla="*/ 0 h 119"/>
                    <a:gd name="T28" fmla="*/ 0 w 157"/>
                    <a:gd name="T29" fmla="*/ 91 h 119"/>
                    <a:gd name="T30" fmla="*/ 17 w 157"/>
                    <a:gd name="T31" fmla="*/ 91 h 119"/>
                    <a:gd name="T32" fmla="*/ 59 w 157"/>
                    <a:gd name="T33" fmla="*/ 91 h 119"/>
                    <a:gd name="T34" fmla="*/ 69 w 157"/>
                    <a:gd name="T35" fmla="*/ 91 h 119"/>
                    <a:gd name="T36" fmla="*/ 69 w 157"/>
                    <a:gd name="T37" fmla="*/ 105 h 119"/>
                    <a:gd name="T38" fmla="*/ 42 w 157"/>
                    <a:gd name="T39" fmla="*/ 105 h 119"/>
                    <a:gd name="T40" fmla="*/ 42 w 157"/>
                    <a:gd name="T41" fmla="*/ 119 h 119"/>
                    <a:gd name="T42" fmla="*/ 99 w 157"/>
                    <a:gd name="T4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7" h="119">
                      <a:moveTo>
                        <a:pt x="99" y="105"/>
                      </a:moveTo>
                      <a:cubicBezTo>
                        <a:pt x="83" y="105"/>
                        <a:pt x="83" y="105"/>
                        <a:pt x="83" y="105"/>
                      </a:cubicBezTo>
                      <a:cubicBezTo>
                        <a:pt x="83" y="91"/>
                        <a:pt x="83" y="91"/>
                        <a:pt x="83" y="91"/>
                      </a:cubicBezTo>
                      <a:cubicBezTo>
                        <a:pt x="99" y="91"/>
                        <a:pt x="99" y="91"/>
                        <a:pt x="99" y="91"/>
                      </a:cubicBezTo>
                      <a:cubicBezTo>
                        <a:pt x="99" y="53"/>
                        <a:pt x="99" y="53"/>
                        <a:pt x="99" y="53"/>
                      </a:cubicBezTo>
                      <a:cubicBezTo>
                        <a:pt x="99" y="51"/>
                        <a:pt x="99" y="49"/>
                        <a:pt x="100" y="48"/>
                      </a:cubicBezTo>
                      <a:cubicBezTo>
                        <a:pt x="101" y="47"/>
                        <a:pt x="102" y="46"/>
                        <a:pt x="103" y="45"/>
                      </a:cubicBezTo>
                      <a:cubicBezTo>
                        <a:pt x="104" y="44"/>
                        <a:pt x="105" y="43"/>
                        <a:pt x="107" y="42"/>
                      </a:cubicBezTo>
                      <a:cubicBezTo>
                        <a:pt x="108" y="42"/>
                        <a:pt x="110" y="42"/>
                        <a:pt x="111" y="42"/>
                      </a:cubicBezTo>
                      <a:cubicBezTo>
                        <a:pt x="157" y="42"/>
                        <a:pt x="157" y="42"/>
                        <a:pt x="157" y="42"/>
                      </a:cubicBezTo>
                      <a:cubicBezTo>
                        <a:pt x="157" y="0"/>
                        <a:pt x="157" y="0"/>
                        <a:pt x="157" y="0"/>
                      </a:cubicBezTo>
                      <a:cubicBezTo>
                        <a:pt x="51" y="0"/>
                        <a:pt x="51" y="0"/>
                        <a:pt x="51" y="0"/>
                      </a:cubicBezTo>
                      <a:cubicBezTo>
                        <a:pt x="26" y="0"/>
                        <a:pt x="26" y="0"/>
                        <a:pt x="26" y="0"/>
                      </a:cubicBezTo>
                      <a:cubicBezTo>
                        <a:pt x="0" y="0"/>
                        <a:pt x="0" y="0"/>
                        <a:pt x="0" y="0"/>
                      </a:cubicBezTo>
                      <a:cubicBezTo>
                        <a:pt x="0" y="91"/>
                        <a:pt x="0" y="91"/>
                        <a:pt x="0" y="91"/>
                      </a:cubicBezTo>
                      <a:cubicBezTo>
                        <a:pt x="17" y="91"/>
                        <a:pt x="17" y="91"/>
                        <a:pt x="17" y="91"/>
                      </a:cubicBezTo>
                      <a:cubicBezTo>
                        <a:pt x="59" y="91"/>
                        <a:pt x="59" y="91"/>
                        <a:pt x="59" y="91"/>
                      </a:cubicBezTo>
                      <a:cubicBezTo>
                        <a:pt x="69" y="91"/>
                        <a:pt x="69" y="91"/>
                        <a:pt x="69" y="91"/>
                      </a:cubicBezTo>
                      <a:cubicBezTo>
                        <a:pt x="69" y="105"/>
                        <a:pt x="69" y="105"/>
                        <a:pt x="69" y="105"/>
                      </a:cubicBezTo>
                      <a:cubicBezTo>
                        <a:pt x="42" y="105"/>
                        <a:pt x="42" y="105"/>
                        <a:pt x="42" y="105"/>
                      </a:cubicBezTo>
                      <a:cubicBezTo>
                        <a:pt x="42" y="106"/>
                        <a:pt x="42" y="119"/>
                        <a:pt x="42" y="119"/>
                      </a:cubicBezTo>
                      <a:cubicBezTo>
                        <a:pt x="42" y="119"/>
                        <a:pt x="99" y="119"/>
                        <a:pt x="99" y="119"/>
                      </a:cubicBezTo>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Freeform 55">
                <a:extLst>
                  <a:ext uri="{FF2B5EF4-FFF2-40B4-BE49-F238E27FC236}">
                    <a16:creationId xmlns:a16="http://schemas.microsoft.com/office/drawing/2014/main" id="{DE639CDC-64D0-4704-B71B-0DBBC3945F68}"/>
                  </a:ext>
                </a:extLst>
              </p:cNvPr>
              <p:cNvSpPr>
                <a:spLocks noEditPoints="1"/>
              </p:cNvSpPr>
              <p:nvPr/>
            </p:nvSpPr>
            <p:spPr bwMode="auto">
              <a:xfrm>
                <a:off x="3742678" y="982437"/>
                <a:ext cx="206375" cy="131763"/>
              </a:xfrm>
              <a:custGeom>
                <a:avLst/>
                <a:gdLst>
                  <a:gd name="T0" fmla="*/ 101 w 102"/>
                  <a:gd name="T1" fmla="*/ 3 h 66"/>
                  <a:gd name="T2" fmla="*/ 101 w 102"/>
                  <a:gd name="T3" fmla="*/ 2 h 66"/>
                  <a:gd name="T4" fmla="*/ 99 w 102"/>
                  <a:gd name="T5" fmla="*/ 1 h 66"/>
                  <a:gd name="T6" fmla="*/ 97 w 102"/>
                  <a:gd name="T7" fmla="*/ 0 h 66"/>
                  <a:gd name="T8" fmla="*/ 4 w 102"/>
                  <a:gd name="T9" fmla="*/ 0 h 66"/>
                  <a:gd name="T10" fmla="*/ 2 w 102"/>
                  <a:gd name="T11" fmla="*/ 1 h 66"/>
                  <a:gd name="T12" fmla="*/ 1 w 102"/>
                  <a:gd name="T13" fmla="*/ 2 h 66"/>
                  <a:gd name="T14" fmla="*/ 0 w 102"/>
                  <a:gd name="T15" fmla="*/ 3 h 66"/>
                  <a:gd name="T16" fmla="*/ 0 w 102"/>
                  <a:gd name="T17" fmla="*/ 4 h 66"/>
                  <a:gd name="T18" fmla="*/ 0 w 102"/>
                  <a:gd name="T19" fmla="*/ 62 h 66"/>
                  <a:gd name="T20" fmla="*/ 0 w 102"/>
                  <a:gd name="T21" fmla="*/ 64 h 66"/>
                  <a:gd name="T22" fmla="*/ 1 w 102"/>
                  <a:gd name="T23" fmla="*/ 65 h 66"/>
                  <a:gd name="T24" fmla="*/ 2 w 102"/>
                  <a:gd name="T25" fmla="*/ 66 h 66"/>
                  <a:gd name="T26" fmla="*/ 4 w 102"/>
                  <a:gd name="T27" fmla="*/ 66 h 66"/>
                  <a:gd name="T28" fmla="*/ 97 w 102"/>
                  <a:gd name="T29" fmla="*/ 66 h 66"/>
                  <a:gd name="T30" fmla="*/ 99 w 102"/>
                  <a:gd name="T31" fmla="*/ 66 h 66"/>
                  <a:gd name="T32" fmla="*/ 101 w 102"/>
                  <a:gd name="T33" fmla="*/ 65 h 66"/>
                  <a:gd name="T34" fmla="*/ 101 w 102"/>
                  <a:gd name="T35" fmla="*/ 64 h 66"/>
                  <a:gd name="T36" fmla="*/ 102 w 102"/>
                  <a:gd name="T37" fmla="*/ 62 h 66"/>
                  <a:gd name="T38" fmla="*/ 102 w 102"/>
                  <a:gd name="T39" fmla="*/ 4 h 66"/>
                  <a:gd name="T40" fmla="*/ 101 w 102"/>
                  <a:gd name="T41" fmla="*/ 3 h 66"/>
                  <a:gd name="T42" fmla="*/ 59 w 102"/>
                  <a:gd name="T43" fmla="*/ 59 h 66"/>
                  <a:gd name="T44" fmla="*/ 42 w 102"/>
                  <a:gd name="T45" fmla="*/ 59 h 66"/>
                  <a:gd name="T46" fmla="*/ 42 w 102"/>
                  <a:gd name="T47" fmla="*/ 47 h 66"/>
                  <a:gd name="T48" fmla="*/ 59 w 102"/>
                  <a:gd name="T49" fmla="*/ 47 h 66"/>
                  <a:gd name="T50" fmla="*/ 59 w 102"/>
                  <a:gd name="T51"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66">
                    <a:moveTo>
                      <a:pt x="101" y="3"/>
                    </a:moveTo>
                    <a:cubicBezTo>
                      <a:pt x="101" y="2"/>
                      <a:pt x="101" y="2"/>
                      <a:pt x="101" y="2"/>
                    </a:cubicBezTo>
                    <a:cubicBezTo>
                      <a:pt x="100" y="1"/>
                      <a:pt x="100" y="1"/>
                      <a:pt x="99" y="1"/>
                    </a:cubicBezTo>
                    <a:cubicBezTo>
                      <a:pt x="99" y="1"/>
                      <a:pt x="98" y="0"/>
                      <a:pt x="97" y="0"/>
                    </a:cubicBezTo>
                    <a:cubicBezTo>
                      <a:pt x="4" y="0"/>
                      <a:pt x="4" y="0"/>
                      <a:pt x="4" y="0"/>
                    </a:cubicBezTo>
                    <a:cubicBezTo>
                      <a:pt x="3" y="0"/>
                      <a:pt x="3" y="1"/>
                      <a:pt x="2" y="1"/>
                    </a:cubicBezTo>
                    <a:cubicBezTo>
                      <a:pt x="2" y="1"/>
                      <a:pt x="1" y="1"/>
                      <a:pt x="1" y="2"/>
                    </a:cubicBezTo>
                    <a:cubicBezTo>
                      <a:pt x="0" y="2"/>
                      <a:pt x="0" y="2"/>
                      <a:pt x="0" y="3"/>
                    </a:cubicBezTo>
                    <a:cubicBezTo>
                      <a:pt x="0" y="3"/>
                      <a:pt x="0" y="4"/>
                      <a:pt x="0" y="4"/>
                    </a:cubicBezTo>
                    <a:cubicBezTo>
                      <a:pt x="0" y="62"/>
                      <a:pt x="0" y="62"/>
                      <a:pt x="0" y="62"/>
                    </a:cubicBezTo>
                    <a:cubicBezTo>
                      <a:pt x="0" y="63"/>
                      <a:pt x="0" y="63"/>
                      <a:pt x="0" y="64"/>
                    </a:cubicBezTo>
                    <a:cubicBezTo>
                      <a:pt x="0" y="64"/>
                      <a:pt x="0" y="64"/>
                      <a:pt x="1" y="65"/>
                    </a:cubicBezTo>
                    <a:cubicBezTo>
                      <a:pt x="1" y="65"/>
                      <a:pt x="2" y="65"/>
                      <a:pt x="2" y="66"/>
                    </a:cubicBezTo>
                    <a:cubicBezTo>
                      <a:pt x="3" y="66"/>
                      <a:pt x="3" y="66"/>
                      <a:pt x="4" y="66"/>
                    </a:cubicBezTo>
                    <a:cubicBezTo>
                      <a:pt x="97" y="66"/>
                      <a:pt x="97" y="66"/>
                      <a:pt x="97" y="66"/>
                    </a:cubicBezTo>
                    <a:cubicBezTo>
                      <a:pt x="98" y="66"/>
                      <a:pt x="99" y="66"/>
                      <a:pt x="99" y="66"/>
                    </a:cubicBezTo>
                    <a:cubicBezTo>
                      <a:pt x="100" y="65"/>
                      <a:pt x="100" y="65"/>
                      <a:pt x="101" y="65"/>
                    </a:cubicBezTo>
                    <a:cubicBezTo>
                      <a:pt x="101" y="64"/>
                      <a:pt x="101" y="64"/>
                      <a:pt x="101" y="64"/>
                    </a:cubicBezTo>
                    <a:cubicBezTo>
                      <a:pt x="102" y="63"/>
                      <a:pt x="102" y="63"/>
                      <a:pt x="102" y="62"/>
                    </a:cubicBezTo>
                    <a:cubicBezTo>
                      <a:pt x="102" y="4"/>
                      <a:pt x="102" y="4"/>
                      <a:pt x="102" y="4"/>
                    </a:cubicBezTo>
                    <a:cubicBezTo>
                      <a:pt x="102" y="4"/>
                      <a:pt x="102" y="3"/>
                      <a:pt x="101" y="3"/>
                    </a:cubicBezTo>
                    <a:close/>
                    <a:moveTo>
                      <a:pt x="59" y="59"/>
                    </a:moveTo>
                    <a:cubicBezTo>
                      <a:pt x="42" y="59"/>
                      <a:pt x="42" y="59"/>
                      <a:pt x="42" y="59"/>
                    </a:cubicBezTo>
                    <a:cubicBezTo>
                      <a:pt x="42" y="47"/>
                      <a:pt x="42" y="47"/>
                      <a:pt x="42" y="47"/>
                    </a:cubicBezTo>
                    <a:cubicBezTo>
                      <a:pt x="59" y="47"/>
                      <a:pt x="59" y="47"/>
                      <a:pt x="59" y="47"/>
                    </a:cubicBezTo>
                    <a:lnTo>
                      <a:pt x="59" y="5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2" name="TextBox 121"/>
            <p:cNvSpPr txBox="1"/>
            <p:nvPr/>
          </p:nvSpPr>
          <p:spPr>
            <a:xfrm>
              <a:off x="1683410" y="5388643"/>
              <a:ext cx="960493" cy="451050"/>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IT Department</a:t>
              </a:r>
            </a:p>
          </p:txBody>
        </p:sp>
      </p:grpSp>
      <p:grpSp>
        <p:nvGrpSpPr>
          <p:cNvPr id="138" name="Group 137"/>
          <p:cNvGrpSpPr>
            <a:grpSpLocks noChangeAspect="1"/>
          </p:cNvGrpSpPr>
          <p:nvPr/>
        </p:nvGrpSpPr>
        <p:grpSpPr>
          <a:xfrm>
            <a:off x="6715889" y="4120216"/>
            <a:ext cx="1205229" cy="974545"/>
            <a:chOff x="6451918" y="3367180"/>
            <a:chExt cx="1456794" cy="1127741"/>
          </a:xfrm>
        </p:grpSpPr>
        <p:grpSp>
          <p:nvGrpSpPr>
            <p:cNvPr id="136" name="Group 135"/>
            <p:cNvGrpSpPr>
              <a:grpSpLocks noChangeAspect="1"/>
            </p:cNvGrpSpPr>
            <p:nvPr/>
          </p:nvGrpSpPr>
          <p:grpSpPr>
            <a:xfrm>
              <a:off x="6451918" y="3367180"/>
              <a:ext cx="1456794" cy="1127741"/>
              <a:chOff x="4962289" y="3188524"/>
              <a:chExt cx="1792773" cy="1377126"/>
            </a:xfrm>
          </p:grpSpPr>
          <p:sp>
            <p:nvSpPr>
              <p:cNvPr id="46" name="Freeform 45">
                <a:extLst>
                  <a:ext uri="{FF2B5EF4-FFF2-40B4-BE49-F238E27FC236}">
                    <a16:creationId xmlns:a16="http://schemas.microsoft.com/office/drawing/2014/main" id="{63138B74-1A07-42D4-A9D0-EF64D4C3E41A}"/>
                  </a:ext>
                </a:extLst>
              </p:cNvPr>
              <p:cNvSpPr>
                <a:spLocks/>
              </p:cNvSpPr>
              <p:nvPr/>
            </p:nvSpPr>
            <p:spPr bwMode="auto">
              <a:xfrm>
                <a:off x="5037449" y="3188524"/>
                <a:ext cx="1575402" cy="953467"/>
              </a:xfrm>
              <a:custGeom>
                <a:avLst/>
                <a:gdLst>
                  <a:gd name="T0" fmla="*/ 503 w 513"/>
                  <a:gd name="T1" fmla="*/ 142 h 320"/>
                  <a:gd name="T2" fmla="*/ 476 w 513"/>
                  <a:gd name="T3" fmla="*/ 101 h 320"/>
                  <a:gd name="T4" fmla="*/ 435 w 513"/>
                  <a:gd name="T5" fmla="*/ 74 h 320"/>
                  <a:gd name="T6" fmla="*/ 385 w 513"/>
                  <a:gd name="T7" fmla="*/ 64 h 320"/>
                  <a:gd name="T8" fmla="*/ 361 w 513"/>
                  <a:gd name="T9" fmla="*/ 66 h 320"/>
                  <a:gd name="T10" fmla="*/ 338 w 513"/>
                  <a:gd name="T11" fmla="*/ 38 h 320"/>
                  <a:gd name="T12" fmla="*/ 310 w 513"/>
                  <a:gd name="T13" fmla="*/ 17 h 320"/>
                  <a:gd name="T14" fmla="*/ 276 w 513"/>
                  <a:gd name="T15" fmla="*/ 4 h 320"/>
                  <a:gd name="T16" fmla="*/ 240 w 513"/>
                  <a:gd name="T17" fmla="*/ 0 h 320"/>
                  <a:gd name="T18" fmla="*/ 188 w 513"/>
                  <a:gd name="T19" fmla="*/ 9 h 320"/>
                  <a:gd name="T20" fmla="*/ 144 w 513"/>
                  <a:gd name="T21" fmla="*/ 36 h 320"/>
                  <a:gd name="T22" fmla="*/ 113 w 513"/>
                  <a:gd name="T23" fmla="*/ 77 h 320"/>
                  <a:gd name="T24" fmla="*/ 97 w 513"/>
                  <a:gd name="T25" fmla="*/ 128 h 320"/>
                  <a:gd name="T26" fmla="*/ 59 w 513"/>
                  <a:gd name="T27" fmla="*/ 135 h 320"/>
                  <a:gd name="T28" fmla="*/ 28 w 513"/>
                  <a:gd name="T29" fmla="*/ 156 h 320"/>
                  <a:gd name="T30" fmla="*/ 8 w 513"/>
                  <a:gd name="T31" fmla="*/ 186 h 320"/>
                  <a:gd name="T32" fmla="*/ 0 w 513"/>
                  <a:gd name="T33" fmla="*/ 224 h 320"/>
                  <a:gd name="T34" fmla="*/ 7 w 513"/>
                  <a:gd name="T35" fmla="*/ 262 h 320"/>
                  <a:gd name="T36" fmla="*/ 28 w 513"/>
                  <a:gd name="T37" fmla="*/ 292 h 320"/>
                  <a:gd name="T38" fmla="*/ 59 w 513"/>
                  <a:gd name="T39" fmla="*/ 313 h 320"/>
                  <a:gd name="T40" fmla="*/ 96 w 513"/>
                  <a:gd name="T41" fmla="*/ 320 h 320"/>
                  <a:gd name="T42" fmla="*/ 385 w 513"/>
                  <a:gd name="T43" fmla="*/ 320 h 320"/>
                  <a:gd name="T44" fmla="*/ 435 w 513"/>
                  <a:gd name="T45" fmla="*/ 310 h 320"/>
                  <a:gd name="T46" fmla="*/ 476 w 513"/>
                  <a:gd name="T47" fmla="*/ 283 h 320"/>
                  <a:gd name="T48" fmla="*/ 503 w 513"/>
                  <a:gd name="T49" fmla="*/ 242 h 320"/>
                  <a:gd name="T50" fmla="*/ 513 w 513"/>
                  <a:gd name="T51" fmla="*/ 192 h 320"/>
                  <a:gd name="T52" fmla="*/ 503 w 513"/>
                  <a:gd name="T53" fmla="*/ 14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3" h="320">
                    <a:moveTo>
                      <a:pt x="503" y="142"/>
                    </a:moveTo>
                    <a:cubicBezTo>
                      <a:pt x="496" y="126"/>
                      <a:pt x="487" y="113"/>
                      <a:pt x="476" y="101"/>
                    </a:cubicBezTo>
                    <a:cubicBezTo>
                      <a:pt x="464" y="90"/>
                      <a:pt x="450" y="80"/>
                      <a:pt x="435" y="74"/>
                    </a:cubicBezTo>
                    <a:cubicBezTo>
                      <a:pt x="419" y="67"/>
                      <a:pt x="402" y="64"/>
                      <a:pt x="385" y="64"/>
                    </a:cubicBezTo>
                    <a:cubicBezTo>
                      <a:pt x="377" y="64"/>
                      <a:pt x="369" y="65"/>
                      <a:pt x="361" y="66"/>
                    </a:cubicBezTo>
                    <a:cubicBezTo>
                      <a:pt x="355" y="56"/>
                      <a:pt x="347" y="46"/>
                      <a:pt x="338" y="38"/>
                    </a:cubicBezTo>
                    <a:cubicBezTo>
                      <a:pt x="329" y="30"/>
                      <a:pt x="320" y="23"/>
                      <a:pt x="310" y="17"/>
                    </a:cubicBezTo>
                    <a:cubicBezTo>
                      <a:pt x="299" y="11"/>
                      <a:pt x="288" y="7"/>
                      <a:pt x="276" y="4"/>
                    </a:cubicBezTo>
                    <a:cubicBezTo>
                      <a:pt x="265" y="1"/>
                      <a:pt x="253" y="0"/>
                      <a:pt x="240" y="0"/>
                    </a:cubicBezTo>
                    <a:cubicBezTo>
                      <a:pt x="222" y="0"/>
                      <a:pt x="204" y="3"/>
                      <a:pt x="188" y="9"/>
                    </a:cubicBezTo>
                    <a:cubicBezTo>
                      <a:pt x="171" y="16"/>
                      <a:pt x="157" y="25"/>
                      <a:pt x="144" y="36"/>
                    </a:cubicBezTo>
                    <a:cubicBezTo>
                      <a:pt x="131" y="48"/>
                      <a:pt x="121" y="61"/>
                      <a:pt x="113" y="77"/>
                    </a:cubicBezTo>
                    <a:cubicBezTo>
                      <a:pt x="104" y="93"/>
                      <a:pt x="99" y="110"/>
                      <a:pt x="97" y="128"/>
                    </a:cubicBezTo>
                    <a:cubicBezTo>
                      <a:pt x="83" y="128"/>
                      <a:pt x="71" y="130"/>
                      <a:pt x="59" y="135"/>
                    </a:cubicBezTo>
                    <a:cubicBezTo>
                      <a:pt x="47" y="140"/>
                      <a:pt x="37" y="147"/>
                      <a:pt x="28" y="156"/>
                    </a:cubicBezTo>
                    <a:cubicBezTo>
                      <a:pt x="20" y="164"/>
                      <a:pt x="13" y="175"/>
                      <a:pt x="8" y="186"/>
                    </a:cubicBezTo>
                    <a:cubicBezTo>
                      <a:pt x="2" y="198"/>
                      <a:pt x="0" y="211"/>
                      <a:pt x="0" y="224"/>
                    </a:cubicBezTo>
                    <a:cubicBezTo>
                      <a:pt x="0" y="237"/>
                      <a:pt x="2" y="250"/>
                      <a:pt x="7" y="262"/>
                    </a:cubicBezTo>
                    <a:cubicBezTo>
                      <a:pt x="12" y="273"/>
                      <a:pt x="19" y="283"/>
                      <a:pt x="28" y="292"/>
                    </a:cubicBezTo>
                    <a:cubicBezTo>
                      <a:pt x="37" y="301"/>
                      <a:pt x="47" y="308"/>
                      <a:pt x="59" y="313"/>
                    </a:cubicBezTo>
                    <a:cubicBezTo>
                      <a:pt x="70" y="318"/>
                      <a:pt x="83" y="320"/>
                      <a:pt x="96" y="320"/>
                    </a:cubicBezTo>
                    <a:cubicBezTo>
                      <a:pt x="385" y="320"/>
                      <a:pt x="385" y="320"/>
                      <a:pt x="385" y="320"/>
                    </a:cubicBezTo>
                    <a:cubicBezTo>
                      <a:pt x="402" y="320"/>
                      <a:pt x="419" y="317"/>
                      <a:pt x="435" y="310"/>
                    </a:cubicBezTo>
                    <a:cubicBezTo>
                      <a:pt x="450" y="304"/>
                      <a:pt x="464" y="294"/>
                      <a:pt x="476" y="283"/>
                    </a:cubicBezTo>
                    <a:cubicBezTo>
                      <a:pt x="487" y="271"/>
                      <a:pt x="496" y="258"/>
                      <a:pt x="503" y="242"/>
                    </a:cubicBezTo>
                    <a:cubicBezTo>
                      <a:pt x="510" y="226"/>
                      <a:pt x="513" y="210"/>
                      <a:pt x="513" y="192"/>
                    </a:cubicBezTo>
                    <a:cubicBezTo>
                      <a:pt x="513" y="174"/>
                      <a:pt x="510" y="158"/>
                      <a:pt x="503" y="142"/>
                    </a:cubicBezTo>
                    <a:close/>
                  </a:path>
                </a:pathLst>
              </a:custGeom>
              <a:solidFill>
                <a:schemeClr val="accent5">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1" name="TextBox 120"/>
              <p:cNvSpPr txBox="1"/>
              <p:nvPr/>
            </p:nvSpPr>
            <p:spPr>
              <a:xfrm>
                <a:off x="4962289" y="4195970"/>
                <a:ext cx="1792773" cy="369680"/>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GitHub Platform</a:t>
                </a:r>
              </a:p>
            </p:txBody>
          </p:sp>
        </p:grpSp>
        <p:pic>
          <p:nvPicPr>
            <p:cNvPr id="80" name="Picture 79" descr="microsoft illustration of cloud sync icon">
              <a:extLst>
                <a:ext uri="{FF2B5EF4-FFF2-40B4-BE49-F238E27FC236}">
                  <a16:creationId xmlns:a16="http://schemas.microsoft.com/office/drawing/2014/main" id="{39ED3F63-B606-463B-9710-DDD343E1B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283" y="3638283"/>
              <a:ext cx="512482" cy="362731"/>
            </a:xfrm>
            <a:prstGeom prst="rect">
              <a:avLst/>
            </a:prstGeom>
          </p:spPr>
        </p:pic>
      </p:grpSp>
      <p:pic>
        <p:nvPicPr>
          <p:cNvPr id="2060" name="Picture 12" descr="Blue cloud api interface icon isolated on white Vector Image"/>
          <p:cNvPicPr>
            <a:picLocks noChangeAspect="1" noChangeArrowheads="1"/>
          </p:cNvPicPr>
          <p:nvPr/>
        </p:nvPicPr>
        <p:blipFill rotWithShape="1">
          <a:blip r:embed="rId4" cstate="hqprint">
            <a:clrChange>
              <a:clrFrom>
                <a:srgbClr val="FFFFFF"/>
              </a:clrFrom>
              <a:clrTo>
                <a:srgbClr val="FFFFFF">
                  <a:alpha val="0"/>
                </a:srgbClr>
              </a:clrTo>
            </a:clrChang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l="99" t="17455" r="34726" b="25238"/>
          <a:stretch/>
        </p:blipFill>
        <p:spPr bwMode="auto">
          <a:xfrm>
            <a:off x="5024193" y="1376844"/>
            <a:ext cx="920206" cy="871902"/>
          </a:xfrm>
          <a:prstGeom prst="rect">
            <a:avLst/>
          </a:prstGeom>
          <a:noFill/>
          <a:extLst>
            <a:ext uri="{909E8E84-426E-40DD-AFC4-6F175D3DCCD1}">
              <a14:hiddenFill xmlns:a14="http://schemas.microsoft.com/office/drawing/2010/main">
                <a:solidFill>
                  <a:srgbClr val="FFFFFF"/>
                </a:solidFill>
              </a14:hiddenFill>
            </a:ext>
          </a:extLst>
        </p:spPr>
      </p:pic>
      <p:sp>
        <p:nvSpPr>
          <p:cNvPr id="222" name="TextBox 221"/>
          <p:cNvSpPr txBox="1"/>
          <p:nvPr/>
        </p:nvSpPr>
        <p:spPr>
          <a:xfrm>
            <a:off x="3963135" y="4934825"/>
            <a:ext cx="1407545" cy="261610"/>
          </a:xfrm>
          <a:prstGeom prst="rect">
            <a:avLst/>
          </a:prstGeom>
          <a:noFill/>
        </p:spPr>
        <p:txBody>
          <a:bodyPr wrap="square" rtlCol="0">
            <a:spAutoFit/>
          </a:bodyPr>
          <a:lstStyle/>
          <a:p>
            <a:r>
              <a:rPr lang="en-US" sz="1100">
                <a:latin typeface="Times New Roman" panose="02020603050405020304" pitchFamily="18" charset="0"/>
                <a:cs typeface="Times New Roman" panose="02020603050405020304" pitchFamily="18" charset="0"/>
              </a:rPr>
              <a:t>Data Analytics Team</a:t>
            </a:r>
          </a:p>
        </p:txBody>
      </p:sp>
      <p:grpSp>
        <p:nvGrpSpPr>
          <p:cNvPr id="223" name="Group 222"/>
          <p:cNvGrpSpPr/>
          <p:nvPr/>
        </p:nvGrpSpPr>
        <p:grpSpPr>
          <a:xfrm>
            <a:off x="4244214" y="4241172"/>
            <a:ext cx="699165" cy="702157"/>
            <a:chOff x="3296591" y="3584647"/>
            <a:chExt cx="730250" cy="735013"/>
          </a:xfrm>
        </p:grpSpPr>
        <p:pic>
          <p:nvPicPr>
            <p:cNvPr id="2062" name="Picture 14" descr="Graph Clipart Data Analytics - Big Data Analysis Icon, HD Png Download -  kindpng"/>
            <p:cNvPicPr>
              <a:picLocks noChangeAspect="1" noChangeArrowheads="1"/>
            </p:cNvPicPr>
            <p:nvPr/>
          </p:nvPicPr>
          <p:blipFill rotWithShape="1">
            <a:blip r:embed="rId6" cstate="hqprint">
              <a:clrChange>
                <a:clrFrom>
                  <a:srgbClr val="F7F7F7"/>
                </a:clrFrom>
                <a:clrTo>
                  <a:srgbClr val="F7F7F7">
                    <a:alpha val="0"/>
                  </a:srgbClr>
                </a:clrTo>
              </a:clrChange>
              <a:extLst>
                <a:ext uri="{28A0092B-C50C-407E-A947-70E740481C1C}">
                  <a14:useLocalDpi xmlns:a14="http://schemas.microsoft.com/office/drawing/2010/main" val="0"/>
                </a:ext>
              </a:extLst>
            </a:blip>
            <a:srcRect l="18781" r="19470"/>
            <a:stretch/>
          </p:blipFill>
          <p:spPr bwMode="auto">
            <a:xfrm>
              <a:off x="3381326" y="3714245"/>
              <a:ext cx="560779" cy="494213"/>
            </a:xfrm>
            <a:prstGeom prst="rect">
              <a:avLst/>
            </a:prstGeom>
            <a:noFill/>
            <a:extLst>
              <a:ext uri="{909E8E84-426E-40DD-AFC4-6F175D3DCCD1}">
                <a14:hiddenFill xmlns:a14="http://schemas.microsoft.com/office/drawing/2010/main">
                  <a:solidFill>
                    <a:srgbClr val="FFFFFF"/>
                  </a:solidFill>
                </a14:hiddenFill>
              </a:ext>
            </a:extLst>
          </p:spPr>
        </p:pic>
        <p:sp>
          <p:nvSpPr>
            <p:cNvPr id="248" name="Freeform 45">
              <a:extLst>
                <a:ext uri="{FF2B5EF4-FFF2-40B4-BE49-F238E27FC236}">
                  <a16:creationId xmlns:a16="http://schemas.microsoft.com/office/drawing/2014/main" id="{E3CC2B77-E98F-4647-AD4A-366F2611BC2F}"/>
                </a:ext>
              </a:extLst>
            </p:cNvPr>
            <p:cNvSpPr>
              <a:spLocks noEditPoints="1"/>
            </p:cNvSpPr>
            <p:nvPr/>
          </p:nvSpPr>
          <p:spPr bwMode="auto">
            <a:xfrm>
              <a:off x="3296591" y="3584647"/>
              <a:ext cx="730250" cy="735013"/>
            </a:xfrm>
            <a:custGeom>
              <a:avLst/>
              <a:gdLst>
                <a:gd name="T0" fmla="*/ 181 w 363"/>
                <a:gd name="T1" fmla="*/ 20 h 364"/>
                <a:gd name="T2" fmla="*/ 343 w 363"/>
                <a:gd name="T3" fmla="*/ 182 h 364"/>
                <a:gd name="T4" fmla="*/ 181 w 363"/>
                <a:gd name="T5" fmla="*/ 344 h 364"/>
                <a:gd name="T6" fmla="*/ 20 w 363"/>
                <a:gd name="T7" fmla="*/ 182 h 364"/>
                <a:gd name="T8" fmla="*/ 181 w 363"/>
                <a:gd name="T9" fmla="*/ 20 h 364"/>
                <a:gd name="T10" fmla="*/ 181 w 363"/>
                <a:gd name="T11" fmla="*/ 0 h 364"/>
                <a:gd name="T12" fmla="*/ 0 w 363"/>
                <a:gd name="T13" fmla="*/ 182 h 364"/>
                <a:gd name="T14" fmla="*/ 181 w 363"/>
                <a:gd name="T15" fmla="*/ 364 h 364"/>
                <a:gd name="T16" fmla="*/ 363 w 363"/>
                <a:gd name="T17" fmla="*/ 182 h 364"/>
                <a:gd name="T18" fmla="*/ 181 w 363"/>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364">
                  <a:moveTo>
                    <a:pt x="181" y="20"/>
                  </a:moveTo>
                  <a:cubicBezTo>
                    <a:pt x="270" y="20"/>
                    <a:pt x="343" y="93"/>
                    <a:pt x="343" y="182"/>
                  </a:cubicBezTo>
                  <a:cubicBezTo>
                    <a:pt x="343" y="271"/>
                    <a:pt x="270" y="344"/>
                    <a:pt x="181" y="344"/>
                  </a:cubicBezTo>
                  <a:cubicBezTo>
                    <a:pt x="92" y="344"/>
                    <a:pt x="20" y="271"/>
                    <a:pt x="20" y="182"/>
                  </a:cubicBezTo>
                  <a:cubicBezTo>
                    <a:pt x="20" y="93"/>
                    <a:pt x="92" y="20"/>
                    <a:pt x="181" y="20"/>
                  </a:cubicBezTo>
                  <a:moveTo>
                    <a:pt x="181" y="0"/>
                  </a:moveTo>
                  <a:cubicBezTo>
                    <a:pt x="81" y="0"/>
                    <a:pt x="0" y="82"/>
                    <a:pt x="0" y="182"/>
                  </a:cubicBezTo>
                  <a:cubicBezTo>
                    <a:pt x="0" y="282"/>
                    <a:pt x="81" y="364"/>
                    <a:pt x="181" y="364"/>
                  </a:cubicBezTo>
                  <a:cubicBezTo>
                    <a:pt x="281" y="364"/>
                    <a:pt x="363" y="282"/>
                    <a:pt x="363" y="182"/>
                  </a:cubicBezTo>
                  <a:cubicBezTo>
                    <a:pt x="363" y="82"/>
                    <a:pt x="281" y="0"/>
                    <a:pt x="181"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26" name="Straight Arrow Connector 225"/>
          <p:cNvCxnSpPr/>
          <p:nvPr/>
        </p:nvCxnSpPr>
        <p:spPr>
          <a:xfrm>
            <a:off x="5024193" y="4548901"/>
            <a:ext cx="1644562" cy="0"/>
          </a:xfrm>
          <a:prstGeom prst="straightConnector1">
            <a:avLst/>
          </a:prstGeom>
          <a:ln w="6350">
            <a:solidFill>
              <a:schemeClr val="accent1">
                <a:lumMod val="50000"/>
              </a:schemeClr>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a:off x="4592834" y="3275681"/>
            <a:ext cx="0" cy="844535"/>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105583" y="3275681"/>
            <a:ext cx="1487250" cy="0"/>
          </a:xfrm>
          <a:prstGeom prst="line">
            <a:avLst/>
          </a:prstGeom>
          <a:ln w="6350">
            <a:solidFill>
              <a:schemeClr val="accent5"/>
            </a:solidFill>
            <a:prstDash val="dash"/>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1568313" y="4583605"/>
            <a:ext cx="2562068"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V="1">
            <a:off x="4592834" y="5201826"/>
            <a:ext cx="0" cy="885215"/>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568313" y="6087041"/>
            <a:ext cx="3024521" cy="0"/>
          </a:xfrm>
          <a:prstGeom prst="line">
            <a:avLst/>
          </a:prstGeom>
          <a:ln w="6350">
            <a:solidFill>
              <a:schemeClr val="accent5"/>
            </a:solidFill>
            <a:prstDash val="dash"/>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1533692" y="3275681"/>
            <a:ext cx="575792"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flipH="1">
            <a:off x="6109157" y="1747231"/>
            <a:ext cx="1186808" cy="11218"/>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7295965" y="1747231"/>
            <a:ext cx="0" cy="2309902"/>
          </a:xfrm>
          <a:prstGeom prst="line">
            <a:avLst/>
          </a:prstGeom>
          <a:ln w="6350">
            <a:solidFill>
              <a:schemeClr val="accent5"/>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a:off x="2584659" y="1758449"/>
            <a:ext cx="16598" cy="1080238"/>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2574696" y="1744769"/>
            <a:ext cx="2368683" cy="2462"/>
          </a:xfrm>
          <a:prstGeom prst="line">
            <a:avLst/>
          </a:prstGeom>
          <a:ln w="6350">
            <a:solidFill>
              <a:schemeClr val="accent5"/>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16" name="Rectangle 315"/>
          <p:cNvSpPr/>
          <p:nvPr/>
        </p:nvSpPr>
        <p:spPr>
          <a:xfrm>
            <a:off x="3648650" y="3777196"/>
            <a:ext cx="4464319" cy="1602753"/>
          </a:xfrm>
          <a:prstGeom prst="rect">
            <a:avLst/>
          </a:prstGeom>
          <a:noFill/>
          <a:ln>
            <a:solidFill>
              <a:schemeClr val="accent5">
                <a:lumMod val="90000"/>
                <a:lumOff val="1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01" name="Rectangle 2100"/>
          <p:cNvSpPr/>
          <p:nvPr/>
        </p:nvSpPr>
        <p:spPr>
          <a:xfrm>
            <a:off x="8482773" y="994956"/>
            <a:ext cx="2798956" cy="6777444"/>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200" smtClean="0">
                <a:solidFill>
                  <a:schemeClr val="tx1"/>
                </a:solidFill>
                <a:latin typeface="Times New Roman" panose="02020603050405020304" pitchFamily="18" charset="0"/>
                <a:cs typeface="Times New Roman" panose="02020603050405020304" pitchFamily="18" charset="0"/>
              </a:rPr>
              <a:t>Stage 1: Data Extraction</a:t>
            </a:r>
          </a:p>
          <a:p>
            <a:pPr algn="just"/>
            <a:r>
              <a:rPr lang="en-US" sz="1200" smtClean="0">
                <a:solidFill>
                  <a:schemeClr val="tx1"/>
                </a:solidFill>
                <a:latin typeface="Times New Roman" panose="02020603050405020304" pitchFamily="18" charset="0"/>
                <a:cs typeface="Times New Roman" panose="02020603050405020304" pitchFamily="18" charset="0"/>
              </a:rPr>
              <a:t>Data are extracted through the newly written module “request_phs” and stored in the team member’s local server who collected it from the data sources. This person will then commit and push this data to the shared GitHub platform. With the approval from the team leader, this data will incorporate in the cloud database.</a:t>
            </a:r>
          </a:p>
          <a:p>
            <a:pPr algn="just"/>
            <a:endParaRPr lang="en-US" sz="1200">
              <a:solidFill>
                <a:schemeClr val="tx1"/>
              </a:solidFill>
              <a:latin typeface="Times New Roman" panose="02020603050405020304" pitchFamily="18" charset="0"/>
              <a:cs typeface="Times New Roman" panose="02020603050405020304" pitchFamily="18" charset="0"/>
            </a:endParaRPr>
          </a:p>
          <a:p>
            <a:pPr algn="just"/>
            <a:r>
              <a:rPr lang="en-US" sz="1200" smtClean="0">
                <a:solidFill>
                  <a:schemeClr val="tx1"/>
                </a:solidFill>
                <a:latin typeface="Times New Roman" panose="02020603050405020304" pitchFamily="18" charset="0"/>
                <a:cs typeface="Times New Roman" panose="02020603050405020304" pitchFamily="18" charset="0"/>
              </a:rPr>
              <a:t>Stage 2: Modeling</a:t>
            </a:r>
          </a:p>
          <a:p>
            <a:pPr algn="just"/>
            <a:r>
              <a:rPr lang="en-US" sz="1200" smtClean="0">
                <a:solidFill>
                  <a:schemeClr val="tx1"/>
                </a:solidFill>
                <a:latin typeface="Times New Roman" panose="02020603050405020304" pitchFamily="18" charset="0"/>
                <a:cs typeface="Times New Roman" panose="02020603050405020304" pitchFamily="18" charset="0"/>
              </a:rPr>
              <a:t>At the end of the day, every team member should commit their codes and send a pull request to the GitHub platform to get their work reviewed. In case of approval, their work will merge into the main branch of the developing sub-project. If declined, it should be re-written and the submit/ review process restarted.</a:t>
            </a:r>
          </a:p>
          <a:p>
            <a:pPr algn="just"/>
            <a:endParaRPr lang="en-US" sz="1200">
              <a:solidFill>
                <a:schemeClr val="tx1"/>
              </a:solidFill>
              <a:latin typeface="Times New Roman" panose="02020603050405020304" pitchFamily="18" charset="0"/>
              <a:cs typeface="Times New Roman" panose="02020603050405020304" pitchFamily="18" charset="0"/>
            </a:endParaRPr>
          </a:p>
          <a:p>
            <a:pPr algn="just"/>
            <a:r>
              <a:rPr lang="en-US" sz="1200" smtClean="0">
                <a:solidFill>
                  <a:schemeClr val="tx1"/>
                </a:solidFill>
                <a:latin typeface="Times New Roman" panose="02020603050405020304" pitchFamily="18" charset="0"/>
                <a:cs typeface="Times New Roman" panose="02020603050405020304" pitchFamily="18" charset="0"/>
              </a:rPr>
              <a:t>Stage 3: Handover</a:t>
            </a:r>
          </a:p>
          <a:p>
            <a:pPr algn="just"/>
            <a:r>
              <a:rPr lang="en-US" sz="1200" smtClean="0">
                <a:solidFill>
                  <a:schemeClr val="tx1"/>
                </a:solidFill>
                <a:latin typeface="Times New Roman" panose="02020603050405020304" pitchFamily="18" charset="0"/>
                <a:cs typeface="Times New Roman" panose="02020603050405020304" pitchFamily="18" charset="0"/>
              </a:rPr>
              <a:t>When the sub-project gets approvals from the Committee. The resulted models will regularly run by the Data Analytics Team and their outputs will be post to an Application Program Interface (API) through the module named “post_phs”, this API is the environtment where Data Analytics Team and IT department interact without the need of a common propramming language. IT department can send a get-request to this API and pull all model’s results back to their local computers and incorporate those result to the company’s system.</a:t>
            </a:r>
          </a:p>
          <a:p>
            <a:pPr algn="just"/>
            <a:endParaRPr lang="en-US" sz="1200" smtClean="0">
              <a:solidFill>
                <a:schemeClr val="tx1"/>
              </a:solidFill>
              <a:latin typeface="Times New Roman" panose="02020603050405020304" pitchFamily="18" charset="0"/>
              <a:cs typeface="Times New Roman" panose="02020603050405020304" pitchFamily="18" charset="0"/>
            </a:endParaRPr>
          </a:p>
        </p:txBody>
      </p:sp>
      <p:sp>
        <p:nvSpPr>
          <p:cNvPr id="2102" name="Oval 2101"/>
          <p:cNvSpPr>
            <a:spLocks noChangeAspect="1"/>
          </p:cNvSpPr>
          <p:nvPr/>
        </p:nvSpPr>
        <p:spPr>
          <a:xfrm>
            <a:off x="2809702" y="6321117"/>
            <a:ext cx="365760" cy="36576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accent4">
                    <a:lumMod val="75000"/>
                  </a:schemeClr>
                </a:solidFill>
              </a:rPr>
              <a:t>1</a:t>
            </a:r>
            <a:endParaRPr lang="en-US" sz="1600" b="1" dirty="0">
              <a:solidFill>
                <a:schemeClr val="accent4">
                  <a:lumMod val="75000"/>
                </a:schemeClr>
              </a:solidFill>
            </a:endParaRPr>
          </a:p>
        </p:txBody>
      </p:sp>
      <p:sp>
        <p:nvSpPr>
          <p:cNvPr id="321" name="Oval 320"/>
          <p:cNvSpPr>
            <a:spLocks noChangeAspect="1"/>
          </p:cNvSpPr>
          <p:nvPr/>
        </p:nvSpPr>
        <p:spPr>
          <a:xfrm>
            <a:off x="5819693" y="5515703"/>
            <a:ext cx="365760" cy="36576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accent4">
                    <a:lumMod val="75000"/>
                  </a:schemeClr>
                </a:solidFill>
              </a:rPr>
              <a:t>2</a:t>
            </a:r>
            <a:endParaRPr lang="en-US" sz="1600" b="1" dirty="0">
              <a:solidFill>
                <a:schemeClr val="accent4">
                  <a:lumMod val="75000"/>
                </a:schemeClr>
              </a:solidFill>
            </a:endParaRPr>
          </a:p>
        </p:txBody>
      </p:sp>
      <p:sp>
        <p:nvSpPr>
          <p:cNvPr id="322" name="Oval 321"/>
          <p:cNvSpPr>
            <a:spLocks noChangeAspect="1"/>
          </p:cNvSpPr>
          <p:nvPr/>
        </p:nvSpPr>
        <p:spPr>
          <a:xfrm>
            <a:off x="6519681" y="1124748"/>
            <a:ext cx="365760" cy="36576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accent4">
                    <a:lumMod val="75000"/>
                  </a:schemeClr>
                </a:solidFill>
              </a:rPr>
              <a:t>3</a:t>
            </a:r>
            <a:endParaRPr lang="en-US" sz="1600" b="1" dirty="0">
              <a:solidFill>
                <a:schemeClr val="accent4">
                  <a:lumMod val="75000"/>
                </a:schemeClr>
              </a:solidFill>
            </a:endParaRPr>
          </a:p>
        </p:txBody>
      </p:sp>
      <p:cxnSp>
        <p:nvCxnSpPr>
          <p:cNvPr id="324" name="Straight Arrow Connector 323"/>
          <p:cNvCxnSpPr/>
          <p:nvPr/>
        </p:nvCxnSpPr>
        <p:spPr>
          <a:xfrm flipH="1">
            <a:off x="5024193" y="4621640"/>
            <a:ext cx="1644562" cy="0"/>
          </a:xfrm>
          <a:prstGeom prst="straightConnector1">
            <a:avLst/>
          </a:prstGeom>
          <a:ln w="6350">
            <a:solidFill>
              <a:schemeClr val="accent1">
                <a:lumMod val="50000"/>
              </a:schemeClr>
            </a:solidFill>
            <a:prstDash val="solid"/>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104" name="Rectangle 2103"/>
          <p:cNvSpPr/>
          <p:nvPr/>
        </p:nvSpPr>
        <p:spPr>
          <a:xfrm>
            <a:off x="3349929" y="3055154"/>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a:solidFill>
                  <a:schemeClr val="tx1"/>
                </a:solidFill>
              </a:rPr>
              <a:t>r</a:t>
            </a:r>
            <a:r>
              <a:rPr lang="en-US" sz="1200" smtClean="0">
                <a:solidFill>
                  <a:schemeClr val="tx1"/>
                </a:solidFill>
              </a:rPr>
              <a:t>equest_phs</a:t>
            </a:r>
            <a:endParaRPr lang="en-US" sz="1200" dirty="0">
              <a:solidFill>
                <a:schemeClr val="tx1"/>
              </a:solidFill>
            </a:endParaRPr>
          </a:p>
        </p:txBody>
      </p:sp>
      <p:sp>
        <p:nvSpPr>
          <p:cNvPr id="326" name="Rectangle 325"/>
          <p:cNvSpPr/>
          <p:nvPr/>
        </p:nvSpPr>
        <p:spPr>
          <a:xfrm>
            <a:off x="2283565" y="4364427"/>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a:solidFill>
                  <a:schemeClr val="tx1"/>
                </a:solidFill>
              </a:rPr>
              <a:t>r</a:t>
            </a:r>
            <a:r>
              <a:rPr lang="en-US" sz="1200" smtClean="0">
                <a:solidFill>
                  <a:schemeClr val="tx1"/>
                </a:solidFill>
              </a:rPr>
              <a:t>equest_phs</a:t>
            </a:r>
            <a:endParaRPr lang="en-US" sz="1200" dirty="0">
              <a:solidFill>
                <a:schemeClr val="tx1"/>
              </a:solidFill>
            </a:endParaRPr>
          </a:p>
        </p:txBody>
      </p:sp>
      <p:sp>
        <p:nvSpPr>
          <p:cNvPr id="327" name="Rectangle 326"/>
          <p:cNvSpPr/>
          <p:nvPr/>
        </p:nvSpPr>
        <p:spPr>
          <a:xfrm>
            <a:off x="2287795" y="5829769"/>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a:solidFill>
                  <a:schemeClr val="tx1"/>
                </a:solidFill>
              </a:rPr>
              <a:t>r</a:t>
            </a:r>
            <a:r>
              <a:rPr lang="en-US" sz="1200" smtClean="0">
                <a:solidFill>
                  <a:schemeClr val="tx1"/>
                </a:solidFill>
              </a:rPr>
              <a:t>equest_phs</a:t>
            </a:r>
            <a:endParaRPr lang="en-US" sz="1200" dirty="0">
              <a:solidFill>
                <a:schemeClr val="tx1"/>
              </a:solidFill>
            </a:endParaRPr>
          </a:p>
        </p:txBody>
      </p:sp>
      <p:sp>
        <p:nvSpPr>
          <p:cNvPr id="329" name="Rectangle 328"/>
          <p:cNvSpPr/>
          <p:nvPr/>
        </p:nvSpPr>
        <p:spPr>
          <a:xfrm>
            <a:off x="6798186" y="2445987"/>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smtClean="0">
                <a:solidFill>
                  <a:schemeClr val="tx1"/>
                </a:solidFill>
              </a:rPr>
              <a:t>post_phs</a:t>
            </a:r>
            <a:endParaRPr lang="en-US" sz="1200" dirty="0">
              <a:solidFill>
                <a:schemeClr val="tx1"/>
              </a:solidFill>
            </a:endParaRPr>
          </a:p>
        </p:txBody>
      </p:sp>
      <p:sp>
        <p:nvSpPr>
          <p:cNvPr id="2107" name="Rounded Rectangle 2106"/>
          <p:cNvSpPr/>
          <p:nvPr/>
        </p:nvSpPr>
        <p:spPr>
          <a:xfrm>
            <a:off x="5230978" y="4046993"/>
            <a:ext cx="1311676" cy="3990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commit/push mechanism</a:t>
            </a:r>
            <a:endParaRPr lang="en-US" sz="1200" dirty="0">
              <a:solidFill>
                <a:schemeClr val="tx1"/>
              </a:solidFill>
            </a:endParaRPr>
          </a:p>
        </p:txBody>
      </p:sp>
      <p:sp>
        <p:nvSpPr>
          <p:cNvPr id="2108" name="TextBox 2107"/>
          <p:cNvSpPr txBox="1"/>
          <p:nvPr/>
        </p:nvSpPr>
        <p:spPr>
          <a:xfrm>
            <a:off x="526973" y="6737733"/>
            <a:ext cx="1233919" cy="307777"/>
          </a:xfrm>
          <a:prstGeom prst="rect">
            <a:avLst/>
          </a:prstGeom>
          <a:noFill/>
        </p:spPr>
        <p:txBody>
          <a:bodyPr wrap="square" rtlCol="0">
            <a:spAutoFit/>
          </a:bodyPr>
          <a:lstStyle/>
          <a:p>
            <a:pPr algn="ctr"/>
            <a:r>
              <a:rPr lang="en-US" sz="1400" smtClean="0">
                <a:solidFill>
                  <a:srgbClr val="C00000"/>
                </a:solidFill>
                <a:latin typeface="Times New Roman" panose="02020603050405020304" pitchFamily="18" charset="0"/>
                <a:cs typeface="Times New Roman" panose="02020603050405020304" pitchFamily="18" charset="0"/>
              </a:rPr>
              <a:t>Data sources</a:t>
            </a:r>
            <a:endParaRPr lang="en-US" sz="140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434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Rectangle 2086"/>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86" name="TextBox 2085"/>
          <p:cNvSpPr txBox="1"/>
          <p:nvPr/>
        </p:nvSpPr>
        <p:spPr>
          <a:xfrm>
            <a:off x="170027" y="106894"/>
            <a:ext cx="8936651" cy="584775"/>
          </a:xfrm>
          <a:prstGeom prst="rect">
            <a:avLst/>
          </a:prstGeom>
          <a:noFill/>
        </p:spPr>
        <p:txBody>
          <a:bodyPr wrap="square" rtlCol="0">
            <a:spAutoFit/>
          </a:bodyPr>
          <a:lstStyle/>
          <a:p>
            <a:r>
              <a:rPr lang="en-US" sz="3200" spc="-150" smtClean="0">
                <a:solidFill>
                  <a:schemeClr val="accent1">
                    <a:lumMod val="50000"/>
                  </a:schemeClr>
                </a:solidFill>
              </a:rPr>
              <a:t>The way our team cooperates with other departments</a:t>
            </a:r>
            <a:endParaRPr lang="en-US" sz="3200">
              <a:solidFill>
                <a:schemeClr val="bg1"/>
              </a:solidFill>
              <a:latin typeface="PhTimes" panose="02020500000000000000" pitchFamily="18" charset="0"/>
              <a:cs typeface="Times New Roman" panose="02020603050405020304" pitchFamily="18" charset="0"/>
            </a:endParaRPr>
          </a:p>
        </p:txBody>
      </p:sp>
      <p:sp>
        <p:nvSpPr>
          <p:cNvPr id="2088" name="Rectangle 2087"/>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01" name="Rectangle 2100"/>
          <p:cNvSpPr/>
          <p:nvPr/>
        </p:nvSpPr>
        <p:spPr>
          <a:xfrm>
            <a:off x="8398797" y="1198852"/>
            <a:ext cx="2798956" cy="1235060"/>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smtClean="0">
                <a:solidFill>
                  <a:schemeClr val="tx1"/>
                </a:solidFill>
                <a:latin typeface="Times New Roman" panose="02020603050405020304" pitchFamily="18" charset="0"/>
                <a:cs typeface="Times New Roman" panose="02020603050405020304" pitchFamily="18" charset="0"/>
              </a:rPr>
              <a:t>The project is structured to make it stand alone from other parts of the whole process. The only two connections that link this project to other company’s departments are “request_phs” and “post_phs” modules. </a:t>
            </a:r>
          </a:p>
        </p:txBody>
      </p:sp>
      <p:sp>
        <p:nvSpPr>
          <p:cNvPr id="81" name="Rectangle 80"/>
          <p:cNvSpPr/>
          <p:nvPr/>
        </p:nvSpPr>
        <p:spPr>
          <a:xfrm>
            <a:off x="1468098" y="3137197"/>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a:solidFill>
                  <a:schemeClr val="tx1"/>
                </a:solidFill>
              </a:rPr>
              <a:t>r</a:t>
            </a:r>
            <a:r>
              <a:rPr lang="en-US" sz="1200" smtClean="0">
                <a:solidFill>
                  <a:schemeClr val="tx1"/>
                </a:solidFill>
              </a:rPr>
              <a:t>equest_phs</a:t>
            </a:r>
            <a:endParaRPr lang="en-US" sz="1200" dirty="0">
              <a:solidFill>
                <a:schemeClr val="tx1"/>
              </a:solidFill>
            </a:endParaRPr>
          </a:p>
        </p:txBody>
      </p:sp>
      <p:sp>
        <p:nvSpPr>
          <p:cNvPr id="85" name="Rectangle 84"/>
          <p:cNvSpPr/>
          <p:nvPr/>
        </p:nvSpPr>
        <p:spPr>
          <a:xfrm>
            <a:off x="7262581" y="3148619"/>
            <a:ext cx="995218" cy="403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200" smtClean="0">
                <a:solidFill>
                  <a:schemeClr val="tx1"/>
                </a:solidFill>
              </a:rPr>
              <a:t>post_phs</a:t>
            </a:r>
            <a:endParaRPr lang="en-US" sz="1200" dirty="0">
              <a:solidFill>
                <a:schemeClr val="tx1"/>
              </a:solidFill>
            </a:endParaRPr>
          </a:p>
        </p:txBody>
      </p:sp>
      <p:sp>
        <p:nvSpPr>
          <p:cNvPr id="86" name="Freeform 7">
            <a:extLst>
              <a:ext uri="{FF2B5EF4-FFF2-40B4-BE49-F238E27FC236}">
                <a16:creationId xmlns:a16="http://schemas.microsoft.com/office/drawing/2014/main" id="{020A4B83-5BCA-4BD0-BC05-82B5FCD5121B}"/>
              </a:ext>
            </a:extLst>
          </p:cNvPr>
          <p:cNvSpPr>
            <a:spLocks noChangeAspect="1" noEditPoints="1"/>
          </p:cNvSpPr>
          <p:nvPr/>
        </p:nvSpPr>
        <p:spPr bwMode="auto">
          <a:xfrm>
            <a:off x="188603" y="2826650"/>
            <a:ext cx="576039" cy="1005840"/>
          </a:xfrm>
          <a:custGeom>
            <a:avLst/>
            <a:gdLst>
              <a:gd name="T0" fmla="*/ 15 w 239"/>
              <a:gd name="T1" fmla="*/ 418 h 418"/>
              <a:gd name="T2" fmla="*/ 224 w 239"/>
              <a:gd name="T3" fmla="*/ 418 h 418"/>
              <a:gd name="T4" fmla="*/ 239 w 239"/>
              <a:gd name="T5" fmla="*/ 404 h 418"/>
              <a:gd name="T6" fmla="*/ 239 w 239"/>
              <a:gd name="T7" fmla="*/ 15 h 418"/>
              <a:gd name="T8" fmla="*/ 224 w 239"/>
              <a:gd name="T9" fmla="*/ 0 h 418"/>
              <a:gd name="T10" fmla="*/ 15 w 239"/>
              <a:gd name="T11" fmla="*/ 0 h 418"/>
              <a:gd name="T12" fmla="*/ 0 w 239"/>
              <a:gd name="T13" fmla="*/ 15 h 418"/>
              <a:gd name="T14" fmla="*/ 0 w 239"/>
              <a:gd name="T15" fmla="*/ 404 h 418"/>
              <a:gd name="T16" fmla="*/ 15 w 239"/>
              <a:gd name="T17" fmla="*/ 418 h 418"/>
              <a:gd name="T18" fmla="*/ 90 w 239"/>
              <a:gd name="T19" fmla="*/ 359 h 418"/>
              <a:gd name="T20" fmla="*/ 149 w 239"/>
              <a:gd name="T21" fmla="*/ 359 h 418"/>
              <a:gd name="T22" fmla="*/ 149 w 239"/>
              <a:gd name="T23" fmla="*/ 388 h 418"/>
              <a:gd name="T24" fmla="*/ 90 w 239"/>
              <a:gd name="T25" fmla="*/ 388 h 418"/>
              <a:gd name="T26" fmla="*/ 90 w 239"/>
              <a:gd name="T27" fmla="*/ 35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418">
                <a:moveTo>
                  <a:pt x="15" y="418"/>
                </a:moveTo>
                <a:cubicBezTo>
                  <a:pt x="224" y="418"/>
                  <a:pt x="224" y="418"/>
                  <a:pt x="224" y="418"/>
                </a:cubicBezTo>
                <a:cubicBezTo>
                  <a:pt x="232" y="418"/>
                  <a:pt x="239" y="412"/>
                  <a:pt x="239" y="404"/>
                </a:cubicBezTo>
                <a:cubicBezTo>
                  <a:pt x="239" y="15"/>
                  <a:pt x="239" y="15"/>
                  <a:pt x="239" y="15"/>
                </a:cubicBezTo>
                <a:cubicBezTo>
                  <a:pt x="239" y="7"/>
                  <a:pt x="232" y="0"/>
                  <a:pt x="224" y="0"/>
                </a:cubicBezTo>
                <a:cubicBezTo>
                  <a:pt x="15" y="0"/>
                  <a:pt x="15" y="0"/>
                  <a:pt x="15" y="0"/>
                </a:cubicBezTo>
                <a:cubicBezTo>
                  <a:pt x="7" y="0"/>
                  <a:pt x="0" y="7"/>
                  <a:pt x="0" y="15"/>
                </a:cubicBezTo>
                <a:cubicBezTo>
                  <a:pt x="0" y="404"/>
                  <a:pt x="0" y="404"/>
                  <a:pt x="0" y="404"/>
                </a:cubicBezTo>
                <a:cubicBezTo>
                  <a:pt x="0" y="412"/>
                  <a:pt x="7" y="418"/>
                  <a:pt x="15" y="418"/>
                </a:cubicBezTo>
                <a:close/>
                <a:moveTo>
                  <a:pt x="90" y="359"/>
                </a:moveTo>
                <a:cubicBezTo>
                  <a:pt x="149" y="359"/>
                  <a:pt x="149" y="359"/>
                  <a:pt x="149" y="359"/>
                </a:cubicBezTo>
                <a:cubicBezTo>
                  <a:pt x="149" y="388"/>
                  <a:pt x="149" y="388"/>
                  <a:pt x="149" y="388"/>
                </a:cubicBezTo>
                <a:cubicBezTo>
                  <a:pt x="90" y="388"/>
                  <a:pt x="90" y="388"/>
                  <a:pt x="90" y="388"/>
                </a:cubicBezTo>
                <a:lnTo>
                  <a:pt x="90" y="359"/>
                </a:lnTo>
                <a:close/>
              </a:path>
            </a:pathLst>
          </a:custGeom>
          <a:solidFill>
            <a:schemeClr val="accent5">
              <a:lumMod val="90000"/>
              <a:lumOff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7" name="TextBox 86"/>
          <p:cNvSpPr txBox="1"/>
          <p:nvPr/>
        </p:nvSpPr>
        <p:spPr>
          <a:xfrm>
            <a:off x="-108095" y="3854570"/>
            <a:ext cx="1233919" cy="276999"/>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Data sources</a:t>
            </a:r>
            <a:endParaRPr lang="en-US" sz="1200">
              <a:latin typeface="Times New Roman" panose="02020603050405020304" pitchFamily="18" charset="0"/>
              <a:cs typeface="Times New Roman" panose="02020603050405020304" pitchFamily="18" charset="0"/>
            </a:endParaRPr>
          </a:p>
        </p:txBody>
      </p:sp>
      <p:cxnSp>
        <p:nvCxnSpPr>
          <p:cNvPr id="88" name="Straight Arrow Connector 87"/>
          <p:cNvCxnSpPr/>
          <p:nvPr/>
        </p:nvCxnSpPr>
        <p:spPr>
          <a:xfrm>
            <a:off x="852546" y="3350323"/>
            <a:ext cx="548640"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7311070" y="6488917"/>
            <a:ext cx="919607" cy="1094001"/>
            <a:chOff x="1683410" y="4694500"/>
            <a:chExt cx="960493" cy="1145193"/>
          </a:xfrm>
        </p:grpSpPr>
        <p:grpSp>
          <p:nvGrpSpPr>
            <p:cNvPr id="94" name="Group 93"/>
            <p:cNvGrpSpPr/>
            <p:nvPr/>
          </p:nvGrpSpPr>
          <p:grpSpPr>
            <a:xfrm>
              <a:off x="1802304" y="4694500"/>
              <a:ext cx="704730" cy="681613"/>
              <a:chOff x="3236266" y="477612"/>
              <a:chExt cx="879475" cy="882650"/>
            </a:xfrm>
          </p:grpSpPr>
          <p:grpSp>
            <p:nvGrpSpPr>
              <p:cNvPr id="96" name="Group 95"/>
              <p:cNvGrpSpPr/>
              <p:nvPr/>
            </p:nvGrpSpPr>
            <p:grpSpPr>
              <a:xfrm>
                <a:off x="3236266" y="477612"/>
                <a:ext cx="879475" cy="882650"/>
                <a:chOff x="3236266" y="477612"/>
                <a:chExt cx="879475" cy="882650"/>
              </a:xfrm>
            </p:grpSpPr>
            <p:sp>
              <p:nvSpPr>
                <p:cNvPr id="98" name="Oval 97">
                  <a:extLst>
                    <a:ext uri="{FF2B5EF4-FFF2-40B4-BE49-F238E27FC236}">
                      <a16:creationId xmlns:a16="http://schemas.microsoft.com/office/drawing/2014/main" id="{2AB5CFC7-0422-4AE9-99F6-45546AFF3F0B}"/>
                    </a:ext>
                  </a:extLst>
                </p:cNvPr>
                <p:cNvSpPr>
                  <a:spLocks noChangeArrowheads="1"/>
                </p:cNvSpPr>
                <p:nvPr/>
              </p:nvSpPr>
              <p:spPr bwMode="auto">
                <a:xfrm>
                  <a:off x="3256903" y="498249"/>
                  <a:ext cx="838200" cy="842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8">
                  <a:extLst>
                    <a:ext uri="{FF2B5EF4-FFF2-40B4-BE49-F238E27FC236}">
                      <a16:creationId xmlns:a16="http://schemas.microsoft.com/office/drawing/2014/main" id="{39E378E3-F3E8-4627-868A-53682A8E72AA}"/>
                    </a:ext>
                  </a:extLst>
                </p:cNvPr>
                <p:cNvSpPr>
                  <a:spLocks noEditPoints="1"/>
                </p:cNvSpPr>
                <p:nvPr/>
              </p:nvSpPr>
              <p:spPr bwMode="auto">
                <a:xfrm>
                  <a:off x="3236266" y="477612"/>
                  <a:ext cx="879475" cy="882650"/>
                </a:xfrm>
                <a:custGeom>
                  <a:avLst/>
                  <a:gdLst>
                    <a:gd name="T0" fmla="*/ 218 w 437"/>
                    <a:gd name="T1" fmla="*/ 20 h 438"/>
                    <a:gd name="T2" fmla="*/ 417 w 437"/>
                    <a:gd name="T3" fmla="*/ 219 h 438"/>
                    <a:gd name="T4" fmla="*/ 218 w 437"/>
                    <a:gd name="T5" fmla="*/ 418 h 438"/>
                    <a:gd name="T6" fmla="*/ 20 w 437"/>
                    <a:gd name="T7" fmla="*/ 219 h 438"/>
                    <a:gd name="T8" fmla="*/ 218 w 437"/>
                    <a:gd name="T9" fmla="*/ 20 h 438"/>
                    <a:gd name="T10" fmla="*/ 218 w 437"/>
                    <a:gd name="T11" fmla="*/ 0 h 438"/>
                    <a:gd name="T12" fmla="*/ 0 w 437"/>
                    <a:gd name="T13" fmla="*/ 219 h 438"/>
                    <a:gd name="T14" fmla="*/ 218 w 437"/>
                    <a:gd name="T15" fmla="*/ 438 h 438"/>
                    <a:gd name="T16" fmla="*/ 437 w 437"/>
                    <a:gd name="T17" fmla="*/ 219 h 438"/>
                    <a:gd name="T18" fmla="*/ 218 w 437"/>
                    <a:gd name="T19"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438">
                      <a:moveTo>
                        <a:pt x="218" y="20"/>
                      </a:moveTo>
                      <a:cubicBezTo>
                        <a:pt x="328" y="20"/>
                        <a:pt x="417" y="109"/>
                        <a:pt x="417" y="219"/>
                      </a:cubicBezTo>
                      <a:cubicBezTo>
                        <a:pt x="417" y="329"/>
                        <a:pt x="328" y="418"/>
                        <a:pt x="218" y="418"/>
                      </a:cubicBezTo>
                      <a:cubicBezTo>
                        <a:pt x="109" y="418"/>
                        <a:pt x="20" y="329"/>
                        <a:pt x="20" y="219"/>
                      </a:cubicBezTo>
                      <a:cubicBezTo>
                        <a:pt x="20" y="109"/>
                        <a:pt x="109" y="20"/>
                        <a:pt x="218" y="20"/>
                      </a:cubicBezTo>
                      <a:moveTo>
                        <a:pt x="218" y="0"/>
                      </a:moveTo>
                      <a:cubicBezTo>
                        <a:pt x="98" y="0"/>
                        <a:pt x="0" y="98"/>
                        <a:pt x="0" y="219"/>
                      </a:cubicBezTo>
                      <a:cubicBezTo>
                        <a:pt x="0" y="340"/>
                        <a:pt x="98" y="438"/>
                        <a:pt x="218" y="438"/>
                      </a:cubicBezTo>
                      <a:cubicBezTo>
                        <a:pt x="339" y="438"/>
                        <a:pt x="437" y="340"/>
                        <a:pt x="437" y="219"/>
                      </a:cubicBezTo>
                      <a:cubicBezTo>
                        <a:pt x="437" y="98"/>
                        <a:pt x="339" y="0"/>
                        <a:pt x="21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9">
                  <a:extLst>
                    <a:ext uri="{FF2B5EF4-FFF2-40B4-BE49-F238E27FC236}">
                      <a16:creationId xmlns:a16="http://schemas.microsoft.com/office/drawing/2014/main" id="{167A8729-356A-4392-8DC4-8181FFCEEFAE}"/>
                    </a:ext>
                  </a:extLst>
                </p:cNvPr>
                <p:cNvSpPr>
                  <a:spLocks/>
                </p:cNvSpPr>
                <p:nvPr/>
              </p:nvSpPr>
              <p:spPr bwMode="auto">
                <a:xfrm>
                  <a:off x="3377553" y="663349"/>
                  <a:ext cx="525463" cy="328613"/>
                </a:xfrm>
                <a:custGeom>
                  <a:avLst/>
                  <a:gdLst>
                    <a:gd name="T0" fmla="*/ 40 w 261"/>
                    <a:gd name="T1" fmla="*/ 158 h 163"/>
                    <a:gd name="T2" fmla="*/ 57 w 261"/>
                    <a:gd name="T3" fmla="*/ 163 h 163"/>
                    <a:gd name="T4" fmla="*/ 57 w 261"/>
                    <a:gd name="T5" fmla="*/ 93 h 163"/>
                    <a:gd name="T6" fmla="*/ 240 w 261"/>
                    <a:gd name="T7" fmla="*/ 93 h 163"/>
                    <a:gd name="T8" fmla="*/ 240 w 261"/>
                    <a:gd name="T9" fmla="*/ 151 h 163"/>
                    <a:gd name="T10" fmla="*/ 247 w 261"/>
                    <a:gd name="T11" fmla="*/ 149 h 163"/>
                    <a:gd name="T12" fmla="*/ 257 w 261"/>
                    <a:gd name="T13" fmla="*/ 134 h 163"/>
                    <a:gd name="T14" fmla="*/ 261 w 261"/>
                    <a:gd name="T15" fmla="*/ 114 h 163"/>
                    <a:gd name="T16" fmla="*/ 257 w 261"/>
                    <a:gd name="T17" fmla="*/ 95 h 163"/>
                    <a:gd name="T18" fmla="*/ 247 w 261"/>
                    <a:gd name="T19" fmla="*/ 80 h 163"/>
                    <a:gd name="T20" fmla="*/ 231 w 261"/>
                    <a:gd name="T21" fmla="*/ 69 h 163"/>
                    <a:gd name="T22" fmla="*/ 212 w 261"/>
                    <a:gd name="T23" fmla="*/ 65 h 163"/>
                    <a:gd name="T24" fmla="*/ 204 w 261"/>
                    <a:gd name="T25" fmla="*/ 39 h 163"/>
                    <a:gd name="T26" fmla="*/ 188 w 261"/>
                    <a:gd name="T27" fmla="*/ 19 h 163"/>
                    <a:gd name="T28" fmla="*/ 165 w 261"/>
                    <a:gd name="T29" fmla="*/ 5 h 163"/>
                    <a:gd name="T30" fmla="*/ 139 w 261"/>
                    <a:gd name="T31" fmla="*/ 0 h 163"/>
                    <a:gd name="T32" fmla="*/ 120 w 261"/>
                    <a:gd name="T33" fmla="*/ 2 h 163"/>
                    <a:gd name="T34" fmla="*/ 103 w 261"/>
                    <a:gd name="T35" fmla="*/ 9 h 163"/>
                    <a:gd name="T36" fmla="*/ 89 w 261"/>
                    <a:gd name="T37" fmla="*/ 20 h 163"/>
                    <a:gd name="T38" fmla="*/ 77 w 261"/>
                    <a:gd name="T39" fmla="*/ 34 h 163"/>
                    <a:gd name="T40" fmla="*/ 65 w 261"/>
                    <a:gd name="T41" fmla="*/ 33 h 163"/>
                    <a:gd name="T42" fmla="*/ 40 w 261"/>
                    <a:gd name="T43" fmla="*/ 38 h 163"/>
                    <a:gd name="T44" fmla="*/ 19 w 261"/>
                    <a:gd name="T45" fmla="*/ 52 h 163"/>
                    <a:gd name="T46" fmla="*/ 5 w 261"/>
                    <a:gd name="T47" fmla="*/ 73 h 163"/>
                    <a:gd name="T48" fmla="*/ 0 w 261"/>
                    <a:gd name="T49" fmla="*/ 98 h 163"/>
                    <a:gd name="T50" fmla="*/ 5 w 261"/>
                    <a:gd name="T51" fmla="*/ 124 h 163"/>
                    <a:gd name="T52" fmla="*/ 19 w 261"/>
                    <a:gd name="T53" fmla="*/ 144 h 163"/>
                    <a:gd name="T54" fmla="*/ 40 w 261"/>
                    <a:gd name="T5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1" h="163">
                      <a:moveTo>
                        <a:pt x="40" y="158"/>
                      </a:moveTo>
                      <a:cubicBezTo>
                        <a:pt x="54" y="163"/>
                        <a:pt x="57" y="163"/>
                        <a:pt x="57" y="163"/>
                      </a:cubicBezTo>
                      <a:cubicBezTo>
                        <a:pt x="57" y="93"/>
                        <a:pt x="57" y="93"/>
                        <a:pt x="57" y="93"/>
                      </a:cubicBezTo>
                      <a:cubicBezTo>
                        <a:pt x="240" y="93"/>
                        <a:pt x="240" y="93"/>
                        <a:pt x="240" y="93"/>
                      </a:cubicBezTo>
                      <a:cubicBezTo>
                        <a:pt x="240" y="151"/>
                        <a:pt x="240" y="151"/>
                        <a:pt x="240" y="151"/>
                      </a:cubicBezTo>
                      <a:cubicBezTo>
                        <a:pt x="246" y="151"/>
                        <a:pt x="245" y="151"/>
                        <a:pt x="247" y="149"/>
                      </a:cubicBezTo>
                      <a:cubicBezTo>
                        <a:pt x="252" y="145"/>
                        <a:pt x="255" y="139"/>
                        <a:pt x="257" y="134"/>
                      </a:cubicBezTo>
                      <a:cubicBezTo>
                        <a:pt x="260" y="128"/>
                        <a:pt x="261" y="121"/>
                        <a:pt x="261" y="114"/>
                      </a:cubicBezTo>
                      <a:cubicBezTo>
                        <a:pt x="261" y="108"/>
                        <a:pt x="260" y="101"/>
                        <a:pt x="257" y="95"/>
                      </a:cubicBezTo>
                      <a:cubicBezTo>
                        <a:pt x="255" y="89"/>
                        <a:pt x="251" y="84"/>
                        <a:pt x="247" y="80"/>
                      </a:cubicBezTo>
                      <a:cubicBezTo>
                        <a:pt x="242" y="75"/>
                        <a:pt x="237" y="72"/>
                        <a:pt x="231" y="69"/>
                      </a:cubicBezTo>
                      <a:cubicBezTo>
                        <a:pt x="225" y="67"/>
                        <a:pt x="219" y="65"/>
                        <a:pt x="212" y="65"/>
                      </a:cubicBezTo>
                      <a:cubicBezTo>
                        <a:pt x="211" y="56"/>
                        <a:pt x="208" y="47"/>
                        <a:pt x="204" y="39"/>
                      </a:cubicBezTo>
                      <a:cubicBezTo>
                        <a:pt x="199" y="31"/>
                        <a:pt x="194" y="25"/>
                        <a:pt x="188" y="19"/>
                      </a:cubicBezTo>
                      <a:cubicBezTo>
                        <a:pt x="181" y="13"/>
                        <a:pt x="174" y="8"/>
                        <a:pt x="165" y="5"/>
                      </a:cubicBezTo>
                      <a:cubicBezTo>
                        <a:pt x="157" y="2"/>
                        <a:pt x="148" y="0"/>
                        <a:pt x="139" y="0"/>
                      </a:cubicBezTo>
                      <a:cubicBezTo>
                        <a:pt x="132" y="0"/>
                        <a:pt x="126" y="1"/>
                        <a:pt x="120" y="2"/>
                      </a:cubicBezTo>
                      <a:cubicBezTo>
                        <a:pt x="114" y="4"/>
                        <a:pt x="109" y="6"/>
                        <a:pt x="103" y="9"/>
                      </a:cubicBezTo>
                      <a:cubicBezTo>
                        <a:pt x="98" y="12"/>
                        <a:pt x="93" y="15"/>
                        <a:pt x="89" y="20"/>
                      </a:cubicBezTo>
                      <a:cubicBezTo>
                        <a:pt x="84" y="24"/>
                        <a:pt x="80" y="29"/>
                        <a:pt x="77" y="34"/>
                      </a:cubicBezTo>
                      <a:cubicBezTo>
                        <a:pt x="73" y="33"/>
                        <a:pt x="69" y="33"/>
                        <a:pt x="65" y="33"/>
                      </a:cubicBezTo>
                      <a:cubicBezTo>
                        <a:pt x="56" y="33"/>
                        <a:pt x="47" y="34"/>
                        <a:pt x="40" y="38"/>
                      </a:cubicBezTo>
                      <a:cubicBezTo>
                        <a:pt x="32" y="41"/>
                        <a:pt x="25" y="46"/>
                        <a:pt x="19" y="52"/>
                      </a:cubicBezTo>
                      <a:cubicBezTo>
                        <a:pt x="13" y="58"/>
                        <a:pt x="8" y="65"/>
                        <a:pt x="5" y="73"/>
                      </a:cubicBezTo>
                      <a:cubicBezTo>
                        <a:pt x="1" y="81"/>
                        <a:pt x="0" y="89"/>
                        <a:pt x="0" y="98"/>
                      </a:cubicBezTo>
                      <a:cubicBezTo>
                        <a:pt x="0" y="107"/>
                        <a:pt x="1" y="116"/>
                        <a:pt x="5" y="124"/>
                      </a:cubicBezTo>
                      <a:cubicBezTo>
                        <a:pt x="8" y="132"/>
                        <a:pt x="13" y="138"/>
                        <a:pt x="19" y="144"/>
                      </a:cubicBezTo>
                      <a:cubicBezTo>
                        <a:pt x="25" y="150"/>
                        <a:pt x="31" y="155"/>
                        <a:pt x="40" y="15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0">
                  <a:extLst>
                    <a:ext uri="{FF2B5EF4-FFF2-40B4-BE49-F238E27FC236}">
                      <a16:creationId xmlns:a16="http://schemas.microsoft.com/office/drawing/2014/main" id="{D3A576A9-BC89-4121-AB5B-29B54DA14350}"/>
                    </a:ext>
                  </a:extLst>
                </p:cNvPr>
                <p:cNvSpPr>
                  <a:spLocks/>
                </p:cNvSpPr>
                <p:nvPr/>
              </p:nvSpPr>
              <p:spPr bwMode="auto">
                <a:xfrm>
                  <a:off x="3517253" y="874487"/>
                  <a:ext cx="317500" cy="239713"/>
                </a:xfrm>
                <a:custGeom>
                  <a:avLst/>
                  <a:gdLst>
                    <a:gd name="T0" fmla="*/ 99 w 157"/>
                    <a:gd name="T1" fmla="*/ 105 h 119"/>
                    <a:gd name="T2" fmla="*/ 83 w 157"/>
                    <a:gd name="T3" fmla="*/ 105 h 119"/>
                    <a:gd name="T4" fmla="*/ 83 w 157"/>
                    <a:gd name="T5" fmla="*/ 91 h 119"/>
                    <a:gd name="T6" fmla="*/ 99 w 157"/>
                    <a:gd name="T7" fmla="*/ 91 h 119"/>
                    <a:gd name="T8" fmla="*/ 99 w 157"/>
                    <a:gd name="T9" fmla="*/ 53 h 119"/>
                    <a:gd name="T10" fmla="*/ 100 w 157"/>
                    <a:gd name="T11" fmla="*/ 48 h 119"/>
                    <a:gd name="T12" fmla="*/ 103 w 157"/>
                    <a:gd name="T13" fmla="*/ 45 h 119"/>
                    <a:gd name="T14" fmla="*/ 107 w 157"/>
                    <a:gd name="T15" fmla="*/ 42 h 119"/>
                    <a:gd name="T16" fmla="*/ 111 w 157"/>
                    <a:gd name="T17" fmla="*/ 42 h 119"/>
                    <a:gd name="T18" fmla="*/ 157 w 157"/>
                    <a:gd name="T19" fmla="*/ 42 h 119"/>
                    <a:gd name="T20" fmla="*/ 157 w 157"/>
                    <a:gd name="T21" fmla="*/ 0 h 119"/>
                    <a:gd name="T22" fmla="*/ 51 w 157"/>
                    <a:gd name="T23" fmla="*/ 0 h 119"/>
                    <a:gd name="T24" fmla="*/ 26 w 157"/>
                    <a:gd name="T25" fmla="*/ 0 h 119"/>
                    <a:gd name="T26" fmla="*/ 0 w 157"/>
                    <a:gd name="T27" fmla="*/ 0 h 119"/>
                    <a:gd name="T28" fmla="*/ 0 w 157"/>
                    <a:gd name="T29" fmla="*/ 91 h 119"/>
                    <a:gd name="T30" fmla="*/ 17 w 157"/>
                    <a:gd name="T31" fmla="*/ 91 h 119"/>
                    <a:gd name="T32" fmla="*/ 59 w 157"/>
                    <a:gd name="T33" fmla="*/ 91 h 119"/>
                    <a:gd name="T34" fmla="*/ 69 w 157"/>
                    <a:gd name="T35" fmla="*/ 91 h 119"/>
                    <a:gd name="T36" fmla="*/ 69 w 157"/>
                    <a:gd name="T37" fmla="*/ 105 h 119"/>
                    <a:gd name="T38" fmla="*/ 42 w 157"/>
                    <a:gd name="T39" fmla="*/ 105 h 119"/>
                    <a:gd name="T40" fmla="*/ 42 w 157"/>
                    <a:gd name="T41" fmla="*/ 119 h 119"/>
                    <a:gd name="T42" fmla="*/ 99 w 157"/>
                    <a:gd name="T4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7" h="119">
                      <a:moveTo>
                        <a:pt x="99" y="105"/>
                      </a:moveTo>
                      <a:cubicBezTo>
                        <a:pt x="83" y="105"/>
                        <a:pt x="83" y="105"/>
                        <a:pt x="83" y="105"/>
                      </a:cubicBezTo>
                      <a:cubicBezTo>
                        <a:pt x="83" y="91"/>
                        <a:pt x="83" y="91"/>
                        <a:pt x="83" y="91"/>
                      </a:cubicBezTo>
                      <a:cubicBezTo>
                        <a:pt x="99" y="91"/>
                        <a:pt x="99" y="91"/>
                        <a:pt x="99" y="91"/>
                      </a:cubicBezTo>
                      <a:cubicBezTo>
                        <a:pt x="99" y="53"/>
                        <a:pt x="99" y="53"/>
                        <a:pt x="99" y="53"/>
                      </a:cubicBezTo>
                      <a:cubicBezTo>
                        <a:pt x="99" y="51"/>
                        <a:pt x="99" y="49"/>
                        <a:pt x="100" y="48"/>
                      </a:cubicBezTo>
                      <a:cubicBezTo>
                        <a:pt x="101" y="47"/>
                        <a:pt x="102" y="46"/>
                        <a:pt x="103" y="45"/>
                      </a:cubicBezTo>
                      <a:cubicBezTo>
                        <a:pt x="104" y="44"/>
                        <a:pt x="105" y="43"/>
                        <a:pt x="107" y="42"/>
                      </a:cubicBezTo>
                      <a:cubicBezTo>
                        <a:pt x="108" y="42"/>
                        <a:pt x="110" y="42"/>
                        <a:pt x="111" y="42"/>
                      </a:cubicBezTo>
                      <a:cubicBezTo>
                        <a:pt x="157" y="42"/>
                        <a:pt x="157" y="42"/>
                        <a:pt x="157" y="42"/>
                      </a:cubicBezTo>
                      <a:cubicBezTo>
                        <a:pt x="157" y="0"/>
                        <a:pt x="157" y="0"/>
                        <a:pt x="157" y="0"/>
                      </a:cubicBezTo>
                      <a:cubicBezTo>
                        <a:pt x="51" y="0"/>
                        <a:pt x="51" y="0"/>
                        <a:pt x="51" y="0"/>
                      </a:cubicBezTo>
                      <a:cubicBezTo>
                        <a:pt x="26" y="0"/>
                        <a:pt x="26" y="0"/>
                        <a:pt x="26" y="0"/>
                      </a:cubicBezTo>
                      <a:cubicBezTo>
                        <a:pt x="0" y="0"/>
                        <a:pt x="0" y="0"/>
                        <a:pt x="0" y="0"/>
                      </a:cubicBezTo>
                      <a:cubicBezTo>
                        <a:pt x="0" y="91"/>
                        <a:pt x="0" y="91"/>
                        <a:pt x="0" y="91"/>
                      </a:cubicBezTo>
                      <a:cubicBezTo>
                        <a:pt x="17" y="91"/>
                        <a:pt x="17" y="91"/>
                        <a:pt x="17" y="91"/>
                      </a:cubicBezTo>
                      <a:cubicBezTo>
                        <a:pt x="59" y="91"/>
                        <a:pt x="59" y="91"/>
                        <a:pt x="59" y="91"/>
                      </a:cubicBezTo>
                      <a:cubicBezTo>
                        <a:pt x="69" y="91"/>
                        <a:pt x="69" y="91"/>
                        <a:pt x="69" y="91"/>
                      </a:cubicBezTo>
                      <a:cubicBezTo>
                        <a:pt x="69" y="105"/>
                        <a:pt x="69" y="105"/>
                        <a:pt x="69" y="105"/>
                      </a:cubicBezTo>
                      <a:cubicBezTo>
                        <a:pt x="42" y="105"/>
                        <a:pt x="42" y="105"/>
                        <a:pt x="42" y="105"/>
                      </a:cubicBezTo>
                      <a:cubicBezTo>
                        <a:pt x="42" y="106"/>
                        <a:pt x="42" y="119"/>
                        <a:pt x="42" y="119"/>
                      </a:cubicBezTo>
                      <a:cubicBezTo>
                        <a:pt x="42" y="119"/>
                        <a:pt x="99" y="119"/>
                        <a:pt x="99" y="119"/>
                      </a:cubicBezTo>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7" name="Freeform 96">
                <a:extLst>
                  <a:ext uri="{FF2B5EF4-FFF2-40B4-BE49-F238E27FC236}">
                    <a16:creationId xmlns:a16="http://schemas.microsoft.com/office/drawing/2014/main" id="{DE639CDC-64D0-4704-B71B-0DBBC3945F68}"/>
                  </a:ext>
                </a:extLst>
              </p:cNvPr>
              <p:cNvSpPr>
                <a:spLocks noEditPoints="1"/>
              </p:cNvSpPr>
              <p:nvPr/>
            </p:nvSpPr>
            <p:spPr bwMode="auto">
              <a:xfrm>
                <a:off x="3742678" y="982437"/>
                <a:ext cx="206375" cy="131763"/>
              </a:xfrm>
              <a:custGeom>
                <a:avLst/>
                <a:gdLst>
                  <a:gd name="T0" fmla="*/ 101 w 102"/>
                  <a:gd name="T1" fmla="*/ 3 h 66"/>
                  <a:gd name="T2" fmla="*/ 101 w 102"/>
                  <a:gd name="T3" fmla="*/ 2 h 66"/>
                  <a:gd name="T4" fmla="*/ 99 w 102"/>
                  <a:gd name="T5" fmla="*/ 1 h 66"/>
                  <a:gd name="T6" fmla="*/ 97 w 102"/>
                  <a:gd name="T7" fmla="*/ 0 h 66"/>
                  <a:gd name="T8" fmla="*/ 4 w 102"/>
                  <a:gd name="T9" fmla="*/ 0 h 66"/>
                  <a:gd name="T10" fmla="*/ 2 w 102"/>
                  <a:gd name="T11" fmla="*/ 1 h 66"/>
                  <a:gd name="T12" fmla="*/ 1 w 102"/>
                  <a:gd name="T13" fmla="*/ 2 h 66"/>
                  <a:gd name="T14" fmla="*/ 0 w 102"/>
                  <a:gd name="T15" fmla="*/ 3 h 66"/>
                  <a:gd name="T16" fmla="*/ 0 w 102"/>
                  <a:gd name="T17" fmla="*/ 4 h 66"/>
                  <a:gd name="T18" fmla="*/ 0 w 102"/>
                  <a:gd name="T19" fmla="*/ 62 h 66"/>
                  <a:gd name="T20" fmla="*/ 0 w 102"/>
                  <a:gd name="T21" fmla="*/ 64 h 66"/>
                  <a:gd name="T22" fmla="*/ 1 w 102"/>
                  <a:gd name="T23" fmla="*/ 65 h 66"/>
                  <a:gd name="T24" fmla="*/ 2 w 102"/>
                  <a:gd name="T25" fmla="*/ 66 h 66"/>
                  <a:gd name="T26" fmla="*/ 4 w 102"/>
                  <a:gd name="T27" fmla="*/ 66 h 66"/>
                  <a:gd name="T28" fmla="*/ 97 w 102"/>
                  <a:gd name="T29" fmla="*/ 66 h 66"/>
                  <a:gd name="T30" fmla="*/ 99 w 102"/>
                  <a:gd name="T31" fmla="*/ 66 h 66"/>
                  <a:gd name="T32" fmla="*/ 101 w 102"/>
                  <a:gd name="T33" fmla="*/ 65 h 66"/>
                  <a:gd name="T34" fmla="*/ 101 w 102"/>
                  <a:gd name="T35" fmla="*/ 64 h 66"/>
                  <a:gd name="T36" fmla="*/ 102 w 102"/>
                  <a:gd name="T37" fmla="*/ 62 h 66"/>
                  <a:gd name="T38" fmla="*/ 102 w 102"/>
                  <a:gd name="T39" fmla="*/ 4 h 66"/>
                  <a:gd name="T40" fmla="*/ 101 w 102"/>
                  <a:gd name="T41" fmla="*/ 3 h 66"/>
                  <a:gd name="T42" fmla="*/ 59 w 102"/>
                  <a:gd name="T43" fmla="*/ 59 h 66"/>
                  <a:gd name="T44" fmla="*/ 42 w 102"/>
                  <a:gd name="T45" fmla="*/ 59 h 66"/>
                  <a:gd name="T46" fmla="*/ 42 w 102"/>
                  <a:gd name="T47" fmla="*/ 47 h 66"/>
                  <a:gd name="T48" fmla="*/ 59 w 102"/>
                  <a:gd name="T49" fmla="*/ 47 h 66"/>
                  <a:gd name="T50" fmla="*/ 59 w 102"/>
                  <a:gd name="T51"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66">
                    <a:moveTo>
                      <a:pt x="101" y="3"/>
                    </a:moveTo>
                    <a:cubicBezTo>
                      <a:pt x="101" y="2"/>
                      <a:pt x="101" y="2"/>
                      <a:pt x="101" y="2"/>
                    </a:cubicBezTo>
                    <a:cubicBezTo>
                      <a:pt x="100" y="1"/>
                      <a:pt x="100" y="1"/>
                      <a:pt x="99" y="1"/>
                    </a:cubicBezTo>
                    <a:cubicBezTo>
                      <a:pt x="99" y="1"/>
                      <a:pt x="98" y="0"/>
                      <a:pt x="97" y="0"/>
                    </a:cubicBezTo>
                    <a:cubicBezTo>
                      <a:pt x="4" y="0"/>
                      <a:pt x="4" y="0"/>
                      <a:pt x="4" y="0"/>
                    </a:cubicBezTo>
                    <a:cubicBezTo>
                      <a:pt x="3" y="0"/>
                      <a:pt x="3" y="1"/>
                      <a:pt x="2" y="1"/>
                    </a:cubicBezTo>
                    <a:cubicBezTo>
                      <a:pt x="2" y="1"/>
                      <a:pt x="1" y="1"/>
                      <a:pt x="1" y="2"/>
                    </a:cubicBezTo>
                    <a:cubicBezTo>
                      <a:pt x="0" y="2"/>
                      <a:pt x="0" y="2"/>
                      <a:pt x="0" y="3"/>
                    </a:cubicBezTo>
                    <a:cubicBezTo>
                      <a:pt x="0" y="3"/>
                      <a:pt x="0" y="4"/>
                      <a:pt x="0" y="4"/>
                    </a:cubicBezTo>
                    <a:cubicBezTo>
                      <a:pt x="0" y="62"/>
                      <a:pt x="0" y="62"/>
                      <a:pt x="0" y="62"/>
                    </a:cubicBezTo>
                    <a:cubicBezTo>
                      <a:pt x="0" y="63"/>
                      <a:pt x="0" y="63"/>
                      <a:pt x="0" y="64"/>
                    </a:cubicBezTo>
                    <a:cubicBezTo>
                      <a:pt x="0" y="64"/>
                      <a:pt x="0" y="64"/>
                      <a:pt x="1" y="65"/>
                    </a:cubicBezTo>
                    <a:cubicBezTo>
                      <a:pt x="1" y="65"/>
                      <a:pt x="2" y="65"/>
                      <a:pt x="2" y="66"/>
                    </a:cubicBezTo>
                    <a:cubicBezTo>
                      <a:pt x="3" y="66"/>
                      <a:pt x="3" y="66"/>
                      <a:pt x="4" y="66"/>
                    </a:cubicBezTo>
                    <a:cubicBezTo>
                      <a:pt x="97" y="66"/>
                      <a:pt x="97" y="66"/>
                      <a:pt x="97" y="66"/>
                    </a:cubicBezTo>
                    <a:cubicBezTo>
                      <a:pt x="98" y="66"/>
                      <a:pt x="99" y="66"/>
                      <a:pt x="99" y="66"/>
                    </a:cubicBezTo>
                    <a:cubicBezTo>
                      <a:pt x="100" y="65"/>
                      <a:pt x="100" y="65"/>
                      <a:pt x="101" y="65"/>
                    </a:cubicBezTo>
                    <a:cubicBezTo>
                      <a:pt x="101" y="64"/>
                      <a:pt x="101" y="64"/>
                      <a:pt x="101" y="64"/>
                    </a:cubicBezTo>
                    <a:cubicBezTo>
                      <a:pt x="102" y="63"/>
                      <a:pt x="102" y="63"/>
                      <a:pt x="102" y="62"/>
                    </a:cubicBezTo>
                    <a:cubicBezTo>
                      <a:pt x="102" y="4"/>
                      <a:pt x="102" y="4"/>
                      <a:pt x="102" y="4"/>
                    </a:cubicBezTo>
                    <a:cubicBezTo>
                      <a:pt x="102" y="4"/>
                      <a:pt x="102" y="3"/>
                      <a:pt x="101" y="3"/>
                    </a:cubicBezTo>
                    <a:close/>
                    <a:moveTo>
                      <a:pt x="59" y="59"/>
                    </a:moveTo>
                    <a:cubicBezTo>
                      <a:pt x="42" y="59"/>
                      <a:pt x="42" y="59"/>
                      <a:pt x="42" y="59"/>
                    </a:cubicBezTo>
                    <a:cubicBezTo>
                      <a:pt x="42" y="47"/>
                      <a:pt x="42" y="47"/>
                      <a:pt x="42" y="47"/>
                    </a:cubicBezTo>
                    <a:cubicBezTo>
                      <a:pt x="59" y="47"/>
                      <a:pt x="59" y="47"/>
                      <a:pt x="59" y="47"/>
                    </a:cubicBezTo>
                    <a:lnTo>
                      <a:pt x="59" y="5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TextBox 94"/>
            <p:cNvSpPr txBox="1"/>
            <p:nvPr/>
          </p:nvSpPr>
          <p:spPr>
            <a:xfrm>
              <a:off x="1683410" y="5388643"/>
              <a:ext cx="960493" cy="451050"/>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IT Department</a:t>
              </a:r>
            </a:p>
          </p:txBody>
        </p:sp>
      </p:grpSp>
      <p:cxnSp>
        <p:nvCxnSpPr>
          <p:cNvPr id="120" name="Straight Arrow Connector 119"/>
          <p:cNvCxnSpPr>
            <a:stCxn id="145" idx="2"/>
          </p:cNvCxnSpPr>
          <p:nvPr/>
        </p:nvCxnSpPr>
        <p:spPr>
          <a:xfrm>
            <a:off x="7760190" y="3803095"/>
            <a:ext cx="0" cy="2537698"/>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123" name="Picture 10" descr="Round blue and white illustration, Database Server Icon, Database Symbol,  template, user Interface Design, computer Program png | PNGWing"/>
          <p:cNvPicPr>
            <a:picLocks noChangeAspect="1" noChangeArrowheads="1"/>
          </p:cNvPicPr>
          <p:nvPr/>
        </p:nvPicPr>
        <p:blipFill>
          <a:blip r:embed="rId2" cstate="hqprint">
            <a:clrChange>
              <a:clrFrom>
                <a:srgbClr val="E6E7E7"/>
              </a:clrFrom>
              <a:clrTo>
                <a:srgbClr val="E6E7E7">
                  <a:alpha val="0"/>
                </a:srgbClr>
              </a:clrTo>
            </a:clrChange>
            <a:extLst>
              <a:ext uri="{28A0092B-C50C-407E-A947-70E740481C1C}">
                <a14:useLocalDpi xmlns:a14="http://schemas.microsoft.com/office/drawing/2010/main" val="0"/>
              </a:ext>
            </a:extLst>
          </a:blip>
          <a:srcRect/>
          <a:stretch>
            <a:fillRect/>
          </a:stretch>
        </p:blipFill>
        <p:spPr bwMode="auto">
          <a:xfrm>
            <a:off x="3110392" y="2950311"/>
            <a:ext cx="860260" cy="748053"/>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p:cNvCxnSpPr/>
          <p:nvPr/>
        </p:nvCxnSpPr>
        <p:spPr>
          <a:xfrm>
            <a:off x="2535167" y="3338259"/>
            <a:ext cx="548640"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3863224" y="3334681"/>
            <a:ext cx="548640"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6624746" y="3373438"/>
            <a:ext cx="548640"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5679180" y="6789540"/>
            <a:ext cx="1645920" cy="0"/>
          </a:xfrm>
          <a:prstGeom prst="straightConnector1">
            <a:avLst/>
          </a:prstGeom>
          <a:ln w="6350">
            <a:solidFill>
              <a:schemeClr val="accent5"/>
            </a:solidFill>
            <a:prstDash val="dash"/>
            <a:tailEnd type="triangle"/>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909336" y="3854570"/>
            <a:ext cx="1233919" cy="276999"/>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Local database</a:t>
            </a:r>
            <a:endParaRPr lang="en-US" sz="1200">
              <a:latin typeface="Times New Roman" panose="02020603050405020304" pitchFamily="18" charset="0"/>
              <a:cs typeface="Times New Roman" panose="02020603050405020304" pitchFamily="18" charset="0"/>
            </a:endParaRPr>
          </a:p>
        </p:txBody>
      </p:sp>
      <p:sp>
        <p:nvSpPr>
          <p:cNvPr id="9" name="Rectangle 8"/>
          <p:cNvSpPr/>
          <p:nvPr/>
        </p:nvSpPr>
        <p:spPr>
          <a:xfrm>
            <a:off x="4588260" y="1466006"/>
            <a:ext cx="1981371" cy="4124131"/>
          </a:xfrm>
          <a:prstGeom prst="rect">
            <a:avLst/>
          </a:prstGeom>
          <a:solidFill>
            <a:schemeClr val="bg1"/>
          </a:solidFill>
          <a:ln w="9525">
            <a:solidFill>
              <a:schemeClr val="tx1"/>
            </a:solidFill>
            <a:prstDash val="soli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Information Icon"/>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l="24410" r="7786"/>
          <a:stretch/>
        </p:blipFill>
        <p:spPr bwMode="auto">
          <a:xfrm>
            <a:off x="3879511" y="6283161"/>
            <a:ext cx="1711979" cy="100994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668944" y="7264975"/>
            <a:ext cx="2130030" cy="461665"/>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Results merged into </a:t>
            </a:r>
            <a:br>
              <a:rPr lang="en-US" sz="1200" smtClean="0">
                <a:latin typeface="Times New Roman" panose="02020603050405020304" pitchFamily="18" charset="0"/>
                <a:cs typeface="Times New Roman" panose="02020603050405020304" pitchFamily="18" charset="0"/>
              </a:rPr>
            </a:br>
            <a:r>
              <a:rPr lang="en-US" sz="1200" smtClean="0">
                <a:latin typeface="Times New Roman" panose="02020603050405020304" pitchFamily="18" charset="0"/>
                <a:cs typeface="Times New Roman" panose="02020603050405020304" pitchFamily="18" charset="0"/>
              </a:rPr>
              <a:t>the company’s system</a:t>
            </a:r>
            <a:endParaRPr lang="en-US" sz="1200">
              <a:latin typeface="Times New Roman" panose="02020603050405020304" pitchFamily="18" charset="0"/>
              <a:cs typeface="Times New Roman" panose="02020603050405020304" pitchFamily="18" charset="0"/>
            </a:endParaRPr>
          </a:p>
        </p:txBody>
      </p:sp>
      <p:sp>
        <p:nvSpPr>
          <p:cNvPr id="20" name="TextBox 19"/>
          <p:cNvSpPr txBox="1"/>
          <p:nvPr/>
        </p:nvSpPr>
        <p:spPr>
          <a:xfrm>
            <a:off x="1550137" y="3540604"/>
            <a:ext cx="774759" cy="246221"/>
          </a:xfrm>
          <a:prstGeom prst="rect">
            <a:avLst/>
          </a:prstGeom>
          <a:noFill/>
        </p:spPr>
        <p:txBody>
          <a:bodyPr wrap="square" rtlCol="0">
            <a:spAutoFit/>
          </a:bodyPr>
          <a:lstStyle/>
          <a:p>
            <a:pPr algn="ctr"/>
            <a:r>
              <a:rPr lang="en-US" sz="1000" i="1" smtClean="0">
                <a:latin typeface="Times New Roman" panose="02020603050405020304" pitchFamily="18" charset="0"/>
                <a:cs typeface="Times New Roman" panose="02020603050405020304" pitchFamily="18" charset="0"/>
              </a:rPr>
              <a:t>(module)</a:t>
            </a:r>
            <a:endParaRPr lang="en-US" sz="1000" i="1">
              <a:latin typeface="Times New Roman" panose="02020603050405020304" pitchFamily="18" charset="0"/>
              <a:cs typeface="Times New Roman" panose="02020603050405020304" pitchFamily="18" charset="0"/>
            </a:endParaRPr>
          </a:p>
        </p:txBody>
      </p:sp>
      <p:sp>
        <p:nvSpPr>
          <p:cNvPr id="145" name="TextBox 144"/>
          <p:cNvSpPr txBox="1"/>
          <p:nvPr/>
        </p:nvSpPr>
        <p:spPr>
          <a:xfrm>
            <a:off x="7372810" y="3556874"/>
            <a:ext cx="774759" cy="246221"/>
          </a:xfrm>
          <a:prstGeom prst="rect">
            <a:avLst/>
          </a:prstGeom>
          <a:noFill/>
        </p:spPr>
        <p:txBody>
          <a:bodyPr wrap="square" rtlCol="0">
            <a:spAutoFit/>
          </a:bodyPr>
          <a:lstStyle/>
          <a:p>
            <a:pPr algn="ctr"/>
            <a:r>
              <a:rPr lang="en-US" sz="1000" i="1" smtClean="0">
                <a:latin typeface="Times New Roman" panose="02020603050405020304" pitchFamily="18" charset="0"/>
                <a:cs typeface="Times New Roman" panose="02020603050405020304" pitchFamily="18" charset="0"/>
              </a:rPr>
              <a:t>(module)</a:t>
            </a:r>
            <a:endParaRPr lang="en-US" sz="1000" i="1">
              <a:latin typeface="Times New Roman" panose="02020603050405020304" pitchFamily="18" charset="0"/>
              <a:cs typeface="Times New Roman" panose="02020603050405020304" pitchFamily="18" charset="0"/>
            </a:endParaRPr>
          </a:p>
        </p:txBody>
      </p:sp>
      <p:sp>
        <p:nvSpPr>
          <p:cNvPr id="26" name="TextBox 25"/>
          <p:cNvSpPr txBox="1"/>
          <p:nvPr/>
        </p:nvSpPr>
        <p:spPr>
          <a:xfrm>
            <a:off x="4706825" y="1606767"/>
            <a:ext cx="1670179" cy="276999"/>
          </a:xfrm>
          <a:prstGeom prst="rect">
            <a:avLst/>
          </a:prstGeom>
          <a:noFill/>
        </p:spPr>
        <p:txBody>
          <a:bodyPr wrap="square" rtlCol="0">
            <a:spAutoFit/>
          </a:bodyPr>
          <a:lstStyle/>
          <a:p>
            <a:pPr algn="ctr"/>
            <a:r>
              <a:rPr lang="en-US" sz="1200"/>
              <a:t>b</a:t>
            </a:r>
            <a:r>
              <a:rPr lang="en-US" sz="1200" smtClean="0"/>
              <a:t>reakeven_price</a:t>
            </a:r>
            <a:endParaRPr lang="en-US" sz="1200"/>
          </a:p>
        </p:txBody>
      </p:sp>
      <p:sp>
        <p:nvSpPr>
          <p:cNvPr id="146" name="TextBox 145"/>
          <p:cNvSpPr txBox="1"/>
          <p:nvPr/>
        </p:nvSpPr>
        <p:spPr>
          <a:xfrm>
            <a:off x="4733959" y="2027428"/>
            <a:ext cx="1670179" cy="276999"/>
          </a:xfrm>
          <a:prstGeom prst="rect">
            <a:avLst/>
          </a:prstGeom>
          <a:noFill/>
        </p:spPr>
        <p:txBody>
          <a:bodyPr wrap="square" rtlCol="0">
            <a:spAutoFit/>
          </a:bodyPr>
          <a:lstStyle/>
          <a:p>
            <a:pPr algn="ctr"/>
            <a:r>
              <a:rPr lang="en-US" sz="1200" smtClean="0"/>
              <a:t>credit_rating</a:t>
            </a:r>
            <a:endParaRPr lang="en-US" sz="1200"/>
          </a:p>
        </p:txBody>
      </p:sp>
      <p:cxnSp>
        <p:nvCxnSpPr>
          <p:cNvPr id="28" name="Straight Connector 27"/>
          <p:cNvCxnSpPr/>
          <p:nvPr/>
        </p:nvCxnSpPr>
        <p:spPr>
          <a:xfrm flipV="1">
            <a:off x="4828166" y="2762968"/>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4828166" y="3219034"/>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4828165" y="3683249"/>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4824933" y="4188850"/>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4816332" y="4694451"/>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4807000" y="5170352"/>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38457" y="935475"/>
            <a:ext cx="1981371" cy="307777"/>
          </a:xfrm>
          <a:prstGeom prst="rect">
            <a:avLst/>
          </a:prstGeom>
          <a:noFill/>
        </p:spPr>
        <p:txBody>
          <a:bodyPr wrap="square" rtlCol="0">
            <a:spAutoFit/>
          </a:bodyPr>
          <a:lstStyle/>
          <a:p>
            <a:pPr algn="ctr"/>
            <a:r>
              <a:rPr lang="en-US" sz="1400" b="1" smtClean="0">
                <a:solidFill>
                  <a:srgbClr val="C00000"/>
                </a:solidFill>
                <a:latin typeface="Times New Roman" panose="02020603050405020304" pitchFamily="18" charset="0"/>
                <a:cs typeface="Times New Roman" panose="02020603050405020304" pitchFamily="18" charset="0"/>
              </a:rPr>
              <a:t>Data Driven Project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4791036" y="2472144"/>
            <a:ext cx="1470081" cy="276999"/>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Sub-project 3</a:t>
            </a:r>
            <a:endParaRPr lang="en-US" sz="1200">
              <a:latin typeface="Times New Roman" panose="02020603050405020304" pitchFamily="18" charset="0"/>
              <a:cs typeface="Times New Roman" panose="02020603050405020304" pitchFamily="18" charset="0"/>
            </a:endParaRPr>
          </a:p>
        </p:txBody>
      </p:sp>
      <p:sp>
        <p:nvSpPr>
          <p:cNvPr id="154" name="TextBox 153"/>
          <p:cNvSpPr txBox="1"/>
          <p:nvPr/>
        </p:nvSpPr>
        <p:spPr>
          <a:xfrm>
            <a:off x="4777103" y="2909461"/>
            <a:ext cx="1470081" cy="276999"/>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Sub-project 4</a:t>
            </a:r>
            <a:endParaRPr lang="en-US" sz="1200">
              <a:latin typeface="Times New Roman" panose="02020603050405020304" pitchFamily="18" charset="0"/>
              <a:cs typeface="Times New Roman" panose="02020603050405020304" pitchFamily="18" charset="0"/>
            </a:endParaRPr>
          </a:p>
        </p:txBody>
      </p:sp>
      <p:cxnSp>
        <p:nvCxnSpPr>
          <p:cNvPr id="155" name="Straight Connector 154"/>
          <p:cNvCxnSpPr/>
          <p:nvPr/>
        </p:nvCxnSpPr>
        <p:spPr>
          <a:xfrm flipV="1">
            <a:off x="4828168" y="2326949"/>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4828168" y="1876506"/>
            <a:ext cx="1488233" cy="3413"/>
          </a:xfrm>
          <a:prstGeom prst="line">
            <a:avLst/>
          </a:prstGeom>
          <a:ln w="9525">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769138" y="3406250"/>
            <a:ext cx="1470081" cy="276999"/>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Sub-project 5</a:t>
            </a:r>
            <a:endParaRPr lang="en-US" sz="1200">
              <a:latin typeface="Times New Roman" panose="02020603050405020304" pitchFamily="18" charset="0"/>
              <a:cs typeface="Times New Roman" panose="02020603050405020304" pitchFamily="18" charset="0"/>
            </a:endParaRPr>
          </a:p>
        </p:txBody>
      </p:sp>
      <p:sp>
        <p:nvSpPr>
          <p:cNvPr id="158" name="TextBox 157"/>
          <p:cNvSpPr txBox="1"/>
          <p:nvPr/>
        </p:nvSpPr>
        <p:spPr>
          <a:xfrm>
            <a:off x="4765908" y="4414663"/>
            <a:ext cx="1470081" cy="276999"/>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Sub-project 7</a:t>
            </a:r>
            <a:endParaRPr lang="en-US" sz="1200">
              <a:latin typeface="Times New Roman" panose="02020603050405020304" pitchFamily="18" charset="0"/>
              <a:cs typeface="Times New Roman" panose="02020603050405020304" pitchFamily="18" charset="0"/>
            </a:endParaRPr>
          </a:p>
        </p:txBody>
      </p:sp>
      <p:sp>
        <p:nvSpPr>
          <p:cNvPr id="159" name="TextBox 158"/>
          <p:cNvSpPr txBox="1"/>
          <p:nvPr/>
        </p:nvSpPr>
        <p:spPr>
          <a:xfrm>
            <a:off x="4775753" y="3913557"/>
            <a:ext cx="1470081" cy="276999"/>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Sub-project 6</a:t>
            </a:r>
            <a:endParaRPr lang="en-US" sz="1200">
              <a:latin typeface="Times New Roman" panose="02020603050405020304" pitchFamily="18" charset="0"/>
              <a:cs typeface="Times New Roman" panose="02020603050405020304" pitchFamily="18" charset="0"/>
            </a:endParaRPr>
          </a:p>
        </p:txBody>
      </p:sp>
      <p:sp>
        <p:nvSpPr>
          <p:cNvPr id="160" name="TextBox 159"/>
          <p:cNvSpPr txBox="1"/>
          <p:nvPr/>
        </p:nvSpPr>
        <p:spPr>
          <a:xfrm>
            <a:off x="4779091" y="4903115"/>
            <a:ext cx="1470081" cy="276999"/>
          </a:xfrm>
          <a:prstGeom prst="rect">
            <a:avLst/>
          </a:prstGeom>
          <a:noFill/>
        </p:spPr>
        <p:txBody>
          <a:bodyPr wrap="square" rtlCol="0">
            <a:spAutoFit/>
          </a:bodyPr>
          <a:lstStyle/>
          <a:p>
            <a:pPr algn="ctr"/>
            <a:r>
              <a:rPr lang="en-US" sz="120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p:txBody>
      </p:sp>
      <p:sp>
        <p:nvSpPr>
          <p:cNvPr id="36" name="Rectangle 35"/>
          <p:cNvSpPr/>
          <p:nvPr/>
        </p:nvSpPr>
        <p:spPr>
          <a:xfrm>
            <a:off x="2909336" y="1281548"/>
            <a:ext cx="4018041" cy="456807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5851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Rectangle 2086"/>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86" name="TextBox 2085"/>
          <p:cNvSpPr txBox="1"/>
          <p:nvPr/>
        </p:nvSpPr>
        <p:spPr>
          <a:xfrm>
            <a:off x="170027" y="106894"/>
            <a:ext cx="7033206" cy="584775"/>
          </a:xfrm>
          <a:prstGeom prst="rect">
            <a:avLst/>
          </a:prstGeom>
          <a:noFill/>
        </p:spPr>
        <p:txBody>
          <a:bodyPr wrap="square" rtlCol="0">
            <a:spAutoFit/>
          </a:bodyPr>
          <a:lstStyle/>
          <a:p>
            <a:r>
              <a:rPr lang="en-US" sz="3200" spc="-150" smtClean="0">
                <a:solidFill>
                  <a:schemeClr val="accent1">
                    <a:lumMod val="50000"/>
                  </a:schemeClr>
                </a:solidFill>
              </a:rPr>
              <a:t>The way our team managed internally</a:t>
            </a:r>
            <a:endParaRPr lang="en-US" sz="3200">
              <a:solidFill>
                <a:schemeClr val="bg1"/>
              </a:solidFill>
              <a:latin typeface="PhTimes" panose="02020500000000000000" pitchFamily="18" charset="0"/>
              <a:cs typeface="Times New Roman" panose="02020603050405020304" pitchFamily="18" charset="0"/>
            </a:endParaRPr>
          </a:p>
        </p:txBody>
      </p:sp>
      <p:sp>
        <p:nvSpPr>
          <p:cNvPr id="2088" name="Rectangle 2087"/>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01" name="Rectangle 2100"/>
          <p:cNvSpPr/>
          <p:nvPr/>
        </p:nvSpPr>
        <p:spPr>
          <a:xfrm>
            <a:off x="8482773" y="994955"/>
            <a:ext cx="2798956" cy="6695853"/>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200" smtClean="0">
                <a:solidFill>
                  <a:schemeClr val="tx1"/>
                </a:solidFill>
                <a:latin typeface="Times New Roman" panose="02020603050405020304" pitchFamily="18" charset="0"/>
                <a:cs typeface="Times New Roman" panose="02020603050405020304" pitchFamily="18" charset="0"/>
              </a:rPr>
              <a:t>There is always </a:t>
            </a:r>
            <a:r>
              <a:rPr lang="en-US" sz="1200" i="1" u="sng" smtClean="0">
                <a:solidFill>
                  <a:schemeClr val="tx1"/>
                </a:solidFill>
                <a:latin typeface="Times New Roman" panose="02020603050405020304" pitchFamily="18" charset="0"/>
                <a:cs typeface="Times New Roman" panose="02020603050405020304" pitchFamily="18" charset="0"/>
              </a:rPr>
              <a:t>a single version</a:t>
            </a:r>
            <a:r>
              <a:rPr lang="en-US" sz="1200" i="1" smtClean="0">
                <a:solidFill>
                  <a:schemeClr val="tx1"/>
                </a:solidFill>
                <a:latin typeface="Times New Roman" panose="02020603050405020304" pitchFamily="18" charset="0"/>
                <a:cs typeface="Times New Roman" panose="02020603050405020304" pitchFamily="18" charset="0"/>
              </a:rPr>
              <a:t> </a:t>
            </a:r>
            <a:r>
              <a:rPr lang="en-US" sz="1200" smtClean="0">
                <a:solidFill>
                  <a:schemeClr val="tx1"/>
                </a:solidFill>
                <a:latin typeface="Times New Roman" panose="02020603050405020304" pitchFamily="18" charset="0"/>
                <a:cs typeface="Times New Roman" panose="02020603050405020304" pitchFamily="18" charset="0"/>
              </a:rPr>
              <a:t>of project maintained in platform. </a:t>
            </a:r>
          </a:p>
          <a:p>
            <a:pPr algn="just"/>
            <a:r>
              <a:rPr lang="en-US" sz="1200" smtClean="0">
                <a:solidFill>
                  <a:schemeClr val="tx1"/>
                </a:solidFill>
                <a:latin typeface="Times New Roman" panose="02020603050405020304" pitchFamily="18" charset="0"/>
                <a:cs typeface="Times New Roman" panose="02020603050405020304" pitchFamily="18" charset="0"/>
              </a:rPr>
              <a:t>At the beginning of the day, each team member should send a request directly to the platform to clone the latest version of project to their local computers. </a:t>
            </a:r>
          </a:p>
          <a:p>
            <a:pPr algn="just"/>
            <a:r>
              <a:rPr lang="en-US" sz="1200" smtClean="0">
                <a:solidFill>
                  <a:schemeClr val="tx1"/>
                </a:solidFill>
                <a:latin typeface="Times New Roman" panose="02020603050405020304" pitchFamily="18" charset="0"/>
                <a:cs typeface="Times New Roman" panose="02020603050405020304" pitchFamily="18" charset="0"/>
              </a:rPr>
              <a:t>During the day, they write their code locally as usual. </a:t>
            </a:r>
          </a:p>
          <a:p>
            <a:pPr algn="just"/>
            <a:r>
              <a:rPr lang="en-US" sz="1200" smtClean="0">
                <a:solidFill>
                  <a:schemeClr val="tx1"/>
                </a:solidFill>
                <a:latin typeface="Times New Roman" panose="02020603050405020304" pitchFamily="18" charset="0"/>
                <a:cs typeface="Times New Roman" panose="02020603050405020304" pitchFamily="18" charset="0"/>
              </a:rPr>
              <a:t>At the end of the day, they are required to submit their codes by sending a pull request to the platform. The platform will notify the team leader about this submission and display a comparison between the latest version and the newly-written codes. </a:t>
            </a:r>
          </a:p>
          <a:p>
            <a:pPr algn="just"/>
            <a:r>
              <a:rPr lang="en-US" sz="1200" smtClean="0">
                <a:solidFill>
                  <a:schemeClr val="tx1"/>
                </a:solidFill>
                <a:latin typeface="Times New Roman" panose="02020603050405020304" pitchFamily="18" charset="0"/>
                <a:cs typeface="Times New Roman" panose="02020603050405020304" pitchFamily="18" charset="0"/>
              </a:rPr>
              <a:t>If the code is approved by the team leader, it will be incorprate to platform and becomes the latest version. If it’s declined, it will be sent back the submittor to re-write, and the submit/review process restarts.</a:t>
            </a:r>
          </a:p>
          <a:p>
            <a:pPr algn="just"/>
            <a:endParaRPr lang="en-US" sz="1200">
              <a:solidFill>
                <a:schemeClr val="tx1"/>
              </a:solidFill>
              <a:latin typeface="Times New Roman" panose="02020603050405020304" pitchFamily="18" charset="0"/>
              <a:cs typeface="Times New Roman" panose="02020603050405020304" pitchFamily="18" charset="0"/>
            </a:endParaRPr>
          </a:p>
          <a:p>
            <a:pPr algn="just"/>
            <a:endParaRPr lang="en-US" sz="1200" smtClean="0">
              <a:solidFill>
                <a:schemeClr val="tx1"/>
              </a:solidFill>
              <a:latin typeface="Times New Roman" panose="02020603050405020304" pitchFamily="18" charset="0"/>
              <a:cs typeface="Times New Roman" panose="02020603050405020304" pitchFamily="18" charset="0"/>
            </a:endParaRPr>
          </a:p>
        </p:txBody>
      </p:sp>
      <p:pic>
        <p:nvPicPr>
          <p:cNvPr id="190" name="Picture 189"/>
          <p:cNvPicPr>
            <a:picLocks noChangeAspect="1"/>
          </p:cNvPicPr>
          <p:nvPr/>
        </p:nvPicPr>
        <p:blipFill rotWithShape="1">
          <a:blip r:embed="rId2"/>
          <a:srcRect l="4440" t="8609" r="5342" b="5825"/>
          <a:stretch/>
        </p:blipFill>
        <p:spPr>
          <a:xfrm>
            <a:off x="644796" y="5847625"/>
            <a:ext cx="7721976" cy="1843184"/>
          </a:xfrm>
          <a:prstGeom prst="rect">
            <a:avLst/>
          </a:prstGeom>
          <a:ln w="12700">
            <a:solidFill>
              <a:schemeClr val="tx1"/>
            </a:solidFill>
            <a:prstDash val="solid"/>
          </a:ln>
        </p:spPr>
      </p:pic>
      <p:grpSp>
        <p:nvGrpSpPr>
          <p:cNvPr id="79" name="Group 78"/>
          <p:cNvGrpSpPr>
            <a:grpSpLocks noChangeAspect="1"/>
          </p:cNvGrpSpPr>
          <p:nvPr/>
        </p:nvGrpSpPr>
        <p:grpSpPr>
          <a:xfrm>
            <a:off x="1004075" y="830370"/>
            <a:ext cx="6897621" cy="4839821"/>
            <a:chOff x="1014088" y="1012714"/>
            <a:chExt cx="7058689" cy="4952837"/>
          </a:xfrm>
        </p:grpSpPr>
        <p:sp>
          <p:nvSpPr>
            <p:cNvPr id="69" name="TextBox 68"/>
            <p:cNvSpPr txBox="1"/>
            <p:nvPr/>
          </p:nvSpPr>
          <p:spPr>
            <a:xfrm>
              <a:off x="1014088" y="3889295"/>
              <a:ext cx="1030409"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Leader</a:t>
              </a:r>
              <a:endParaRPr lang="en-US" sz="1100">
                <a:latin typeface="Times New Roman" panose="02020603050405020304" pitchFamily="18" charset="0"/>
                <a:cs typeface="Times New Roman" panose="02020603050405020304" pitchFamily="18" charset="0"/>
              </a:endParaRPr>
            </a:p>
          </p:txBody>
        </p:sp>
        <p:grpSp>
          <p:nvGrpSpPr>
            <p:cNvPr id="78" name="Group 77"/>
            <p:cNvGrpSpPr>
              <a:grpSpLocks noChangeAspect="1"/>
            </p:cNvGrpSpPr>
            <p:nvPr/>
          </p:nvGrpSpPr>
          <p:grpSpPr>
            <a:xfrm>
              <a:off x="1245378" y="1012714"/>
              <a:ext cx="6827399" cy="4952837"/>
              <a:chOff x="1245378" y="1012714"/>
              <a:chExt cx="6827399" cy="4952837"/>
            </a:xfrm>
          </p:grpSpPr>
          <p:grpSp>
            <p:nvGrpSpPr>
              <p:cNvPr id="81" name="Group 80"/>
              <p:cNvGrpSpPr>
                <a:grpSpLocks noChangeAspect="1"/>
              </p:cNvGrpSpPr>
              <p:nvPr/>
            </p:nvGrpSpPr>
            <p:grpSpPr>
              <a:xfrm>
                <a:off x="6541680" y="4933037"/>
                <a:ext cx="488242" cy="611042"/>
                <a:chOff x="6763691" y="1233262"/>
                <a:chExt cx="788988" cy="987425"/>
              </a:xfrm>
              <a:solidFill>
                <a:schemeClr val="accent2">
                  <a:lumMod val="75000"/>
                </a:schemeClr>
              </a:solidFill>
            </p:grpSpPr>
            <p:sp>
              <p:nvSpPr>
                <p:cNvPr id="85" name="Freeform 84">
                  <a:extLst>
                    <a:ext uri="{FF2B5EF4-FFF2-40B4-BE49-F238E27FC236}">
                      <a16:creationId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6" name="Freeform 85">
                  <a:extLst>
                    <a:ext uri="{FF2B5EF4-FFF2-40B4-BE49-F238E27FC236}">
                      <a16:creationId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p:cNvGrpSpPr>
                <a:grpSpLocks noChangeAspect="1"/>
              </p:cNvGrpSpPr>
              <p:nvPr/>
            </p:nvGrpSpPr>
            <p:grpSpPr>
              <a:xfrm>
                <a:off x="2833456" y="4933037"/>
                <a:ext cx="488242" cy="611042"/>
                <a:chOff x="6763691" y="1233262"/>
                <a:chExt cx="788988" cy="987425"/>
              </a:xfrm>
              <a:solidFill>
                <a:schemeClr val="accent2">
                  <a:lumMod val="75000"/>
                </a:schemeClr>
              </a:solidFill>
            </p:grpSpPr>
            <p:sp>
              <p:nvSpPr>
                <p:cNvPr id="88" name="Freeform 87">
                  <a:extLst>
                    <a:ext uri="{FF2B5EF4-FFF2-40B4-BE49-F238E27FC236}">
                      <a16:creationId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9" name="Freeform 88">
                  <a:extLst>
                    <a:ext uri="{FF2B5EF4-FFF2-40B4-BE49-F238E27FC236}">
                      <a16:creationId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p:cNvGrpSpPr>
                <a:grpSpLocks noChangeAspect="1"/>
              </p:cNvGrpSpPr>
              <p:nvPr/>
            </p:nvGrpSpPr>
            <p:grpSpPr>
              <a:xfrm>
                <a:off x="2833456" y="1494544"/>
                <a:ext cx="488242" cy="611042"/>
                <a:chOff x="6763691" y="1233262"/>
                <a:chExt cx="788988" cy="987425"/>
              </a:xfrm>
              <a:solidFill>
                <a:schemeClr val="accent2">
                  <a:lumMod val="75000"/>
                </a:schemeClr>
              </a:solidFill>
            </p:grpSpPr>
            <p:sp>
              <p:nvSpPr>
                <p:cNvPr id="91" name="Freeform 90">
                  <a:extLst>
                    <a:ext uri="{FF2B5EF4-FFF2-40B4-BE49-F238E27FC236}">
                      <a16:creationId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2" name="Freeform 91">
                  <a:extLst>
                    <a:ext uri="{FF2B5EF4-FFF2-40B4-BE49-F238E27FC236}">
                      <a16:creationId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a:grpSpLocks noChangeAspect="1"/>
              </p:cNvGrpSpPr>
              <p:nvPr/>
            </p:nvGrpSpPr>
            <p:grpSpPr>
              <a:xfrm>
                <a:off x="1245378" y="3224433"/>
                <a:ext cx="488242" cy="611042"/>
                <a:chOff x="6763691" y="1233262"/>
                <a:chExt cx="788988" cy="987425"/>
              </a:xfrm>
              <a:solidFill>
                <a:schemeClr val="accent2">
                  <a:lumMod val="75000"/>
                </a:schemeClr>
              </a:solidFill>
            </p:grpSpPr>
            <p:sp>
              <p:nvSpPr>
                <p:cNvPr id="94" name="Freeform 93">
                  <a:extLst>
                    <a:ext uri="{FF2B5EF4-FFF2-40B4-BE49-F238E27FC236}">
                      <a16:creationId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5" name="Freeform 94">
                  <a:extLst>
                    <a:ext uri="{FF2B5EF4-FFF2-40B4-BE49-F238E27FC236}">
                      <a16:creationId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p:cNvGrpSpPr>
                <a:grpSpLocks noChangeAspect="1"/>
              </p:cNvGrpSpPr>
              <p:nvPr/>
            </p:nvGrpSpPr>
            <p:grpSpPr>
              <a:xfrm>
                <a:off x="6541680" y="1494544"/>
                <a:ext cx="488242" cy="611042"/>
                <a:chOff x="6763691" y="1233262"/>
                <a:chExt cx="788988" cy="987425"/>
              </a:xfrm>
              <a:solidFill>
                <a:schemeClr val="accent2">
                  <a:lumMod val="75000"/>
                </a:schemeClr>
              </a:solidFill>
            </p:grpSpPr>
            <p:sp>
              <p:nvSpPr>
                <p:cNvPr id="97" name="Freeform 96">
                  <a:extLst>
                    <a:ext uri="{FF2B5EF4-FFF2-40B4-BE49-F238E27FC236}">
                      <a16:creationId xmlns:a16="http://schemas.microsoft.com/office/drawing/2014/main" id="{ABC64318-1F08-4FC5-9497-3F6DF565061C}"/>
                    </a:ext>
                  </a:extLst>
                </p:cNvPr>
                <p:cNvSpPr>
                  <a:spLocks/>
                </p:cNvSpPr>
                <p:nvPr/>
              </p:nvSpPr>
              <p:spPr bwMode="auto">
                <a:xfrm>
                  <a:off x="6897041" y="1233262"/>
                  <a:ext cx="525463" cy="527050"/>
                </a:xfrm>
                <a:custGeom>
                  <a:avLst/>
                  <a:gdLst>
                    <a:gd name="T0" fmla="*/ 130 w 261"/>
                    <a:gd name="T1" fmla="*/ 261 h 261"/>
                    <a:gd name="T2" fmla="*/ 261 w 261"/>
                    <a:gd name="T3" fmla="*/ 131 h 261"/>
                    <a:gd name="T4" fmla="*/ 184 w 261"/>
                    <a:gd name="T5" fmla="*/ 12 h 261"/>
                    <a:gd name="T6" fmla="*/ 130 w 261"/>
                    <a:gd name="T7" fmla="*/ 0 h 261"/>
                    <a:gd name="T8" fmla="*/ 76 w 261"/>
                    <a:gd name="T9" fmla="*/ 12 h 261"/>
                    <a:gd name="T10" fmla="*/ 0 w 261"/>
                    <a:gd name="T11" fmla="*/ 131 h 261"/>
                    <a:gd name="T12" fmla="*/ 130 w 261"/>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261" h="261">
                      <a:moveTo>
                        <a:pt x="130" y="261"/>
                      </a:moveTo>
                      <a:cubicBezTo>
                        <a:pt x="203" y="261"/>
                        <a:pt x="261" y="203"/>
                        <a:pt x="261" y="131"/>
                      </a:cubicBezTo>
                      <a:cubicBezTo>
                        <a:pt x="261" y="78"/>
                        <a:pt x="230" y="32"/>
                        <a:pt x="184" y="12"/>
                      </a:cubicBezTo>
                      <a:cubicBezTo>
                        <a:pt x="168" y="4"/>
                        <a:pt x="150" y="0"/>
                        <a:pt x="130" y="0"/>
                      </a:cubicBezTo>
                      <a:cubicBezTo>
                        <a:pt x="111" y="0"/>
                        <a:pt x="93" y="4"/>
                        <a:pt x="76" y="12"/>
                      </a:cubicBezTo>
                      <a:cubicBezTo>
                        <a:pt x="31" y="32"/>
                        <a:pt x="0" y="78"/>
                        <a:pt x="0" y="131"/>
                      </a:cubicBezTo>
                      <a:cubicBezTo>
                        <a:pt x="0" y="203"/>
                        <a:pt x="58" y="261"/>
                        <a:pt x="130" y="261"/>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8" name="Freeform 97">
                  <a:extLst>
                    <a:ext uri="{FF2B5EF4-FFF2-40B4-BE49-F238E27FC236}">
                      <a16:creationId xmlns:a16="http://schemas.microsoft.com/office/drawing/2014/main" id="{D6806DE1-2EF3-45AC-88C9-602714B53A6E}"/>
                    </a:ext>
                  </a:extLst>
                </p:cNvPr>
                <p:cNvSpPr>
                  <a:spLocks/>
                </p:cNvSpPr>
                <p:nvPr/>
              </p:nvSpPr>
              <p:spPr bwMode="auto">
                <a:xfrm>
                  <a:off x="6763691" y="1825399"/>
                  <a:ext cx="788988" cy="395288"/>
                </a:xfrm>
                <a:custGeom>
                  <a:avLst/>
                  <a:gdLst>
                    <a:gd name="T0" fmla="*/ 196 w 392"/>
                    <a:gd name="T1" fmla="*/ 0 h 196"/>
                    <a:gd name="T2" fmla="*/ 0 w 392"/>
                    <a:gd name="T3" fmla="*/ 196 h 196"/>
                    <a:gd name="T4" fmla="*/ 392 w 392"/>
                    <a:gd name="T5" fmla="*/ 196 h 196"/>
                    <a:gd name="T6" fmla="*/ 196 w 392"/>
                    <a:gd name="T7" fmla="*/ 0 h 196"/>
                  </a:gdLst>
                  <a:ahLst/>
                  <a:cxnLst>
                    <a:cxn ang="0">
                      <a:pos x="T0" y="T1"/>
                    </a:cxn>
                    <a:cxn ang="0">
                      <a:pos x="T2" y="T3"/>
                    </a:cxn>
                    <a:cxn ang="0">
                      <a:pos x="T4" y="T5"/>
                    </a:cxn>
                    <a:cxn ang="0">
                      <a:pos x="T6" y="T7"/>
                    </a:cxn>
                  </a:cxnLst>
                  <a:rect l="0" t="0" r="r" b="b"/>
                  <a:pathLst>
                    <a:path w="392" h="196">
                      <a:moveTo>
                        <a:pt x="196" y="0"/>
                      </a:moveTo>
                      <a:cubicBezTo>
                        <a:pt x="88" y="0"/>
                        <a:pt x="0" y="87"/>
                        <a:pt x="0" y="196"/>
                      </a:cubicBezTo>
                      <a:cubicBezTo>
                        <a:pt x="392" y="196"/>
                        <a:pt x="392" y="196"/>
                        <a:pt x="392" y="196"/>
                      </a:cubicBezTo>
                      <a:cubicBezTo>
                        <a:pt x="392" y="87"/>
                        <a:pt x="304" y="0"/>
                        <a:pt x="196" y="0"/>
                      </a:cubicBezTo>
                      <a:close/>
                    </a:path>
                  </a:pathLst>
                </a:custGeom>
                <a:solidFill>
                  <a:schemeClr val="accent6">
                    <a:lumMod val="75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9" name="Group 98"/>
              <p:cNvGrpSpPr>
                <a:grpSpLocks noChangeAspect="1"/>
              </p:cNvGrpSpPr>
              <p:nvPr/>
            </p:nvGrpSpPr>
            <p:grpSpPr>
              <a:xfrm>
                <a:off x="4223256" y="2958538"/>
                <a:ext cx="1464376" cy="1184091"/>
                <a:chOff x="6451918" y="3367180"/>
                <a:chExt cx="1456794" cy="1127741"/>
              </a:xfrm>
            </p:grpSpPr>
            <p:grpSp>
              <p:nvGrpSpPr>
                <p:cNvPr id="100" name="Group 99"/>
                <p:cNvGrpSpPr>
                  <a:grpSpLocks noChangeAspect="1"/>
                </p:cNvGrpSpPr>
                <p:nvPr/>
              </p:nvGrpSpPr>
              <p:grpSpPr>
                <a:xfrm>
                  <a:off x="6451918" y="3367180"/>
                  <a:ext cx="1456794" cy="1127741"/>
                  <a:chOff x="4962289" y="3188524"/>
                  <a:chExt cx="1792773" cy="1377126"/>
                </a:xfrm>
              </p:grpSpPr>
              <p:sp>
                <p:nvSpPr>
                  <p:cNvPr id="116" name="Freeform 115">
                    <a:extLst>
                      <a:ext uri="{FF2B5EF4-FFF2-40B4-BE49-F238E27FC236}">
                        <a16:creationId xmlns:a16="http://schemas.microsoft.com/office/drawing/2014/main" id="{63138B74-1A07-42D4-A9D0-EF64D4C3E41A}"/>
                      </a:ext>
                    </a:extLst>
                  </p:cNvPr>
                  <p:cNvSpPr>
                    <a:spLocks/>
                  </p:cNvSpPr>
                  <p:nvPr/>
                </p:nvSpPr>
                <p:spPr bwMode="auto">
                  <a:xfrm>
                    <a:off x="5037449" y="3188524"/>
                    <a:ext cx="1575402" cy="953467"/>
                  </a:xfrm>
                  <a:custGeom>
                    <a:avLst/>
                    <a:gdLst>
                      <a:gd name="T0" fmla="*/ 503 w 513"/>
                      <a:gd name="T1" fmla="*/ 142 h 320"/>
                      <a:gd name="T2" fmla="*/ 476 w 513"/>
                      <a:gd name="T3" fmla="*/ 101 h 320"/>
                      <a:gd name="T4" fmla="*/ 435 w 513"/>
                      <a:gd name="T5" fmla="*/ 74 h 320"/>
                      <a:gd name="T6" fmla="*/ 385 w 513"/>
                      <a:gd name="T7" fmla="*/ 64 h 320"/>
                      <a:gd name="T8" fmla="*/ 361 w 513"/>
                      <a:gd name="T9" fmla="*/ 66 h 320"/>
                      <a:gd name="T10" fmla="*/ 338 w 513"/>
                      <a:gd name="T11" fmla="*/ 38 h 320"/>
                      <a:gd name="T12" fmla="*/ 310 w 513"/>
                      <a:gd name="T13" fmla="*/ 17 h 320"/>
                      <a:gd name="T14" fmla="*/ 276 w 513"/>
                      <a:gd name="T15" fmla="*/ 4 h 320"/>
                      <a:gd name="T16" fmla="*/ 240 w 513"/>
                      <a:gd name="T17" fmla="*/ 0 h 320"/>
                      <a:gd name="T18" fmla="*/ 188 w 513"/>
                      <a:gd name="T19" fmla="*/ 9 h 320"/>
                      <a:gd name="T20" fmla="*/ 144 w 513"/>
                      <a:gd name="T21" fmla="*/ 36 h 320"/>
                      <a:gd name="T22" fmla="*/ 113 w 513"/>
                      <a:gd name="T23" fmla="*/ 77 h 320"/>
                      <a:gd name="T24" fmla="*/ 97 w 513"/>
                      <a:gd name="T25" fmla="*/ 128 h 320"/>
                      <a:gd name="T26" fmla="*/ 59 w 513"/>
                      <a:gd name="T27" fmla="*/ 135 h 320"/>
                      <a:gd name="T28" fmla="*/ 28 w 513"/>
                      <a:gd name="T29" fmla="*/ 156 h 320"/>
                      <a:gd name="T30" fmla="*/ 8 w 513"/>
                      <a:gd name="T31" fmla="*/ 186 h 320"/>
                      <a:gd name="T32" fmla="*/ 0 w 513"/>
                      <a:gd name="T33" fmla="*/ 224 h 320"/>
                      <a:gd name="T34" fmla="*/ 7 w 513"/>
                      <a:gd name="T35" fmla="*/ 262 h 320"/>
                      <a:gd name="T36" fmla="*/ 28 w 513"/>
                      <a:gd name="T37" fmla="*/ 292 h 320"/>
                      <a:gd name="T38" fmla="*/ 59 w 513"/>
                      <a:gd name="T39" fmla="*/ 313 h 320"/>
                      <a:gd name="T40" fmla="*/ 96 w 513"/>
                      <a:gd name="T41" fmla="*/ 320 h 320"/>
                      <a:gd name="T42" fmla="*/ 385 w 513"/>
                      <a:gd name="T43" fmla="*/ 320 h 320"/>
                      <a:gd name="T44" fmla="*/ 435 w 513"/>
                      <a:gd name="T45" fmla="*/ 310 h 320"/>
                      <a:gd name="T46" fmla="*/ 476 w 513"/>
                      <a:gd name="T47" fmla="*/ 283 h 320"/>
                      <a:gd name="T48" fmla="*/ 503 w 513"/>
                      <a:gd name="T49" fmla="*/ 242 h 320"/>
                      <a:gd name="T50" fmla="*/ 513 w 513"/>
                      <a:gd name="T51" fmla="*/ 192 h 320"/>
                      <a:gd name="T52" fmla="*/ 503 w 513"/>
                      <a:gd name="T53" fmla="*/ 14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3" h="320">
                        <a:moveTo>
                          <a:pt x="503" y="142"/>
                        </a:moveTo>
                        <a:cubicBezTo>
                          <a:pt x="496" y="126"/>
                          <a:pt x="487" y="113"/>
                          <a:pt x="476" y="101"/>
                        </a:cubicBezTo>
                        <a:cubicBezTo>
                          <a:pt x="464" y="90"/>
                          <a:pt x="450" y="80"/>
                          <a:pt x="435" y="74"/>
                        </a:cubicBezTo>
                        <a:cubicBezTo>
                          <a:pt x="419" y="67"/>
                          <a:pt x="402" y="64"/>
                          <a:pt x="385" y="64"/>
                        </a:cubicBezTo>
                        <a:cubicBezTo>
                          <a:pt x="377" y="64"/>
                          <a:pt x="369" y="65"/>
                          <a:pt x="361" y="66"/>
                        </a:cubicBezTo>
                        <a:cubicBezTo>
                          <a:pt x="355" y="56"/>
                          <a:pt x="347" y="46"/>
                          <a:pt x="338" y="38"/>
                        </a:cubicBezTo>
                        <a:cubicBezTo>
                          <a:pt x="329" y="30"/>
                          <a:pt x="320" y="23"/>
                          <a:pt x="310" y="17"/>
                        </a:cubicBezTo>
                        <a:cubicBezTo>
                          <a:pt x="299" y="11"/>
                          <a:pt x="288" y="7"/>
                          <a:pt x="276" y="4"/>
                        </a:cubicBezTo>
                        <a:cubicBezTo>
                          <a:pt x="265" y="1"/>
                          <a:pt x="253" y="0"/>
                          <a:pt x="240" y="0"/>
                        </a:cubicBezTo>
                        <a:cubicBezTo>
                          <a:pt x="222" y="0"/>
                          <a:pt x="204" y="3"/>
                          <a:pt x="188" y="9"/>
                        </a:cubicBezTo>
                        <a:cubicBezTo>
                          <a:pt x="171" y="16"/>
                          <a:pt x="157" y="25"/>
                          <a:pt x="144" y="36"/>
                        </a:cubicBezTo>
                        <a:cubicBezTo>
                          <a:pt x="131" y="48"/>
                          <a:pt x="121" y="61"/>
                          <a:pt x="113" y="77"/>
                        </a:cubicBezTo>
                        <a:cubicBezTo>
                          <a:pt x="104" y="93"/>
                          <a:pt x="99" y="110"/>
                          <a:pt x="97" y="128"/>
                        </a:cubicBezTo>
                        <a:cubicBezTo>
                          <a:pt x="83" y="128"/>
                          <a:pt x="71" y="130"/>
                          <a:pt x="59" y="135"/>
                        </a:cubicBezTo>
                        <a:cubicBezTo>
                          <a:pt x="47" y="140"/>
                          <a:pt x="37" y="147"/>
                          <a:pt x="28" y="156"/>
                        </a:cubicBezTo>
                        <a:cubicBezTo>
                          <a:pt x="20" y="164"/>
                          <a:pt x="13" y="175"/>
                          <a:pt x="8" y="186"/>
                        </a:cubicBezTo>
                        <a:cubicBezTo>
                          <a:pt x="2" y="198"/>
                          <a:pt x="0" y="211"/>
                          <a:pt x="0" y="224"/>
                        </a:cubicBezTo>
                        <a:cubicBezTo>
                          <a:pt x="0" y="237"/>
                          <a:pt x="2" y="250"/>
                          <a:pt x="7" y="262"/>
                        </a:cubicBezTo>
                        <a:cubicBezTo>
                          <a:pt x="12" y="273"/>
                          <a:pt x="19" y="283"/>
                          <a:pt x="28" y="292"/>
                        </a:cubicBezTo>
                        <a:cubicBezTo>
                          <a:pt x="37" y="301"/>
                          <a:pt x="47" y="308"/>
                          <a:pt x="59" y="313"/>
                        </a:cubicBezTo>
                        <a:cubicBezTo>
                          <a:pt x="70" y="318"/>
                          <a:pt x="83" y="320"/>
                          <a:pt x="96" y="320"/>
                        </a:cubicBezTo>
                        <a:cubicBezTo>
                          <a:pt x="385" y="320"/>
                          <a:pt x="385" y="320"/>
                          <a:pt x="385" y="320"/>
                        </a:cubicBezTo>
                        <a:cubicBezTo>
                          <a:pt x="402" y="320"/>
                          <a:pt x="419" y="317"/>
                          <a:pt x="435" y="310"/>
                        </a:cubicBezTo>
                        <a:cubicBezTo>
                          <a:pt x="450" y="304"/>
                          <a:pt x="464" y="294"/>
                          <a:pt x="476" y="283"/>
                        </a:cubicBezTo>
                        <a:cubicBezTo>
                          <a:pt x="487" y="271"/>
                          <a:pt x="496" y="258"/>
                          <a:pt x="503" y="242"/>
                        </a:cubicBezTo>
                        <a:cubicBezTo>
                          <a:pt x="510" y="226"/>
                          <a:pt x="513" y="210"/>
                          <a:pt x="513" y="192"/>
                        </a:cubicBezTo>
                        <a:cubicBezTo>
                          <a:pt x="513" y="174"/>
                          <a:pt x="510" y="158"/>
                          <a:pt x="503" y="142"/>
                        </a:cubicBezTo>
                        <a:close/>
                      </a:path>
                    </a:pathLst>
                  </a:custGeom>
                  <a:solidFill>
                    <a:schemeClr val="accent5">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0" name="TextBox 119"/>
                  <p:cNvSpPr txBox="1"/>
                  <p:nvPr/>
                </p:nvSpPr>
                <p:spPr>
                  <a:xfrm>
                    <a:off x="4962289" y="4195970"/>
                    <a:ext cx="1792773" cy="369680"/>
                  </a:xfrm>
                  <a:prstGeom prst="rect">
                    <a:avLst/>
                  </a:prstGeom>
                  <a:noFill/>
                </p:spPr>
                <p:txBody>
                  <a:bodyPr wrap="square" rtlCol="0">
                    <a:spAutoFit/>
                  </a:bodyPr>
                  <a:lstStyle/>
                  <a:p>
                    <a:pPr algn="ctr"/>
                    <a:r>
                      <a:rPr lang="en-US" sz="1100">
                        <a:latin typeface="Times New Roman" panose="02020603050405020304" pitchFamily="18" charset="0"/>
                        <a:cs typeface="Times New Roman" panose="02020603050405020304" pitchFamily="18" charset="0"/>
                      </a:rPr>
                      <a:t>GitHub Platform</a:t>
                    </a:r>
                  </a:p>
                </p:txBody>
              </p:sp>
            </p:grpSp>
            <p:pic>
              <p:nvPicPr>
                <p:cNvPr id="101" name="Picture 100" descr="microsoft illustration of cloud sync icon">
                  <a:extLst>
                    <a:ext uri="{FF2B5EF4-FFF2-40B4-BE49-F238E27FC236}">
                      <a16:creationId xmlns:a16="http://schemas.microsoft.com/office/drawing/2014/main" id="{39ED3F63-B606-463B-9710-DDD343E1B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283" y="3638283"/>
                  <a:ext cx="512482" cy="362731"/>
                </a:xfrm>
                <a:prstGeom prst="rect">
                  <a:avLst/>
                </a:prstGeom>
              </p:spPr>
            </p:pic>
          </p:grpSp>
          <p:cxnSp>
            <p:nvCxnSpPr>
              <p:cNvPr id="123" name="Straight Arrow Connector 122"/>
              <p:cNvCxnSpPr/>
              <p:nvPr/>
            </p:nvCxnSpPr>
            <p:spPr>
              <a:xfrm>
                <a:off x="3433665" y="2276667"/>
                <a:ext cx="727788" cy="681871"/>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656731" y="2971994"/>
                <a:ext cx="2416046" cy="246221"/>
              </a:xfrm>
              <a:prstGeom prst="rect">
                <a:avLst/>
              </a:prstGeom>
              <a:noFill/>
            </p:spPr>
            <p:txBody>
              <a:bodyPr wrap="none" rtlCol="0">
                <a:spAutoFit/>
              </a:bodyPr>
              <a:lstStyle/>
              <a:p>
                <a:r>
                  <a:rPr lang="en-US" sz="1000" smtClean="0">
                    <a:latin typeface="Times New Roman" panose="02020603050405020304" pitchFamily="18" charset="0"/>
                    <a:cs typeface="Times New Roman" panose="02020603050405020304" pitchFamily="18" charset="0"/>
                  </a:rPr>
                  <a:t>Send pull request to get the codes reviewed</a:t>
                </a:r>
                <a:endParaRPr lang="en-US" sz="1000">
                  <a:latin typeface="Times New Roman" panose="02020603050405020304" pitchFamily="18" charset="0"/>
                  <a:cs typeface="Times New Roman" panose="02020603050405020304" pitchFamily="18" charset="0"/>
                </a:endParaRPr>
              </a:p>
            </p:txBody>
          </p:sp>
          <p:sp>
            <p:nvSpPr>
              <p:cNvPr id="129" name="TextBox 128"/>
              <p:cNvSpPr txBox="1"/>
              <p:nvPr/>
            </p:nvSpPr>
            <p:spPr>
              <a:xfrm>
                <a:off x="2051560" y="3712662"/>
                <a:ext cx="2045753" cy="246221"/>
              </a:xfrm>
              <a:prstGeom prst="rect">
                <a:avLst/>
              </a:prstGeom>
              <a:noFill/>
            </p:spPr>
            <p:txBody>
              <a:bodyPr wrap="none" rtlCol="0">
                <a:spAutoFit/>
              </a:bodyPr>
              <a:lstStyle/>
              <a:p>
                <a:r>
                  <a:rPr lang="en-US" sz="1000" smtClean="0">
                    <a:latin typeface="Times New Roman" panose="02020603050405020304" pitchFamily="18" charset="0"/>
                    <a:cs typeface="Times New Roman" panose="02020603050405020304" pitchFamily="18" charset="0"/>
                  </a:rPr>
                  <a:t>Receive and review all pull requests</a:t>
                </a:r>
                <a:endParaRPr lang="en-US" sz="1000">
                  <a:latin typeface="Times New Roman" panose="02020603050405020304" pitchFamily="18" charset="0"/>
                  <a:cs typeface="Times New Roman" panose="02020603050405020304" pitchFamily="18" charset="0"/>
                </a:endParaRPr>
              </a:p>
            </p:txBody>
          </p:sp>
          <p:cxnSp>
            <p:nvCxnSpPr>
              <p:cNvPr id="131" name="Straight Arrow Connector 130"/>
              <p:cNvCxnSpPr/>
              <p:nvPr/>
            </p:nvCxnSpPr>
            <p:spPr>
              <a:xfrm rot="10800000" flipV="1">
                <a:off x="5687632" y="2276667"/>
                <a:ext cx="727788" cy="681871"/>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rot="16200000">
                <a:off x="3433665" y="4274770"/>
                <a:ext cx="727788" cy="681871"/>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10800000">
                <a:off x="5687632" y="4251811"/>
                <a:ext cx="727788" cy="681871"/>
              </a:xfrm>
              <a:prstGeom prst="straightConnector1">
                <a:avLst/>
              </a:prstGeom>
              <a:ln w="6350">
                <a:solidFill>
                  <a:schemeClr val="accent5"/>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H="1" flipV="1">
                <a:off x="1996751" y="3702207"/>
                <a:ext cx="2141744" cy="0"/>
              </a:xfrm>
              <a:prstGeom prst="straightConnector1">
                <a:avLst/>
              </a:prstGeom>
              <a:ln w="6350">
                <a:solidFill>
                  <a:schemeClr val="accent2">
                    <a:lumMod val="75000"/>
                  </a:schemeClr>
                </a:solidFill>
                <a:prstDash val="soli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Right Arrow 44"/>
              <p:cNvSpPr/>
              <p:nvPr/>
            </p:nvSpPr>
            <p:spPr>
              <a:xfrm>
                <a:off x="1996751" y="3387508"/>
                <a:ext cx="2155372" cy="182880"/>
              </a:xfrm>
              <a:prstGeom prst="rightArrow">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TextBox 147"/>
              <p:cNvSpPr txBox="1"/>
              <p:nvPr/>
            </p:nvSpPr>
            <p:spPr>
              <a:xfrm>
                <a:off x="1924592" y="3178323"/>
                <a:ext cx="2268570" cy="246221"/>
              </a:xfrm>
              <a:prstGeom prst="rect">
                <a:avLst/>
              </a:prstGeom>
              <a:noFill/>
            </p:spPr>
            <p:txBody>
              <a:bodyPr wrap="none" rtlCol="0">
                <a:spAutoFit/>
              </a:bodyPr>
              <a:lstStyle/>
              <a:p>
                <a:r>
                  <a:rPr lang="en-US" sz="1000" smtClean="0">
                    <a:latin typeface="Times New Roman" panose="02020603050405020304" pitchFamily="18" charset="0"/>
                    <a:cs typeface="Times New Roman" panose="02020603050405020304" pitchFamily="18" charset="0"/>
                  </a:rPr>
                  <a:t>Push approved codes to the main project</a:t>
                </a:r>
                <a:endParaRPr lang="en-US" sz="1000">
                  <a:latin typeface="Times New Roman" panose="02020603050405020304" pitchFamily="18" charset="0"/>
                  <a:cs typeface="Times New Roman" panose="02020603050405020304" pitchFamily="18" charset="0"/>
                </a:endParaRPr>
              </a:p>
            </p:txBody>
          </p:sp>
          <p:grpSp>
            <p:nvGrpSpPr>
              <p:cNvPr id="68" name="Group 67"/>
              <p:cNvGrpSpPr/>
              <p:nvPr/>
            </p:nvGrpSpPr>
            <p:grpSpPr>
              <a:xfrm>
                <a:off x="1486206" y="1276227"/>
                <a:ext cx="5299596" cy="1781720"/>
                <a:chOff x="1486206" y="1102182"/>
                <a:chExt cx="5299596" cy="1955765"/>
              </a:xfrm>
            </p:grpSpPr>
            <p:cxnSp>
              <p:nvCxnSpPr>
                <p:cNvPr id="62" name="Straight Connector 61"/>
                <p:cNvCxnSpPr/>
                <p:nvPr/>
              </p:nvCxnSpPr>
              <p:spPr>
                <a:xfrm flipH="1">
                  <a:off x="1486206" y="1142459"/>
                  <a:ext cx="0" cy="1915488"/>
                </a:xfrm>
                <a:prstGeom prst="line">
                  <a:avLst/>
                </a:prstGeom>
                <a:ln w="6350">
                  <a:solidFill>
                    <a:schemeClr val="accent5"/>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1486207" y="1102182"/>
                  <a:ext cx="5299594" cy="0"/>
                </a:xfrm>
                <a:prstGeom prst="line">
                  <a:avLst/>
                </a:prstGeom>
                <a:ln w="6350">
                  <a:solidFill>
                    <a:schemeClr val="accent5"/>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6785801" y="1102182"/>
                  <a:ext cx="1" cy="161934"/>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rot="10800000" flipH="1">
                <a:off x="1486206" y="4265979"/>
                <a:ext cx="5299596" cy="1699572"/>
                <a:chOff x="1486206" y="1102182"/>
                <a:chExt cx="5299596" cy="1955765"/>
              </a:xfrm>
            </p:grpSpPr>
            <p:cxnSp>
              <p:nvCxnSpPr>
                <p:cNvPr id="176" name="Straight Connector 175"/>
                <p:cNvCxnSpPr/>
                <p:nvPr/>
              </p:nvCxnSpPr>
              <p:spPr>
                <a:xfrm flipH="1">
                  <a:off x="1486206" y="1142459"/>
                  <a:ext cx="0" cy="1915488"/>
                </a:xfrm>
                <a:prstGeom prst="line">
                  <a:avLst/>
                </a:prstGeom>
                <a:ln w="6350">
                  <a:solidFill>
                    <a:schemeClr val="accent5"/>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1486207" y="1102182"/>
                  <a:ext cx="5299594" cy="0"/>
                </a:xfrm>
                <a:prstGeom prst="line">
                  <a:avLst/>
                </a:prstGeom>
                <a:ln w="6350">
                  <a:solidFill>
                    <a:schemeClr val="accent5"/>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10800000" flipV="1">
                  <a:off x="6785801" y="1102182"/>
                  <a:ext cx="1" cy="157835"/>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80" name="TextBox 179"/>
              <p:cNvSpPr txBox="1"/>
              <p:nvPr/>
            </p:nvSpPr>
            <p:spPr>
              <a:xfrm>
                <a:off x="2504443" y="5599349"/>
                <a:ext cx="1126360"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Member</a:t>
                </a:r>
                <a:endParaRPr lang="en-US" sz="1100">
                  <a:latin typeface="Times New Roman" panose="02020603050405020304" pitchFamily="18" charset="0"/>
                  <a:cs typeface="Times New Roman" panose="02020603050405020304" pitchFamily="18" charset="0"/>
                </a:endParaRPr>
              </a:p>
            </p:txBody>
          </p:sp>
          <p:sp>
            <p:nvSpPr>
              <p:cNvPr id="181" name="TextBox 180"/>
              <p:cNvSpPr txBox="1"/>
              <p:nvPr/>
            </p:nvSpPr>
            <p:spPr>
              <a:xfrm>
                <a:off x="6237532" y="5529868"/>
                <a:ext cx="1126360"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Member</a:t>
                </a:r>
                <a:endParaRPr lang="en-US" sz="1100">
                  <a:latin typeface="Times New Roman" panose="02020603050405020304" pitchFamily="18" charset="0"/>
                  <a:cs typeface="Times New Roman" panose="02020603050405020304" pitchFamily="18" charset="0"/>
                </a:endParaRPr>
              </a:p>
            </p:txBody>
          </p:sp>
          <p:sp>
            <p:nvSpPr>
              <p:cNvPr id="182" name="TextBox 181"/>
              <p:cNvSpPr txBox="1"/>
              <p:nvPr/>
            </p:nvSpPr>
            <p:spPr>
              <a:xfrm>
                <a:off x="6237532" y="2074556"/>
                <a:ext cx="1126360"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Member</a:t>
                </a:r>
                <a:endParaRPr lang="en-US" sz="1100">
                  <a:latin typeface="Times New Roman" panose="02020603050405020304" pitchFamily="18" charset="0"/>
                  <a:cs typeface="Times New Roman" panose="02020603050405020304" pitchFamily="18" charset="0"/>
                </a:endParaRPr>
              </a:p>
            </p:txBody>
          </p:sp>
          <p:sp>
            <p:nvSpPr>
              <p:cNvPr id="183" name="TextBox 182"/>
              <p:cNvSpPr txBox="1"/>
              <p:nvPr/>
            </p:nvSpPr>
            <p:spPr>
              <a:xfrm>
                <a:off x="2556580" y="2079794"/>
                <a:ext cx="1126360" cy="276999"/>
              </a:xfrm>
              <a:prstGeom prst="rect">
                <a:avLst/>
              </a:prstGeom>
              <a:noFill/>
            </p:spPr>
            <p:txBody>
              <a:bodyPr wrap="square" rtlCol="0">
                <a:spAutoFit/>
              </a:bodyPr>
              <a:lstStyle/>
              <a:p>
                <a:pPr algn="ctr"/>
                <a:r>
                  <a:rPr lang="en-US" sz="1100" smtClean="0">
                    <a:latin typeface="Times New Roman" panose="02020603050405020304" pitchFamily="18" charset="0"/>
                    <a:cs typeface="Times New Roman" panose="02020603050405020304" pitchFamily="18" charset="0"/>
                  </a:rPr>
                  <a:t>Team Member</a:t>
                </a:r>
                <a:endParaRPr lang="en-US" sz="1100">
                  <a:latin typeface="Times New Roman" panose="02020603050405020304" pitchFamily="18" charset="0"/>
                  <a:cs typeface="Times New Roman" panose="02020603050405020304" pitchFamily="18" charset="0"/>
                </a:endParaRPr>
              </a:p>
            </p:txBody>
          </p:sp>
          <p:sp>
            <p:nvSpPr>
              <p:cNvPr id="189" name="TextBox 188"/>
              <p:cNvSpPr txBox="1"/>
              <p:nvPr/>
            </p:nvSpPr>
            <p:spPr>
              <a:xfrm>
                <a:off x="1383547" y="1012714"/>
                <a:ext cx="3472425" cy="276999"/>
              </a:xfrm>
              <a:prstGeom prst="rect">
                <a:avLst/>
              </a:prstGeom>
              <a:noFill/>
            </p:spPr>
            <p:txBody>
              <a:bodyPr wrap="none" rtlCol="0">
                <a:spAutoFit/>
              </a:bodyPr>
              <a:lstStyle/>
              <a:p>
                <a:r>
                  <a:rPr lang="en-US" sz="1200" smtClean="0">
                    <a:latin typeface="Times New Roman" panose="02020603050405020304" pitchFamily="18" charset="0"/>
                    <a:cs typeface="Times New Roman" panose="02020603050405020304" pitchFamily="18" charset="0"/>
                  </a:rPr>
                  <a:t>Send feedback and request to re-write declined codes</a:t>
                </a:r>
                <a:endParaRPr lang="en-US" sz="1200">
                  <a:latin typeface="Times New Roman" panose="02020603050405020304" pitchFamily="18" charset="0"/>
                  <a:cs typeface="Times New Roman" panose="02020603050405020304" pitchFamily="18" charset="0"/>
                </a:endParaRPr>
              </a:p>
            </p:txBody>
          </p:sp>
          <p:cxnSp>
            <p:nvCxnSpPr>
              <p:cNvPr id="195" name="Straight Arrow Connector 194"/>
              <p:cNvCxnSpPr/>
              <p:nvPr/>
            </p:nvCxnSpPr>
            <p:spPr>
              <a:xfrm flipH="1">
                <a:off x="3093676" y="1288963"/>
                <a:ext cx="1" cy="147523"/>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flipH="1" flipV="1">
                <a:off x="3019613" y="5819424"/>
                <a:ext cx="1" cy="137160"/>
              </a:xfrm>
              <a:prstGeom prst="straightConnector1">
                <a:avLst/>
              </a:prstGeom>
              <a:ln w="6350">
                <a:solidFill>
                  <a:schemeClr val="tx1"/>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0854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Rectangle 2086"/>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86" name="TextBox 2085"/>
          <p:cNvSpPr txBox="1"/>
          <p:nvPr/>
        </p:nvSpPr>
        <p:spPr>
          <a:xfrm>
            <a:off x="170027" y="106894"/>
            <a:ext cx="7033206" cy="584775"/>
          </a:xfrm>
          <a:prstGeom prst="rect">
            <a:avLst/>
          </a:prstGeom>
          <a:noFill/>
        </p:spPr>
        <p:txBody>
          <a:bodyPr wrap="square" rtlCol="0">
            <a:spAutoFit/>
          </a:bodyPr>
          <a:lstStyle/>
          <a:p>
            <a:r>
              <a:rPr lang="en-US" sz="3200" spc="-150" smtClean="0">
                <a:solidFill>
                  <a:schemeClr val="accent1">
                    <a:lumMod val="50000"/>
                  </a:schemeClr>
                </a:solidFill>
              </a:rPr>
              <a:t>What’s inside the platform</a:t>
            </a:r>
            <a:endParaRPr lang="en-US" sz="3200">
              <a:solidFill>
                <a:schemeClr val="bg1"/>
              </a:solidFill>
              <a:latin typeface="PhTimes" panose="02020500000000000000" pitchFamily="18" charset="0"/>
              <a:cs typeface="Times New Roman" panose="02020603050405020304" pitchFamily="18" charset="0"/>
            </a:endParaRPr>
          </a:p>
        </p:txBody>
      </p:sp>
      <p:sp>
        <p:nvSpPr>
          <p:cNvPr id="2088" name="Rectangle 2087"/>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3" name="Picture 2"/>
          <p:cNvPicPr>
            <a:picLocks noChangeAspect="1"/>
          </p:cNvPicPr>
          <p:nvPr/>
        </p:nvPicPr>
        <p:blipFill>
          <a:blip r:embed="rId2"/>
          <a:stretch>
            <a:fillRect/>
          </a:stretch>
        </p:blipFill>
        <p:spPr>
          <a:xfrm>
            <a:off x="133498" y="929571"/>
            <a:ext cx="7479786" cy="698725"/>
          </a:xfrm>
          <a:prstGeom prst="rect">
            <a:avLst/>
          </a:prstGeom>
        </p:spPr>
      </p:pic>
      <p:pic>
        <p:nvPicPr>
          <p:cNvPr id="4" name="Picture 3"/>
          <p:cNvPicPr>
            <a:picLocks noChangeAspect="1"/>
          </p:cNvPicPr>
          <p:nvPr/>
        </p:nvPicPr>
        <p:blipFill>
          <a:blip r:embed="rId3"/>
          <a:stretch>
            <a:fillRect/>
          </a:stretch>
        </p:blipFill>
        <p:spPr>
          <a:xfrm>
            <a:off x="3873391" y="2450478"/>
            <a:ext cx="7479786" cy="5220854"/>
          </a:xfrm>
          <a:prstGeom prst="rect">
            <a:avLst/>
          </a:prstGeom>
        </p:spPr>
      </p:pic>
      <p:sp>
        <p:nvSpPr>
          <p:cNvPr id="5" name="Oval 4"/>
          <p:cNvSpPr/>
          <p:nvPr/>
        </p:nvSpPr>
        <p:spPr>
          <a:xfrm>
            <a:off x="4905607" y="1240262"/>
            <a:ext cx="1238527" cy="38803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Elbow Connector 6"/>
          <p:cNvCxnSpPr/>
          <p:nvPr/>
        </p:nvCxnSpPr>
        <p:spPr>
          <a:xfrm>
            <a:off x="5524870" y="1628296"/>
            <a:ext cx="2361744" cy="104765"/>
          </a:xfrm>
          <a:prstGeom prst="bentConnector3">
            <a:avLst>
              <a:gd name="adj1" fmla="val 9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886613" y="1493574"/>
            <a:ext cx="2246433" cy="461665"/>
          </a:xfrm>
          <a:prstGeom prst="rect">
            <a:avLst/>
          </a:prstGeom>
          <a:noFill/>
          <a:ln>
            <a:solidFill>
              <a:schemeClr val="tx1"/>
            </a:solidFill>
          </a:ln>
        </p:spPr>
        <p:txBody>
          <a:bodyPr wrap="square" rtlCol="0">
            <a:spAutoFit/>
          </a:bodyPr>
          <a:lstStyle/>
          <a:p>
            <a:pPr algn="ctr"/>
            <a:r>
              <a:rPr lang="en-US" sz="1200" b="1" smtClean="0">
                <a:solidFill>
                  <a:schemeClr val="accent5">
                    <a:lumMod val="75000"/>
                    <a:lumOff val="25000"/>
                  </a:schemeClr>
                </a:solidFill>
                <a:latin typeface="Times New Roman" panose="02020603050405020304" pitchFamily="18" charset="0"/>
                <a:cs typeface="Times New Roman" panose="02020603050405020304" pitchFamily="18" charset="0"/>
              </a:rPr>
              <a:t>Pull</a:t>
            </a:r>
            <a:r>
              <a:rPr lang="en-US" sz="1200" smtClean="0">
                <a:latin typeface="Times New Roman" panose="02020603050405020304" pitchFamily="18" charset="0"/>
                <a:cs typeface="Times New Roman" panose="02020603050405020304" pitchFamily="18" charset="0"/>
              </a:rPr>
              <a:t>, </a:t>
            </a:r>
            <a:r>
              <a:rPr lang="en-US" sz="1200" b="1" smtClean="0">
                <a:solidFill>
                  <a:schemeClr val="accent6">
                    <a:lumMod val="75000"/>
                  </a:schemeClr>
                </a:solidFill>
                <a:latin typeface="Times New Roman" panose="02020603050405020304" pitchFamily="18" charset="0"/>
                <a:cs typeface="Times New Roman" panose="02020603050405020304" pitchFamily="18" charset="0"/>
              </a:rPr>
              <a:t>commit</a:t>
            </a:r>
            <a:r>
              <a:rPr lang="en-US" sz="1200" smtClean="0">
                <a:latin typeface="Times New Roman" panose="02020603050405020304" pitchFamily="18" charset="0"/>
                <a:cs typeface="Times New Roman" panose="02020603050405020304" pitchFamily="18" charset="0"/>
              </a:rPr>
              <a:t>, </a:t>
            </a:r>
            <a:r>
              <a:rPr lang="en-US" sz="1200" b="1" smtClean="0">
                <a:solidFill>
                  <a:schemeClr val="accent6">
                    <a:lumMod val="75000"/>
                  </a:schemeClr>
                </a:solidFill>
                <a:latin typeface="Times New Roman" panose="02020603050405020304" pitchFamily="18" charset="0"/>
                <a:cs typeface="Times New Roman" panose="02020603050405020304" pitchFamily="18" charset="0"/>
              </a:rPr>
              <a:t>push</a:t>
            </a:r>
            <a:r>
              <a:rPr lang="en-US" sz="1200" smtClean="0">
                <a:latin typeface="Times New Roman" panose="02020603050405020304" pitchFamily="18" charset="0"/>
                <a:cs typeface="Times New Roman" panose="02020603050405020304" pitchFamily="18" charset="0"/>
              </a:rPr>
              <a:t>, </a:t>
            </a:r>
            <a:r>
              <a:rPr lang="en-US" sz="1200" b="1" smtClean="0">
                <a:solidFill>
                  <a:schemeClr val="accent5">
                    <a:lumMod val="75000"/>
                    <a:lumOff val="25000"/>
                  </a:schemeClr>
                </a:solidFill>
                <a:latin typeface="Times New Roman" panose="02020603050405020304" pitchFamily="18" charset="0"/>
                <a:cs typeface="Times New Roman" panose="02020603050405020304" pitchFamily="18" charset="0"/>
              </a:rPr>
              <a:t>compare </a:t>
            </a:r>
            <a:r>
              <a:rPr lang="en-US" sz="1200" smtClean="0">
                <a:latin typeface="Times New Roman" panose="02020603050405020304" pitchFamily="18" charset="0"/>
                <a:cs typeface="Times New Roman" panose="02020603050405020304" pitchFamily="18" charset="0"/>
              </a:rPr>
              <a:t>buttons, respectively</a:t>
            </a:r>
            <a:endParaRPr lang="en-US" sz="1200">
              <a:latin typeface="Times New Roman" panose="02020603050405020304" pitchFamily="18" charset="0"/>
              <a:cs typeface="Times New Roman" panose="02020603050405020304" pitchFamily="18" charset="0"/>
            </a:endParaRPr>
          </a:p>
        </p:txBody>
      </p:sp>
      <p:sp>
        <p:nvSpPr>
          <p:cNvPr id="20" name="Rectangle 19"/>
          <p:cNvSpPr/>
          <p:nvPr/>
        </p:nvSpPr>
        <p:spPr>
          <a:xfrm>
            <a:off x="133497" y="6828104"/>
            <a:ext cx="3580087" cy="843228"/>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200" smtClean="0">
                <a:solidFill>
                  <a:schemeClr val="tx1"/>
                </a:solidFill>
                <a:latin typeface="Times New Roman" panose="02020603050405020304" pitchFamily="18" charset="0"/>
                <a:cs typeface="Times New Roman" panose="02020603050405020304" pitchFamily="18" charset="0"/>
              </a:rPr>
              <a:t>After hitting the commit and push buttons, this is the interface showed to the team members. They are required to check all files they have changed, make comment to briefly describe what they have done.</a:t>
            </a:r>
          </a:p>
          <a:p>
            <a:pPr algn="just"/>
            <a:endParaRPr lang="en-US" sz="1200">
              <a:solidFill>
                <a:schemeClr val="tx1"/>
              </a:solidFill>
              <a:latin typeface="Times New Roman" panose="02020603050405020304" pitchFamily="18" charset="0"/>
              <a:cs typeface="Times New Roman" panose="02020603050405020304" pitchFamily="18" charset="0"/>
            </a:endParaRPr>
          </a:p>
          <a:p>
            <a:pPr algn="just"/>
            <a:endParaRPr lang="en-US" sz="120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42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Rectangle 2086"/>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86" name="TextBox 2085"/>
          <p:cNvSpPr txBox="1"/>
          <p:nvPr/>
        </p:nvSpPr>
        <p:spPr>
          <a:xfrm>
            <a:off x="170027" y="106894"/>
            <a:ext cx="7033206" cy="584775"/>
          </a:xfrm>
          <a:prstGeom prst="rect">
            <a:avLst/>
          </a:prstGeom>
          <a:noFill/>
        </p:spPr>
        <p:txBody>
          <a:bodyPr wrap="square" rtlCol="0">
            <a:spAutoFit/>
          </a:bodyPr>
          <a:lstStyle/>
          <a:p>
            <a:r>
              <a:rPr lang="en-US" sz="3200" spc="-150" smtClean="0">
                <a:solidFill>
                  <a:schemeClr val="accent1">
                    <a:lumMod val="50000"/>
                  </a:schemeClr>
                </a:solidFill>
              </a:rPr>
              <a:t>What’s inside the platform</a:t>
            </a:r>
            <a:endParaRPr lang="en-US" sz="3200">
              <a:solidFill>
                <a:schemeClr val="bg1"/>
              </a:solidFill>
              <a:latin typeface="PhTimes" panose="02020500000000000000" pitchFamily="18" charset="0"/>
              <a:cs typeface="Times New Roman" panose="02020603050405020304" pitchFamily="18" charset="0"/>
            </a:endParaRPr>
          </a:p>
        </p:txBody>
      </p:sp>
      <p:sp>
        <p:nvSpPr>
          <p:cNvPr id="2088" name="Rectangle 2087"/>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01" name="Rectangle 2100"/>
          <p:cNvSpPr/>
          <p:nvPr/>
        </p:nvSpPr>
        <p:spPr>
          <a:xfrm>
            <a:off x="7455160" y="2487853"/>
            <a:ext cx="3817239" cy="927150"/>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smtClean="0">
                <a:solidFill>
                  <a:schemeClr val="tx1"/>
                </a:solidFill>
                <a:latin typeface="Times New Roman" panose="02020603050405020304" pitchFamily="18" charset="0"/>
                <a:cs typeface="Times New Roman" panose="02020603050405020304" pitchFamily="18" charset="0"/>
              </a:rPr>
              <a:t>This is the interface displayed to the team leader to review newly-written code from other team members. Every lines of code that are changed or added are highlighted and compared to the latest version in the main project.</a:t>
            </a:r>
          </a:p>
          <a:p>
            <a:endParaRPr lang="en-US" sz="1200" smtClean="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97" y="994956"/>
            <a:ext cx="7229149" cy="6599561"/>
          </a:xfrm>
          <a:prstGeom prst="rect">
            <a:avLst/>
          </a:prstGeom>
        </p:spPr>
      </p:pic>
    </p:spTree>
    <p:extLst>
      <p:ext uri="{BB962C8B-B14F-4D97-AF65-F5344CB8AC3E}">
        <p14:creationId xmlns:p14="http://schemas.microsoft.com/office/powerpoint/2010/main" val="4251622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Rectangle 2086"/>
          <p:cNvSpPr/>
          <p:nvPr/>
        </p:nvSpPr>
        <p:spPr>
          <a:xfrm>
            <a:off x="133497" y="-7550"/>
            <a:ext cx="11296503" cy="8136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86" name="TextBox 2085"/>
          <p:cNvSpPr txBox="1"/>
          <p:nvPr/>
        </p:nvSpPr>
        <p:spPr>
          <a:xfrm>
            <a:off x="170027" y="106894"/>
            <a:ext cx="7033206" cy="584775"/>
          </a:xfrm>
          <a:prstGeom prst="rect">
            <a:avLst/>
          </a:prstGeom>
          <a:noFill/>
        </p:spPr>
        <p:txBody>
          <a:bodyPr wrap="square" rtlCol="0">
            <a:spAutoFit/>
          </a:bodyPr>
          <a:lstStyle/>
          <a:p>
            <a:r>
              <a:rPr lang="en-US" sz="3200" spc="-150" smtClean="0">
                <a:solidFill>
                  <a:schemeClr val="accent1">
                    <a:lumMod val="50000"/>
                  </a:schemeClr>
                </a:solidFill>
              </a:rPr>
              <a:t>What’s inside the platform</a:t>
            </a:r>
            <a:endParaRPr lang="en-US" sz="3200">
              <a:solidFill>
                <a:schemeClr val="bg1"/>
              </a:solidFill>
              <a:latin typeface="PhTimes" panose="02020500000000000000" pitchFamily="18" charset="0"/>
              <a:cs typeface="Times New Roman" panose="02020603050405020304" pitchFamily="18" charset="0"/>
            </a:endParaRPr>
          </a:p>
        </p:txBody>
      </p:sp>
      <p:sp>
        <p:nvSpPr>
          <p:cNvPr id="2088" name="Rectangle 2087"/>
          <p:cNvSpPr/>
          <p:nvPr/>
        </p:nvSpPr>
        <p:spPr>
          <a:xfrm>
            <a:off x="4640" y="1465"/>
            <a:ext cx="128857" cy="813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01" name="Rectangle 2100"/>
          <p:cNvSpPr/>
          <p:nvPr/>
        </p:nvSpPr>
        <p:spPr>
          <a:xfrm>
            <a:off x="6354147" y="1181569"/>
            <a:ext cx="3545633" cy="460620"/>
          </a:xfrm>
          <a:prstGeom prst="rect">
            <a:avLst/>
          </a:prstGeom>
          <a:no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smtClean="0">
                <a:solidFill>
                  <a:schemeClr val="tx1"/>
                </a:solidFill>
                <a:latin typeface="Times New Roman" panose="02020603050405020304" pitchFamily="18" charset="0"/>
                <a:cs typeface="Times New Roman" panose="02020603050405020304" pitchFamily="18" charset="0"/>
              </a:rPr>
              <a:t>Every team members are granted the access to view the </a:t>
            </a:r>
            <a:r>
              <a:rPr lang="en-US" sz="1200" u="sng" smtClean="0">
                <a:solidFill>
                  <a:srgbClr val="C00000"/>
                </a:solidFill>
                <a:latin typeface="Times New Roman" panose="02020603050405020304" pitchFamily="18" charset="0"/>
                <a:cs typeface="Times New Roman" panose="02020603050405020304" pitchFamily="18" charset="0"/>
              </a:rPr>
              <a:t>structure tree </a:t>
            </a:r>
            <a:r>
              <a:rPr lang="en-US" sz="1200" smtClean="0">
                <a:solidFill>
                  <a:schemeClr val="tx1"/>
                </a:solidFill>
                <a:latin typeface="Times New Roman" panose="02020603050405020304" pitchFamily="18" charset="0"/>
                <a:cs typeface="Times New Roman" panose="02020603050405020304" pitchFamily="18" charset="0"/>
              </a:rPr>
              <a:t>of the entire project</a:t>
            </a:r>
          </a:p>
          <a:p>
            <a:endParaRPr lang="en-US" sz="1200" smtClean="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b="34110"/>
          <a:stretch/>
        </p:blipFill>
        <p:spPr>
          <a:xfrm>
            <a:off x="133497" y="929572"/>
            <a:ext cx="5810103" cy="6724994"/>
          </a:xfrm>
          <a:prstGeom prst="rect">
            <a:avLst/>
          </a:prstGeom>
        </p:spPr>
      </p:pic>
    </p:spTree>
    <p:extLst>
      <p:ext uri="{BB962C8B-B14F-4D97-AF65-F5344CB8AC3E}">
        <p14:creationId xmlns:p14="http://schemas.microsoft.com/office/powerpoint/2010/main" val="2775716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nfographicTemplateBrandColors">
      <a:dk1>
        <a:sysClr val="windowText" lastClr="000000"/>
      </a:dk1>
      <a:lt1>
        <a:sysClr val="window" lastClr="FFFFFF"/>
      </a:lt1>
      <a:dk2>
        <a:srgbClr val="2F2F2F"/>
      </a:dk2>
      <a:lt2>
        <a:srgbClr val="D2D2D2"/>
      </a:lt2>
      <a:accent1>
        <a:srgbClr val="0078D4"/>
      </a:accent1>
      <a:accent2>
        <a:srgbClr val="D83B01"/>
      </a:accent2>
      <a:accent3>
        <a:srgbClr val="939393"/>
      </a:accent3>
      <a:accent4>
        <a:srgbClr val="FFF100"/>
      </a:accent4>
      <a:accent5>
        <a:srgbClr val="003F50"/>
      </a:accent5>
      <a:accent6>
        <a:srgbClr val="BAD80A"/>
      </a:accent6>
      <a:hlink>
        <a:srgbClr val="0078D4"/>
      </a:hlink>
      <a:folHlink>
        <a:srgbClr val="A80000"/>
      </a:folHlink>
    </a:clrScheme>
    <a:fontScheme name="Custom 2">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rkFromAnywhere.potx" id="{09C756A7-6439-483B-97D2-7365063EDF9B}" vid="{960BC03F-87A6-4471-BFEE-5EE1D2DCCE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Work from anywhere</Template>
  <TotalTime>0</TotalTime>
  <Words>671</Words>
  <Application>Microsoft Office PowerPoint</Application>
  <PresentationFormat>Custom</PresentationFormat>
  <Paragraphs>70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PhTimes</vt:lpstr>
      <vt:lpstr>Segoe Pro Semibold</vt:lpstr>
      <vt:lpstr>Segoe UI</vt:lpstr>
      <vt:lpstr>Segoe UI Semibold</vt:lpstr>
      <vt:lpstr>Times New Roman</vt:lpstr>
      <vt:lpstr>Office Theme</vt:lpstr>
      <vt:lpstr>Work from everywhere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2021-01-10T08:58:55Z</dcterms:created>
  <dcterms:modified xsi:type="dcterms:W3CDTF">2021-01-12T02:12:17Z</dcterms:modified>
</cp:coreProperties>
</file>