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5" r:id="rId4"/>
    <p:sldId id="275" r:id="rId5"/>
    <p:sldId id="276" r:id="rId6"/>
    <p:sldId id="257" r:id="rId7"/>
    <p:sldId id="277" r:id="rId8"/>
    <p:sldId id="270" r:id="rId9"/>
    <p:sldId id="271" r:id="rId10"/>
    <p:sldId id="272" r:id="rId11"/>
    <p:sldId id="273" r:id="rId12"/>
    <p:sldId id="278" r:id="rId13"/>
    <p:sldId id="288" r:id="rId14"/>
    <p:sldId id="260" r:id="rId15"/>
    <p:sldId id="280" r:id="rId16"/>
    <p:sldId id="262" r:id="rId17"/>
    <p:sldId id="281" r:id="rId18"/>
    <p:sldId id="283" r:id="rId19"/>
    <p:sldId id="284" r:id="rId20"/>
    <p:sldId id="285" r:id="rId21"/>
    <p:sldId id="287" r:id="rId22"/>
    <p:sldId id="289" r:id="rId23"/>
    <p:sldId id="290" r:id="rId24"/>
    <p:sldId id="292" r:id="rId25"/>
    <p:sldId id="293" r:id="rId26"/>
    <p:sldId id="294" r:id="rId27"/>
    <p:sldId id="295" r:id="rId28"/>
    <p:sldId id="296" r:id="rId29"/>
    <p:sldId id="297" r:id="rId30"/>
    <p:sldId id="298" r:id="rId31"/>
    <p:sldId id="29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0099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p:cViewPr>
        <p:scale>
          <a:sx n="100" d="100"/>
          <a:sy n="100" d="100"/>
        </p:scale>
        <p:origin x="222" y="4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8610599" y="6421086"/>
            <a:ext cx="3438441" cy="365125"/>
          </a:xfrm>
        </p:spPr>
        <p:txBody>
          <a:bodyPr/>
          <a:lstStyle>
            <a:lvl1pPr>
              <a:defRPr/>
            </a:lvl1pPr>
          </a:lstStyle>
          <a:p>
            <a:r>
              <a:rPr lang="en-US" smtClean="0"/>
              <a:t>Prepared by Hiep Dang</a:t>
            </a:r>
            <a:endParaRPr lang="en-US"/>
          </a:p>
        </p:txBody>
      </p:sp>
    </p:spTree>
    <p:extLst>
      <p:ext uri="{BB962C8B-B14F-4D97-AF65-F5344CB8AC3E}">
        <p14:creationId xmlns:p14="http://schemas.microsoft.com/office/powerpoint/2010/main" val="244655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8F779-2669-4091-A9E1-5C164A3B942B}" type="datetimeFigureOut">
              <a:rPr lang="en-US" smtClean="0"/>
              <a:t>13/03/2021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231684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8F779-2669-4091-A9E1-5C164A3B942B}" type="datetimeFigureOut">
              <a:rPr lang="en-US" smtClean="0"/>
              <a:t>13/03/2021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377569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26783" y="6429178"/>
            <a:ext cx="3478901" cy="365125"/>
          </a:xfrm>
        </p:spPr>
        <p:txBody>
          <a:bodyPr/>
          <a:lstStyle/>
          <a:p>
            <a:r>
              <a:rPr lang="en-US" smtClean="0"/>
              <a:t>Prepared by Hiep Dang</a:t>
            </a:r>
          </a:p>
        </p:txBody>
      </p:sp>
    </p:spTree>
    <p:extLst>
      <p:ext uri="{BB962C8B-B14F-4D97-AF65-F5344CB8AC3E}">
        <p14:creationId xmlns:p14="http://schemas.microsoft.com/office/powerpoint/2010/main" val="1618129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8F779-2669-4091-A9E1-5C164A3B942B}" type="datetimeFigureOut">
              <a:rPr lang="en-US" smtClean="0"/>
              <a:t>13/03/2021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10532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8F779-2669-4091-A9E1-5C164A3B942B}" type="datetimeFigureOut">
              <a:rPr lang="en-US" smtClean="0"/>
              <a:t>13/03/2021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343871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8F779-2669-4091-A9E1-5C164A3B942B}" type="datetimeFigureOut">
              <a:rPr lang="en-US" smtClean="0"/>
              <a:t>13/03/2021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341931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68F779-2669-4091-A9E1-5C164A3B942B}" type="datetimeFigureOut">
              <a:rPr lang="en-US" smtClean="0"/>
              <a:t>13/03/2021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154612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8F779-2669-4091-A9E1-5C164A3B942B}" type="datetimeFigureOut">
              <a:rPr lang="en-US" smtClean="0"/>
              <a:t>13/03/2021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381262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F779-2669-4091-A9E1-5C164A3B942B}" type="datetimeFigureOut">
              <a:rPr lang="en-US" smtClean="0"/>
              <a:t>13/03/2021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68346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F779-2669-4091-A9E1-5C164A3B942B}" type="datetimeFigureOut">
              <a:rPr lang="en-US" smtClean="0"/>
              <a:t>13/03/2021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FA464-0E9F-4009-BB5F-0966B7C76699}" type="slidenum">
              <a:rPr lang="en-US" smtClean="0"/>
              <a:t>‹#›</a:t>
            </a:fld>
            <a:endParaRPr lang="en-US"/>
          </a:p>
        </p:txBody>
      </p:sp>
    </p:spTree>
    <p:extLst>
      <p:ext uri="{BB962C8B-B14F-4D97-AF65-F5344CB8AC3E}">
        <p14:creationId xmlns:p14="http://schemas.microsoft.com/office/powerpoint/2010/main" val="165321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8F779-2669-4091-A9E1-5C164A3B942B}" type="datetimeFigureOut">
              <a:rPr lang="en-US" smtClean="0"/>
              <a:t>13/03/2021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FA464-0E9F-4009-BB5F-0966B7C76699}" type="slidenum">
              <a:rPr lang="en-US" smtClean="0"/>
              <a:t>‹#›</a:t>
            </a:fld>
            <a:endParaRPr lang="en-US"/>
          </a:p>
        </p:txBody>
      </p:sp>
    </p:spTree>
    <p:extLst>
      <p:ext uri="{BB962C8B-B14F-4D97-AF65-F5344CB8AC3E}">
        <p14:creationId xmlns:p14="http://schemas.microsoft.com/office/powerpoint/2010/main" val="24504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3.jpeg"/><Relationship Id="rId5" Type="http://schemas.openxmlformats.org/officeDocument/2006/relationships/image" Target="../media/image7.png"/><Relationship Id="rId10" Type="http://schemas.openxmlformats.org/officeDocument/2006/relationships/image" Target="../media/image4.jpe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3971" y="2069744"/>
            <a:ext cx="5128328" cy="1569660"/>
          </a:xfrm>
          <a:prstGeom prst="rect">
            <a:avLst/>
          </a:prstGeom>
          <a:noFill/>
        </p:spPr>
        <p:txBody>
          <a:bodyPr wrap="none" rtlCol="0">
            <a:spAutoFit/>
          </a:bodyPr>
          <a:lstStyle/>
          <a:p>
            <a:pPr algn="ctr"/>
            <a:r>
              <a:rPr lang="en-US" sz="4800" smtClean="0">
                <a:solidFill>
                  <a:schemeClr val="bg1"/>
                </a:solidFill>
                <a:latin typeface="Times New Roman" panose="02020603050405020304" pitchFamily="18" charset="0"/>
                <a:cs typeface="Times New Roman" panose="02020603050405020304" pitchFamily="18" charset="0"/>
              </a:rPr>
              <a:t>Week 1</a:t>
            </a:r>
          </a:p>
          <a:p>
            <a:pPr algn="ctr"/>
            <a:r>
              <a:rPr lang="en-US" sz="4800" smtClean="0">
                <a:solidFill>
                  <a:schemeClr val="bg1"/>
                </a:solidFill>
                <a:latin typeface="Times New Roman" panose="02020603050405020304" pitchFamily="18" charset="0"/>
                <a:cs typeface="Times New Roman" panose="02020603050405020304" pitchFamily="18" charset="0"/>
              </a:rPr>
              <a:t>Python Introduction</a:t>
            </a:r>
            <a:endParaRPr lang="en-US" sz="480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cxnSp>
        <p:nvCxnSpPr>
          <p:cNvPr id="10" name="Straight Connector 9"/>
          <p:cNvCxnSpPr/>
          <p:nvPr/>
        </p:nvCxnSpPr>
        <p:spPr>
          <a:xfrm>
            <a:off x="4504468"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716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6" name="Rectangle 5"/>
          <p:cNvSpPr/>
          <p:nvPr/>
        </p:nvSpPr>
        <p:spPr>
          <a:xfrm>
            <a:off x="379056" y="5054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Thử các dòng lệnh sau</a:t>
            </a:r>
          </a:p>
        </p:txBody>
      </p:sp>
      <p:sp>
        <p:nvSpPr>
          <p:cNvPr id="7" name="Rectangle 6"/>
          <p:cNvSpPr/>
          <p:nvPr/>
        </p:nvSpPr>
        <p:spPr>
          <a:xfrm>
            <a:off x="379056" y="1149419"/>
            <a:ext cx="6224714" cy="717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a:t>
            </a:r>
            <a:r>
              <a:rPr lang="en-US">
                <a:latin typeface="Arial Narrow" panose="020B0606020202030204" pitchFamily="34" charset="0"/>
              </a:rPr>
              <a:t>= </a:t>
            </a:r>
            <a:r>
              <a:rPr lang="en-US" smtClean="0">
                <a:latin typeface="Arial Narrow" panose="020B0606020202030204" pitchFamily="34" charset="0"/>
              </a:rPr>
              <a:t>7</a:t>
            </a:r>
            <a:endParaRPr lang="en-US">
              <a:latin typeface="Arial Narrow" panose="020B0606020202030204" pitchFamily="34" charset="0"/>
            </a:endParaRPr>
          </a:p>
          <a:p>
            <a:r>
              <a:rPr lang="en-US">
                <a:latin typeface="Arial Narrow" panose="020B0606020202030204" pitchFamily="34" charset="0"/>
              </a:rPr>
              <a:t>&gt;&gt;&gt; y </a:t>
            </a:r>
            <a:r>
              <a:rPr lang="en-US">
                <a:latin typeface="Arial Narrow" panose="020B0606020202030204" pitchFamily="34" charset="0"/>
              </a:rPr>
              <a:t>= </a:t>
            </a:r>
            <a:r>
              <a:rPr lang="en-US" smtClean="0">
                <a:latin typeface="Arial Narrow" panose="020B0606020202030204" pitchFamily="34" charset="0"/>
              </a:rPr>
              <a:t>3</a:t>
            </a:r>
            <a:endParaRPr lang="en-US">
              <a:latin typeface="Arial Narrow" panose="020B0606020202030204" pitchFamily="34" charset="0"/>
            </a:endParaRPr>
          </a:p>
        </p:txBody>
      </p:sp>
      <p:sp>
        <p:nvSpPr>
          <p:cNvPr id="10" name="Rectangle 9"/>
          <p:cNvSpPr/>
          <p:nvPr/>
        </p:nvSpPr>
        <p:spPr>
          <a:xfrm>
            <a:off x="379056" y="21437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Đoán kết quả của:</a:t>
            </a:r>
          </a:p>
        </p:txBody>
      </p:sp>
      <p:sp>
        <p:nvSpPr>
          <p:cNvPr id="11" name="Rectangle 10"/>
          <p:cNvSpPr/>
          <p:nvPr/>
        </p:nvSpPr>
        <p:spPr>
          <a:xfrm>
            <a:off x="379056" y="2772367"/>
            <a:ext cx="6224714" cy="1266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a:latin typeface="Arial Narrow" panose="020B0606020202030204" pitchFamily="34" charset="0"/>
              </a:rPr>
              <a:t>x </a:t>
            </a:r>
            <a:r>
              <a:rPr lang="en-US" smtClean="0">
                <a:latin typeface="Arial Narrow" panose="020B0606020202030204" pitchFamily="34" charset="0"/>
              </a:rPr>
              <a:t>* y</a:t>
            </a:r>
          </a:p>
          <a:p>
            <a:r>
              <a:rPr lang="en-US">
                <a:latin typeface="Arial Narrow" panose="020B0606020202030204" pitchFamily="34" charset="0"/>
              </a:rPr>
              <a:t>&gt;&gt;&gt; </a:t>
            </a:r>
            <a:r>
              <a:rPr lang="en-US" smtClean="0">
                <a:latin typeface="Arial Narrow" panose="020B0606020202030204" pitchFamily="34" charset="0"/>
              </a:rPr>
              <a:t>type(x * y)</a:t>
            </a:r>
          </a:p>
          <a:p>
            <a:r>
              <a:rPr lang="en-US">
                <a:latin typeface="Arial Narrow" panose="020B0606020202030204" pitchFamily="34" charset="0"/>
              </a:rPr>
              <a:t>&gt;&gt;&gt; </a:t>
            </a:r>
            <a:r>
              <a:rPr lang="en-US">
                <a:latin typeface="Arial Narrow" panose="020B0606020202030204" pitchFamily="34" charset="0"/>
              </a:rPr>
              <a:t>x </a:t>
            </a:r>
            <a:r>
              <a:rPr lang="en-US" smtClean="0">
                <a:latin typeface="Arial Narrow" panose="020B0606020202030204" pitchFamily="34" charset="0"/>
              </a:rPr>
              <a:t>/ </a:t>
            </a:r>
            <a:r>
              <a:rPr lang="en-US">
                <a:latin typeface="Arial Narrow" panose="020B0606020202030204" pitchFamily="34" charset="0"/>
              </a:rPr>
              <a:t>y</a:t>
            </a:r>
          </a:p>
          <a:p>
            <a:r>
              <a:rPr lang="en-US">
                <a:latin typeface="Arial Narrow" panose="020B0606020202030204" pitchFamily="34" charset="0"/>
              </a:rPr>
              <a:t>&gt;&gt;&gt; </a:t>
            </a:r>
            <a:r>
              <a:rPr lang="en-US" smtClean="0">
                <a:latin typeface="Arial Narrow" panose="020B0606020202030204" pitchFamily="34" charset="0"/>
              </a:rPr>
              <a:t>type(x / y)</a:t>
            </a:r>
            <a:endParaRPr lang="en-US">
              <a:latin typeface="Arial Narrow" panose="020B0606020202030204" pitchFamily="34" charset="0"/>
            </a:endParaRPr>
          </a:p>
        </p:txBody>
      </p:sp>
    </p:spTree>
    <p:extLst>
      <p:ext uri="{BB962C8B-B14F-4D97-AF65-F5344CB8AC3E}">
        <p14:creationId xmlns:p14="http://schemas.microsoft.com/office/powerpoint/2010/main" val="3251322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6" name="Rectangle 5"/>
          <p:cNvSpPr/>
          <p:nvPr/>
        </p:nvSpPr>
        <p:spPr>
          <a:xfrm>
            <a:off x="379056" y="5054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3: </a:t>
            </a:r>
            <a:r>
              <a:rPr lang="en-US" sz="2400" smtClean="0">
                <a:solidFill>
                  <a:schemeClr val="bg1"/>
                </a:solidFill>
                <a:latin typeface="Times New Roman" panose="02020603050405020304" pitchFamily="18" charset="0"/>
                <a:cs typeface="Times New Roman" panose="02020603050405020304" pitchFamily="18" charset="0"/>
              </a:rPr>
              <a:t>Thử các dòng lệnh sau</a:t>
            </a:r>
          </a:p>
        </p:txBody>
      </p:sp>
      <p:sp>
        <p:nvSpPr>
          <p:cNvPr id="7" name="Rectangle 6"/>
          <p:cNvSpPr/>
          <p:nvPr/>
        </p:nvSpPr>
        <p:spPr>
          <a:xfrm>
            <a:off x="379056" y="1149419"/>
            <a:ext cx="6224714" cy="717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a:t>
            </a:r>
            <a:r>
              <a:rPr lang="en-US">
                <a:latin typeface="Arial Narrow" panose="020B0606020202030204" pitchFamily="34" charset="0"/>
              </a:rPr>
              <a:t>= </a:t>
            </a:r>
            <a:r>
              <a:rPr lang="en-US" smtClean="0">
                <a:latin typeface="Arial Narrow" panose="020B0606020202030204" pitchFamily="34" charset="0"/>
              </a:rPr>
              <a:t>10</a:t>
            </a:r>
            <a:endParaRPr lang="en-US">
              <a:latin typeface="Arial Narrow" panose="020B0606020202030204" pitchFamily="34" charset="0"/>
            </a:endParaRPr>
          </a:p>
          <a:p>
            <a:r>
              <a:rPr lang="en-US">
                <a:latin typeface="Arial Narrow" panose="020B0606020202030204" pitchFamily="34" charset="0"/>
              </a:rPr>
              <a:t>&gt;&gt;&gt; y </a:t>
            </a:r>
            <a:r>
              <a:rPr lang="en-US">
                <a:latin typeface="Arial Narrow" panose="020B0606020202030204" pitchFamily="34" charset="0"/>
              </a:rPr>
              <a:t>= </a:t>
            </a:r>
            <a:r>
              <a:rPr lang="en-US" smtClean="0">
                <a:latin typeface="Arial Narrow" panose="020B0606020202030204" pitchFamily="34" charset="0"/>
              </a:rPr>
              <a:t>5</a:t>
            </a:r>
            <a:endParaRPr lang="en-US">
              <a:latin typeface="Arial Narrow" panose="020B0606020202030204" pitchFamily="34" charset="0"/>
            </a:endParaRPr>
          </a:p>
        </p:txBody>
      </p:sp>
      <p:sp>
        <p:nvSpPr>
          <p:cNvPr id="10" name="Rectangle 9"/>
          <p:cNvSpPr/>
          <p:nvPr/>
        </p:nvSpPr>
        <p:spPr>
          <a:xfrm>
            <a:off x="379056" y="21437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Đoán kết quả của:</a:t>
            </a:r>
          </a:p>
        </p:txBody>
      </p:sp>
      <p:sp>
        <p:nvSpPr>
          <p:cNvPr id="11" name="Rectangle 10"/>
          <p:cNvSpPr/>
          <p:nvPr/>
        </p:nvSpPr>
        <p:spPr>
          <a:xfrm>
            <a:off x="379056" y="2772367"/>
            <a:ext cx="6224714" cy="6947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a:latin typeface="Arial Narrow" panose="020B0606020202030204" pitchFamily="34" charset="0"/>
              </a:rPr>
              <a:t>x </a:t>
            </a:r>
            <a:r>
              <a:rPr lang="en-US" smtClean="0">
                <a:latin typeface="Arial Narrow" panose="020B0606020202030204" pitchFamily="34" charset="0"/>
              </a:rPr>
              <a:t>/ y</a:t>
            </a:r>
          </a:p>
          <a:p>
            <a:r>
              <a:rPr lang="en-US">
                <a:latin typeface="Arial Narrow" panose="020B0606020202030204" pitchFamily="34" charset="0"/>
              </a:rPr>
              <a:t>&gt;&gt;&gt; </a:t>
            </a:r>
            <a:r>
              <a:rPr lang="en-US" smtClean="0">
                <a:latin typeface="Arial Narrow" panose="020B0606020202030204" pitchFamily="34" charset="0"/>
              </a:rPr>
              <a:t>type(x / y)</a:t>
            </a:r>
          </a:p>
        </p:txBody>
      </p:sp>
    </p:spTree>
    <p:extLst>
      <p:ext uri="{BB962C8B-B14F-4D97-AF65-F5344CB8AC3E}">
        <p14:creationId xmlns:p14="http://schemas.microsoft.com/office/powerpoint/2010/main" val="228835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12" name="TextBox 11"/>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II. </a:t>
            </a:r>
            <a:r>
              <a:rPr lang="en-US" sz="3200" b="1" smtClean="0">
                <a:solidFill>
                  <a:schemeClr val="bg1"/>
                </a:solidFill>
                <a:latin typeface="Times New Roman" panose="02020603050405020304" pitchFamily="18" charset="0"/>
                <a:cs typeface="Times New Roman" panose="02020603050405020304" pitchFamily="18" charset="0"/>
              </a:rPr>
              <a:t>Các operator trên integer và float</a:t>
            </a:r>
            <a:r>
              <a:rPr lang="en-US" sz="3200" b="1" smtClean="0">
                <a:solidFill>
                  <a:schemeClr val="bg1"/>
                </a:solidFill>
                <a:latin typeface="Times New Roman" panose="02020603050405020304" pitchFamily="18" charset="0"/>
                <a:cs typeface="Times New Roman" panose="02020603050405020304" pitchFamily="18" charset="0"/>
              </a:rPr>
              <a:t>:</a:t>
            </a:r>
            <a:endParaRPr lang="en-US" sz="3200" b="1">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74089597"/>
              </p:ext>
            </p:extLst>
          </p:nvPr>
        </p:nvGraphicFramePr>
        <p:xfrm>
          <a:off x="1384883" y="1536871"/>
          <a:ext cx="9528628" cy="3737568"/>
        </p:xfrm>
        <a:graphic>
          <a:graphicData uri="http://schemas.openxmlformats.org/drawingml/2006/table">
            <a:tbl>
              <a:tblPr firstRow="1" bandRow="1">
                <a:tableStyleId>{7DF18680-E054-41AD-8BC1-D1AEF772440D}</a:tableStyleId>
              </a:tblPr>
              <a:tblGrid>
                <a:gridCol w="4764314"/>
                <a:gridCol w="4764314"/>
              </a:tblGrid>
              <a:tr h="400008">
                <a:tc>
                  <a:txBody>
                    <a:bodyPr/>
                    <a:lstStyle/>
                    <a:p>
                      <a:pPr algn="ctr"/>
                      <a:r>
                        <a:rPr lang="en-US" smtClean="0"/>
                        <a:t>Operator</a:t>
                      </a:r>
                      <a:endParaRPr lang="en-US"/>
                    </a:p>
                  </a:txBody>
                  <a:tcPr anchor="ctr"/>
                </a:tc>
                <a:tc>
                  <a:txBody>
                    <a:bodyPr/>
                    <a:lstStyle/>
                    <a:p>
                      <a:pPr algn="ctr"/>
                      <a:r>
                        <a:rPr lang="en-US" smtClean="0"/>
                        <a:t>Công</a:t>
                      </a:r>
                      <a:r>
                        <a:rPr lang="en-US" baseline="0" smtClean="0"/>
                        <a:t> dụng</a:t>
                      </a:r>
                      <a:endParaRPr lang="en-US"/>
                    </a:p>
                  </a:txBody>
                  <a:tcPr anchor="ctr"/>
                </a:tc>
              </a:tr>
              <a:tr h="370840">
                <a:tc>
                  <a:txBody>
                    <a:bodyPr/>
                    <a:lstStyle/>
                    <a:p>
                      <a:pPr algn="ctr"/>
                      <a:r>
                        <a:rPr lang="en-US" smtClean="0"/>
                        <a:t>+</a:t>
                      </a:r>
                      <a:endParaRPr lang="en-US"/>
                    </a:p>
                  </a:txBody>
                  <a:tcPr/>
                </a:tc>
                <a:tc>
                  <a:txBody>
                    <a:bodyPr/>
                    <a:lstStyle/>
                    <a:p>
                      <a:pPr algn="ctr"/>
                      <a:r>
                        <a:rPr lang="en-US" smtClean="0"/>
                        <a:t>Phép</a:t>
                      </a:r>
                      <a:r>
                        <a:rPr lang="en-US" baseline="0" smtClean="0"/>
                        <a:t> cộng</a:t>
                      </a:r>
                      <a:endParaRPr lang="en-US"/>
                    </a:p>
                  </a:txBody>
                  <a:tcPr/>
                </a:tc>
              </a:tr>
              <a:tr h="370840">
                <a:tc>
                  <a:txBody>
                    <a:bodyPr/>
                    <a:lstStyle/>
                    <a:p>
                      <a:pPr algn="ctr"/>
                      <a:r>
                        <a:rPr lang="en-US" smtClean="0"/>
                        <a:t>-</a:t>
                      </a:r>
                      <a:endParaRPr lang="en-US"/>
                    </a:p>
                  </a:txBody>
                  <a:tcPr/>
                </a:tc>
                <a:tc>
                  <a:txBody>
                    <a:bodyPr/>
                    <a:lstStyle/>
                    <a:p>
                      <a:pPr algn="ctr"/>
                      <a:r>
                        <a:rPr lang="en-US" smtClean="0"/>
                        <a:t>Phép</a:t>
                      </a:r>
                      <a:r>
                        <a:rPr lang="en-US" baseline="0" smtClean="0"/>
                        <a:t> trừ</a:t>
                      </a:r>
                      <a:endParaRPr lang="en-US"/>
                    </a:p>
                  </a:txBody>
                  <a:tcPr/>
                </a:tc>
              </a:tr>
              <a:tr h="370840">
                <a:tc>
                  <a:txBody>
                    <a:bodyPr/>
                    <a:lstStyle/>
                    <a:p>
                      <a:pPr algn="ctr"/>
                      <a:r>
                        <a:rPr lang="en-US" smtClean="0"/>
                        <a:t>*</a:t>
                      </a:r>
                      <a:endParaRPr lang="en-US"/>
                    </a:p>
                  </a:txBody>
                  <a:tcPr/>
                </a:tc>
                <a:tc>
                  <a:txBody>
                    <a:bodyPr/>
                    <a:lstStyle/>
                    <a:p>
                      <a:pPr algn="ctr"/>
                      <a:r>
                        <a:rPr lang="en-US" smtClean="0"/>
                        <a:t>Phép</a:t>
                      </a:r>
                      <a:r>
                        <a:rPr lang="en-US" baseline="0" smtClean="0"/>
                        <a:t> nhân</a:t>
                      </a:r>
                      <a:endParaRPr lang="en-US"/>
                    </a:p>
                  </a:txBody>
                  <a:tcPr/>
                </a:tc>
              </a:tr>
              <a:tr h="370840">
                <a:tc>
                  <a:txBody>
                    <a:bodyPr/>
                    <a:lstStyle/>
                    <a:p>
                      <a:pPr algn="ctr"/>
                      <a:r>
                        <a:rPr lang="en-US" smtClean="0"/>
                        <a:t>/</a:t>
                      </a:r>
                      <a:endParaRPr lang="en-US"/>
                    </a:p>
                  </a:txBody>
                  <a:tcPr/>
                </a:tc>
                <a:tc>
                  <a:txBody>
                    <a:bodyPr/>
                    <a:lstStyle/>
                    <a:p>
                      <a:pPr algn="ctr"/>
                      <a:r>
                        <a:rPr lang="en-US" smtClean="0"/>
                        <a:t>Phép</a:t>
                      </a:r>
                      <a:r>
                        <a:rPr lang="en-US" baseline="0" smtClean="0"/>
                        <a:t> chia</a:t>
                      </a:r>
                      <a:endParaRPr lang="en-US"/>
                    </a:p>
                  </a:txBody>
                  <a:tcPr/>
                </a:tc>
              </a:tr>
              <a:tr h="370840">
                <a:tc>
                  <a:txBody>
                    <a:bodyPr/>
                    <a:lstStyle/>
                    <a:p>
                      <a:pPr algn="ctr"/>
                      <a:r>
                        <a:rPr lang="en-US" smtClean="0"/>
                        <a:t>//</a:t>
                      </a:r>
                      <a:endParaRPr lang="en-US"/>
                    </a:p>
                  </a:txBody>
                  <a:tcPr/>
                </a:tc>
                <a:tc>
                  <a:txBody>
                    <a:bodyPr/>
                    <a:lstStyle/>
                    <a:p>
                      <a:pPr algn="ctr"/>
                      <a:r>
                        <a:rPr lang="en-US" smtClean="0"/>
                        <a:t>Phép</a:t>
                      </a:r>
                      <a:r>
                        <a:rPr lang="en-US" baseline="0" smtClean="0"/>
                        <a:t> chia lấy phần nguyên (floor division)</a:t>
                      </a:r>
                      <a:endParaRPr lang="en-US"/>
                    </a:p>
                  </a:txBody>
                  <a:tcPr/>
                </a:tc>
              </a:tr>
              <a:tr h="370840">
                <a:tc>
                  <a:txBody>
                    <a:bodyPr/>
                    <a:lstStyle/>
                    <a:p>
                      <a:pPr algn="ctr"/>
                      <a:r>
                        <a:rPr lang="en-US" smtClean="0"/>
                        <a:t>%</a:t>
                      </a:r>
                      <a:endParaRPr lang="en-US"/>
                    </a:p>
                  </a:txBody>
                  <a:tcPr/>
                </a:tc>
                <a:tc>
                  <a:txBody>
                    <a:bodyPr/>
                    <a:lstStyle/>
                    <a:p>
                      <a:pPr algn="ctr"/>
                      <a:r>
                        <a:rPr lang="en-US" smtClean="0"/>
                        <a:t>Phép</a:t>
                      </a:r>
                      <a:r>
                        <a:rPr lang="en-US" baseline="0" smtClean="0"/>
                        <a:t> chia lấy phần dư (remainder)</a:t>
                      </a:r>
                      <a:endParaRPr lang="en-US"/>
                    </a:p>
                  </a:txBody>
                  <a:tcPr/>
                </a:tc>
              </a:tr>
              <a:tr h="370840">
                <a:tc>
                  <a:txBody>
                    <a:bodyPr/>
                    <a:lstStyle/>
                    <a:p>
                      <a:pPr algn="ctr"/>
                      <a:r>
                        <a:rPr lang="en-US" smtClean="0"/>
                        <a:t>**</a:t>
                      </a:r>
                      <a:endParaRPr lang="en-US"/>
                    </a:p>
                  </a:txBody>
                  <a:tcPr/>
                </a:tc>
                <a:tc>
                  <a:txBody>
                    <a:bodyPr/>
                    <a:lstStyle/>
                    <a:p>
                      <a:pPr algn="ctr"/>
                      <a:r>
                        <a:rPr lang="en-US" smtClean="0"/>
                        <a:t>Phép</a:t>
                      </a:r>
                      <a:r>
                        <a:rPr lang="en-US" baseline="0" smtClean="0"/>
                        <a:t> lấy mũ</a:t>
                      </a:r>
                      <a:endParaRPr lang="en-US"/>
                    </a:p>
                  </a:txBody>
                  <a:tcPr/>
                </a:tc>
              </a:tr>
              <a:tr h="370840">
                <a:tc>
                  <a:txBody>
                    <a:bodyPr/>
                    <a:lstStyle/>
                    <a:p>
                      <a:pPr algn="ctr"/>
                      <a:r>
                        <a:rPr lang="en-US" smtClean="0"/>
                        <a:t>==</a:t>
                      </a:r>
                      <a:endParaRPr lang="en-US"/>
                    </a:p>
                  </a:txBody>
                  <a:tcPr/>
                </a:tc>
                <a:tc>
                  <a:txBody>
                    <a:bodyPr/>
                    <a:lstStyle/>
                    <a:p>
                      <a:pPr algn="ctr"/>
                      <a:r>
                        <a:rPr lang="en-US" smtClean="0"/>
                        <a:t>Phép</a:t>
                      </a:r>
                      <a:r>
                        <a:rPr lang="en-US" baseline="0" smtClean="0"/>
                        <a:t> so sánh bằng</a:t>
                      </a:r>
                      <a:endParaRPr lang="en-US"/>
                    </a:p>
                  </a:txBody>
                  <a:tcPr/>
                </a:tc>
              </a:tr>
              <a:tr h="370840">
                <a:tc>
                  <a:txBody>
                    <a:bodyPr/>
                    <a:lstStyle/>
                    <a:p>
                      <a:pPr algn="ctr"/>
                      <a:r>
                        <a:rPr lang="en-US" smtClean="0"/>
                        <a:t>&gt;=,</a:t>
                      </a:r>
                      <a:r>
                        <a:rPr lang="en-US" baseline="0" smtClean="0"/>
                        <a:t> &gt;, &lt;=, &lt;</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t>Các</a:t>
                      </a:r>
                      <a:r>
                        <a:rPr lang="en-US" baseline="0" smtClean="0"/>
                        <a:t> phép so sánh khác</a:t>
                      </a:r>
                      <a:endParaRPr lang="en-US" smtClean="0"/>
                    </a:p>
                  </a:txBody>
                  <a:tcPr/>
                </a:tc>
              </a:tr>
            </a:tbl>
          </a:graphicData>
        </a:graphic>
      </p:graphicFrame>
    </p:spTree>
    <p:extLst>
      <p:ext uri="{BB962C8B-B14F-4D97-AF65-F5344CB8AC3E}">
        <p14:creationId xmlns:p14="http://schemas.microsoft.com/office/powerpoint/2010/main" val="2677946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8" name="Rectangle 7"/>
          <p:cNvSpPr/>
          <p:nvPr/>
        </p:nvSpPr>
        <p:spPr>
          <a:xfrm>
            <a:off x="546504" y="600665"/>
            <a:ext cx="10713606" cy="485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1: </a:t>
            </a:r>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smtClean="0">
              <a:solidFill>
                <a:schemeClr val="bg1"/>
              </a:solidFill>
              <a:latin typeface="Times New Roman" panose="02020603050405020304" pitchFamily="18" charset="0"/>
              <a:cs typeface="Times New Roman" panose="02020603050405020304" pitchFamily="18" charset="0"/>
            </a:endParaRPr>
          </a:p>
          <a:p>
            <a:endParaRPr lang="en-US">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546504" y="1286361"/>
            <a:ext cx="4821181" cy="18283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3 = 2</a:t>
            </a:r>
            <a:endParaRPr lang="en-US">
              <a:latin typeface="Arial Narrow" panose="020B0606020202030204" pitchFamily="34" charset="0"/>
            </a:endParaRPr>
          </a:p>
        </p:txBody>
      </p:sp>
      <p:sp>
        <p:nvSpPr>
          <p:cNvPr id="6" name="Rectangle 5"/>
          <p:cNvSpPr/>
          <p:nvPr/>
        </p:nvSpPr>
        <p:spPr>
          <a:xfrm>
            <a:off x="546504" y="3541481"/>
            <a:ext cx="10713606" cy="485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2: </a:t>
            </a:r>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smtClean="0">
              <a:solidFill>
                <a:schemeClr val="bg1"/>
              </a:solidFill>
              <a:latin typeface="Times New Roman" panose="02020603050405020304" pitchFamily="18" charset="0"/>
              <a:cs typeface="Times New Roman" panose="02020603050405020304" pitchFamily="18" charset="0"/>
            </a:endParaRPr>
          </a:p>
          <a:p>
            <a:endParaRPr lang="en-US">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546504" y="4229586"/>
            <a:ext cx="4821181" cy="18283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a:t>
            </a:r>
            <a:r>
              <a:rPr lang="en-US">
                <a:latin typeface="Arial Narrow" panose="020B0606020202030204" pitchFamily="34" charset="0"/>
              </a:rPr>
              <a:t>type(9)</a:t>
            </a:r>
          </a:p>
          <a:p>
            <a:r>
              <a:rPr lang="en-US">
                <a:latin typeface="Arial Narrow" panose="020B0606020202030204" pitchFamily="34" charset="0"/>
              </a:rPr>
              <a:t>&gt;&gt;&gt; </a:t>
            </a:r>
            <a:r>
              <a:rPr lang="en-US" smtClean="0">
                <a:latin typeface="Arial Narrow" panose="020B0606020202030204" pitchFamily="34" charset="0"/>
              </a:rPr>
              <a:t>type(9.0)</a:t>
            </a:r>
          </a:p>
          <a:p>
            <a:r>
              <a:rPr lang="en-US" smtClean="0">
                <a:latin typeface="Arial Narrow" panose="020B0606020202030204" pitchFamily="34" charset="0"/>
              </a:rPr>
              <a:t>&gt;&gt;&gt; 9 == 9.0</a:t>
            </a:r>
            <a:endParaRPr lang="en-US">
              <a:latin typeface="Arial Narrow" panose="020B0606020202030204" pitchFamily="34" charset="0"/>
            </a:endParaRPr>
          </a:p>
          <a:p>
            <a:endParaRPr lang="en-US">
              <a:latin typeface="Arial Narrow" panose="020B0606020202030204" pitchFamily="34" charset="0"/>
            </a:endParaRPr>
          </a:p>
        </p:txBody>
      </p:sp>
    </p:spTree>
    <p:extLst>
      <p:ext uri="{BB962C8B-B14F-4D97-AF65-F5344CB8AC3E}">
        <p14:creationId xmlns:p14="http://schemas.microsoft.com/office/powerpoint/2010/main" val="3223095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Rectangle 7"/>
              <p:cNvSpPr/>
              <p:nvPr/>
            </p:nvSpPr>
            <p:spPr>
              <a:xfrm>
                <a:off x="546504" y="600665"/>
                <a:ext cx="10713606" cy="3295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3: </a:t>
                </a:r>
                <a:endPar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sz="2400" smtClean="0">
                    <a:solidFill>
                      <a:schemeClr val="bg1"/>
                    </a:solidFill>
                    <a:latin typeface="Times New Roman" panose="02020603050405020304" pitchFamily="18" charset="0"/>
                    <a:cs typeface="Times New Roman" panose="02020603050405020304" pitchFamily="18" charset="0"/>
                  </a:rPr>
                  <a:t>Tính</a:t>
                </a:r>
              </a:p>
              <a:p>
                <a:endParaRPr lang="en-US" smtClean="0">
                  <a:solidFill>
                    <a:schemeClr val="bg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
                    </m:oMathParaPr>
                    <m:oMath xmlns:m="http://schemas.openxmlformats.org/officeDocument/2006/math">
                      <m:f>
                        <m:fPr>
                          <m:ctrlPr>
                            <a:rPr lang="en-US" i="1" smtClean="0">
                              <a:solidFill>
                                <a:schemeClr val="bg1"/>
                              </a:solidFill>
                              <a:latin typeface="Cambria Math" panose="02040503050406030204" pitchFamily="18" charset="0"/>
                              <a:cs typeface="Times New Roman" panose="02020603050405020304" pitchFamily="18" charset="0"/>
                            </a:rPr>
                          </m:ctrlPr>
                        </m:fPr>
                        <m:num>
                          <m:rad>
                            <m:radPr>
                              <m:degHide m:val="on"/>
                              <m:ctrlPr>
                                <a:rPr lang="en-US" i="1" smtClean="0">
                                  <a:solidFill>
                                    <a:schemeClr val="bg1"/>
                                  </a:solidFill>
                                  <a:latin typeface="Cambria Math" panose="02040503050406030204" pitchFamily="18" charset="0"/>
                                  <a:cs typeface="Times New Roman" panose="02020603050405020304" pitchFamily="18" charset="0"/>
                                </a:rPr>
                              </m:ctrlPr>
                            </m:radPr>
                            <m:deg/>
                            <m:e>
                              <m:r>
                                <a:rPr lang="en-US" b="0" i="1" smtClean="0">
                                  <a:solidFill>
                                    <a:schemeClr val="bg1"/>
                                  </a:solidFill>
                                  <a:latin typeface="Cambria Math" panose="02040503050406030204" pitchFamily="18" charset="0"/>
                                  <a:cs typeface="Times New Roman" panose="02020603050405020304" pitchFamily="18" charset="0"/>
                                </a:rPr>
                                <m:t>13+4</m:t>
                              </m:r>
                              <m:rad>
                                <m:radPr>
                                  <m:ctrlPr>
                                    <a:rPr lang="en-US" b="0" i="1" smtClean="0">
                                      <a:solidFill>
                                        <a:schemeClr val="bg1"/>
                                      </a:solidFill>
                                      <a:latin typeface="Cambria Math" panose="02040503050406030204" pitchFamily="18" charset="0"/>
                                      <a:cs typeface="Times New Roman" panose="02020603050405020304" pitchFamily="18" charset="0"/>
                                    </a:rPr>
                                  </m:ctrlPr>
                                </m:radPr>
                                <m:deg>
                                  <m:r>
                                    <m:rPr>
                                      <m:brk m:alnAt="7"/>
                                    </m:rPr>
                                    <a:rPr lang="en-US" b="0" i="1" smtClean="0">
                                      <a:solidFill>
                                        <a:schemeClr val="bg1"/>
                                      </a:solidFill>
                                      <a:latin typeface="Cambria Math" panose="02040503050406030204" pitchFamily="18" charset="0"/>
                                      <a:cs typeface="Times New Roman" panose="02020603050405020304" pitchFamily="18" charset="0"/>
                                    </a:rPr>
                                    <m:t>3</m:t>
                                  </m:r>
                                </m:deg>
                                <m:e>
                                  <m:r>
                                    <a:rPr lang="en-US" b="0" i="1" smtClean="0">
                                      <a:solidFill>
                                        <a:schemeClr val="bg1"/>
                                      </a:solidFill>
                                      <a:latin typeface="Cambria Math" panose="02040503050406030204" pitchFamily="18" charset="0"/>
                                      <a:cs typeface="Times New Roman" panose="02020603050405020304" pitchFamily="18" charset="0"/>
                                    </a:rPr>
                                    <m:t>27</m:t>
                                  </m:r>
                                </m:e>
                              </m:rad>
                            </m:e>
                          </m:rad>
                        </m:num>
                        <m:den>
                          <m:sSup>
                            <m:sSupPr>
                              <m:ctrlPr>
                                <a:rPr lang="en-US" i="1" smtClean="0">
                                  <a:solidFill>
                                    <a:schemeClr val="bg1"/>
                                  </a:solidFill>
                                  <a:latin typeface="Cambria Math" panose="02040503050406030204" pitchFamily="18" charset="0"/>
                                  <a:cs typeface="Times New Roman" panose="02020603050405020304" pitchFamily="18" charset="0"/>
                                </a:rPr>
                              </m:ctrlPr>
                            </m:sSupPr>
                            <m:e>
                              <m:d>
                                <m:dPr>
                                  <m:ctrlPr>
                                    <a:rPr lang="en-US" b="0" i="1" smtClean="0">
                                      <a:solidFill>
                                        <a:schemeClr val="bg1"/>
                                      </a:solidFill>
                                      <a:latin typeface="Cambria Math" panose="02040503050406030204" pitchFamily="18" charset="0"/>
                                      <a:cs typeface="Times New Roman" panose="02020603050405020304" pitchFamily="18" charset="0"/>
                                    </a:rPr>
                                  </m:ctrlPr>
                                </m:dPr>
                                <m:e>
                                  <m:r>
                                    <a:rPr lang="en-US" b="0" i="1" smtClean="0">
                                      <a:solidFill>
                                        <a:schemeClr val="bg1"/>
                                      </a:solidFill>
                                      <a:latin typeface="Cambria Math" panose="02040503050406030204" pitchFamily="18" charset="0"/>
                                      <a:cs typeface="Times New Roman" panose="02020603050405020304" pitchFamily="18" charset="0"/>
                                    </a:rPr>
                                    <m:t>5</m:t>
                                  </m:r>
                                  <m:r>
                                    <a:rPr lang="en-US"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×2</m:t>
                                  </m:r>
                                </m:e>
                              </m:d>
                            </m:e>
                            <m:sup>
                              <m:r>
                                <a:rPr lang="en-US" b="0" i="1" smtClean="0">
                                  <a:solidFill>
                                    <a:schemeClr val="bg1"/>
                                  </a:solidFill>
                                  <a:latin typeface="Cambria Math" panose="02040503050406030204" pitchFamily="18" charset="0"/>
                                  <a:cs typeface="Times New Roman" panose="02020603050405020304" pitchFamily="18" charset="0"/>
                                </a:rPr>
                                <m:t>2</m:t>
                              </m:r>
                            </m:sup>
                          </m:sSup>
                        </m:den>
                      </m:f>
                    </m:oMath>
                  </m:oMathPara>
                </a14:m>
                <a:endParaRPr lang="en-US" smtClean="0">
                  <a:solidFill>
                    <a:schemeClr val="bg1"/>
                  </a:solidFill>
                  <a:latin typeface="Times New Roman" panose="02020603050405020304" pitchFamily="18" charset="0"/>
                  <a:cs typeface="Times New Roman" panose="02020603050405020304" pitchFamily="18" charset="0"/>
                </a:endParaRPr>
              </a:p>
              <a:p>
                <a:endParaRPr lang="en-US" smtClean="0">
                  <a:solidFill>
                    <a:schemeClr val="bg1"/>
                  </a:solidFill>
                  <a:latin typeface="Times New Roman" panose="02020603050405020304" pitchFamily="18" charset="0"/>
                  <a:cs typeface="Times New Roman" panose="02020603050405020304" pitchFamily="18" charset="0"/>
                </a:endParaRPr>
              </a:p>
              <a:p>
                <a:r>
                  <a:rPr lang="en-US" smtClean="0">
                    <a:solidFill>
                      <a:schemeClr val="bg1"/>
                    </a:solidFill>
                    <a:latin typeface="Times New Roman" panose="02020603050405020304" pitchFamily="18" charset="0"/>
                    <a:cs typeface="Times New Roman" panose="02020603050405020304" pitchFamily="18" charset="0"/>
                  </a:rPr>
                  <a:t>So sánh kết quả trên với 0.025, 0.05, 0.1</a:t>
                </a:r>
              </a:p>
              <a:p>
                <a:endParaRPr lang="en-US" smtClean="0">
                  <a:solidFill>
                    <a:schemeClr val="bg1"/>
                  </a:solidFill>
                  <a:latin typeface="Times New Roman" panose="02020603050405020304" pitchFamily="18" charset="0"/>
                  <a:cs typeface="Times New Roman" panose="02020603050405020304" pitchFamily="18" charset="0"/>
                </a:endParaRPr>
              </a:p>
              <a:p>
                <a:endParaRPr lang="en-US">
                  <a:solidFill>
                    <a:schemeClr val="bg1"/>
                  </a:solidFill>
                  <a:latin typeface="Times New Roman" panose="02020603050405020304" pitchFamily="18" charset="0"/>
                  <a:cs typeface="Times New Roman" panose="02020603050405020304" pitchFamily="18" charset="0"/>
                </a:endParaRPr>
              </a:p>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4: </a:t>
                </a:r>
                <a:r>
                  <a:rPr lang="en-US" sz="2400" smtClean="0">
                    <a:solidFill>
                      <a:schemeClr val="bg1"/>
                    </a:solidFill>
                    <a:latin typeface="Times New Roman" panose="02020603050405020304" pitchFamily="18" charset="0"/>
                    <a:cs typeface="Times New Roman" panose="02020603050405020304" pitchFamily="18" charset="0"/>
                  </a:rPr>
                  <a:t>5546440590 chia 678962 bằng mấy dư mấy?</a:t>
                </a:r>
                <a:endParaRPr lang="en-US" sz="2400">
                  <a:solidFill>
                    <a:schemeClr val="bg1"/>
                  </a:solidFill>
                  <a:latin typeface="Times New Roman" panose="02020603050405020304" pitchFamily="18" charset="0"/>
                  <a:cs typeface="Times New Roman" panose="02020603050405020304" pitchFamily="18" charset="0"/>
                </a:endParaRPr>
              </a:p>
            </p:txBody>
          </p:sp>
        </mc:Choice>
        <mc:Fallback>
          <p:sp>
            <p:nvSpPr>
              <p:cNvPr id="8" name="Rectangle 7"/>
              <p:cNvSpPr>
                <a:spLocks noRot="1" noChangeAspect="1" noMove="1" noResize="1" noEditPoints="1" noAdjustHandles="1" noChangeArrowheads="1" noChangeShapeType="1" noTextEdit="1"/>
              </p:cNvSpPr>
              <p:nvPr/>
            </p:nvSpPr>
            <p:spPr>
              <a:xfrm>
                <a:off x="546504" y="600665"/>
                <a:ext cx="10713606" cy="3295059"/>
              </a:xfrm>
              <a:prstGeom prst="rect">
                <a:avLst/>
              </a:prstGeom>
              <a:blipFill rotWithShape="0">
                <a:blip r:embed="rId2"/>
                <a:stretch>
                  <a:fillRect l="-911" t="-1481" b="-240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71556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7156" y="2355494"/>
            <a:ext cx="1697901"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3: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string</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77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8" name="Rectangle 7"/>
          <p:cNvSpPr/>
          <p:nvPr/>
        </p:nvSpPr>
        <p:spPr>
          <a:xfrm>
            <a:off x="331844" y="2234355"/>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 'Hello World'</a:t>
            </a:r>
          </a:p>
          <a:p>
            <a:r>
              <a:rPr lang="en-US">
                <a:latin typeface="Arial Narrow" panose="020B0606020202030204" pitchFamily="34" charset="0"/>
              </a:rPr>
              <a:t>&gt;&gt;&gt; type(x)</a:t>
            </a:r>
          </a:p>
          <a:p>
            <a:r>
              <a:rPr lang="en-US">
                <a:latin typeface="Arial Narrow" panose="020B0606020202030204" pitchFamily="34" charset="0"/>
              </a:rPr>
              <a:t>&lt;class 'str'&gt;</a:t>
            </a:r>
          </a:p>
        </p:txBody>
      </p:sp>
      <p:sp>
        <p:nvSpPr>
          <p:cNvPr id="10" name="TextBox 9"/>
          <p:cNvSpPr txBox="1"/>
          <p:nvPr/>
        </p:nvSpPr>
        <p:spPr>
          <a:xfrm>
            <a:off x="331844" y="1240496"/>
            <a:ext cx="10928266" cy="369332"/>
          </a:xfrm>
          <a:prstGeom prst="rect">
            <a:avLst/>
          </a:prstGeom>
          <a:noFill/>
        </p:spPr>
        <p:txBody>
          <a:bodyPr wrap="square" rtlCol="0">
            <a:spAutoFit/>
          </a:bodyPr>
          <a:lstStyle/>
          <a:p>
            <a:r>
              <a:rPr lang="en-US" smtClean="0">
                <a:solidFill>
                  <a:schemeClr val="accent4"/>
                </a:solidFill>
              </a:rPr>
              <a:t>String</a:t>
            </a:r>
            <a:r>
              <a:rPr lang="en-US" smtClean="0">
                <a:solidFill>
                  <a:schemeClr val="bg1"/>
                </a:solidFill>
              </a:rPr>
              <a:t> là một chuỗi ký tự bất kỳ nằm giữa hai đấu ngoặc đơn (‘…’) hoặc kép (“…”)</a:t>
            </a:r>
            <a:endParaRPr lang="en-US">
              <a:solidFill>
                <a:schemeClr val="bg1"/>
              </a:solidFill>
            </a:endParaRPr>
          </a:p>
        </p:txBody>
      </p:sp>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a:t>
            </a:r>
            <a:r>
              <a:rPr lang="en-US" sz="3200" b="1" smtClean="0">
                <a:solidFill>
                  <a:schemeClr val="bg1"/>
                </a:solidFill>
                <a:latin typeface="Times New Roman" panose="02020603050405020304" pitchFamily="18" charset="0"/>
                <a:cs typeface="Times New Roman" panose="02020603050405020304" pitchFamily="18" charset="0"/>
              </a:rPr>
              <a:t>Định nghĩa</a:t>
            </a:r>
            <a:r>
              <a:rPr lang="en-US" sz="3200" b="1" smtClean="0">
                <a:solidFill>
                  <a:schemeClr val="bg1"/>
                </a:solidFill>
                <a:latin typeface="Times New Roman" panose="02020603050405020304" pitchFamily="18" charset="0"/>
                <a:cs typeface="Times New Roman" panose="02020603050405020304" pitchFamily="18" charset="0"/>
              </a:rPr>
              <a:t>:</a:t>
            </a: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46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761" y="208576"/>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II</a:t>
            </a:r>
            <a:r>
              <a:rPr lang="en-US" sz="3200" b="1">
                <a:solidFill>
                  <a:schemeClr val="bg1"/>
                </a:solidFill>
                <a:latin typeface="Times New Roman" panose="02020603050405020304" pitchFamily="18" charset="0"/>
                <a:cs typeface="Times New Roman" panose="02020603050405020304" pitchFamily="18" charset="0"/>
              </a:rPr>
              <a:t>. Các </a:t>
            </a:r>
            <a:r>
              <a:rPr lang="en-US" sz="3200" b="1">
                <a:solidFill>
                  <a:schemeClr val="bg1"/>
                </a:solidFill>
                <a:latin typeface="Times New Roman" panose="02020603050405020304" pitchFamily="18" charset="0"/>
                <a:cs typeface="Times New Roman" panose="02020603050405020304" pitchFamily="18" charset="0"/>
              </a:rPr>
              <a:t>operator </a:t>
            </a:r>
            <a:r>
              <a:rPr lang="en-US" sz="3200" b="1" smtClean="0">
                <a:solidFill>
                  <a:schemeClr val="bg1"/>
                </a:solidFill>
                <a:latin typeface="Times New Roman" panose="02020603050405020304" pitchFamily="18" charset="0"/>
                <a:cs typeface="Times New Roman" panose="02020603050405020304" pitchFamily="18" charset="0"/>
              </a:rPr>
              <a:t>trên string</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7442012"/>
              </p:ext>
            </p:extLst>
          </p:nvPr>
        </p:nvGraphicFramePr>
        <p:xfrm>
          <a:off x="1110218" y="1441153"/>
          <a:ext cx="10149892" cy="3366728"/>
        </p:xfrm>
        <a:graphic>
          <a:graphicData uri="http://schemas.openxmlformats.org/drawingml/2006/table">
            <a:tbl>
              <a:tblPr firstRow="1" bandRow="1">
                <a:tableStyleId>{7DF18680-E054-41AD-8BC1-D1AEF772440D}</a:tableStyleId>
              </a:tblPr>
              <a:tblGrid>
                <a:gridCol w="5074946"/>
                <a:gridCol w="5074946"/>
              </a:tblGrid>
              <a:tr h="400008">
                <a:tc>
                  <a:txBody>
                    <a:bodyPr/>
                    <a:lstStyle/>
                    <a:p>
                      <a:pPr algn="ctr"/>
                      <a:r>
                        <a:rPr lang="en-US" smtClean="0"/>
                        <a:t>Operator</a:t>
                      </a:r>
                      <a:endParaRPr lang="en-US"/>
                    </a:p>
                  </a:txBody>
                  <a:tcPr anchor="ctr"/>
                </a:tc>
                <a:tc>
                  <a:txBody>
                    <a:bodyPr/>
                    <a:lstStyle/>
                    <a:p>
                      <a:pPr algn="ctr"/>
                      <a:r>
                        <a:rPr lang="en-US" smtClean="0"/>
                        <a:t>Công</a:t>
                      </a:r>
                      <a:r>
                        <a:rPr lang="en-US" baseline="0" smtClean="0"/>
                        <a:t> dụng</a:t>
                      </a:r>
                      <a:endParaRPr lang="en-US"/>
                    </a:p>
                  </a:txBody>
                  <a:tcPr anchor="ctr"/>
                </a:tc>
              </a:tr>
              <a:tr h="370840">
                <a:tc>
                  <a:txBody>
                    <a:bodyPr/>
                    <a:lstStyle/>
                    <a:p>
                      <a:pPr algn="ctr"/>
                      <a:r>
                        <a:rPr lang="en-US" smtClean="0"/>
                        <a:t>‘…’ </a:t>
                      </a:r>
                      <a:r>
                        <a:rPr lang="en-US" smtClean="0"/>
                        <a:t>hoặc</a:t>
                      </a:r>
                      <a:r>
                        <a:rPr lang="en-US" baseline="0" smtClean="0"/>
                        <a:t> “…”</a:t>
                      </a:r>
                      <a:endParaRPr lang="en-US"/>
                    </a:p>
                  </a:txBody>
                  <a:tcPr/>
                </a:tc>
                <a:tc>
                  <a:txBody>
                    <a:bodyPr/>
                    <a:lstStyle/>
                    <a:p>
                      <a:pPr algn="ctr"/>
                      <a:r>
                        <a:rPr lang="en-US" smtClean="0"/>
                        <a:t>Khởi</a:t>
                      </a:r>
                      <a:r>
                        <a:rPr lang="en-US" baseline="0" smtClean="0"/>
                        <a:t> tạo một </a:t>
                      </a:r>
                      <a:r>
                        <a:rPr lang="en-US" baseline="0" smtClean="0"/>
                        <a:t>chuỗi</a:t>
                      </a:r>
                      <a:endParaRPr lang="en-US"/>
                    </a:p>
                  </a:txBody>
                  <a:tcPr/>
                </a:tc>
              </a:tr>
              <a:tr h="370840">
                <a:tc>
                  <a:txBody>
                    <a:bodyPr/>
                    <a:lstStyle/>
                    <a:p>
                      <a:pPr algn="ctr"/>
                      <a:r>
                        <a:rPr lang="en-US" smtClean="0"/>
                        <a:t>+</a:t>
                      </a:r>
                      <a:endParaRPr lang="en-US"/>
                    </a:p>
                  </a:txBody>
                  <a:tcPr/>
                </a:tc>
                <a:tc>
                  <a:txBody>
                    <a:bodyPr/>
                    <a:lstStyle/>
                    <a:p>
                      <a:pPr algn="ctr"/>
                      <a:r>
                        <a:rPr lang="en-US" smtClean="0"/>
                        <a:t>Nối</a:t>
                      </a:r>
                      <a:r>
                        <a:rPr lang="en-US" baseline="0" smtClean="0"/>
                        <a:t> hai hay nhiều </a:t>
                      </a:r>
                      <a:r>
                        <a:rPr lang="en-US" baseline="0" smtClean="0"/>
                        <a:t>chuỗi</a:t>
                      </a:r>
                      <a:endParaRPr lang="en-US"/>
                    </a:p>
                  </a:txBody>
                  <a:tcPr/>
                </a:tc>
              </a:tr>
              <a:tr h="370840">
                <a:tc>
                  <a:txBody>
                    <a:bodyPr/>
                    <a:lstStyle/>
                    <a:p>
                      <a:pPr algn="ctr"/>
                      <a:r>
                        <a:rPr lang="en-US" smtClean="0"/>
                        <a:t>*</a:t>
                      </a:r>
                      <a:endParaRPr lang="en-US"/>
                    </a:p>
                  </a:txBody>
                  <a:tcPr/>
                </a:tc>
                <a:tc>
                  <a:txBody>
                    <a:bodyPr/>
                    <a:lstStyle/>
                    <a:p>
                      <a:pPr algn="ctr"/>
                      <a:r>
                        <a:rPr lang="en-US" smtClean="0"/>
                        <a:t>Lặp</a:t>
                      </a:r>
                      <a:r>
                        <a:rPr lang="en-US" baseline="0" smtClean="0"/>
                        <a:t> lại một chuỗi nhiều lần</a:t>
                      </a:r>
                      <a:endParaRPr lang="en-US"/>
                    </a:p>
                  </a:txBody>
                  <a:tcPr/>
                </a:tc>
              </a:tr>
              <a:tr h="370840">
                <a:tc>
                  <a:txBody>
                    <a:bodyPr/>
                    <a:lstStyle/>
                    <a:p>
                      <a:pPr algn="ctr"/>
                      <a:r>
                        <a:rPr lang="en-US" smtClean="0"/>
                        <a:t>[n], [m:n]</a:t>
                      </a:r>
                      <a:endParaRPr lang="en-US"/>
                    </a:p>
                  </a:txBody>
                  <a:tcPr/>
                </a:tc>
                <a:tc>
                  <a:txBody>
                    <a:bodyPr/>
                    <a:lstStyle/>
                    <a:p>
                      <a:pPr algn="ctr"/>
                      <a:r>
                        <a:rPr lang="en-US" smtClean="0"/>
                        <a:t>Tham chiếu</a:t>
                      </a:r>
                      <a:r>
                        <a:rPr lang="en-US" baseline="0" smtClean="0"/>
                        <a:t> (</a:t>
                      </a:r>
                      <a:r>
                        <a:rPr lang="en-US" baseline="0" smtClean="0"/>
                        <a:t>indexing, slicing) </a:t>
                      </a:r>
                      <a:r>
                        <a:rPr lang="en-US" baseline="0" smtClean="0"/>
                        <a:t>một chuỗi</a:t>
                      </a:r>
                      <a:endParaRPr lang="en-US"/>
                    </a:p>
                  </a:txBody>
                  <a:tcPr/>
                </a:tc>
              </a:tr>
              <a:tr h="370840">
                <a:tc>
                  <a:txBody>
                    <a:bodyPr/>
                    <a:lstStyle/>
                    <a:p>
                      <a:pPr algn="ctr"/>
                      <a:r>
                        <a:rPr lang="en-US" smtClean="0"/>
                        <a:t>\</a:t>
                      </a:r>
                      <a:endParaRPr lang="en-US"/>
                    </a:p>
                  </a:txBody>
                  <a:tcPr/>
                </a:tc>
                <a:tc>
                  <a:txBody>
                    <a:bodyPr/>
                    <a:lstStyle/>
                    <a:p>
                      <a:pPr algn="ctr"/>
                      <a:r>
                        <a:rPr lang="en-US" smtClean="0"/>
                        <a:t>Xem </a:t>
                      </a:r>
                      <a:r>
                        <a:rPr lang="en-US" baseline="0" smtClean="0"/>
                        <a:t>dấu ‘ hoặc ‘’ liền sau đó là một phần của chuỗi</a:t>
                      </a:r>
                      <a:endParaRPr lang="en-US"/>
                    </a:p>
                  </a:txBody>
                  <a:tcPr/>
                </a:tc>
              </a:tr>
              <a:tr h="370840">
                <a:tc>
                  <a:txBody>
                    <a:bodyPr/>
                    <a:lstStyle/>
                    <a:p>
                      <a:pPr algn="ctr"/>
                      <a:r>
                        <a:rPr lang="en-US" smtClean="0"/>
                        <a:t>r‘…’ hoặc</a:t>
                      </a:r>
                      <a:r>
                        <a:rPr lang="en-US" baseline="0" smtClean="0"/>
                        <a:t> r“…’’</a:t>
                      </a:r>
                      <a:endParaRPr lang="en-US"/>
                    </a:p>
                  </a:txBody>
                  <a:tcPr/>
                </a:tc>
                <a:tc>
                  <a:txBody>
                    <a:bodyPr/>
                    <a:lstStyle/>
                    <a:p>
                      <a:pPr algn="ctr"/>
                      <a:r>
                        <a:rPr lang="en-US" smtClean="0"/>
                        <a:t>Đưa</a:t>
                      </a:r>
                      <a:r>
                        <a:rPr lang="en-US" baseline="0" smtClean="0"/>
                        <a:t> chuỗi (string) về chuỗi thô (raw string)</a:t>
                      </a:r>
                      <a:endParaRPr lang="en-US"/>
                    </a:p>
                  </a:txBody>
                  <a:tcPr/>
                </a:tc>
              </a:tr>
              <a:tr h="370840">
                <a:tc>
                  <a:txBody>
                    <a:bodyPr/>
                    <a:lstStyle/>
                    <a:p>
                      <a:pPr algn="ctr"/>
                      <a:r>
                        <a:rPr lang="en-US" smtClean="0"/>
                        <a:t>==</a:t>
                      </a:r>
                      <a:endParaRPr lang="en-US"/>
                    </a:p>
                  </a:txBody>
                  <a:tcPr/>
                </a:tc>
                <a:tc>
                  <a:txBody>
                    <a:bodyPr/>
                    <a:lstStyle/>
                    <a:p>
                      <a:pPr algn="ctr"/>
                      <a:r>
                        <a:rPr lang="en-US" smtClean="0"/>
                        <a:t>So sánh</a:t>
                      </a:r>
                      <a:r>
                        <a:rPr lang="en-US" baseline="0" smtClean="0"/>
                        <a:t> 2 chuỗi</a:t>
                      </a:r>
                      <a:endParaRPr lang="en-US"/>
                    </a:p>
                  </a:txBody>
                  <a:tcPr/>
                </a:tc>
              </a:tr>
              <a:tr h="370840">
                <a:tc>
                  <a:txBody>
                    <a:bodyPr/>
                    <a:lstStyle/>
                    <a:p>
                      <a:pPr algn="ctr"/>
                      <a:r>
                        <a:rPr lang="en-US" smtClean="0"/>
                        <a:t>\n</a:t>
                      </a:r>
                      <a:endParaRPr lang="en-US"/>
                    </a:p>
                  </a:txBody>
                  <a:tcPr/>
                </a:tc>
                <a:tc>
                  <a:txBody>
                    <a:bodyPr/>
                    <a:lstStyle/>
                    <a:p>
                      <a:pPr algn="ctr"/>
                      <a:r>
                        <a:rPr lang="en-US" smtClean="0"/>
                        <a:t>Xuống</a:t>
                      </a:r>
                      <a:r>
                        <a:rPr lang="en-US" baseline="0" smtClean="0"/>
                        <a:t> dòng</a:t>
                      </a:r>
                      <a:endParaRPr lang="en-US"/>
                    </a:p>
                  </a:txBody>
                  <a:tcPr/>
                </a:tc>
              </a:tr>
            </a:tbl>
          </a:graphicData>
        </a:graphic>
      </p:graphicFrame>
      <p:sp>
        <p:nvSpPr>
          <p:cNvPr id="3" name="TextBox 2"/>
          <p:cNvSpPr txBox="1"/>
          <p:nvPr/>
        </p:nvSpPr>
        <p:spPr>
          <a:xfrm>
            <a:off x="1110218" y="5455683"/>
            <a:ext cx="5561138" cy="369332"/>
          </a:xfrm>
          <a:prstGeom prst="rect">
            <a:avLst/>
          </a:prstGeom>
          <a:noFill/>
        </p:spPr>
        <p:txBody>
          <a:bodyPr wrap="none" rtlCol="0">
            <a:spAutoFit/>
          </a:bodyPr>
          <a:lstStyle/>
          <a:p>
            <a:r>
              <a:rPr lang="en-US" smtClean="0">
                <a:solidFill>
                  <a:schemeClr val="accent4"/>
                </a:solidFill>
              </a:rPr>
              <a:t>print(…) </a:t>
            </a:r>
            <a:r>
              <a:rPr lang="en-US" smtClean="0">
                <a:solidFill>
                  <a:schemeClr val="bg1"/>
                </a:solidFill>
              </a:rPr>
              <a:t>là một function hiển thị giá trị chứa bên trong nó</a:t>
            </a:r>
          </a:p>
        </p:txBody>
      </p:sp>
    </p:spTree>
    <p:extLst>
      <p:ext uri="{BB962C8B-B14F-4D97-AF65-F5344CB8AC3E}">
        <p14:creationId xmlns:p14="http://schemas.microsoft.com/office/powerpoint/2010/main" val="2192366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8" name="Rectangle 7"/>
          <p:cNvSpPr/>
          <p:nvPr/>
        </p:nvSpPr>
        <p:spPr>
          <a:xfrm>
            <a:off x="546504" y="600665"/>
            <a:ext cx="10713606" cy="204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1: </a:t>
            </a:r>
            <a:r>
              <a:rPr lang="en-US" sz="2400" smtClean="0">
                <a:solidFill>
                  <a:schemeClr val="bg1"/>
                </a:solidFill>
                <a:latin typeface="Times New Roman" panose="02020603050405020304" pitchFamily="18" charset="0"/>
                <a:cs typeface="Times New Roman" panose="02020603050405020304" pitchFamily="18" charset="0"/>
              </a:rPr>
              <a:t>Nối hai chuỗi ‘Py’ và ‘thon’ bằng 2 cách</a:t>
            </a:r>
            <a:endParaRPr lang="en-US">
              <a:solidFill>
                <a:schemeClr val="bg1"/>
              </a:solidFill>
              <a:latin typeface="Times New Roman" panose="02020603050405020304" pitchFamily="18" charset="0"/>
              <a:cs typeface="Times New Roman" panose="02020603050405020304" pitchFamily="18" charset="0"/>
            </a:endParaRPr>
          </a:p>
          <a:p>
            <a:endParaRPr lang="en-US" sz="2400" smtClean="0">
              <a:solidFill>
                <a:schemeClr val="bg1"/>
              </a:solidFill>
              <a:latin typeface="Times New Roman" panose="02020603050405020304" pitchFamily="18" charset="0"/>
              <a:cs typeface="Times New Roman" panose="02020603050405020304" pitchFamily="18" charset="0"/>
            </a:endParaRPr>
          </a:p>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2: </a:t>
            </a:r>
            <a:r>
              <a:rPr lang="en-US" sz="2400" smtClean="0">
                <a:solidFill>
                  <a:schemeClr val="bg1"/>
                </a:solidFill>
                <a:latin typeface="Times New Roman" panose="02020603050405020304" pitchFamily="18" charset="0"/>
                <a:cs typeface="Times New Roman" panose="02020603050405020304" pitchFamily="18" charset="0"/>
              </a:rPr>
              <a:t>Viết họ và tên của mình 100 lần</a:t>
            </a:r>
          </a:p>
          <a:p>
            <a:endParaRPr lang="en-US" sz="2400" smtClean="0">
              <a:solidFill>
                <a:schemeClr val="bg1"/>
              </a:solidFill>
              <a:latin typeface="Times New Roman" panose="02020603050405020304" pitchFamily="18" charset="0"/>
              <a:cs typeface="Times New Roman" panose="02020603050405020304" pitchFamily="18" charset="0"/>
            </a:endParaRPr>
          </a:p>
          <a:p>
            <a:r>
              <a:rPr lang="en-US" sz="2400">
                <a:solidFill>
                  <a:schemeClr val="accent2">
                    <a:lumMod val="60000"/>
                    <a:lumOff val="40000"/>
                  </a:schemeClr>
                </a:solidFill>
                <a:latin typeface="Times New Roman" panose="02020603050405020304" pitchFamily="18" charset="0"/>
                <a:cs typeface="Times New Roman" panose="02020603050405020304" pitchFamily="18" charset="0"/>
              </a:rPr>
              <a:t>Bài </a:t>
            </a:r>
            <a:r>
              <a:rPr lang="en-US" sz="2400">
                <a:solidFill>
                  <a:schemeClr val="accent2">
                    <a:lumMod val="60000"/>
                    <a:lumOff val="40000"/>
                  </a:schemeClr>
                </a:solidFill>
                <a:latin typeface="Times New Roman" panose="02020603050405020304" pitchFamily="18" charset="0"/>
                <a:cs typeface="Times New Roman" panose="02020603050405020304" pitchFamily="18" charset="0"/>
              </a:rPr>
              <a:t>tập </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3: </a:t>
            </a:r>
            <a:r>
              <a:rPr lang="en-US" sz="2400">
                <a:solidFill>
                  <a:schemeClr val="bg1"/>
                </a:solidFill>
                <a:latin typeface="Times New Roman" panose="02020603050405020304" pitchFamily="18" charset="0"/>
                <a:cs typeface="Times New Roman" panose="02020603050405020304" pitchFamily="18" charset="0"/>
              </a:rPr>
              <a:t>Viết </a:t>
            </a:r>
            <a:r>
              <a:rPr lang="en-US" sz="2400">
                <a:solidFill>
                  <a:schemeClr val="bg1"/>
                </a:solidFill>
                <a:latin typeface="Times New Roman" panose="02020603050405020304" pitchFamily="18" charset="0"/>
                <a:cs typeface="Times New Roman" panose="02020603050405020304" pitchFamily="18" charset="0"/>
              </a:rPr>
              <a:t>code để xuất ra được đoạn </a:t>
            </a:r>
            <a:r>
              <a:rPr lang="en-US" sz="2400">
                <a:solidFill>
                  <a:schemeClr val="bg1"/>
                </a:solidFill>
                <a:latin typeface="Times New Roman" panose="02020603050405020304" pitchFamily="18" charset="0"/>
                <a:cs typeface="Times New Roman" panose="02020603050405020304" pitchFamily="18" charset="0"/>
              </a:rPr>
              <a:t>văn </a:t>
            </a:r>
            <a:r>
              <a:rPr lang="en-US" sz="2400" smtClean="0">
                <a:solidFill>
                  <a:schemeClr val="bg1"/>
                </a:solidFill>
                <a:latin typeface="Times New Roman" panose="02020603050405020304" pitchFamily="18" charset="0"/>
                <a:cs typeface="Times New Roman" panose="02020603050405020304" pitchFamily="18" charset="0"/>
              </a:rPr>
              <a:t>bản sau bằng 2 cách: </a:t>
            </a:r>
          </a:p>
        </p:txBody>
      </p:sp>
      <p:sp>
        <p:nvSpPr>
          <p:cNvPr id="4" name="Rectangle 3"/>
          <p:cNvSpPr/>
          <p:nvPr/>
        </p:nvSpPr>
        <p:spPr>
          <a:xfrm>
            <a:off x="546504" y="2767755"/>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I'm </a:t>
            </a:r>
            <a:r>
              <a:rPr lang="en-US">
                <a:latin typeface="Arial Narrow" panose="020B0606020202030204" pitchFamily="34" charset="0"/>
              </a:rPr>
              <a:t>Spider </a:t>
            </a:r>
            <a:r>
              <a:rPr lang="en-US" smtClean="0">
                <a:latin typeface="Arial Narrow" panose="020B0606020202030204" pitchFamily="34" charset="0"/>
              </a:rPr>
              <a:t>Man</a:t>
            </a:r>
            <a:endParaRPr lang="en-US">
              <a:latin typeface="Arial Narrow" panose="020B0606020202030204" pitchFamily="34" charset="0"/>
            </a:endParaRPr>
          </a:p>
        </p:txBody>
      </p:sp>
    </p:spTree>
    <p:extLst>
      <p:ext uri="{BB962C8B-B14F-4D97-AF65-F5344CB8AC3E}">
        <p14:creationId xmlns:p14="http://schemas.microsoft.com/office/powerpoint/2010/main" val="2966398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10" name="Rectangle 9"/>
          <p:cNvSpPr/>
          <p:nvPr/>
        </p:nvSpPr>
        <p:spPr>
          <a:xfrm>
            <a:off x="632229" y="1186605"/>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'python' </a:t>
            </a:r>
            <a:r>
              <a:rPr lang="en-US">
                <a:latin typeface="Arial Narrow" panose="020B0606020202030204" pitchFamily="34" charset="0"/>
              </a:rPr>
              <a:t>== </a:t>
            </a:r>
            <a:r>
              <a:rPr lang="en-US" smtClean="0">
                <a:latin typeface="Arial Narrow" panose="020B0606020202030204" pitchFamily="34" charset="0"/>
              </a:rPr>
              <a:t>'PYTHON‘</a:t>
            </a:r>
          </a:p>
          <a:p>
            <a:r>
              <a:rPr lang="en-US">
                <a:latin typeface="Arial Narrow" panose="020B0606020202030204" pitchFamily="34" charset="0"/>
              </a:rPr>
              <a:t>&gt;&gt;&gt; 'spiderman' == 'spider man'</a:t>
            </a:r>
          </a:p>
        </p:txBody>
      </p:sp>
      <p:sp>
        <p:nvSpPr>
          <p:cNvPr id="11" name="Rectangle 10"/>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4: </a:t>
            </a:r>
            <a:r>
              <a:rPr lang="en-US" sz="2400" smtClean="0">
                <a:solidFill>
                  <a:schemeClr val="bg1"/>
                </a:solidFill>
                <a:latin typeface="Times New Roman" panose="02020603050405020304" pitchFamily="18" charset="0"/>
                <a:cs typeface="Times New Roman" panose="02020603050405020304" pitchFamily="18" charset="0"/>
              </a:rPr>
              <a:t>chạy thử đoạn code sau:</a:t>
            </a:r>
            <a:endParaRPr lang="en-US">
              <a:solidFill>
                <a:schemeClr val="bg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632229" y="3443926"/>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First line</a:t>
            </a:r>
          </a:p>
          <a:p>
            <a:r>
              <a:rPr lang="en-US" smtClean="0">
                <a:latin typeface="Arial Narrow" panose="020B0606020202030204" pitchFamily="34" charset="0"/>
              </a:rPr>
              <a:t>Second line</a:t>
            </a:r>
            <a:endParaRPr lang="en-US">
              <a:latin typeface="Arial Narrow" panose="020B0606020202030204" pitchFamily="34" charset="0"/>
            </a:endParaRPr>
          </a:p>
        </p:txBody>
      </p:sp>
      <p:sp>
        <p:nvSpPr>
          <p:cNvPr id="13" name="Rectangle 12"/>
          <p:cNvSpPr/>
          <p:nvPr/>
        </p:nvSpPr>
        <p:spPr>
          <a:xfrm>
            <a:off x="632229" y="2815276"/>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5: </a:t>
            </a:r>
            <a:r>
              <a:rPr lang="en-US" sz="2400" smtClean="0">
                <a:solidFill>
                  <a:schemeClr val="bg1"/>
                </a:solidFill>
                <a:latin typeface="Times New Roman" panose="02020603050405020304" pitchFamily="18" charset="0"/>
                <a:cs typeface="Times New Roman" panose="02020603050405020304" pitchFamily="18" charset="0"/>
              </a:rPr>
              <a:t>Viết 1 dòng code duy nhất </a:t>
            </a:r>
            <a:r>
              <a:rPr lang="en-US" sz="2400">
                <a:solidFill>
                  <a:schemeClr val="bg1"/>
                </a:solidFill>
                <a:latin typeface="Times New Roman" panose="02020603050405020304" pitchFamily="18" charset="0"/>
                <a:cs typeface="Times New Roman" panose="02020603050405020304" pitchFamily="18" charset="0"/>
              </a:rPr>
              <a:t>để xuất ra được đoạn văn </a:t>
            </a:r>
            <a:r>
              <a:rPr lang="en-US" sz="2400">
                <a:solidFill>
                  <a:schemeClr val="bg1"/>
                </a:solidFill>
                <a:latin typeface="Times New Roman" panose="02020603050405020304" pitchFamily="18" charset="0"/>
                <a:cs typeface="Times New Roman" panose="02020603050405020304" pitchFamily="18" charset="0"/>
              </a:rPr>
              <a:t>bản </a:t>
            </a:r>
            <a:r>
              <a:rPr lang="en-US" sz="2400" smtClean="0">
                <a:solidFill>
                  <a:schemeClr val="bg1"/>
                </a:solidFill>
                <a:latin typeface="Times New Roman" panose="02020603050405020304" pitchFamily="18" charset="0"/>
                <a:cs typeface="Times New Roman" panose="02020603050405020304" pitchFamily="18" charset="0"/>
              </a:rPr>
              <a:t>sau: </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9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42926" y="1803044"/>
            <a:ext cx="4506362" cy="1754326"/>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1</a:t>
            </a:r>
            <a:r>
              <a:rPr lang="en-US" sz="3600">
                <a:solidFill>
                  <a:schemeClr val="bg1"/>
                </a:solidFill>
                <a:latin typeface="Times New Roman" panose="02020603050405020304" pitchFamily="18" charset="0"/>
                <a:cs typeface="Times New Roman" panose="02020603050405020304" pitchFamily="18" charset="0"/>
              </a:rPr>
              <a:t>: </a:t>
            </a:r>
            <a:r>
              <a:rPr lang="en-US" sz="3600" smtClean="0">
                <a:solidFill>
                  <a:schemeClr val="bg1"/>
                </a:solidFill>
                <a:latin typeface="Times New Roman" panose="02020603050405020304" pitchFamily="18" charset="0"/>
                <a:cs typeface="Times New Roman" panose="02020603050405020304" pitchFamily="18" charset="0"/>
              </a:rPr>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bg1"/>
                </a:solidFill>
                <a:latin typeface="Times New Roman" panose="02020603050405020304" pitchFamily="18" charset="0"/>
                <a:cs typeface="Times New Roman" panose="02020603050405020304" pitchFamily="18" charset="0"/>
              </a:rPr>
              <a:t>Tổng </a:t>
            </a:r>
            <a:r>
              <a:rPr lang="en-US" sz="3600">
                <a:solidFill>
                  <a:schemeClr val="bg1"/>
                </a:solidFill>
                <a:latin typeface="Times New Roman" panose="02020603050405020304" pitchFamily="18" charset="0"/>
                <a:cs typeface="Times New Roman" panose="02020603050405020304" pitchFamily="18" charset="0"/>
              </a:rPr>
              <a:t>quan về lập </a:t>
            </a:r>
            <a:r>
              <a:rPr lang="en-US" sz="3600">
                <a:solidFill>
                  <a:schemeClr val="bg1"/>
                </a:solidFill>
                <a:latin typeface="Times New Roman" panose="02020603050405020304" pitchFamily="18" charset="0"/>
                <a:cs typeface="Times New Roman" panose="02020603050405020304" pitchFamily="18" charset="0"/>
              </a:rPr>
              <a:t>trình </a:t>
            </a:r>
            <a:r>
              <a:rPr lang="en-US" sz="3600" smtClean="0">
                <a:solidFill>
                  <a:schemeClr val="bg1"/>
                </a:solidFill>
                <a:latin typeface="Times New Roman" panose="02020603050405020304" pitchFamily="18" charset="0"/>
                <a:cs typeface="Times New Roman" panose="02020603050405020304" pitchFamily="18" charset="0"/>
              </a:rPr>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bg1"/>
                </a:solidFill>
                <a:latin typeface="Times New Roman" panose="02020603050405020304" pitchFamily="18" charset="0"/>
                <a:cs typeface="Times New Roman" panose="02020603050405020304" pitchFamily="18" charset="0"/>
              </a:rPr>
              <a:t>và </a:t>
            </a:r>
            <a:r>
              <a:rPr lang="en-US" sz="3600">
                <a:solidFill>
                  <a:schemeClr val="bg1"/>
                </a:solidFill>
                <a:latin typeface="Times New Roman" panose="02020603050405020304" pitchFamily="18" charset="0"/>
                <a:cs typeface="Times New Roman" panose="02020603050405020304" pitchFamily="18" charset="0"/>
              </a:rPr>
              <a:t>ngôn ngữ Python</a:t>
            </a:r>
            <a:endParaRPr lang="en-US" sz="360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568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10" name="Rectangle 9"/>
          <p:cNvSpPr/>
          <p:nvPr/>
        </p:nvSpPr>
        <p:spPr>
          <a:xfrm>
            <a:off x="632229" y="1186605"/>
            <a:ext cx="6224714" cy="12898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C</a:t>
            </a:r>
            <a:r>
              <a:rPr lang="en-US">
                <a:latin typeface="Arial Narrow" panose="020B0606020202030204" pitchFamily="34" charset="0"/>
              </a:rPr>
              <a:t>:\</a:t>
            </a:r>
            <a:r>
              <a:rPr lang="en-US" smtClean="0">
                <a:latin typeface="Arial Narrow" panose="020B0606020202030204" pitchFamily="34" charset="0"/>
              </a:rPr>
              <a:t>some\name</a:t>
            </a:r>
            <a:endParaRPr lang="en-US">
              <a:latin typeface="Arial Narrow" panose="020B0606020202030204" pitchFamily="34" charset="0"/>
            </a:endParaRPr>
          </a:p>
        </p:txBody>
      </p:sp>
      <p:sp>
        <p:nvSpPr>
          <p:cNvPr id="11" name="Rectangle 10"/>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6: </a:t>
            </a:r>
            <a:r>
              <a:rPr lang="en-US" sz="2400">
                <a:solidFill>
                  <a:schemeClr val="bg1"/>
                </a:solidFill>
                <a:latin typeface="Times New Roman" panose="02020603050405020304" pitchFamily="18" charset="0"/>
                <a:cs typeface="Times New Roman" panose="02020603050405020304" pitchFamily="18" charset="0"/>
              </a:rPr>
              <a:t>Viết code để xuất ra được đoạn văn bản sau </a:t>
            </a:r>
            <a:endParaRPr lang="en-US">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632229" y="3413980"/>
            <a:ext cx="6224714" cy="1032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n = 100</a:t>
            </a:r>
          </a:p>
          <a:p>
            <a:r>
              <a:rPr lang="en-US" smtClean="0">
                <a:latin typeface="Arial Narrow" panose="020B0606020202030204" pitchFamily="34" charset="0"/>
              </a:rPr>
              <a:t>&gt;&gt;&gt; </a:t>
            </a:r>
            <a:r>
              <a:rPr lang="en-US">
                <a:latin typeface="Arial Narrow" panose="020B0606020202030204" pitchFamily="34" charset="0"/>
              </a:rPr>
              <a:t>'Hello </a:t>
            </a:r>
            <a:r>
              <a:rPr lang="en-US" smtClean="0">
                <a:latin typeface="Arial Narrow" panose="020B0606020202030204" pitchFamily="34" charset="0"/>
              </a:rPr>
              <a:t>World ' </a:t>
            </a:r>
            <a:r>
              <a:rPr lang="en-US">
                <a:latin typeface="Arial Narrow" panose="020B0606020202030204" pitchFamily="34" charset="0"/>
              </a:rPr>
              <a:t>* </a:t>
            </a:r>
            <a:r>
              <a:rPr lang="en-US" smtClean="0">
                <a:latin typeface="Arial Narrow" panose="020B0606020202030204" pitchFamily="34" charset="0"/>
              </a:rPr>
              <a:t>n</a:t>
            </a:r>
          </a:p>
          <a:p>
            <a:r>
              <a:rPr lang="en-US">
                <a:latin typeface="Arial Narrow" panose="020B0606020202030204" pitchFamily="34" charset="0"/>
              </a:rPr>
              <a:t>&gt;&gt;&gt; 'Hello World ' + n</a:t>
            </a:r>
          </a:p>
        </p:txBody>
      </p:sp>
      <p:sp>
        <p:nvSpPr>
          <p:cNvPr id="14" name="Rectangle 13"/>
          <p:cNvSpPr/>
          <p:nvPr/>
        </p:nvSpPr>
        <p:spPr>
          <a:xfrm>
            <a:off x="632229" y="2785329"/>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7: </a:t>
            </a:r>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32229" y="5435827"/>
            <a:ext cx="6224714" cy="12602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n </a:t>
            </a:r>
            <a:r>
              <a:rPr lang="en-US">
                <a:latin typeface="Arial Narrow" panose="020B0606020202030204" pitchFamily="34" charset="0"/>
              </a:rPr>
              <a:t>= </a:t>
            </a:r>
            <a:r>
              <a:rPr lang="en-US" smtClean="0">
                <a:latin typeface="Arial Narrow" panose="020B0606020202030204" pitchFamily="34" charset="0"/>
              </a:rPr>
              <a:t>str(100)</a:t>
            </a:r>
          </a:p>
          <a:p>
            <a:r>
              <a:rPr lang="en-US">
                <a:latin typeface="Arial Narrow" panose="020B0606020202030204" pitchFamily="34" charset="0"/>
              </a:rPr>
              <a:t>&gt;&gt;&gt; n</a:t>
            </a:r>
          </a:p>
          <a:p>
            <a:r>
              <a:rPr lang="en-US" smtClean="0">
                <a:latin typeface="Arial Narrow" panose="020B0606020202030204" pitchFamily="34" charset="0"/>
              </a:rPr>
              <a:t>&gt;&gt;&gt; </a:t>
            </a:r>
            <a:r>
              <a:rPr lang="en-US">
                <a:latin typeface="Arial Narrow" panose="020B0606020202030204" pitchFamily="34" charset="0"/>
              </a:rPr>
              <a:t>'Hello World ' </a:t>
            </a:r>
            <a:r>
              <a:rPr lang="en-US">
                <a:latin typeface="Arial Narrow" panose="020B0606020202030204" pitchFamily="34" charset="0"/>
              </a:rPr>
              <a:t>+ </a:t>
            </a:r>
            <a:r>
              <a:rPr lang="en-US" smtClean="0">
                <a:latin typeface="Arial Narrow" panose="020B0606020202030204" pitchFamily="34" charset="0"/>
              </a:rPr>
              <a:t>n</a:t>
            </a:r>
          </a:p>
          <a:p>
            <a:r>
              <a:rPr lang="en-US">
                <a:latin typeface="Arial Narrow" panose="020B0606020202030204" pitchFamily="34" charset="0"/>
              </a:rPr>
              <a:t>&gt;&gt;&gt; 'Hello </a:t>
            </a:r>
            <a:r>
              <a:rPr lang="en-US">
                <a:latin typeface="Arial Narrow" panose="020B0606020202030204" pitchFamily="34" charset="0"/>
              </a:rPr>
              <a:t>World </a:t>
            </a:r>
            <a:r>
              <a:rPr lang="en-US" smtClean="0">
                <a:latin typeface="Arial Narrow" panose="020B0606020202030204" pitchFamily="34" charset="0"/>
              </a:rPr>
              <a:t>‘ n</a:t>
            </a:r>
            <a:endParaRPr lang="en-US">
              <a:latin typeface="Arial Narrow" panose="020B0606020202030204" pitchFamily="34" charset="0"/>
            </a:endParaRPr>
          </a:p>
          <a:p>
            <a:endParaRPr lang="en-US">
              <a:latin typeface="Arial Narrow" panose="020B0606020202030204" pitchFamily="34" charset="0"/>
            </a:endParaRPr>
          </a:p>
        </p:txBody>
      </p:sp>
      <p:sp>
        <p:nvSpPr>
          <p:cNvPr id="16" name="Rectangle 15"/>
          <p:cNvSpPr/>
          <p:nvPr/>
        </p:nvSpPr>
        <p:spPr>
          <a:xfrm>
            <a:off x="632229" y="4807176"/>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8: </a:t>
            </a:r>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07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15" name="Rectangle 14"/>
          <p:cNvSpPr/>
          <p:nvPr/>
        </p:nvSpPr>
        <p:spPr>
          <a:xfrm>
            <a:off x="632229" y="1186606"/>
            <a:ext cx="6224714" cy="88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word = ‘Python’</a:t>
            </a:r>
          </a:p>
        </p:txBody>
      </p:sp>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9:</a:t>
            </a:r>
            <a:r>
              <a:rPr lang="en-US" sz="2400" smtClean="0">
                <a:solidFill>
                  <a:schemeClr val="bg1"/>
                </a:solidFill>
                <a:latin typeface="Times New Roman" panose="02020603050405020304" pitchFamily="18" charset="0"/>
                <a:cs typeface="Times New Roman" panose="02020603050405020304" pitchFamily="18" charset="0"/>
              </a:rPr>
              <a:t> Với</a:t>
            </a:r>
            <a:endParaRPr lang="en-US">
              <a:solidFill>
                <a:schemeClr val="bg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632229" y="2695577"/>
            <a:ext cx="6224714" cy="7850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a:latin typeface="Arial Narrow" panose="020B0606020202030204" pitchFamily="34" charset="0"/>
              </a:rPr>
              <a:t>word[0</a:t>
            </a:r>
            <a:r>
              <a:rPr lang="en-US" smtClean="0">
                <a:latin typeface="Arial Narrow" panose="020B0606020202030204" pitchFamily="34" charset="0"/>
              </a:rPr>
              <a:t>]</a:t>
            </a:r>
          </a:p>
          <a:p>
            <a:r>
              <a:rPr lang="en-US" smtClean="0">
                <a:latin typeface="Arial Narrow" panose="020B0606020202030204" pitchFamily="34" charset="0"/>
              </a:rPr>
              <a:t>&gt;&gt;&gt; </a:t>
            </a:r>
            <a:r>
              <a:rPr lang="en-US">
                <a:latin typeface="Arial Narrow" panose="020B0606020202030204" pitchFamily="34" charset="0"/>
              </a:rPr>
              <a:t>word[5</a:t>
            </a:r>
            <a:r>
              <a:rPr lang="en-US">
                <a:latin typeface="Arial Narrow" panose="020B0606020202030204" pitchFamily="34" charset="0"/>
              </a:rPr>
              <a:t>] </a:t>
            </a:r>
            <a:endParaRPr lang="en-US" smtClean="0">
              <a:latin typeface="Arial Narrow" panose="020B0606020202030204" pitchFamily="34" charset="0"/>
            </a:endParaRPr>
          </a:p>
        </p:txBody>
      </p:sp>
      <p:sp>
        <p:nvSpPr>
          <p:cNvPr id="18" name="Rectangle 17"/>
          <p:cNvSpPr/>
          <p:nvPr/>
        </p:nvSpPr>
        <p:spPr>
          <a:xfrm>
            <a:off x="632229" y="218673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Thử từng đoạn code sau</a:t>
            </a:r>
            <a:endParaRPr lang="en-US">
              <a:solidFill>
                <a:schemeClr val="bg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632229" y="3733585"/>
            <a:ext cx="6224714" cy="7865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a:latin typeface="Arial Narrow" panose="020B0606020202030204" pitchFamily="34" charset="0"/>
              </a:rPr>
              <a:t>word</a:t>
            </a:r>
            <a:r>
              <a:rPr lang="en-US" smtClean="0">
                <a:latin typeface="Arial Narrow" panose="020B0606020202030204" pitchFamily="34" charset="0"/>
              </a:rPr>
              <a:t>[-1]  </a:t>
            </a:r>
            <a:endParaRPr lang="en-US">
              <a:latin typeface="Arial Narrow" panose="020B0606020202030204" pitchFamily="34" charset="0"/>
            </a:endParaRPr>
          </a:p>
          <a:p>
            <a:r>
              <a:rPr lang="en-US">
                <a:latin typeface="Arial Narrow" panose="020B0606020202030204" pitchFamily="34" charset="0"/>
              </a:rPr>
              <a:t>&gt;&gt;&gt; </a:t>
            </a:r>
            <a:r>
              <a:rPr lang="en-US">
                <a:latin typeface="Arial Narrow" panose="020B0606020202030204" pitchFamily="34" charset="0"/>
              </a:rPr>
              <a:t>word</a:t>
            </a:r>
            <a:r>
              <a:rPr lang="en-US" smtClean="0">
                <a:latin typeface="Arial Narrow" panose="020B0606020202030204" pitchFamily="34" charset="0"/>
              </a:rPr>
              <a:t>[-2]  </a:t>
            </a:r>
            <a:endParaRPr lang="en-US">
              <a:latin typeface="Arial Narrow" panose="020B0606020202030204" pitchFamily="34" charset="0"/>
            </a:endParaRPr>
          </a:p>
        </p:txBody>
      </p:sp>
      <p:sp>
        <p:nvSpPr>
          <p:cNvPr id="21" name="Rectangle 20"/>
          <p:cNvSpPr/>
          <p:nvPr/>
        </p:nvSpPr>
        <p:spPr>
          <a:xfrm>
            <a:off x="632229" y="4703867"/>
            <a:ext cx="6224714" cy="7865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word[0:2]  </a:t>
            </a:r>
            <a:endParaRPr lang="en-US">
              <a:latin typeface="Arial Narrow" panose="020B0606020202030204" pitchFamily="34" charset="0"/>
            </a:endParaRPr>
          </a:p>
          <a:p>
            <a:r>
              <a:rPr lang="en-US">
                <a:latin typeface="Arial Narrow" panose="020B0606020202030204" pitchFamily="34" charset="0"/>
              </a:rPr>
              <a:t>&gt;&gt;&gt; </a:t>
            </a:r>
            <a:r>
              <a:rPr lang="en-US" smtClean="0">
                <a:latin typeface="Arial Narrow" panose="020B0606020202030204" pitchFamily="34" charset="0"/>
              </a:rPr>
              <a:t>word[2:5]  </a:t>
            </a:r>
            <a:endParaRPr lang="en-US">
              <a:latin typeface="Arial Narrow" panose="020B0606020202030204" pitchFamily="34" charset="0"/>
            </a:endParaRPr>
          </a:p>
        </p:txBody>
      </p:sp>
      <p:sp>
        <p:nvSpPr>
          <p:cNvPr id="22" name="Rectangle 21"/>
          <p:cNvSpPr/>
          <p:nvPr/>
        </p:nvSpPr>
        <p:spPr>
          <a:xfrm>
            <a:off x="632229" y="5674149"/>
            <a:ext cx="6224714" cy="94849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word[:</a:t>
            </a:r>
            <a:r>
              <a:rPr lang="en-US">
                <a:latin typeface="Arial Narrow" panose="020B0606020202030204" pitchFamily="34" charset="0"/>
              </a:rPr>
              <a:t>2</a:t>
            </a:r>
            <a:r>
              <a:rPr lang="en-US" smtClean="0">
                <a:latin typeface="Arial Narrow" panose="020B0606020202030204" pitchFamily="34" charset="0"/>
              </a:rPr>
              <a:t>]</a:t>
            </a:r>
          </a:p>
          <a:p>
            <a:r>
              <a:rPr lang="en-US">
                <a:latin typeface="Arial Narrow" panose="020B0606020202030204" pitchFamily="34" charset="0"/>
              </a:rPr>
              <a:t>&gt;&gt;&gt; </a:t>
            </a:r>
            <a:r>
              <a:rPr lang="en-US">
                <a:latin typeface="Arial Narrow" panose="020B0606020202030204" pitchFamily="34" charset="0"/>
              </a:rPr>
              <a:t>word[4</a:t>
            </a:r>
            <a:r>
              <a:rPr lang="en-US" smtClean="0">
                <a:latin typeface="Arial Narrow" panose="020B0606020202030204" pitchFamily="34" charset="0"/>
              </a:rPr>
              <a:t>:]</a:t>
            </a:r>
          </a:p>
          <a:p>
            <a:r>
              <a:rPr lang="en-US" smtClean="0">
                <a:latin typeface="Arial Narrow" panose="020B0606020202030204" pitchFamily="34" charset="0"/>
              </a:rPr>
              <a:t>&gt;&gt;&gt; word</a:t>
            </a:r>
            <a:r>
              <a:rPr lang="en-US">
                <a:latin typeface="Arial Narrow" panose="020B0606020202030204" pitchFamily="34" charset="0"/>
              </a:rPr>
              <a:t>[-2:]</a:t>
            </a:r>
          </a:p>
        </p:txBody>
      </p:sp>
    </p:spTree>
    <p:extLst>
      <p:ext uri="{BB962C8B-B14F-4D97-AF65-F5344CB8AC3E}">
        <p14:creationId xmlns:p14="http://schemas.microsoft.com/office/powerpoint/2010/main" val="1374832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15" name="Rectangle 14"/>
          <p:cNvSpPr/>
          <p:nvPr/>
        </p:nvSpPr>
        <p:spPr>
          <a:xfrm>
            <a:off x="632229" y="1186606"/>
            <a:ext cx="6224714" cy="88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word = ‘Python’</a:t>
            </a:r>
          </a:p>
        </p:txBody>
      </p:sp>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10:</a:t>
            </a:r>
            <a:r>
              <a:rPr lang="en-US" sz="2400" smtClean="0">
                <a:solidFill>
                  <a:schemeClr val="bg1"/>
                </a:solidFill>
                <a:latin typeface="Times New Roman" panose="02020603050405020304" pitchFamily="18" charset="0"/>
                <a:cs typeface="Times New Roman" panose="02020603050405020304" pitchFamily="18" charset="0"/>
              </a:rPr>
              <a:t> Với</a:t>
            </a:r>
            <a:endParaRPr lang="en-US">
              <a:solidFill>
                <a:schemeClr val="bg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632229" y="2695577"/>
            <a:ext cx="6224714" cy="7850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word[12]</a:t>
            </a:r>
          </a:p>
        </p:txBody>
      </p:sp>
      <p:sp>
        <p:nvSpPr>
          <p:cNvPr id="18" name="Rectangle 17"/>
          <p:cNvSpPr/>
          <p:nvPr/>
        </p:nvSpPr>
        <p:spPr>
          <a:xfrm>
            <a:off x="632229" y="218673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Thử đoạn code sau</a:t>
            </a:r>
            <a:endParaRPr lang="en-US">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32229" y="3815509"/>
            <a:ext cx="6224714" cy="10136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word[4:12]</a:t>
            </a:r>
          </a:p>
          <a:p>
            <a:r>
              <a:rPr lang="en-US">
                <a:latin typeface="Arial Narrow" panose="020B0606020202030204" pitchFamily="34" charset="0"/>
              </a:rPr>
              <a:t>&gt;&gt;&gt; </a:t>
            </a:r>
            <a:r>
              <a:rPr lang="en-US" smtClean="0">
                <a:latin typeface="Arial Narrow" panose="020B0606020202030204" pitchFamily="34" charset="0"/>
              </a:rPr>
              <a:t>word[4:99999]</a:t>
            </a:r>
            <a:endParaRPr lang="en-US">
              <a:latin typeface="Arial Narrow" panose="020B0606020202030204" pitchFamily="34" charset="0"/>
            </a:endParaRPr>
          </a:p>
          <a:p>
            <a:r>
              <a:rPr lang="en-US">
                <a:latin typeface="Arial Narrow" panose="020B0606020202030204" pitchFamily="34" charset="0"/>
              </a:rPr>
              <a:t>&gt;&gt;&gt; </a:t>
            </a:r>
            <a:r>
              <a:rPr lang="en-US" smtClean="0">
                <a:latin typeface="Arial Narrow" panose="020B0606020202030204" pitchFamily="34" charset="0"/>
              </a:rPr>
              <a:t>word[12:]</a:t>
            </a:r>
          </a:p>
        </p:txBody>
      </p:sp>
    </p:spTree>
    <p:extLst>
      <p:ext uri="{BB962C8B-B14F-4D97-AF65-F5344CB8AC3E}">
        <p14:creationId xmlns:p14="http://schemas.microsoft.com/office/powerpoint/2010/main" val="3808752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11: </a:t>
            </a:r>
            <a:endParaRPr lang="en-US">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32229" y="1186606"/>
            <a:ext cx="6224714" cy="88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word = ‘Python’</a:t>
            </a:r>
          </a:p>
        </p:txBody>
      </p:sp>
      <p:sp>
        <p:nvSpPr>
          <p:cNvPr id="9" name="Rectangle 8"/>
          <p:cNvSpPr/>
          <p:nvPr/>
        </p:nvSpPr>
        <p:spPr>
          <a:xfrm>
            <a:off x="632229" y="218673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Đổi giá trị của biến word thành</a:t>
            </a:r>
            <a:endParaRPr lang="en-US">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32229" y="2695577"/>
            <a:ext cx="6224714" cy="7850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‘Jython’</a:t>
            </a:r>
          </a:p>
        </p:txBody>
      </p:sp>
      <p:sp>
        <p:nvSpPr>
          <p:cNvPr id="12" name="Rectangle 11"/>
          <p:cNvSpPr/>
          <p:nvPr/>
        </p:nvSpPr>
        <p:spPr>
          <a:xfrm>
            <a:off x="632229" y="371602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12: </a:t>
            </a:r>
            <a:endParaRPr lang="en-US">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632229" y="4344676"/>
            <a:ext cx="6224714" cy="88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latin typeface="Arial Narrow" panose="020B0606020202030204" pitchFamily="34" charset="0"/>
              </a:rPr>
              <a:t>&gt;&gt;&gt; word = </a:t>
            </a:r>
            <a:r>
              <a:rPr lang="en-US">
                <a:latin typeface="Arial Narrow" panose="020B0606020202030204" pitchFamily="34" charset="0"/>
              </a:rPr>
              <a:t>‘Python’</a:t>
            </a:r>
          </a:p>
        </p:txBody>
      </p:sp>
      <p:sp>
        <p:nvSpPr>
          <p:cNvPr id="14" name="Rectangle 13"/>
          <p:cNvSpPr/>
          <p:nvPr/>
        </p:nvSpPr>
        <p:spPr>
          <a:xfrm>
            <a:off x="632229" y="534480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Biến word có bao nhiêu ký tự?</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143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7156" y="2355494"/>
            <a:ext cx="1697901"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4: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list</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078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8" name="Rectangle 7"/>
          <p:cNvSpPr/>
          <p:nvPr/>
        </p:nvSpPr>
        <p:spPr>
          <a:xfrm>
            <a:off x="331844" y="2234355"/>
            <a:ext cx="6224714" cy="12327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example_list </a:t>
            </a:r>
            <a:r>
              <a:rPr lang="en-US">
                <a:latin typeface="Arial Narrow" panose="020B0606020202030204" pitchFamily="34" charset="0"/>
              </a:rPr>
              <a:t>= </a:t>
            </a:r>
            <a:r>
              <a:rPr lang="en-US" smtClean="0">
                <a:latin typeface="Arial Narrow" panose="020B0606020202030204" pitchFamily="34" charset="0"/>
              </a:rPr>
              <a:t>[‘a’, ‘b’, 3, 4, ‘c’, 1, 2, 5, 6, ‘a’, 6]</a:t>
            </a:r>
            <a:endParaRPr lang="en-US">
              <a:latin typeface="Arial Narrow" panose="020B0606020202030204" pitchFamily="34" charset="0"/>
            </a:endParaRPr>
          </a:p>
          <a:p>
            <a:r>
              <a:rPr lang="en-US">
                <a:latin typeface="Arial Narrow" panose="020B0606020202030204" pitchFamily="34" charset="0"/>
              </a:rPr>
              <a:t>&gt;&gt;&gt; </a:t>
            </a:r>
            <a:r>
              <a:rPr lang="en-US" smtClean="0">
                <a:latin typeface="Arial Narrow" panose="020B0606020202030204" pitchFamily="34" charset="0"/>
              </a:rPr>
              <a:t>type(example_list)</a:t>
            </a:r>
            <a:endParaRPr lang="en-US">
              <a:latin typeface="Arial Narrow" panose="020B0606020202030204" pitchFamily="34" charset="0"/>
            </a:endParaRPr>
          </a:p>
        </p:txBody>
      </p:sp>
      <p:sp>
        <p:nvSpPr>
          <p:cNvPr id="10" name="TextBox 9"/>
          <p:cNvSpPr txBox="1"/>
          <p:nvPr/>
        </p:nvSpPr>
        <p:spPr>
          <a:xfrm>
            <a:off x="331844" y="1240496"/>
            <a:ext cx="10928266" cy="369332"/>
          </a:xfrm>
          <a:prstGeom prst="rect">
            <a:avLst/>
          </a:prstGeom>
          <a:noFill/>
        </p:spPr>
        <p:txBody>
          <a:bodyPr wrap="square" rtlCol="0">
            <a:spAutoFit/>
          </a:bodyPr>
          <a:lstStyle/>
          <a:p>
            <a:r>
              <a:rPr lang="en-US" smtClean="0">
                <a:solidFill>
                  <a:schemeClr val="accent4"/>
                </a:solidFill>
              </a:rPr>
              <a:t>List </a:t>
            </a:r>
            <a:r>
              <a:rPr lang="en-US" smtClean="0">
                <a:solidFill>
                  <a:schemeClr val="bg1"/>
                </a:solidFill>
              </a:rPr>
              <a:t>là một danh sách các object có giá trị và type bất kỳ được ngăn cách bởi dấu phẩy. List luôn có dạng […, …, …]</a:t>
            </a:r>
            <a:endParaRPr lang="en-US">
              <a:solidFill>
                <a:schemeClr val="bg1"/>
              </a:solidFill>
            </a:endParaRPr>
          </a:p>
        </p:txBody>
      </p:sp>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a:t>
            </a:r>
            <a:r>
              <a:rPr lang="en-US" sz="3200" b="1" smtClean="0">
                <a:solidFill>
                  <a:schemeClr val="bg1"/>
                </a:solidFill>
                <a:latin typeface="Times New Roman" panose="02020603050405020304" pitchFamily="18" charset="0"/>
                <a:cs typeface="Times New Roman" panose="02020603050405020304" pitchFamily="18" charset="0"/>
              </a:rPr>
              <a:t>Định nghĩa</a:t>
            </a:r>
            <a:r>
              <a:rPr lang="en-US" sz="3200" b="1" smtClean="0">
                <a:solidFill>
                  <a:schemeClr val="bg1"/>
                </a:solidFill>
                <a:latin typeface="Times New Roman" panose="02020603050405020304" pitchFamily="18" charset="0"/>
                <a:cs typeface="Times New Roman" panose="02020603050405020304" pitchFamily="18" charset="0"/>
              </a:rPr>
              <a:t>:</a:t>
            </a:r>
            <a:endParaRPr lang="en-US" sz="3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961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11" name="TextBox 10"/>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II. </a:t>
            </a:r>
            <a:r>
              <a:rPr lang="en-US" sz="3200" b="1" smtClean="0">
                <a:solidFill>
                  <a:schemeClr val="bg1"/>
                </a:solidFill>
                <a:latin typeface="Times New Roman" panose="02020603050405020304" pitchFamily="18" charset="0"/>
                <a:cs typeface="Times New Roman" panose="02020603050405020304" pitchFamily="18" charset="0"/>
              </a:rPr>
              <a:t>Các operator trên list</a:t>
            </a:r>
            <a:r>
              <a:rPr lang="en-US" sz="3200" b="1" smtClean="0">
                <a:solidFill>
                  <a:schemeClr val="bg1"/>
                </a:solidFill>
                <a:latin typeface="Times New Roman" panose="02020603050405020304" pitchFamily="18" charset="0"/>
                <a:cs typeface="Times New Roman" panose="02020603050405020304" pitchFamily="18" charset="0"/>
              </a:rPr>
              <a:t>:</a:t>
            </a:r>
            <a:endParaRPr lang="en-US" sz="3200" b="1">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65229032"/>
              </p:ext>
            </p:extLst>
          </p:nvPr>
        </p:nvGraphicFramePr>
        <p:xfrm>
          <a:off x="1110218" y="1441153"/>
          <a:ext cx="10149892" cy="1883368"/>
        </p:xfrm>
        <a:graphic>
          <a:graphicData uri="http://schemas.openxmlformats.org/drawingml/2006/table">
            <a:tbl>
              <a:tblPr firstRow="1" bandRow="1">
                <a:tableStyleId>{7DF18680-E054-41AD-8BC1-D1AEF772440D}</a:tableStyleId>
              </a:tblPr>
              <a:tblGrid>
                <a:gridCol w="5074946"/>
                <a:gridCol w="5074946"/>
              </a:tblGrid>
              <a:tr h="400008">
                <a:tc>
                  <a:txBody>
                    <a:bodyPr/>
                    <a:lstStyle/>
                    <a:p>
                      <a:pPr algn="ctr"/>
                      <a:r>
                        <a:rPr lang="en-US" smtClean="0"/>
                        <a:t>Operator</a:t>
                      </a:r>
                      <a:endParaRPr lang="en-US"/>
                    </a:p>
                  </a:txBody>
                  <a:tcPr anchor="ctr"/>
                </a:tc>
                <a:tc>
                  <a:txBody>
                    <a:bodyPr/>
                    <a:lstStyle/>
                    <a:p>
                      <a:pPr algn="ctr"/>
                      <a:r>
                        <a:rPr lang="en-US" smtClean="0"/>
                        <a:t>Công</a:t>
                      </a:r>
                      <a:r>
                        <a:rPr lang="en-US" baseline="0" smtClean="0"/>
                        <a:t> dụng</a:t>
                      </a:r>
                      <a:endParaRPr lang="en-US"/>
                    </a:p>
                  </a:txBody>
                  <a:tcPr anchor="ctr"/>
                </a:tc>
              </a:tr>
              <a:tr h="370840">
                <a:tc>
                  <a:txBody>
                    <a:bodyPr/>
                    <a:lstStyle/>
                    <a:p>
                      <a:pPr algn="ctr"/>
                      <a:r>
                        <a:rPr lang="en-US" smtClean="0"/>
                        <a:t>[…, …, …]</a:t>
                      </a:r>
                      <a:endParaRPr lang="en-US"/>
                    </a:p>
                  </a:txBody>
                  <a:tcPr/>
                </a:tc>
                <a:tc>
                  <a:txBody>
                    <a:bodyPr/>
                    <a:lstStyle/>
                    <a:p>
                      <a:pPr algn="ctr"/>
                      <a:r>
                        <a:rPr lang="en-US" smtClean="0"/>
                        <a:t>Khởi</a:t>
                      </a:r>
                      <a:r>
                        <a:rPr lang="en-US" baseline="0" smtClean="0"/>
                        <a:t> tạo một </a:t>
                      </a:r>
                      <a:r>
                        <a:rPr lang="en-US" baseline="0" smtClean="0"/>
                        <a:t>list</a:t>
                      </a:r>
                      <a:endParaRPr lang="en-US"/>
                    </a:p>
                  </a:txBody>
                  <a:tcPr/>
                </a:tc>
              </a:tr>
              <a:tr h="370840">
                <a:tc>
                  <a:txBody>
                    <a:bodyPr/>
                    <a:lstStyle/>
                    <a:p>
                      <a:pPr algn="ctr"/>
                      <a:r>
                        <a:rPr lang="en-US" smtClean="0"/>
                        <a:t>+</a:t>
                      </a:r>
                      <a:endParaRPr lang="en-US"/>
                    </a:p>
                  </a:txBody>
                  <a:tcPr/>
                </a:tc>
                <a:tc>
                  <a:txBody>
                    <a:bodyPr/>
                    <a:lstStyle/>
                    <a:p>
                      <a:pPr algn="ctr"/>
                      <a:r>
                        <a:rPr lang="en-US" smtClean="0"/>
                        <a:t>Nối</a:t>
                      </a:r>
                      <a:r>
                        <a:rPr lang="en-US" baseline="0" smtClean="0"/>
                        <a:t> hai hay nhiều </a:t>
                      </a:r>
                      <a:r>
                        <a:rPr lang="en-US" baseline="0" smtClean="0"/>
                        <a:t>list</a:t>
                      </a:r>
                      <a:endParaRPr lang="en-US"/>
                    </a:p>
                  </a:txBody>
                  <a:tcPr/>
                </a:tc>
              </a:tr>
              <a:tr h="370840">
                <a:tc>
                  <a:txBody>
                    <a:bodyPr/>
                    <a:lstStyle/>
                    <a:p>
                      <a:pPr algn="ctr"/>
                      <a:r>
                        <a:rPr lang="en-US" smtClean="0"/>
                        <a:t>*</a:t>
                      </a:r>
                      <a:endParaRPr lang="en-US"/>
                    </a:p>
                  </a:txBody>
                  <a:tcPr/>
                </a:tc>
                <a:tc>
                  <a:txBody>
                    <a:bodyPr/>
                    <a:lstStyle/>
                    <a:p>
                      <a:pPr algn="ctr"/>
                      <a:r>
                        <a:rPr lang="en-US" smtClean="0"/>
                        <a:t>Tạo</a:t>
                      </a:r>
                      <a:r>
                        <a:rPr lang="en-US" baseline="0" smtClean="0"/>
                        <a:t> ra n list giống hệt nhau rồi nối lại</a:t>
                      </a:r>
                      <a:endParaRPr lang="en-US"/>
                    </a:p>
                  </a:txBody>
                  <a:tcPr/>
                </a:tc>
              </a:tr>
              <a:tr h="370840">
                <a:tc>
                  <a:txBody>
                    <a:bodyPr/>
                    <a:lstStyle/>
                    <a:p>
                      <a:pPr algn="ctr"/>
                      <a:r>
                        <a:rPr lang="en-US" smtClean="0"/>
                        <a:t>[n], [m:n]</a:t>
                      </a:r>
                      <a:endParaRPr lang="en-US"/>
                    </a:p>
                  </a:txBody>
                  <a:tcPr/>
                </a:tc>
                <a:tc>
                  <a:txBody>
                    <a:bodyPr/>
                    <a:lstStyle/>
                    <a:p>
                      <a:pPr algn="ctr"/>
                      <a:r>
                        <a:rPr lang="en-US" smtClean="0"/>
                        <a:t>Tham chiếu</a:t>
                      </a:r>
                      <a:r>
                        <a:rPr lang="en-US" baseline="0" smtClean="0"/>
                        <a:t> (</a:t>
                      </a:r>
                      <a:r>
                        <a:rPr lang="en-US" baseline="0" smtClean="0"/>
                        <a:t>indexing, slicing) </a:t>
                      </a:r>
                      <a:r>
                        <a:rPr lang="en-US" baseline="0" smtClean="0"/>
                        <a:t>một </a:t>
                      </a:r>
                      <a:r>
                        <a:rPr lang="en-US" baseline="0" smtClean="0"/>
                        <a:t>list</a:t>
                      </a:r>
                      <a:endParaRPr lang="en-US"/>
                    </a:p>
                  </a:txBody>
                  <a:tcPr/>
                </a:tc>
              </a:tr>
            </a:tbl>
          </a:graphicData>
        </a:graphic>
      </p:graphicFrame>
    </p:spTree>
    <p:extLst>
      <p:ext uri="{BB962C8B-B14F-4D97-AF65-F5344CB8AC3E}">
        <p14:creationId xmlns:p14="http://schemas.microsoft.com/office/powerpoint/2010/main" val="1543675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1: </a:t>
            </a:r>
            <a:r>
              <a:rPr lang="en-US" sz="2400" smtClean="0">
                <a:solidFill>
                  <a:schemeClr val="bg1"/>
                </a:solidFill>
                <a:latin typeface="Times New Roman" panose="02020603050405020304" pitchFamily="18" charset="0"/>
                <a:cs typeface="Times New Roman" panose="02020603050405020304" pitchFamily="18" charset="0"/>
              </a:rPr>
              <a:t>Tạo một list rỗng (chứa 0 phần tử) </a:t>
            </a:r>
            <a:endParaRPr lang="en-US">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32229" y="1847069"/>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3: </a:t>
            </a:r>
            <a:r>
              <a:rPr lang="en-US" sz="2400" smtClean="0">
                <a:solidFill>
                  <a:schemeClr val="bg1"/>
                </a:solidFill>
                <a:latin typeface="Times New Roman" panose="02020603050405020304" pitchFamily="18" charset="0"/>
                <a:cs typeface="Times New Roman" panose="02020603050405020304" pitchFamily="18" charset="0"/>
              </a:rPr>
              <a:t>Tạo list sau: </a:t>
            </a:r>
            <a:endParaRPr lang="en-US">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32229" y="2580494"/>
            <a:ext cx="6224714"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squares = [1, 4, 9, 16</a:t>
            </a:r>
            <a:r>
              <a:rPr lang="en-US">
                <a:latin typeface="Arial Narrow" panose="020B0606020202030204" pitchFamily="34" charset="0"/>
              </a:rPr>
              <a:t>, </a:t>
            </a:r>
            <a:r>
              <a:rPr lang="en-US" smtClean="0">
                <a:latin typeface="Arial Narrow" panose="020B0606020202030204" pitchFamily="34" charset="0"/>
              </a:rPr>
              <a:t>25]</a:t>
            </a:r>
            <a:endParaRPr lang="en-US">
              <a:latin typeface="Arial Narrow" panose="020B0606020202030204" pitchFamily="34" charset="0"/>
            </a:endParaRPr>
          </a:p>
        </p:txBody>
      </p:sp>
      <p:sp>
        <p:nvSpPr>
          <p:cNvPr id="17" name="Rectangle 16"/>
          <p:cNvSpPr/>
          <p:nvPr/>
        </p:nvSpPr>
        <p:spPr>
          <a:xfrm>
            <a:off x="632229" y="3397579"/>
            <a:ext cx="10713606" cy="308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a. Chọn phần tử tại vị trí thứ 0, thứ 2, cuối cùng</a:t>
            </a:r>
          </a:p>
          <a:p>
            <a:r>
              <a:rPr lang="en-US" sz="2400" smtClean="0">
                <a:solidFill>
                  <a:schemeClr val="bg1"/>
                </a:solidFill>
                <a:latin typeface="Times New Roman" panose="02020603050405020304" pitchFamily="18" charset="0"/>
                <a:cs typeface="Times New Roman" panose="02020603050405020304" pitchFamily="18" charset="0"/>
              </a:rPr>
              <a:t>b. Chọn 2 phần tử cuối cùng</a:t>
            </a:r>
          </a:p>
          <a:p>
            <a:r>
              <a:rPr lang="en-US" sz="2400" smtClean="0">
                <a:solidFill>
                  <a:schemeClr val="bg1"/>
                </a:solidFill>
                <a:latin typeface="Times New Roman" panose="02020603050405020304" pitchFamily="18" charset="0"/>
                <a:cs typeface="Times New Roman" panose="02020603050405020304" pitchFamily="18" charset="0"/>
              </a:rPr>
              <a:t>c. Chọn 3 phần tử đầu tiên</a:t>
            </a:r>
          </a:p>
          <a:p>
            <a:r>
              <a:rPr lang="en-US" sz="2400" smtClean="0">
                <a:solidFill>
                  <a:schemeClr val="bg1"/>
                </a:solidFill>
                <a:latin typeface="Times New Roman" panose="02020603050405020304" pitchFamily="18" charset="0"/>
                <a:cs typeface="Times New Roman" panose="02020603050405020304" pitchFamily="18" charset="0"/>
              </a:rPr>
              <a:t>d. Nối thêm phần tử 37 vào squares</a:t>
            </a:r>
          </a:p>
          <a:p>
            <a:r>
              <a:rPr lang="en-US" sz="2400" smtClean="0">
                <a:solidFill>
                  <a:schemeClr val="bg1"/>
                </a:solidFill>
                <a:latin typeface="Times New Roman" panose="02020603050405020304" pitchFamily="18" charset="0"/>
                <a:cs typeface="Times New Roman" panose="02020603050405020304" pitchFamily="18" charset="0"/>
              </a:rPr>
              <a:t>e. Nối thêm phần tử 48, 64 vào squares</a:t>
            </a:r>
          </a:p>
          <a:p>
            <a:r>
              <a:rPr lang="en-US" sz="2400" smtClean="0">
                <a:solidFill>
                  <a:schemeClr val="bg1"/>
                </a:solidFill>
                <a:latin typeface="Times New Roman" panose="02020603050405020304" pitchFamily="18" charset="0"/>
                <a:cs typeface="Times New Roman" panose="02020603050405020304" pitchFamily="18" charset="0"/>
              </a:rPr>
              <a:t>f. Thay đổi phần tử 37 thành 36, 48 thành 49</a:t>
            </a:r>
          </a:p>
          <a:p>
            <a:r>
              <a:rPr lang="en-US" sz="2400" smtClean="0">
                <a:solidFill>
                  <a:schemeClr val="bg1"/>
                </a:solidFill>
                <a:latin typeface="Times New Roman" panose="02020603050405020304" pitchFamily="18" charset="0"/>
                <a:cs typeface="Times New Roman" panose="02020603050405020304" pitchFamily="18" charset="0"/>
              </a:rPr>
              <a:t>g. Xóa phần tử 25, 36, 49 ra khỏi squares</a:t>
            </a:r>
            <a:endParaRPr lang="en-US" smtClean="0">
              <a:solidFill>
                <a:schemeClr val="bg1"/>
              </a:solidFill>
              <a:latin typeface="Times New Roman" panose="02020603050405020304" pitchFamily="18" charset="0"/>
              <a:cs typeface="Times New Roman" panose="02020603050405020304" pitchFamily="18" charset="0"/>
            </a:endParaRPr>
          </a:p>
          <a:p>
            <a:r>
              <a:rPr lang="en-US" sz="2400" smtClean="0">
                <a:solidFill>
                  <a:schemeClr val="bg1"/>
                </a:solidFill>
                <a:latin typeface="Times New Roman" panose="02020603050405020304" pitchFamily="18" charset="0"/>
                <a:cs typeface="Times New Roman" panose="02020603050405020304" pitchFamily="18" charset="0"/>
              </a:rPr>
              <a:t>h. Đếm số phần tử trong squares</a:t>
            </a:r>
            <a:endParaRPr lang="en-US" sz="2400">
              <a:solidFill>
                <a:schemeClr val="bg1"/>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632229" y="1202512"/>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2: </a:t>
            </a:r>
            <a:r>
              <a:rPr lang="en-US" sz="2400" smtClean="0">
                <a:solidFill>
                  <a:schemeClr val="bg1"/>
                </a:solidFill>
                <a:latin typeface="Times New Roman" panose="02020603050405020304" pitchFamily="18" charset="0"/>
                <a:cs typeface="Times New Roman" panose="02020603050405020304" pitchFamily="18" charset="0"/>
              </a:rPr>
              <a:t>Tạo một list chứa 50 số 50</a:t>
            </a:r>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347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16" name="Rectangle 15"/>
          <p:cNvSpPr/>
          <p:nvPr/>
        </p:nvSpPr>
        <p:spPr>
          <a:xfrm>
            <a:off x="632229" y="557955"/>
            <a:ext cx="10713606" cy="508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 4: </a:t>
            </a:r>
            <a:r>
              <a:rPr lang="en-US" sz="2400" smtClean="0">
                <a:solidFill>
                  <a:schemeClr val="bg1"/>
                </a:solidFill>
                <a:latin typeface="Times New Roman" panose="02020603050405020304" pitchFamily="18" charset="0"/>
                <a:cs typeface="Times New Roman" panose="02020603050405020304" pitchFamily="18" charset="0"/>
              </a:rPr>
              <a:t>Tạo một list of list như sau:</a:t>
            </a:r>
            <a:endParaRPr lang="en-US">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32229" y="1225395"/>
            <a:ext cx="7654521"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nested_list = [[</a:t>
            </a:r>
            <a:r>
              <a:rPr lang="en-US">
                <a:latin typeface="Arial Narrow" panose="020B0606020202030204" pitchFamily="34" charset="0"/>
              </a:rPr>
              <a:t>1, 4, 9, 16</a:t>
            </a:r>
            <a:r>
              <a:rPr lang="en-US">
                <a:latin typeface="Arial Narrow" panose="020B0606020202030204" pitchFamily="34" charset="0"/>
              </a:rPr>
              <a:t>, </a:t>
            </a:r>
            <a:r>
              <a:rPr lang="en-US" smtClean="0">
                <a:latin typeface="Arial Narrow" panose="020B0606020202030204" pitchFamily="34" charset="0"/>
              </a:rPr>
              <a:t>25], [‘a’, ‘b’, ‘c’, ‘d’]</a:t>
            </a:r>
            <a:r>
              <a:rPr lang="en-US">
                <a:latin typeface="Arial Narrow" panose="020B0606020202030204" pitchFamily="34" charset="0"/>
              </a:rPr>
              <a:t> </a:t>
            </a:r>
            <a:r>
              <a:rPr lang="en-US">
                <a:latin typeface="Arial Narrow" panose="020B0606020202030204" pitchFamily="34" charset="0"/>
              </a:rPr>
              <a:t>, </a:t>
            </a:r>
            <a:r>
              <a:rPr lang="en-US" smtClean="0">
                <a:latin typeface="Arial Narrow" panose="020B0606020202030204" pitchFamily="34" charset="0"/>
              </a:rPr>
              <a:t>[‘X0’, ‘X1’, ‘X2’, ‘Y1’, ‘Y2’, ‘Y3’]]</a:t>
            </a:r>
            <a:endParaRPr lang="en-US">
              <a:latin typeface="Arial Narrow" panose="020B0606020202030204" pitchFamily="34" charset="0"/>
            </a:endParaRPr>
          </a:p>
          <a:p>
            <a:endParaRPr lang="en-US">
              <a:latin typeface="Arial Narrow" panose="020B0606020202030204" pitchFamily="34" charset="0"/>
            </a:endParaRPr>
          </a:p>
        </p:txBody>
      </p:sp>
      <p:sp>
        <p:nvSpPr>
          <p:cNvPr id="17" name="Rectangle 16"/>
          <p:cNvSpPr/>
          <p:nvPr/>
        </p:nvSpPr>
        <p:spPr>
          <a:xfrm>
            <a:off x="546504" y="2197635"/>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a. Dự đoán kết quả của</a:t>
            </a:r>
          </a:p>
        </p:txBody>
      </p:sp>
      <p:sp>
        <p:nvSpPr>
          <p:cNvPr id="7" name="Rectangle 6"/>
          <p:cNvSpPr/>
          <p:nvPr/>
        </p:nvSpPr>
        <p:spPr>
          <a:xfrm>
            <a:off x="632229" y="2781358"/>
            <a:ext cx="7654521"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a:latin typeface="Arial Narrow" panose="020B0606020202030204" pitchFamily="34" charset="0"/>
              </a:rPr>
              <a:t>nested_list </a:t>
            </a:r>
            <a:r>
              <a:rPr lang="en-US" smtClean="0">
                <a:latin typeface="Arial Narrow" panose="020B0606020202030204" pitchFamily="34" charset="0"/>
              </a:rPr>
              <a:t>[</a:t>
            </a:r>
            <a:r>
              <a:rPr lang="en-US">
                <a:latin typeface="Arial Narrow" panose="020B0606020202030204" pitchFamily="34" charset="0"/>
              </a:rPr>
              <a:t>0</a:t>
            </a:r>
            <a:r>
              <a:rPr lang="en-US" smtClean="0">
                <a:latin typeface="Arial Narrow" panose="020B0606020202030204" pitchFamily="34" charset="0"/>
              </a:rPr>
              <a:t>]</a:t>
            </a:r>
          </a:p>
          <a:p>
            <a:r>
              <a:rPr lang="en-US">
                <a:latin typeface="Arial Narrow" panose="020B0606020202030204" pitchFamily="34" charset="0"/>
              </a:rPr>
              <a:t>&gt;&gt;&gt; </a:t>
            </a:r>
            <a:r>
              <a:rPr lang="en-US">
                <a:latin typeface="Arial Narrow" panose="020B0606020202030204" pitchFamily="34" charset="0"/>
              </a:rPr>
              <a:t>nested_list </a:t>
            </a:r>
            <a:r>
              <a:rPr lang="en-US" smtClean="0">
                <a:latin typeface="Arial Narrow" panose="020B0606020202030204" pitchFamily="34" charset="0"/>
              </a:rPr>
              <a:t>[</a:t>
            </a:r>
            <a:r>
              <a:rPr lang="en-US">
                <a:latin typeface="Arial Narrow" panose="020B0606020202030204" pitchFamily="34" charset="0"/>
              </a:rPr>
              <a:t>1</a:t>
            </a:r>
            <a:r>
              <a:rPr lang="en-US">
                <a:latin typeface="Arial Narrow" panose="020B0606020202030204" pitchFamily="34" charset="0"/>
              </a:rPr>
              <a:t>][</a:t>
            </a:r>
            <a:r>
              <a:rPr lang="en-US" smtClean="0">
                <a:latin typeface="Arial Narrow" panose="020B0606020202030204" pitchFamily="34" charset="0"/>
              </a:rPr>
              <a:t>3]</a:t>
            </a:r>
            <a:endParaRPr lang="en-US">
              <a:latin typeface="Arial Narrow" panose="020B0606020202030204" pitchFamily="34" charset="0"/>
            </a:endParaRPr>
          </a:p>
        </p:txBody>
      </p:sp>
      <p:sp>
        <p:nvSpPr>
          <p:cNvPr id="9" name="Rectangle 8"/>
          <p:cNvSpPr/>
          <p:nvPr/>
        </p:nvSpPr>
        <p:spPr>
          <a:xfrm>
            <a:off x="546504" y="3724973"/>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b. Chọn phần tử ở vị trí thứ 4 của list cuối cùng </a:t>
            </a:r>
          </a:p>
        </p:txBody>
      </p:sp>
      <p:sp>
        <p:nvSpPr>
          <p:cNvPr id="11" name="Rectangle 10"/>
          <p:cNvSpPr/>
          <p:nvPr/>
        </p:nvSpPr>
        <p:spPr>
          <a:xfrm>
            <a:off x="546504" y="4228417"/>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c. Chọn phần tử ở vị trí thứ 2 của list ở vị trí thứ 1</a:t>
            </a:r>
          </a:p>
        </p:txBody>
      </p:sp>
      <p:sp>
        <p:nvSpPr>
          <p:cNvPr id="12" name="Rectangle 11"/>
          <p:cNvSpPr/>
          <p:nvPr/>
        </p:nvSpPr>
        <p:spPr>
          <a:xfrm>
            <a:off x="546504" y="5254224"/>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e. Từ nested_list tạo thành list như sau </a:t>
            </a:r>
          </a:p>
        </p:txBody>
      </p:sp>
      <p:sp>
        <p:nvSpPr>
          <p:cNvPr id="13" name="Rectangle 12"/>
          <p:cNvSpPr/>
          <p:nvPr/>
        </p:nvSpPr>
        <p:spPr>
          <a:xfrm>
            <a:off x="632229" y="5848884"/>
            <a:ext cx="7654521" cy="813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flattened_list </a:t>
            </a:r>
            <a:r>
              <a:rPr lang="en-US">
                <a:latin typeface="Arial Narrow" panose="020B0606020202030204" pitchFamily="34" charset="0"/>
              </a:rPr>
              <a:t>= </a:t>
            </a:r>
            <a:r>
              <a:rPr lang="en-US" smtClean="0">
                <a:latin typeface="Arial Narrow" panose="020B0606020202030204" pitchFamily="34" charset="0"/>
              </a:rPr>
              <a:t>[1</a:t>
            </a:r>
            <a:r>
              <a:rPr lang="en-US">
                <a:latin typeface="Arial Narrow" panose="020B0606020202030204" pitchFamily="34" charset="0"/>
              </a:rPr>
              <a:t>, 4, 9, 16</a:t>
            </a:r>
            <a:r>
              <a:rPr lang="en-US">
                <a:latin typeface="Arial Narrow" panose="020B0606020202030204" pitchFamily="34" charset="0"/>
              </a:rPr>
              <a:t>, </a:t>
            </a:r>
            <a:r>
              <a:rPr lang="en-US" smtClean="0">
                <a:latin typeface="Arial Narrow" panose="020B0606020202030204" pitchFamily="34" charset="0"/>
              </a:rPr>
              <a:t>25, ‘a’, ‘b’, ‘c’, ‘d’ </a:t>
            </a:r>
            <a:r>
              <a:rPr lang="en-US">
                <a:latin typeface="Arial Narrow" panose="020B0606020202030204" pitchFamily="34" charset="0"/>
              </a:rPr>
              <a:t>, </a:t>
            </a:r>
            <a:r>
              <a:rPr lang="en-US" smtClean="0">
                <a:latin typeface="Arial Narrow" panose="020B0606020202030204" pitchFamily="34" charset="0"/>
              </a:rPr>
              <a:t>‘X0’, ‘X1’, ‘X2’, ‘Y1’, ‘Y2’, ‘Y3’]</a:t>
            </a:r>
            <a:endParaRPr lang="en-US">
              <a:latin typeface="Arial Narrow" panose="020B0606020202030204" pitchFamily="34" charset="0"/>
            </a:endParaRPr>
          </a:p>
          <a:p>
            <a:endParaRPr lang="en-US">
              <a:latin typeface="Arial Narrow" panose="020B0606020202030204" pitchFamily="34" charset="0"/>
            </a:endParaRPr>
          </a:p>
        </p:txBody>
      </p:sp>
      <p:sp>
        <p:nvSpPr>
          <p:cNvPr id="14" name="Rectangle 13"/>
          <p:cNvSpPr/>
          <p:nvPr/>
        </p:nvSpPr>
        <p:spPr>
          <a:xfrm>
            <a:off x="546504" y="4721944"/>
            <a:ext cx="10713606" cy="5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d. nested_list có bao nhiêu phần tử?</a:t>
            </a:r>
          </a:p>
        </p:txBody>
      </p:sp>
    </p:spTree>
    <p:extLst>
      <p:ext uri="{BB962C8B-B14F-4D97-AF65-F5344CB8AC3E}">
        <p14:creationId xmlns:p14="http://schemas.microsoft.com/office/powerpoint/2010/main" val="558111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5029" y="2355494"/>
            <a:ext cx="2262159"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5: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if  elif  else</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20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6" name="TextBox 5"/>
          <p:cNvSpPr txBox="1"/>
          <p:nvPr/>
        </p:nvSpPr>
        <p:spPr>
          <a:xfrm>
            <a:off x="408044" y="247510"/>
            <a:ext cx="11021351"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1. Python là ngôn ngữ lập trình đa chức năng</a:t>
            </a:r>
            <a:endParaRPr lang="en-US" sz="3200">
              <a:solidFill>
                <a:schemeClr val="bg1"/>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flipH="1">
            <a:off x="5981700" y="1599392"/>
            <a:ext cx="0" cy="467980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88322" y="1280971"/>
            <a:ext cx="2705100" cy="369332"/>
          </a:xfrm>
          <a:prstGeom prst="rect">
            <a:avLst/>
          </a:prstGeom>
          <a:noFill/>
        </p:spPr>
        <p:txBody>
          <a:bodyPr wrap="square" rtlCol="0">
            <a:spAutoFit/>
          </a:bodyPr>
          <a:lstStyle/>
          <a:p>
            <a:r>
              <a:rPr lang="en-US" smtClean="0">
                <a:solidFill>
                  <a:schemeClr val="bg1"/>
                </a:solidFill>
              </a:rPr>
              <a:t>Special-Purpose Language</a:t>
            </a:r>
            <a:endParaRPr lang="en-US">
              <a:solidFill>
                <a:schemeClr val="bg1"/>
              </a:solidFill>
            </a:endParaRPr>
          </a:p>
        </p:txBody>
      </p:sp>
      <p:sp>
        <p:nvSpPr>
          <p:cNvPr id="18" name="TextBox 17"/>
          <p:cNvSpPr txBox="1"/>
          <p:nvPr/>
        </p:nvSpPr>
        <p:spPr>
          <a:xfrm>
            <a:off x="7866461" y="1280971"/>
            <a:ext cx="2705100" cy="369332"/>
          </a:xfrm>
          <a:prstGeom prst="rect">
            <a:avLst/>
          </a:prstGeom>
          <a:noFill/>
        </p:spPr>
        <p:txBody>
          <a:bodyPr wrap="square" rtlCol="0">
            <a:spAutoFit/>
          </a:bodyPr>
          <a:lstStyle/>
          <a:p>
            <a:r>
              <a:rPr lang="en-US" smtClean="0">
                <a:solidFill>
                  <a:schemeClr val="bg1"/>
                </a:solidFill>
              </a:rPr>
              <a:t>General-Purpose Language</a:t>
            </a:r>
            <a:endParaRPr lang="en-US">
              <a:solidFill>
                <a:schemeClr val="bg1"/>
              </a:solidFill>
            </a:endParaRPr>
          </a:p>
        </p:txBody>
      </p:sp>
      <p:pic>
        <p:nvPicPr>
          <p:cNvPr id="1032" name="Picture 8" descr="https://i.stack.imgur.com/t5VF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780" y="2360853"/>
            <a:ext cx="1516643" cy="63812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ql Icon #269843 - Free Icons Libra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7375" y="3507541"/>
            <a:ext cx="659299" cy="87343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pages.uncc.edu/techne/wp-content/uploads/sites/93/2013/12/matlab-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262" y="2585502"/>
            <a:ext cx="1123952" cy="126444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Wolfram Mathematica Phần mềm tính toán kỹ thuật khoa họ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7989" y="4889534"/>
            <a:ext cx="1578772" cy="105398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Copyright Symbol R Free Download PNG | PNG Al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7347" y="4433076"/>
            <a:ext cx="996382" cy="99638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con request : c-plus-plus · Issue #14021 · FortAwesome/Font-Awesome ·  GitHu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72005" y="2251869"/>
            <a:ext cx="1027781" cy="1155398"/>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devstickers.com/assets/img/pro/2p4i.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51041" y="4184798"/>
            <a:ext cx="1202927" cy="1202927"/>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GitHub - python/cpython: The Python programming langu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20577" y="2189082"/>
            <a:ext cx="1242143" cy="1242143"/>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javascript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52584" y="2899841"/>
            <a:ext cx="1062767" cy="1062767"/>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7 Lỗi Thường Gặp Khi Lập Trình Java Với Beginne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25011" y="4702632"/>
            <a:ext cx="1209107" cy="91408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Codeforcoder | LPU | EBOOKs | PPT | Question Papers | SR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300702" y="3849948"/>
            <a:ext cx="1242143" cy="124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538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7158" y="2355494"/>
            <a:ext cx="1697901"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6: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while</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6801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7158" y="2355494"/>
            <a:ext cx="1697901"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5: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for</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179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6" name="TextBox 5"/>
          <p:cNvSpPr txBox="1"/>
          <p:nvPr/>
        </p:nvSpPr>
        <p:spPr>
          <a:xfrm>
            <a:off x="408044" y="247510"/>
            <a:ext cx="11021351" cy="584775"/>
          </a:xfrm>
          <a:prstGeom prst="rect">
            <a:avLst/>
          </a:prstGeom>
          <a:noFill/>
        </p:spPr>
        <p:txBody>
          <a:bodyPr wrap="square" rtlCol="0">
            <a:spAutoFit/>
          </a:bodyPr>
          <a:lstStyle/>
          <a:p>
            <a:r>
              <a:rPr lang="en-US" sz="3200" smtClean="0">
                <a:solidFill>
                  <a:schemeClr val="bg1"/>
                </a:solidFill>
                <a:latin typeface="Times New Roman" panose="02020603050405020304" pitchFamily="18" charset="0"/>
                <a:cs typeface="Times New Roman" panose="02020603050405020304" pitchFamily="18" charset="0"/>
              </a:rPr>
              <a:t>2. </a:t>
            </a:r>
            <a:r>
              <a:rPr lang="en-US" sz="3200">
                <a:solidFill>
                  <a:schemeClr val="bg1"/>
                </a:solidFill>
                <a:latin typeface="Times New Roman" panose="02020603050405020304" pitchFamily="18" charset="0"/>
                <a:cs typeface="Times New Roman" panose="02020603050405020304" pitchFamily="18" charset="0"/>
              </a:rPr>
              <a:t>Python là ngôn ngữ lập trình bậc cao</a:t>
            </a:r>
            <a:endParaRPr lang="en-US" sz="3200">
              <a:solidFill>
                <a:schemeClr val="bg1"/>
              </a:solidFill>
              <a:latin typeface="Times New Roman" panose="02020603050405020304" pitchFamily="18" charset="0"/>
              <a:cs typeface="Times New Roman" panose="02020603050405020304" pitchFamily="18" charset="0"/>
            </a:endParaRPr>
          </a:p>
        </p:txBody>
      </p:sp>
      <p:cxnSp>
        <p:nvCxnSpPr>
          <p:cNvPr id="33" name="Straight Arrow Connector 32"/>
          <p:cNvCxnSpPr/>
          <p:nvPr/>
        </p:nvCxnSpPr>
        <p:spPr>
          <a:xfrm>
            <a:off x="1562216" y="3629023"/>
            <a:ext cx="9156645" cy="0"/>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8078" y="3305859"/>
            <a:ext cx="1268297" cy="646331"/>
          </a:xfrm>
          <a:prstGeom prst="rect">
            <a:avLst/>
          </a:prstGeom>
          <a:noFill/>
        </p:spPr>
        <p:txBody>
          <a:bodyPr wrap="none" rtlCol="0">
            <a:spAutoFit/>
          </a:bodyPr>
          <a:lstStyle/>
          <a:p>
            <a:pPr algn="ctr"/>
            <a:r>
              <a:rPr lang="en-US" smtClean="0">
                <a:solidFill>
                  <a:schemeClr val="bg1"/>
                </a:solidFill>
              </a:rPr>
              <a:t>Low-Level </a:t>
            </a:r>
            <a:br>
              <a:rPr lang="en-US" smtClean="0">
                <a:solidFill>
                  <a:schemeClr val="bg1"/>
                </a:solidFill>
              </a:rPr>
            </a:br>
            <a:r>
              <a:rPr lang="en-US" smtClean="0">
                <a:solidFill>
                  <a:schemeClr val="bg1"/>
                </a:solidFill>
              </a:rPr>
              <a:t>Language</a:t>
            </a:r>
            <a:endParaRPr lang="en-US">
              <a:solidFill>
                <a:schemeClr val="bg1"/>
              </a:solidFill>
            </a:endParaRPr>
          </a:p>
        </p:txBody>
      </p:sp>
      <p:sp>
        <p:nvSpPr>
          <p:cNvPr id="35" name="TextBox 34"/>
          <p:cNvSpPr txBox="1"/>
          <p:nvPr/>
        </p:nvSpPr>
        <p:spPr>
          <a:xfrm>
            <a:off x="10718861" y="3305858"/>
            <a:ext cx="1306768" cy="646331"/>
          </a:xfrm>
          <a:prstGeom prst="rect">
            <a:avLst/>
          </a:prstGeom>
          <a:noFill/>
        </p:spPr>
        <p:txBody>
          <a:bodyPr wrap="none" rtlCol="0">
            <a:spAutoFit/>
          </a:bodyPr>
          <a:lstStyle/>
          <a:p>
            <a:pPr algn="ctr"/>
            <a:r>
              <a:rPr lang="en-US" smtClean="0">
                <a:solidFill>
                  <a:schemeClr val="bg1"/>
                </a:solidFill>
              </a:rPr>
              <a:t>High-Level </a:t>
            </a:r>
            <a:br>
              <a:rPr lang="en-US" smtClean="0">
                <a:solidFill>
                  <a:schemeClr val="bg1"/>
                </a:solidFill>
              </a:rPr>
            </a:br>
            <a:r>
              <a:rPr lang="en-US" smtClean="0">
                <a:solidFill>
                  <a:schemeClr val="bg1"/>
                </a:solidFill>
              </a:rPr>
              <a:t>Language</a:t>
            </a:r>
            <a:endParaRPr lang="en-US">
              <a:solidFill>
                <a:schemeClr val="bg1"/>
              </a:solidFill>
            </a:endParaRPr>
          </a:p>
        </p:txBody>
      </p:sp>
      <p:pic>
        <p:nvPicPr>
          <p:cNvPr id="36" name="Picture 28" descr="Icon request : c-plus-plus · Issue #14021 · FortAwesome/Font-Awesome ·  GitHu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1412" y="3798590"/>
            <a:ext cx="561458" cy="6311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0" descr="GitHub - python/cpython: The Python programming langu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4214" y="3785283"/>
            <a:ext cx="602779" cy="602779"/>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0779155" y="4005997"/>
            <a:ext cx="1186179" cy="523220"/>
          </a:xfrm>
          <a:prstGeom prst="rect">
            <a:avLst/>
          </a:prstGeom>
          <a:noFill/>
        </p:spPr>
        <p:txBody>
          <a:bodyPr wrap="square" rtlCol="0">
            <a:spAutoFit/>
          </a:bodyPr>
          <a:lstStyle/>
          <a:p>
            <a:pPr algn="ctr"/>
            <a:r>
              <a:rPr lang="en-US" sz="1400" smtClean="0">
                <a:solidFill>
                  <a:schemeClr val="accent1">
                    <a:lumMod val="60000"/>
                    <a:lumOff val="40000"/>
                  </a:schemeClr>
                </a:solidFill>
              </a:rPr>
              <a:t>Friendly to Human</a:t>
            </a:r>
            <a:endParaRPr lang="en-US" sz="1400">
              <a:solidFill>
                <a:schemeClr val="accent1">
                  <a:lumMod val="60000"/>
                  <a:lumOff val="40000"/>
                </a:schemeClr>
              </a:solidFill>
            </a:endParaRPr>
          </a:p>
        </p:txBody>
      </p:sp>
      <p:sp>
        <p:nvSpPr>
          <p:cNvPr id="40" name="TextBox 39"/>
          <p:cNvSpPr txBox="1"/>
          <p:nvPr/>
        </p:nvSpPr>
        <p:spPr>
          <a:xfrm>
            <a:off x="249136" y="4005997"/>
            <a:ext cx="1186179" cy="523220"/>
          </a:xfrm>
          <a:prstGeom prst="rect">
            <a:avLst/>
          </a:prstGeom>
          <a:noFill/>
        </p:spPr>
        <p:txBody>
          <a:bodyPr wrap="square" rtlCol="0">
            <a:spAutoFit/>
          </a:bodyPr>
          <a:lstStyle/>
          <a:p>
            <a:pPr algn="ctr"/>
            <a:r>
              <a:rPr lang="en-US" sz="1400" smtClean="0">
                <a:solidFill>
                  <a:schemeClr val="accent1">
                    <a:lumMod val="60000"/>
                    <a:lumOff val="40000"/>
                  </a:schemeClr>
                </a:solidFill>
              </a:rPr>
              <a:t>Friendly to Computers</a:t>
            </a:r>
            <a:endParaRPr lang="en-US" sz="1400">
              <a:solidFill>
                <a:schemeClr val="accent1">
                  <a:lumMod val="60000"/>
                  <a:lumOff val="40000"/>
                </a:schemeClr>
              </a:solidFill>
            </a:endParaRPr>
          </a:p>
        </p:txBody>
      </p:sp>
      <p:pic>
        <p:nvPicPr>
          <p:cNvPr id="41" name="Picture 42" descr="javascript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100" y="3807419"/>
            <a:ext cx="613513" cy="61351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8" descr="http://devstickers.com/assets/img/pro/2p4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6205" y="3760795"/>
            <a:ext cx="706765" cy="70676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Codeforcoder | LPU | EBOOKs | PPT | Question Papers | SR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75784" y="3767252"/>
            <a:ext cx="700308" cy="700308"/>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401286" y="1242023"/>
            <a:ext cx="10544175" cy="923330"/>
          </a:xfrm>
          <a:prstGeom prst="rect">
            <a:avLst/>
          </a:prstGeom>
          <a:noFill/>
        </p:spPr>
        <p:txBody>
          <a:bodyPr wrap="square" rtlCol="0">
            <a:spAutoFit/>
          </a:bodyPr>
          <a:lstStyle/>
          <a:p>
            <a:r>
              <a:rPr lang="en-US" smtClean="0">
                <a:solidFill>
                  <a:schemeClr val="bg1"/>
                </a:solidFill>
              </a:rPr>
              <a:t>Về cơ bản ngôn ngữ lập trình là một </a:t>
            </a:r>
            <a:r>
              <a:rPr lang="en-US" b="1" smtClean="0">
                <a:solidFill>
                  <a:schemeClr val="accent5">
                    <a:lumMod val="60000"/>
                    <a:lumOff val="40000"/>
                  </a:schemeClr>
                </a:solidFill>
              </a:rPr>
              <a:t>ngôn ngữ</a:t>
            </a:r>
            <a:r>
              <a:rPr lang="en-US" smtClean="0">
                <a:solidFill>
                  <a:schemeClr val="bg1"/>
                </a:solidFill>
              </a:rPr>
              <a:t> được sử dụng để con người giao tiếp với máy tính. </a:t>
            </a:r>
          </a:p>
          <a:p>
            <a:r>
              <a:rPr lang="en-US" smtClean="0">
                <a:solidFill>
                  <a:schemeClr val="bg1"/>
                </a:solidFill>
              </a:rPr>
              <a:t>Từ đó các ngôn ngữ lập trình có thể được xếp theo thứ bậc. Bậc càng cao càng dễ hiểu cho con người (nhưng càng khó hiểu cho máy tính), bậc càng thấp càng khó hiểu cho con người (nhưng càng dễ hiểu cho máy tính)</a:t>
            </a:r>
            <a:endParaRPr lang="en-US">
              <a:solidFill>
                <a:schemeClr val="bg1"/>
              </a:solidFill>
            </a:endParaRPr>
          </a:p>
        </p:txBody>
      </p:sp>
      <p:sp>
        <p:nvSpPr>
          <p:cNvPr id="45" name="TextBox 44"/>
          <p:cNvSpPr txBox="1"/>
          <p:nvPr/>
        </p:nvSpPr>
        <p:spPr>
          <a:xfrm>
            <a:off x="941981" y="5028932"/>
            <a:ext cx="1240470" cy="461665"/>
          </a:xfrm>
          <a:prstGeom prst="rect">
            <a:avLst/>
          </a:prstGeom>
          <a:noFill/>
        </p:spPr>
        <p:txBody>
          <a:bodyPr wrap="square" rtlCol="0">
            <a:spAutoFit/>
          </a:bodyPr>
          <a:lstStyle/>
          <a:p>
            <a:pPr algn="ctr"/>
            <a:r>
              <a:rPr lang="en-US" sz="1200" smtClean="0">
                <a:solidFill>
                  <a:schemeClr val="bg1"/>
                </a:solidFill>
              </a:rPr>
              <a:t>Binary code: 010010001</a:t>
            </a:r>
            <a:endParaRPr lang="en-US" sz="1200">
              <a:solidFill>
                <a:schemeClr val="bg1"/>
              </a:solidFill>
            </a:endParaRPr>
          </a:p>
        </p:txBody>
      </p:sp>
      <p:sp>
        <p:nvSpPr>
          <p:cNvPr id="46" name="TextBox 45"/>
          <p:cNvSpPr txBox="1"/>
          <p:nvPr/>
        </p:nvSpPr>
        <p:spPr>
          <a:xfrm>
            <a:off x="10378596" y="5121264"/>
            <a:ext cx="680529" cy="276999"/>
          </a:xfrm>
          <a:prstGeom prst="rect">
            <a:avLst/>
          </a:prstGeom>
          <a:noFill/>
        </p:spPr>
        <p:txBody>
          <a:bodyPr wrap="square" rtlCol="0">
            <a:spAutoFit/>
          </a:bodyPr>
          <a:lstStyle/>
          <a:p>
            <a:pPr algn="ctr"/>
            <a:r>
              <a:rPr lang="en-US" sz="1200" smtClean="0">
                <a:solidFill>
                  <a:schemeClr val="bg1"/>
                </a:solidFill>
              </a:rPr>
              <a:t>English</a:t>
            </a:r>
            <a:endParaRPr lang="en-US" sz="1200">
              <a:solidFill>
                <a:schemeClr val="bg1"/>
              </a:solidFill>
            </a:endParaRPr>
          </a:p>
        </p:txBody>
      </p:sp>
    </p:spTree>
    <p:extLst>
      <p:ext uri="{BB962C8B-B14F-4D97-AF65-F5344CB8AC3E}">
        <p14:creationId xmlns:p14="http://schemas.microsoft.com/office/powerpoint/2010/main" val="2154431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6" name="TextBox 5"/>
          <p:cNvSpPr txBox="1"/>
          <p:nvPr/>
        </p:nvSpPr>
        <p:spPr>
          <a:xfrm>
            <a:off x="408044" y="247510"/>
            <a:ext cx="11021351" cy="584775"/>
          </a:xfrm>
          <a:prstGeom prst="rect">
            <a:avLst/>
          </a:prstGeom>
          <a:noFill/>
        </p:spPr>
        <p:txBody>
          <a:bodyPr wrap="square" rtlCol="0">
            <a:spAutoFit/>
          </a:bodyPr>
          <a:lstStyle/>
          <a:p>
            <a:r>
              <a:rPr lang="en-US" sz="3200">
                <a:solidFill>
                  <a:schemeClr val="bg1"/>
                </a:solidFill>
                <a:latin typeface="Times New Roman" panose="02020603050405020304" pitchFamily="18" charset="0"/>
                <a:cs typeface="Times New Roman" panose="02020603050405020304" pitchFamily="18" charset="0"/>
              </a:rPr>
              <a:t>3. Python là ngôn ngữ lập trình hướng đối tượng</a:t>
            </a:r>
            <a:endParaRPr lang="en-US" sz="3200">
              <a:solidFill>
                <a:schemeClr val="bg1"/>
              </a:solidFill>
              <a:latin typeface="Times New Roman" panose="02020603050405020304" pitchFamily="18" charset="0"/>
              <a:cs typeface="Times New Roman" panose="02020603050405020304" pitchFamily="18" charset="0"/>
            </a:endParaRPr>
          </a:p>
        </p:txBody>
      </p:sp>
      <p:cxnSp>
        <p:nvCxnSpPr>
          <p:cNvPr id="19" name="Straight Connector 18"/>
          <p:cNvCxnSpPr/>
          <p:nvPr/>
        </p:nvCxnSpPr>
        <p:spPr>
          <a:xfrm flipH="1">
            <a:off x="5810250" y="1792270"/>
            <a:ext cx="0" cy="439632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34923" y="1062883"/>
            <a:ext cx="4152029" cy="646331"/>
          </a:xfrm>
          <a:prstGeom prst="rect">
            <a:avLst/>
          </a:prstGeom>
          <a:noFill/>
        </p:spPr>
        <p:txBody>
          <a:bodyPr wrap="square" rtlCol="0">
            <a:spAutoFit/>
          </a:bodyPr>
          <a:lstStyle/>
          <a:p>
            <a:pPr algn="ctr"/>
            <a:r>
              <a:rPr lang="en-US" smtClean="0">
                <a:solidFill>
                  <a:schemeClr val="bg1"/>
                </a:solidFill>
              </a:rPr>
              <a:t>Procedural-Oriented Language</a:t>
            </a:r>
            <a:br>
              <a:rPr lang="en-US" smtClean="0">
                <a:solidFill>
                  <a:schemeClr val="bg1"/>
                </a:solidFill>
              </a:rPr>
            </a:br>
            <a:r>
              <a:rPr lang="en-US" smtClean="0">
                <a:solidFill>
                  <a:schemeClr val="bg1"/>
                </a:solidFill>
              </a:rPr>
              <a:t>(một chuỗi các tác vụ để máy thực thi)</a:t>
            </a:r>
            <a:endParaRPr lang="en-US">
              <a:solidFill>
                <a:schemeClr val="bg1"/>
              </a:solidFill>
            </a:endParaRPr>
          </a:p>
        </p:txBody>
      </p:sp>
      <p:sp>
        <p:nvSpPr>
          <p:cNvPr id="21" name="TextBox 20"/>
          <p:cNvSpPr txBox="1"/>
          <p:nvPr/>
        </p:nvSpPr>
        <p:spPr>
          <a:xfrm>
            <a:off x="5887008" y="1062883"/>
            <a:ext cx="6018224" cy="646331"/>
          </a:xfrm>
          <a:prstGeom prst="rect">
            <a:avLst/>
          </a:prstGeom>
          <a:noFill/>
        </p:spPr>
        <p:txBody>
          <a:bodyPr wrap="square" rtlCol="0">
            <a:spAutoFit/>
          </a:bodyPr>
          <a:lstStyle/>
          <a:p>
            <a:pPr algn="ctr"/>
            <a:r>
              <a:rPr lang="en-US" smtClean="0">
                <a:solidFill>
                  <a:schemeClr val="bg1"/>
                </a:solidFill>
              </a:rPr>
              <a:t>Object-Oriented Language</a:t>
            </a:r>
          </a:p>
          <a:p>
            <a:pPr algn="ctr"/>
            <a:r>
              <a:rPr lang="en-US" smtClean="0">
                <a:solidFill>
                  <a:schemeClr val="bg1"/>
                </a:solidFill>
              </a:rPr>
              <a:t>(mọi thứ là object, các object tương tác qua lại với nhau)</a:t>
            </a:r>
            <a:endParaRPr lang="en-US">
              <a:solidFill>
                <a:schemeClr val="bg1"/>
              </a:solidFill>
            </a:endParaRPr>
          </a:p>
        </p:txBody>
      </p:sp>
      <p:pic>
        <p:nvPicPr>
          <p:cNvPr id="22" name="Picture 18" descr="Sql Icon #269843 - Free Icons Libra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7641" y="2846591"/>
            <a:ext cx="659299" cy="8734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6" descr="Copyright Symbol R Free Download PNG | PNG 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93314" y="4700172"/>
            <a:ext cx="996382" cy="99638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8" descr="Icon request : c-plus-plus · Issue #14021 · FortAwesome/Font-Awesome ·  GitHu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8538" y="2268892"/>
            <a:ext cx="1027781" cy="115539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8" descr="http://devstickers.com/assets/img/pro/2p4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5571" y="3497245"/>
            <a:ext cx="1202927" cy="120292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0" descr="GitHub - python/cpython: The Python programming langu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47686" y="2597972"/>
            <a:ext cx="1242143" cy="124214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2" descr="javascript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0619" y="3497245"/>
            <a:ext cx="1062767" cy="10627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4" descr="7 Lỗi Thường Gặp Khi Lập Trình Java Với Beginn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01831" y="3636169"/>
            <a:ext cx="1209107" cy="9140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odeforcoder | LPU | EBOOKs | PPT | Question Papers | SR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5513" y="2389594"/>
            <a:ext cx="1242143" cy="124214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2" descr="Wolfram Mathematica Phần mềm tính toán kỹ thuật khoa họ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0677" y="4700172"/>
            <a:ext cx="1578772" cy="105398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0" descr="https://pages.uncc.edu/techne/wp-content/uploads/sites/93/2013/12/matlab-logo.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8460" y="4837284"/>
            <a:ext cx="1123952" cy="12644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https://i.stack.imgur.com/t5VF4.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0349" y="4908100"/>
            <a:ext cx="1516643" cy="638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478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6" name="TextBox 5"/>
          <p:cNvSpPr txBox="1"/>
          <p:nvPr/>
        </p:nvSpPr>
        <p:spPr>
          <a:xfrm>
            <a:off x="417569" y="2010252"/>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Tổng kết</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78863" y="2794618"/>
            <a:ext cx="10503462" cy="923330"/>
          </a:xfrm>
          <a:prstGeom prst="rect">
            <a:avLst/>
          </a:prstGeom>
          <a:noFill/>
        </p:spPr>
        <p:txBody>
          <a:bodyPr wrap="square" rtlCol="0">
            <a:spAutoFit/>
          </a:bodyPr>
          <a:lstStyle/>
          <a:p>
            <a:pPr marL="285750" indent="-285750">
              <a:buFont typeface="Arial" panose="020B0604020202020204" pitchFamily="34" charset="0"/>
              <a:buChar char="•"/>
            </a:pPr>
            <a:r>
              <a:rPr lang="en-US" smtClean="0">
                <a:solidFill>
                  <a:schemeClr val="bg1"/>
                </a:solidFill>
              </a:rPr>
              <a:t>Python là một ngôn ngữ lập trình đa chức năng (general-purpose language)</a:t>
            </a:r>
          </a:p>
          <a:p>
            <a:pPr marL="285750" indent="-285750">
              <a:buFont typeface="Arial" panose="020B0604020202020204" pitchFamily="34" charset="0"/>
              <a:buChar char="•"/>
            </a:pPr>
            <a:r>
              <a:rPr lang="en-US" smtClean="0">
                <a:solidFill>
                  <a:schemeClr val="bg1"/>
                </a:solidFill>
              </a:rPr>
              <a:t>Python là ngôn ngữ lập trình cấp cao (high-level language)</a:t>
            </a:r>
          </a:p>
          <a:p>
            <a:pPr marL="285750" indent="-285750">
              <a:buFont typeface="Arial" panose="020B0604020202020204" pitchFamily="34" charset="0"/>
              <a:buChar char="•"/>
            </a:pPr>
            <a:r>
              <a:rPr lang="en-US" smtClean="0">
                <a:solidFill>
                  <a:schemeClr val="bg1"/>
                </a:solidFill>
              </a:rPr>
              <a:t>Python là ngôn ngữ lập trình hướng đối tượng (object-oriented language)</a:t>
            </a:r>
            <a:endParaRPr lang="en-US">
              <a:solidFill>
                <a:schemeClr val="bg1"/>
              </a:solidFill>
            </a:endParaRPr>
          </a:p>
        </p:txBody>
      </p:sp>
    </p:spTree>
    <p:extLst>
      <p:ext uri="{BB962C8B-B14F-4D97-AF65-F5344CB8AC3E}">
        <p14:creationId xmlns:p14="http://schemas.microsoft.com/office/powerpoint/2010/main" val="4022728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4427" y="2355494"/>
            <a:ext cx="2903359" cy="1200329"/>
          </a:xfrm>
          <a:prstGeom prst="rect">
            <a:avLst/>
          </a:prstGeom>
          <a:noFill/>
        </p:spPr>
        <p:txBody>
          <a:bodyPr wrap="none" rtlCol="0">
            <a:spAutoFit/>
          </a:bodyPr>
          <a:lstStyle/>
          <a:p>
            <a:pPr algn="ctr"/>
            <a:r>
              <a:rPr lang="en-US" sz="3600">
                <a:solidFill>
                  <a:schemeClr val="bg1"/>
                </a:solidFill>
                <a:latin typeface="Times New Roman" panose="02020603050405020304" pitchFamily="18" charset="0"/>
                <a:cs typeface="Times New Roman" panose="02020603050405020304" pitchFamily="18" charset="0"/>
              </a:rPr>
              <a:t>Phần </a:t>
            </a:r>
            <a:r>
              <a:rPr lang="en-US" sz="3600" smtClean="0">
                <a:solidFill>
                  <a:schemeClr val="bg1"/>
                </a:solidFill>
                <a:latin typeface="Times New Roman" panose="02020603050405020304" pitchFamily="18" charset="0"/>
                <a:cs typeface="Times New Roman" panose="02020603050405020304" pitchFamily="18" charset="0"/>
              </a:rPr>
              <a:t>2: </a:t>
            </a:r>
            <a:br>
              <a:rPr lang="en-US" sz="3600" smtClean="0">
                <a:solidFill>
                  <a:schemeClr val="bg1"/>
                </a:solidFill>
                <a:latin typeface="Times New Roman" panose="02020603050405020304" pitchFamily="18" charset="0"/>
                <a:cs typeface="Times New Roman" panose="02020603050405020304" pitchFamily="18" charset="0"/>
              </a:rPr>
            </a:b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integer</a:t>
            </a:r>
            <a:r>
              <a:rPr lang="en-US" sz="3600" smtClean="0">
                <a:solidFill>
                  <a:schemeClr val="bg1"/>
                </a:solidFill>
                <a:latin typeface="Times New Roman" panose="02020603050405020304" pitchFamily="18" charset="0"/>
                <a:cs typeface="Times New Roman" panose="02020603050405020304" pitchFamily="18" charset="0"/>
              </a:rPr>
              <a:t> &amp; </a:t>
            </a:r>
            <a:r>
              <a:rPr lang="en-US" sz="3600" smtClean="0">
                <a:solidFill>
                  <a:schemeClr val="accent4">
                    <a:lumMod val="60000"/>
                    <a:lumOff val="40000"/>
                  </a:schemeClr>
                </a:solidFill>
                <a:latin typeface="Times New Roman" panose="02020603050405020304" pitchFamily="18" charset="0"/>
                <a:cs typeface="Times New Roman" panose="02020603050405020304" pitchFamily="18" charset="0"/>
              </a:rPr>
              <a:t>float</a:t>
            </a:r>
            <a:endParaRPr lang="en-US" sz="360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37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9" name="Rectangle 8"/>
          <p:cNvSpPr/>
          <p:nvPr/>
        </p:nvSpPr>
        <p:spPr>
          <a:xfrm>
            <a:off x="331844" y="2234355"/>
            <a:ext cx="6224714" cy="40543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a:t>
            </a:r>
            <a:r>
              <a:rPr lang="en-US" smtClean="0">
                <a:latin typeface="Arial Narrow" panose="020B0606020202030204" pitchFamily="34" charset="0"/>
              </a:rPr>
              <a:t>x = 3</a:t>
            </a:r>
            <a:endParaRPr lang="en-US">
              <a:latin typeface="Arial Narrow" panose="020B0606020202030204" pitchFamily="34" charset="0"/>
            </a:endParaRPr>
          </a:p>
          <a:p>
            <a:r>
              <a:rPr lang="en-US">
                <a:latin typeface="Arial Narrow" panose="020B0606020202030204" pitchFamily="34" charset="0"/>
              </a:rPr>
              <a:t>&gt;&gt;&gt; type(x)</a:t>
            </a:r>
          </a:p>
          <a:p>
            <a:r>
              <a:rPr lang="en-US">
                <a:latin typeface="Arial Narrow" panose="020B0606020202030204" pitchFamily="34" charset="0"/>
              </a:rPr>
              <a:t>&lt;class </a:t>
            </a:r>
            <a:r>
              <a:rPr lang="en-US">
                <a:latin typeface="Arial Narrow" panose="020B0606020202030204" pitchFamily="34" charset="0"/>
              </a:rPr>
              <a:t>'int</a:t>
            </a:r>
            <a:r>
              <a:rPr lang="en-US" smtClean="0">
                <a:latin typeface="Arial Narrow" panose="020B0606020202030204" pitchFamily="34" charset="0"/>
              </a:rPr>
              <a:t>'&gt;</a:t>
            </a:r>
          </a:p>
          <a:p>
            <a:endParaRPr lang="en-US">
              <a:latin typeface="Arial Narrow" panose="020B0606020202030204" pitchFamily="34" charset="0"/>
            </a:endParaRPr>
          </a:p>
          <a:p>
            <a:r>
              <a:rPr lang="en-US">
                <a:latin typeface="Arial Narrow" panose="020B0606020202030204" pitchFamily="34" charset="0"/>
              </a:rPr>
              <a:t>&gt;&gt;&gt; </a:t>
            </a:r>
            <a:r>
              <a:rPr lang="en-US" smtClean="0">
                <a:latin typeface="Arial Narrow" panose="020B0606020202030204" pitchFamily="34" charset="0"/>
              </a:rPr>
              <a:t>y = 5.0</a:t>
            </a:r>
            <a:endParaRPr lang="en-US">
              <a:latin typeface="Arial Narrow" panose="020B0606020202030204" pitchFamily="34" charset="0"/>
            </a:endParaRPr>
          </a:p>
          <a:p>
            <a:r>
              <a:rPr lang="en-US">
                <a:latin typeface="Arial Narrow" panose="020B0606020202030204" pitchFamily="34" charset="0"/>
              </a:rPr>
              <a:t>&gt;&gt;&gt; type(y)</a:t>
            </a:r>
          </a:p>
          <a:p>
            <a:r>
              <a:rPr lang="en-US">
                <a:latin typeface="Arial Narrow" panose="020B0606020202030204" pitchFamily="34" charset="0"/>
              </a:rPr>
              <a:t>&lt;class 'float'&gt;</a:t>
            </a:r>
          </a:p>
          <a:p>
            <a:endParaRPr lang="en-US" smtClean="0">
              <a:latin typeface="Arial Narrow" panose="020B0606020202030204" pitchFamily="34" charset="0"/>
            </a:endParaRPr>
          </a:p>
          <a:p>
            <a:r>
              <a:rPr lang="en-US">
                <a:latin typeface="Arial Narrow" panose="020B0606020202030204" pitchFamily="34" charset="0"/>
              </a:rPr>
              <a:t>&gt;&gt;&gt; # Cộng integer với float?</a:t>
            </a:r>
          </a:p>
          <a:p>
            <a:r>
              <a:rPr lang="en-US">
                <a:latin typeface="Arial Narrow" panose="020B0606020202030204" pitchFamily="34" charset="0"/>
              </a:rPr>
              <a:t>&gt;&gt;&gt; result = x + y</a:t>
            </a:r>
          </a:p>
          <a:p>
            <a:r>
              <a:rPr lang="en-US">
                <a:latin typeface="Arial Narrow" panose="020B0606020202030204" pitchFamily="34" charset="0"/>
              </a:rPr>
              <a:t>&gt;&gt;&gt; result</a:t>
            </a:r>
          </a:p>
          <a:p>
            <a:r>
              <a:rPr lang="en-US">
                <a:latin typeface="Arial Narrow" panose="020B0606020202030204" pitchFamily="34" charset="0"/>
              </a:rPr>
              <a:t>8.0</a:t>
            </a:r>
          </a:p>
          <a:p>
            <a:r>
              <a:rPr lang="en-US">
                <a:latin typeface="Arial Narrow" panose="020B0606020202030204" pitchFamily="34" charset="0"/>
              </a:rPr>
              <a:t>&gt;&gt;&gt; type(result)</a:t>
            </a:r>
          </a:p>
          <a:p>
            <a:r>
              <a:rPr lang="en-US">
                <a:latin typeface="Arial Narrow" panose="020B0606020202030204" pitchFamily="34" charset="0"/>
              </a:rPr>
              <a:t>&lt;class </a:t>
            </a:r>
            <a:r>
              <a:rPr lang="en-US">
                <a:latin typeface="Arial Narrow" panose="020B0606020202030204" pitchFamily="34" charset="0"/>
              </a:rPr>
              <a:t>'float</a:t>
            </a:r>
            <a:r>
              <a:rPr lang="en-US" smtClean="0">
                <a:latin typeface="Arial Narrow" panose="020B0606020202030204" pitchFamily="34" charset="0"/>
              </a:rPr>
              <a:t>'&gt;</a:t>
            </a:r>
            <a:endParaRPr lang="en-US">
              <a:latin typeface="Arial Narrow" panose="020B0606020202030204" pitchFamily="34" charset="0"/>
            </a:endParaRPr>
          </a:p>
        </p:txBody>
      </p:sp>
      <p:sp>
        <p:nvSpPr>
          <p:cNvPr id="12" name="TextBox 11"/>
          <p:cNvSpPr txBox="1"/>
          <p:nvPr/>
        </p:nvSpPr>
        <p:spPr>
          <a:xfrm>
            <a:off x="331844" y="267177"/>
            <a:ext cx="11021351"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I. </a:t>
            </a:r>
            <a:r>
              <a:rPr lang="en-US" sz="3200" b="1" smtClean="0">
                <a:solidFill>
                  <a:schemeClr val="bg1"/>
                </a:solidFill>
                <a:latin typeface="Times New Roman" panose="02020603050405020304" pitchFamily="18" charset="0"/>
                <a:cs typeface="Times New Roman" panose="02020603050405020304" pitchFamily="18" charset="0"/>
              </a:rPr>
              <a:t>Định nghĩa</a:t>
            </a:r>
            <a:r>
              <a:rPr lang="en-US" sz="3200" b="1" smtClean="0">
                <a:solidFill>
                  <a:schemeClr val="bg1"/>
                </a:solidFill>
                <a:latin typeface="Times New Roman" panose="02020603050405020304" pitchFamily="18" charset="0"/>
                <a:cs typeface="Times New Roman" panose="02020603050405020304" pitchFamily="18" charset="0"/>
              </a:rPr>
              <a:t>:</a:t>
            </a:r>
            <a:endParaRPr lang="en-US" sz="3200" b="1">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1844" y="1240496"/>
            <a:ext cx="10928266" cy="369332"/>
          </a:xfrm>
          <a:prstGeom prst="rect">
            <a:avLst/>
          </a:prstGeom>
          <a:noFill/>
        </p:spPr>
        <p:txBody>
          <a:bodyPr wrap="square" rtlCol="0">
            <a:spAutoFit/>
          </a:bodyPr>
          <a:lstStyle/>
          <a:p>
            <a:r>
              <a:rPr lang="en-US" smtClean="0">
                <a:solidFill>
                  <a:schemeClr val="accent4"/>
                </a:solidFill>
              </a:rPr>
              <a:t>Integer</a:t>
            </a:r>
            <a:r>
              <a:rPr lang="en-US" smtClean="0">
                <a:solidFill>
                  <a:schemeClr val="bg1"/>
                </a:solidFill>
              </a:rPr>
              <a:t> là số nguyên (không có phần thập phân), </a:t>
            </a:r>
            <a:r>
              <a:rPr lang="en-US" smtClean="0">
                <a:solidFill>
                  <a:schemeClr val="accent4"/>
                </a:solidFill>
              </a:rPr>
              <a:t>float</a:t>
            </a:r>
            <a:r>
              <a:rPr lang="en-US" smtClean="0">
                <a:solidFill>
                  <a:schemeClr val="bg1"/>
                </a:solidFill>
              </a:rPr>
              <a:t> là số thực (có phần thập phân)</a:t>
            </a:r>
            <a:endParaRPr lang="en-US">
              <a:solidFill>
                <a:schemeClr val="bg1"/>
              </a:solidFill>
            </a:endParaRPr>
          </a:p>
        </p:txBody>
      </p:sp>
    </p:spTree>
    <p:extLst>
      <p:ext uri="{BB962C8B-B14F-4D97-AF65-F5344CB8AC3E}">
        <p14:creationId xmlns:p14="http://schemas.microsoft.com/office/powerpoint/2010/main" val="123394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28220" y="6482298"/>
            <a:ext cx="1863780" cy="307777"/>
          </a:xfrm>
          <a:prstGeom prst="rect">
            <a:avLst/>
          </a:prstGeom>
          <a:noFill/>
        </p:spPr>
        <p:txBody>
          <a:bodyPr wrap="none" rtlCol="0">
            <a:spAutoFit/>
          </a:bodyPr>
          <a:lstStyle/>
          <a:p>
            <a:r>
              <a:rPr lang="en-US" sz="1400" smtClean="0">
                <a:solidFill>
                  <a:schemeClr val="bg1"/>
                </a:solidFill>
                <a:latin typeface="Times New Roman" panose="02020603050405020304" pitchFamily="18" charset="0"/>
              </a:rPr>
              <a:t>Prepared by Hiep Dang</a:t>
            </a:r>
            <a:endParaRPr lang="en-US" sz="1400">
              <a:solidFill>
                <a:schemeClr val="bg1"/>
              </a:solidFill>
              <a:latin typeface="Times New Roman" panose="02020603050405020304" pitchFamily="18" charset="0"/>
            </a:endParaRPr>
          </a:p>
        </p:txBody>
      </p:sp>
      <p:sp>
        <p:nvSpPr>
          <p:cNvPr id="6" name="Rectangle 5"/>
          <p:cNvSpPr/>
          <p:nvPr/>
        </p:nvSpPr>
        <p:spPr>
          <a:xfrm>
            <a:off x="379056" y="5054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Bài tập </a:t>
            </a:r>
            <a:r>
              <a:rPr lang="en-US" sz="2400" smtClean="0">
                <a:solidFill>
                  <a:schemeClr val="accent2">
                    <a:lumMod val="60000"/>
                    <a:lumOff val="40000"/>
                  </a:schemeClr>
                </a:solidFill>
                <a:latin typeface="Times New Roman" panose="02020603050405020304" pitchFamily="18" charset="0"/>
                <a:cs typeface="Times New Roman" panose="02020603050405020304" pitchFamily="18" charset="0"/>
              </a:rPr>
              <a:t>1: </a:t>
            </a:r>
            <a:r>
              <a:rPr lang="en-US" sz="2400" smtClean="0">
                <a:solidFill>
                  <a:schemeClr val="bg1"/>
                </a:solidFill>
                <a:latin typeface="Times New Roman" panose="02020603050405020304" pitchFamily="18" charset="0"/>
                <a:cs typeface="Times New Roman" panose="02020603050405020304" pitchFamily="18" charset="0"/>
              </a:rPr>
              <a:t>Thử các dòng lệnh sau</a:t>
            </a:r>
          </a:p>
        </p:txBody>
      </p:sp>
      <p:sp>
        <p:nvSpPr>
          <p:cNvPr id="7" name="Rectangle 6"/>
          <p:cNvSpPr/>
          <p:nvPr/>
        </p:nvSpPr>
        <p:spPr>
          <a:xfrm>
            <a:off x="379056" y="1149419"/>
            <a:ext cx="6224714" cy="717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a:t>
            </a:r>
            <a:r>
              <a:rPr lang="en-US">
                <a:latin typeface="Arial Narrow" panose="020B0606020202030204" pitchFamily="34" charset="0"/>
              </a:rPr>
              <a:t>= </a:t>
            </a:r>
            <a:r>
              <a:rPr lang="en-US" smtClean="0">
                <a:latin typeface="Arial Narrow" panose="020B0606020202030204" pitchFamily="34" charset="0"/>
              </a:rPr>
              <a:t>3</a:t>
            </a:r>
            <a:endParaRPr lang="en-US">
              <a:latin typeface="Arial Narrow" panose="020B0606020202030204" pitchFamily="34" charset="0"/>
            </a:endParaRPr>
          </a:p>
          <a:p>
            <a:r>
              <a:rPr lang="en-US">
                <a:latin typeface="Arial Narrow" panose="020B0606020202030204" pitchFamily="34" charset="0"/>
              </a:rPr>
              <a:t>&gt;&gt;&gt; y </a:t>
            </a:r>
            <a:r>
              <a:rPr lang="en-US">
                <a:latin typeface="Arial Narrow" panose="020B0606020202030204" pitchFamily="34" charset="0"/>
              </a:rPr>
              <a:t>= </a:t>
            </a:r>
            <a:r>
              <a:rPr lang="en-US" smtClean="0">
                <a:latin typeface="Arial Narrow" panose="020B0606020202030204" pitchFamily="34" charset="0"/>
              </a:rPr>
              <a:t>-5</a:t>
            </a:r>
            <a:endParaRPr lang="en-US">
              <a:latin typeface="Arial Narrow" panose="020B0606020202030204" pitchFamily="34" charset="0"/>
            </a:endParaRPr>
          </a:p>
        </p:txBody>
      </p:sp>
      <p:sp>
        <p:nvSpPr>
          <p:cNvPr id="10" name="Rectangle 9"/>
          <p:cNvSpPr/>
          <p:nvPr/>
        </p:nvSpPr>
        <p:spPr>
          <a:xfrm>
            <a:off x="379056" y="2143716"/>
            <a:ext cx="10713606" cy="551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smtClean="0">
                <a:solidFill>
                  <a:schemeClr val="bg1"/>
                </a:solidFill>
                <a:latin typeface="Times New Roman" panose="02020603050405020304" pitchFamily="18" charset="0"/>
                <a:cs typeface="Times New Roman" panose="02020603050405020304" pitchFamily="18" charset="0"/>
              </a:rPr>
              <a:t>Đoán kết quả của:</a:t>
            </a:r>
          </a:p>
        </p:txBody>
      </p:sp>
      <p:sp>
        <p:nvSpPr>
          <p:cNvPr id="11" name="Rectangle 10"/>
          <p:cNvSpPr/>
          <p:nvPr/>
        </p:nvSpPr>
        <p:spPr>
          <a:xfrm>
            <a:off x="379056" y="2772367"/>
            <a:ext cx="6224714" cy="7174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atin typeface="Arial Narrow" panose="020B0606020202030204" pitchFamily="34" charset="0"/>
              </a:rPr>
              <a:t>&gt;&gt;&gt; x </a:t>
            </a:r>
            <a:r>
              <a:rPr lang="en-US">
                <a:latin typeface="Arial Narrow" panose="020B0606020202030204" pitchFamily="34" charset="0"/>
              </a:rPr>
              <a:t>+ </a:t>
            </a:r>
            <a:r>
              <a:rPr lang="en-US" smtClean="0">
                <a:latin typeface="Arial Narrow" panose="020B0606020202030204" pitchFamily="34" charset="0"/>
              </a:rPr>
              <a:t>y</a:t>
            </a:r>
          </a:p>
          <a:p>
            <a:r>
              <a:rPr lang="en-US">
                <a:latin typeface="Arial Narrow" panose="020B0606020202030204" pitchFamily="34" charset="0"/>
              </a:rPr>
              <a:t>&gt;&gt;&gt; type(x+y)</a:t>
            </a:r>
          </a:p>
        </p:txBody>
      </p:sp>
    </p:spTree>
    <p:extLst>
      <p:ext uri="{BB962C8B-B14F-4D97-AF65-F5344CB8AC3E}">
        <p14:creationId xmlns:p14="http://schemas.microsoft.com/office/powerpoint/2010/main" val="379982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1653</TotalTime>
  <Words>1430</Words>
  <Application>Microsoft Office PowerPoint</Application>
  <PresentationFormat>Widescreen</PresentationFormat>
  <Paragraphs>243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Narrow</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Dang Vo</dc:creator>
  <cp:lastModifiedBy>Hiep Dang Vo</cp:lastModifiedBy>
  <cp:revision>34</cp:revision>
  <dcterms:created xsi:type="dcterms:W3CDTF">2021-03-13T06:51:46Z</dcterms:created>
  <dcterms:modified xsi:type="dcterms:W3CDTF">2021-03-14T10:25:42Z</dcterms:modified>
</cp:coreProperties>
</file>