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65" r:id="rId4"/>
    <p:sldId id="275" r:id="rId5"/>
    <p:sldId id="276" r:id="rId6"/>
    <p:sldId id="257" r:id="rId7"/>
    <p:sldId id="277" r:id="rId8"/>
    <p:sldId id="270" r:id="rId9"/>
    <p:sldId id="271" r:id="rId10"/>
    <p:sldId id="272" r:id="rId11"/>
    <p:sldId id="273" r:id="rId12"/>
    <p:sldId id="278" r:id="rId13"/>
    <p:sldId id="288" r:id="rId14"/>
    <p:sldId id="260" r:id="rId15"/>
    <p:sldId id="280" r:id="rId16"/>
    <p:sldId id="262" r:id="rId17"/>
    <p:sldId id="281" r:id="rId18"/>
    <p:sldId id="283" r:id="rId19"/>
    <p:sldId id="284" r:id="rId20"/>
    <p:sldId id="285" r:id="rId21"/>
    <p:sldId id="287" r:id="rId22"/>
    <p:sldId id="289" r:id="rId23"/>
    <p:sldId id="290" r:id="rId24"/>
    <p:sldId id="292" r:id="rId25"/>
    <p:sldId id="293" r:id="rId26"/>
    <p:sldId id="294" r:id="rId27"/>
    <p:sldId id="295" r:id="rId28"/>
    <p:sldId id="296" r:id="rId29"/>
    <p:sldId id="303" r:id="rId30"/>
    <p:sldId id="300" r:id="rId31"/>
    <p:sldId id="302" r:id="rId32"/>
    <p:sldId id="318" r:id="rId33"/>
    <p:sldId id="319" r:id="rId34"/>
    <p:sldId id="298" r:id="rId35"/>
    <p:sldId id="307" r:id="rId36"/>
    <p:sldId id="308" r:id="rId37"/>
    <p:sldId id="309" r:id="rId38"/>
    <p:sldId id="310" r:id="rId39"/>
    <p:sldId id="311" r:id="rId40"/>
    <p:sldId id="299" r:id="rId41"/>
    <p:sldId id="312" r:id="rId42"/>
    <p:sldId id="316" r:id="rId43"/>
    <p:sldId id="315" r:id="rId44"/>
    <p:sldId id="317" r:id="rId45"/>
    <p:sldId id="297" r:id="rId46"/>
    <p:sldId id="304" r:id="rId47"/>
    <p:sldId id="305" r:id="rId48"/>
    <p:sldId id="306"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ep Dang Vo" initials="HDV" lastIdx="1" clrIdx="0">
    <p:extLst>
      <p:ext uri="{19B8F6BF-5375-455C-9EA6-DF929625EA0E}">
        <p15:presenceInfo xmlns:p15="http://schemas.microsoft.com/office/powerpoint/2012/main" userId="S-1-5-21-3905682820-2376024629-985164735-3374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82C34"/>
    <a:srgbClr val="2E2E2E"/>
    <a:srgbClr val="262626"/>
    <a:srgbClr val="3A3A3A"/>
    <a:srgbClr val="0066CC"/>
    <a:srgbClr val="0099CC"/>
    <a:srgbClr val="336699"/>
    <a:srgbClr val="9933FF"/>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8" d="100"/>
          <a:sy n="118" d="100"/>
        </p:scale>
        <p:origin x="25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6" name="Slide Number Placeholder 5"/>
          <p:cNvSpPr>
            <a:spLocks noGrp="1"/>
          </p:cNvSpPr>
          <p:nvPr>
            <p:ph type="sldNum" sz="quarter" idx="12"/>
          </p:nvPr>
        </p:nvSpPr>
        <p:spPr>
          <a:xfrm>
            <a:off x="8610599" y="6421086"/>
            <a:ext cx="3438441" cy="365125"/>
          </a:xfrm>
        </p:spPr>
        <p:txBody>
          <a:bodyPr/>
          <a:lstStyle>
            <a:lvl1pPr>
              <a:defRPr/>
            </a:lvl1pPr>
          </a:lstStyle>
          <a:p>
            <a:r>
              <a:rPr lang="en-US" smtClean="0"/>
              <a:t>Prepared by Hiep Dang</a:t>
            </a:r>
            <a:endParaRPr lang="en-US"/>
          </a:p>
        </p:txBody>
      </p:sp>
    </p:spTree>
    <p:extLst>
      <p:ext uri="{BB962C8B-B14F-4D97-AF65-F5344CB8AC3E}">
        <p14:creationId xmlns:p14="http://schemas.microsoft.com/office/powerpoint/2010/main" val="2446550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8F779-2669-4091-A9E1-5C164A3B942B}" type="datetimeFigureOut">
              <a:rPr lang="en-US" smtClean="0"/>
              <a:t>31/03/2021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FA464-0E9F-4009-BB5F-0966B7C76699}" type="slidenum">
              <a:rPr lang="en-US" smtClean="0"/>
              <a:t>‹#›</a:t>
            </a:fld>
            <a:endParaRPr lang="en-US"/>
          </a:p>
        </p:txBody>
      </p:sp>
    </p:spTree>
    <p:extLst>
      <p:ext uri="{BB962C8B-B14F-4D97-AF65-F5344CB8AC3E}">
        <p14:creationId xmlns:p14="http://schemas.microsoft.com/office/powerpoint/2010/main" val="2316849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8F779-2669-4091-A9E1-5C164A3B942B}" type="datetimeFigureOut">
              <a:rPr lang="en-US" smtClean="0"/>
              <a:t>31/03/2021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FA464-0E9F-4009-BB5F-0966B7C76699}" type="slidenum">
              <a:rPr lang="en-US" smtClean="0"/>
              <a:t>‹#›</a:t>
            </a:fld>
            <a:endParaRPr lang="en-US"/>
          </a:p>
        </p:txBody>
      </p:sp>
    </p:spTree>
    <p:extLst>
      <p:ext uri="{BB962C8B-B14F-4D97-AF65-F5344CB8AC3E}">
        <p14:creationId xmlns:p14="http://schemas.microsoft.com/office/powerpoint/2010/main" val="3775690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626783" y="6429178"/>
            <a:ext cx="3478901" cy="365125"/>
          </a:xfrm>
        </p:spPr>
        <p:txBody>
          <a:bodyPr/>
          <a:lstStyle/>
          <a:p>
            <a:r>
              <a:rPr lang="en-US" smtClean="0"/>
              <a:t>Prepared by Hiep Dang</a:t>
            </a:r>
          </a:p>
        </p:txBody>
      </p:sp>
    </p:spTree>
    <p:extLst>
      <p:ext uri="{BB962C8B-B14F-4D97-AF65-F5344CB8AC3E}">
        <p14:creationId xmlns:p14="http://schemas.microsoft.com/office/powerpoint/2010/main" val="1618129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68F779-2669-4091-A9E1-5C164A3B942B}" type="datetimeFigureOut">
              <a:rPr lang="en-US" smtClean="0"/>
              <a:t>31/03/2021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FA464-0E9F-4009-BB5F-0966B7C76699}" type="slidenum">
              <a:rPr lang="en-US" smtClean="0"/>
              <a:t>‹#›</a:t>
            </a:fld>
            <a:endParaRPr lang="en-US"/>
          </a:p>
        </p:txBody>
      </p:sp>
    </p:spTree>
    <p:extLst>
      <p:ext uri="{BB962C8B-B14F-4D97-AF65-F5344CB8AC3E}">
        <p14:creationId xmlns:p14="http://schemas.microsoft.com/office/powerpoint/2010/main" val="1053287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68F779-2669-4091-A9E1-5C164A3B942B}" type="datetimeFigureOut">
              <a:rPr lang="en-US" smtClean="0"/>
              <a:t>31/03/2021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EFA464-0E9F-4009-BB5F-0966B7C76699}" type="slidenum">
              <a:rPr lang="en-US" smtClean="0"/>
              <a:t>‹#›</a:t>
            </a:fld>
            <a:endParaRPr lang="en-US"/>
          </a:p>
        </p:txBody>
      </p:sp>
    </p:spTree>
    <p:extLst>
      <p:ext uri="{BB962C8B-B14F-4D97-AF65-F5344CB8AC3E}">
        <p14:creationId xmlns:p14="http://schemas.microsoft.com/office/powerpoint/2010/main" val="3438710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68F779-2669-4091-A9E1-5C164A3B942B}" type="datetimeFigureOut">
              <a:rPr lang="en-US" smtClean="0"/>
              <a:t>31/03/2021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EFA464-0E9F-4009-BB5F-0966B7C76699}" type="slidenum">
              <a:rPr lang="en-US" smtClean="0"/>
              <a:t>‹#›</a:t>
            </a:fld>
            <a:endParaRPr lang="en-US"/>
          </a:p>
        </p:txBody>
      </p:sp>
    </p:spTree>
    <p:extLst>
      <p:ext uri="{BB962C8B-B14F-4D97-AF65-F5344CB8AC3E}">
        <p14:creationId xmlns:p14="http://schemas.microsoft.com/office/powerpoint/2010/main" val="3419315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68F779-2669-4091-A9E1-5C164A3B942B}" type="datetimeFigureOut">
              <a:rPr lang="en-US" smtClean="0"/>
              <a:t>31/03/2021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EFA464-0E9F-4009-BB5F-0966B7C76699}" type="slidenum">
              <a:rPr lang="en-US" smtClean="0"/>
              <a:t>‹#›</a:t>
            </a:fld>
            <a:endParaRPr lang="en-US"/>
          </a:p>
        </p:txBody>
      </p:sp>
    </p:spTree>
    <p:extLst>
      <p:ext uri="{BB962C8B-B14F-4D97-AF65-F5344CB8AC3E}">
        <p14:creationId xmlns:p14="http://schemas.microsoft.com/office/powerpoint/2010/main" val="1546120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8F779-2669-4091-A9E1-5C164A3B942B}" type="datetimeFigureOut">
              <a:rPr lang="en-US" smtClean="0"/>
              <a:t>31/03/2021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EFA464-0E9F-4009-BB5F-0966B7C76699}" type="slidenum">
              <a:rPr lang="en-US" smtClean="0"/>
              <a:t>‹#›</a:t>
            </a:fld>
            <a:endParaRPr lang="en-US"/>
          </a:p>
        </p:txBody>
      </p:sp>
    </p:spTree>
    <p:extLst>
      <p:ext uri="{BB962C8B-B14F-4D97-AF65-F5344CB8AC3E}">
        <p14:creationId xmlns:p14="http://schemas.microsoft.com/office/powerpoint/2010/main" val="3812625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8F779-2669-4091-A9E1-5C164A3B942B}" type="datetimeFigureOut">
              <a:rPr lang="en-US" smtClean="0"/>
              <a:t>31/03/2021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EFA464-0E9F-4009-BB5F-0966B7C76699}" type="slidenum">
              <a:rPr lang="en-US" smtClean="0"/>
              <a:t>‹#›</a:t>
            </a:fld>
            <a:endParaRPr lang="en-US"/>
          </a:p>
        </p:txBody>
      </p:sp>
    </p:spTree>
    <p:extLst>
      <p:ext uri="{BB962C8B-B14F-4D97-AF65-F5344CB8AC3E}">
        <p14:creationId xmlns:p14="http://schemas.microsoft.com/office/powerpoint/2010/main" val="683468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8F779-2669-4091-A9E1-5C164A3B942B}" type="datetimeFigureOut">
              <a:rPr lang="en-US" smtClean="0"/>
              <a:t>31/03/2021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EFA464-0E9F-4009-BB5F-0966B7C76699}" type="slidenum">
              <a:rPr lang="en-US" smtClean="0"/>
              <a:t>‹#›</a:t>
            </a:fld>
            <a:endParaRPr lang="en-US"/>
          </a:p>
        </p:txBody>
      </p:sp>
    </p:spTree>
    <p:extLst>
      <p:ext uri="{BB962C8B-B14F-4D97-AF65-F5344CB8AC3E}">
        <p14:creationId xmlns:p14="http://schemas.microsoft.com/office/powerpoint/2010/main" val="1653212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82C3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8F779-2669-4091-A9E1-5C164A3B942B}" type="datetimeFigureOut">
              <a:rPr lang="en-US" smtClean="0"/>
              <a:t>31/03/2021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EFA464-0E9F-4009-BB5F-0966B7C76699}" type="slidenum">
              <a:rPr lang="en-US" smtClean="0"/>
              <a:t>‹#›</a:t>
            </a:fld>
            <a:endParaRPr lang="en-US"/>
          </a:p>
        </p:txBody>
      </p:sp>
    </p:spTree>
    <p:extLst>
      <p:ext uri="{BB962C8B-B14F-4D97-AF65-F5344CB8AC3E}">
        <p14:creationId xmlns:p14="http://schemas.microsoft.com/office/powerpoint/2010/main" val="24504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1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3.jpeg"/><Relationship Id="rId5" Type="http://schemas.openxmlformats.org/officeDocument/2006/relationships/image" Target="../media/image7.png"/><Relationship Id="rId10" Type="http://schemas.openxmlformats.org/officeDocument/2006/relationships/image" Target="../media/image4.jpe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63971" y="2069744"/>
            <a:ext cx="5128328" cy="1569660"/>
          </a:xfrm>
          <a:prstGeom prst="rect">
            <a:avLst/>
          </a:prstGeom>
          <a:noFill/>
        </p:spPr>
        <p:txBody>
          <a:bodyPr wrap="none" rtlCol="0">
            <a:spAutoFit/>
          </a:bodyPr>
          <a:lstStyle/>
          <a:p>
            <a:pPr algn="ctr"/>
            <a:r>
              <a:rPr lang="en-US" sz="4800" smtClean="0">
                <a:solidFill>
                  <a:schemeClr val="bg1"/>
                </a:solidFill>
                <a:latin typeface="Times New Roman" panose="02020603050405020304" pitchFamily="18" charset="0"/>
                <a:cs typeface="Times New Roman" panose="02020603050405020304" pitchFamily="18" charset="0"/>
              </a:rPr>
              <a:t>Week 1</a:t>
            </a:r>
          </a:p>
          <a:p>
            <a:pPr algn="ctr"/>
            <a:r>
              <a:rPr lang="en-US" sz="4800" smtClean="0">
                <a:solidFill>
                  <a:schemeClr val="bg1"/>
                </a:solidFill>
                <a:latin typeface="Times New Roman" panose="02020603050405020304" pitchFamily="18" charset="0"/>
                <a:cs typeface="Times New Roman" panose="02020603050405020304" pitchFamily="18" charset="0"/>
              </a:rPr>
              <a:t>Python Introduction</a:t>
            </a:r>
            <a:endParaRPr lang="en-US" sz="4800">
              <a:solidFill>
                <a:schemeClr val="bg1"/>
              </a:solidFill>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4504468" y="3730428"/>
            <a:ext cx="3383280"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07163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79056" y="505416"/>
            <a:ext cx="10713606" cy="551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2: </a:t>
            </a:r>
            <a:r>
              <a:rPr lang="en-US" sz="2400" smtClean="0">
                <a:solidFill>
                  <a:schemeClr val="bg1"/>
                </a:solidFill>
                <a:latin typeface="Times New Roman" panose="02020603050405020304" pitchFamily="18" charset="0"/>
                <a:cs typeface="Times New Roman" panose="02020603050405020304" pitchFamily="18" charset="0"/>
              </a:rPr>
              <a:t>Thử các dòng lệnh sau</a:t>
            </a:r>
          </a:p>
        </p:txBody>
      </p:sp>
      <p:sp>
        <p:nvSpPr>
          <p:cNvPr id="7" name="Rectangle 6"/>
          <p:cNvSpPr/>
          <p:nvPr/>
        </p:nvSpPr>
        <p:spPr>
          <a:xfrm>
            <a:off x="379056" y="1149419"/>
            <a:ext cx="6224714" cy="71748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x = </a:t>
            </a:r>
            <a:r>
              <a:rPr lang="en-US" smtClean="0">
                <a:latin typeface="Arial Narrow" panose="020B0606020202030204" pitchFamily="34" charset="0"/>
              </a:rPr>
              <a:t>7</a:t>
            </a:r>
            <a:endParaRPr lang="en-US">
              <a:latin typeface="Arial Narrow" panose="020B0606020202030204" pitchFamily="34" charset="0"/>
            </a:endParaRPr>
          </a:p>
          <a:p>
            <a:r>
              <a:rPr lang="en-US">
                <a:latin typeface="Arial Narrow" panose="020B0606020202030204" pitchFamily="34" charset="0"/>
              </a:rPr>
              <a:t>&gt;&gt;&gt; y = </a:t>
            </a:r>
            <a:r>
              <a:rPr lang="en-US" smtClean="0">
                <a:latin typeface="Arial Narrow" panose="020B0606020202030204" pitchFamily="34" charset="0"/>
              </a:rPr>
              <a:t>3</a:t>
            </a:r>
            <a:endParaRPr lang="en-US">
              <a:latin typeface="Arial Narrow" panose="020B0606020202030204" pitchFamily="34" charset="0"/>
            </a:endParaRPr>
          </a:p>
        </p:txBody>
      </p:sp>
      <p:sp>
        <p:nvSpPr>
          <p:cNvPr id="10" name="Rectangle 9"/>
          <p:cNvSpPr/>
          <p:nvPr/>
        </p:nvSpPr>
        <p:spPr>
          <a:xfrm>
            <a:off x="379056" y="2143716"/>
            <a:ext cx="10713606" cy="551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bg1"/>
                </a:solidFill>
                <a:latin typeface="Times New Roman" panose="02020603050405020304" pitchFamily="18" charset="0"/>
                <a:cs typeface="Times New Roman" panose="02020603050405020304" pitchFamily="18" charset="0"/>
              </a:rPr>
              <a:t>Đoán kết quả của:</a:t>
            </a:r>
          </a:p>
        </p:txBody>
      </p:sp>
      <p:sp>
        <p:nvSpPr>
          <p:cNvPr id="11" name="Rectangle 10"/>
          <p:cNvSpPr/>
          <p:nvPr/>
        </p:nvSpPr>
        <p:spPr>
          <a:xfrm>
            <a:off x="379056" y="2772367"/>
            <a:ext cx="6224714" cy="126623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x </a:t>
            </a:r>
            <a:r>
              <a:rPr lang="en-US" smtClean="0">
                <a:latin typeface="Arial Narrow" panose="020B0606020202030204" pitchFamily="34" charset="0"/>
              </a:rPr>
              <a:t>* y</a:t>
            </a:r>
          </a:p>
          <a:p>
            <a:r>
              <a:rPr lang="en-US">
                <a:latin typeface="Arial Narrow" panose="020B0606020202030204" pitchFamily="34" charset="0"/>
              </a:rPr>
              <a:t>&gt;&gt;&gt; </a:t>
            </a:r>
            <a:r>
              <a:rPr lang="en-US" smtClean="0">
                <a:latin typeface="Arial Narrow" panose="020B0606020202030204" pitchFamily="34" charset="0"/>
              </a:rPr>
              <a:t>type(x * y)</a:t>
            </a:r>
          </a:p>
          <a:p>
            <a:r>
              <a:rPr lang="en-US">
                <a:latin typeface="Arial Narrow" panose="020B0606020202030204" pitchFamily="34" charset="0"/>
              </a:rPr>
              <a:t>&gt;&gt;&gt; x </a:t>
            </a:r>
            <a:r>
              <a:rPr lang="en-US" smtClean="0">
                <a:latin typeface="Arial Narrow" panose="020B0606020202030204" pitchFamily="34" charset="0"/>
              </a:rPr>
              <a:t>/ </a:t>
            </a:r>
            <a:r>
              <a:rPr lang="en-US">
                <a:latin typeface="Arial Narrow" panose="020B0606020202030204" pitchFamily="34" charset="0"/>
              </a:rPr>
              <a:t>y</a:t>
            </a:r>
          </a:p>
          <a:p>
            <a:r>
              <a:rPr lang="en-US">
                <a:latin typeface="Arial Narrow" panose="020B0606020202030204" pitchFamily="34" charset="0"/>
              </a:rPr>
              <a:t>&gt;&gt;&gt; </a:t>
            </a:r>
            <a:r>
              <a:rPr lang="en-US" smtClean="0">
                <a:latin typeface="Arial Narrow" panose="020B0606020202030204" pitchFamily="34" charset="0"/>
              </a:rPr>
              <a:t>type(x / y)</a:t>
            </a:r>
            <a:endParaRPr lang="en-US">
              <a:latin typeface="Arial Narrow" panose="020B0606020202030204" pitchFamily="34" charset="0"/>
            </a:endParaRPr>
          </a:p>
        </p:txBody>
      </p:sp>
    </p:spTree>
    <p:extLst>
      <p:ext uri="{BB962C8B-B14F-4D97-AF65-F5344CB8AC3E}">
        <p14:creationId xmlns:p14="http://schemas.microsoft.com/office/powerpoint/2010/main" val="3251322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79056" y="505416"/>
            <a:ext cx="10713606" cy="551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3: </a:t>
            </a:r>
            <a:r>
              <a:rPr lang="en-US" sz="2400" smtClean="0">
                <a:solidFill>
                  <a:schemeClr val="bg1"/>
                </a:solidFill>
                <a:latin typeface="Times New Roman" panose="02020603050405020304" pitchFamily="18" charset="0"/>
                <a:cs typeface="Times New Roman" panose="02020603050405020304" pitchFamily="18" charset="0"/>
              </a:rPr>
              <a:t>Thử các dòng lệnh sau</a:t>
            </a:r>
          </a:p>
        </p:txBody>
      </p:sp>
      <p:sp>
        <p:nvSpPr>
          <p:cNvPr id="7" name="Rectangle 6"/>
          <p:cNvSpPr/>
          <p:nvPr/>
        </p:nvSpPr>
        <p:spPr>
          <a:xfrm>
            <a:off x="379056" y="1149419"/>
            <a:ext cx="6224714" cy="71748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x = </a:t>
            </a:r>
            <a:r>
              <a:rPr lang="en-US" smtClean="0">
                <a:latin typeface="Arial Narrow" panose="020B0606020202030204" pitchFamily="34" charset="0"/>
              </a:rPr>
              <a:t>10</a:t>
            </a:r>
            <a:endParaRPr lang="en-US">
              <a:latin typeface="Arial Narrow" panose="020B0606020202030204" pitchFamily="34" charset="0"/>
            </a:endParaRPr>
          </a:p>
          <a:p>
            <a:r>
              <a:rPr lang="en-US">
                <a:latin typeface="Arial Narrow" panose="020B0606020202030204" pitchFamily="34" charset="0"/>
              </a:rPr>
              <a:t>&gt;&gt;&gt; y = </a:t>
            </a:r>
            <a:r>
              <a:rPr lang="en-US" smtClean="0">
                <a:latin typeface="Arial Narrow" panose="020B0606020202030204" pitchFamily="34" charset="0"/>
              </a:rPr>
              <a:t>5</a:t>
            </a:r>
            <a:endParaRPr lang="en-US">
              <a:latin typeface="Arial Narrow" panose="020B0606020202030204" pitchFamily="34" charset="0"/>
            </a:endParaRPr>
          </a:p>
        </p:txBody>
      </p:sp>
      <p:sp>
        <p:nvSpPr>
          <p:cNvPr id="10" name="Rectangle 9"/>
          <p:cNvSpPr/>
          <p:nvPr/>
        </p:nvSpPr>
        <p:spPr>
          <a:xfrm>
            <a:off x="379056" y="2143716"/>
            <a:ext cx="10713606" cy="551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bg1"/>
                </a:solidFill>
                <a:latin typeface="Times New Roman" panose="02020603050405020304" pitchFamily="18" charset="0"/>
                <a:cs typeface="Times New Roman" panose="02020603050405020304" pitchFamily="18" charset="0"/>
              </a:rPr>
              <a:t>Đoán kết quả của:</a:t>
            </a:r>
          </a:p>
        </p:txBody>
      </p:sp>
      <p:sp>
        <p:nvSpPr>
          <p:cNvPr id="11" name="Rectangle 10"/>
          <p:cNvSpPr/>
          <p:nvPr/>
        </p:nvSpPr>
        <p:spPr>
          <a:xfrm>
            <a:off x="379056" y="2772367"/>
            <a:ext cx="6224714" cy="69473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x </a:t>
            </a:r>
            <a:r>
              <a:rPr lang="en-US" smtClean="0">
                <a:latin typeface="Arial Narrow" panose="020B0606020202030204" pitchFamily="34" charset="0"/>
              </a:rPr>
              <a:t>/ y</a:t>
            </a:r>
          </a:p>
          <a:p>
            <a:r>
              <a:rPr lang="en-US">
                <a:latin typeface="Arial Narrow" panose="020B0606020202030204" pitchFamily="34" charset="0"/>
              </a:rPr>
              <a:t>&gt;&gt;&gt; </a:t>
            </a:r>
            <a:r>
              <a:rPr lang="en-US" smtClean="0">
                <a:latin typeface="Arial Narrow" panose="020B0606020202030204" pitchFamily="34" charset="0"/>
              </a:rPr>
              <a:t>type(x / y)</a:t>
            </a:r>
          </a:p>
        </p:txBody>
      </p:sp>
    </p:spTree>
    <p:extLst>
      <p:ext uri="{BB962C8B-B14F-4D97-AF65-F5344CB8AC3E}">
        <p14:creationId xmlns:p14="http://schemas.microsoft.com/office/powerpoint/2010/main" val="2288356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31844" y="267177"/>
            <a:ext cx="11021351" cy="584775"/>
          </a:xfrm>
          <a:prstGeom prst="rect">
            <a:avLst/>
          </a:prstGeom>
          <a:noFill/>
        </p:spPr>
        <p:txBody>
          <a:bodyPr wrap="square" rtlCol="0">
            <a:spAutoFit/>
          </a:bodyPr>
          <a:lstStyle/>
          <a:p>
            <a:r>
              <a:rPr lang="en-US" sz="3200" b="1" smtClean="0">
                <a:solidFill>
                  <a:schemeClr val="bg1"/>
                </a:solidFill>
                <a:latin typeface="Times New Roman" panose="02020603050405020304" pitchFamily="18" charset="0"/>
                <a:cs typeface="Times New Roman" panose="02020603050405020304" pitchFamily="18" charset="0"/>
              </a:rPr>
              <a:t>II. Các operator trên integer và float:</a:t>
            </a:r>
            <a:endParaRPr lang="en-US" sz="3200" b="1">
              <a:solidFill>
                <a:schemeClr val="bg1"/>
              </a:solidFill>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237454612"/>
              </p:ext>
            </p:extLst>
          </p:nvPr>
        </p:nvGraphicFramePr>
        <p:xfrm>
          <a:off x="1384883" y="1536871"/>
          <a:ext cx="9528628" cy="4108408"/>
        </p:xfrm>
        <a:graphic>
          <a:graphicData uri="http://schemas.openxmlformats.org/drawingml/2006/table">
            <a:tbl>
              <a:tblPr firstRow="1" bandRow="1">
                <a:tableStyleId>{7DF18680-E054-41AD-8BC1-D1AEF772440D}</a:tableStyleId>
              </a:tblPr>
              <a:tblGrid>
                <a:gridCol w="4764314"/>
                <a:gridCol w="4764314"/>
              </a:tblGrid>
              <a:tr h="400008">
                <a:tc>
                  <a:txBody>
                    <a:bodyPr/>
                    <a:lstStyle/>
                    <a:p>
                      <a:pPr algn="ctr"/>
                      <a:r>
                        <a:rPr lang="en-US" smtClean="0">
                          <a:latin typeface="Arial Narrow" panose="020B0606020202030204" pitchFamily="34" charset="0"/>
                        </a:rPr>
                        <a:t>Operator</a:t>
                      </a:r>
                      <a:endParaRPr lang="en-US">
                        <a:latin typeface="Arial Narrow" panose="020B0606020202030204" pitchFamily="34" charset="0"/>
                      </a:endParaRPr>
                    </a:p>
                  </a:txBody>
                  <a:tcPr anchor="ctr"/>
                </a:tc>
                <a:tc>
                  <a:txBody>
                    <a:bodyPr/>
                    <a:lstStyle/>
                    <a:p>
                      <a:pPr algn="ctr"/>
                      <a:r>
                        <a:rPr lang="en-US" smtClean="0">
                          <a:latin typeface="Arial Narrow" panose="020B0606020202030204" pitchFamily="34" charset="0"/>
                        </a:rPr>
                        <a:t>Công</a:t>
                      </a:r>
                      <a:r>
                        <a:rPr lang="en-US" baseline="0" smtClean="0">
                          <a:latin typeface="Arial Narrow" panose="020B0606020202030204" pitchFamily="34" charset="0"/>
                        </a:rPr>
                        <a:t> dụng</a:t>
                      </a:r>
                      <a:endParaRPr lang="en-US">
                        <a:latin typeface="Arial Narrow" panose="020B0606020202030204" pitchFamily="34" charset="0"/>
                      </a:endParaRPr>
                    </a:p>
                  </a:txBody>
                  <a:tcPr anchor="ctr"/>
                </a:tc>
              </a:tr>
              <a:tr h="370840">
                <a:tc>
                  <a:txBody>
                    <a:bodyPr/>
                    <a:lstStyle/>
                    <a:p>
                      <a:pPr algn="ctr"/>
                      <a:r>
                        <a:rPr lang="en-US" smtClean="0">
                          <a:latin typeface="Arial Narrow" panose="020B0606020202030204" pitchFamily="34" charset="0"/>
                        </a:rPr>
                        <a:t>+</a:t>
                      </a:r>
                      <a:endParaRPr lang="en-US">
                        <a:latin typeface="Arial Narrow" panose="020B0606020202030204" pitchFamily="34" charset="0"/>
                      </a:endParaRPr>
                    </a:p>
                  </a:txBody>
                  <a:tcPr/>
                </a:tc>
                <a:tc>
                  <a:txBody>
                    <a:bodyPr/>
                    <a:lstStyle/>
                    <a:p>
                      <a:pPr algn="ctr"/>
                      <a:r>
                        <a:rPr lang="en-US" smtClean="0">
                          <a:latin typeface="Arial Narrow" panose="020B0606020202030204" pitchFamily="34" charset="0"/>
                        </a:rPr>
                        <a:t>Phép</a:t>
                      </a:r>
                      <a:r>
                        <a:rPr lang="en-US" baseline="0" smtClean="0">
                          <a:latin typeface="Arial Narrow" panose="020B0606020202030204" pitchFamily="34" charset="0"/>
                        </a:rPr>
                        <a:t> cộng</a:t>
                      </a:r>
                      <a:endParaRPr lang="en-US">
                        <a:latin typeface="Arial Narrow" panose="020B0606020202030204" pitchFamily="34" charset="0"/>
                      </a:endParaRPr>
                    </a:p>
                  </a:txBody>
                  <a:tcPr/>
                </a:tc>
              </a:tr>
              <a:tr h="370840">
                <a:tc>
                  <a:txBody>
                    <a:bodyPr/>
                    <a:lstStyle/>
                    <a:p>
                      <a:pPr algn="ctr"/>
                      <a:r>
                        <a:rPr lang="en-US" smtClean="0">
                          <a:latin typeface="Arial Narrow" panose="020B0606020202030204" pitchFamily="34" charset="0"/>
                        </a:rPr>
                        <a:t>-</a:t>
                      </a:r>
                      <a:endParaRPr lang="en-US">
                        <a:latin typeface="Arial Narrow" panose="020B0606020202030204" pitchFamily="34" charset="0"/>
                      </a:endParaRPr>
                    </a:p>
                  </a:txBody>
                  <a:tcPr/>
                </a:tc>
                <a:tc>
                  <a:txBody>
                    <a:bodyPr/>
                    <a:lstStyle/>
                    <a:p>
                      <a:pPr algn="ctr"/>
                      <a:r>
                        <a:rPr lang="en-US" smtClean="0">
                          <a:latin typeface="Arial Narrow" panose="020B0606020202030204" pitchFamily="34" charset="0"/>
                        </a:rPr>
                        <a:t>Phép</a:t>
                      </a:r>
                      <a:r>
                        <a:rPr lang="en-US" baseline="0" smtClean="0">
                          <a:latin typeface="Arial Narrow" panose="020B0606020202030204" pitchFamily="34" charset="0"/>
                        </a:rPr>
                        <a:t> trừ</a:t>
                      </a:r>
                      <a:endParaRPr lang="en-US">
                        <a:latin typeface="Arial Narrow" panose="020B0606020202030204" pitchFamily="34" charset="0"/>
                      </a:endParaRPr>
                    </a:p>
                  </a:txBody>
                  <a:tcPr/>
                </a:tc>
              </a:tr>
              <a:tr h="370840">
                <a:tc>
                  <a:txBody>
                    <a:bodyPr/>
                    <a:lstStyle/>
                    <a:p>
                      <a:pPr algn="ctr"/>
                      <a:r>
                        <a:rPr lang="en-US" smtClean="0">
                          <a:latin typeface="Arial Narrow" panose="020B0606020202030204" pitchFamily="34" charset="0"/>
                        </a:rPr>
                        <a:t>*</a:t>
                      </a:r>
                      <a:endParaRPr lang="en-US">
                        <a:latin typeface="Arial Narrow" panose="020B0606020202030204" pitchFamily="34" charset="0"/>
                      </a:endParaRPr>
                    </a:p>
                  </a:txBody>
                  <a:tcPr/>
                </a:tc>
                <a:tc>
                  <a:txBody>
                    <a:bodyPr/>
                    <a:lstStyle/>
                    <a:p>
                      <a:pPr algn="ctr"/>
                      <a:r>
                        <a:rPr lang="en-US" smtClean="0">
                          <a:latin typeface="Arial Narrow" panose="020B0606020202030204" pitchFamily="34" charset="0"/>
                        </a:rPr>
                        <a:t>Phép</a:t>
                      </a:r>
                      <a:r>
                        <a:rPr lang="en-US" baseline="0" smtClean="0">
                          <a:latin typeface="Arial Narrow" panose="020B0606020202030204" pitchFamily="34" charset="0"/>
                        </a:rPr>
                        <a:t> nhân</a:t>
                      </a:r>
                      <a:endParaRPr lang="en-US">
                        <a:latin typeface="Arial Narrow" panose="020B0606020202030204" pitchFamily="34" charset="0"/>
                      </a:endParaRPr>
                    </a:p>
                  </a:txBody>
                  <a:tcPr/>
                </a:tc>
              </a:tr>
              <a:tr h="370840">
                <a:tc>
                  <a:txBody>
                    <a:bodyPr/>
                    <a:lstStyle/>
                    <a:p>
                      <a:pPr algn="ctr"/>
                      <a:r>
                        <a:rPr lang="en-US" smtClean="0">
                          <a:latin typeface="Arial Narrow" panose="020B0606020202030204" pitchFamily="34" charset="0"/>
                        </a:rPr>
                        <a:t>/</a:t>
                      </a:r>
                      <a:endParaRPr lang="en-US">
                        <a:latin typeface="Arial Narrow" panose="020B0606020202030204" pitchFamily="34" charset="0"/>
                      </a:endParaRPr>
                    </a:p>
                  </a:txBody>
                  <a:tcPr/>
                </a:tc>
                <a:tc>
                  <a:txBody>
                    <a:bodyPr/>
                    <a:lstStyle/>
                    <a:p>
                      <a:pPr algn="ctr"/>
                      <a:r>
                        <a:rPr lang="en-US" smtClean="0">
                          <a:latin typeface="Arial Narrow" panose="020B0606020202030204" pitchFamily="34" charset="0"/>
                        </a:rPr>
                        <a:t>Phép</a:t>
                      </a:r>
                      <a:r>
                        <a:rPr lang="en-US" baseline="0" smtClean="0">
                          <a:latin typeface="Arial Narrow" panose="020B0606020202030204" pitchFamily="34" charset="0"/>
                        </a:rPr>
                        <a:t> chia</a:t>
                      </a:r>
                      <a:endParaRPr lang="en-US">
                        <a:latin typeface="Arial Narrow" panose="020B0606020202030204" pitchFamily="34" charset="0"/>
                      </a:endParaRPr>
                    </a:p>
                  </a:txBody>
                  <a:tcPr/>
                </a:tc>
              </a:tr>
              <a:tr h="370840">
                <a:tc>
                  <a:txBody>
                    <a:bodyPr/>
                    <a:lstStyle/>
                    <a:p>
                      <a:pPr algn="ctr"/>
                      <a:r>
                        <a:rPr lang="en-US" smtClean="0">
                          <a:latin typeface="Arial Narrow" panose="020B0606020202030204" pitchFamily="34" charset="0"/>
                        </a:rPr>
                        <a:t>//</a:t>
                      </a:r>
                      <a:endParaRPr lang="en-US">
                        <a:latin typeface="Arial Narrow" panose="020B0606020202030204" pitchFamily="34" charset="0"/>
                      </a:endParaRPr>
                    </a:p>
                  </a:txBody>
                  <a:tcPr/>
                </a:tc>
                <a:tc>
                  <a:txBody>
                    <a:bodyPr/>
                    <a:lstStyle/>
                    <a:p>
                      <a:pPr algn="ctr"/>
                      <a:r>
                        <a:rPr lang="en-US" smtClean="0">
                          <a:latin typeface="Arial Narrow" panose="020B0606020202030204" pitchFamily="34" charset="0"/>
                        </a:rPr>
                        <a:t>Phép</a:t>
                      </a:r>
                      <a:r>
                        <a:rPr lang="en-US" baseline="0" smtClean="0">
                          <a:latin typeface="Arial Narrow" panose="020B0606020202030204" pitchFamily="34" charset="0"/>
                        </a:rPr>
                        <a:t> chia lấy phần nguyên (floor division)</a:t>
                      </a:r>
                      <a:endParaRPr lang="en-US">
                        <a:latin typeface="Arial Narrow" panose="020B0606020202030204" pitchFamily="34" charset="0"/>
                      </a:endParaRPr>
                    </a:p>
                  </a:txBody>
                  <a:tcPr/>
                </a:tc>
              </a:tr>
              <a:tr h="370840">
                <a:tc>
                  <a:txBody>
                    <a:bodyPr/>
                    <a:lstStyle/>
                    <a:p>
                      <a:pPr algn="ctr"/>
                      <a:r>
                        <a:rPr lang="en-US" smtClean="0">
                          <a:latin typeface="Arial Narrow" panose="020B0606020202030204" pitchFamily="34" charset="0"/>
                        </a:rPr>
                        <a:t>%</a:t>
                      </a:r>
                      <a:endParaRPr lang="en-US">
                        <a:latin typeface="Arial Narrow" panose="020B0606020202030204" pitchFamily="34" charset="0"/>
                      </a:endParaRPr>
                    </a:p>
                  </a:txBody>
                  <a:tcPr/>
                </a:tc>
                <a:tc>
                  <a:txBody>
                    <a:bodyPr/>
                    <a:lstStyle/>
                    <a:p>
                      <a:pPr algn="ctr"/>
                      <a:r>
                        <a:rPr lang="en-US" smtClean="0">
                          <a:latin typeface="Arial Narrow" panose="020B0606020202030204" pitchFamily="34" charset="0"/>
                        </a:rPr>
                        <a:t>Phép</a:t>
                      </a:r>
                      <a:r>
                        <a:rPr lang="en-US" baseline="0" smtClean="0">
                          <a:latin typeface="Arial Narrow" panose="020B0606020202030204" pitchFamily="34" charset="0"/>
                        </a:rPr>
                        <a:t> chia lấy phần dư (remainder)</a:t>
                      </a:r>
                      <a:endParaRPr lang="en-US">
                        <a:latin typeface="Arial Narrow" panose="020B0606020202030204" pitchFamily="34" charset="0"/>
                      </a:endParaRPr>
                    </a:p>
                  </a:txBody>
                  <a:tcPr/>
                </a:tc>
              </a:tr>
              <a:tr h="370840">
                <a:tc>
                  <a:txBody>
                    <a:bodyPr/>
                    <a:lstStyle/>
                    <a:p>
                      <a:pPr algn="ctr"/>
                      <a:r>
                        <a:rPr lang="en-US" smtClean="0">
                          <a:latin typeface="Arial Narrow" panose="020B0606020202030204" pitchFamily="34" charset="0"/>
                        </a:rPr>
                        <a:t>**</a:t>
                      </a:r>
                      <a:endParaRPr lang="en-US">
                        <a:latin typeface="Arial Narrow" panose="020B0606020202030204" pitchFamily="34" charset="0"/>
                      </a:endParaRPr>
                    </a:p>
                  </a:txBody>
                  <a:tcPr/>
                </a:tc>
                <a:tc>
                  <a:txBody>
                    <a:bodyPr/>
                    <a:lstStyle/>
                    <a:p>
                      <a:pPr algn="ctr"/>
                      <a:r>
                        <a:rPr lang="en-US" smtClean="0">
                          <a:latin typeface="Arial Narrow" panose="020B0606020202030204" pitchFamily="34" charset="0"/>
                        </a:rPr>
                        <a:t>Phép</a:t>
                      </a:r>
                      <a:r>
                        <a:rPr lang="en-US" baseline="0" smtClean="0">
                          <a:latin typeface="Arial Narrow" panose="020B0606020202030204" pitchFamily="34" charset="0"/>
                        </a:rPr>
                        <a:t> lấy mũ</a:t>
                      </a:r>
                      <a:endParaRPr lang="en-US">
                        <a:latin typeface="Arial Narrow" panose="020B0606020202030204" pitchFamily="34" charset="0"/>
                      </a:endParaRPr>
                    </a:p>
                  </a:txBody>
                  <a:tcPr/>
                </a:tc>
              </a:tr>
              <a:tr h="370840">
                <a:tc>
                  <a:txBody>
                    <a:bodyPr/>
                    <a:lstStyle/>
                    <a:p>
                      <a:pPr algn="ctr"/>
                      <a:r>
                        <a:rPr lang="en-US" smtClean="0">
                          <a:latin typeface="Arial Narrow" panose="020B0606020202030204" pitchFamily="34" charset="0"/>
                        </a:rPr>
                        <a:t>==</a:t>
                      </a:r>
                      <a:endParaRPr lang="en-US">
                        <a:latin typeface="Arial Narrow" panose="020B0606020202030204" pitchFamily="34" charset="0"/>
                      </a:endParaRPr>
                    </a:p>
                  </a:txBody>
                  <a:tcPr/>
                </a:tc>
                <a:tc>
                  <a:txBody>
                    <a:bodyPr/>
                    <a:lstStyle/>
                    <a:p>
                      <a:pPr algn="ctr"/>
                      <a:r>
                        <a:rPr lang="en-US" smtClean="0">
                          <a:latin typeface="Arial Narrow" panose="020B0606020202030204" pitchFamily="34" charset="0"/>
                        </a:rPr>
                        <a:t>Phép</a:t>
                      </a:r>
                      <a:r>
                        <a:rPr lang="en-US" baseline="0" smtClean="0">
                          <a:latin typeface="Arial Narrow" panose="020B0606020202030204" pitchFamily="34" charset="0"/>
                        </a:rPr>
                        <a:t> so sánh bằng</a:t>
                      </a:r>
                      <a:endParaRPr lang="en-US">
                        <a:latin typeface="Arial Narrow" panose="020B0606020202030204" pitchFamily="34" charset="0"/>
                      </a:endParaRPr>
                    </a:p>
                  </a:txBody>
                  <a:tcPr/>
                </a:tc>
              </a:tr>
              <a:tr h="370840">
                <a:tc>
                  <a:txBody>
                    <a:bodyPr/>
                    <a:lstStyle/>
                    <a:p>
                      <a:pPr algn="ctr"/>
                      <a:r>
                        <a:rPr lang="en-US" smtClean="0">
                          <a:latin typeface="Arial Narrow" panose="020B0606020202030204" pitchFamily="34" charset="0"/>
                        </a:rPr>
                        <a:t>!=</a:t>
                      </a:r>
                      <a:endParaRPr lang="en-US">
                        <a:latin typeface="Arial Narrow" panose="020B0606020202030204" pitchFamily="34" charset="0"/>
                      </a:endParaRPr>
                    </a:p>
                  </a:txBody>
                  <a:tcPr/>
                </a:tc>
                <a:tc>
                  <a:txBody>
                    <a:bodyPr/>
                    <a:lstStyle/>
                    <a:p>
                      <a:pPr algn="ctr"/>
                      <a:r>
                        <a:rPr lang="en-US" smtClean="0">
                          <a:latin typeface="Arial Narrow" panose="020B0606020202030204" pitchFamily="34" charset="0"/>
                        </a:rPr>
                        <a:t>Phép</a:t>
                      </a:r>
                      <a:r>
                        <a:rPr lang="en-US" baseline="0" smtClean="0">
                          <a:latin typeface="Arial Narrow" panose="020B0606020202030204" pitchFamily="34" charset="0"/>
                        </a:rPr>
                        <a:t> so sánh khác</a:t>
                      </a:r>
                      <a:endParaRPr lang="en-US">
                        <a:latin typeface="Arial Narrow" panose="020B0606020202030204" pitchFamily="34" charset="0"/>
                      </a:endParaRPr>
                    </a:p>
                  </a:txBody>
                  <a:tcPr/>
                </a:tc>
              </a:tr>
              <a:tr h="370840">
                <a:tc>
                  <a:txBody>
                    <a:bodyPr/>
                    <a:lstStyle/>
                    <a:p>
                      <a:pPr algn="ctr"/>
                      <a:r>
                        <a:rPr lang="en-US" smtClean="0">
                          <a:latin typeface="Arial Narrow" panose="020B0606020202030204" pitchFamily="34" charset="0"/>
                        </a:rPr>
                        <a:t>&gt;=,</a:t>
                      </a:r>
                      <a:r>
                        <a:rPr lang="en-US" baseline="0" smtClean="0">
                          <a:latin typeface="Arial Narrow" panose="020B0606020202030204" pitchFamily="34" charset="0"/>
                        </a:rPr>
                        <a:t> &gt;, &lt;=, &lt;</a:t>
                      </a:r>
                      <a:endParaRPr lang="en-US">
                        <a:latin typeface="Arial Narrow" panose="020B0606020202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mtClean="0">
                          <a:latin typeface="Arial Narrow" panose="020B0606020202030204" pitchFamily="34" charset="0"/>
                        </a:rPr>
                        <a:t>Các</a:t>
                      </a:r>
                      <a:r>
                        <a:rPr lang="en-US" baseline="0" smtClean="0">
                          <a:latin typeface="Arial Narrow" panose="020B0606020202030204" pitchFamily="34" charset="0"/>
                        </a:rPr>
                        <a:t> phép so sánh khác</a:t>
                      </a:r>
                      <a:endParaRPr lang="en-US" smtClean="0">
                        <a:latin typeface="Arial Narrow" panose="020B0606020202030204" pitchFamily="34" charset="0"/>
                      </a:endParaRPr>
                    </a:p>
                  </a:txBody>
                  <a:tcPr/>
                </a:tc>
              </a:tr>
            </a:tbl>
          </a:graphicData>
        </a:graphic>
      </p:graphicFrame>
    </p:spTree>
    <p:extLst>
      <p:ext uri="{BB962C8B-B14F-4D97-AF65-F5344CB8AC3E}">
        <p14:creationId xmlns:p14="http://schemas.microsoft.com/office/powerpoint/2010/main" val="26779469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46504" y="600665"/>
            <a:ext cx="10713606" cy="4851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1: </a:t>
            </a:r>
            <a:r>
              <a:rPr lang="en-US" sz="2400" smtClean="0">
                <a:solidFill>
                  <a:schemeClr val="bg1"/>
                </a:solidFill>
                <a:latin typeface="Times New Roman" panose="02020603050405020304" pitchFamily="18" charset="0"/>
                <a:cs typeface="Times New Roman" panose="02020603050405020304" pitchFamily="18" charset="0"/>
              </a:rPr>
              <a:t>Thử đoạn code sau</a:t>
            </a:r>
            <a:endParaRPr lang="en-US" smtClean="0">
              <a:solidFill>
                <a:schemeClr val="bg1"/>
              </a:solidFill>
              <a:latin typeface="Times New Roman" panose="02020603050405020304" pitchFamily="18" charset="0"/>
              <a:cs typeface="Times New Roman" panose="02020603050405020304" pitchFamily="18" charset="0"/>
            </a:endParaRPr>
          </a:p>
          <a:p>
            <a:endParaRPr lang="en-US">
              <a:solidFill>
                <a:schemeClr val="bg1"/>
              </a:solidFill>
              <a:latin typeface="Times New Roman" panose="02020603050405020304" pitchFamily="18" charset="0"/>
              <a:cs typeface="Times New Roman" panose="02020603050405020304" pitchFamily="18" charset="0"/>
            </a:endParaRPr>
          </a:p>
        </p:txBody>
      </p:sp>
      <p:sp>
        <p:nvSpPr>
          <p:cNvPr id="4" name="Rectangle 3"/>
          <p:cNvSpPr/>
          <p:nvPr/>
        </p:nvSpPr>
        <p:spPr>
          <a:xfrm>
            <a:off x="546504" y="1286361"/>
            <a:ext cx="4821181" cy="182831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a:t>
            </a:r>
            <a:r>
              <a:rPr lang="en-US" smtClean="0">
                <a:latin typeface="Arial Narrow" panose="020B0606020202030204" pitchFamily="34" charset="0"/>
              </a:rPr>
              <a:t>3 = 2</a:t>
            </a:r>
            <a:endParaRPr lang="en-US">
              <a:latin typeface="Arial Narrow" panose="020B0606020202030204" pitchFamily="34" charset="0"/>
            </a:endParaRPr>
          </a:p>
        </p:txBody>
      </p:sp>
      <p:sp>
        <p:nvSpPr>
          <p:cNvPr id="6" name="Rectangle 5"/>
          <p:cNvSpPr/>
          <p:nvPr/>
        </p:nvSpPr>
        <p:spPr>
          <a:xfrm>
            <a:off x="546504" y="3541481"/>
            <a:ext cx="10713606" cy="4851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2: </a:t>
            </a:r>
            <a:r>
              <a:rPr lang="en-US" sz="2400" smtClean="0">
                <a:solidFill>
                  <a:schemeClr val="bg1"/>
                </a:solidFill>
                <a:latin typeface="Times New Roman" panose="02020603050405020304" pitchFamily="18" charset="0"/>
                <a:cs typeface="Times New Roman" panose="02020603050405020304" pitchFamily="18" charset="0"/>
              </a:rPr>
              <a:t>Thử đoạn code sau</a:t>
            </a:r>
            <a:endParaRPr lang="en-US" smtClean="0">
              <a:solidFill>
                <a:schemeClr val="bg1"/>
              </a:solidFill>
              <a:latin typeface="Times New Roman" panose="02020603050405020304" pitchFamily="18" charset="0"/>
              <a:cs typeface="Times New Roman" panose="02020603050405020304" pitchFamily="18" charset="0"/>
            </a:endParaRPr>
          </a:p>
          <a:p>
            <a:endParaRPr lang="en-US">
              <a:solidFill>
                <a:schemeClr val="bg1"/>
              </a:solidFill>
              <a:latin typeface="Times New Roman" panose="02020603050405020304" pitchFamily="18" charset="0"/>
              <a:cs typeface="Times New Roman" panose="02020603050405020304" pitchFamily="18" charset="0"/>
            </a:endParaRPr>
          </a:p>
        </p:txBody>
      </p:sp>
      <p:sp>
        <p:nvSpPr>
          <p:cNvPr id="7" name="Rectangle 6"/>
          <p:cNvSpPr/>
          <p:nvPr/>
        </p:nvSpPr>
        <p:spPr>
          <a:xfrm>
            <a:off x="546504" y="4229586"/>
            <a:ext cx="4821181" cy="182831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mtClean="0">
                <a:latin typeface="Arial Narrow" panose="020B0606020202030204" pitchFamily="34" charset="0"/>
              </a:rPr>
              <a:t>&gt;&gt;&gt; </a:t>
            </a:r>
            <a:r>
              <a:rPr lang="en-US">
                <a:latin typeface="Arial Narrow" panose="020B0606020202030204" pitchFamily="34" charset="0"/>
              </a:rPr>
              <a:t>type(9)</a:t>
            </a:r>
          </a:p>
          <a:p>
            <a:r>
              <a:rPr lang="en-US">
                <a:latin typeface="Arial Narrow" panose="020B0606020202030204" pitchFamily="34" charset="0"/>
              </a:rPr>
              <a:t>&gt;&gt;&gt; </a:t>
            </a:r>
            <a:r>
              <a:rPr lang="en-US" smtClean="0">
                <a:latin typeface="Arial Narrow" panose="020B0606020202030204" pitchFamily="34" charset="0"/>
              </a:rPr>
              <a:t>type(9.0)</a:t>
            </a:r>
          </a:p>
          <a:p>
            <a:r>
              <a:rPr lang="en-US" smtClean="0">
                <a:latin typeface="Arial Narrow" panose="020B0606020202030204" pitchFamily="34" charset="0"/>
              </a:rPr>
              <a:t>&gt;&gt;&gt; 9 == 9.0</a:t>
            </a:r>
            <a:endParaRPr lang="en-US">
              <a:latin typeface="Arial Narrow" panose="020B0606020202030204" pitchFamily="34" charset="0"/>
            </a:endParaRPr>
          </a:p>
          <a:p>
            <a:endParaRPr lang="en-US">
              <a:latin typeface="Arial Narrow" panose="020B0606020202030204" pitchFamily="34" charset="0"/>
            </a:endParaRPr>
          </a:p>
        </p:txBody>
      </p:sp>
    </p:spTree>
    <p:extLst>
      <p:ext uri="{BB962C8B-B14F-4D97-AF65-F5344CB8AC3E}">
        <p14:creationId xmlns:p14="http://schemas.microsoft.com/office/powerpoint/2010/main" val="32230956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Rectangle 7"/>
              <p:cNvSpPr/>
              <p:nvPr/>
            </p:nvSpPr>
            <p:spPr>
              <a:xfrm>
                <a:off x="546504" y="600665"/>
                <a:ext cx="10713606" cy="32950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3: </a:t>
                </a:r>
              </a:p>
              <a:p>
                <a:r>
                  <a:rPr lang="en-US" sz="2400" smtClean="0">
                    <a:solidFill>
                      <a:schemeClr val="bg1"/>
                    </a:solidFill>
                    <a:latin typeface="Times New Roman" panose="02020603050405020304" pitchFamily="18" charset="0"/>
                    <a:cs typeface="Times New Roman" panose="02020603050405020304" pitchFamily="18" charset="0"/>
                  </a:rPr>
                  <a:t>Tính</a:t>
                </a:r>
              </a:p>
              <a:p>
                <a:endParaRPr lang="en-US" smtClean="0">
                  <a:solidFill>
                    <a:schemeClr val="bg1"/>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
                    </m:oMathParaPr>
                    <m:oMath xmlns:m="http://schemas.openxmlformats.org/officeDocument/2006/math">
                      <m:f>
                        <m:fPr>
                          <m:ctrlPr>
                            <a:rPr lang="en-US" i="1" smtClean="0">
                              <a:solidFill>
                                <a:schemeClr val="bg1"/>
                              </a:solidFill>
                              <a:latin typeface="Cambria Math" panose="02040503050406030204" pitchFamily="18" charset="0"/>
                              <a:cs typeface="Times New Roman" panose="02020603050405020304" pitchFamily="18" charset="0"/>
                            </a:rPr>
                          </m:ctrlPr>
                        </m:fPr>
                        <m:num>
                          <m:rad>
                            <m:radPr>
                              <m:degHide m:val="on"/>
                              <m:ctrlPr>
                                <a:rPr lang="en-US" i="1" smtClean="0">
                                  <a:solidFill>
                                    <a:schemeClr val="bg1"/>
                                  </a:solidFill>
                                  <a:latin typeface="Cambria Math" panose="02040503050406030204" pitchFamily="18" charset="0"/>
                                  <a:cs typeface="Times New Roman" panose="02020603050405020304" pitchFamily="18" charset="0"/>
                                </a:rPr>
                              </m:ctrlPr>
                            </m:radPr>
                            <m:deg/>
                            <m:e>
                              <m:r>
                                <a:rPr lang="en-US" b="0" i="1" smtClean="0">
                                  <a:solidFill>
                                    <a:schemeClr val="bg1"/>
                                  </a:solidFill>
                                  <a:latin typeface="Cambria Math" panose="02040503050406030204" pitchFamily="18" charset="0"/>
                                  <a:cs typeface="Times New Roman" panose="02020603050405020304" pitchFamily="18" charset="0"/>
                                </a:rPr>
                                <m:t>13+4</m:t>
                              </m:r>
                              <m:rad>
                                <m:radPr>
                                  <m:ctrlPr>
                                    <a:rPr lang="en-US" b="0" i="1" smtClean="0">
                                      <a:solidFill>
                                        <a:schemeClr val="bg1"/>
                                      </a:solidFill>
                                      <a:latin typeface="Cambria Math" panose="02040503050406030204" pitchFamily="18" charset="0"/>
                                      <a:cs typeface="Times New Roman" panose="02020603050405020304" pitchFamily="18" charset="0"/>
                                    </a:rPr>
                                  </m:ctrlPr>
                                </m:radPr>
                                <m:deg>
                                  <m:r>
                                    <m:rPr>
                                      <m:brk m:alnAt="7"/>
                                    </m:rPr>
                                    <a:rPr lang="en-US" b="0" i="1" smtClean="0">
                                      <a:solidFill>
                                        <a:schemeClr val="bg1"/>
                                      </a:solidFill>
                                      <a:latin typeface="Cambria Math" panose="02040503050406030204" pitchFamily="18" charset="0"/>
                                      <a:cs typeface="Times New Roman" panose="02020603050405020304" pitchFamily="18" charset="0"/>
                                    </a:rPr>
                                    <m:t>3</m:t>
                                  </m:r>
                                </m:deg>
                                <m:e>
                                  <m:r>
                                    <a:rPr lang="en-US" b="0" i="1" smtClean="0">
                                      <a:solidFill>
                                        <a:schemeClr val="bg1"/>
                                      </a:solidFill>
                                      <a:latin typeface="Cambria Math" panose="02040503050406030204" pitchFamily="18" charset="0"/>
                                      <a:cs typeface="Times New Roman" panose="02020603050405020304" pitchFamily="18" charset="0"/>
                                    </a:rPr>
                                    <m:t>27</m:t>
                                  </m:r>
                                </m:e>
                              </m:rad>
                            </m:e>
                          </m:rad>
                        </m:num>
                        <m:den>
                          <m:sSup>
                            <m:sSupPr>
                              <m:ctrlPr>
                                <a:rPr lang="en-US" i="1" smtClean="0">
                                  <a:solidFill>
                                    <a:schemeClr val="bg1"/>
                                  </a:solidFill>
                                  <a:latin typeface="Cambria Math" panose="02040503050406030204" pitchFamily="18" charset="0"/>
                                  <a:cs typeface="Times New Roman" panose="02020603050405020304" pitchFamily="18" charset="0"/>
                                </a:rPr>
                              </m:ctrlPr>
                            </m:sSupPr>
                            <m:e>
                              <m:d>
                                <m:dPr>
                                  <m:ctrlPr>
                                    <a:rPr lang="en-US" b="0" i="1" smtClean="0">
                                      <a:solidFill>
                                        <a:schemeClr val="bg1"/>
                                      </a:solidFill>
                                      <a:latin typeface="Cambria Math" panose="02040503050406030204" pitchFamily="18" charset="0"/>
                                      <a:cs typeface="Times New Roman" panose="02020603050405020304" pitchFamily="18" charset="0"/>
                                    </a:rPr>
                                  </m:ctrlPr>
                                </m:dPr>
                                <m:e>
                                  <m:r>
                                    <a:rPr lang="en-US" b="0" i="1" smtClean="0">
                                      <a:solidFill>
                                        <a:schemeClr val="bg1"/>
                                      </a:solidFill>
                                      <a:latin typeface="Cambria Math" panose="02040503050406030204" pitchFamily="18" charset="0"/>
                                      <a:cs typeface="Times New Roman" panose="02020603050405020304" pitchFamily="18" charset="0"/>
                                    </a:rPr>
                                    <m:t>5</m:t>
                                  </m:r>
                                  <m:r>
                                    <a:rPr lang="en-US"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×2</m:t>
                                  </m:r>
                                </m:e>
                              </m:d>
                            </m:e>
                            <m:sup>
                              <m:r>
                                <a:rPr lang="en-US" b="0" i="1" smtClean="0">
                                  <a:solidFill>
                                    <a:schemeClr val="bg1"/>
                                  </a:solidFill>
                                  <a:latin typeface="Cambria Math" panose="02040503050406030204" pitchFamily="18" charset="0"/>
                                  <a:cs typeface="Times New Roman" panose="02020603050405020304" pitchFamily="18" charset="0"/>
                                </a:rPr>
                                <m:t>2</m:t>
                              </m:r>
                            </m:sup>
                          </m:sSup>
                        </m:den>
                      </m:f>
                    </m:oMath>
                  </m:oMathPara>
                </a14:m>
                <a:endParaRPr lang="en-US" smtClean="0">
                  <a:solidFill>
                    <a:schemeClr val="bg1"/>
                  </a:solidFill>
                  <a:latin typeface="Times New Roman" panose="02020603050405020304" pitchFamily="18" charset="0"/>
                  <a:cs typeface="Times New Roman" panose="02020603050405020304" pitchFamily="18" charset="0"/>
                </a:endParaRPr>
              </a:p>
              <a:p>
                <a:endParaRPr lang="en-US" smtClean="0">
                  <a:solidFill>
                    <a:schemeClr val="bg1"/>
                  </a:solidFill>
                  <a:latin typeface="Times New Roman" panose="02020603050405020304" pitchFamily="18" charset="0"/>
                  <a:cs typeface="Times New Roman" panose="02020603050405020304" pitchFamily="18" charset="0"/>
                </a:endParaRPr>
              </a:p>
              <a:p>
                <a:r>
                  <a:rPr lang="en-US" smtClean="0">
                    <a:solidFill>
                      <a:schemeClr val="bg1"/>
                    </a:solidFill>
                    <a:latin typeface="Times New Roman" panose="02020603050405020304" pitchFamily="18" charset="0"/>
                    <a:cs typeface="Times New Roman" panose="02020603050405020304" pitchFamily="18" charset="0"/>
                  </a:rPr>
                  <a:t>So sánh kết quả trên với 0.025, 0.05, 0.1</a:t>
                </a:r>
              </a:p>
              <a:p>
                <a:endParaRPr lang="en-US" smtClean="0">
                  <a:solidFill>
                    <a:schemeClr val="bg1"/>
                  </a:solidFill>
                  <a:latin typeface="Times New Roman" panose="02020603050405020304" pitchFamily="18" charset="0"/>
                  <a:cs typeface="Times New Roman" panose="02020603050405020304" pitchFamily="18" charset="0"/>
                </a:endParaRPr>
              </a:p>
              <a:p>
                <a:endParaRPr lang="en-US">
                  <a:solidFill>
                    <a:schemeClr val="bg1"/>
                  </a:solidFill>
                  <a:latin typeface="Times New Roman" panose="02020603050405020304" pitchFamily="18" charset="0"/>
                  <a:cs typeface="Times New Roman" panose="02020603050405020304" pitchFamily="18" charset="0"/>
                </a:endParaRPr>
              </a:p>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4: </a:t>
                </a:r>
                <a:r>
                  <a:rPr lang="en-US" sz="2400" smtClean="0">
                    <a:solidFill>
                      <a:schemeClr val="bg1"/>
                    </a:solidFill>
                    <a:latin typeface="Times New Roman" panose="02020603050405020304" pitchFamily="18" charset="0"/>
                    <a:cs typeface="Times New Roman" panose="02020603050405020304" pitchFamily="18" charset="0"/>
                  </a:rPr>
                  <a:t>5546440590 chia 678962 bằng mấy dư mấy?</a:t>
                </a:r>
                <a:endParaRPr lang="en-US" sz="2400">
                  <a:solidFill>
                    <a:schemeClr val="bg1"/>
                  </a:solidFill>
                  <a:latin typeface="Times New Roman" panose="02020603050405020304" pitchFamily="18" charset="0"/>
                  <a:cs typeface="Times New Roman" panose="02020603050405020304"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546504" y="600665"/>
                <a:ext cx="10713606" cy="3295059"/>
              </a:xfrm>
              <a:prstGeom prst="rect">
                <a:avLst/>
              </a:prstGeom>
              <a:blipFill rotWithShape="0">
                <a:blip r:embed="rId2"/>
                <a:stretch>
                  <a:fillRect l="-911" t="-1481" b="-2407"/>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8715568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47156" y="2355494"/>
            <a:ext cx="1697901" cy="1200329"/>
          </a:xfrm>
          <a:prstGeom prst="rect">
            <a:avLst/>
          </a:prstGeom>
          <a:noFill/>
        </p:spPr>
        <p:txBody>
          <a:bodyPr wrap="none" rtlCol="0">
            <a:spAutoFit/>
          </a:bodyPr>
          <a:lstStyle/>
          <a:p>
            <a:pPr algn="ctr"/>
            <a:r>
              <a:rPr lang="en-US" sz="3600">
                <a:solidFill>
                  <a:schemeClr val="bg1"/>
                </a:solidFill>
                <a:latin typeface="Times New Roman" panose="02020603050405020304" pitchFamily="18" charset="0"/>
                <a:cs typeface="Times New Roman" panose="02020603050405020304" pitchFamily="18" charset="0"/>
              </a:rPr>
              <a:t>Phần </a:t>
            </a:r>
            <a:r>
              <a:rPr lang="en-US" sz="3600" smtClean="0">
                <a:solidFill>
                  <a:schemeClr val="bg1"/>
                </a:solidFill>
                <a:latin typeface="Times New Roman" panose="02020603050405020304" pitchFamily="18" charset="0"/>
                <a:cs typeface="Times New Roman" panose="02020603050405020304" pitchFamily="18" charset="0"/>
              </a:rPr>
              <a:t>3: </a:t>
            </a:r>
            <a:br>
              <a:rPr lang="en-US" sz="3600" smtClean="0">
                <a:solidFill>
                  <a:schemeClr val="bg1"/>
                </a:solidFill>
                <a:latin typeface="Times New Roman" panose="02020603050405020304" pitchFamily="18" charset="0"/>
                <a:cs typeface="Times New Roman" panose="02020603050405020304" pitchFamily="18" charset="0"/>
              </a:rPr>
            </a:br>
            <a:r>
              <a:rPr lang="en-US" sz="3600" smtClean="0">
                <a:solidFill>
                  <a:schemeClr val="accent4">
                    <a:lumMod val="60000"/>
                    <a:lumOff val="40000"/>
                  </a:schemeClr>
                </a:solidFill>
                <a:latin typeface="Times New Roman" panose="02020603050405020304" pitchFamily="18" charset="0"/>
                <a:cs typeface="Times New Roman" panose="02020603050405020304" pitchFamily="18" charset="0"/>
              </a:rPr>
              <a:t>string</a:t>
            </a:r>
            <a:endParaRPr lang="en-US" sz="3600">
              <a:solidFill>
                <a:schemeClr val="accent4">
                  <a:lumMod val="60000"/>
                  <a:lumOff val="40000"/>
                </a:schemeClr>
              </a:solidFill>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4504467" y="3730428"/>
            <a:ext cx="3383280"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4770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31844" y="2234355"/>
            <a:ext cx="6224714" cy="128989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x = 'Hello World'</a:t>
            </a:r>
          </a:p>
          <a:p>
            <a:r>
              <a:rPr lang="en-US">
                <a:latin typeface="Arial Narrow" panose="020B0606020202030204" pitchFamily="34" charset="0"/>
              </a:rPr>
              <a:t>&gt;&gt;&gt; type(x)</a:t>
            </a:r>
          </a:p>
          <a:p>
            <a:r>
              <a:rPr lang="en-US">
                <a:latin typeface="Arial Narrow" panose="020B0606020202030204" pitchFamily="34" charset="0"/>
              </a:rPr>
              <a:t>&lt;class 'str'&gt;</a:t>
            </a:r>
          </a:p>
        </p:txBody>
      </p:sp>
      <p:sp>
        <p:nvSpPr>
          <p:cNvPr id="10" name="TextBox 9"/>
          <p:cNvSpPr txBox="1"/>
          <p:nvPr/>
        </p:nvSpPr>
        <p:spPr>
          <a:xfrm>
            <a:off x="331844" y="1240496"/>
            <a:ext cx="10928266" cy="369332"/>
          </a:xfrm>
          <a:prstGeom prst="rect">
            <a:avLst/>
          </a:prstGeom>
          <a:noFill/>
        </p:spPr>
        <p:txBody>
          <a:bodyPr wrap="square" rtlCol="0">
            <a:spAutoFit/>
          </a:bodyPr>
          <a:lstStyle/>
          <a:p>
            <a:r>
              <a:rPr lang="en-US" smtClean="0">
                <a:solidFill>
                  <a:schemeClr val="accent4"/>
                </a:solidFill>
              </a:rPr>
              <a:t>String</a:t>
            </a:r>
            <a:r>
              <a:rPr lang="en-US" smtClean="0">
                <a:solidFill>
                  <a:schemeClr val="bg1"/>
                </a:solidFill>
              </a:rPr>
              <a:t> là một chuỗi ký tự bất kỳ nằm giữa hai đấu ngoặc đơn (‘…’) hoặc kép (“…”)</a:t>
            </a:r>
            <a:endParaRPr lang="en-US">
              <a:solidFill>
                <a:schemeClr val="bg1"/>
              </a:solidFill>
            </a:endParaRPr>
          </a:p>
        </p:txBody>
      </p:sp>
      <p:sp>
        <p:nvSpPr>
          <p:cNvPr id="11" name="TextBox 10"/>
          <p:cNvSpPr txBox="1"/>
          <p:nvPr/>
        </p:nvSpPr>
        <p:spPr>
          <a:xfrm>
            <a:off x="331844" y="267177"/>
            <a:ext cx="11021351" cy="584775"/>
          </a:xfrm>
          <a:prstGeom prst="rect">
            <a:avLst/>
          </a:prstGeom>
          <a:noFill/>
        </p:spPr>
        <p:txBody>
          <a:bodyPr wrap="square" rtlCol="0">
            <a:spAutoFit/>
          </a:bodyPr>
          <a:lstStyle/>
          <a:p>
            <a:r>
              <a:rPr lang="en-US" sz="3200" b="1" smtClean="0">
                <a:solidFill>
                  <a:schemeClr val="bg1"/>
                </a:solidFill>
                <a:latin typeface="Times New Roman" panose="02020603050405020304" pitchFamily="18" charset="0"/>
                <a:cs typeface="Times New Roman" panose="02020603050405020304" pitchFamily="18" charset="0"/>
              </a:rPr>
              <a:t>I. Định nghĩa:</a:t>
            </a:r>
            <a:endParaRPr lang="en-US" sz="3200" b="1">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5461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2761" y="208576"/>
            <a:ext cx="11021351" cy="584775"/>
          </a:xfrm>
          <a:prstGeom prst="rect">
            <a:avLst/>
          </a:prstGeom>
          <a:noFill/>
        </p:spPr>
        <p:txBody>
          <a:bodyPr wrap="square" rtlCol="0">
            <a:spAutoFit/>
          </a:bodyPr>
          <a:lstStyle/>
          <a:p>
            <a:r>
              <a:rPr lang="en-US" sz="3200" b="1" smtClean="0">
                <a:solidFill>
                  <a:schemeClr val="bg1"/>
                </a:solidFill>
                <a:latin typeface="Times New Roman" panose="02020603050405020304" pitchFamily="18" charset="0"/>
                <a:cs typeface="Times New Roman" panose="02020603050405020304" pitchFamily="18" charset="0"/>
              </a:rPr>
              <a:t>II</a:t>
            </a:r>
            <a:r>
              <a:rPr lang="en-US" sz="3200" b="1">
                <a:solidFill>
                  <a:schemeClr val="bg1"/>
                </a:solidFill>
                <a:latin typeface="Times New Roman" panose="02020603050405020304" pitchFamily="18" charset="0"/>
                <a:cs typeface="Times New Roman" panose="02020603050405020304" pitchFamily="18" charset="0"/>
              </a:rPr>
              <a:t>. Các operator </a:t>
            </a:r>
            <a:r>
              <a:rPr lang="en-US" sz="3200" b="1" smtClean="0">
                <a:solidFill>
                  <a:schemeClr val="bg1"/>
                </a:solidFill>
                <a:latin typeface="Times New Roman" panose="02020603050405020304" pitchFamily="18" charset="0"/>
                <a:cs typeface="Times New Roman" panose="02020603050405020304" pitchFamily="18" charset="0"/>
              </a:rPr>
              <a:t>trên string</a:t>
            </a:r>
            <a:endParaRPr lang="en-US" sz="3200" b="1">
              <a:solidFill>
                <a:schemeClr val="bg1"/>
              </a:solidFill>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627516942"/>
              </p:ext>
            </p:extLst>
          </p:nvPr>
        </p:nvGraphicFramePr>
        <p:xfrm>
          <a:off x="1110218" y="1441153"/>
          <a:ext cx="10149892" cy="3737568"/>
        </p:xfrm>
        <a:graphic>
          <a:graphicData uri="http://schemas.openxmlformats.org/drawingml/2006/table">
            <a:tbl>
              <a:tblPr firstRow="1" bandRow="1">
                <a:tableStyleId>{7DF18680-E054-41AD-8BC1-D1AEF772440D}</a:tableStyleId>
              </a:tblPr>
              <a:tblGrid>
                <a:gridCol w="5074946"/>
                <a:gridCol w="5074946"/>
              </a:tblGrid>
              <a:tr h="400008">
                <a:tc>
                  <a:txBody>
                    <a:bodyPr/>
                    <a:lstStyle/>
                    <a:p>
                      <a:pPr algn="ctr"/>
                      <a:r>
                        <a:rPr lang="en-US" smtClean="0">
                          <a:latin typeface="Arial Narrow" panose="020B0606020202030204" pitchFamily="34" charset="0"/>
                        </a:rPr>
                        <a:t>Operator</a:t>
                      </a:r>
                      <a:endParaRPr lang="en-US">
                        <a:latin typeface="Arial Narrow" panose="020B0606020202030204" pitchFamily="34" charset="0"/>
                      </a:endParaRPr>
                    </a:p>
                  </a:txBody>
                  <a:tcPr anchor="ctr"/>
                </a:tc>
                <a:tc>
                  <a:txBody>
                    <a:bodyPr/>
                    <a:lstStyle/>
                    <a:p>
                      <a:pPr algn="ctr"/>
                      <a:r>
                        <a:rPr lang="en-US" smtClean="0">
                          <a:latin typeface="Arial Narrow" panose="020B0606020202030204" pitchFamily="34" charset="0"/>
                        </a:rPr>
                        <a:t>Công</a:t>
                      </a:r>
                      <a:r>
                        <a:rPr lang="en-US" baseline="0" smtClean="0">
                          <a:latin typeface="Arial Narrow" panose="020B0606020202030204" pitchFamily="34" charset="0"/>
                        </a:rPr>
                        <a:t> dụng</a:t>
                      </a:r>
                      <a:endParaRPr lang="en-US">
                        <a:latin typeface="Arial Narrow" panose="020B0606020202030204" pitchFamily="34" charset="0"/>
                      </a:endParaRPr>
                    </a:p>
                  </a:txBody>
                  <a:tcPr anchor="ctr"/>
                </a:tc>
              </a:tr>
              <a:tr h="370840">
                <a:tc>
                  <a:txBody>
                    <a:bodyPr/>
                    <a:lstStyle/>
                    <a:p>
                      <a:pPr algn="ctr"/>
                      <a:r>
                        <a:rPr lang="en-US" smtClean="0">
                          <a:latin typeface="Arial Narrow" panose="020B0606020202030204" pitchFamily="34" charset="0"/>
                        </a:rPr>
                        <a:t>'…' hoặc</a:t>
                      </a:r>
                      <a:r>
                        <a:rPr lang="en-US" baseline="0" smtClean="0">
                          <a:latin typeface="Arial Narrow" panose="020B0606020202030204" pitchFamily="34" charset="0"/>
                        </a:rPr>
                        <a:t> </a:t>
                      </a:r>
                      <a:r>
                        <a:rPr lang="en-US" smtClean="0">
                          <a:latin typeface="Arial Narrow" panose="020B0606020202030204" pitchFamily="34" charset="0"/>
                        </a:rPr>
                        <a:t>''</a:t>
                      </a:r>
                      <a:r>
                        <a:rPr lang="en-US" baseline="0" smtClean="0">
                          <a:latin typeface="Arial Narrow" panose="020B0606020202030204" pitchFamily="34" charset="0"/>
                        </a:rPr>
                        <a:t>…</a:t>
                      </a:r>
                      <a:r>
                        <a:rPr lang="en-US" smtClean="0">
                          <a:latin typeface="Arial Narrow" panose="020B0606020202030204" pitchFamily="34" charset="0"/>
                        </a:rPr>
                        <a:t>''</a:t>
                      </a:r>
                      <a:endParaRPr lang="en-US">
                        <a:latin typeface="Arial Narrow" panose="020B0606020202030204" pitchFamily="34" charset="0"/>
                      </a:endParaRPr>
                    </a:p>
                  </a:txBody>
                  <a:tcPr/>
                </a:tc>
                <a:tc>
                  <a:txBody>
                    <a:bodyPr/>
                    <a:lstStyle/>
                    <a:p>
                      <a:pPr algn="ctr"/>
                      <a:r>
                        <a:rPr lang="en-US" smtClean="0">
                          <a:latin typeface="Arial Narrow" panose="020B0606020202030204" pitchFamily="34" charset="0"/>
                        </a:rPr>
                        <a:t>Khởi</a:t>
                      </a:r>
                      <a:r>
                        <a:rPr lang="en-US" baseline="0" smtClean="0">
                          <a:latin typeface="Arial Narrow" panose="020B0606020202030204" pitchFamily="34" charset="0"/>
                        </a:rPr>
                        <a:t> tạo một chuỗi</a:t>
                      </a:r>
                      <a:endParaRPr lang="en-US">
                        <a:latin typeface="Arial Narrow" panose="020B0606020202030204" pitchFamily="34" charset="0"/>
                      </a:endParaRPr>
                    </a:p>
                  </a:txBody>
                  <a:tcPr/>
                </a:tc>
              </a:tr>
              <a:tr h="370840">
                <a:tc>
                  <a:txBody>
                    <a:bodyPr/>
                    <a:lstStyle/>
                    <a:p>
                      <a:pPr algn="ctr"/>
                      <a:r>
                        <a:rPr lang="en-US" smtClean="0">
                          <a:latin typeface="Arial Narrow" panose="020B0606020202030204" pitchFamily="34" charset="0"/>
                        </a:rPr>
                        <a:t>+</a:t>
                      </a:r>
                      <a:endParaRPr lang="en-US">
                        <a:latin typeface="Arial Narrow" panose="020B0606020202030204" pitchFamily="34" charset="0"/>
                      </a:endParaRPr>
                    </a:p>
                  </a:txBody>
                  <a:tcPr/>
                </a:tc>
                <a:tc>
                  <a:txBody>
                    <a:bodyPr/>
                    <a:lstStyle/>
                    <a:p>
                      <a:pPr algn="ctr"/>
                      <a:r>
                        <a:rPr lang="en-US" smtClean="0">
                          <a:latin typeface="Arial Narrow" panose="020B0606020202030204" pitchFamily="34" charset="0"/>
                        </a:rPr>
                        <a:t>Nối</a:t>
                      </a:r>
                      <a:r>
                        <a:rPr lang="en-US" baseline="0" smtClean="0">
                          <a:latin typeface="Arial Narrow" panose="020B0606020202030204" pitchFamily="34" charset="0"/>
                        </a:rPr>
                        <a:t> hai hay nhiều chuỗi</a:t>
                      </a:r>
                      <a:endParaRPr lang="en-US">
                        <a:latin typeface="Arial Narrow" panose="020B0606020202030204" pitchFamily="34" charset="0"/>
                      </a:endParaRPr>
                    </a:p>
                  </a:txBody>
                  <a:tcPr/>
                </a:tc>
              </a:tr>
              <a:tr h="370840">
                <a:tc>
                  <a:txBody>
                    <a:bodyPr/>
                    <a:lstStyle/>
                    <a:p>
                      <a:pPr algn="ctr"/>
                      <a:r>
                        <a:rPr lang="en-US" smtClean="0">
                          <a:latin typeface="Arial Narrow" panose="020B0606020202030204" pitchFamily="34" charset="0"/>
                        </a:rPr>
                        <a:t>*</a:t>
                      </a:r>
                      <a:endParaRPr lang="en-US">
                        <a:latin typeface="Arial Narrow" panose="020B0606020202030204" pitchFamily="34" charset="0"/>
                      </a:endParaRPr>
                    </a:p>
                  </a:txBody>
                  <a:tcPr/>
                </a:tc>
                <a:tc>
                  <a:txBody>
                    <a:bodyPr/>
                    <a:lstStyle/>
                    <a:p>
                      <a:pPr algn="ctr"/>
                      <a:r>
                        <a:rPr lang="en-US" smtClean="0">
                          <a:latin typeface="Arial Narrow" panose="020B0606020202030204" pitchFamily="34" charset="0"/>
                        </a:rPr>
                        <a:t>Lặp</a:t>
                      </a:r>
                      <a:r>
                        <a:rPr lang="en-US" baseline="0" smtClean="0">
                          <a:latin typeface="Arial Narrow" panose="020B0606020202030204" pitchFamily="34" charset="0"/>
                        </a:rPr>
                        <a:t> lại một chuỗi nhiều lần</a:t>
                      </a:r>
                      <a:endParaRPr lang="en-US">
                        <a:latin typeface="Arial Narrow" panose="020B0606020202030204" pitchFamily="34" charset="0"/>
                      </a:endParaRPr>
                    </a:p>
                  </a:txBody>
                  <a:tcPr/>
                </a:tc>
              </a:tr>
              <a:tr h="370840">
                <a:tc>
                  <a:txBody>
                    <a:bodyPr/>
                    <a:lstStyle/>
                    <a:p>
                      <a:pPr algn="ctr"/>
                      <a:r>
                        <a:rPr lang="en-US" smtClean="0">
                          <a:latin typeface="Arial Narrow" panose="020B0606020202030204" pitchFamily="34" charset="0"/>
                        </a:rPr>
                        <a:t>[n], [m:n]</a:t>
                      </a:r>
                      <a:endParaRPr lang="en-US">
                        <a:latin typeface="Arial Narrow" panose="020B0606020202030204" pitchFamily="34" charset="0"/>
                      </a:endParaRPr>
                    </a:p>
                  </a:txBody>
                  <a:tcPr/>
                </a:tc>
                <a:tc>
                  <a:txBody>
                    <a:bodyPr/>
                    <a:lstStyle/>
                    <a:p>
                      <a:pPr algn="ctr"/>
                      <a:r>
                        <a:rPr lang="en-US" smtClean="0">
                          <a:latin typeface="Arial Narrow" panose="020B0606020202030204" pitchFamily="34" charset="0"/>
                        </a:rPr>
                        <a:t>Tham chiếu</a:t>
                      </a:r>
                      <a:r>
                        <a:rPr lang="en-US" baseline="0" smtClean="0">
                          <a:latin typeface="Arial Narrow" panose="020B0606020202030204" pitchFamily="34" charset="0"/>
                        </a:rPr>
                        <a:t> (indexing, slicing) một chuỗi</a:t>
                      </a:r>
                      <a:endParaRPr lang="en-US">
                        <a:latin typeface="Arial Narrow" panose="020B0606020202030204" pitchFamily="34" charset="0"/>
                      </a:endParaRPr>
                    </a:p>
                  </a:txBody>
                  <a:tcPr/>
                </a:tc>
              </a:tr>
              <a:tr h="370840">
                <a:tc>
                  <a:txBody>
                    <a:bodyPr/>
                    <a:lstStyle/>
                    <a:p>
                      <a:pPr algn="ctr"/>
                      <a:r>
                        <a:rPr lang="en-US" smtClean="0">
                          <a:latin typeface="Arial Narrow" panose="020B0606020202030204" pitchFamily="34" charset="0"/>
                        </a:rPr>
                        <a:t>\</a:t>
                      </a:r>
                      <a:endParaRPr lang="en-US">
                        <a:latin typeface="Arial Narrow" panose="020B0606020202030204" pitchFamily="34" charset="0"/>
                      </a:endParaRPr>
                    </a:p>
                  </a:txBody>
                  <a:tcPr/>
                </a:tc>
                <a:tc>
                  <a:txBody>
                    <a:bodyPr/>
                    <a:lstStyle/>
                    <a:p>
                      <a:pPr algn="ctr"/>
                      <a:r>
                        <a:rPr lang="en-US" smtClean="0">
                          <a:latin typeface="Arial Narrow" panose="020B0606020202030204" pitchFamily="34" charset="0"/>
                        </a:rPr>
                        <a:t>Xem </a:t>
                      </a:r>
                      <a:r>
                        <a:rPr lang="en-US" baseline="0" smtClean="0">
                          <a:latin typeface="Arial Narrow" panose="020B0606020202030204" pitchFamily="34" charset="0"/>
                        </a:rPr>
                        <a:t>dấu ‘ hoặc ‘’ liền sau đó là một phần của chuỗi</a:t>
                      </a:r>
                      <a:endParaRPr lang="en-US">
                        <a:latin typeface="Arial Narrow" panose="020B0606020202030204" pitchFamily="34" charset="0"/>
                      </a:endParaRPr>
                    </a:p>
                  </a:txBody>
                  <a:tcPr/>
                </a:tc>
              </a:tr>
              <a:tr h="370840">
                <a:tc>
                  <a:txBody>
                    <a:bodyPr/>
                    <a:lstStyle/>
                    <a:p>
                      <a:pPr algn="ctr"/>
                      <a:r>
                        <a:rPr lang="en-US" smtClean="0">
                          <a:latin typeface="Arial Narrow" panose="020B0606020202030204" pitchFamily="34" charset="0"/>
                        </a:rPr>
                        <a:t>r'…' hoặc</a:t>
                      </a:r>
                      <a:r>
                        <a:rPr lang="en-US" baseline="0" smtClean="0">
                          <a:latin typeface="Arial Narrow" panose="020B0606020202030204" pitchFamily="34" charset="0"/>
                        </a:rPr>
                        <a:t> r</a:t>
                      </a:r>
                      <a:r>
                        <a:rPr lang="en-US" smtClean="0">
                          <a:latin typeface="Arial Narrow" panose="020B0606020202030204" pitchFamily="34" charset="0"/>
                        </a:rPr>
                        <a:t>''</a:t>
                      </a:r>
                      <a:r>
                        <a:rPr lang="en-US" baseline="0" smtClean="0">
                          <a:latin typeface="Arial Narrow" panose="020B0606020202030204" pitchFamily="34" charset="0"/>
                        </a:rPr>
                        <a:t>…</a:t>
                      </a:r>
                      <a:r>
                        <a:rPr lang="en-US" smtClean="0">
                          <a:latin typeface="Arial Narrow" panose="020B0606020202030204" pitchFamily="34" charset="0"/>
                        </a:rPr>
                        <a:t>''</a:t>
                      </a:r>
                      <a:endParaRPr lang="en-US">
                        <a:latin typeface="Arial Narrow" panose="020B0606020202030204" pitchFamily="34" charset="0"/>
                      </a:endParaRPr>
                    </a:p>
                  </a:txBody>
                  <a:tcPr/>
                </a:tc>
                <a:tc>
                  <a:txBody>
                    <a:bodyPr/>
                    <a:lstStyle/>
                    <a:p>
                      <a:pPr algn="ctr"/>
                      <a:r>
                        <a:rPr lang="en-US" smtClean="0">
                          <a:latin typeface="Arial Narrow" panose="020B0606020202030204" pitchFamily="34" charset="0"/>
                        </a:rPr>
                        <a:t>Đưa</a:t>
                      </a:r>
                      <a:r>
                        <a:rPr lang="en-US" baseline="0" smtClean="0">
                          <a:latin typeface="Arial Narrow" panose="020B0606020202030204" pitchFamily="34" charset="0"/>
                        </a:rPr>
                        <a:t> chuỗi (string) về chuỗi thô (raw string)</a:t>
                      </a:r>
                      <a:endParaRPr lang="en-US">
                        <a:latin typeface="Arial Narrow" panose="020B0606020202030204" pitchFamily="34" charset="0"/>
                      </a:endParaRPr>
                    </a:p>
                  </a:txBody>
                  <a:tcPr/>
                </a:tc>
              </a:tr>
              <a:tr h="370840">
                <a:tc>
                  <a:txBody>
                    <a:bodyPr/>
                    <a:lstStyle/>
                    <a:p>
                      <a:pPr algn="ctr"/>
                      <a:r>
                        <a:rPr lang="en-US" smtClean="0">
                          <a:latin typeface="Arial Narrow" panose="020B0606020202030204" pitchFamily="34" charset="0"/>
                        </a:rPr>
                        <a:t>==</a:t>
                      </a:r>
                      <a:endParaRPr lang="en-US">
                        <a:latin typeface="Arial Narrow" panose="020B0606020202030204" pitchFamily="34" charset="0"/>
                      </a:endParaRPr>
                    </a:p>
                  </a:txBody>
                  <a:tcPr/>
                </a:tc>
                <a:tc>
                  <a:txBody>
                    <a:bodyPr/>
                    <a:lstStyle/>
                    <a:p>
                      <a:pPr algn="ctr"/>
                      <a:r>
                        <a:rPr lang="en-US" smtClean="0">
                          <a:latin typeface="Arial Narrow" panose="020B0606020202030204" pitchFamily="34" charset="0"/>
                        </a:rPr>
                        <a:t>So sánh bằng</a:t>
                      </a:r>
                      <a:r>
                        <a:rPr lang="en-US" baseline="0" smtClean="0">
                          <a:latin typeface="Arial Narrow" panose="020B0606020202030204" pitchFamily="34" charset="0"/>
                        </a:rPr>
                        <a:t> giữa 2 chuỗi</a:t>
                      </a:r>
                      <a:endParaRPr lang="en-US">
                        <a:latin typeface="Arial Narrow" panose="020B0606020202030204" pitchFamily="34" charset="0"/>
                      </a:endParaRPr>
                    </a:p>
                  </a:txBody>
                  <a:tcPr/>
                </a:tc>
              </a:tr>
              <a:tr h="370840">
                <a:tc>
                  <a:txBody>
                    <a:bodyPr/>
                    <a:lstStyle/>
                    <a:p>
                      <a:pPr algn="ctr"/>
                      <a:r>
                        <a:rPr lang="en-US" smtClean="0">
                          <a:latin typeface="Arial Narrow" panose="020B0606020202030204" pitchFamily="34" charset="0"/>
                        </a:rPr>
                        <a:t>!=</a:t>
                      </a:r>
                      <a:endParaRPr lang="en-US">
                        <a:latin typeface="Arial Narrow" panose="020B0606020202030204" pitchFamily="34" charset="0"/>
                      </a:endParaRPr>
                    </a:p>
                  </a:txBody>
                  <a:tcPr/>
                </a:tc>
                <a:tc>
                  <a:txBody>
                    <a:bodyPr/>
                    <a:lstStyle/>
                    <a:p>
                      <a:pPr algn="ctr"/>
                      <a:r>
                        <a:rPr lang="en-US" smtClean="0">
                          <a:latin typeface="Arial Narrow" panose="020B0606020202030204" pitchFamily="34" charset="0"/>
                        </a:rPr>
                        <a:t>So sánh</a:t>
                      </a:r>
                      <a:r>
                        <a:rPr lang="en-US" baseline="0" smtClean="0">
                          <a:latin typeface="Arial Narrow" panose="020B0606020202030204" pitchFamily="34" charset="0"/>
                        </a:rPr>
                        <a:t> khác nhau giữa 2 chuỗi</a:t>
                      </a:r>
                      <a:endParaRPr lang="en-US">
                        <a:latin typeface="Arial Narrow" panose="020B0606020202030204" pitchFamily="34" charset="0"/>
                      </a:endParaRPr>
                    </a:p>
                  </a:txBody>
                  <a:tcPr/>
                </a:tc>
              </a:tr>
              <a:tr h="370840">
                <a:tc>
                  <a:txBody>
                    <a:bodyPr/>
                    <a:lstStyle/>
                    <a:p>
                      <a:pPr algn="ctr"/>
                      <a:r>
                        <a:rPr lang="en-US" smtClean="0">
                          <a:latin typeface="Arial Narrow" panose="020B0606020202030204" pitchFamily="34" charset="0"/>
                        </a:rPr>
                        <a:t>\n</a:t>
                      </a:r>
                      <a:endParaRPr lang="en-US">
                        <a:latin typeface="Arial Narrow" panose="020B0606020202030204" pitchFamily="34" charset="0"/>
                      </a:endParaRPr>
                    </a:p>
                  </a:txBody>
                  <a:tcPr/>
                </a:tc>
                <a:tc>
                  <a:txBody>
                    <a:bodyPr/>
                    <a:lstStyle/>
                    <a:p>
                      <a:pPr algn="ctr"/>
                      <a:r>
                        <a:rPr lang="en-US" smtClean="0">
                          <a:latin typeface="Arial Narrow" panose="020B0606020202030204" pitchFamily="34" charset="0"/>
                        </a:rPr>
                        <a:t>Xuống</a:t>
                      </a:r>
                      <a:r>
                        <a:rPr lang="en-US" baseline="0" smtClean="0">
                          <a:latin typeface="Arial Narrow" panose="020B0606020202030204" pitchFamily="34" charset="0"/>
                        </a:rPr>
                        <a:t> dòng</a:t>
                      </a:r>
                      <a:endParaRPr lang="en-US">
                        <a:latin typeface="Arial Narrow" panose="020B0606020202030204" pitchFamily="34" charset="0"/>
                      </a:endParaRPr>
                    </a:p>
                  </a:txBody>
                  <a:tcPr/>
                </a:tc>
              </a:tr>
            </a:tbl>
          </a:graphicData>
        </a:graphic>
      </p:graphicFrame>
      <p:sp>
        <p:nvSpPr>
          <p:cNvPr id="3" name="TextBox 2"/>
          <p:cNvSpPr txBox="1"/>
          <p:nvPr/>
        </p:nvSpPr>
        <p:spPr>
          <a:xfrm>
            <a:off x="1110218" y="5455683"/>
            <a:ext cx="5561138" cy="369332"/>
          </a:xfrm>
          <a:prstGeom prst="rect">
            <a:avLst/>
          </a:prstGeom>
          <a:noFill/>
        </p:spPr>
        <p:txBody>
          <a:bodyPr wrap="none" rtlCol="0">
            <a:spAutoFit/>
          </a:bodyPr>
          <a:lstStyle/>
          <a:p>
            <a:r>
              <a:rPr lang="en-US" smtClean="0">
                <a:solidFill>
                  <a:schemeClr val="accent4"/>
                </a:solidFill>
              </a:rPr>
              <a:t>print(…) </a:t>
            </a:r>
            <a:r>
              <a:rPr lang="en-US" smtClean="0">
                <a:solidFill>
                  <a:schemeClr val="bg1"/>
                </a:solidFill>
              </a:rPr>
              <a:t>là một function hiển thị giá trị chứa bên trong nó</a:t>
            </a:r>
          </a:p>
        </p:txBody>
      </p:sp>
    </p:spTree>
    <p:extLst>
      <p:ext uri="{BB962C8B-B14F-4D97-AF65-F5344CB8AC3E}">
        <p14:creationId xmlns:p14="http://schemas.microsoft.com/office/powerpoint/2010/main" val="21923661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46504" y="600665"/>
            <a:ext cx="10713606" cy="204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1: </a:t>
            </a:r>
            <a:r>
              <a:rPr lang="en-US" sz="2400" smtClean="0">
                <a:solidFill>
                  <a:schemeClr val="bg1"/>
                </a:solidFill>
                <a:latin typeface="Times New Roman" panose="02020603050405020304" pitchFamily="18" charset="0"/>
                <a:cs typeface="Times New Roman" panose="02020603050405020304" pitchFamily="18" charset="0"/>
              </a:rPr>
              <a:t>Nối hai chuỗi ‘Py’ và ‘thon’ bằng 2 cách</a:t>
            </a:r>
            <a:endParaRPr lang="en-US">
              <a:solidFill>
                <a:schemeClr val="bg1"/>
              </a:solidFill>
              <a:latin typeface="Times New Roman" panose="02020603050405020304" pitchFamily="18" charset="0"/>
              <a:cs typeface="Times New Roman" panose="02020603050405020304" pitchFamily="18" charset="0"/>
            </a:endParaRPr>
          </a:p>
          <a:p>
            <a:endParaRPr lang="en-US" sz="2400" smtClean="0">
              <a:solidFill>
                <a:schemeClr val="bg1"/>
              </a:solidFill>
              <a:latin typeface="Times New Roman" panose="02020603050405020304" pitchFamily="18" charset="0"/>
              <a:cs typeface="Times New Roman" panose="02020603050405020304" pitchFamily="18" charset="0"/>
            </a:endParaRPr>
          </a:p>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2: </a:t>
            </a:r>
            <a:r>
              <a:rPr lang="en-US" sz="2400" smtClean="0">
                <a:solidFill>
                  <a:schemeClr val="bg1"/>
                </a:solidFill>
                <a:latin typeface="Times New Roman" panose="02020603050405020304" pitchFamily="18" charset="0"/>
                <a:cs typeface="Times New Roman" panose="02020603050405020304" pitchFamily="18" charset="0"/>
              </a:rPr>
              <a:t>Viết họ và tên của mình 100 lần</a:t>
            </a:r>
          </a:p>
          <a:p>
            <a:endParaRPr lang="en-US" sz="2400" smtClean="0">
              <a:solidFill>
                <a:schemeClr val="bg1"/>
              </a:solidFill>
              <a:latin typeface="Times New Roman" panose="02020603050405020304" pitchFamily="18" charset="0"/>
              <a:cs typeface="Times New Roman" panose="02020603050405020304" pitchFamily="18" charset="0"/>
            </a:endParaRPr>
          </a:p>
          <a:p>
            <a:r>
              <a:rPr lang="en-US" sz="2400">
                <a:solidFill>
                  <a:schemeClr val="accent2">
                    <a:lumMod val="60000"/>
                    <a:lumOff val="40000"/>
                  </a:schemeClr>
                </a:solidFill>
                <a:latin typeface="Times New Roman" panose="02020603050405020304" pitchFamily="18" charset="0"/>
                <a:cs typeface="Times New Roman" panose="02020603050405020304" pitchFamily="18" charset="0"/>
              </a:rPr>
              <a:t>Bài tập </a:t>
            </a:r>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3: </a:t>
            </a:r>
            <a:r>
              <a:rPr lang="en-US" sz="2400">
                <a:solidFill>
                  <a:schemeClr val="bg1"/>
                </a:solidFill>
                <a:latin typeface="Times New Roman" panose="02020603050405020304" pitchFamily="18" charset="0"/>
                <a:cs typeface="Times New Roman" panose="02020603050405020304" pitchFamily="18" charset="0"/>
              </a:rPr>
              <a:t>Viết code để xuất ra được đoạn văn </a:t>
            </a:r>
            <a:r>
              <a:rPr lang="en-US" sz="2400" smtClean="0">
                <a:solidFill>
                  <a:schemeClr val="bg1"/>
                </a:solidFill>
                <a:latin typeface="Times New Roman" panose="02020603050405020304" pitchFamily="18" charset="0"/>
                <a:cs typeface="Times New Roman" panose="02020603050405020304" pitchFamily="18" charset="0"/>
              </a:rPr>
              <a:t>bản sau bằng 2 cách: </a:t>
            </a:r>
          </a:p>
        </p:txBody>
      </p:sp>
      <p:sp>
        <p:nvSpPr>
          <p:cNvPr id="4" name="Rectangle 3"/>
          <p:cNvSpPr/>
          <p:nvPr/>
        </p:nvSpPr>
        <p:spPr>
          <a:xfrm>
            <a:off x="546504" y="2767755"/>
            <a:ext cx="6224714" cy="128989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mtClean="0">
                <a:latin typeface="Arial Narrow" panose="020B0606020202030204" pitchFamily="34" charset="0"/>
              </a:rPr>
              <a:t>I'm </a:t>
            </a:r>
            <a:r>
              <a:rPr lang="en-US">
                <a:latin typeface="Arial Narrow" panose="020B0606020202030204" pitchFamily="34" charset="0"/>
              </a:rPr>
              <a:t>Spider </a:t>
            </a:r>
            <a:r>
              <a:rPr lang="en-US" smtClean="0">
                <a:latin typeface="Arial Narrow" panose="020B0606020202030204" pitchFamily="34" charset="0"/>
              </a:rPr>
              <a:t>Man</a:t>
            </a:r>
            <a:endParaRPr lang="en-US">
              <a:latin typeface="Arial Narrow" panose="020B0606020202030204" pitchFamily="34" charset="0"/>
            </a:endParaRPr>
          </a:p>
        </p:txBody>
      </p:sp>
    </p:spTree>
    <p:extLst>
      <p:ext uri="{BB962C8B-B14F-4D97-AF65-F5344CB8AC3E}">
        <p14:creationId xmlns:p14="http://schemas.microsoft.com/office/powerpoint/2010/main" val="29663983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32229" y="1186605"/>
            <a:ext cx="6224714" cy="128989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'python' == </a:t>
            </a:r>
            <a:r>
              <a:rPr lang="en-US" smtClean="0">
                <a:latin typeface="Arial Narrow" panose="020B0606020202030204" pitchFamily="34" charset="0"/>
              </a:rPr>
              <a:t>'PYTHON‘</a:t>
            </a:r>
          </a:p>
          <a:p>
            <a:r>
              <a:rPr lang="en-US">
                <a:latin typeface="Arial Narrow" panose="020B0606020202030204" pitchFamily="34" charset="0"/>
              </a:rPr>
              <a:t>&gt;&gt;&gt; 'spiderman' == 'spider man'</a:t>
            </a:r>
          </a:p>
        </p:txBody>
      </p:sp>
      <p:sp>
        <p:nvSpPr>
          <p:cNvPr id="11" name="Rectangle 10"/>
          <p:cNvSpPr/>
          <p:nvPr/>
        </p:nvSpPr>
        <p:spPr>
          <a:xfrm>
            <a:off x="632229" y="557955"/>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4: </a:t>
            </a:r>
            <a:r>
              <a:rPr lang="en-US" sz="2400" smtClean="0">
                <a:solidFill>
                  <a:schemeClr val="bg1"/>
                </a:solidFill>
                <a:latin typeface="Times New Roman" panose="02020603050405020304" pitchFamily="18" charset="0"/>
                <a:cs typeface="Times New Roman" panose="02020603050405020304" pitchFamily="18" charset="0"/>
              </a:rPr>
              <a:t>chạy thử đoạn code sau:</a:t>
            </a:r>
            <a:endParaRPr lang="en-US">
              <a:solidFill>
                <a:schemeClr val="bg1"/>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632229" y="3443926"/>
            <a:ext cx="6224714" cy="128989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mtClean="0">
                <a:latin typeface="Arial Narrow" panose="020B0606020202030204" pitchFamily="34" charset="0"/>
              </a:rPr>
              <a:t>First line</a:t>
            </a:r>
          </a:p>
          <a:p>
            <a:r>
              <a:rPr lang="en-US" smtClean="0">
                <a:latin typeface="Arial Narrow" panose="020B0606020202030204" pitchFamily="34" charset="0"/>
              </a:rPr>
              <a:t>Second line</a:t>
            </a:r>
            <a:endParaRPr lang="en-US">
              <a:latin typeface="Arial Narrow" panose="020B0606020202030204" pitchFamily="34" charset="0"/>
            </a:endParaRPr>
          </a:p>
        </p:txBody>
      </p:sp>
      <p:sp>
        <p:nvSpPr>
          <p:cNvPr id="13" name="Rectangle 12"/>
          <p:cNvSpPr/>
          <p:nvPr/>
        </p:nvSpPr>
        <p:spPr>
          <a:xfrm>
            <a:off x="632229" y="2815276"/>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5: </a:t>
            </a:r>
            <a:r>
              <a:rPr lang="en-US" sz="2400" smtClean="0">
                <a:solidFill>
                  <a:schemeClr val="bg1"/>
                </a:solidFill>
                <a:latin typeface="Times New Roman" panose="02020603050405020304" pitchFamily="18" charset="0"/>
                <a:cs typeface="Times New Roman" panose="02020603050405020304" pitchFamily="18" charset="0"/>
              </a:rPr>
              <a:t>Viết 1 dòng code duy nhất </a:t>
            </a:r>
            <a:r>
              <a:rPr lang="en-US" sz="2400">
                <a:solidFill>
                  <a:schemeClr val="bg1"/>
                </a:solidFill>
                <a:latin typeface="Times New Roman" panose="02020603050405020304" pitchFamily="18" charset="0"/>
                <a:cs typeface="Times New Roman" panose="02020603050405020304" pitchFamily="18" charset="0"/>
              </a:rPr>
              <a:t>để xuất ra được đoạn văn bản </a:t>
            </a:r>
            <a:r>
              <a:rPr lang="en-US" sz="2400" smtClean="0">
                <a:solidFill>
                  <a:schemeClr val="bg1"/>
                </a:solidFill>
                <a:latin typeface="Times New Roman" panose="02020603050405020304" pitchFamily="18" charset="0"/>
                <a:cs typeface="Times New Roman" panose="02020603050405020304" pitchFamily="18" charset="0"/>
              </a:rPr>
              <a:t>sau: </a:t>
            </a:r>
            <a:endParaRPr lang="en-US" sz="24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7998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42926" y="1803044"/>
            <a:ext cx="4506362" cy="1754326"/>
          </a:xfrm>
          <a:prstGeom prst="rect">
            <a:avLst/>
          </a:prstGeom>
          <a:noFill/>
        </p:spPr>
        <p:txBody>
          <a:bodyPr wrap="none" rtlCol="0">
            <a:spAutoFit/>
          </a:bodyPr>
          <a:lstStyle/>
          <a:p>
            <a:pPr algn="ctr"/>
            <a:r>
              <a:rPr lang="en-US" sz="3600">
                <a:solidFill>
                  <a:schemeClr val="bg1"/>
                </a:solidFill>
                <a:latin typeface="Times New Roman" panose="02020603050405020304" pitchFamily="18" charset="0"/>
                <a:cs typeface="Times New Roman" panose="02020603050405020304" pitchFamily="18" charset="0"/>
              </a:rPr>
              <a:t>Phần 1: </a:t>
            </a:r>
            <a:r>
              <a:rPr lang="en-US" sz="3600" smtClean="0">
                <a:solidFill>
                  <a:schemeClr val="bg1"/>
                </a:solidFill>
                <a:latin typeface="Times New Roman" panose="02020603050405020304" pitchFamily="18" charset="0"/>
                <a:cs typeface="Times New Roman" panose="02020603050405020304" pitchFamily="18" charset="0"/>
              </a:rPr>
              <a:t/>
            </a:r>
            <a:br>
              <a:rPr lang="en-US" sz="3600" smtClean="0">
                <a:solidFill>
                  <a:schemeClr val="bg1"/>
                </a:solidFill>
                <a:latin typeface="Times New Roman" panose="02020603050405020304" pitchFamily="18" charset="0"/>
                <a:cs typeface="Times New Roman" panose="02020603050405020304" pitchFamily="18" charset="0"/>
              </a:rPr>
            </a:br>
            <a:r>
              <a:rPr lang="en-US" sz="3600" smtClean="0">
                <a:solidFill>
                  <a:schemeClr val="bg1"/>
                </a:solidFill>
                <a:latin typeface="Times New Roman" panose="02020603050405020304" pitchFamily="18" charset="0"/>
                <a:cs typeface="Times New Roman" panose="02020603050405020304" pitchFamily="18" charset="0"/>
              </a:rPr>
              <a:t>Tổng </a:t>
            </a:r>
            <a:r>
              <a:rPr lang="en-US" sz="3600">
                <a:solidFill>
                  <a:schemeClr val="bg1"/>
                </a:solidFill>
                <a:latin typeface="Times New Roman" panose="02020603050405020304" pitchFamily="18" charset="0"/>
                <a:cs typeface="Times New Roman" panose="02020603050405020304" pitchFamily="18" charset="0"/>
              </a:rPr>
              <a:t>quan về lập trình </a:t>
            </a:r>
            <a:r>
              <a:rPr lang="en-US" sz="3600" smtClean="0">
                <a:solidFill>
                  <a:schemeClr val="bg1"/>
                </a:solidFill>
                <a:latin typeface="Times New Roman" panose="02020603050405020304" pitchFamily="18" charset="0"/>
                <a:cs typeface="Times New Roman" panose="02020603050405020304" pitchFamily="18" charset="0"/>
              </a:rPr>
              <a:t/>
            </a:r>
            <a:br>
              <a:rPr lang="en-US" sz="3600" smtClean="0">
                <a:solidFill>
                  <a:schemeClr val="bg1"/>
                </a:solidFill>
                <a:latin typeface="Times New Roman" panose="02020603050405020304" pitchFamily="18" charset="0"/>
                <a:cs typeface="Times New Roman" panose="02020603050405020304" pitchFamily="18" charset="0"/>
              </a:rPr>
            </a:br>
            <a:r>
              <a:rPr lang="en-US" sz="3600" smtClean="0">
                <a:solidFill>
                  <a:schemeClr val="bg1"/>
                </a:solidFill>
                <a:latin typeface="Times New Roman" panose="02020603050405020304" pitchFamily="18" charset="0"/>
                <a:cs typeface="Times New Roman" panose="02020603050405020304" pitchFamily="18" charset="0"/>
              </a:rPr>
              <a:t>và </a:t>
            </a:r>
            <a:r>
              <a:rPr lang="en-US" sz="3600">
                <a:solidFill>
                  <a:schemeClr val="bg1"/>
                </a:solidFill>
                <a:latin typeface="Times New Roman" panose="02020603050405020304" pitchFamily="18" charset="0"/>
                <a:cs typeface="Times New Roman" panose="02020603050405020304" pitchFamily="18" charset="0"/>
              </a:rPr>
              <a:t>ngôn ngữ Python</a:t>
            </a:r>
          </a:p>
        </p:txBody>
      </p:sp>
      <p:cxnSp>
        <p:nvCxnSpPr>
          <p:cNvPr id="10" name="Straight Connector 9"/>
          <p:cNvCxnSpPr/>
          <p:nvPr/>
        </p:nvCxnSpPr>
        <p:spPr>
          <a:xfrm>
            <a:off x="4504467" y="3730428"/>
            <a:ext cx="3383280"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95682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32229" y="1186605"/>
            <a:ext cx="6224714" cy="128989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mtClean="0">
                <a:latin typeface="Arial Narrow" panose="020B0606020202030204" pitchFamily="34" charset="0"/>
              </a:rPr>
              <a:t>C</a:t>
            </a:r>
            <a:r>
              <a:rPr lang="en-US">
                <a:latin typeface="Arial Narrow" panose="020B0606020202030204" pitchFamily="34" charset="0"/>
              </a:rPr>
              <a:t>:\</a:t>
            </a:r>
            <a:r>
              <a:rPr lang="en-US" smtClean="0">
                <a:latin typeface="Arial Narrow" panose="020B0606020202030204" pitchFamily="34" charset="0"/>
              </a:rPr>
              <a:t>some\name</a:t>
            </a:r>
            <a:endParaRPr lang="en-US">
              <a:latin typeface="Arial Narrow" panose="020B0606020202030204" pitchFamily="34" charset="0"/>
            </a:endParaRPr>
          </a:p>
        </p:txBody>
      </p:sp>
      <p:sp>
        <p:nvSpPr>
          <p:cNvPr id="11" name="Rectangle 10"/>
          <p:cNvSpPr/>
          <p:nvPr/>
        </p:nvSpPr>
        <p:spPr>
          <a:xfrm>
            <a:off x="632229" y="557955"/>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6: </a:t>
            </a:r>
            <a:r>
              <a:rPr lang="en-US" sz="2400">
                <a:solidFill>
                  <a:schemeClr val="bg1"/>
                </a:solidFill>
                <a:latin typeface="Times New Roman" panose="02020603050405020304" pitchFamily="18" charset="0"/>
                <a:cs typeface="Times New Roman" panose="02020603050405020304" pitchFamily="18" charset="0"/>
              </a:rPr>
              <a:t>Viết code để xuất ra được đoạn văn bản sau </a:t>
            </a:r>
            <a:endParaRPr lang="en-US">
              <a:solidFill>
                <a:schemeClr val="bg1"/>
              </a:solidFill>
              <a:latin typeface="Times New Roman" panose="02020603050405020304" pitchFamily="18" charset="0"/>
              <a:cs typeface="Times New Roman" panose="02020603050405020304" pitchFamily="18" charset="0"/>
            </a:endParaRPr>
          </a:p>
        </p:txBody>
      </p:sp>
      <p:sp>
        <p:nvSpPr>
          <p:cNvPr id="9" name="Rectangle 8"/>
          <p:cNvSpPr/>
          <p:nvPr/>
        </p:nvSpPr>
        <p:spPr>
          <a:xfrm>
            <a:off x="632229" y="3413980"/>
            <a:ext cx="6224714" cy="1032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n = 100</a:t>
            </a:r>
          </a:p>
          <a:p>
            <a:r>
              <a:rPr lang="en-US" smtClean="0">
                <a:latin typeface="Arial Narrow" panose="020B0606020202030204" pitchFamily="34" charset="0"/>
              </a:rPr>
              <a:t>&gt;&gt;&gt; </a:t>
            </a:r>
            <a:r>
              <a:rPr lang="en-US">
                <a:latin typeface="Arial Narrow" panose="020B0606020202030204" pitchFamily="34" charset="0"/>
              </a:rPr>
              <a:t>'Hello </a:t>
            </a:r>
            <a:r>
              <a:rPr lang="en-US" smtClean="0">
                <a:latin typeface="Arial Narrow" panose="020B0606020202030204" pitchFamily="34" charset="0"/>
              </a:rPr>
              <a:t>World ' </a:t>
            </a:r>
            <a:r>
              <a:rPr lang="en-US">
                <a:latin typeface="Arial Narrow" panose="020B0606020202030204" pitchFamily="34" charset="0"/>
              </a:rPr>
              <a:t>* </a:t>
            </a:r>
            <a:r>
              <a:rPr lang="en-US" smtClean="0">
                <a:latin typeface="Arial Narrow" panose="020B0606020202030204" pitchFamily="34" charset="0"/>
              </a:rPr>
              <a:t>n</a:t>
            </a:r>
          </a:p>
          <a:p>
            <a:r>
              <a:rPr lang="en-US">
                <a:latin typeface="Arial Narrow" panose="020B0606020202030204" pitchFamily="34" charset="0"/>
              </a:rPr>
              <a:t>&gt;&gt;&gt; 'Hello World ' + n</a:t>
            </a:r>
          </a:p>
        </p:txBody>
      </p:sp>
      <p:sp>
        <p:nvSpPr>
          <p:cNvPr id="14" name="Rectangle 13"/>
          <p:cNvSpPr/>
          <p:nvPr/>
        </p:nvSpPr>
        <p:spPr>
          <a:xfrm>
            <a:off x="632229" y="2785329"/>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7: </a:t>
            </a:r>
            <a:r>
              <a:rPr lang="en-US" sz="2400" smtClean="0">
                <a:solidFill>
                  <a:schemeClr val="bg1"/>
                </a:solidFill>
                <a:latin typeface="Times New Roman" panose="02020603050405020304" pitchFamily="18" charset="0"/>
                <a:cs typeface="Times New Roman" panose="02020603050405020304" pitchFamily="18" charset="0"/>
              </a:rPr>
              <a:t>Thử đoạn code sau</a:t>
            </a:r>
            <a:endParaRPr lang="en-US">
              <a:solidFill>
                <a:schemeClr val="bg1"/>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632229" y="5435827"/>
            <a:ext cx="6224714" cy="126024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n = </a:t>
            </a:r>
            <a:r>
              <a:rPr lang="en-US" smtClean="0">
                <a:latin typeface="Arial Narrow" panose="020B0606020202030204" pitchFamily="34" charset="0"/>
              </a:rPr>
              <a:t>str(100)</a:t>
            </a:r>
          </a:p>
          <a:p>
            <a:r>
              <a:rPr lang="en-US">
                <a:latin typeface="Arial Narrow" panose="020B0606020202030204" pitchFamily="34" charset="0"/>
              </a:rPr>
              <a:t>&gt;&gt;&gt; n</a:t>
            </a:r>
          </a:p>
          <a:p>
            <a:r>
              <a:rPr lang="en-US" smtClean="0">
                <a:latin typeface="Arial Narrow" panose="020B0606020202030204" pitchFamily="34" charset="0"/>
              </a:rPr>
              <a:t>&gt;&gt;&gt; </a:t>
            </a:r>
            <a:r>
              <a:rPr lang="en-US">
                <a:latin typeface="Arial Narrow" panose="020B0606020202030204" pitchFamily="34" charset="0"/>
              </a:rPr>
              <a:t>'Hello World ' + </a:t>
            </a:r>
            <a:r>
              <a:rPr lang="en-US" smtClean="0">
                <a:latin typeface="Arial Narrow" panose="020B0606020202030204" pitchFamily="34" charset="0"/>
              </a:rPr>
              <a:t>n</a:t>
            </a:r>
          </a:p>
          <a:p>
            <a:r>
              <a:rPr lang="en-US">
                <a:latin typeface="Arial Narrow" panose="020B0606020202030204" pitchFamily="34" charset="0"/>
              </a:rPr>
              <a:t>&gt;&gt;&gt; 'Hello World </a:t>
            </a:r>
            <a:r>
              <a:rPr lang="en-US" smtClean="0">
                <a:latin typeface="Arial Narrow" panose="020B0606020202030204" pitchFamily="34" charset="0"/>
              </a:rPr>
              <a:t>‘ n</a:t>
            </a:r>
            <a:endParaRPr lang="en-US">
              <a:latin typeface="Arial Narrow" panose="020B0606020202030204" pitchFamily="34" charset="0"/>
            </a:endParaRPr>
          </a:p>
          <a:p>
            <a:endParaRPr lang="en-US">
              <a:latin typeface="Arial Narrow" panose="020B0606020202030204" pitchFamily="34" charset="0"/>
            </a:endParaRPr>
          </a:p>
        </p:txBody>
      </p:sp>
      <p:sp>
        <p:nvSpPr>
          <p:cNvPr id="16" name="Rectangle 15"/>
          <p:cNvSpPr/>
          <p:nvPr/>
        </p:nvSpPr>
        <p:spPr>
          <a:xfrm>
            <a:off x="632229" y="4807176"/>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8: </a:t>
            </a:r>
            <a:r>
              <a:rPr lang="en-US" sz="2400" smtClean="0">
                <a:solidFill>
                  <a:schemeClr val="bg1"/>
                </a:solidFill>
                <a:latin typeface="Times New Roman" panose="02020603050405020304" pitchFamily="18" charset="0"/>
                <a:cs typeface="Times New Roman" panose="02020603050405020304" pitchFamily="18" charset="0"/>
              </a:rPr>
              <a:t>Thử đoạn code sau</a:t>
            </a:r>
            <a:endParaRPr lang="en-US">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90070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32229" y="1186606"/>
            <a:ext cx="6224714" cy="8803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mtClean="0">
                <a:latin typeface="Arial Narrow" panose="020B0606020202030204" pitchFamily="34" charset="0"/>
              </a:rPr>
              <a:t>&gt;&gt;&gt; word = ‘Python’</a:t>
            </a:r>
          </a:p>
        </p:txBody>
      </p:sp>
      <p:sp>
        <p:nvSpPr>
          <p:cNvPr id="16" name="Rectangle 15"/>
          <p:cNvSpPr/>
          <p:nvPr/>
        </p:nvSpPr>
        <p:spPr>
          <a:xfrm>
            <a:off x="632229" y="557955"/>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9:</a:t>
            </a:r>
            <a:r>
              <a:rPr lang="en-US" sz="2400" smtClean="0">
                <a:solidFill>
                  <a:schemeClr val="bg1"/>
                </a:solidFill>
                <a:latin typeface="Times New Roman" panose="02020603050405020304" pitchFamily="18" charset="0"/>
                <a:cs typeface="Times New Roman" panose="02020603050405020304" pitchFamily="18" charset="0"/>
              </a:rPr>
              <a:t> Với</a:t>
            </a:r>
            <a:endParaRPr lang="en-US">
              <a:solidFill>
                <a:schemeClr val="bg1"/>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632229" y="2695577"/>
            <a:ext cx="6224714" cy="78507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word[0</a:t>
            </a:r>
            <a:r>
              <a:rPr lang="en-US" smtClean="0">
                <a:latin typeface="Arial Narrow" panose="020B0606020202030204" pitchFamily="34" charset="0"/>
              </a:rPr>
              <a:t>]</a:t>
            </a:r>
          </a:p>
          <a:p>
            <a:r>
              <a:rPr lang="en-US" smtClean="0">
                <a:latin typeface="Arial Narrow" panose="020B0606020202030204" pitchFamily="34" charset="0"/>
              </a:rPr>
              <a:t>&gt;&gt;&gt; </a:t>
            </a:r>
            <a:r>
              <a:rPr lang="en-US">
                <a:latin typeface="Arial Narrow" panose="020B0606020202030204" pitchFamily="34" charset="0"/>
              </a:rPr>
              <a:t>word[5] </a:t>
            </a:r>
            <a:endParaRPr lang="en-US" smtClean="0">
              <a:latin typeface="Arial Narrow" panose="020B0606020202030204" pitchFamily="34" charset="0"/>
            </a:endParaRPr>
          </a:p>
        </p:txBody>
      </p:sp>
      <p:sp>
        <p:nvSpPr>
          <p:cNvPr id="18" name="Rectangle 17"/>
          <p:cNvSpPr/>
          <p:nvPr/>
        </p:nvSpPr>
        <p:spPr>
          <a:xfrm>
            <a:off x="632229" y="2186732"/>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bg1"/>
                </a:solidFill>
                <a:latin typeface="Times New Roman" panose="02020603050405020304" pitchFamily="18" charset="0"/>
                <a:cs typeface="Times New Roman" panose="02020603050405020304" pitchFamily="18" charset="0"/>
              </a:rPr>
              <a:t>Thử từng đoạn code sau</a:t>
            </a:r>
            <a:endParaRPr lang="en-US">
              <a:solidFill>
                <a:schemeClr val="bg1"/>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632229" y="3733585"/>
            <a:ext cx="6224714" cy="78655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word</a:t>
            </a:r>
            <a:r>
              <a:rPr lang="en-US" smtClean="0">
                <a:latin typeface="Arial Narrow" panose="020B0606020202030204" pitchFamily="34" charset="0"/>
              </a:rPr>
              <a:t>[-1]  </a:t>
            </a:r>
            <a:endParaRPr lang="en-US">
              <a:latin typeface="Arial Narrow" panose="020B0606020202030204" pitchFamily="34" charset="0"/>
            </a:endParaRPr>
          </a:p>
          <a:p>
            <a:r>
              <a:rPr lang="en-US">
                <a:latin typeface="Arial Narrow" panose="020B0606020202030204" pitchFamily="34" charset="0"/>
              </a:rPr>
              <a:t>&gt;&gt;&gt; word</a:t>
            </a:r>
            <a:r>
              <a:rPr lang="en-US" smtClean="0">
                <a:latin typeface="Arial Narrow" panose="020B0606020202030204" pitchFamily="34" charset="0"/>
              </a:rPr>
              <a:t>[-2]  </a:t>
            </a:r>
            <a:endParaRPr lang="en-US">
              <a:latin typeface="Arial Narrow" panose="020B0606020202030204" pitchFamily="34" charset="0"/>
            </a:endParaRPr>
          </a:p>
        </p:txBody>
      </p:sp>
      <p:sp>
        <p:nvSpPr>
          <p:cNvPr id="21" name="Rectangle 20"/>
          <p:cNvSpPr/>
          <p:nvPr/>
        </p:nvSpPr>
        <p:spPr>
          <a:xfrm>
            <a:off x="632229" y="4703867"/>
            <a:ext cx="6224714" cy="78655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a:t>
            </a:r>
            <a:r>
              <a:rPr lang="en-US" smtClean="0">
                <a:latin typeface="Arial Narrow" panose="020B0606020202030204" pitchFamily="34" charset="0"/>
              </a:rPr>
              <a:t>word[0:2]  </a:t>
            </a:r>
            <a:endParaRPr lang="en-US">
              <a:latin typeface="Arial Narrow" panose="020B0606020202030204" pitchFamily="34" charset="0"/>
            </a:endParaRPr>
          </a:p>
          <a:p>
            <a:r>
              <a:rPr lang="en-US">
                <a:latin typeface="Arial Narrow" panose="020B0606020202030204" pitchFamily="34" charset="0"/>
              </a:rPr>
              <a:t>&gt;&gt;&gt; </a:t>
            </a:r>
            <a:r>
              <a:rPr lang="en-US" smtClean="0">
                <a:latin typeface="Arial Narrow" panose="020B0606020202030204" pitchFamily="34" charset="0"/>
              </a:rPr>
              <a:t>word[2:5]  </a:t>
            </a:r>
            <a:endParaRPr lang="en-US">
              <a:latin typeface="Arial Narrow" panose="020B0606020202030204" pitchFamily="34" charset="0"/>
            </a:endParaRPr>
          </a:p>
        </p:txBody>
      </p:sp>
      <p:sp>
        <p:nvSpPr>
          <p:cNvPr id="22" name="Rectangle 21"/>
          <p:cNvSpPr/>
          <p:nvPr/>
        </p:nvSpPr>
        <p:spPr>
          <a:xfrm>
            <a:off x="632229" y="5674149"/>
            <a:ext cx="6224714" cy="94849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word[:2</a:t>
            </a:r>
            <a:r>
              <a:rPr lang="en-US" smtClean="0">
                <a:latin typeface="Arial Narrow" panose="020B0606020202030204" pitchFamily="34" charset="0"/>
              </a:rPr>
              <a:t>]</a:t>
            </a:r>
          </a:p>
          <a:p>
            <a:r>
              <a:rPr lang="en-US">
                <a:latin typeface="Arial Narrow" panose="020B0606020202030204" pitchFamily="34" charset="0"/>
              </a:rPr>
              <a:t>&gt;&gt;&gt; word[4</a:t>
            </a:r>
            <a:r>
              <a:rPr lang="en-US" smtClean="0">
                <a:latin typeface="Arial Narrow" panose="020B0606020202030204" pitchFamily="34" charset="0"/>
              </a:rPr>
              <a:t>:]</a:t>
            </a:r>
          </a:p>
          <a:p>
            <a:r>
              <a:rPr lang="en-US" smtClean="0">
                <a:latin typeface="Arial Narrow" panose="020B0606020202030204" pitchFamily="34" charset="0"/>
              </a:rPr>
              <a:t>&gt;&gt;&gt; word</a:t>
            </a:r>
            <a:r>
              <a:rPr lang="en-US">
                <a:latin typeface="Arial Narrow" panose="020B0606020202030204" pitchFamily="34" charset="0"/>
              </a:rPr>
              <a:t>[-2:]</a:t>
            </a:r>
          </a:p>
        </p:txBody>
      </p:sp>
    </p:spTree>
    <p:extLst>
      <p:ext uri="{BB962C8B-B14F-4D97-AF65-F5344CB8AC3E}">
        <p14:creationId xmlns:p14="http://schemas.microsoft.com/office/powerpoint/2010/main" val="13748322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32229" y="1186606"/>
            <a:ext cx="6224714" cy="8803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mtClean="0">
                <a:latin typeface="Arial Narrow" panose="020B0606020202030204" pitchFamily="34" charset="0"/>
              </a:rPr>
              <a:t>&gt;&gt;&gt; word = ‘Python’</a:t>
            </a:r>
          </a:p>
        </p:txBody>
      </p:sp>
      <p:sp>
        <p:nvSpPr>
          <p:cNvPr id="16" name="Rectangle 15"/>
          <p:cNvSpPr/>
          <p:nvPr/>
        </p:nvSpPr>
        <p:spPr>
          <a:xfrm>
            <a:off x="632229" y="557955"/>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10:</a:t>
            </a:r>
            <a:r>
              <a:rPr lang="en-US" sz="2400" smtClean="0">
                <a:solidFill>
                  <a:schemeClr val="bg1"/>
                </a:solidFill>
                <a:latin typeface="Times New Roman" panose="02020603050405020304" pitchFamily="18" charset="0"/>
                <a:cs typeface="Times New Roman" panose="02020603050405020304" pitchFamily="18" charset="0"/>
              </a:rPr>
              <a:t> Với</a:t>
            </a:r>
            <a:endParaRPr lang="en-US">
              <a:solidFill>
                <a:schemeClr val="bg1"/>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632229" y="2695577"/>
            <a:ext cx="6224714" cy="78507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a:t>
            </a:r>
            <a:r>
              <a:rPr lang="en-US" smtClean="0">
                <a:latin typeface="Arial Narrow" panose="020B0606020202030204" pitchFamily="34" charset="0"/>
              </a:rPr>
              <a:t>word[12]</a:t>
            </a:r>
          </a:p>
        </p:txBody>
      </p:sp>
      <p:sp>
        <p:nvSpPr>
          <p:cNvPr id="18" name="Rectangle 17"/>
          <p:cNvSpPr/>
          <p:nvPr/>
        </p:nvSpPr>
        <p:spPr>
          <a:xfrm>
            <a:off x="632229" y="2186732"/>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bg1"/>
                </a:solidFill>
                <a:latin typeface="Times New Roman" panose="02020603050405020304" pitchFamily="18" charset="0"/>
                <a:cs typeface="Times New Roman" panose="02020603050405020304" pitchFamily="18" charset="0"/>
              </a:rPr>
              <a:t>Thử đoạn code sau</a:t>
            </a:r>
            <a:endParaRPr lang="en-US">
              <a:solidFill>
                <a:schemeClr val="bg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632229" y="3815509"/>
            <a:ext cx="6224714" cy="101366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a:t>
            </a:r>
            <a:r>
              <a:rPr lang="en-US" smtClean="0">
                <a:latin typeface="Arial Narrow" panose="020B0606020202030204" pitchFamily="34" charset="0"/>
              </a:rPr>
              <a:t>word[4:12]</a:t>
            </a:r>
          </a:p>
          <a:p>
            <a:r>
              <a:rPr lang="en-US">
                <a:latin typeface="Arial Narrow" panose="020B0606020202030204" pitchFamily="34" charset="0"/>
              </a:rPr>
              <a:t>&gt;&gt;&gt; </a:t>
            </a:r>
            <a:r>
              <a:rPr lang="en-US" smtClean="0">
                <a:latin typeface="Arial Narrow" panose="020B0606020202030204" pitchFamily="34" charset="0"/>
              </a:rPr>
              <a:t>word[4:99999]</a:t>
            </a:r>
            <a:endParaRPr lang="en-US">
              <a:latin typeface="Arial Narrow" panose="020B0606020202030204" pitchFamily="34" charset="0"/>
            </a:endParaRPr>
          </a:p>
          <a:p>
            <a:r>
              <a:rPr lang="en-US">
                <a:latin typeface="Arial Narrow" panose="020B0606020202030204" pitchFamily="34" charset="0"/>
              </a:rPr>
              <a:t>&gt;&gt;&gt; </a:t>
            </a:r>
            <a:r>
              <a:rPr lang="en-US" smtClean="0">
                <a:latin typeface="Arial Narrow" panose="020B0606020202030204" pitchFamily="34" charset="0"/>
              </a:rPr>
              <a:t>word[12:]</a:t>
            </a:r>
          </a:p>
        </p:txBody>
      </p:sp>
    </p:spTree>
    <p:extLst>
      <p:ext uri="{BB962C8B-B14F-4D97-AF65-F5344CB8AC3E}">
        <p14:creationId xmlns:p14="http://schemas.microsoft.com/office/powerpoint/2010/main" val="38087529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632229" y="557955"/>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11: </a:t>
            </a:r>
            <a:endParaRPr lang="en-US">
              <a:solidFill>
                <a:schemeClr val="bg1"/>
              </a:solidFill>
              <a:latin typeface="Times New Roman" panose="02020603050405020304" pitchFamily="18" charset="0"/>
              <a:cs typeface="Times New Roman" panose="02020603050405020304" pitchFamily="18" charset="0"/>
            </a:endParaRPr>
          </a:p>
        </p:txBody>
      </p:sp>
      <p:sp>
        <p:nvSpPr>
          <p:cNvPr id="8" name="Rectangle 7"/>
          <p:cNvSpPr/>
          <p:nvPr/>
        </p:nvSpPr>
        <p:spPr>
          <a:xfrm>
            <a:off x="632229" y="1186606"/>
            <a:ext cx="6224714" cy="8803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mtClean="0">
                <a:latin typeface="Arial Narrow" panose="020B0606020202030204" pitchFamily="34" charset="0"/>
              </a:rPr>
              <a:t>&gt;&gt;&gt; word = ‘Python’</a:t>
            </a:r>
          </a:p>
        </p:txBody>
      </p:sp>
      <p:sp>
        <p:nvSpPr>
          <p:cNvPr id="9" name="Rectangle 8"/>
          <p:cNvSpPr/>
          <p:nvPr/>
        </p:nvSpPr>
        <p:spPr>
          <a:xfrm>
            <a:off x="632229" y="2186732"/>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bg1"/>
                </a:solidFill>
                <a:latin typeface="Times New Roman" panose="02020603050405020304" pitchFamily="18" charset="0"/>
                <a:cs typeface="Times New Roman" panose="02020603050405020304" pitchFamily="18" charset="0"/>
              </a:rPr>
              <a:t>Đổi giá trị của biến word thành</a:t>
            </a:r>
            <a:endParaRPr lang="en-US">
              <a:solidFill>
                <a:schemeClr val="bg1"/>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632229" y="2695577"/>
            <a:ext cx="6224714" cy="78507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a:t>
            </a:r>
            <a:r>
              <a:rPr lang="en-US" smtClean="0">
                <a:latin typeface="Arial Narrow" panose="020B0606020202030204" pitchFamily="34" charset="0"/>
              </a:rPr>
              <a:t>‘Jython’</a:t>
            </a:r>
          </a:p>
        </p:txBody>
      </p:sp>
      <p:sp>
        <p:nvSpPr>
          <p:cNvPr id="12" name="Rectangle 11"/>
          <p:cNvSpPr/>
          <p:nvPr/>
        </p:nvSpPr>
        <p:spPr>
          <a:xfrm>
            <a:off x="632229" y="3716025"/>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12: </a:t>
            </a:r>
            <a:endParaRPr lang="en-US">
              <a:solidFill>
                <a:schemeClr val="bg1"/>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632229" y="4344676"/>
            <a:ext cx="6224714" cy="8803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mtClean="0">
                <a:latin typeface="Arial Narrow" panose="020B0606020202030204" pitchFamily="34" charset="0"/>
              </a:rPr>
              <a:t>&gt;&gt;&gt; word = </a:t>
            </a:r>
            <a:r>
              <a:rPr lang="en-US">
                <a:latin typeface="Arial Narrow" panose="020B0606020202030204" pitchFamily="34" charset="0"/>
              </a:rPr>
              <a:t>‘Python’</a:t>
            </a:r>
          </a:p>
        </p:txBody>
      </p:sp>
      <p:sp>
        <p:nvSpPr>
          <p:cNvPr id="14" name="Rectangle 13"/>
          <p:cNvSpPr/>
          <p:nvPr/>
        </p:nvSpPr>
        <p:spPr>
          <a:xfrm>
            <a:off x="632229" y="5344802"/>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bg1"/>
                </a:solidFill>
                <a:latin typeface="Times New Roman" panose="02020603050405020304" pitchFamily="18" charset="0"/>
                <a:cs typeface="Times New Roman" panose="02020603050405020304" pitchFamily="18" charset="0"/>
              </a:rPr>
              <a:t>Biến word có bao nhiêu ký tự?</a:t>
            </a:r>
            <a:endParaRPr lang="en-US">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01433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04864" y="2355494"/>
            <a:ext cx="1582484" cy="1200329"/>
          </a:xfrm>
          <a:prstGeom prst="rect">
            <a:avLst/>
          </a:prstGeom>
          <a:noFill/>
        </p:spPr>
        <p:txBody>
          <a:bodyPr wrap="none" rtlCol="0">
            <a:spAutoFit/>
          </a:bodyPr>
          <a:lstStyle/>
          <a:p>
            <a:pPr algn="ctr"/>
            <a:r>
              <a:rPr lang="en-US" sz="3600">
                <a:solidFill>
                  <a:schemeClr val="bg1"/>
                </a:solidFill>
                <a:latin typeface="Times New Roman" panose="02020603050405020304" pitchFamily="18" charset="0"/>
                <a:cs typeface="Times New Roman" panose="02020603050405020304" pitchFamily="18" charset="0"/>
              </a:rPr>
              <a:t>Phần </a:t>
            </a:r>
            <a:r>
              <a:rPr lang="en-US" sz="3600" smtClean="0">
                <a:solidFill>
                  <a:schemeClr val="bg1"/>
                </a:solidFill>
                <a:latin typeface="Times New Roman" panose="02020603050405020304" pitchFamily="18" charset="0"/>
                <a:cs typeface="Times New Roman" panose="02020603050405020304" pitchFamily="18" charset="0"/>
              </a:rPr>
              <a:t>4:</a:t>
            </a:r>
            <a:br>
              <a:rPr lang="en-US" sz="3600" smtClean="0">
                <a:solidFill>
                  <a:schemeClr val="bg1"/>
                </a:solidFill>
                <a:latin typeface="Times New Roman" panose="02020603050405020304" pitchFamily="18" charset="0"/>
                <a:cs typeface="Times New Roman" panose="02020603050405020304" pitchFamily="18" charset="0"/>
              </a:rPr>
            </a:br>
            <a:r>
              <a:rPr lang="en-US" sz="3600" smtClean="0">
                <a:solidFill>
                  <a:schemeClr val="accent4">
                    <a:lumMod val="60000"/>
                    <a:lumOff val="40000"/>
                  </a:schemeClr>
                </a:solidFill>
                <a:latin typeface="Times New Roman" panose="02020603050405020304" pitchFamily="18" charset="0"/>
                <a:cs typeface="Times New Roman" panose="02020603050405020304" pitchFamily="18" charset="0"/>
              </a:rPr>
              <a:t>list</a:t>
            </a:r>
            <a:endParaRPr lang="en-US" sz="3600">
              <a:solidFill>
                <a:schemeClr val="accent4">
                  <a:lumMod val="60000"/>
                  <a:lumOff val="40000"/>
                </a:schemeClr>
              </a:solidFill>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4504467" y="3730428"/>
            <a:ext cx="3383280"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00781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31844" y="2234355"/>
            <a:ext cx="6224714" cy="123274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a:t>
            </a:r>
            <a:r>
              <a:rPr lang="en-US" smtClean="0">
                <a:latin typeface="Arial Narrow" panose="020B0606020202030204" pitchFamily="34" charset="0"/>
              </a:rPr>
              <a:t>example_list </a:t>
            </a:r>
            <a:r>
              <a:rPr lang="en-US">
                <a:latin typeface="Arial Narrow" panose="020B0606020202030204" pitchFamily="34" charset="0"/>
              </a:rPr>
              <a:t>= </a:t>
            </a:r>
            <a:r>
              <a:rPr lang="en-US" smtClean="0">
                <a:latin typeface="Arial Narrow" panose="020B0606020202030204" pitchFamily="34" charset="0"/>
              </a:rPr>
              <a:t>[‘a’, ‘b’, 3, 4, ‘c’, 1, 2, 5, 6, ‘a’, 6]</a:t>
            </a:r>
            <a:endParaRPr lang="en-US">
              <a:latin typeface="Arial Narrow" panose="020B0606020202030204" pitchFamily="34" charset="0"/>
            </a:endParaRPr>
          </a:p>
          <a:p>
            <a:r>
              <a:rPr lang="en-US">
                <a:latin typeface="Arial Narrow" panose="020B0606020202030204" pitchFamily="34" charset="0"/>
              </a:rPr>
              <a:t>&gt;&gt;&gt; </a:t>
            </a:r>
            <a:r>
              <a:rPr lang="en-US" smtClean="0">
                <a:latin typeface="Arial Narrow" panose="020B0606020202030204" pitchFamily="34" charset="0"/>
              </a:rPr>
              <a:t>type(example_list)</a:t>
            </a:r>
            <a:endParaRPr lang="en-US">
              <a:latin typeface="Arial Narrow" panose="020B0606020202030204" pitchFamily="34" charset="0"/>
            </a:endParaRPr>
          </a:p>
        </p:txBody>
      </p:sp>
      <p:sp>
        <p:nvSpPr>
          <p:cNvPr id="10" name="TextBox 9"/>
          <p:cNvSpPr txBox="1"/>
          <p:nvPr/>
        </p:nvSpPr>
        <p:spPr>
          <a:xfrm>
            <a:off x="331844" y="1240496"/>
            <a:ext cx="10928266" cy="369332"/>
          </a:xfrm>
          <a:prstGeom prst="rect">
            <a:avLst/>
          </a:prstGeom>
          <a:noFill/>
        </p:spPr>
        <p:txBody>
          <a:bodyPr wrap="square" rtlCol="0">
            <a:spAutoFit/>
          </a:bodyPr>
          <a:lstStyle/>
          <a:p>
            <a:r>
              <a:rPr lang="en-US" smtClean="0">
                <a:solidFill>
                  <a:schemeClr val="accent4"/>
                </a:solidFill>
              </a:rPr>
              <a:t>List </a:t>
            </a:r>
            <a:r>
              <a:rPr lang="en-US" smtClean="0">
                <a:solidFill>
                  <a:schemeClr val="bg1"/>
                </a:solidFill>
              </a:rPr>
              <a:t>là một danh sách các object có giá trị và type bất kỳ được ngăn cách bởi dấu phẩy. List luôn có dạng […, …, …]</a:t>
            </a:r>
            <a:endParaRPr lang="en-US">
              <a:solidFill>
                <a:schemeClr val="bg1"/>
              </a:solidFill>
            </a:endParaRPr>
          </a:p>
        </p:txBody>
      </p:sp>
      <p:sp>
        <p:nvSpPr>
          <p:cNvPr id="11" name="TextBox 10"/>
          <p:cNvSpPr txBox="1"/>
          <p:nvPr/>
        </p:nvSpPr>
        <p:spPr>
          <a:xfrm>
            <a:off x="331844" y="267177"/>
            <a:ext cx="11021351" cy="584775"/>
          </a:xfrm>
          <a:prstGeom prst="rect">
            <a:avLst/>
          </a:prstGeom>
          <a:noFill/>
        </p:spPr>
        <p:txBody>
          <a:bodyPr wrap="square" rtlCol="0">
            <a:spAutoFit/>
          </a:bodyPr>
          <a:lstStyle/>
          <a:p>
            <a:r>
              <a:rPr lang="en-US" sz="3200" b="1" smtClean="0">
                <a:solidFill>
                  <a:schemeClr val="bg1"/>
                </a:solidFill>
                <a:latin typeface="Times New Roman" panose="02020603050405020304" pitchFamily="18" charset="0"/>
                <a:cs typeface="Times New Roman" panose="02020603050405020304" pitchFamily="18" charset="0"/>
              </a:rPr>
              <a:t>I. Định nghĩa:</a:t>
            </a:r>
            <a:endParaRPr lang="en-US" sz="3200" b="1">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09611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31844" y="267177"/>
            <a:ext cx="11021351" cy="584775"/>
          </a:xfrm>
          <a:prstGeom prst="rect">
            <a:avLst/>
          </a:prstGeom>
          <a:noFill/>
        </p:spPr>
        <p:txBody>
          <a:bodyPr wrap="square" rtlCol="0">
            <a:spAutoFit/>
          </a:bodyPr>
          <a:lstStyle/>
          <a:p>
            <a:r>
              <a:rPr lang="en-US" sz="3200" b="1" smtClean="0">
                <a:solidFill>
                  <a:schemeClr val="bg1"/>
                </a:solidFill>
                <a:latin typeface="Times New Roman" panose="02020603050405020304" pitchFamily="18" charset="0"/>
                <a:cs typeface="Times New Roman" panose="02020603050405020304" pitchFamily="18" charset="0"/>
              </a:rPr>
              <a:t>II. Các operator trên list:</a:t>
            </a:r>
            <a:endParaRPr lang="en-US" sz="3200" b="1">
              <a:solidFill>
                <a:schemeClr val="bg1"/>
              </a:solidFill>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625231031"/>
              </p:ext>
            </p:extLst>
          </p:nvPr>
        </p:nvGraphicFramePr>
        <p:xfrm>
          <a:off x="1110218" y="1441153"/>
          <a:ext cx="10149892" cy="1883368"/>
        </p:xfrm>
        <a:graphic>
          <a:graphicData uri="http://schemas.openxmlformats.org/drawingml/2006/table">
            <a:tbl>
              <a:tblPr firstRow="1" bandRow="1">
                <a:tableStyleId>{7DF18680-E054-41AD-8BC1-D1AEF772440D}</a:tableStyleId>
              </a:tblPr>
              <a:tblGrid>
                <a:gridCol w="5074946"/>
                <a:gridCol w="5074946"/>
              </a:tblGrid>
              <a:tr h="400008">
                <a:tc>
                  <a:txBody>
                    <a:bodyPr/>
                    <a:lstStyle/>
                    <a:p>
                      <a:pPr algn="ctr"/>
                      <a:r>
                        <a:rPr lang="en-US" smtClean="0">
                          <a:latin typeface="Arial Narrow" panose="020B0606020202030204" pitchFamily="34" charset="0"/>
                        </a:rPr>
                        <a:t>Operator</a:t>
                      </a:r>
                      <a:endParaRPr lang="en-US">
                        <a:latin typeface="Arial Narrow" panose="020B0606020202030204" pitchFamily="34" charset="0"/>
                      </a:endParaRPr>
                    </a:p>
                  </a:txBody>
                  <a:tcPr anchor="ctr"/>
                </a:tc>
                <a:tc>
                  <a:txBody>
                    <a:bodyPr/>
                    <a:lstStyle/>
                    <a:p>
                      <a:pPr algn="ctr"/>
                      <a:r>
                        <a:rPr lang="en-US" smtClean="0">
                          <a:latin typeface="Arial Narrow" panose="020B0606020202030204" pitchFamily="34" charset="0"/>
                        </a:rPr>
                        <a:t>Công</a:t>
                      </a:r>
                      <a:r>
                        <a:rPr lang="en-US" baseline="0" smtClean="0">
                          <a:latin typeface="Arial Narrow" panose="020B0606020202030204" pitchFamily="34" charset="0"/>
                        </a:rPr>
                        <a:t> dụng</a:t>
                      </a:r>
                      <a:endParaRPr lang="en-US">
                        <a:latin typeface="Arial Narrow" panose="020B0606020202030204" pitchFamily="34" charset="0"/>
                      </a:endParaRPr>
                    </a:p>
                  </a:txBody>
                  <a:tcPr anchor="ctr"/>
                </a:tc>
              </a:tr>
              <a:tr h="370840">
                <a:tc>
                  <a:txBody>
                    <a:bodyPr/>
                    <a:lstStyle/>
                    <a:p>
                      <a:pPr algn="ctr"/>
                      <a:r>
                        <a:rPr lang="en-US" smtClean="0">
                          <a:latin typeface="Arial Narrow" panose="020B0606020202030204" pitchFamily="34" charset="0"/>
                        </a:rPr>
                        <a:t>[…, …, …]</a:t>
                      </a:r>
                      <a:endParaRPr lang="en-US">
                        <a:latin typeface="Arial Narrow" panose="020B0606020202030204" pitchFamily="34" charset="0"/>
                      </a:endParaRPr>
                    </a:p>
                  </a:txBody>
                  <a:tcPr/>
                </a:tc>
                <a:tc>
                  <a:txBody>
                    <a:bodyPr/>
                    <a:lstStyle/>
                    <a:p>
                      <a:pPr algn="ctr"/>
                      <a:r>
                        <a:rPr lang="en-US" smtClean="0">
                          <a:latin typeface="Arial Narrow" panose="020B0606020202030204" pitchFamily="34" charset="0"/>
                        </a:rPr>
                        <a:t>Khởi</a:t>
                      </a:r>
                      <a:r>
                        <a:rPr lang="en-US" baseline="0" smtClean="0">
                          <a:latin typeface="Arial Narrow" panose="020B0606020202030204" pitchFamily="34" charset="0"/>
                        </a:rPr>
                        <a:t> tạo một list</a:t>
                      </a:r>
                      <a:endParaRPr lang="en-US">
                        <a:latin typeface="Arial Narrow" panose="020B0606020202030204" pitchFamily="34" charset="0"/>
                      </a:endParaRPr>
                    </a:p>
                  </a:txBody>
                  <a:tcPr/>
                </a:tc>
              </a:tr>
              <a:tr h="370840">
                <a:tc>
                  <a:txBody>
                    <a:bodyPr/>
                    <a:lstStyle/>
                    <a:p>
                      <a:pPr algn="ctr"/>
                      <a:r>
                        <a:rPr lang="en-US" smtClean="0">
                          <a:latin typeface="Arial Narrow" panose="020B0606020202030204" pitchFamily="34" charset="0"/>
                        </a:rPr>
                        <a:t>+</a:t>
                      </a:r>
                      <a:endParaRPr lang="en-US">
                        <a:latin typeface="Arial Narrow" panose="020B0606020202030204" pitchFamily="34" charset="0"/>
                      </a:endParaRPr>
                    </a:p>
                  </a:txBody>
                  <a:tcPr/>
                </a:tc>
                <a:tc>
                  <a:txBody>
                    <a:bodyPr/>
                    <a:lstStyle/>
                    <a:p>
                      <a:pPr algn="ctr"/>
                      <a:r>
                        <a:rPr lang="en-US" smtClean="0">
                          <a:latin typeface="Arial Narrow" panose="020B0606020202030204" pitchFamily="34" charset="0"/>
                        </a:rPr>
                        <a:t>Nối</a:t>
                      </a:r>
                      <a:r>
                        <a:rPr lang="en-US" baseline="0" smtClean="0">
                          <a:latin typeface="Arial Narrow" panose="020B0606020202030204" pitchFamily="34" charset="0"/>
                        </a:rPr>
                        <a:t> hai hay nhiều list</a:t>
                      </a:r>
                      <a:endParaRPr lang="en-US">
                        <a:latin typeface="Arial Narrow" panose="020B0606020202030204" pitchFamily="34" charset="0"/>
                      </a:endParaRPr>
                    </a:p>
                  </a:txBody>
                  <a:tcPr/>
                </a:tc>
              </a:tr>
              <a:tr h="370840">
                <a:tc>
                  <a:txBody>
                    <a:bodyPr/>
                    <a:lstStyle/>
                    <a:p>
                      <a:pPr algn="ctr"/>
                      <a:r>
                        <a:rPr lang="en-US" smtClean="0">
                          <a:latin typeface="Arial Narrow" panose="020B0606020202030204" pitchFamily="34" charset="0"/>
                        </a:rPr>
                        <a:t>*</a:t>
                      </a:r>
                      <a:endParaRPr lang="en-US">
                        <a:latin typeface="Arial Narrow" panose="020B0606020202030204" pitchFamily="34" charset="0"/>
                      </a:endParaRPr>
                    </a:p>
                  </a:txBody>
                  <a:tcPr/>
                </a:tc>
                <a:tc>
                  <a:txBody>
                    <a:bodyPr/>
                    <a:lstStyle/>
                    <a:p>
                      <a:pPr algn="ctr"/>
                      <a:r>
                        <a:rPr lang="en-US" smtClean="0">
                          <a:latin typeface="Arial Narrow" panose="020B0606020202030204" pitchFamily="34" charset="0"/>
                        </a:rPr>
                        <a:t>Tạo</a:t>
                      </a:r>
                      <a:r>
                        <a:rPr lang="en-US" baseline="0" smtClean="0">
                          <a:latin typeface="Arial Narrow" panose="020B0606020202030204" pitchFamily="34" charset="0"/>
                        </a:rPr>
                        <a:t> ra n list giống hệt nhau rồi nối lại</a:t>
                      </a:r>
                      <a:endParaRPr lang="en-US">
                        <a:latin typeface="Arial Narrow" panose="020B0606020202030204" pitchFamily="34" charset="0"/>
                      </a:endParaRPr>
                    </a:p>
                  </a:txBody>
                  <a:tcPr/>
                </a:tc>
              </a:tr>
              <a:tr h="370840">
                <a:tc>
                  <a:txBody>
                    <a:bodyPr/>
                    <a:lstStyle/>
                    <a:p>
                      <a:pPr algn="ctr"/>
                      <a:r>
                        <a:rPr lang="en-US" smtClean="0">
                          <a:latin typeface="Arial Narrow" panose="020B0606020202030204" pitchFamily="34" charset="0"/>
                        </a:rPr>
                        <a:t>[n], [m:n]</a:t>
                      </a:r>
                      <a:endParaRPr lang="en-US">
                        <a:latin typeface="Arial Narrow" panose="020B0606020202030204" pitchFamily="34" charset="0"/>
                      </a:endParaRPr>
                    </a:p>
                  </a:txBody>
                  <a:tcPr/>
                </a:tc>
                <a:tc>
                  <a:txBody>
                    <a:bodyPr/>
                    <a:lstStyle/>
                    <a:p>
                      <a:pPr algn="ctr"/>
                      <a:r>
                        <a:rPr lang="en-US" smtClean="0">
                          <a:latin typeface="Arial Narrow" panose="020B0606020202030204" pitchFamily="34" charset="0"/>
                        </a:rPr>
                        <a:t>Tham chiếu</a:t>
                      </a:r>
                      <a:r>
                        <a:rPr lang="en-US" baseline="0" smtClean="0">
                          <a:latin typeface="Arial Narrow" panose="020B0606020202030204" pitchFamily="34" charset="0"/>
                        </a:rPr>
                        <a:t> (indexing, slicing) một list</a:t>
                      </a:r>
                      <a:endParaRPr lang="en-US">
                        <a:latin typeface="Arial Narrow" panose="020B0606020202030204" pitchFamily="34" charset="0"/>
                      </a:endParaRPr>
                    </a:p>
                  </a:txBody>
                  <a:tcPr/>
                </a:tc>
              </a:tr>
            </a:tbl>
          </a:graphicData>
        </a:graphic>
      </p:graphicFrame>
    </p:spTree>
    <p:extLst>
      <p:ext uri="{BB962C8B-B14F-4D97-AF65-F5344CB8AC3E}">
        <p14:creationId xmlns:p14="http://schemas.microsoft.com/office/powerpoint/2010/main" val="15436757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632229" y="557955"/>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1: </a:t>
            </a:r>
            <a:r>
              <a:rPr lang="en-US" sz="2400" smtClean="0">
                <a:solidFill>
                  <a:schemeClr val="bg1"/>
                </a:solidFill>
                <a:latin typeface="Times New Roman" panose="02020603050405020304" pitchFamily="18" charset="0"/>
                <a:cs typeface="Times New Roman" panose="02020603050405020304" pitchFamily="18" charset="0"/>
              </a:rPr>
              <a:t>Tạo một list rỗng (chứa 0 phần tử) </a:t>
            </a:r>
            <a:endParaRPr lang="en-US">
              <a:solidFill>
                <a:schemeClr val="bg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632229" y="1847069"/>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3: </a:t>
            </a:r>
            <a:r>
              <a:rPr lang="en-US" sz="2400" smtClean="0">
                <a:solidFill>
                  <a:schemeClr val="bg1"/>
                </a:solidFill>
                <a:latin typeface="Times New Roman" panose="02020603050405020304" pitchFamily="18" charset="0"/>
                <a:cs typeface="Times New Roman" panose="02020603050405020304" pitchFamily="18" charset="0"/>
              </a:rPr>
              <a:t>Tạo list sau: </a:t>
            </a:r>
            <a:endParaRPr lang="en-US">
              <a:solidFill>
                <a:schemeClr val="bg1"/>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632229" y="2580494"/>
            <a:ext cx="6224714" cy="81364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squares = [1, 4, 9, 16, </a:t>
            </a:r>
            <a:r>
              <a:rPr lang="en-US" smtClean="0">
                <a:latin typeface="Arial Narrow" panose="020B0606020202030204" pitchFamily="34" charset="0"/>
              </a:rPr>
              <a:t>25]</a:t>
            </a:r>
            <a:endParaRPr lang="en-US">
              <a:latin typeface="Arial Narrow" panose="020B0606020202030204" pitchFamily="34" charset="0"/>
            </a:endParaRPr>
          </a:p>
        </p:txBody>
      </p:sp>
      <p:sp>
        <p:nvSpPr>
          <p:cNvPr id="17" name="Rectangle 16"/>
          <p:cNvSpPr/>
          <p:nvPr/>
        </p:nvSpPr>
        <p:spPr>
          <a:xfrm>
            <a:off x="632229" y="3397579"/>
            <a:ext cx="10713606" cy="3084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400"/>
              </a:spcAft>
            </a:pPr>
            <a:r>
              <a:rPr lang="en-US" sz="2400" smtClean="0">
                <a:solidFill>
                  <a:schemeClr val="bg1"/>
                </a:solidFill>
                <a:latin typeface="Times New Roman" panose="02020603050405020304" pitchFamily="18" charset="0"/>
                <a:cs typeface="Times New Roman" panose="02020603050405020304" pitchFamily="18" charset="0"/>
              </a:rPr>
              <a:t>a. Chọn phần tử tại vị trí thứ 0, thứ 2, cuối cùng</a:t>
            </a:r>
          </a:p>
          <a:p>
            <a:pPr>
              <a:spcAft>
                <a:spcPts val="400"/>
              </a:spcAft>
            </a:pPr>
            <a:r>
              <a:rPr lang="en-US" sz="2400" smtClean="0">
                <a:solidFill>
                  <a:schemeClr val="bg1"/>
                </a:solidFill>
                <a:latin typeface="Times New Roman" panose="02020603050405020304" pitchFamily="18" charset="0"/>
                <a:cs typeface="Times New Roman" panose="02020603050405020304" pitchFamily="18" charset="0"/>
              </a:rPr>
              <a:t>b. Chọn 2 phần tử cuối cùng</a:t>
            </a:r>
          </a:p>
          <a:p>
            <a:pPr>
              <a:spcAft>
                <a:spcPts val="400"/>
              </a:spcAft>
            </a:pPr>
            <a:r>
              <a:rPr lang="en-US" sz="2400" smtClean="0">
                <a:solidFill>
                  <a:schemeClr val="bg1"/>
                </a:solidFill>
                <a:latin typeface="Times New Roman" panose="02020603050405020304" pitchFamily="18" charset="0"/>
                <a:cs typeface="Times New Roman" panose="02020603050405020304" pitchFamily="18" charset="0"/>
              </a:rPr>
              <a:t>c. Chọn 3 phần tử đầu tiên</a:t>
            </a:r>
          </a:p>
          <a:p>
            <a:pPr>
              <a:spcAft>
                <a:spcPts val="400"/>
              </a:spcAft>
            </a:pPr>
            <a:r>
              <a:rPr lang="en-US" sz="2400" smtClean="0">
                <a:solidFill>
                  <a:schemeClr val="bg1"/>
                </a:solidFill>
                <a:latin typeface="Times New Roman" panose="02020603050405020304" pitchFamily="18" charset="0"/>
                <a:cs typeface="Times New Roman" panose="02020603050405020304" pitchFamily="18" charset="0"/>
              </a:rPr>
              <a:t>d. Nối thêm phần tử 37 vào squares</a:t>
            </a:r>
          </a:p>
          <a:p>
            <a:pPr>
              <a:spcAft>
                <a:spcPts val="400"/>
              </a:spcAft>
            </a:pPr>
            <a:r>
              <a:rPr lang="en-US" sz="2400" smtClean="0">
                <a:solidFill>
                  <a:schemeClr val="bg1"/>
                </a:solidFill>
                <a:latin typeface="Times New Roman" panose="02020603050405020304" pitchFamily="18" charset="0"/>
                <a:cs typeface="Times New Roman" panose="02020603050405020304" pitchFamily="18" charset="0"/>
              </a:rPr>
              <a:t>e. Nối thêm phần tử 48, 64 vào squares</a:t>
            </a:r>
          </a:p>
          <a:p>
            <a:pPr>
              <a:spcAft>
                <a:spcPts val="400"/>
              </a:spcAft>
            </a:pPr>
            <a:r>
              <a:rPr lang="en-US" sz="2400" smtClean="0">
                <a:solidFill>
                  <a:schemeClr val="bg1"/>
                </a:solidFill>
                <a:latin typeface="Times New Roman" panose="02020603050405020304" pitchFamily="18" charset="0"/>
                <a:cs typeface="Times New Roman" panose="02020603050405020304" pitchFamily="18" charset="0"/>
              </a:rPr>
              <a:t>f. Thay đổi phần tử 37 thành 36, 48 thành 49</a:t>
            </a:r>
          </a:p>
          <a:p>
            <a:pPr>
              <a:spcAft>
                <a:spcPts val="400"/>
              </a:spcAft>
            </a:pPr>
            <a:r>
              <a:rPr lang="en-US" sz="2400" smtClean="0">
                <a:solidFill>
                  <a:schemeClr val="bg1"/>
                </a:solidFill>
                <a:latin typeface="Times New Roman" panose="02020603050405020304" pitchFamily="18" charset="0"/>
                <a:cs typeface="Times New Roman" panose="02020603050405020304" pitchFamily="18" charset="0"/>
              </a:rPr>
              <a:t>g. Xóa phần tử 25, 36, 49 ra khỏi squares</a:t>
            </a:r>
            <a:endParaRPr lang="en-US" smtClean="0">
              <a:solidFill>
                <a:schemeClr val="bg1"/>
              </a:solidFill>
              <a:latin typeface="Times New Roman" panose="02020603050405020304" pitchFamily="18" charset="0"/>
              <a:cs typeface="Times New Roman" panose="02020603050405020304" pitchFamily="18" charset="0"/>
            </a:endParaRPr>
          </a:p>
          <a:p>
            <a:pPr>
              <a:spcAft>
                <a:spcPts val="400"/>
              </a:spcAft>
            </a:pPr>
            <a:r>
              <a:rPr lang="en-US" sz="2400" smtClean="0">
                <a:solidFill>
                  <a:schemeClr val="bg1"/>
                </a:solidFill>
                <a:latin typeface="Times New Roman" panose="02020603050405020304" pitchFamily="18" charset="0"/>
                <a:cs typeface="Times New Roman" panose="02020603050405020304" pitchFamily="18" charset="0"/>
              </a:rPr>
              <a:t>h. Đếm số phần tử trong squares</a:t>
            </a:r>
            <a:endParaRPr lang="en-US" sz="2400">
              <a:solidFill>
                <a:schemeClr val="bg1"/>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632229" y="1202512"/>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2: </a:t>
            </a:r>
            <a:r>
              <a:rPr lang="en-US" sz="2400" smtClean="0">
                <a:solidFill>
                  <a:schemeClr val="bg1"/>
                </a:solidFill>
                <a:latin typeface="Times New Roman" panose="02020603050405020304" pitchFamily="18" charset="0"/>
                <a:cs typeface="Times New Roman" panose="02020603050405020304" pitchFamily="18" charset="0"/>
              </a:rPr>
              <a:t>Tạo một list chứa 50 số 50</a:t>
            </a:r>
            <a:endParaRPr lang="en-US">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33471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632229" y="557955"/>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4: </a:t>
            </a:r>
            <a:r>
              <a:rPr lang="en-US" sz="2400" smtClean="0">
                <a:solidFill>
                  <a:schemeClr val="bg1"/>
                </a:solidFill>
                <a:latin typeface="Times New Roman" panose="02020603050405020304" pitchFamily="18" charset="0"/>
                <a:cs typeface="Times New Roman" panose="02020603050405020304" pitchFamily="18" charset="0"/>
              </a:rPr>
              <a:t>Tạo một list of list như sau:</a:t>
            </a:r>
            <a:endParaRPr lang="en-US">
              <a:solidFill>
                <a:schemeClr val="bg1"/>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632229" y="1225395"/>
            <a:ext cx="7654521" cy="81364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a:t>
            </a:r>
            <a:r>
              <a:rPr lang="en-US" smtClean="0">
                <a:latin typeface="Arial Narrow" panose="020B0606020202030204" pitchFamily="34" charset="0"/>
              </a:rPr>
              <a:t>nested_list = [[</a:t>
            </a:r>
            <a:r>
              <a:rPr lang="en-US">
                <a:latin typeface="Arial Narrow" panose="020B0606020202030204" pitchFamily="34" charset="0"/>
              </a:rPr>
              <a:t>1, 4, 9, 16, </a:t>
            </a:r>
            <a:r>
              <a:rPr lang="en-US" smtClean="0">
                <a:latin typeface="Arial Narrow" panose="020B0606020202030204" pitchFamily="34" charset="0"/>
              </a:rPr>
              <a:t>25], [‘a’, ‘b’, ‘c’, ‘d’]</a:t>
            </a:r>
            <a:r>
              <a:rPr lang="en-US">
                <a:latin typeface="Arial Narrow" panose="020B0606020202030204" pitchFamily="34" charset="0"/>
              </a:rPr>
              <a:t> , </a:t>
            </a:r>
            <a:r>
              <a:rPr lang="en-US" smtClean="0">
                <a:latin typeface="Arial Narrow" panose="020B0606020202030204" pitchFamily="34" charset="0"/>
              </a:rPr>
              <a:t>[‘X0’, ‘X1’, ‘X2’, ‘Y1’, ‘Y2’, ‘Y3’]]</a:t>
            </a:r>
            <a:endParaRPr lang="en-US">
              <a:latin typeface="Arial Narrow" panose="020B0606020202030204" pitchFamily="34" charset="0"/>
            </a:endParaRPr>
          </a:p>
          <a:p>
            <a:endParaRPr lang="en-US">
              <a:latin typeface="Arial Narrow" panose="020B0606020202030204" pitchFamily="34" charset="0"/>
            </a:endParaRPr>
          </a:p>
        </p:txBody>
      </p:sp>
      <p:sp>
        <p:nvSpPr>
          <p:cNvPr id="17" name="Rectangle 16"/>
          <p:cNvSpPr/>
          <p:nvPr/>
        </p:nvSpPr>
        <p:spPr>
          <a:xfrm>
            <a:off x="546504" y="2197635"/>
            <a:ext cx="10713606" cy="503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bg1"/>
                </a:solidFill>
                <a:latin typeface="Times New Roman" panose="02020603050405020304" pitchFamily="18" charset="0"/>
                <a:cs typeface="Times New Roman" panose="02020603050405020304" pitchFamily="18" charset="0"/>
              </a:rPr>
              <a:t>a. Dự đoán kết quả của</a:t>
            </a:r>
          </a:p>
        </p:txBody>
      </p:sp>
      <p:sp>
        <p:nvSpPr>
          <p:cNvPr id="7" name="Rectangle 6"/>
          <p:cNvSpPr/>
          <p:nvPr/>
        </p:nvSpPr>
        <p:spPr>
          <a:xfrm>
            <a:off x="632229" y="2781358"/>
            <a:ext cx="7654521" cy="81364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nested_list </a:t>
            </a:r>
            <a:r>
              <a:rPr lang="en-US" smtClean="0">
                <a:latin typeface="Arial Narrow" panose="020B0606020202030204" pitchFamily="34" charset="0"/>
              </a:rPr>
              <a:t>[</a:t>
            </a:r>
            <a:r>
              <a:rPr lang="en-US">
                <a:latin typeface="Arial Narrow" panose="020B0606020202030204" pitchFamily="34" charset="0"/>
              </a:rPr>
              <a:t>0</a:t>
            </a:r>
            <a:r>
              <a:rPr lang="en-US" smtClean="0">
                <a:latin typeface="Arial Narrow" panose="020B0606020202030204" pitchFamily="34" charset="0"/>
              </a:rPr>
              <a:t>]</a:t>
            </a:r>
          </a:p>
          <a:p>
            <a:r>
              <a:rPr lang="en-US">
                <a:latin typeface="Arial Narrow" panose="020B0606020202030204" pitchFamily="34" charset="0"/>
              </a:rPr>
              <a:t>&gt;&gt;&gt; nested_list </a:t>
            </a:r>
            <a:r>
              <a:rPr lang="en-US" smtClean="0">
                <a:latin typeface="Arial Narrow" panose="020B0606020202030204" pitchFamily="34" charset="0"/>
              </a:rPr>
              <a:t>[</a:t>
            </a:r>
            <a:r>
              <a:rPr lang="en-US">
                <a:latin typeface="Arial Narrow" panose="020B0606020202030204" pitchFamily="34" charset="0"/>
              </a:rPr>
              <a:t>1][</a:t>
            </a:r>
            <a:r>
              <a:rPr lang="en-US" smtClean="0">
                <a:latin typeface="Arial Narrow" panose="020B0606020202030204" pitchFamily="34" charset="0"/>
              </a:rPr>
              <a:t>3]</a:t>
            </a:r>
            <a:endParaRPr lang="en-US">
              <a:latin typeface="Arial Narrow" panose="020B0606020202030204" pitchFamily="34" charset="0"/>
            </a:endParaRPr>
          </a:p>
        </p:txBody>
      </p:sp>
      <p:sp>
        <p:nvSpPr>
          <p:cNvPr id="9" name="Rectangle 8"/>
          <p:cNvSpPr/>
          <p:nvPr/>
        </p:nvSpPr>
        <p:spPr>
          <a:xfrm>
            <a:off x="546504" y="3724973"/>
            <a:ext cx="10713606" cy="503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bg1"/>
                </a:solidFill>
                <a:latin typeface="Times New Roman" panose="02020603050405020304" pitchFamily="18" charset="0"/>
                <a:cs typeface="Times New Roman" panose="02020603050405020304" pitchFamily="18" charset="0"/>
              </a:rPr>
              <a:t>b. Chọn phần tử ở vị trí thứ 4 của list cuối cùng </a:t>
            </a:r>
          </a:p>
        </p:txBody>
      </p:sp>
      <p:sp>
        <p:nvSpPr>
          <p:cNvPr id="11" name="Rectangle 10"/>
          <p:cNvSpPr/>
          <p:nvPr/>
        </p:nvSpPr>
        <p:spPr>
          <a:xfrm>
            <a:off x="546504" y="4228417"/>
            <a:ext cx="10713606" cy="503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bg1"/>
                </a:solidFill>
                <a:latin typeface="Times New Roman" panose="02020603050405020304" pitchFamily="18" charset="0"/>
                <a:cs typeface="Times New Roman" panose="02020603050405020304" pitchFamily="18" charset="0"/>
              </a:rPr>
              <a:t>c. Chọn phần tử ở vị trí thứ 2 của list ở vị trí thứ 1</a:t>
            </a:r>
          </a:p>
        </p:txBody>
      </p:sp>
      <p:sp>
        <p:nvSpPr>
          <p:cNvPr id="12" name="Rectangle 11"/>
          <p:cNvSpPr/>
          <p:nvPr/>
        </p:nvSpPr>
        <p:spPr>
          <a:xfrm>
            <a:off x="546504" y="5254224"/>
            <a:ext cx="10713606" cy="503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bg1"/>
                </a:solidFill>
                <a:latin typeface="Times New Roman" panose="02020603050405020304" pitchFamily="18" charset="0"/>
                <a:cs typeface="Times New Roman" panose="02020603050405020304" pitchFamily="18" charset="0"/>
              </a:rPr>
              <a:t>e. Từ nested_list tạo thành list như sau </a:t>
            </a:r>
          </a:p>
        </p:txBody>
      </p:sp>
      <p:sp>
        <p:nvSpPr>
          <p:cNvPr id="13" name="Rectangle 12"/>
          <p:cNvSpPr/>
          <p:nvPr/>
        </p:nvSpPr>
        <p:spPr>
          <a:xfrm>
            <a:off x="632229" y="5848884"/>
            <a:ext cx="7654521" cy="81364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a:t>
            </a:r>
            <a:r>
              <a:rPr lang="en-US" smtClean="0">
                <a:latin typeface="Arial Narrow" panose="020B0606020202030204" pitchFamily="34" charset="0"/>
              </a:rPr>
              <a:t>flattened_list </a:t>
            </a:r>
            <a:r>
              <a:rPr lang="en-US">
                <a:latin typeface="Arial Narrow" panose="020B0606020202030204" pitchFamily="34" charset="0"/>
              </a:rPr>
              <a:t>= </a:t>
            </a:r>
            <a:r>
              <a:rPr lang="en-US" smtClean="0">
                <a:latin typeface="Arial Narrow" panose="020B0606020202030204" pitchFamily="34" charset="0"/>
              </a:rPr>
              <a:t>[1</a:t>
            </a:r>
            <a:r>
              <a:rPr lang="en-US">
                <a:latin typeface="Arial Narrow" panose="020B0606020202030204" pitchFamily="34" charset="0"/>
              </a:rPr>
              <a:t>, 4, 9, 16, </a:t>
            </a:r>
            <a:r>
              <a:rPr lang="en-US" smtClean="0">
                <a:latin typeface="Arial Narrow" panose="020B0606020202030204" pitchFamily="34" charset="0"/>
              </a:rPr>
              <a:t>25, ‘a’, ‘b’, ‘c’, ‘d’ </a:t>
            </a:r>
            <a:r>
              <a:rPr lang="en-US">
                <a:latin typeface="Arial Narrow" panose="020B0606020202030204" pitchFamily="34" charset="0"/>
              </a:rPr>
              <a:t>, </a:t>
            </a:r>
            <a:r>
              <a:rPr lang="en-US" smtClean="0">
                <a:latin typeface="Arial Narrow" panose="020B0606020202030204" pitchFamily="34" charset="0"/>
              </a:rPr>
              <a:t>‘X0’, ‘X1’, ‘X2’, ‘Y1’, ‘Y2’, ‘Y3’]</a:t>
            </a:r>
            <a:endParaRPr lang="en-US">
              <a:latin typeface="Arial Narrow" panose="020B0606020202030204" pitchFamily="34" charset="0"/>
            </a:endParaRPr>
          </a:p>
          <a:p>
            <a:endParaRPr lang="en-US">
              <a:latin typeface="Arial Narrow" panose="020B0606020202030204" pitchFamily="34" charset="0"/>
            </a:endParaRPr>
          </a:p>
        </p:txBody>
      </p:sp>
      <p:sp>
        <p:nvSpPr>
          <p:cNvPr id="14" name="Rectangle 13"/>
          <p:cNvSpPr/>
          <p:nvPr/>
        </p:nvSpPr>
        <p:spPr>
          <a:xfrm>
            <a:off x="546504" y="4721944"/>
            <a:ext cx="10713606" cy="503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bg1"/>
                </a:solidFill>
                <a:latin typeface="Times New Roman" panose="02020603050405020304" pitchFamily="18" charset="0"/>
                <a:cs typeface="Times New Roman" panose="02020603050405020304" pitchFamily="18" charset="0"/>
              </a:rPr>
              <a:t>d. nested_list có bao nhiêu phần tử?</a:t>
            </a:r>
          </a:p>
        </p:txBody>
      </p:sp>
    </p:spTree>
    <p:extLst>
      <p:ext uri="{BB962C8B-B14F-4D97-AF65-F5344CB8AC3E}">
        <p14:creationId xmlns:p14="http://schemas.microsoft.com/office/powerpoint/2010/main" val="5581113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65029" y="2355494"/>
            <a:ext cx="2262159" cy="1200329"/>
          </a:xfrm>
          <a:prstGeom prst="rect">
            <a:avLst/>
          </a:prstGeom>
          <a:noFill/>
        </p:spPr>
        <p:txBody>
          <a:bodyPr wrap="none" rtlCol="0">
            <a:spAutoFit/>
          </a:bodyPr>
          <a:lstStyle/>
          <a:p>
            <a:pPr algn="ctr"/>
            <a:r>
              <a:rPr lang="en-US" sz="3600">
                <a:solidFill>
                  <a:schemeClr val="bg1"/>
                </a:solidFill>
                <a:latin typeface="Times New Roman" panose="02020603050405020304" pitchFamily="18" charset="0"/>
                <a:cs typeface="Times New Roman" panose="02020603050405020304" pitchFamily="18" charset="0"/>
              </a:rPr>
              <a:t>Phần </a:t>
            </a:r>
            <a:r>
              <a:rPr lang="en-US" sz="3600" smtClean="0">
                <a:solidFill>
                  <a:schemeClr val="bg1"/>
                </a:solidFill>
                <a:latin typeface="Times New Roman" panose="02020603050405020304" pitchFamily="18" charset="0"/>
                <a:cs typeface="Times New Roman" panose="02020603050405020304" pitchFamily="18" charset="0"/>
              </a:rPr>
              <a:t>5:</a:t>
            </a:r>
            <a:br>
              <a:rPr lang="en-US" sz="3600" smtClean="0">
                <a:solidFill>
                  <a:schemeClr val="bg1"/>
                </a:solidFill>
                <a:latin typeface="Times New Roman" panose="02020603050405020304" pitchFamily="18" charset="0"/>
                <a:cs typeface="Times New Roman" panose="02020603050405020304" pitchFamily="18" charset="0"/>
              </a:rPr>
            </a:br>
            <a:r>
              <a:rPr lang="en-US" sz="3600" smtClean="0">
                <a:solidFill>
                  <a:schemeClr val="accent4">
                    <a:lumMod val="60000"/>
                    <a:lumOff val="40000"/>
                  </a:schemeClr>
                </a:solidFill>
                <a:latin typeface="Times New Roman" panose="02020603050405020304" pitchFamily="18" charset="0"/>
                <a:cs typeface="Times New Roman" panose="02020603050405020304" pitchFamily="18" charset="0"/>
              </a:rPr>
              <a:t>if  elif  else</a:t>
            </a:r>
            <a:endParaRPr lang="en-US" sz="3600">
              <a:solidFill>
                <a:schemeClr val="accent4">
                  <a:lumMod val="60000"/>
                  <a:lumOff val="40000"/>
                </a:schemeClr>
              </a:solidFill>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4504467" y="3730428"/>
            <a:ext cx="3383280"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22865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08044" y="247510"/>
            <a:ext cx="11021351" cy="584775"/>
          </a:xfrm>
          <a:prstGeom prst="rect">
            <a:avLst/>
          </a:prstGeom>
          <a:noFill/>
        </p:spPr>
        <p:txBody>
          <a:bodyPr wrap="square" rtlCol="0">
            <a:spAutoFit/>
          </a:bodyPr>
          <a:lstStyle/>
          <a:p>
            <a:r>
              <a:rPr lang="en-US" sz="3200" smtClean="0">
                <a:solidFill>
                  <a:schemeClr val="bg1"/>
                </a:solidFill>
                <a:latin typeface="Times New Roman" panose="02020603050405020304" pitchFamily="18" charset="0"/>
                <a:cs typeface="Times New Roman" panose="02020603050405020304" pitchFamily="18" charset="0"/>
              </a:rPr>
              <a:t>1. Python là ngôn ngữ lập trình đa chức năng</a:t>
            </a:r>
            <a:endParaRPr lang="en-US" sz="3200">
              <a:solidFill>
                <a:schemeClr val="bg1"/>
              </a:solidFill>
              <a:latin typeface="Times New Roman" panose="02020603050405020304" pitchFamily="18" charset="0"/>
              <a:cs typeface="Times New Roman" panose="02020603050405020304" pitchFamily="18" charset="0"/>
            </a:endParaRPr>
          </a:p>
        </p:txBody>
      </p:sp>
      <p:cxnSp>
        <p:nvCxnSpPr>
          <p:cNvPr id="13" name="Straight Connector 12"/>
          <p:cNvCxnSpPr/>
          <p:nvPr/>
        </p:nvCxnSpPr>
        <p:spPr>
          <a:xfrm flipH="1">
            <a:off x="5981700" y="1599392"/>
            <a:ext cx="0" cy="467980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788322" y="1280971"/>
            <a:ext cx="2705100" cy="369332"/>
          </a:xfrm>
          <a:prstGeom prst="rect">
            <a:avLst/>
          </a:prstGeom>
          <a:noFill/>
        </p:spPr>
        <p:txBody>
          <a:bodyPr wrap="square" rtlCol="0">
            <a:spAutoFit/>
          </a:bodyPr>
          <a:lstStyle/>
          <a:p>
            <a:r>
              <a:rPr lang="en-US" smtClean="0">
                <a:solidFill>
                  <a:schemeClr val="bg1"/>
                </a:solidFill>
              </a:rPr>
              <a:t>Special-Purpose Language</a:t>
            </a:r>
            <a:endParaRPr lang="en-US">
              <a:solidFill>
                <a:schemeClr val="bg1"/>
              </a:solidFill>
            </a:endParaRPr>
          </a:p>
        </p:txBody>
      </p:sp>
      <p:sp>
        <p:nvSpPr>
          <p:cNvPr id="18" name="TextBox 17"/>
          <p:cNvSpPr txBox="1"/>
          <p:nvPr/>
        </p:nvSpPr>
        <p:spPr>
          <a:xfrm>
            <a:off x="7866461" y="1280971"/>
            <a:ext cx="2705100" cy="369332"/>
          </a:xfrm>
          <a:prstGeom prst="rect">
            <a:avLst/>
          </a:prstGeom>
          <a:noFill/>
        </p:spPr>
        <p:txBody>
          <a:bodyPr wrap="square" rtlCol="0">
            <a:spAutoFit/>
          </a:bodyPr>
          <a:lstStyle/>
          <a:p>
            <a:r>
              <a:rPr lang="en-US" smtClean="0">
                <a:solidFill>
                  <a:schemeClr val="bg1"/>
                </a:solidFill>
              </a:rPr>
              <a:t>General-Purpose Language</a:t>
            </a:r>
            <a:endParaRPr lang="en-US">
              <a:solidFill>
                <a:schemeClr val="bg1"/>
              </a:solidFill>
            </a:endParaRPr>
          </a:p>
        </p:txBody>
      </p:sp>
      <p:pic>
        <p:nvPicPr>
          <p:cNvPr id="1032" name="Picture 8" descr="https://i.stack.imgur.com/t5VF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1780" y="2360853"/>
            <a:ext cx="1516643" cy="63812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Sql Icon #269843 - Free Icons Librar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7375" y="3507541"/>
            <a:ext cx="659299" cy="873431"/>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s://pages.uncc.edu/techne/wp-content/uploads/sites/93/2013/12/matlab-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5262" y="2585502"/>
            <a:ext cx="1123952" cy="1264446"/>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Wolfram Mathematica Phần mềm tính toán kỹ thuật khoa họ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7989" y="4889534"/>
            <a:ext cx="1578772" cy="1053985"/>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Copyright Symbol R Free Download PNG | PNG Al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07347" y="4433076"/>
            <a:ext cx="996382" cy="996382"/>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Icon request : c-plus-plus · Issue #14021 · FortAwesome/Font-Awesome ·  GitHub"/>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72005" y="2251869"/>
            <a:ext cx="1027781" cy="1155398"/>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http://devstickers.com/assets/img/pro/2p4i.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751041" y="4184798"/>
            <a:ext cx="1202927" cy="1202927"/>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descr="GitHub - python/cpython: The Python programming languag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120577" y="2189082"/>
            <a:ext cx="1242143" cy="1242143"/>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descr="javascript Icon"/>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552584" y="2899841"/>
            <a:ext cx="1062767" cy="1062767"/>
          </a:xfrm>
          <a:prstGeom prst="rect">
            <a:avLst/>
          </a:prstGeom>
          <a:noFill/>
          <a:extLst>
            <a:ext uri="{909E8E84-426E-40DD-AFC4-6F175D3DCCD1}">
              <a14:hiddenFill xmlns:a14="http://schemas.microsoft.com/office/drawing/2010/main">
                <a:solidFill>
                  <a:srgbClr val="FFFFFF"/>
                </a:solidFill>
              </a14:hiddenFill>
            </a:ext>
          </a:extLst>
        </p:spPr>
      </p:pic>
      <p:pic>
        <p:nvPicPr>
          <p:cNvPr id="1068" name="Picture 44" descr="7 Lỗi Thường Gặp Khi Lập Trình Java Với Beginne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525011" y="4702632"/>
            <a:ext cx="1209107" cy="914085"/>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Codeforcoder | LPU | EBOOKs | PPT | Question Papers | SRS"/>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300702" y="3849948"/>
            <a:ext cx="1242143" cy="1242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5386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04672" y="2006465"/>
            <a:ext cx="6224714" cy="29782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a:t>
            </a:r>
            <a:r>
              <a:rPr lang="en-US">
                <a:solidFill>
                  <a:srgbClr val="9933FF"/>
                </a:solidFill>
                <a:latin typeface="Arial Narrow" panose="020B0606020202030204" pitchFamily="34" charset="0"/>
              </a:rPr>
              <a:t>if </a:t>
            </a:r>
            <a:r>
              <a:rPr lang="en-US" smtClean="0">
                <a:solidFill>
                  <a:schemeClr val="accent6">
                    <a:lumMod val="60000"/>
                    <a:lumOff val="40000"/>
                  </a:schemeClr>
                </a:solidFill>
                <a:latin typeface="Arial Narrow" panose="020B0606020202030204" pitchFamily="34" charset="0"/>
              </a:rPr>
              <a:t>some statement</a:t>
            </a:r>
            <a:r>
              <a:rPr lang="en-US" smtClean="0">
                <a:latin typeface="Arial Narrow" panose="020B0606020202030204" pitchFamily="34" charset="0"/>
              </a:rPr>
              <a:t>:</a:t>
            </a:r>
            <a:endParaRPr lang="en-US">
              <a:latin typeface="Arial Narrow" panose="020B0606020202030204" pitchFamily="34" charset="0"/>
            </a:endParaRPr>
          </a:p>
          <a:p>
            <a:r>
              <a:rPr lang="en-US">
                <a:latin typeface="Arial Narrow" panose="020B0606020202030204" pitchFamily="34" charset="0"/>
              </a:rPr>
              <a:t>...  </a:t>
            </a:r>
            <a:r>
              <a:rPr lang="en-US" smtClean="0">
                <a:latin typeface="Arial Narrow" panose="020B0606020202030204" pitchFamily="34" charset="0"/>
              </a:rPr>
              <a:t>         something happens</a:t>
            </a:r>
            <a:endParaRPr lang="en-US">
              <a:latin typeface="Arial Narrow" panose="020B0606020202030204" pitchFamily="34" charset="0"/>
            </a:endParaRPr>
          </a:p>
          <a:p>
            <a:r>
              <a:rPr lang="en-US">
                <a:latin typeface="Arial Narrow" panose="020B0606020202030204" pitchFamily="34" charset="0"/>
              </a:rPr>
              <a:t>...  </a:t>
            </a:r>
            <a:r>
              <a:rPr lang="en-US" smtClean="0">
                <a:latin typeface="Arial Narrow" panose="020B0606020202030204" pitchFamily="34" charset="0"/>
              </a:rPr>
              <a:t>  </a:t>
            </a:r>
            <a:r>
              <a:rPr lang="en-US" smtClean="0">
                <a:solidFill>
                  <a:srgbClr val="9933FF"/>
                </a:solidFill>
                <a:latin typeface="Arial Narrow" panose="020B0606020202030204" pitchFamily="34" charset="0"/>
              </a:rPr>
              <a:t>elif</a:t>
            </a:r>
            <a:r>
              <a:rPr lang="en-US" smtClean="0">
                <a:latin typeface="Arial Narrow" panose="020B0606020202030204" pitchFamily="34" charset="0"/>
              </a:rPr>
              <a:t> </a:t>
            </a:r>
            <a:r>
              <a:rPr lang="en-US" smtClean="0">
                <a:solidFill>
                  <a:schemeClr val="accent6">
                    <a:lumMod val="60000"/>
                    <a:lumOff val="40000"/>
                  </a:schemeClr>
                </a:solidFill>
                <a:latin typeface="Arial Narrow" panose="020B0606020202030204" pitchFamily="34" charset="0"/>
              </a:rPr>
              <a:t>some other statement</a:t>
            </a:r>
            <a:r>
              <a:rPr lang="en-US" smtClean="0">
                <a:solidFill>
                  <a:srgbClr val="9933FF"/>
                </a:solidFill>
                <a:latin typeface="Arial Narrow" panose="020B0606020202030204" pitchFamily="34" charset="0"/>
              </a:rPr>
              <a:t>:</a:t>
            </a:r>
            <a:endParaRPr lang="en-US">
              <a:solidFill>
                <a:srgbClr val="9933FF"/>
              </a:solidFill>
              <a:latin typeface="Arial Narrow" panose="020B0606020202030204" pitchFamily="34" charset="0"/>
            </a:endParaRPr>
          </a:p>
          <a:p>
            <a:r>
              <a:rPr lang="en-US">
                <a:latin typeface="Arial Narrow" panose="020B0606020202030204" pitchFamily="34" charset="0"/>
              </a:rPr>
              <a:t>...           </a:t>
            </a:r>
            <a:r>
              <a:rPr lang="en-US" smtClean="0">
                <a:latin typeface="Arial Narrow" panose="020B0606020202030204" pitchFamily="34" charset="0"/>
              </a:rPr>
              <a:t>something happens</a:t>
            </a:r>
            <a:endParaRPr lang="en-US">
              <a:latin typeface="Arial Narrow" panose="020B0606020202030204" pitchFamily="34" charset="0"/>
            </a:endParaRPr>
          </a:p>
          <a:p>
            <a:r>
              <a:rPr lang="en-US" smtClean="0">
                <a:latin typeface="Arial Narrow" panose="020B0606020202030204" pitchFamily="34" charset="0"/>
              </a:rPr>
              <a:t>...    </a:t>
            </a:r>
            <a:r>
              <a:rPr lang="en-US" smtClean="0">
                <a:solidFill>
                  <a:srgbClr val="9933FF"/>
                </a:solidFill>
                <a:latin typeface="Arial Narrow" panose="020B0606020202030204" pitchFamily="34" charset="0"/>
              </a:rPr>
              <a:t>elif</a:t>
            </a:r>
            <a:r>
              <a:rPr lang="en-US" smtClean="0">
                <a:latin typeface="Arial Narrow" panose="020B0606020202030204" pitchFamily="34" charset="0"/>
              </a:rPr>
              <a:t> </a:t>
            </a:r>
            <a:r>
              <a:rPr lang="en-US" smtClean="0">
                <a:solidFill>
                  <a:schemeClr val="accent6">
                    <a:lumMod val="60000"/>
                    <a:lumOff val="40000"/>
                  </a:schemeClr>
                </a:solidFill>
                <a:latin typeface="Arial Narrow" panose="020B0606020202030204" pitchFamily="34" charset="0"/>
              </a:rPr>
              <a:t>some other statement</a:t>
            </a:r>
            <a:r>
              <a:rPr lang="en-US" smtClean="0">
                <a:solidFill>
                  <a:srgbClr val="9933FF"/>
                </a:solidFill>
                <a:latin typeface="Arial Narrow" panose="020B0606020202030204" pitchFamily="34" charset="0"/>
              </a:rPr>
              <a:t>:</a:t>
            </a:r>
            <a:endParaRPr lang="en-US">
              <a:solidFill>
                <a:srgbClr val="9933FF"/>
              </a:solidFill>
              <a:latin typeface="Arial Narrow" panose="020B0606020202030204" pitchFamily="34" charset="0"/>
            </a:endParaRPr>
          </a:p>
          <a:p>
            <a:r>
              <a:rPr lang="en-US">
                <a:latin typeface="Arial Narrow" panose="020B0606020202030204" pitchFamily="34" charset="0"/>
              </a:rPr>
              <a:t>...           </a:t>
            </a:r>
            <a:r>
              <a:rPr lang="en-US" smtClean="0">
                <a:latin typeface="Arial Narrow" panose="020B0606020202030204" pitchFamily="34" charset="0"/>
              </a:rPr>
              <a:t>something happens</a:t>
            </a:r>
            <a:endParaRPr lang="en-US">
              <a:latin typeface="Arial Narrow" panose="020B0606020202030204" pitchFamily="34" charset="0"/>
            </a:endParaRPr>
          </a:p>
          <a:p>
            <a:r>
              <a:rPr lang="en-US" smtClean="0">
                <a:latin typeface="Arial Narrow" panose="020B0606020202030204" pitchFamily="34" charset="0"/>
              </a:rPr>
              <a:t>...    </a:t>
            </a:r>
            <a:r>
              <a:rPr lang="en-US" smtClean="0">
                <a:solidFill>
                  <a:srgbClr val="9933FF"/>
                </a:solidFill>
                <a:latin typeface="Arial Narrow" panose="020B0606020202030204" pitchFamily="34" charset="0"/>
              </a:rPr>
              <a:t>elif</a:t>
            </a:r>
            <a:r>
              <a:rPr lang="en-US" smtClean="0">
                <a:latin typeface="Arial Narrow" panose="020B0606020202030204" pitchFamily="34" charset="0"/>
              </a:rPr>
              <a:t> </a:t>
            </a:r>
            <a:r>
              <a:rPr lang="en-US" smtClean="0">
                <a:solidFill>
                  <a:schemeClr val="accent6">
                    <a:lumMod val="60000"/>
                    <a:lumOff val="40000"/>
                  </a:schemeClr>
                </a:solidFill>
                <a:latin typeface="Arial Narrow" panose="020B0606020202030204" pitchFamily="34" charset="0"/>
              </a:rPr>
              <a:t>some other statement</a:t>
            </a:r>
            <a:r>
              <a:rPr lang="en-US" smtClean="0">
                <a:solidFill>
                  <a:srgbClr val="9933FF"/>
                </a:solidFill>
                <a:latin typeface="Arial Narrow" panose="020B0606020202030204" pitchFamily="34" charset="0"/>
              </a:rPr>
              <a:t>:</a:t>
            </a:r>
            <a:endParaRPr lang="en-US">
              <a:solidFill>
                <a:srgbClr val="9933FF"/>
              </a:solidFill>
              <a:latin typeface="Arial Narrow" panose="020B0606020202030204" pitchFamily="34" charset="0"/>
            </a:endParaRPr>
          </a:p>
          <a:p>
            <a:r>
              <a:rPr lang="en-US">
                <a:latin typeface="Arial Narrow" panose="020B0606020202030204" pitchFamily="34" charset="0"/>
              </a:rPr>
              <a:t>...           </a:t>
            </a:r>
            <a:r>
              <a:rPr lang="en-US" smtClean="0">
                <a:latin typeface="Arial Narrow" panose="020B0606020202030204" pitchFamily="34" charset="0"/>
              </a:rPr>
              <a:t>something happens</a:t>
            </a:r>
            <a:endParaRPr lang="en-US">
              <a:latin typeface="Arial Narrow" panose="020B0606020202030204" pitchFamily="34" charset="0"/>
            </a:endParaRPr>
          </a:p>
          <a:p>
            <a:r>
              <a:rPr lang="en-US" smtClean="0">
                <a:latin typeface="Arial Narrow" panose="020B0606020202030204" pitchFamily="34" charset="0"/>
              </a:rPr>
              <a:t>...    </a:t>
            </a:r>
            <a:r>
              <a:rPr lang="en-US" smtClean="0">
                <a:solidFill>
                  <a:srgbClr val="9933FF"/>
                </a:solidFill>
                <a:latin typeface="Arial Narrow" panose="020B0606020202030204" pitchFamily="34" charset="0"/>
              </a:rPr>
              <a:t>else</a:t>
            </a:r>
            <a:r>
              <a:rPr lang="en-US">
                <a:solidFill>
                  <a:srgbClr val="9933FF"/>
                </a:solidFill>
                <a:latin typeface="Arial Narrow" panose="020B0606020202030204" pitchFamily="34" charset="0"/>
              </a:rPr>
              <a:t>:</a:t>
            </a:r>
          </a:p>
          <a:p>
            <a:r>
              <a:rPr lang="en-US">
                <a:latin typeface="Arial Narrow" panose="020B0606020202030204" pitchFamily="34" charset="0"/>
              </a:rPr>
              <a:t>...           </a:t>
            </a:r>
            <a:r>
              <a:rPr lang="en-US" smtClean="0">
                <a:latin typeface="Arial Narrow" panose="020B0606020202030204" pitchFamily="34" charset="0"/>
              </a:rPr>
              <a:t>something happens</a:t>
            </a:r>
            <a:endParaRPr lang="en-US">
              <a:latin typeface="Arial Narrow" panose="020B0606020202030204" pitchFamily="34" charset="0"/>
            </a:endParaRPr>
          </a:p>
        </p:txBody>
      </p:sp>
      <p:sp>
        <p:nvSpPr>
          <p:cNvPr id="10" name="TextBox 9"/>
          <p:cNvSpPr txBox="1"/>
          <p:nvPr/>
        </p:nvSpPr>
        <p:spPr>
          <a:xfrm>
            <a:off x="331844" y="1240496"/>
            <a:ext cx="10928266" cy="369332"/>
          </a:xfrm>
          <a:prstGeom prst="rect">
            <a:avLst/>
          </a:prstGeom>
          <a:noFill/>
        </p:spPr>
        <p:txBody>
          <a:bodyPr wrap="square" rtlCol="0">
            <a:spAutoFit/>
          </a:bodyPr>
          <a:lstStyle/>
          <a:p>
            <a:r>
              <a:rPr lang="en-US">
                <a:solidFill>
                  <a:schemeClr val="accent4"/>
                </a:solidFill>
              </a:rPr>
              <a:t>i</a:t>
            </a:r>
            <a:r>
              <a:rPr lang="en-US" smtClean="0">
                <a:solidFill>
                  <a:schemeClr val="accent4"/>
                </a:solidFill>
              </a:rPr>
              <a:t>f statement </a:t>
            </a:r>
            <a:r>
              <a:rPr lang="en-US" smtClean="0">
                <a:solidFill>
                  <a:schemeClr val="bg1"/>
                </a:solidFill>
              </a:rPr>
              <a:t>khởi đầu một khối lệnh (block of codes) có cấu trúc (structure) như sau:</a:t>
            </a:r>
          </a:p>
        </p:txBody>
      </p:sp>
      <p:sp>
        <p:nvSpPr>
          <p:cNvPr id="11" name="TextBox 10"/>
          <p:cNvSpPr txBox="1"/>
          <p:nvPr/>
        </p:nvSpPr>
        <p:spPr>
          <a:xfrm>
            <a:off x="331844" y="267177"/>
            <a:ext cx="11021351" cy="584775"/>
          </a:xfrm>
          <a:prstGeom prst="rect">
            <a:avLst/>
          </a:prstGeom>
          <a:noFill/>
        </p:spPr>
        <p:txBody>
          <a:bodyPr wrap="square" rtlCol="0">
            <a:spAutoFit/>
          </a:bodyPr>
          <a:lstStyle/>
          <a:p>
            <a:r>
              <a:rPr lang="en-US" sz="3200" b="1" smtClean="0">
                <a:solidFill>
                  <a:schemeClr val="bg1"/>
                </a:solidFill>
                <a:latin typeface="Times New Roman" panose="02020603050405020304" pitchFamily="18" charset="0"/>
                <a:cs typeface="Times New Roman" panose="02020603050405020304" pitchFamily="18" charset="0"/>
              </a:rPr>
              <a:t>I. Định nghĩa:</a:t>
            </a:r>
            <a:endParaRPr lang="en-US" sz="3200" b="1">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38504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632229" y="557955"/>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1: </a:t>
            </a:r>
            <a:r>
              <a:rPr lang="en-US" sz="2400" smtClean="0">
                <a:solidFill>
                  <a:schemeClr val="bg1"/>
                </a:solidFill>
                <a:latin typeface="Times New Roman" panose="02020603050405020304" pitchFamily="18" charset="0"/>
                <a:cs typeface="Times New Roman" panose="02020603050405020304" pitchFamily="18" charset="0"/>
              </a:rPr>
              <a:t>Cho một khối lệnh như sau:</a:t>
            </a:r>
            <a:endParaRPr lang="en-US">
              <a:solidFill>
                <a:schemeClr val="bg1"/>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696965" y="3354796"/>
            <a:ext cx="10713606" cy="2018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bg1"/>
                </a:solidFill>
                <a:latin typeface="Times New Roman" panose="02020603050405020304" pitchFamily="18" charset="0"/>
                <a:cs typeface="Times New Roman" panose="02020603050405020304" pitchFamily="18" charset="0"/>
              </a:rPr>
              <a:t>Giá trị của my_list là gì khi:</a:t>
            </a:r>
          </a:p>
          <a:p>
            <a:pPr marL="457200" indent="-457200">
              <a:buAutoNum type="alphaLcPeriod"/>
            </a:pPr>
            <a:r>
              <a:rPr lang="en-US" sz="2400" smtClean="0">
                <a:solidFill>
                  <a:schemeClr val="bg1"/>
                </a:solidFill>
                <a:latin typeface="Times New Roman" panose="02020603050405020304" pitchFamily="18" charset="0"/>
                <a:cs typeface="Times New Roman" panose="02020603050405020304" pitchFamily="18" charset="0"/>
              </a:rPr>
              <a:t>x nhỏ hơn 10</a:t>
            </a:r>
          </a:p>
          <a:p>
            <a:pPr marL="457200" indent="-457200">
              <a:buAutoNum type="alphaLcPeriod"/>
            </a:pPr>
            <a:r>
              <a:rPr lang="en-US" sz="2400" smtClean="0">
                <a:solidFill>
                  <a:schemeClr val="bg1"/>
                </a:solidFill>
                <a:latin typeface="Times New Roman" panose="02020603050405020304" pitchFamily="18" charset="0"/>
                <a:cs typeface="Times New Roman" panose="02020603050405020304" pitchFamily="18" charset="0"/>
              </a:rPr>
              <a:t>x lớn hơn 10, bé hơn 20</a:t>
            </a:r>
          </a:p>
          <a:p>
            <a:pPr marL="457200" indent="-457200">
              <a:buAutoNum type="alphaLcPeriod"/>
            </a:pPr>
            <a:r>
              <a:rPr lang="en-US" sz="2400" smtClean="0">
                <a:solidFill>
                  <a:schemeClr val="bg1"/>
                </a:solidFill>
                <a:latin typeface="Times New Roman" panose="02020603050405020304" pitchFamily="18" charset="0"/>
                <a:cs typeface="Times New Roman" panose="02020603050405020304" pitchFamily="18" charset="0"/>
              </a:rPr>
              <a:t>x lớn hơn 20, bé hơn 50</a:t>
            </a:r>
          </a:p>
          <a:p>
            <a:pPr marL="457200" indent="-457200">
              <a:buAutoNum type="alphaLcPeriod"/>
            </a:pPr>
            <a:r>
              <a:rPr lang="en-US" sz="2400" smtClean="0">
                <a:solidFill>
                  <a:schemeClr val="bg1"/>
                </a:solidFill>
                <a:latin typeface="Times New Roman" panose="02020603050405020304" pitchFamily="18" charset="0"/>
                <a:cs typeface="Times New Roman" panose="02020603050405020304" pitchFamily="18" charset="0"/>
              </a:rPr>
              <a:t>x lớn hơn 50</a:t>
            </a:r>
          </a:p>
        </p:txBody>
      </p:sp>
      <p:pic>
        <p:nvPicPr>
          <p:cNvPr id="2" name="Picture 1"/>
          <p:cNvPicPr>
            <a:picLocks noChangeAspect="1"/>
          </p:cNvPicPr>
          <p:nvPr/>
        </p:nvPicPr>
        <p:blipFill>
          <a:blip r:embed="rId2"/>
          <a:stretch>
            <a:fillRect/>
          </a:stretch>
        </p:blipFill>
        <p:spPr>
          <a:xfrm>
            <a:off x="696965" y="1178389"/>
            <a:ext cx="2981288" cy="2064818"/>
          </a:xfrm>
          <a:prstGeom prst="rect">
            <a:avLst/>
          </a:prstGeom>
        </p:spPr>
      </p:pic>
    </p:spTree>
    <p:extLst>
      <p:ext uri="{BB962C8B-B14F-4D97-AF65-F5344CB8AC3E}">
        <p14:creationId xmlns:p14="http://schemas.microsoft.com/office/powerpoint/2010/main" val="35615559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32229" y="557955"/>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2: </a:t>
            </a:r>
            <a:r>
              <a:rPr lang="en-US" sz="2400" smtClean="0">
                <a:solidFill>
                  <a:schemeClr val="bg1"/>
                </a:solidFill>
                <a:latin typeface="Times New Roman" panose="02020603050405020304" pitchFamily="18" charset="0"/>
                <a:cs typeface="Times New Roman" panose="02020603050405020304" pitchFamily="18" charset="0"/>
              </a:rPr>
              <a:t>Dự đoán kết quả của 2 đoạn code sau:</a:t>
            </a:r>
            <a:endParaRPr lang="en-US">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161080" y="1672752"/>
            <a:ext cx="3050925" cy="854259"/>
          </a:xfrm>
          <a:prstGeom prst="rect">
            <a:avLst/>
          </a:prstGeom>
        </p:spPr>
      </p:pic>
      <p:cxnSp>
        <p:nvCxnSpPr>
          <p:cNvPr id="9" name="Straight Connector 8"/>
          <p:cNvCxnSpPr/>
          <p:nvPr/>
        </p:nvCxnSpPr>
        <p:spPr>
          <a:xfrm flipH="1">
            <a:off x="4847129" y="1450770"/>
            <a:ext cx="0" cy="1076241"/>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a:stretch>
            <a:fillRect/>
          </a:stretch>
        </p:blipFill>
        <p:spPr>
          <a:xfrm>
            <a:off x="6101984" y="1702222"/>
            <a:ext cx="2944826" cy="795318"/>
          </a:xfrm>
          <a:prstGeom prst="rect">
            <a:avLst/>
          </a:prstGeom>
        </p:spPr>
      </p:pic>
    </p:spTree>
    <p:extLst>
      <p:ext uri="{BB962C8B-B14F-4D97-AF65-F5344CB8AC3E}">
        <p14:creationId xmlns:p14="http://schemas.microsoft.com/office/powerpoint/2010/main" val="15434948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14346" y="682800"/>
            <a:ext cx="10713606" cy="5552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bg1"/>
                </a:solidFill>
                <a:latin typeface="Times New Roman" panose="02020603050405020304" pitchFamily="18" charset="0"/>
                <a:cs typeface="Times New Roman" panose="02020603050405020304" pitchFamily="18" charset="0"/>
              </a:rPr>
              <a:t>Phân biệt </a:t>
            </a:r>
            <a:r>
              <a:rPr lang="en-US" sz="2400" smtClean="0">
                <a:solidFill>
                  <a:schemeClr val="accent4"/>
                </a:solidFill>
                <a:latin typeface="Times New Roman" panose="02020603050405020304" pitchFamily="18" charset="0"/>
                <a:cs typeface="Times New Roman" panose="02020603050405020304" pitchFamily="18" charset="0"/>
              </a:rPr>
              <a:t>if, if, else</a:t>
            </a:r>
            <a:r>
              <a:rPr lang="en-US" sz="2400" smtClean="0">
                <a:solidFill>
                  <a:schemeClr val="bg1"/>
                </a:solidFill>
                <a:latin typeface="Times New Roman" panose="02020603050405020304" pitchFamily="18" charset="0"/>
                <a:cs typeface="Times New Roman" panose="02020603050405020304" pitchFamily="18" charset="0"/>
              </a:rPr>
              <a:t>… và </a:t>
            </a:r>
            <a:r>
              <a:rPr lang="en-US" sz="2400" smtClean="0">
                <a:solidFill>
                  <a:schemeClr val="accent6">
                    <a:lumMod val="60000"/>
                    <a:lumOff val="40000"/>
                  </a:schemeClr>
                </a:solidFill>
                <a:latin typeface="Times New Roman" panose="02020603050405020304" pitchFamily="18" charset="0"/>
                <a:cs typeface="Times New Roman" panose="02020603050405020304" pitchFamily="18" charset="0"/>
              </a:rPr>
              <a:t>if, elif, else</a:t>
            </a:r>
          </a:p>
        </p:txBody>
      </p:sp>
      <p:sp>
        <p:nvSpPr>
          <p:cNvPr id="3" name="Rectangle 2"/>
          <p:cNvSpPr/>
          <p:nvPr/>
        </p:nvSpPr>
        <p:spPr>
          <a:xfrm>
            <a:off x="414346" y="1933601"/>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3: </a:t>
            </a:r>
            <a:r>
              <a:rPr lang="en-US" sz="2400" smtClean="0">
                <a:solidFill>
                  <a:schemeClr val="bg1"/>
                </a:solidFill>
                <a:latin typeface="Times New Roman" panose="02020603050405020304" pitchFamily="18" charset="0"/>
                <a:cs typeface="Times New Roman" panose="02020603050405020304" pitchFamily="18" charset="0"/>
              </a:rPr>
              <a:t>Tìm sự khác nhau giữa 2 đoạn code sau</a:t>
            </a:r>
            <a:endParaRPr lang="en-US">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979008" y="3001194"/>
            <a:ext cx="3533775" cy="1495425"/>
          </a:xfrm>
          <a:prstGeom prst="rect">
            <a:avLst/>
          </a:prstGeom>
        </p:spPr>
      </p:pic>
      <p:cxnSp>
        <p:nvCxnSpPr>
          <p:cNvPr id="5" name="Straight Connector 4"/>
          <p:cNvCxnSpPr/>
          <p:nvPr/>
        </p:nvCxnSpPr>
        <p:spPr>
          <a:xfrm flipH="1">
            <a:off x="5017062" y="2826771"/>
            <a:ext cx="0" cy="182880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stretch>
            <a:fillRect/>
          </a:stretch>
        </p:blipFill>
        <p:spPr>
          <a:xfrm>
            <a:off x="5650814" y="3065931"/>
            <a:ext cx="3219450" cy="1362075"/>
          </a:xfrm>
          <a:prstGeom prst="rect">
            <a:avLst/>
          </a:prstGeom>
        </p:spPr>
      </p:pic>
    </p:spTree>
    <p:extLst>
      <p:ext uri="{BB962C8B-B14F-4D97-AF65-F5344CB8AC3E}">
        <p14:creationId xmlns:p14="http://schemas.microsoft.com/office/powerpoint/2010/main" val="17363849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47158" y="2355494"/>
            <a:ext cx="1697901" cy="1200329"/>
          </a:xfrm>
          <a:prstGeom prst="rect">
            <a:avLst/>
          </a:prstGeom>
          <a:noFill/>
        </p:spPr>
        <p:txBody>
          <a:bodyPr wrap="none" rtlCol="0">
            <a:spAutoFit/>
          </a:bodyPr>
          <a:lstStyle/>
          <a:p>
            <a:pPr algn="ctr"/>
            <a:r>
              <a:rPr lang="en-US" sz="3600">
                <a:solidFill>
                  <a:schemeClr val="bg1"/>
                </a:solidFill>
                <a:latin typeface="Times New Roman" panose="02020603050405020304" pitchFamily="18" charset="0"/>
                <a:cs typeface="Times New Roman" panose="02020603050405020304" pitchFamily="18" charset="0"/>
              </a:rPr>
              <a:t>Phần 6</a:t>
            </a:r>
            <a:r>
              <a:rPr lang="en-US" sz="3600" smtClean="0">
                <a:solidFill>
                  <a:schemeClr val="bg1"/>
                </a:solidFill>
                <a:latin typeface="Times New Roman" panose="02020603050405020304" pitchFamily="18" charset="0"/>
                <a:cs typeface="Times New Roman" panose="02020603050405020304" pitchFamily="18" charset="0"/>
              </a:rPr>
              <a:t>: </a:t>
            </a:r>
            <a:br>
              <a:rPr lang="en-US" sz="3600" smtClean="0">
                <a:solidFill>
                  <a:schemeClr val="bg1"/>
                </a:solidFill>
                <a:latin typeface="Times New Roman" panose="02020603050405020304" pitchFamily="18" charset="0"/>
                <a:cs typeface="Times New Roman" panose="02020603050405020304" pitchFamily="18" charset="0"/>
              </a:rPr>
            </a:br>
            <a:r>
              <a:rPr lang="en-US" sz="3600" smtClean="0">
                <a:solidFill>
                  <a:schemeClr val="accent4">
                    <a:lumMod val="60000"/>
                    <a:lumOff val="40000"/>
                  </a:schemeClr>
                </a:solidFill>
                <a:latin typeface="Times New Roman" panose="02020603050405020304" pitchFamily="18" charset="0"/>
                <a:cs typeface="Times New Roman" panose="02020603050405020304" pitchFamily="18" charset="0"/>
              </a:rPr>
              <a:t>while</a:t>
            </a:r>
            <a:endParaRPr lang="en-US" sz="3600">
              <a:solidFill>
                <a:schemeClr val="accent4">
                  <a:lumMod val="60000"/>
                  <a:lumOff val="40000"/>
                </a:schemeClr>
              </a:solidFill>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4504467" y="3730428"/>
            <a:ext cx="3383280"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06801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04672" y="2006465"/>
            <a:ext cx="6224714" cy="73673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a:t>
            </a:r>
            <a:r>
              <a:rPr lang="en-US" smtClean="0">
                <a:solidFill>
                  <a:srgbClr val="9933FF"/>
                </a:solidFill>
                <a:latin typeface="Arial Narrow" panose="020B0606020202030204" pitchFamily="34" charset="0"/>
              </a:rPr>
              <a:t>while</a:t>
            </a:r>
            <a:r>
              <a:rPr lang="en-US">
                <a:solidFill>
                  <a:schemeClr val="accent6">
                    <a:lumMod val="60000"/>
                    <a:lumOff val="40000"/>
                  </a:schemeClr>
                </a:solidFill>
                <a:latin typeface="Arial Narrow" panose="020B0606020202030204" pitchFamily="34" charset="0"/>
              </a:rPr>
              <a:t> </a:t>
            </a:r>
            <a:r>
              <a:rPr lang="en-US" smtClean="0">
                <a:solidFill>
                  <a:schemeClr val="accent6">
                    <a:lumMod val="60000"/>
                    <a:lumOff val="40000"/>
                  </a:schemeClr>
                </a:solidFill>
                <a:latin typeface="Arial Narrow" panose="020B0606020202030204" pitchFamily="34" charset="0"/>
              </a:rPr>
              <a:t>some condition is True</a:t>
            </a:r>
            <a:r>
              <a:rPr lang="en-US" smtClean="0">
                <a:latin typeface="Arial Narrow" panose="020B0606020202030204" pitchFamily="34" charset="0"/>
              </a:rPr>
              <a:t>:</a:t>
            </a:r>
            <a:endParaRPr lang="en-US">
              <a:latin typeface="Arial Narrow" panose="020B0606020202030204" pitchFamily="34" charset="0"/>
            </a:endParaRPr>
          </a:p>
          <a:p>
            <a:r>
              <a:rPr lang="en-US">
                <a:latin typeface="Arial Narrow" panose="020B0606020202030204" pitchFamily="34" charset="0"/>
              </a:rPr>
              <a:t>...  </a:t>
            </a:r>
            <a:r>
              <a:rPr lang="en-US" smtClean="0">
                <a:latin typeface="Arial Narrow" panose="020B0606020202030204" pitchFamily="34" charset="0"/>
              </a:rPr>
              <a:t>         do something</a:t>
            </a:r>
            <a:endParaRPr lang="en-US">
              <a:latin typeface="Arial Narrow" panose="020B0606020202030204" pitchFamily="34" charset="0"/>
            </a:endParaRPr>
          </a:p>
        </p:txBody>
      </p:sp>
      <p:sp>
        <p:nvSpPr>
          <p:cNvPr id="10" name="TextBox 9"/>
          <p:cNvSpPr txBox="1"/>
          <p:nvPr/>
        </p:nvSpPr>
        <p:spPr>
          <a:xfrm>
            <a:off x="331843" y="1240496"/>
            <a:ext cx="11312595" cy="369332"/>
          </a:xfrm>
          <a:prstGeom prst="rect">
            <a:avLst/>
          </a:prstGeom>
          <a:noFill/>
        </p:spPr>
        <p:txBody>
          <a:bodyPr wrap="square" rtlCol="0">
            <a:spAutoFit/>
          </a:bodyPr>
          <a:lstStyle/>
          <a:p>
            <a:r>
              <a:rPr lang="en-US">
                <a:solidFill>
                  <a:schemeClr val="accent4"/>
                </a:solidFill>
              </a:rPr>
              <a:t>w</a:t>
            </a:r>
            <a:r>
              <a:rPr lang="en-US" smtClean="0">
                <a:solidFill>
                  <a:schemeClr val="accent4"/>
                </a:solidFill>
              </a:rPr>
              <a:t>hile </a:t>
            </a:r>
            <a:r>
              <a:rPr lang="en-US" smtClean="0">
                <a:solidFill>
                  <a:schemeClr val="bg1"/>
                </a:solidFill>
              </a:rPr>
              <a:t>khởi đầu một vòng lặp có điều kiện. Vòng lặp này sẽ chạy liên tục cho đến khi điều kiện không còn được thỏa mãn</a:t>
            </a:r>
          </a:p>
        </p:txBody>
      </p:sp>
      <p:sp>
        <p:nvSpPr>
          <p:cNvPr id="11" name="TextBox 10"/>
          <p:cNvSpPr txBox="1"/>
          <p:nvPr/>
        </p:nvSpPr>
        <p:spPr>
          <a:xfrm>
            <a:off x="331844" y="267177"/>
            <a:ext cx="11021351" cy="584775"/>
          </a:xfrm>
          <a:prstGeom prst="rect">
            <a:avLst/>
          </a:prstGeom>
          <a:noFill/>
        </p:spPr>
        <p:txBody>
          <a:bodyPr wrap="square" rtlCol="0">
            <a:spAutoFit/>
          </a:bodyPr>
          <a:lstStyle/>
          <a:p>
            <a:r>
              <a:rPr lang="en-US" sz="3200" b="1" smtClean="0">
                <a:solidFill>
                  <a:schemeClr val="bg1"/>
                </a:solidFill>
                <a:latin typeface="Times New Roman" panose="02020603050405020304" pitchFamily="18" charset="0"/>
                <a:cs typeface="Times New Roman" panose="02020603050405020304" pitchFamily="18" charset="0"/>
              </a:rPr>
              <a:t>I. Định nghĩa:</a:t>
            </a:r>
            <a:endParaRPr lang="en-US" sz="3200" b="1">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82662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0321" y="511538"/>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1: </a:t>
            </a:r>
            <a:r>
              <a:rPr lang="en-US" sz="2400" smtClean="0">
                <a:solidFill>
                  <a:schemeClr val="bg1"/>
                </a:solidFill>
                <a:latin typeface="Times New Roman" panose="02020603050405020304" pitchFamily="18" charset="0"/>
                <a:cs typeface="Times New Roman" panose="02020603050405020304" pitchFamily="18" charset="0"/>
              </a:rPr>
              <a:t>Cho đoạn code sau đây</a:t>
            </a:r>
            <a:endParaRPr lang="en-US">
              <a:solidFill>
                <a:schemeClr val="bg1"/>
              </a:solidFill>
              <a:latin typeface="Times New Roman" panose="02020603050405020304" pitchFamily="18" charset="0"/>
              <a:cs typeface="Times New Roman" panose="02020603050405020304" pitchFamily="18" charset="0"/>
            </a:endParaRPr>
          </a:p>
        </p:txBody>
      </p:sp>
      <p:sp>
        <p:nvSpPr>
          <p:cNvPr id="5" name="Rectangle 4"/>
          <p:cNvSpPr/>
          <p:nvPr/>
        </p:nvSpPr>
        <p:spPr>
          <a:xfrm>
            <a:off x="640321" y="2190043"/>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bg1"/>
                </a:solidFill>
                <a:latin typeface="Times New Roman" panose="02020603050405020304" pitchFamily="18" charset="0"/>
                <a:cs typeface="Times New Roman" panose="02020603050405020304" pitchFamily="18" charset="0"/>
              </a:rPr>
              <a:t>Kết quả của x là bao nhiêu?</a:t>
            </a:r>
            <a:endParaRPr lang="en-US">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882032" y="1286634"/>
            <a:ext cx="184731" cy="369332"/>
          </a:xfrm>
          <a:prstGeom prst="rect">
            <a:avLst/>
          </a:prstGeom>
          <a:noFill/>
        </p:spPr>
        <p:txBody>
          <a:bodyPr wrap="none" rtlCol="0">
            <a:spAutoFit/>
          </a:bodyPr>
          <a:lstStyle/>
          <a:p>
            <a:endParaRPr lang="en-US"/>
          </a:p>
        </p:txBody>
      </p:sp>
      <p:pic>
        <p:nvPicPr>
          <p:cNvPr id="10" name="Picture 9"/>
          <p:cNvPicPr>
            <a:picLocks noChangeAspect="1"/>
          </p:cNvPicPr>
          <p:nvPr/>
        </p:nvPicPr>
        <p:blipFill>
          <a:blip r:embed="rId2"/>
          <a:stretch>
            <a:fillRect/>
          </a:stretch>
        </p:blipFill>
        <p:spPr>
          <a:xfrm>
            <a:off x="882032" y="1051455"/>
            <a:ext cx="4594532" cy="1138587"/>
          </a:xfrm>
          <a:prstGeom prst="rect">
            <a:avLst/>
          </a:prstGeom>
        </p:spPr>
      </p:pic>
    </p:spTree>
    <p:extLst>
      <p:ext uri="{BB962C8B-B14F-4D97-AF65-F5344CB8AC3E}">
        <p14:creationId xmlns:p14="http://schemas.microsoft.com/office/powerpoint/2010/main" val="25958653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40321" y="511538"/>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2: </a:t>
            </a:r>
            <a:r>
              <a:rPr lang="en-US" sz="2400" smtClean="0">
                <a:solidFill>
                  <a:schemeClr val="bg1"/>
                </a:solidFill>
                <a:latin typeface="Times New Roman" panose="02020603050405020304" pitchFamily="18" charset="0"/>
                <a:cs typeface="Times New Roman" panose="02020603050405020304" pitchFamily="18" charset="0"/>
              </a:rPr>
              <a:t>Cho đoạn code sau đây</a:t>
            </a:r>
            <a:endParaRPr lang="en-US">
              <a:solidFill>
                <a:schemeClr val="bg1"/>
              </a:solidFill>
              <a:latin typeface="Times New Roman" panose="02020603050405020304" pitchFamily="18" charset="0"/>
              <a:cs typeface="Times New Roman" panose="02020603050405020304" pitchFamily="18" charset="0"/>
            </a:endParaRPr>
          </a:p>
        </p:txBody>
      </p:sp>
      <p:sp>
        <p:nvSpPr>
          <p:cNvPr id="8" name="Rectangle 7"/>
          <p:cNvSpPr/>
          <p:nvPr/>
        </p:nvSpPr>
        <p:spPr>
          <a:xfrm>
            <a:off x="640321" y="2190043"/>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bg1"/>
                </a:solidFill>
                <a:latin typeface="Times New Roman" panose="02020603050405020304" pitchFamily="18" charset="0"/>
                <a:cs typeface="Times New Roman" panose="02020603050405020304" pitchFamily="18" charset="0"/>
              </a:rPr>
              <a:t>Kết quả của x là bao nhiêu?</a:t>
            </a:r>
            <a:endParaRPr lang="en-US">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882032" y="1286634"/>
            <a:ext cx="184731" cy="369332"/>
          </a:xfrm>
          <a:prstGeom prst="rect">
            <a:avLst/>
          </a:prstGeom>
          <a:noFill/>
        </p:spPr>
        <p:txBody>
          <a:bodyPr wrap="none" rtlCol="0">
            <a:spAutoFit/>
          </a:bodyPr>
          <a:lstStyle/>
          <a:p>
            <a:endParaRPr lang="en-US"/>
          </a:p>
        </p:txBody>
      </p:sp>
      <p:pic>
        <p:nvPicPr>
          <p:cNvPr id="10" name="Picture 9"/>
          <p:cNvPicPr>
            <a:picLocks noChangeAspect="1"/>
          </p:cNvPicPr>
          <p:nvPr/>
        </p:nvPicPr>
        <p:blipFill>
          <a:blip r:embed="rId2"/>
          <a:stretch>
            <a:fillRect/>
          </a:stretch>
        </p:blipFill>
        <p:spPr>
          <a:xfrm>
            <a:off x="794071" y="1079140"/>
            <a:ext cx="2054326" cy="870708"/>
          </a:xfrm>
          <a:prstGeom prst="rect">
            <a:avLst/>
          </a:prstGeom>
        </p:spPr>
      </p:pic>
      <p:sp>
        <p:nvSpPr>
          <p:cNvPr id="11" name="Rectangle 10"/>
          <p:cNvSpPr/>
          <p:nvPr/>
        </p:nvSpPr>
        <p:spPr>
          <a:xfrm>
            <a:off x="640321" y="2906383"/>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bg1"/>
                </a:solidFill>
                <a:latin typeface="Times New Roman" panose="02020603050405020304" pitchFamily="18" charset="0"/>
                <a:cs typeface="Times New Roman" panose="02020603050405020304" pitchFamily="18" charset="0"/>
              </a:rPr>
              <a:t>Thử lại với:</a:t>
            </a:r>
          </a:p>
          <a:p>
            <a:endParaRPr lang="en-US">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2436753" y="3051114"/>
            <a:ext cx="1832635" cy="817434"/>
          </a:xfrm>
          <a:prstGeom prst="rect">
            <a:avLst/>
          </a:prstGeom>
        </p:spPr>
      </p:pic>
    </p:spTree>
    <p:extLst>
      <p:ext uri="{BB962C8B-B14F-4D97-AF65-F5344CB8AC3E}">
        <p14:creationId xmlns:p14="http://schemas.microsoft.com/office/powerpoint/2010/main" val="38261824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809204" y="4580092"/>
            <a:ext cx="184731" cy="369332"/>
          </a:xfrm>
          <a:prstGeom prst="rect">
            <a:avLst/>
          </a:prstGeom>
          <a:noFill/>
        </p:spPr>
        <p:txBody>
          <a:bodyPr wrap="none" rtlCol="0">
            <a:spAutoFit/>
          </a:bodyPr>
          <a:lstStyle/>
          <a:p>
            <a:endParaRPr lang="en-US"/>
          </a:p>
        </p:txBody>
      </p:sp>
      <p:sp>
        <p:nvSpPr>
          <p:cNvPr id="12" name="Rectangle 11"/>
          <p:cNvSpPr/>
          <p:nvPr/>
        </p:nvSpPr>
        <p:spPr>
          <a:xfrm>
            <a:off x="567493" y="4071247"/>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a:t>
            </a:r>
            <a:r>
              <a:rPr lang="en-US" sz="2400">
                <a:solidFill>
                  <a:schemeClr val="accent2">
                    <a:lumMod val="60000"/>
                    <a:lumOff val="40000"/>
                  </a:schemeClr>
                </a:solidFill>
                <a:latin typeface="Times New Roman" panose="02020603050405020304" pitchFamily="18" charset="0"/>
                <a:cs typeface="Times New Roman" panose="02020603050405020304" pitchFamily="18" charset="0"/>
              </a:rPr>
              <a:t>4</a:t>
            </a:r>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2400" smtClean="0">
                <a:solidFill>
                  <a:schemeClr val="bg1"/>
                </a:solidFill>
                <a:latin typeface="Times New Roman" panose="02020603050405020304" pitchFamily="18" charset="0"/>
                <a:cs typeface="Times New Roman" panose="02020603050405020304" pitchFamily="18" charset="0"/>
              </a:rPr>
              <a:t>tạo một list chứa 100 số hạng đầu tiên của dãy Fibonacci</a:t>
            </a:r>
            <a:endParaRPr lang="en-US">
              <a:solidFill>
                <a:schemeClr val="bg1"/>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567493" y="330048"/>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3: </a:t>
            </a:r>
            <a:r>
              <a:rPr lang="en-US" sz="2400" smtClean="0">
                <a:solidFill>
                  <a:schemeClr val="bg1"/>
                </a:solidFill>
                <a:latin typeface="Times New Roman" panose="02020603050405020304" pitchFamily="18" charset="0"/>
                <a:cs typeface="Times New Roman" panose="02020603050405020304" pitchFamily="18" charset="0"/>
              </a:rPr>
              <a:t>Cho đoạn code sau</a:t>
            </a:r>
            <a:endParaRPr lang="en-US">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63546" y="895122"/>
            <a:ext cx="2621627" cy="1501093"/>
          </a:xfrm>
          <a:prstGeom prst="rect">
            <a:avLst/>
          </a:prstGeom>
        </p:spPr>
      </p:pic>
      <p:sp>
        <p:nvSpPr>
          <p:cNvPr id="16" name="Rectangle 15"/>
          <p:cNvSpPr/>
          <p:nvPr/>
        </p:nvSpPr>
        <p:spPr>
          <a:xfrm>
            <a:off x="567493" y="2486676"/>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bg1"/>
                </a:solidFill>
                <a:latin typeface="Times New Roman" panose="02020603050405020304" pitchFamily="18" charset="0"/>
                <a:cs typeface="Times New Roman" panose="02020603050405020304" pitchFamily="18" charset="0"/>
              </a:rPr>
              <a:t>Kết quả của my_list là bao nhiêu?</a:t>
            </a:r>
            <a:endParaRPr lang="en-US">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27522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857756" y="2217218"/>
            <a:ext cx="184731" cy="369332"/>
          </a:xfrm>
          <a:prstGeom prst="rect">
            <a:avLst/>
          </a:prstGeom>
          <a:noFill/>
        </p:spPr>
        <p:txBody>
          <a:bodyPr wrap="none" rtlCol="0">
            <a:spAutoFit/>
          </a:bodyPr>
          <a:lstStyle/>
          <a:p>
            <a:endParaRPr lang="en-US"/>
          </a:p>
        </p:txBody>
      </p:sp>
      <p:sp>
        <p:nvSpPr>
          <p:cNvPr id="13" name="Rectangle 12"/>
          <p:cNvSpPr/>
          <p:nvPr/>
        </p:nvSpPr>
        <p:spPr>
          <a:xfrm>
            <a:off x="486572" y="1473300"/>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6: </a:t>
            </a:r>
            <a:r>
              <a:rPr lang="en-US" sz="2400">
                <a:solidFill>
                  <a:schemeClr val="bg1"/>
                </a:solidFill>
                <a:latin typeface="Times New Roman" panose="02020603050405020304" pitchFamily="18" charset="0"/>
                <a:cs typeface="Times New Roman" panose="02020603050405020304" pitchFamily="18" charset="0"/>
              </a:rPr>
              <a:t>T</a:t>
            </a:r>
            <a:r>
              <a:rPr lang="en-US" sz="2400" smtClean="0">
                <a:solidFill>
                  <a:schemeClr val="bg1"/>
                </a:solidFill>
                <a:latin typeface="Times New Roman" panose="02020603050405020304" pitchFamily="18" charset="0"/>
                <a:cs typeface="Times New Roman" panose="02020603050405020304" pitchFamily="18" charset="0"/>
              </a:rPr>
              <a:t>ạo một list chứa 20 số chính phương đầu tiên</a:t>
            </a:r>
            <a:endParaRPr lang="en-US">
              <a:solidFill>
                <a:schemeClr val="bg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Rectangle 7"/>
              <p:cNvSpPr/>
              <p:nvPr/>
            </p:nvSpPr>
            <p:spPr>
              <a:xfrm>
                <a:off x="486572" y="2217217"/>
                <a:ext cx="11441088" cy="11247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a:t>
                </a:r>
                <a:r>
                  <a:rPr lang="en-US" sz="2400">
                    <a:solidFill>
                      <a:schemeClr val="accent2">
                        <a:lumMod val="60000"/>
                        <a:lumOff val="40000"/>
                      </a:schemeClr>
                    </a:solidFill>
                    <a:latin typeface="Times New Roman" panose="02020603050405020304" pitchFamily="18" charset="0"/>
                    <a:cs typeface="Times New Roman" panose="02020603050405020304" pitchFamily="18" charset="0"/>
                  </a:rPr>
                  <a:t>7</a:t>
                </a:r>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2400" smtClean="0">
                    <a:solidFill>
                      <a:schemeClr val="bg1"/>
                    </a:solidFill>
                    <a:latin typeface="Times New Roman" panose="02020603050405020304" pitchFamily="18" charset="0"/>
                    <a:cs typeface="Times New Roman" panose="02020603050405020304" pitchFamily="18" charset="0"/>
                  </a:rPr>
                  <a:t>Cho n=1, cần phải chia n cho 2 tối thiểu bao nhiêu lần để n nhỏ hơn </a:t>
                </a:r>
                <a14:m>
                  <m:oMath xmlns:m="http://schemas.openxmlformats.org/officeDocument/2006/math">
                    <m:f>
                      <m:fPr>
                        <m:ctrlPr>
                          <a:rPr lang="en-US" sz="2400" i="1" smtClean="0">
                            <a:solidFill>
                              <a:schemeClr val="bg1"/>
                            </a:solidFill>
                            <a:latin typeface="Cambria Math" panose="02040503050406030204" pitchFamily="18" charset="0"/>
                            <a:cs typeface="Times New Roman" panose="02020603050405020304" pitchFamily="18" charset="0"/>
                          </a:rPr>
                        </m:ctrlPr>
                      </m:fPr>
                      <m:num>
                        <m:r>
                          <a:rPr lang="en-US" sz="2400" b="0" i="1" smtClean="0">
                            <a:solidFill>
                              <a:schemeClr val="bg1"/>
                            </a:solidFill>
                            <a:latin typeface="Cambria Math" panose="02040503050406030204" pitchFamily="18" charset="0"/>
                            <a:cs typeface="Times New Roman" panose="02020603050405020304" pitchFamily="18" charset="0"/>
                          </a:rPr>
                          <m:t>1</m:t>
                        </m:r>
                      </m:num>
                      <m:den>
                        <m:r>
                          <a:rPr lang="en-US" sz="2400" b="0" i="1" smtClean="0">
                            <a:solidFill>
                              <a:schemeClr val="bg1"/>
                            </a:solidFill>
                            <a:latin typeface="Cambria Math" panose="02040503050406030204" pitchFamily="18" charset="0"/>
                            <a:cs typeface="Times New Roman" panose="02020603050405020304" pitchFamily="18" charset="0"/>
                          </a:rPr>
                          <m:t>10,000</m:t>
                        </m:r>
                      </m:den>
                    </m:f>
                  </m:oMath>
                </a14:m>
                <a:endParaRPr lang="en-US">
                  <a:solidFill>
                    <a:schemeClr val="bg1"/>
                  </a:solidFill>
                  <a:latin typeface="Times New Roman" panose="02020603050405020304" pitchFamily="18" charset="0"/>
                  <a:cs typeface="Times New Roman" panose="02020603050405020304"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486572" y="2217217"/>
                <a:ext cx="11441088" cy="1124793"/>
              </a:xfrm>
              <a:prstGeom prst="rect">
                <a:avLst/>
              </a:prstGeom>
              <a:blipFill rotWithShape="0">
                <a:blip r:embed="rId2"/>
                <a:stretch>
                  <a:fillRect l="-852"/>
                </a:stretch>
              </a:blipFill>
              <a:ln>
                <a:noFill/>
              </a:ln>
            </p:spPr>
            <p:txBody>
              <a:bodyPr/>
              <a:lstStyle/>
              <a:p>
                <a:r>
                  <a:rPr lang="en-US">
                    <a:noFill/>
                  </a:rPr>
                  <a:t> </a:t>
                </a:r>
              </a:p>
            </p:txBody>
          </p:sp>
        </mc:Fallback>
      </mc:AlternateContent>
      <p:sp>
        <p:nvSpPr>
          <p:cNvPr id="10" name="Rectangle 9"/>
          <p:cNvSpPr/>
          <p:nvPr/>
        </p:nvSpPr>
        <p:spPr>
          <a:xfrm>
            <a:off x="486572" y="688084"/>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5: </a:t>
            </a:r>
            <a:r>
              <a:rPr lang="en-US" sz="2400">
                <a:solidFill>
                  <a:schemeClr val="bg1"/>
                </a:solidFill>
                <a:latin typeface="Times New Roman" panose="02020603050405020304" pitchFamily="18" charset="0"/>
                <a:cs typeface="Times New Roman" panose="02020603050405020304" pitchFamily="18" charset="0"/>
              </a:rPr>
              <a:t>T</a:t>
            </a:r>
            <a:r>
              <a:rPr lang="en-US" sz="2400" smtClean="0">
                <a:solidFill>
                  <a:schemeClr val="bg1"/>
                </a:solidFill>
                <a:latin typeface="Times New Roman" panose="02020603050405020304" pitchFamily="18" charset="0"/>
                <a:cs typeface="Times New Roman" panose="02020603050405020304" pitchFamily="18" charset="0"/>
              </a:rPr>
              <a:t>ạo một list chứa các phần tử từ 1 đến 100</a:t>
            </a:r>
            <a:endParaRPr lang="en-US">
              <a:solidFill>
                <a:schemeClr val="bg1"/>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486572" y="3421583"/>
            <a:ext cx="11441088" cy="600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8: </a:t>
            </a:r>
            <a:r>
              <a:rPr lang="en-US" sz="2400" smtClean="0">
                <a:solidFill>
                  <a:schemeClr val="bg1"/>
                </a:solidFill>
                <a:latin typeface="Times New Roman" panose="02020603050405020304" pitchFamily="18" charset="0"/>
                <a:cs typeface="Times New Roman" panose="02020603050405020304" pitchFamily="18" charset="0"/>
              </a:rPr>
              <a:t>Một trái phiếu trả lãi 8% một năm, cần nắm giữ bao lâu để nhân 3 tài sản</a:t>
            </a:r>
            <a:endParaRPr lang="en-US">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66284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08044" y="247510"/>
            <a:ext cx="11021351" cy="584775"/>
          </a:xfrm>
          <a:prstGeom prst="rect">
            <a:avLst/>
          </a:prstGeom>
          <a:noFill/>
        </p:spPr>
        <p:txBody>
          <a:bodyPr wrap="square" rtlCol="0">
            <a:spAutoFit/>
          </a:bodyPr>
          <a:lstStyle/>
          <a:p>
            <a:r>
              <a:rPr lang="en-US" sz="3200" smtClean="0">
                <a:solidFill>
                  <a:schemeClr val="bg1"/>
                </a:solidFill>
                <a:latin typeface="Times New Roman" panose="02020603050405020304" pitchFamily="18" charset="0"/>
                <a:cs typeface="Times New Roman" panose="02020603050405020304" pitchFamily="18" charset="0"/>
              </a:rPr>
              <a:t>2. </a:t>
            </a:r>
            <a:r>
              <a:rPr lang="en-US" sz="3200">
                <a:solidFill>
                  <a:schemeClr val="bg1"/>
                </a:solidFill>
                <a:latin typeface="Times New Roman" panose="02020603050405020304" pitchFamily="18" charset="0"/>
                <a:cs typeface="Times New Roman" panose="02020603050405020304" pitchFamily="18" charset="0"/>
              </a:rPr>
              <a:t>Python là ngôn ngữ lập trình bậc cao</a:t>
            </a:r>
          </a:p>
        </p:txBody>
      </p:sp>
      <p:cxnSp>
        <p:nvCxnSpPr>
          <p:cNvPr id="33" name="Straight Arrow Connector 32"/>
          <p:cNvCxnSpPr/>
          <p:nvPr/>
        </p:nvCxnSpPr>
        <p:spPr>
          <a:xfrm>
            <a:off x="1562216" y="3629023"/>
            <a:ext cx="9156645" cy="0"/>
          </a:xfrm>
          <a:prstGeom prst="straightConnector1">
            <a:avLst/>
          </a:prstGeom>
          <a:ln w="28575">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08078" y="3305859"/>
            <a:ext cx="1268297" cy="646331"/>
          </a:xfrm>
          <a:prstGeom prst="rect">
            <a:avLst/>
          </a:prstGeom>
          <a:noFill/>
        </p:spPr>
        <p:txBody>
          <a:bodyPr wrap="none" rtlCol="0">
            <a:spAutoFit/>
          </a:bodyPr>
          <a:lstStyle/>
          <a:p>
            <a:pPr algn="ctr"/>
            <a:r>
              <a:rPr lang="en-US" smtClean="0">
                <a:solidFill>
                  <a:schemeClr val="bg1"/>
                </a:solidFill>
              </a:rPr>
              <a:t>Low-Level </a:t>
            </a:r>
            <a:br>
              <a:rPr lang="en-US" smtClean="0">
                <a:solidFill>
                  <a:schemeClr val="bg1"/>
                </a:solidFill>
              </a:rPr>
            </a:br>
            <a:r>
              <a:rPr lang="en-US" smtClean="0">
                <a:solidFill>
                  <a:schemeClr val="bg1"/>
                </a:solidFill>
              </a:rPr>
              <a:t>Language</a:t>
            </a:r>
            <a:endParaRPr lang="en-US">
              <a:solidFill>
                <a:schemeClr val="bg1"/>
              </a:solidFill>
            </a:endParaRPr>
          </a:p>
        </p:txBody>
      </p:sp>
      <p:sp>
        <p:nvSpPr>
          <p:cNvPr id="35" name="TextBox 34"/>
          <p:cNvSpPr txBox="1"/>
          <p:nvPr/>
        </p:nvSpPr>
        <p:spPr>
          <a:xfrm>
            <a:off x="10718861" y="3305858"/>
            <a:ext cx="1306768" cy="646331"/>
          </a:xfrm>
          <a:prstGeom prst="rect">
            <a:avLst/>
          </a:prstGeom>
          <a:noFill/>
        </p:spPr>
        <p:txBody>
          <a:bodyPr wrap="none" rtlCol="0">
            <a:spAutoFit/>
          </a:bodyPr>
          <a:lstStyle/>
          <a:p>
            <a:pPr algn="ctr"/>
            <a:r>
              <a:rPr lang="en-US" smtClean="0">
                <a:solidFill>
                  <a:schemeClr val="bg1"/>
                </a:solidFill>
              </a:rPr>
              <a:t>High-Level </a:t>
            </a:r>
            <a:br>
              <a:rPr lang="en-US" smtClean="0">
                <a:solidFill>
                  <a:schemeClr val="bg1"/>
                </a:solidFill>
              </a:rPr>
            </a:br>
            <a:r>
              <a:rPr lang="en-US" smtClean="0">
                <a:solidFill>
                  <a:schemeClr val="bg1"/>
                </a:solidFill>
              </a:rPr>
              <a:t>Language</a:t>
            </a:r>
            <a:endParaRPr lang="en-US">
              <a:solidFill>
                <a:schemeClr val="bg1"/>
              </a:solidFill>
            </a:endParaRPr>
          </a:p>
        </p:txBody>
      </p:sp>
      <p:pic>
        <p:nvPicPr>
          <p:cNvPr id="36" name="Picture 28" descr="Icon request : c-plus-plus · Issue #14021 · FortAwesome/Font-Awesome ·  GitHu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31412" y="3798590"/>
            <a:ext cx="561458" cy="63117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0" descr="GitHub - python/cpython: The Python programming langu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4214" y="3785283"/>
            <a:ext cx="602779" cy="602779"/>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10779155" y="4005997"/>
            <a:ext cx="1186179" cy="523220"/>
          </a:xfrm>
          <a:prstGeom prst="rect">
            <a:avLst/>
          </a:prstGeom>
          <a:noFill/>
        </p:spPr>
        <p:txBody>
          <a:bodyPr wrap="square" rtlCol="0">
            <a:spAutoFit/>
          </a:bodyPr>
          <a:lstStyle/>
          <a:p>
            <a:pPr algn="ctr"/>
            <a:r>
              <a:rPr lang="en-US" sz="1400" smtClean="0">
                <a:solidFill>
                  <a:schemeClr val="accent1">
                    <a:lumMod val="60000"/>
                    <a:lumOff val="40000"/>
                  </a:schemeClr>
                </a:solidFill>
              </a:rPr>
              <a:t>Friendly to Human</a:t>
            </a:r>
            <a:endParaRPr lang="en-US" sz="1400">
              <a:solidFill>
                <a:schemeClr val="accent1">
                  <a:lumMod val="60000"/>
                  <a:lumOff val="40000"/>
                </a:schemeClr>
              </a:solidFill>
            </a:endParaRPr>
          </a:p>
        </p:txBody>
      </p:sp>
      <p:sp>
        <p:nvSpPr>
          <p:cNvPr id="40" name="TextBox 39"/>
          <p:cNvSpPr txBox="1"/>
          <p:nvPr/>
        </p:nvSpPr>
        <p:spPr>
          <a:xfrm>
            <a:off x="249136" y="4005997"/>
            <a:ext cx="1186179" cy="523220"/>
          </a:xfrm>
          <a:prstGeom prst="rect">
            <a:avLst/>
          </a:prstGeom>
          <a:noFill/>
        </p:spPr>
        <p:txBody>
          <a:bodyPr wrap="square" rtlCol="0">
            <a:spAutoFit/>
          </a:bodyPr>
          <a:lstStyle/>
          <a:p>
            <a:pPr algn="ctr"/>
            <a:r>
              <a:rPr lang="en-US" sz="1400" smtClean="0">
                <a:solidFill>
                  <a:schemeClr val="accent1">
                    <a:lumMod val="60000"/>
                    <a:lumOff val="40000"/>
                  </a:schemeClr>
                </a:solidFill>
              </a:rPr>
              <a:t>Friendly to Computers</a:t>
            </a:r>
            <a:endParaRPr lang="en-US" sz="1400">
              <a:solidFill>
                <a:schemeClr val="accent1">
                  <a:lumMod val="60000"/>
                  <a:lumOff val="40000"/>
                </a:schemeClr>
              </a:solidFill>
            </a:endParaRPr>
          </a:p>
        </p:txBody>
      </p:sp>
      <p:pic>
        <p:nvPicPr>
          <p:cNvPr id="41" name="Picture 42" descr="javascript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74100" y="3807419"/>
            <a:ext cx="613513" cy="613513"/>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38" descr="http://devstickers.com/assets/img/pro/2p4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06205" y="3760795"/>
            <a:ext cx="706765" cy="706765"/>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Codeforcoder | LPU | EBOOKs | PPT | Question Papers | SR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75784" y="3767252"/>
            <a:ext cx="700308" cy="700308"/>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401286" y="1242023"/>
            <a:ext cx="10544175" cy="923330"/>
          </a:xfrm>
          <a:prstGeom prst="rect">
            <a:avLst/>
          </a:prstGeom>
          <a:noFill/>
        </p:spPr>
        <p:txBody>
          <a:bodyPr wrap="square" rtlCol="0">
            <a:spAutoFit/>
          </a:bodyPr>
          <a:lstStyle/>
          <a:p>
            <a:r>
              <a:rPr lang="en-US" smtClean="0">
                <a:solidFill>
                  <a:schemeClr val="bg1"/>
                </a:solidFill>
              </a:rPr>
              <a:t>Về cơ bản ngôn ngữ lập trình là một </a:t>
            </a:r>
            <a:r>
              <a:rPr lang="en-US" b="1" smtClean="0">
                <a:solidFill>
                  <a:schemeClr val="accent5">
                    <a:lumMod val="60000"/>
                    <a:lumOff val="40000"/>
                  </a:schemeClr>
                </a:solidFill>
              </a:rPr>
              <a:t>ngôn ngữ</a:t>
            </a:r>
            <a:r>
              <a:rPr lang="en-US" smtClean="0">
                <a:solidFill>
                  <a:schemeClr val="bg1"/>
                </a:solidFill>
              </a:rPr>
              <a:t> được sử dụng để con người giao tiếp với máy tính. </a:t>
            </a:r>
          </a:p>
          <a:p>
            <a:r>
              <a:rPr lang="en-US" smtClean="0">
                <a:solidFill>
                  <a:schemeClr val="bg1"/>
                </a:solidFill>
              </a:rPr>
              <a:t>Từ đó các ngôn ngữ lập trình có thể được xếp theo thứ bậc. Bậc càng cao càng dễ hiểu cho con người (nhưng càng khó hiểu cho máy tính), bậc càng thấp càng khó hiểu cho con người (nhưng càng dễ hiểu cho máy tính)</a:t>
            </a:r>
            <a:endParaRPr lang="en-US">
              <a:solidFill>
                <a:schemeClr val="bg1"/>
              </a:solidFill>
            </a:endParaRPr>
          </a:p>
        </p:txBody>
      </p:sp>
      <p:sp>
        <p:nvSpPr>
          <p:cNvPr id="45" name="TextBox 44"/>
          <p:cNvSpPr txBox="1"/>
          <p:nvPr/>
        </p:nvSpPr>
        <p:spPr>
          <a:xfrm>
            <a:off x="941981" y="5028932"/>
            <a:ext cx="1240470" cy="461665"/>
          </a:xfrm>
          <a:prstGeom prst="rect">
            <a:avLst/>
          </a:prstGeom>
          <a:noFill/>
        </p:spPr>
        <p:txBody>
          <a:bodyPr wrap="square" rtlCol="0">
            <a:spAutoFit/>
          </a:bodyPr>
          <a:lstStyle/>
          <a:p>
            <a:pPr algn="ctr"/>
            <a:r>
              <a:rPr lang="en-US" sz="1200" smtClean="0">
                <a:solidFill>
                  <a:schemeClr val="bg1"/>
                </a:solidFill>
              </a:rPr>
              <a:t>Binary code: 010010001</a:t>
            </a:r>
            <a:endParaRPr lang="en-US" sz="1200">
              <a:solidFill>
                <a:schemeClr val="bg1"/>
              </a:solidFill>
            </a:endParaRPr>
          </a:p>
        </p:txBody>
      </p:sp>
      <p:sp>
        <p:nvSpPr>
          <p:cNvPr id="46" name="TextBox 45"/>
          <p:cNvSpPr txBox="1"/>
          <p:nvPr/>
        </p:nvSpPr>
        <p:spPr>
          <a:xfrm>
            <a:off x="10378596" y="5121264"/>
            <a:ext cx="680529" cy="276999"/>
          </a:xfrm>
          <a:prstGeom prst="rect">
            <a:avLst/>
          </a:prstGeom>
          <a:noFill/>
        </p:spPr>
        <p:txBody>
          <a:bodyPr wrap="square" rtlCol="0">
            <a:spAutoFit/>
          </a:bodyPr>
          <a:lstStyle/>
          <a:p>
            <a:pPr algn="ctr"/>
            <a:r>
              <a:rPr lang="en-US" sz="1200" smtClean="0">
                <a:solidFill>
                  <a:schemeClr val="bg1"/>
                </a:solidFill>
              </a:rPr>
              <a:t>English</a:t>
            </a:r>
            <a:endParaRPr lang="en-US" sz="1200">
              <a:solidFill>
                <a:schemeClr val="bg1"/>
              </a:solidFill>
            </a:endParaRPr>
          </a:p>
        </p:txBody>
      </p:sp>
    </p:spTree>
    <p:extLst>
      <p:ext uri="{BB962C8B-B14F-4D97-AF65-F5344CB8AC3E}">
        <p14:creationId xmlns:p14="http://schemas.microsoft.com/office/powerpoint/2010/main" val="21544318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47158" y="2355494"/>
            <a:ext cx="1697901" cy="1200329"/>
          </a:xfrm>
          <a:prstGeom prst="rect">
            <a:avLst/>
          </a:prstGeom>
          <a:noFill/>
        </p:spPr>
        <p:txBody>
          <a:bodyPr wrap="none" rtlCol="0">
            <a:spAutoFit/>
          </a:bodyPr>
          <a:lstStyle/>
          <a:p>
            <a:pPr algn="ctr"/>
            <a:r>
              <a:rPr lang="en-US" sz="3600">
                <a:solidFill>
                  <a:schemeClr val="bg1"/>
                </a:solidFill>
                <a:latin typeface="Times New Roman" panose="02020603050405020304" pitchFamily="18" charset="0"/>
                <a:cs typeface="Times New Roman" panose="02020603050405020304" pitchFamily="18" charset="0"/>
              </a:rPr>
              <a:t>Phần </a:t>
            </a:r>
            <a:r>
              <a:rPr lang="en-US" sz="3600" smtClean="0">
                <a:solidFill>
                  <a:schemeClr val="bg1"/>
                </a:solidFill>
                <a:latin typeface="Times New Roman" panose="02020603050405020304" pitchFamily="18" charset="0"/>
                <a:cs typeface="Times New Roman" panose="02020603050405020304" pitchFamily="18" charset="0"/>
              </a:rPr>
              <a:t>7: </a:t>
            </a:r>
            <a:br>
              <a:rPr lang="en-US" sz="3600" smtClean="0">
                <a:solidFill>
                  <a:schemeClr val="bg1"/>
                </a:solidFill>
                <a:latin typeface="Times New Roman" panose="02020603050405020304" pitchFamily="18" charset="0"/>
                <a:cs typeface="Times New Roman" panose="02020603050405020304" pitchFamily="18" charset="0"/>
              </a:rPr>
            </a:br>
            <a:r>
              <a:rPr lang="en-US" sz="3600" smtClean="0">
                <a:solidFill>
                  <a:schemeClr val="accent4">
                    <a:lumMod val="60000"/>
                    <a:lumOff val="40000"/>
                  </a:schemeClr>
                </a:solidFill>
                <a:latin typeface="Times New Roman" panose="02020603050405020304" pitchFamily="18" charset="0"/>
                <a:cs typeface="Times New Roman" panose="02020603050405020304" pitchFamily="18" charset="0"/>
              </a:rPr>
              <a:t>for</a:t>
            </a:r>
            <a:endParaRPr lang="en-US" sz="3600">
              <a:solidFill>
                <a:schemeClr val="accent4">
                  <a:lumMod val="60000"/>
                  <a:lumOff val="40000"/>
                </a:schemeClr>
              </a:solidFill>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4504467" y="3730428"/>
            <a:ext cx="3383280"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81797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04672" y="2006465"/>
            <a:ext cx="6224714" cy="97933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a:t>
            </a:r>
            <a:r>
              <a:rPr lang="en-US" smtClean="0">
                <a:solidFill>
                  <a:srgbClr val="9933FF"/>
                </a:solidFill>
                <a:latin typeface="Arial Narrow" panose="020B0606020202030204" pitchFamily="34" charset="0"/>
              </a:rPr>
              <a:t>for </a:t>
            </a:r>
            <a:r>
              <a:rPr lang="en-US" smtClean="0">
                <a:solidFill>
                  <a:schemeClr val="accent6">
                    <a:lumMod val="60000"/>
                    <a:lumOff val="40000"/>
                  </a:schemeClr>
                </a:solidFill>
                <a:latin typeface="Arial Narrow" panose="020B0606020202030204" pitchFamily="34" charset="0"/>
              </a:rPr>
              <a:t>item </a:t>
            </a:r>
            <a:r>
              <a:rPr lang="en-US" smtClean="0">
                <a:solidFill>
                  <a:srgbClr val="9933FF"/>
                </a:solidFill>
                <a:latin typeface="Arial Narrow" panose="020B0606020202030204" pitchFamily="34" charset="0"/>
              </a:rPr>
              <a:t>in</a:t>
            </a:r>
            <a:r>
              <a:rPr lang="en-US" smtClean="0">
                <a:solidFill>
                  <a:schemeClr val="accent6">
                    <a:lumMod val="60000"/>
                    <a:lumOff val="40000"/>
                  </a:schemeClr>
                </a:solidFill>
                <a:latin typeface="Arial Narrow" panose="020B0606020202030204" pitchFamily="34" charset="0"/>
              </a:rPr>
              <a:t> sequence</a:t>
            </a:r>
            <a:r>
              <a:rPr lang="en-US" smtClean="0">
                <a:latin typeface="Arial Narrow" panose="020B0606020202030204" pitchFamily="34" charset="0"/>
              </a:rPr>
              <a:t>:</a:t>
            </a:r>
            <a:endParaRPr lang="en-US">
              <a:latin typeface="Arial Narrow" panose="020B0606020202030204" pitchFamily="34" charset="0"/>
            </a:endParaRPr>
          </a:p>
          <a:p>
            <a:r>
              <a:rPr lang="en-US">
                <a:latin typeface="Arial Narrow" panose="020B0606020202030204" pitchFamily="34" charset="0"/>
              </a:rPr>
              <a:t>...  </a:t>
            </a:r>
            <a:r>
              <a:rPr lang="en-US" smtClean="0">
                <a:latin typeface="Arial Narrow" panose="020B0606020202030204" pitchFamily="34" charset="0"/>
              </a:rPr>
              <a:t>         do something with </a:t>
            </a:r>
            <a:r>
              <a:rPr lang="en-US">
                <a:solidFill>
                  <a:schemeClr val="accent6">
                    <a:lumMod val="60000"/>
                    <a:lumOff val="40000"/>
                  </a:schemeClr>
                </a:solidFill>
                <a:latin typeface="Arial Narrow" panose="020B0606020202030204" pitchFamily="34" charset="0"/>
              </a:rPr>
              <a:t>item</a:t>
            </a:r>
          </a:p>
        </p:txBody>
      </p:sp>
      <p:sp>
        <p:nvSpPr>
          <p:cNvPr id="10" name="TextBox 9"/>
          <p:cNvSpPr txBox="1"/>
          <p:nvPr/>
        </p:nvSpPr>
        <p:spPr>
          <a:xfrm>
            <a:off x="331843" y="1240496"/>
            <a:ext cx="11546025" cy="369332"/>
          </a:xfrm>
          <a:prstGeom prst="rect">
            <a:avLst/>
          </a:prstGeom>
          <a:noFill/>
        </p:spPr>
        <p:txBody>
          <a:bodyPr wrap="square" rtlCol="0">
            <a:spAutoFit/>
          </a:bodyPr>
          <a:lstStyle/>
          <a:p>
            <a:r>
              <a:rPr lang="en-US" smtClean="0">
                <a:solidFill>
                  <a:schemeClr val="accent4"/>
                </a:solidFill>
              </a:rPr>
              <a:t>for </a:t>
            </a:r>
            <a:r>
              <a:rPr lang="en-US">
                <a:solidFill>
                  <a:schemeClr val="bg1"/>
                </a:solidFill>
              </a:rPr>
              <a:t>khởi đầu một vòng </a:t>
            </a:r>
            <a:r>
              <a:rPr lang="en-US" smtClean="0">
                <a:solidFill>
                  <a:schemeClr val="bg1"/>
                </a:solidFill>
              </a:rPr>
              <a:t>lặp, mỗi vòng lặp sẽ sử dụng một phần tử trong chuỗi lặp (sequence) để làm biến số đầu vào</a:t>
            </a:r>
            <a:endParaRPr lang="en-US">
              <a:solidFill>
                <a:schemeClr val="bg1"/>
              </a:solidFill>
            </a:endParaRPr>
          </a:p>
        </p:txBody>
      </p:sp>
      <p:sp>
        <p:nvSpPr>
          <p:cNvPr id="11" name="TextBox 10"/>
          <p:cNvSpPr txBox="1"/>
          <p:nvPr/>
        </p:nvSpPr>
        <p:spPr>
          <a:xfrm>
            <a:off x="331844" y="267177"/>
            <a:ext cx="11021351" cy="584775"/>
          </a:xfrm>
          <a:prstGeom prst="rect">
            <a:avLst/>
          </a:prstGeom>
          <a:noFill/>
        </p:spPr>
        <p:txBody>
          <a:bodyPr wrap="square" rtlCol="0">
            <a:spAutoFit/>
          </a:bodyPr>
          <a:lstStyle/>
          <a:p>
            <a:r>
              <a:rPr lang="en-US" sz="3200" b="1" smtClean="0">
                <a:solidFill>
                  <a:schemeClr val="bg1"/>
                </a:solidFill>
                <a:latin typeface="Times New Roman" panose="02020603050405020304" pitchFamily="18" charset="0"/>
                <a:cs typeface="Times New Roman" panose="02020603050405020304" pitchFamily="18" charset="0"/>
              </a:rPr>
              <a:t>I. Định nghĩa:</a:t>
            </a:r>
            <a:endParaRPr lang="en-US" sz="3200" b="1">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02272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328220" y="6482298"/>
            <a:ext cx="1863780" cy="307777"/>
          </a:xfrm>
          <a:prstGeom prst="rect">
            <a:avLst/>
          </a:prstGeom>
          <a:noFill/>
        </p:spPr>
        <p:txBody>
          <a:bodyPr wrap="none" rtlCol="0">
            <a:spAutoFit/>
          </a:bodyPr>
          <a:lstStyle/>
          <a:p>
            <a:r>
              <a:rPr lang="en-US" sz="1400" smtClean="0">
                <a:solidFill>
                  <a:schemeClr val="bg1"/>
                </a:solidFill>
                <a:latin typeface="Times New Roman" panose="02020603050405020304" pitchFamily="18" charset="0"/>
              </a:rPr>
              <a:t>Prepared by Hiep Dang</a:t>
            </a:r>
            <a:endParaRPr lang="en-US" sz="1400">
              <a:solidFill>
                <a:schemeClr val="bg1"/>
              </a:solidFill>
              <a:latin typeface="Times New Roman" panose="02020603050405020304" pitchFamily="18" charset="0"/>
            </a:endParaRPr>
          </a:p>
        </p:txBody>
      </p:sp>
      <p:sp>
        <p:nvSpPr>
          <p:cNvPr id="3" name="TextBox 2"/>
          <p:cNvSpPr txBox="1"/>
          <p:nvPr/>
        </p:nvSpPr>
        <p:spPr>
          <a:xfrm>
            <a:off x="317241" y="653823"/>
            <a:ext cx="9244838" cy="369332"/>
          </a:xfrm>
          <a:prstGeom prst="rect">
            <a:avLst/>
          </a:prstGeom>
          <a:noFill/>
        </p:spPr>
        <p:txBody>
          <a:bodyPr wrap="none" rtlCol="0">
            <a:spAutoFit/>
          </a:bodyPr>
          <a:lstStyle/>
          <a:p>
            <a:r>
              <a:rPr lang="en-US" smtClean="0">
                <a:solidFill>
                  <a:srgbClr val="FFC000"/>
                </a:solidFill>
              </a:rPr>
              <a:t>range() </a:t>
            </a:r>
            <a:r>
              <a:rPr lang="en-US" smtClean="0">
                <a:solidFill>
                  <a:schemeClr val="bg1"/>
                </a:solidFill>
              </a:rPr>
              <a:t>function tạo ra một object dùng trong các phép lặp chuỗi số. Cú pháp của range() có dạng:</a:t>
            </a:r>
          </a:p>
        </p:txBody>
      </p:sp>
      <p:sp>
        <p:nvSpPr>
          <p:cNvPr id="4" name="TextBox 3"/>
          <p:cNvSpPr txBox="1"/>
          <p:nvPr/>
        </p:nvSpPr>
        <p:spPr>
          <a:xfrm>
            <a:off x="317241" y="1295007"/>
            <a:ext cx="4292082" cy="369332"/>
          </a:xfrm>
          <a:prstGeom prst="rect">
            <a:avLst/>
          </a:prstGeom>
          <a:noFill/>
        </p:spPr>
        <p:txBody>
          <a:bodyPr wrap="square" rtlCol="0">
            <a:spAutoFit/>
          </a:bodyPr>
          <a:lstStyle/>
          <a:p>
            <a:r>
              <a:rPr lang="en-US">
                <a:solidFill>
                  <a:schemeClr val="bg1"/>
                </a:solidFill>
              </a:rPr>
              <a:t>range(</a:t>
            </a:r>
            <a:r>
              <a:rPr lang="en-US">
                <a:solidFill>
                  <a:schemeClr val="accent2">
                    <a:lumMod val="60000"/>
                    <a:lumOff val="40000"/>
                  </a:schemeClr>
                </a:solidFill>
              </a:rPr>
              <a:t>start</a:t>
            </a:r>
            <a:r>
              <a:rPr lang="en-US" smtClean="0">
                <a:solidFill>
                  <a:schemeClr val="bg1"/>
                </a:solidFill>
              </a:rPr>
              <a:t>, </a:t>
            </a:r>
            <a:r>
              <a:rPr lang="en-US">
                <a:solidFill>
                  <a:schemeClr val="accent2">
                    <a:lumMod val="60000"/>
                    <a:lumOff val="40000"/>
                  </a:schemeClr>
                </a:solidFill>
              </a:rPr>
              <a:t>stop</a:t>
            </a:r>
            <a:r>
              <a:rPr lang="en-US" smtClean="0">
                <a:solidFill>
                  <a:schemeClr val="bg1"/>
                </a:solidFill>
              </a:rPr>
              <a:t>, </a:t>
            </a:r>
            <a:r>
              <a:rPr lang="en-US">
                <a:solidFill>
                  <a:schemeClr val="accent2">
                    <a:lumMod val="60000"/>
                    <a:lumOff val="40000"/>
                  </a:schemeClr>
                </a:solidFill>
              </a:rPr>
              <a:t>step</a:t>
            </a:r>
            <a:r>
              <a:rPr lang="en-US" smtClean="0">
                <a:solidFill>
                  <a:schemeClr val="bg1"/>
                </a:solidFill>
              </a:rPr>
              <a:t>)</a:t>
            </a:r>
            <a:endParaRPr lang="en-US">
              <a:solidFill>
                <a:schemeClr val="bg1"/>
              </a:solidFill>
            </a:endParaRPr>
          </a:p>
        </p:txBody>
      </p:sp>
      <p:sp>
        <p:nvSpPr>
          <p:cNvPr id="8" name="TextBox 7"/>
          <p:cNvSpPr txBox="1"/>
          <p:nvPr/>
        </p:nvSpPr>
        <p:spPr>
          <a:xfrm>
            <a:off x="317241" y="1940945"/>
            <a:ext cx="3834881" cy="369332"/>
          </a:xfrm>
          <a:prstGeom prst="rect">
            <a:avLst/>
          </a:prstGeom>
          <a:noFill/>
        </p:spPr>
        <p:txBody>
          <a:bodyPr wrap="square" rtlCol="0">
            <a:spAutoFit/>
          </a:bodyPr>
          <a:lstStyle/>
          <a:p>
            <a:r>
              <a:rPr lang="en-US" smtClean="0">
                <a:solidFill>
                  <a:schemeClr val="bg1"/>
                </a:solidFill>
              </a:rPr>
              <a:t>Ví dụ: </a:t>
            </a:r>
          </a:p>
        </p:txBody>
      </p:sp>
      <p:sp>
        <p:nvSpPr>
          <p:cNvPr id="15" name="Rectangle 14"/>
          <p:cNvSpPr/>
          <p:nvPr/>
        </p:nvSpPr>
        <p:spPr>
          <a:xfrm>
            <a:off x="317241" y="4282282"/>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1: </a:t>
            </a:r>
            <a:r>
              <a:rPr lang="en-US" sz="2400" smtClean="0">
                <a:solidFill>
                  <a:schemeClr val="bg1"/>
                </a:solidFill>
                <a:latin typeface="Times New Roman" panose="02020603050405020304" pitchFamily="18" charset="0"/>
                <a:cs typeface="Times New Roman" panose="02020603050405020304" pitchFamily="18" charset="0"/>
              </a:rPr>
              <a:t>Thử các đoạn code sau</a:t>
            </a:r>
            <a:endParaRPr lang="en-US">
              <a:solidFill>
                <a:schemeClr val="bg1"/>
              </a:solidFill>
              <a:latin typeface="Times New Roman" panose="02020603050405020304" pitchFamily="18" charset="0"/>
              <a:cs typeface="Times New Roman" panose="02020603050405020304" pitchFamily="18" charset="0"/>
            </a:endParaRPr>
          </a:p>
        </p:txBody>
      </p:sp>
      <p:pic>
        <p:nvPicPr>
          <p:cNvPr id="17" name="Picture 16"/>
          <p:cNvPicPr>
            <a:picLocks noChangeAspect="1"/>
          </p:cNvPicPr>
          <p:nvPr/>
        </p:nvPicPr>
        <p:blipFill>
          <a:blip r:embed="rId2"/>
          <a:stretch>
            <a:fillRect/>
          </a:stretch>
        </p:blipFill>
        <p:spPr>
          <a:xfrm>
            <a:off x="415016" y="2487583"/>
            <a:ext cx="4994403" cy="1480300"/>
          </a:xfrm>
          <a:prstGeom prst="rect">
            <a:avLst/>
          </a:prstGeom>
        </p:spPr>
      </p:pic>
      <p:pic>
        <p:nvPicPr>
          <p:cNvPr id="21" name="Picture 20"/>
          <p:cNvPicPr>
            <a:picLocks noChangeAspect="1"/>
          </p:cNvPicPr>
          <p:nvPr/>
        </p:nvPicPr>
        <p:blipFill>
          <a:blip r:embed="rId3"/>
          <a:stretch>
            <a:fillRect/>
          </a:stretch>
        </p:blipFill>
        <p:spPr>
          <a:xfrm>
            <a:off x="415016" y="4923466"/>
            <a:ext cx="4432465" cy="1442310"/>
          </a:xfrm>
          <a:prstGeom prst="rect">
            <a:avLst/>
          </a:prstGeom>
        </p:spPr>
      </p:pic>
    </p:spTree>
    <p:extLst>
      <p:ext uri="{BB962C8B-B14F-4D97-AF65-F5344CB8AC3E}">
        <p14:creationId xmlns:p14="http://schemas.microsoft.com/office/powerpoint/2010/main" val="30563577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26956" y="1154071"/>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3: </a:t>
            </a:r>
            <a:r>
              <a:rPr lang="en-US" sz="2400">
                <a:solidFill>
                  <a:schemeClr val="bg1"/>
                </a:solidFill>
                <a:latin typeface="Times New Roman" panose="02020603050405020304" pitchFamily="18" charset="0"/>
                <a:cs typeface="Times New Roman" panose="02020603050405020304" pitchFamily="18" charset="0"/>
              </a:rPr>
              <a:t>T</a:t>
            </a:r>
            <a:r>
              <a:rPr lang="en-US" sz="2400" smtClean="0">
                <a:solidFill>
                  <a:schemeClr val="bg1"/>
                </a:solidFill>
                <a:latin typeface="Times New Roman" panose="02020603050405020304" pitchFamily="18" charset="0"/>
                <a:cs typeface="Times New Roman" panose="02020603050405020304" pitchFamily="18" charset="0"/>
              </a:rPr>
              <a:t>ạo một list các phần tử từ 1 đến 100</a:t>
            </a:r>
            <a:endParaRPr lang="en-US">
              <a:solidFill>
                <a:schemeClr val="bg1"/>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426956" y="2665697"/>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5: </a:t>
            </a:r>
            <a:r>
              <a:rPr lang="en-US" sz="2400">
                <a:solidFill>
                  <a:schemeClr val="bg1"/>
                </a:solidFill>
                <a:latin typeface="Times New Roman" panose="02020603050405020304" pitchFamily="18" charset="0"/>
                <a:cs typeface="Times New Roman" panose="02020603050405020304" pitchFamily="18" charset="0"/>
              </a:rPr>
              <a:t>T</a:t>
            </a:r>
            <a:r>
              <a:rPr lang="en-US" sz="2400" smtClean="0">
                <a:solidFill>
                  <a:schemeClr val="bg1"/>
                </a:solidFill>
                <a:latin typeface="Times New Roman" panose="02020603050405020304" pitchFamily="18" charset="0"/>
                <a:cs typeface="Times New Roman" panose="02020603050405020304" pitchFamily="18" charset="0"/>
              </a:rPr>
              <a:t>ạo một list chứa 20 số chính phương đầu tiên</a:t>
            </a:r>
            <a:endParaRPr lang="en-US">
              <a:solidFill>
                <a:schemeClr val="bg1"/>
              </a:solidFill>
              <a:latin typeface="Times New Roman" panose="02020603050405020304" pitchFamily="18" charset="0"/>
              <a:cs typeface="Times New Roman" panose="02020603050405020304" pitchFamily="18" charset="0"/>
            </a:endParaRPr>
          </a:p>
        </p:txBody>
      </p:sp>
      <p:sp>
        <p:nvSpPr>
          <p:cNvPr id="9" name="Rectangle 8"/>
          <p:cNvSpPr/>
          <p:nvPr/>
        </p:nvSpPr>
        <p:spPr>
          <a:xfrm>
            <a:off x="426956" y="1909884"/>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4: </a:t>
            </a:r>
            <a:r>
              <a:rPr lang="en-US" sz="2400">
                <a:solidFill>
                  <a:schemeClr val="bg1"/>
                </a:solidFill>
                <a:latin typeface="Times New Roman" panose="02020603050405020304" pitchFamily="18" charset="0"/>
                <a:cs typeface="Times New Roman" panose="02020603050405020304" pitchFamily="18" charset="0"/>
              </a:rPr>
              <a:t>T</a:t>
            </a:r>
            <a:r>
              <a:rPr lang="en-US" sz="2400" smtClean="0">
                <a:solidFill>
                  <a:schemeClr val="bg1"/>
                </a:solidFill>
                <a:latin typeface="Times New Roman" panose="02020603050405020304" pitchFamily="18" charset="0"/>
                <a:cs typeface="Times New Roman" panose="02020603050405020304" pitchFamily="18" charset="0"/>
              </a:rPr>
              <a:t>ạo một list các số chẵn từ -50 đến 50</a:t>
            </a:r>
            <a:endParaRPr lang="en-US">
              <a:solidFill>
                <a:schemeClr val="bg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426956" y="3421510"/>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6: </a:t>
            </a:r>
            <a:r>
              <a:rPr lang="en-US" sz="2400" smtClean="0">
                <a:solidFill>
                  <a:schemeClr val="bg1"/>
                </a:solidFill>
                <a:latin typeface="Times New Roman" panose="02020603050405020304" pitchFamily="18" charset="0"/>
                <a:cs typeface="Times New Roman" panose="02020603050405020304" pitchFamily="18" charset="0"/>
              </a:rPr>
              <a:t>Với</a:t>
            </a:r>
            <a:endParaRPr lang="en-US">
              <a:solidFill>
                <a:schemeClr val="bg1"/>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426956" y="4100664"/>
            <a:ext cx="7654521" cy="81364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a:t>
            </a:r>
            <a:r>
              <a:rPr lang="en-US" smtClean="0">
                <a:latin typeface="Arial Narrow" panose="020B0606020202030204" pitchFamily="34" charset="0"/>
              </a:rPr>
              <a:t>nested_list = [[</a:t>
            </a:r>
            <a:r>
              <a:rPr lang="en-US">
                <a:latin typeface="Arial Narrow" panose="020B0606020202030204" pitchFamily="34" charset="0"/>
              </a:rPr>
              <a:t>1, 4, 9, 16, </a:t>
            </a:r>
            <a:r>
              <a:rPr lang="en-US" smtClean="0">
                <a:latin typeface="Arial Narrow" panose="020B0606020202030204" pitchFamily="34" charset="0"/>
              </a:rPr>
              <a:t>25], [‘a’, ‘b’, ‘c’, ‘d’]</a:t>
            </a:r>
            <a:r>
              <a:rPr lang="en-US">
                <a:latin typeface="Arial Narrow" panose="020B0606020202030204" pitchFamily="34" charset="0"/>
              </a:rPr>
              <a:t> , </a:t>
            </a:r>
            <a:r>
              <a:rPr lang="en-US" smtClean="0">
                <a:latin typeface="Arial Narrow" panose="020B0606020202030204" pitchFamily="34" charset="0"/>
              </a:rPr>
              <a:t>[‘X0’, ‘X1’, ‘X2’, ‘Y1’, ‘Y2’, ‘Y3’]]</a:t>
            </a:r>
            <a:endParaRPr lang="en-US">
              <a:latin typeface="Arial Narrow" panose="020B0606020202030204" pitchFamily="34" charset="0"/>
            </a:endParaRPr>
          </a:p>
          <a:p>
            <a:endParaRPr lang="en-US">
              <a:latin typeface="Arial Narrow" panose="020B0606020202030204" pitchFamily="34" charset="0"/>
            </a:endParaRPr>
          </a:p>
        </p:txBody>
      </p:sp>
      <p:sp>
        <p:nvSpPr>
          <p:cNvPr id="12" name="Rectangle 11"/>
          <p:cNvSpPr/>
          <p:nvPr/>
        </p:nvSpPr>
        <p:spPr>
          <a:xfrm>
            <a:off x="426956" y="5084618"/>
            <a:ext cx="10713606" cy="503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bg1"/>
                </a:solidFill>
                <a:latin typeface="Times New Roman" panose="02020603050405020304" pitchFamily="18" charset="0"/>
                <a:cs typeface="Times New Roman" panose="02020603050405020304" pitchFamily="18" charset="0"/>
              </a:rPr>
              <a:t>Tạo list mới như sau </a:t>
            </a:r>
          </a:p>
        </p:txBody>
      </p:sp>
      <p:sp>
        <p:nvSpPr>
          <p:cNvPr id="15" name="Rectangle 14"/>
          <p:cNvSpPr/>
          <p:nvPr/>
        </p:nvSpPr>
        <p:spPr>
          <a:xfrm>
            <a:off x="426956" y="5668653"/>
            <a:ext cx="7654521" cy="81364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a:t>
            </a:r>
            <a:r>
              <a:rPr lang="en-US" smtClean="0">
                <a:latin typeface="Arial Narrow" panose="020B0606020202030204" pitchFamily="34" charset="0"/>
              </a:rPr>
              <a:t>flattened_list </a:t>
            </a:r>
            <a:r>
              <a:rPr lang="en-US">
                <a:latin typeface="Arial Narrow" panose="020B0606020202030204" pitchFamily="34" charset="0"/>
              </a:rPr>
              <a:t>= </a:t>
            </a:r>
            <a:r>
              <a:rPr lang="en-US" smtClean="0">
                <a:latin typeface="Arial Narrow" panose="020B0606020202030204" pitchFamily="34" charset="0"/>
              </a:rPr>
              <a:t>[1</a:t>
            </a:r>
            <a:r>
              <a:rPr lang="en-US">
                <a:latin typeface="Arial Narrow" panose="020B0606020202030204" pitchFamily="34" charset="0"/>
              </a:rPr>
              <a:t>, 4, 9, 16, </a:t>
            </a:r>
            <a:r>
              <a:rPr lang="en-US" smtClean="0">
                <a:latin typeface="Arial Narrow" panose="020B0606020202030204" pitchFamily="34" charset="0"/>
              </a:rPr>
              <a:t>25, ‘a’, ‘b’, ‘c’, ‘d’ </a:t>
            </a:r>
            <a:r>
              <a:rPr lang="en-US">
                <a:latin typeface="Arial Narrow" panose="020B0606020202030204" pitchFamily="34" charset="0"/>
              </a:rPr>
              <a:t>, </a:t>
            </a:r>
            <a:r>
              <a:rPr lang="en-US" smtClean="0">
                <a:latin typeface="Arial Narrow" panose="020B0606020202030204" pitchFamily="34" charset="0"/>
              </a:rPr>
              <a:t>‘X0’, ‘X1’, ‘X2’, ‘Y1’, ‘Y2’, ‘Y3’]</a:t>
            </a:r>
            <a:endParaRPr lang="en-US">
              <a:latin typeface="Arial Narrow" panose="020B0606020202030204" pitchFamily="34" charset="0"/>
            </a:endParaRPr>
          </a:p>
          <a:p>
            <a:endParaRPr lang="en-US">
              <a:latin typeface="Arial Narrow" panose="020B0606020202030204" pitchFamily="34" charset="0"/>
            </a:endParaRPr>
          </a:p>
        </p:txBody>
      </p:sp>
      <p:sp>
        <p:nvSpPr>
          <p:cNvPr id="18" name="Rectangle 17"/>
          <p:cNvSpPr/>
          <p:nvPr/>
        </p:nvSpPr>
        <p:spPr>
          <a:xfrm>
            <a:off x="426956" y="398258"/>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2: </a:t>
            </a:r>
            <a:r>
              <a:rPr lang="en-US" sz="2400" smtClean="0">
                <a:solidFill>
                  <a:schemeClr val="bg1"/>
                </a:solidFill>
                <a:latin typeface="Times New Roman" panose="02020603050405020304" pitchFamily="18" charset="0"/>
                <a:cs typeface="Times New Roman" panose="02020603050405020304" pitchFamily="18" charset="0"/>
              </a:rPr>
              <a:t>Viết họ và tên của mình 100 lần</a:t>
            </a:r>
            <a:endParaRPr lang="en-US">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64144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26956" y="398258"/>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7: </a:t>
            </a:r>
            <a:r>
              <a:rPr lang="en-US" sz="2400" smtClean="0">
                <a:solidFill>
                  <a:schemeClr val="bg1"/>
                </a:solidFill>
                <a:latin typeface="Times New Roman" panose="02020603050405020304" pitchFamily="18" charset="0"/>
                <a:cs typeface="Times New Roman" panose="02020603050405020304" pitchFamily="18" charset="0"/>
              </a:rPr>
              <a:t>Tung một con xúc xắc 3 lần, liệt kê tất cả các trường hợp</a:t>
            </a:r>
            <a:endParaRPr lang="en-US">
              <a:solidFill>
                <a:schemeClr val="bg1"/>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426954" y="1283482"/>
            <a:ext cx="10377893" cy="8204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8: </a:t>
            </a:r>
            <a:r>
              <a:rPr lang="en-US" sz="2400" smtClean="0">
                <a:solidFill>
                  <a:schemeClr val="bg1"/>
                </a:solidFill>
                <a:latin typeface="Times New Roman" panose="02020603050405020304" pitchFamily="18" charset="0"/>
                <a:cs typeface="Times New Roman" panose="02020603050405020304" pitchFamily="18" charset="0"/>
              </a:rPr>
              <a:t>Tung một con xúc xắc 3 lần, tính xác suất để tổng số điểm sau 3 lần tung nhỏ hơn 10</a:t>
            </a:r>
            <a:endParaRPr lang="en-US">
              <a:solidFill>
                <a:schemeClr val="bg1"/>
              </a:solidFill>
              <a:latin typeface="Times New Roman" panose="02020603050405020304" pitchFamily="18" charset="0"/>
              <a:cs typeface="Times New Roman" panose="02020603050405020304" pitchFamily="18" charset="0"/>
            </a:endParaRPr>
          </a:p>
        </p:txBody>
      </p:sp>
      <p:sp>
        <p:nvSpPr>
          <p:cNvPr id="6" name="Rectangle 5"/>
          <p:cNvSpPr/>
          <p:nvPr/>
        </p:nvSpPr>
        <p:spPr>
          <a:xfrm>
            <a:off x="426954" y="2480060"/>
            <a:ext cx="10377893" cy="21566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a:t>
            </a:r>
            <a:r>
              <a:rPr lang="en-US" sz="2400">
                <a:solidFill>
                  <a:schemeClr val="accent2">
                    <a:lumMod val="60000"/>
                    <a:lumOff val="40000"/>
                  </a:schemeClr>
                </a:solidFill>
                <a:latin typeface="Times New Roman" panose="02020603050405020304" pitchFamily="18" charset="0"/>
                <a:cs typeface="Times New Roman" panose="02020603050405020304" pitchFamily="18" charset="0"/>
              </a:rPr>
              <a:t>9</a:t>
            </a:r>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2400" smtClean="0">
                <a:solidFill>
                  <a:schemeClr val="bg1"/>
                </a:solidFill>
                <a:latin typeface="Times New Roman" panose="02020603050405020304" pitchFamily="18" charset="0"/>
                <a:cs typeface="Times New Roman" panose="02020603050405020304" pitchFamily="18" charset="0"/>
              </a:rPr>
              <a:t>(Bài cào) Rút 3 lá từ một bộ bài 52 lá. Giả sử mỗi lá J,Q,K có giá trị là 10, và không có luật rút được 3 lá J,Q,K là thắng</a:t>
            </a:r>
          </a:p>
          <a:p>
            <a:endParaRPr lang="en-US" sz="2400" smtClean="0">
              <a:solidFill>
                <a:schemeClr val="bg1"/>
              </a:solidFill>
              <a:latin typeface="Times New Roman" panose="02020603050405020304" pitchFamily="18" charset="0"/>
              <a:cs typeface="Times New Roman" panose="02020603050405020304" pitchFamily="18" charset="0"/>
            </a:endParaRPr>
          </a:p>
          <a:p>
            <a:r>
              <a:rPr lang="en-US" sz="2400" smtClean="0">
                <a:solidFill>
                  <a:schemeClr val="bg1"/>
                </a:solidFill>
                <a:latin typeface="Times New Roman" panose="02020603050405020304" pitchFamily="18" charset="0"/>
                <a:cs typeface="Times New Roman" panose="02020603050405020304" pitchFamily="18" charset="0"/>
              </a:rPr>
              <a:t>a. Tính xác suất để được 9 nút</a:t>
            </a:r>
          </a:p>
          <a:p>
            <a:r>
              <a:rPr lang="en-US" sz="2400" smtClean="0">
                <a:solidFill>
                  <a:schemeClr val="bg1"/>
                </a:solidFill>
                <a:latin typeface="Times New Roman" panose="02020603050405020304" pitchFamily="18" charset="0"/>
                <a:cs typeface="Times New Roman" panose="02020603050405020304" pitchFamily="18" charset="0"/>
              </a:rPr>
              <a:t>b. Giả sử chơi cùng 1 người khác, tính xác suất thắng khi đã rút được 7 nút</a:t>
            </a:r>
          </a:p>
        </p:txBody>
      </p:sp>
    </p:spTree>
    <p:extLst>
      <p:ext uri="{BB962C8B-B14F-4D97-AF65-F5344CB8AC3E}">
        <p14:creationId xmlns:p14="http://schemas.microsoft.com/office/powerpoint/2010/main" val="19587404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04866" y="2355494"/>
            <a:ext cx="1582484" cy="1200329"/>
          </a:xfrm>
          <a:prstGeom prst="rect">
            <a:avLst/>
          </a:prstGeom>
          <a:noFill/>
        </p:spPr>
        <p:txBody>
          <a:bodyPr wrap="none" rtlCol="0">
            <a:spAutoFit/>
          </a:bodyPr>
          <a:lstStyle/>
          <a:p>
            <a:pPr algn="ctr"/>
            <a:r>
              <a:rPr lang="en-US" sz="3600">
                <a:solidFill>
                  <a:schemeClr val="bg1"/>
                </a:solidFill>
                <a:latin typeface="Times New Roman" panose="02020603050405020304" pitchFamily="18" charset="0"/>
                <a:cs typeface="Times New Roman" panose="02020603050405020304" pitchFamily="18" charset="0"/>
              </a:rPr>
              <a:t>Phần </a:t>
            </a:r>
            <a:r>
              <a:rPr lang="en-US" sz="3600" smtClean="0">
                <a:solidFill>
                  <a:schemeClr val="bg1"/>
                </a:solidFill>
                <a:latin typeface="Times New Roman" panose="02020603050405020304" pitchFamily="18" charset="0"/>
                <a:cs typeface="Times New Roman" panose="02020603050405020304" pitchFamily="18" charset="0"/>
              </a:rPr>
              <a:t>8:</a:t>
            </a:r>
            <a:br>
              <a:rPr lang="en-US" sz="3600" smtClean="0">
                <a:solidFill>
                  <a:schemeClr val="bg1"/>
                </a:solidFill>
                <a:latin typeface="Times New Roman" panose="02020603050405020304" pitchFamily="18" charset="0"/>
                <a:cs typeface="Times New Roman" panose="02020603050405020304" pitchFamily="18" charset="0"/>
              </a:rPr>
            </a:br>
            <a:r>
              <a:rPr lang="en-US" sz="3600" smtClean="0">
                <a:solidFill>
                  <a:schemeClr val="accent4">
                    <a:lumMod val="60000"/>
                    <a:lumOff val="40000"/>
                  </a:schemeClr>
                </a:solidFill>
                <a:latin typeface="Times New Roman" panose="02020603050405020304" pitchFamily="18" charset="0"/>
                <a:cs typeface="Times New Roman" panose="02020603050405020304" pitchFamily="18" charset="0"/>
              </a:rPr>
              <a:t>def</a:t>
            </a:r>
            <a:endParaRPr lang="en-US" sz="3600">
              <a:solidFill>
                <a:schemeClr val="accent4">
                  <a:lumMod val="60000"/>
                  <a:lumOff val="40000"/>
                </a:schemeClr>
              </a:solidFill>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4504467" y="3730428"/>
            <a:ext cx="3383280"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52008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31844" y="1240496"/>
            <a:ext cx="10928266" cy="923330"/>
          </a:xfrm>
          <a:prstGeom prst="rect">
            <a:avLst/>
          </a:prstGeom>
          <a:noFill/>
        </p:spPr>
        <p:txBody>
          <a:bodyPr wrap="square" rtlCol="0">
            <a:spAutoFit/>
          </a:bodyPr>
          <a:lstStyle/>
          <a:p>
            <a:r>
              <a:rPr lang="en-US" smtClean="0">
                <a:solidFill>
                  <a:schemeClr val="accent4"/>
                </a:solidFill>
              </a:rPr>
              <a:t>def </a:t>
            </a:r>
            <a:r>
              <a:rPr lang="en-US" smtClean="0">
                <a:solidFill>
                  <a:schemeClr val="bg1"/>
                </a:solidFill>
              </a:rPr>
              <a:t>dùng để tạo một hàm (function). Function là một khối lệnh tiếp nhận các tham số đầu vào (arguments) để thực thi một tác vụ nào đó, hoặc trả ra (return) một hoặc nhiều kết quả cụ thể.</a:t>
            </a:r>
          </a:p>
          <a:p>
            <a:r>
              <a:rPr lang="en-US" smtClean="0">
                <a:solidFill>
                  <a:schemeClr val="bg1"/>
                </a:solidFill>
              </a:rPr>
              <a:t>Function đóng vai trò quan trọng trong Python vì tính có thể tái sử dụng được</a:t>
            </a:r>
          </a:p>
        </p:txBody>
      </p:sp>
      <p:sp>
        <p:nvSpPr>
          <p:cNvPr id="11" name="TextBox 10"/>
          <p:cNvSpPr txBox="1"/>
          <p:nvPr/>
        </p:nvSpPr>
        <p:spPr>
          <a:xfrm>
            <a:off x="331844" y="267177"/>
            <a:ext cx="11021351" cy="584775"/>
          </a:xfrm>
          <a:prstGeom prst="rect">
            <a:avLst/>
          </a:prstGeom>
          <a:noFill/>
        </p:spPr>
        <p:txBody>
          <a:bodyPr wrap="square" rtlCol="0">
            <a:spAutoFit/>
          </a:bodyPr>
          <a:lstStyle/>
          <a:p>
            <a:r>
              <a:rPr lang="en-US" sz="3200" b="1" smtClean="0">
                <a:solidFill>
                  <a:schemeClr val="bg1"/>
                </a:solidFill>
                <a:latin typeface="Times New Roman" panose="02020603050405020304" pitchFamily="18" charset="0"/>
                <a:cs typeface="Times New Roman" panose="02020603050405020304" pitchFamily="18" charset="0"/>
              </a:rPr>
              <a:t>I. Định nghĩa:</a:t>
            </a:r>
            <a:endParaRPr lang="en-US" sz="3200" b="1">
              <a:solidFill>
                <a:schemeClr val="bg1"/>
              </a:solidFill>
              <a:latin typeface="Times New Roman" panose="02020603050405020304" pitchFamily="18" charset="0"/>
              <a:cs typeface="Times New Roman" panose="02020603050405020304" pitchFamily="18" charset="0"/>
            </a:endParaRPr>
          </a:p>
        </p:txBody>
      </p:sp>
      <p:sp>
        <p:nvSpPr>
          <p:cNvPr id="6" name="Rectangle 5"/>
          <p:cNvSpPr/>
          <p:nvPr/>
        </p:nvSpPr>
        <p:spPr>
          <a:xfrm>
            <a:off x="331844" y="2552371"/>
            <a:ext cx="6224714" cy="191443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a:t>
            </a:r>
            <a:r>
              <a:rPr lang="en-US" smtClean="0">
                <a:solidFill>
                  <a:srgbClr val="FFC000"/>
                </a:solidFill>
                <a:latin typeface="Arial Narrow" panose="020B0606020202030204" pitchFamily="34" charset="0"/>
              </a:rPr>
              <a:t>def</a:t>
            </a:r>
            <a:r>
              <a:rPr lang="en-US" smtClean="0">
                <a:solidFill>
                  <a:srgbClr val="9933FF"/>
                </a:solidFill>
                <a:latin typeface="Arial Narrow" panose="020B0606020202030204" pitchFamily="34" charset="0"/>
              </a:rPr>
              <a:t> </a:t>
            </a:r>
            <a:r>
              <a:rPr lang="en-US" smtClean="0">
                <a:solidFill>
                  <a:schemeClr val="accent6">
                    <a:lumMod val="60000"/>
                    <a:lumOff val="40000"/>
                  </a:schemeClr>
                </a:solidFill>
                <a:latin typeface="Arial Narrow" panose="020B0606020202030204" pitchFamily="34" charset="0"/>
              </a:rPr>
              <a:t>function_name(arg_1, arg_2,…):</a:t>
            </a:r>
            <a:endParaRPr lang="en-US">
              <a:solidFill>
                <a:schemeClr val="accent6">
                  <a:lumMod val="60000"/>
                  <a:lumOff val="40000"/>
                </a:schemeClr>
              </a:solidFill>
              <a:latin typeface="Arial Narrow" panose="020B0606020202030204" pitchFamily="34" charset="0"/>
            </a:endParaRPr>
          </a:p>
          <a:p>
            <a:r>
              <a:rPr lang="en-US">
                <a:latin typeface="Arial Narrow" panose="020B0606020202030204" pitchFamily="34" charset="0"/>
              </a:rPr>
              <a:t>...  </a:t>
            </a:r>
            <a:r>
              <a:rPr lang="en-US" smtClean="0">
                <a:latin typeface="Arial Narrow" panose="020B0606020202030204" pitchFamily="34" charset="0"/>
              </a:rPr>
              <a:t>         do something</a:t>
            </a:r>
          </a:p>
          <a:p>
            <a:r>
              <a:rPr lang="en-US">
                <a:latin typeface="Arial Narrow" panose="020B0606020202030204" pitchFamily="34" charset="0"/>
              </a:rPr>
              <a:t>...           do </a:t>
            </a:r>
            <a:r>
              <a:rPr lang="en-US" smtClean="0">
                <a:latin typeface="Arial Narrow" panose="020B0606020202030204" pitchFamily="34" charset="0"/>
              </a:rPr>
              <a:t>something else</a:t>
            </a:r>
            <a:endParaRPr lang="en-US">
              <a:latin typeface="Arial Narrow" panose="020B0606020202030204" pitchFamily="34" charset="0"/>
            </a:endParaRPr>
          </a:p>
          <a:p>
            <a:r>
              <a:rPr lang="en-US">
                <a:latin typeface="Arial Narrow" panose="020B0606020202030204" pitchFamily="34" charset="0"/>
              </a:rPr>
              <a:t>...           </a:t>
            </a:r>
          </a:p>
          <a:p>
            <a:r>
              <a:rPr lang="en-US">
                <a:latin typeface="Arial Narrow" panose="020B0606020202030204" pitchFamily="34" charset="0"/>
              </a:rPr>
              <a:t>...           </a:t>
            </a:r>
          </a:p>
          <a:p>
            <a:r>
              <a:rPr lang="en-US">
                <a:latin typeface="Arial Narrow" panose="020B0606020202030204" pitchFamily="34" charset="0"/>
              </a:rPr>
              <a:t>...           </a:t>
            </a:r>
            <a:r>
              <a:rPr lang="en-US" smtClean="0">
                <a:solidFill>
                  <a:srgbClr val="FFC000"/>
                </a:solidFill>
                <a:latin typeface="Arial Narrow" panose="020B0606020202030204" pitchFamily="34" charset="0"/>
              </a:rPr>
              <a:t>return </a:t>
            </a:r>
            <a:r>
              <a:rPr lang="en-US" smtClean="0">
                <a:solidFill>
                  <a:schemeClr val="bg1"/>
                </a:solidFill>
                <a:latin typeface="Arial Narrow" panose="020B0606020202030204" pitchFamily="34" charset="0"/>
              </a:rPr>
              <a:t>something</a:t>
            </a:r>
            <a:endParaRPr lang="en-US">
              <a:solidFill>
                <a:schemeClr val="bg1"/>
              </a:solidFill>
              <a:latin typeface="Arial Narrow" panose="020B0606020202030204" pitchFamily="34" charset="0"/>
            </a:endParaRPr>
          </a:p>
          <a:p>
            <a:endParaRPr lang="en-US">
              <a:latin typeface="Arial Narrow" panose="020B0606020202030204" pitchFamily="34" charset="0"/>
            </a:endParaRPr>
          </a:p>
        </p:txBody>
      </p:sp>
    </p:spTree>
    <p:extLst>
      <p:ext uri="{BB962C8B-B14F-4D97-AF65-F5344CB8AC3E}">
        <p14:creationId xmlns:p14="http://schemas.microsoft.com/office/powerpoint/2010/main" val="16174811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632229" y="557955"/>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1: </a:t>
            </a:r>
            <a:r>
              <a:rPr lang="en-US" sz="2400" smtClean="0">
                <a:solidFill>
                  <a:schemeClr val="bg1"/>
                </a:solidFill>
                <a:latin typeface="Times New Roman" panose="02020603050405020304" pitchFamily="18" charset="0"/>
                <a:cs typeface="Times New Roman" panose="02020603050405020304" pitchFamily="18" charset="0"/>
              </a:rPr>
              <a:t>Tạo một function tính tổng 2 số bất kỳ</a:t>
            </a:r>
            <a:endParaRPr lang="en-US">
              <a:solidFill>
                <a:schemeClr val="bg1"/>
              </a:solidFill>
              <a:latin typeface="Times New Roman" panose="02020603050405020304" pitchFamily="18" charset="0"/>
              <a:cs typeface="Times New Roman" panose="02020603050405020304" pitchFamily="18" charset="0"/>
            </a:endParaRPr>
          </a:p>
        </p:txBody>
      </p:sp>
      <p:sp>
        <p:nvSpPr>
          <p:cNvPr id="8" name="Rectangle 7"/>
          <p:cNvSpPr/>
          <p:nvPr/>
        </p:nvSpPr>
        <p:spPr>
          <a:xfrm>
            <a:off x="632229" y="2202760"/>
            <a:ext cx="10713606" cy="8837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3: </a:t>
            </a:r>
            <a:r>
              <a:rPr lang="en-US" sz="2400" smtClean="0">
                <a:solidFill>
                  <a:schemeClr val="bg1"/>
                </a:solidFill>
                <a:latin typeface="Times New Roman" panose="02020603050405020304" pitchFamily="18" charset="0"/>
                <a:cs typeface="Times New Roman" panose="02020603050405020304" pitchFamily="18" charset="0"/>
              </a:rPr>
              <a:t>Tạo một function nhận đầu vào là một list bất kỳ sau đó nối thêm phần tử ‘ABC’ vào cuối</a:t>
            </a:r>
            <a:endParaRPr lang="en-US">
              <a:solidFill>
                <a:schemeClr val="bg1"/>
              </a:solidFill>
              <a:latin typeface="Times New Roman" panose="02020603050405020304" pitchFamily="18" charset="0"/>
              <a:cs typeface="Times New Roman" panose="02020603050405020304" pitchFamily="18" charset="0"/>
            </a:endParaRPr>
          </a:p>
        </p:txBody>
      </p:sp>
      <p:sp>
        <p:nvSpPr>
          <p:cNvPr id="9" name="Rectangle 8"/>
          <p:cNvSpPr/>
          <p:nvPr/>
        </p:nvSpPr>
        <p:spPr>
          <a:xfrm>
            <a:off x="632229" y="3332661"/>
            <a:ext cx="11012210" cy="8837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4: </a:t>
            </a:r>
            <a:r>
              <a:rPr lang="en-US" sz="2400" smtClean="0">
                <a:solidFill>
                  <a:schemeClr val="bg1"/>
                </a:solidFill>
                <a:latin typeface="Times New Roman" panose="02020603050405020304" pitchFamily="18" charset="0"/>
                <a:cs typeface="Times New Roman" panose="02020603050405020304" pitchFamily="18" charset="0"/>
              </a:rPr>
              <a:t>Tạo một function nhận đầu vào là 2 list bất kỳ và sau đó nối 2 list lại với nhau</a:t>
            </a:r>
            <a:endParaRPr lang="en-US">
              <a:solidFill>
                <a:schemeClr val="bg1"/>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632229" y="1393734"/>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2: </a:t>
            </a:r>
            <a:r>
              <a:rPr lang="en-US" sz="2400" smtClean="0">
                <a:solidFill>
                  <a:schemeClr val="bg1"/>
                </a:solidFill>
                <a:latin typeface="Times New Roman" panose="02020603050405020304" pitchFamily="18" charset="0"/>
                <a:cs typeface="Times New Roman" panose="02020603050405020304" pitchFamily="18" charset="0"/>
              </a:rPr>
              <a:t>Tạo một function nhận đầu và là 3 số a,b,c sau đó trả ra kết quả:</a:t>
            </a:r>
          </a:p>
          <a:p>
            <a:endParaRPr lang="en-US">
              <a:solidFill>
                <a:schemeClr val="bg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TextBox 1"/>
              <p:cNvSpPr txBox="1"/>
              <p:nvPr/>
            </p:nvSpPr>
            <p:spPr>
              <a:xfrm>
                <a:off x="9865080" y="1460220"/>
                <a:ext cx="926279" cy="3758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solidFill>
                                <a:schemeClr val="bg1"/>
                              </a:solidFill>
                              <a:latin typeface="Cambria Math" panose="02040503050406030204" pitchFamily="18" charset="0"/>
                            </a:rPr>
                          </m:ctrlPr>
                        </m:sSupPr>
                        <m:e>
                          <m:r>
                            <a:rPr lang="en-US" sz="2400" b="0" i="1" smtClean="0">
                              <a:solidFill>
                                <a:schemeClr val="bg1"/>
                              </a:solidFill>
                              <a:latin typeface="Cambria Math" panose="02040503050406030204" pitchFamily="18" charset="0"/>
                            </a:rPr>
                            <m:t>𝑎</m:t>
                          </m:r>
                        </m:e>
                        <m:sup>
                          <m:r>
                            <a:rPr lang="en-US" sz="2400" b="0" i="1" smtClean="0">
                              <a:solidFill>
                                <a:schemeClr val="bg1"/>
                              </a:solidFill>
                              <a:latin typeface="Cambria Math" panose="02040503050406030204" pitchFamily="18" charset="0"/>
                            </a:rPr>
                            <m:t>𝑏</m:t>
                          </m:r>
                        </m:sup>
                      </m:sSup>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𝑐</m:t>
                      </m:r>
                    </m:oMath>
                  </m:oMathPara>
                </a14:m>
                <a:endParaRPr lang="en-US" sz="2400">
                  <a:solidFill>
                    <a:schemeClr val="bg1"/>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9865080" y="1460220"/>
                <a:ext cx="926279" cy="375872"/>
              </a:xfrm>
              <a:prstGeom prst="rect">
                <a:avLst/>
              </a:prstGeom>
              <a:blipFill rotWithShape="0">
                <a:blip r:embed="rId2"/>
                <a:stretch>
                  <a:fillRect l="-3289" t="-1639" r="-2632"/>
                </a:stretch>
              </a:blipFill>
            </p:spPr>
            <p:txBody>
              <a:bodyPr/>
              <a:lstStyle/>
              <a:p>
                <a:r>
                  <a:rPr lang="en-US">
                    <a:noFill/>
                  </a:rPr>
                  <a:t> </a:t>
                </a:r>
              </a:p>
            </p:txBody>
          </p:sp>
        </mc:Fallback>
      </mc:AlternateContent>
    </p:spTree>
    <p:extLst>
      <p:ext uri="{BB962C8B-B14F-4D97-AF65-F5344CB8AC3E}">
        <p14:creationId xmlns:p14="http://schemas.microsoft.com/office/powerpoint/2010/main" val="23999997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31844" y="1240496"/>
            <a:ext cx="10928266" cy="923330"/>
          </a:xfrm>
          <a:prstGeom prst="rect">
            <a:avLst/>
          </a:prstGeom>
          <a:noFill/>
        </p:spPr>
        <p:txBody>
          <a:bodyPr wrap="square" rtlCol="0">
            <a:spAutoFit/>
          </a:bodyPr>
          <a:lstStyle/>
          <a:p>
            <a:r>
              <a:rPr lang="en-US" smtClean="0">
                <a:solidFill>
                  <a:schemeClr val="accent4"/>
                </a:solidFill>
              </a:rPr>
              <a:t>def </a:t>
            </a:r>
            <a:r>
              <a:rPr lang="en-US" smtClean="0">
                <a:solidFill>
                  <a:schemeClr val="bg1"/>
                </a:solidFill>
              </a:rPr>
              <a:t>dùng để tạo một hàm (function). Function là một khối lệnh tiếp nhận các tham số đầu vào (arguments) để thực thi một tác vụ nào đó, hoặc trả ra (return) một hoặc nhiều kết quả cụ thể.</a:t>
            </a:r>
          </a:p>
          <a:p>
            <a:r>
              <a:rPr lang="en-US" smtClean="0">
                <a:solidFill>
                  <a:schemeClr val="bg1"/>
                </a:solidFill>
              </a:rPr>
              <a:t>Function đóng vai trò quan trọng trong Python vì tính có thể tái sử dụng được</a:t>
            </a:r>
          </a:p>
        </p:txBody>
      </p:sp>
      <p:sp>
        <p:nvSpPr>
          <p:cNvPr id="11" name="TextBox 10"/>
          <p:cNvSpPr txBox="1"/>
          <p:nvPr/>
        </p:nvSpPr>
        <p:spPr>
          <a:xfrm>
            <a:off x="331844" y="267177"/>
            <a:ext cx="11021351" cy="584775"/>
          </a:xfrm>
          <a:prstGeom prst="rect">
            <a:avLst/>
          </a:prstGeom>
          <a:noFill/>
        </p:spPr>
        <p:txBody>
          <a:bodyPr wrap="square" rtlCol="0">
            <a:spAutoFit/>
          </a:bodyPr>
          <a:lstStyle/>
          <a:p>
            <a:r>
              <a:rPr lang="en-US" sz="3200" b="1" smtClean="0">
                <a:solidFill>
                  <a:schemeClr val="bg1"/>
                </a:solidFill>
                <a:latin typeface="Times New Roman" panose="02020603050405020304" pitchFamily="18" charset="0"/>
                <a:cs typeface="Times New Roman" panose="02020603050405020304" pitchFamily="18" charset="0"/>
              </a:rPr>
              <a:t>II. Non-keyword argument</a:t>
            </a:r>
            <a:endParaRPr lang="en-US" sz="3200" b="1">
              <a:solidFill>
                <a:schemeClr val="bg1"/>
              </a:solidFill>
              <a:latin typeface="Times New Roman" panose="02020603050405020304" pitchFamily="18" charset="0"/>
              <a:cs typeface="Times New Roman" panose="02020603050405020304" pitchFamily="18" charset="0"/>
            </a:endParaRPr>
          </a:p>
        </p:txBody>
      </p:sp>
      <p:sp>
        <p:nvSpPr>
          <p:cNvPr id="6" name="Rectangle 5"/>
          <p:cNvSpPr/>
          <p:nvPr/>
        </p:nvSpPr>
        <p:spPr>
          <a:xfrm>
            <a:off x="331844" y="2552371"/>
            <a:ext cx="6224714" cy="191443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a:t>
            </a:r>
            <a:r>
              <a:rPr lang="en-US" smtClean="0">
                <a:solidFill>
                  <a:srgbClr val="FFC000"/>
                </a:solidFill>
                <a:latin typeface="Arial Narrow" panose="020B0606020202030204" pitchFamily="34" charset="0"/>
              </a:rPr>
              <a:t>def</a:t>
            </a:r>
            <a:r>
              <a:rPr lang="en-US" smtClean="0">
                <a:solidFill>
                  <a:srgbClr val="9933FF"/>
                </a:solidFill>
                <a:latin typeface="Arial Narrow" panose="020B0606020202030204" pitchFamily="34" charset="0"/>
              </a:rPr>
              <a:t> </a:t>
            </a:r>
            <a:r>
              <a:rPr lang="en-US" smtClean="0">
                <a:solidFill>
                  <a:schemeClr val="accent6">
                    <a:lumMod val="60000"/>
                    <a:lumOff val="40000"/>
                  </a:schemeClr>
                </a:solidFill>
                <a:latin typeface="Arial Narrow" panose="020B0606020202030204" pitchFamily="34" charset="0"/>
              </a:rPr>
              <a:t>function_name(arg_1, arg_2,…):</a:t>
            </a:r>
            <a:endParaRPr lang="en-US">
              <a:solidFill>
                <a:schemeClr val="accent6">
                  <a:lumMod val="60000"/>
                  <a:lumOff val="40000"/>
                </a:schemeClr>
              </a:solidFill>
              <a:latin typeface="Arial Narrow" panose="020B0606020202030204" pitchFamily="34" charset="0"/>
            </a:endParaRPr>
          </a:p>
          <a:p>
            <a:r>
              <a:rPr lang="en-US">
                <a:latin typeface="Arial Narrow" panose="020B0606020202030204" pitchFamily="34" charset="0"/>
              </a:rPr>
              <a:t>...  </a:t>
            </a:r>
            <a:r>
              <a:rPr lang="en-US" smtClean="0">
                <a:latin typeface="Arial Narrow" panose="020B0606020202030204" pitchFamily="34" charset="0"/>
              </a:rPr>
              <a:t>         do something</a:t>
            </a:r>
          </a:p>
          <a:p>
            <a:r>
              <a:rPr lang="en-US">
                <a:latin typeface="Arial Narrow" panose="020B0606020202030204" pitchFamily="34" charset="0"/>
              </a:rPr>
              <a:t>...           do </a:t>
            </a:r>
            <a:r>
              <a:rPr lang="en-US" smtClean="0">
                <a:latin typeface="Arial Narrow" panose="020B0606020202030204" pitchFamily="34" charset="0"/>
              </a:rPr>
              <a:t>something else</a:t>
            </a:r>
            <a:endParaRPr lang="en-US">
              <a:latin typeface="Arial Narrow" panose="020B0606020202030204" pitchFamily="34" charset="0"/>
            </a:endParaRPr>
          </a:p>
          <a:p>
            <a:r>
              <a:rPr lang="en-US">
                <a:latin typeface="Arial Narrow" panose="020B0606020202030204" pitchFamily="34" charset="0"/>
              </a:rPr>
              <a:t>...           </a:t>
            </a:r>
          </a:p>
          <a:p>
            <a:r>
              <a:rPr lang="en-US">
                <a:latin typeface="Arial Narrow" panose="020B0606020202030204" pitchFamily="34" charset="0"/>
              </a:rPr>
              <a:t>...           </a:t>
            </a:r>
          </a:p>
          <a:p>
            <a:r>
              <a:rPr lang="en-US">
                <a:latin typeface="Arial Narrow" panose="020B0606020202030204" pitchFamily="34" charset="0"/>
              </a:rPr>
              <a:t>...           </a:t>
            </a:r>
            <a:r>
              <a:rPr lang="en-US" smtClean="0">
                <a:solidFill>
                  <a:srgbClr val="FFC000"/>
                </a:solidFill>
                <a:latin typeface="Arial Narrow" panose="020B0606020202030204" pitchFamily="34" charset="0"/>
              </a:rPr>
              <a:t>return </a:t>
            </a:r>
            <a:r>
              <a:rPr lang="en-US" smtClean="0">
                <a:solidFill>
                  <a:schemeClr val="bg1"/>
                </a:solidFill>
                <a:latin typeface="Arial Narrow" panose="020B0606020202030204" pitchFamily="34" charset="0"/>
              </a:rPr>
              <a:t>something</a:t>
            </a:r>
            <a:endParaRPr lang="en-US">
              <a:solidFill>
                <a:schemeClr val="bg1"/>
              </a:solidFill>
              <a:latin typeface="Arial Narrow" panose="020B0606020202030204" pitchFamily="34" charset="0"/>
            </a:endParaRPr>
          </a:p>
          <a:p>
            <a:endParaRPr lang="en-US">
              <a:latin typeface="Arial Narrow" panose="020B0606020202030204" pitchFamily="34" charset="0"/>
            </a:endParaRPr>
          </a:p>
        </p:txBody>
      </p:sp>
    </p:spTree>
    <p:extLst>
      <p:ext uri="{BB962C8B-B14F-4D97-AF65-F5344CB8AC3E}">
        <p14:creationId xmlns:p14="http://schemas.microsoft.com/office/powerpoint/2010/main" val="12435240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08044" y="247510"/>
            <a:ext cx="11021351" cy="584775"/>
          </a:xfrm>
          <a:prstGeom prst="rect">
            <a:avLst/>
          </a:prstGeom>
          <a:noFill/>
        </p:spPr>
        <p:txBody>
          <a:bodyPr wrap="square" rtlCol="0">
            <a:spAutoFit/>
          </a:bodyPr>
          <a:lstStyle/>
          <a:p>
            <a:r>
              <a:rPr lang="en-US" sz="3200">
                <a:solidFill>
                  <a:schemeClr val="bg1"/>
                </a:solidFill>
                <a:latin typeface="Times New Roman" panose="02020603050405020304" pitchFamily="18" charset="0"/>
                <a:cs typeface="Times New Roman" panose="02020603050405020304" pitchFamily="18" charset="0"/>
              </a:rPr>
              <a:t>3. Python là ngôn ngữ lập trình hướng đối tượng</a:t>
            </a:r>
          </a:p>
        </p:txBody>
      </p:sp>
      <p:cxnSp>
        <p:nvCxnSpPr>
          <p:cNvPr id="19" name="Straight Connector 18"/>
          <p:cNvCxnSpPr/>
          <p:nvPr/>
        </p:nvCxnSpPr>
        <p:spPr>
          <a:xfrm flipH="1">
            <a:off x="5810250" y="1792270"/>
            <a:ext cx="0" cy="439632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134923" y="1062883"/>
            <a:ext cx="4152029" cy="646331"/>
          </a:xfrm>
          <a:prstGeom prst="rect">
            <a:avLst/>
          </a:prstGeom>
          <a:noFill/>
        </p:spPr>
        <p:txBody>
          <a:bodyPr wrap="square" rtlCol="0">
            <a:spAutoFit/>
          </a:bodyPr>
          <a:lstStyle/>
          <a:p>
            <a:pPr algn="ctr"/>
            <a:r>
              <a:rPr lang="en-US" smtClean="0">
                <a:solidFill>
                  <a:schemeClr val="bg1"/>
                </a:solidFill>
              </a:rPr>
              <a:t>Procedural-Oriented Language</a:t>
            </a:r>
            <a:br>
              <a:rPr lang="en-US" smtClean="0">
                <a:solidFill>
                  <a:schemeClr val="bg1"/>
                </a:solidFill>
              </a:rPr>
            </a:br>
            <a:r>
              <a:rPr lang="en-US" smtClean="0">
                <a:solidFill>
                  <a:schemeClr val="bg1"/>
                </a:solidFill>
              </a:rPr>
              <a:t>(một chuỗi các tác vụ để máy thực thi)</a:t>
            </a:r>
            <a:endParaRPr lang="en-US">
              <a:solidFill>
                <a:schemeClr val="bg1"/>
              </a:solidFill>
            </a:endParaRPr>
          </a:p>
        </p:txBody>
      </p:sp>
      <p:sp>
        <p:nvSpPr>
          <p:cNvPr id="21" name="TextBox 20"/>
          <p:cNvSpPr txBox="1"/>
          <p:nvPr/>
        </p:nvSpPr>
        <p:spPr>
          <a:xfrm>
            <a:off x="5887008" y="1062883"/>
            <a:ext cx="6018224" cy="646331"/>
          </a:xfrm>
          <a:prstGeom prst="rect">
            <a:avLst/>
          </a:prstGeom>
          <a:noFill/>
        </p:spPr>
        <p:txBody>
          <a:bodyPr wrap="square" rtlCol="0">
            <a:spAutoFit/>
          </a:bodyPr>
          <a:lstStyle/>
          <a:p>
            <a:pPr algn="ctr"/>
            <a:r>
              <a:rPr lang="en-US" smtClean="0">
                <a:solidFill>
                  <a:schemeClr val="bg1"/>
                </a:solidFill>
              </a:rPr>
              <a:t>Object-Oriented Language</a:t>
            </a:r>
          </a:p>
          <a:p>
            <a:pPr algn="ctr"/>
            <a:r>
              <a:rPr lang="en-US" smtClean="0">
                <a:solidFill>
                  <a:schemeClr val="bg1"/>
                </a:solidFill>
              </a:rPr>
              <a:t>(mọi thứ là object, các object tương tác qua lại với nhau)</a:t>
            </a:r>
            <a:endParaRPr lang="en-US">
              <a:solidFill>
                <a:schemeClr val="bg1"/>
              </a:solidFill>
            </a:endParaRPr>
          </a:p>
        </p:txBody>
      </p:sp>
      <p:pic>
        <p:nvPicPr>
          <p:cNvPr id="22" name="Picture 18" descr="Sql Icon #269843 - Free Icons Librar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17641" y="2846591"/>
            <a:ext cx="659299" cy="87343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6" descr="Copyright Symbol R Free Download PNG | PNG A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93314" y="4700172"/>
            <a:ext cx="996382" cy="99638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8" descr="Icon request : c-plus-plus · Issue #14021 · FortAwesome/Font-Awesome ·  GitHu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48538" y="2268892"/>
            <a:ext cx="1027781" cy="115539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38" descr="http://devstickers.com/assets/img/pro/2p4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85571" y="3497245"/>
            <a:ext cx="1202927" cy="120292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0" descr="GitHub - python/cpython: The Python programming langu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847686" y="2597972"/>
            <a:ext cx="1242143" cy="124214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2" descr="javascript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0619" y="3497245"/>
            <a:ext cx="1062767" cy="106276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4" descr="7 Lỗi Thường Gặp Khi Lập Trình Java Với Beginne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01831" y="3636169"/>
            <a:ext cx="1209107" cy="91408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Codeforcoder | LPU | EBOOKs | PPT | Question Papers | SRS"/>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95513" y="2389594"/>
            <a:ext cx="1242143" cy="1242143"/>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2" descr="Wolfram Mathematica Phần mềm tính toán kỹ thuật khoa học"/>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20677" y="4700172"/>
            <a:ext cx="1578772" cy="105398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0" descr="https://pages.uncc.edu/techne/wp-content/uploads/sites/93/2013/12/matlab-logo.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68460" y="4837284"/>
            <a:ext cx="1123952" cy="126444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8" descr="https://i.stack.imgur.com/t5VF4.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30349" y="4908100"/>
            <a:ext cx="1516643" cy="638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4784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7569" y="2010252"/>
            <a:ext cx="11021351" cy="584775"/>
          </a:xfrm>
          <a:prstGeom prst="rect">
            <a:avLst/>
          </a:prstGeom>
          <a:noFill/>
        </p:spPr>
        <p:txBody>
          <a:bodyPr wrap="square" rtlCol="0">
            <a:spAutoFit/>
          </a:bodyPr>
          <a:lstStyle/>
          <a:p>
            <a:r>
              <a:rPr lang="en-US" sz="3200" b="1" smtClean="0">
                <a:solidFill>
                  <a:schemeClr val="bg1"/>
                </a:solidFill>
                <a:latin typeface="Times New Roman" panose="02020603050405020304" pitchFamily="18" charset="0"/>
                <a:cs typeface="Times New Roman" panose="02020603050405020304" pitchFamily="18" charset="0"/>
              </a:rPr>
              <a:t>Tổng kết</a:t>
            </a:r>
            <a:endParaRPr lang="en-US" sz="3200" b="1">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478863" y="2794618"/>
            <a:ext cx="10503462"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mtClean="0">
                <a:solidFill>
                  <a:schemeClr val="bg1"/>
                </a:solidFill>
              </a:rPr>
              <a:t>Python là một ngôn ngữ lập trình đa chức năng (</a:t>
            </a:r>
            <a:r>
              <a:rPr lang="en-US" smtClean="0">
                <a:solidFill>
                  <a:schemeClr val="accent4">
                    <a:lumMod val="60000"/>
                    <a:lumOff val="40000"/>
                  </a:schemeClr>
                </a:solidFill>
              </a:rPr>
              <a:t>general-purpose language</a:t>
            </a:r>
            <a:r>
              <a:rPr lang="en-US" smtClean="0">
                <a:solidFill>
                  <a:schemeClr val="bg1"/>
                </a:solidFill>
              </a:rPr>
              <a:t>)</a:t>
            </a:r>
          </a:p>
          <a:p>
            <a:pPr marL="285750" indent="-285750">
              <a:lnSpc>
                <a:spcPct val="150000"/>
              </a:lnSpc>
              <a:buFont typeface="Arial" panose="020B0604020202020204" pitchFamily="34" charset="0"/>
              <a:buChar char="•"/>
            </a:pPr>
            <a:r>
              <a:rPr lang="en-US" smtClean="0">
                <a:solidFill>
                  <a:schemeClr val="bg1"/>
                </a:solidFill>
              </a:rPr>
              <a:t>Python là ngôn ngữ lập trình cấp cao (</a:t>
            </a:r>
            <a:r>
              <a:rPr lang="en-US" smtClean="0">
                <a:solidFill>
                  <a:schemeClr val="accent4">
                    <a:lumMod val="60000"/>
                    <a:lumOff val="40000"/>
                  </a:schemeClr>
                </a:solidFill>
              </a:rPr>
              <a:t>high-level language</a:t>
            </a:r>
            <a:r>
              <a:rPr lang="en-US" smtClean="0">
                <a:solidFill>
                  <a:schemeClr val="bg1"/>
                </a:solidFill>
              </a:rPr>
              <a:t>)</a:t>
            </a:r>
          </a:p>
          <a:p>
            <a:pPr marL="285750" indent="-285750">
              <a:lnSpc>
                <a:spcPct val="150000"/>
              </a:lnSpc>
              <a:buFont typeface="Arial" panose="020B0604020202020204" pitchFamily="34" charset="0"/>
              <a:buChar char="•"/>
            </a:pPr>
            <a:r>
              <a:rPr lang="en-US" smtClean="0">
                <a:solidFill>
                  <a:schemeClr val="bg1"/>
                </a:solidFill>
              </a:rPr>
              <a:t>Python là ngôn ngữ lập trình hướng đối tượng (</a:t>
            </a:r>
            <a:r>
              <a:rPr lang="en-US" smtClean="0">
                <a:solidFill>
                  <a:schemeClr val="accent4">
                    <a:lumMod val="60000"/>
                    <a:lumOff val="40000"/>
                  </a:schemeClr>
                </a:solidFill>
              </a:rPr>
              <a:t>object-oriented language</a:t>
            </a:r>
            <a:r>
              <a:rPr lang="en-US" smtClean="0">
                <a:solidFill>
                  <a:schemeClr val="bg1"/>
                </a:solidFill>
              </a:rPr>
              <a:t>)</a:t>
            </a:r>
            <a:endParaRPr lang="en-US">
              <a:solidFill>
                <a:schemeClr val="bg1"/>
              </a:solidFill>
            </a:endParaRPr>
          </a:p>
        </p:txBody>
      </p:sp>
    </p:spTree>
    <p:extLst>
      <p:ext uri="{BB962C8B-B14F-4D97-AF65-F5344CB8AC3E}">
        <p14:creationId xmlns:p14="http://schemas.microsoft.com/office/powerpoint/2010/main" val="40227284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44427" y="2355494"/>
            <a:ext cx="2903359" cy="1200329"/>
          </a:xfrm>
          <a:prstGeom prst="rect">
            <a:avLst/>
          </a:prstGeom>
          <a:noFill/>
        </p:spPr>
        <p:txBody>
          <a:bodyPr wrap="none" rtlCol="0">
            <a:spAutoFit/>
          </a:bodyPr>
          <a:lstStyle/>
          <a:p>
            <a:pPr algn="ctr"/>
            <a:r>
              <a:rPr lang="en-US" sz="3600">
                <a:solidFill>
                  <a:schemeClr val="bg1"/>
                </a:solidFill>
                <a:latin typeface="Times New Roman" panose="02020603050405020304" pitchFamily="18" charset="0"/>
                <a:cs typeface="Times New Roman" panose="02020603050405020304" pitchFamily="18" charset="0"/>
              </a:rPr>
              <a:t>Phần </a:t>
            </a:r>
            <a:r>
              <a:rPr lang="en-US" sz="3600" smtClean="0">
                <a:solidFill>
                  <a:schemeClr val="bg1"/>
                </a:solidFill>
                <a:latin typeface="Times New Roman" panose="02020603050405020304" pitchFamily="18" charset="0"/>
                <a:cs typeface="Times New Roman" panose="02020603050405020304" pitchFamily="18" charset="0"/>
              </a:rPr>
              <a:t>2:</a:t>
            </a:r>
            <a:br>
              <a:rPr lang="en-US" sz="3600" smtClean="0">
                <a:solidFill>
                  <a:schemeClr val="bg1"/>
                </a:solidFill>
                <a:latin typeface="Times New Roman" panose="02020603050405020304" pitchFamily="18" charset="0"/>
                <a:cs typeface="Times New Roman" panose="02020603050405020304" pitchFamily="18" charset="0"/>
              </a:rPr>
            </a:br>
            <a:r>
              <a:rPr lang="en-US" sz="3600" smtClean="0">
                <a:solidFill>
                  <a:schemeClr val="accent4">
                    <a:lumMod val="60000"/>
                    <a:lumOff val="40000"/>
                  </a:schemeClr>
                </a:solidFill>
                <a:latin typeface="Times New Roman" panose="02020603050405020304" pitchFamily="18" charset="0"/>
                <a:cs typeface="Times New Roman" panose="02020603050405020304" pitchFamily="18" charset="0"/>
              </a:rPr>
              <a:t>integer</a:t>
            </a:r>
            <a:r>
              <a:rPr lang="en-US" sz="3600" smtClean="0">
                <a:solidFill>
                  <a:schemeClr val="bg1"/>
                </a:solidFill>
                <a:latin typeface="Times New Roman" panose="02020603050405020304" pitchFamily="18" charset="0"/>
                <a:cs typeface="Times New Roman" panose="02020603050405020304" pitchFamily="18" charset="0"/>
              </a:rPr>
              <a:t> &amp; </a:t>
            </a:r>
            <a:r>
              <a:rPr lang="en-US" sz="3600" smtClean="0">
                <a:solidFill>
                  <a:schemeClr val="accent4">
                    <a:lumMod val="60000"/>
                    <a:lumOff val="40000"/>
                  </a:schemeClr>
                </a:solidFill>
                <a:latin typeface="Times New Roman" panose="02020603050405020304" pitchFamily="18" charset="0"/>
                <a:cs typeface="Times New Roman" panose="02020603050405020304" pitchFamily="18" charset="0"/>
              </a:rPr>
              <a:t>float</a:t>
            </a:r>
            <a:endParaRPr lang="en-US" sz="3600">
              <a:solidFill>
                <a:schemeClr val="accent4">
                  <a:lumMod val="60000"/>
                  <a:lumOff val="40000"/>
                </a:schemeClr>
              </a:solidFill>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4504467" y="3730428"/>
            <a:ext cx="3383280"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4376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31844" y="2234355"/>
            <a:ext cx="6224714" cy="405433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a:t>
            </a:r>
            <a:r>
              <a:rPr lang="en-US" smtClean="0">
                <a:latin typeface="Arial Narrow" panose="020B0606020202030204" pitchFamily="34" charset="0"/>
              </a:rPr>
              <a:t>x = 3</a:t>
            </a:r>
            <a:endParaRPr lang="en-US">
              <a:latin typeface="Arial Narrow" panose="020B0606020202030204" pitchFamily="34" charset="0"/>
            </a:endParaRPr>
          </a:p>
          <a:p>
            <a:r>
              <a:rPr lang="en-US">
                <a:latin typeface="Arial Narrow" panose="020B0606020202030204" pitchFamily="34" charset="0"/>
              </a:rPr>
              <a:t>&gt;&gt;&gt; type(x)</a:t>
            </a:r>
          </a:p>
          <a:p>
            <a:r>
              <a:rPr lang="en-US">
                <a:latin typeface="Arial Narrow" panose="020B0606020202030204" pitchFamily="34" charset="0"/>
              </a:rPr>
              <a:t>&lt;class 'int</a:t>
            </a:r>
            <a:r>
              <a:rPr lang="en-US" smtClean="0">
                <a:latin typeface="Arial Narrow" panose="020B0606020202030204" pitchFamily="34" charset="0"/>
              </a:rPr>
              <a:t>'&gt;</a:t>
            </a:r>
          </a:p>
          <a:p>
            <a:endParaRPr lang="en-US">
              <a:latin typeface="Arial Narrow" panose="020B0606020202030204" pitchFamily="34" charset="0"/>
            </a:endParaRPr>
          </a:p>
          <a:p>
            <a:r>
              <a:rPr lang="en-US">
                <a:latin typeface="Arial Narrow" panose="020B0606020202030204" pitchFamily="34" charset="0"/>
              </a:rPr>
              <a:t>&gt;&gt;&gt; </a:t>
            </a:r>
            <a:r>
              <a:rPr lang="en-US" smtClean="0">
                <a:latin typeface="Arial Narrow" panose="020B0606020202030204" pitchFamily="34" charset="0"/>
              </a:rPr>
              <a:t>y = 5.0</a:t>
            </a:r>
            <a:endParaRPr lang="en-US">
              <a:latin typeface="Arial Narrow" panose="020B0606020202030204" pitchFamily="34" charset="0"/>
            </a:endParaRPr>
          </a:p>
          <a:p>
            <a:r>
              <a:rPr lang="en-US">
                <a:latin typeface="Arial Narrow" panose="020B0606020202030204" pitchFamily="34" charset="0"/>
              </a:rPr>
              <a:t>&gt;&gt;&gt; type(y)</a:t>
            </a:r>
          </a:p>
          <a:p>
            <a:r>
              <a:rPr lang="en-US">
                <a:latin typeface="Arial Narrow" panose="020B0606020202030204" pitchFamily="34" charset="0"/>
              </a:rPr>
              <a:t>&lt;class 'float'&gt;</a:t>
            </a:r>
          </a:p>
          <a:p>
            <a:endParaRPr lang="en-US" smtClean="0">
              <a:latin typeface="Arial Narrow" panose="020B0606020202030204" pitchFamily="34" charset="0"/>
            </a:endParaRPr>
          </a:p>
          <a:p>
            <a:r>
              <a:rPr lang="en-US">
                <a:latin typeface="Arial Narrow" panose="020B0606020202030204" pitchFamily="34" charset="0"/>
              </a:rPr>
              <a:t>&gt;&gt;&gt; # Cộng integer với float?</a:t>
            </a:r>
          </a:p>
          <a:p>
            <a:r>
              <a:rPr lang="en-US">
                <a:latin typeface="Arial Narrow" panose="020B0606020202030204" pitchFamily="34" charset="0"/>
              </a:rPr>
              <a:t>&gt;&gt;&gt; result = x + y</a:t>
            </a:r>
          </a:p>
          <a:p>
            <a:r>
              <a:rPr lang="en-US">
                <a:latin typeface="Arial Narrow" panose="020B0606020202030204" pitchFamily="34" charset="0"/>
              </a:rPr>
              <a:t>&gt;&gt;&gt; result</a:t>
            </a:r>
          </a:p>
          <a:p>
            <a:r>
              <a:rPr lang="en-US">
                <a:latin typeface="Arial Narrow" panose="020B0606020202030204" pitchFamily="34" charset="0"/>
              </a:rPr>
              <a:t>8.0</a:t>
            </a:r>
          </a:p>
          <a:p>
            <a:r>
              <a:rPr lang="en-US">
                <a:latin typeface="Arial Narrow" panose="020B0606020202030204" pitchFamily="34" charset="0"/>
              </a:rPr>
              <a:t>&gt;&gt;&gt; type(result)</a:t>
            </a:r>
          </a:p>
          <a:p>
            <a:r>
              <a:rPr lang="en-US">
                <a:latin typeface="Arial Narrow" panose="020B0606020202030204" pitchFamily="34" charset="0"/>
              </a:rPr>
              <a:t>&lt;class 'float</a:t>
            </a:r>
            <a:r>
              <a:rPr lang="en-US" smtClean="0">
                <a:latin typeface="Arial Narrow" panose="020B0606020202030204" pitchFamily="34" charset="0"/>
              </a:rPr>
              <a:t>'&gt;</a:t>
            </a:r>
            <a:endParaRPr lang="en-US">
              <a:latin typeface="Arial Narrow" panose="020B0606020202030204" pitchFamily="34" charset="0"/>
            </a:endParaRPr>
          </a:p>
        </p:txBody>
      </p:sp>
      <p:sp>
        <p:nvSpPr>
          <p:cNvPr id="12" name="TextBox 11"/>
          <p:cNvSpPr txBox="1"/>
          <p:nvPr/>
        </p:nvSpPr>
        <p:spPr>
          <a:xfrm>
            <a:off x="331844" y="267177"/>
            <a:ext cx="11021351" cy="584775"/>
          </a:xfrm>
          <a:prstGeom prst="rect">
            <a:avLst/>
          </a:prstGeom>
          <a:noFill/>
        </p:spPr>
        <p:txBody>
          <a:bodyPr wrap="square" rtlCol="0">
            <a:spAutoFit/>
          </a:bodyPr>
          <a:lstStyle/>
          <a:p>
            <a:r>
              <a:rPr lang="en-US" sz="3200" b="1" smtClean="0">
                <a:solidFill>
                  <a:schemeClr val="bg1"/>
                </a:solidFill>
                <a:latin typeface="Times New Roman" panose="02020603050405020304" pitchFamily="18" charset="0"/>
                <a:cs typeface="Times New Roman" panose="02020603050405020304" pitchFamily="18" charset="0"/>
              </a:rPr>
              <a:t>I. Định nghĩa:</a:t>
            </a:r>
            <a:endParaRPr lang="en-US" sz="3200" b="1">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1844" y="1240496"/>
            <a:ext cx="10928266" cy="369332"/>
          </a:xfrm>
          <a:prstGeom prst="rect">
            <a:avLst/>
          </a:prstGeom>
          <a:noFill/>
        </p:spPr>
        <p:txBody>
          <a:bodyPr wrap="square" rtlCol="0">
            <a:spAutoFit/>
          </a:bodyPr>
          <a:lstStyle/>
          <a:p>
            <a:r>
              <a:rPr lang="en-US" smtClean="0">
                <a:solidFill>
                  <a:schemeClr val="accent4"/>
                </a:solidFill>
              </a:rPr>
              <a:t>Integer</a:t>
            </a:r>
            <a:r>
              <a:rPr lang="en-US" smtClean="0">
                <a:solidFill>
                  <a:schemeClr val="bg1"/>
                </a:solidFill>
              </a:rPr>
              <a:t> là số nguyên (không có phần thập phân), </a:t>
            </a:r>
            <a:r>
              <a:rPr lang="en-US" smtClean="0">
                <a:solidFill>
                  <a:schemeClr val="accent4"/>
                </a:solidFill>
              </a:rPr>
              <a:t>float</a:t>
            </a:r>
            <a:r>
              <a:rPr lang="en-US" smtClean="0">
                <a:solidFill>
                  <a:schemeClr val="bg1"/>
                </a:solidFill>
              </a:rPr>
              <a:t> là số thực (có phần thập phân)</a:t>
            </a:r>
            <a:endParaRPr lang="en-US">
              <a:solidFill>
                <a:schemeClr val="bg1"/>
              </a:solidFill>
            </a:endParaRPr>
          </a:p>
        </p:txBody>
      </p:sp>
    </p:spTree>
    <p:extLst>
      <p:ext uri="{BB962C8B-B14F-4D97-AF65-F5344CB8AC3E}">
        <p14:creationId xmlns:p14="http://schemas.microsoft.com/office/powerpoint/2010/main" val="12339477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79056" y="505416"/>
            <a:ext cx="10713606" cy="551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1: </a:t>
            </a:r>
            <a:r>
              <a:rPr lang="en-US" sz="2400" smtClean="0">
                <a:solidFill>
                  <a:schemeClr val="bg1"/>
                </a:solidFill>
                <a:latin typeface="Times New Roman" panose="02020603050405020304" pitchFamily="18" charset="0"/>
                <a:cs typeface="Times New Roman" panose="02020603050405020304" pitchFamily="18" charset="0"/>
              </a:rPr>
              <a:t>Thử các dòng lệnh sau</a:t>
            </a:r>
          </a:p>
        </p:txBody>
      </p:sp>
      <p:sp>
        <p:nvSpPr>
          <p:cNvPr id="7" name="Rectangle 6"/>
          <p:cNvSpPr/>
          <p:nvPr/>
        </p:nvSpPr>
        <p:spPr>
          <a:xfrm>
            <a:off x="379056" y="1149419"/>
            <a:ext cx="6224714" cy="71748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x = </a:t>
            </a:r>
            <a:r>
              <a:rPr lang="en-US" smtClean="0">
                <a:latin typeface="Arial Narrow" panose="020B0606020202030204" pitchFamily="34" charset="0"/>
              </a:rPr>
              <a:t>3</a:t>
            </a:r>
            <a:endParaRPr lang="en-US">
              <a:latin typeface="Arial Narrow" panose="020B0606020202030204" pitchFamily="34" charset="0"/>
            </a:endParaRPr>
          </a:p>
          <a:p>
            <a:r>
              <a:rPr lang="en-US">
                <a:latin typeface="Arial Narrow" panose="020B0606020202030204" pitchFamily="34" charset="0"/>
              </a:rPr>
              <a:t>&gt;&gt;&gt; y = </a:t>
            </a:r>
            <a:r>
              <a:rPr lang="en-US" smtClean="0">
                <a:latin typeface="Arial Narrow" panose="020B0606020202030204" pitchFamily="34" charset="0"/>
              </a:rPr>
              <a:t>-5</a:t>
            </a:r>
            <a:endParaRPr lang="en-US">
              <a:latin typeface="Arial Narrow" panose="020B0606020202030204" pitchFamily="34" charset="0"/>
            </a:endParaRPr>
          </a:p>
        </p:txBody>
      </p:sp>
      <p:sp>
        <p:nvSpPr>
          <p:cNvPr id="10" name="Rectangle 9"/>
          <p:cNvSpPr/>
          <p:nvPr/>
        </p:nvSpPr>
        <p:spPr>
          <a:xfrm>
            <a:off x="379056" y="2143716"/>
            <a:ext cx="10713606" cy="551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bg1"/>
                </a:solidFill>
                <a:latin typeface="Times New Roman" panose="02020603050405020304" pitchFamily="18" charset="0"/>
                <a:cs typeface="Times New Roman" panose="02020603050405020304" pitchFamily="18" charset="0"/>
              </a:rPr>
              <a:t>Đoán kết quả của:</a:t>
            </a:r>
          </a:p>
        </p:txBody>
      </p:sp>
      <p:sp>
        <p:nvSpPr>
          <p:cNvPr id="11" name="Rectangle 10"/>
          <p:cNvSpPr/>
          <p:nvPr/>
        </p:nvSpPr>
        <p:spPr>
          <a:xfrm>
            <a:off x="379056" y="2772367"/>
            <a:ext cx="6224714" cy="71748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x + </a:t>
            </a:r>
            <a:r>
              <a:rPr lang="en-US" smtClean="0">
                <a:latin typeface="Arial Narrow" panose="020B0606020202030204" pitchFamily="34" charset="0"/>
              </a:rPr>
              <a:t>y</a:t>
            </a:r>
          </a:p>
          <a:p>
            <a:r>
              <a:rPr lang="en-US">
                <a:latin typeface="Arial Narrow" panose="020B0606020202030204" pitchFamily="34" charset="0"/>
              </a:rPr>
              <a:t>&gt;&gt;&gt; type(x+y)</a:t>
            </a:r>
          </a:p>
        </p:txBody>
      </p:sp>
    </p:spTree>
    <p:extLst>
      <p:ext uri="{BB962C8B-B14F-4D97-AF65-F5344CB8AC3E}">
        <p14:creationId xmlns:p14="http://schemas.microsoft.com/office/powerpoint/2010/main" val="3799820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5074</TotalTime>
  <Words>2275</Words>
  <Application>Microsoft Office PowerPoint</Application>
  <PresentationFormat>Widescreen</PresentationFormat>
  <Paragraphs>300</Paragraphs>
  <Slides>48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Arial Narrow</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Hiep Dang Vo</dc:creator>
  <cp:lastModifiedBy>Hiep Dang Vo</cp:lastModifiedBy>
  <cp:revision>83</cp:revision>
  <dcterms:created xsi:type="dcterms:W3CDTF">2021-03-13T06:51:46Z</dcterms:created>
  <dcterms:modified xsi:type="dcterms:W3CDTF">2021-03-31T11:16:41Z</dcterms:modified>
</cp:coreProperties>
</file>