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notesMasterIdLst>
    <p:notesMasterId r:id="rId27"/>
  </p:notesMasterIdLst>
  <p:sldIdLst>
    <p:sldId id="256" r:id="rId2"/>
    <p:sldId id="257" r:id="rId3"/>
    <p:sldId id="280" r:id="rId4"/>
    <p:sldId id="258" r:id="rId5"/>
    <p:sldId id="300" r:id="rId6"/>
    <p:sldId id="259" r:id="rId7"/>
    <p:sldId id="267" r:id="rId8"/>
    <p:sldId id="274" r:id="rId9"/>
    <p:sldId id="272" r:id="rId10"/>
    <p:sldId id="261" r:id="rId11"/>
    <p:sldId id="283" r:id="rId12"/>
    <p:sldId id="291" r:id="rId13"/>
    <p:sldId id="262" r:id="rId14"/>
    <p:sldId id="292" r:id="rId15"/>
    <p:sldId id="293" r:id="rId16"/>
    <p:sldId id="284" r:id="rId17"/>
    <p:sldId id="287" r:id="rId18"/>
    <p:sldId id="288" r:id="rId19"/>
    <p:sldId id="294" r:id="rId20"/>
    <p:sldId id="266" r:id="rId21"/>
    <p:sldId id="295" r:id="rId22"/>
    <p:sldId id="298" r:id="rId23"/>
    <p:sldId id="299" r:id="rId24"/>
    <p:sldId id="273" r:id="rId25"/>
    <p:sldId id="26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36E7"/>
    <a:srgbClr val="F3DD7C"/>
    <a:srgbClr val="FF7FE7"/>
    <a:srgbClr val="FE98F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5376"/>
  </p:normalViewPr>
  <p:slideViewPr>
    <p:cSldViewPr snapToGrid="0">
      <p:cViewPr varScale="1">
        <p:scale>
          <a:sx n="105" d="100"/>
          <a:sy n="105"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8D731C-5EAD-544E-9099-D20A9E6502F7}" type="datetimeFigureOut">
              <a:rPr lang="en-US" smtClean="0"/>
              <a:t>8/4/22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4E5BE5-8B8C-9942-A7E4-BD025B99D366}" type="slidenum">
              <a:rPr lang="en-US" smtClean="0"/>
              <a:t>‹#›</a:t>
            </a:fld>
            <a:endParaRPr lang="en-US"/>
          </a:p>
        </p:txBody>
      </p:sp>
    </p:spTree>
    <p:extLst>
      <p:ext uri="{BB962C8B-B14F-4D97-AF65-F5344CB8AC3E}">
        <p14:creationId xmlns:p14="http://schemas.microsoft.com/office/powerpoint/2010/main" val="4173790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Modern AI frameworks, primarily supervised and reinforcement learning has achieved plenty. However, they are still lacking when compared to an average human child. Particularly in terms of their enormous need for prior data, relative limited ability to generalize, and inability to perform many types of causal inferences. </a:t>
            </a:r>
          </a:p>
        </p:txBody>
      </p:sp>
      <p:sp>
        <p:nvSpPr>
          <p:cNvPr id="4" name="Slide Number Placeholder 3"/>
          <p:cNvSpPr>
            <a:spLocks noGrp="1"/>
          </p:cNvSpPr>
          <p:nvPr>
            <p:ph type="sldNum" sz="quarter" idx="5"/>
          </p:nvPr>
        </p:nvSpPr>
        <p:spPr/>
        <p:txBody>
          <a:bodyPr/>
          <a:lstStyle/>
          <a:p>
            <a:fld id="{0E4E5BE5-8B8C-9942-A7E4-BD025B99D366}" type="slidenum">
              <a:rPr lang="en-US" smtClean="0"/>
              <a:t>4</a:t>
            </a:fld>
            <a:endParaRPr lang="en-US"/>
          </a:p>
        </p:txBody>
      </p:sp>
    </p:spTree>
    <p:extLst>
      <p:ext uri="{BB962C8B-B14F-4D97-AF65-F5344CB8AC3E}">
        <p14:creationId xmlns:p14="http://schemas.microsoft.com/office/powerpoint/2010/main" val="1206758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define a set of six learning models each with some components of these above </a:t>
            </a:r>
            <a:r>
              <a:rPr lang="en-US" dirty="0" err="1"/>
              <a:t>hypothese</a:t>
            </a:r>
            <a:r>
              <a:rPr lang="en-US" dirty="0"/>
              <a:t>. Then, we will extract the best-fit model for each group via a comparison metric, namely AIC or BIC. As a sanity check, we validate that our models are each distinctively powerful by verifying that each model is the most likely to best-fit data generated under the same model hypothesis. A confusion matrix lit up across the diagonal, as shown, is a strong indication of that. In particular,  we will proceed with the AIC comparison metric. </a:t>
            </a:r>
          </a:p>
        </p:txBody>
      </p:sp>
      <p:sp>
        <p:nvSpPr>
          <p:cNvPr id="4" name="Slide Number Placeholder 3"/>
          <p:cNvSpPr>
            <a:spLocks noGrp="1"/>
          </p:cNvSpPr>
          <p:nvPr>
            <p:ph type="sldNum" sz="quarter" idx="5"/>
          </p:nvPr>
        </p:nvSpPr>
        <p:spPr/>
        <p:txBody>
          <a:bodyPr/>
          <a:lstStyle/>
          <a:p>
            <a:fld id="{0E4E5BE5-8B8C-9942-A7E4-BD025B99D366}" type="slidenum">
              <a:rPr lang="en-US" smtClean="0"/>
              <a:t>13</a:t>
            </a:fld>
            <a:endParaRPr lang="en-US"/>
          </a:p>
        </p:txBody>
      </p:sp>
    </p:spTree>
    <p:extLst>
      <p:ext uri="{BB962C8B-B14F-4D97-AF65-F5344CB8AC3E}">
        <p14:creationId xmlns:p14="http://schemas.microsoft.com/office/powerpoint/2010/main" val="1157304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4E5BE5-8B8C-9942-A7E4-BD025B99D366}" type="slidenum">
              <a:rPr lang="en-US" smtClean="0"/>
              <a:t>14</a:t>
            </a:fld>
            <a:endParaRPr lang="en-US"/>
          </a:p>
        </p:txBody>
      </p:sp>
    </p:spTree>
    <p:extLst>
      <p:ext uri="{BB962C8B-B14F-4D97-AF65-F5344CB8AC3E}">
        <p14:creationId xmlns:p14="http://schemas.microsoft.com/office/powerpoint/2010/main" val="2898014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our best models in hand, let us now contrast how the agents generated under these best-fit model hypotheses perform relative to our human participants. Here is, again, plot of the approach-avoid proportion. The columns from left to right represent the age groups, the top row is their likelihood to approach a positive block and the bottom row is for the negative block. </a:t>
            </a:r>
          </a:p>
          <a:p>
            <a:endParaRPr lang="en-US" dirty="0"/>
          </a:p>
        </p:txBody>
      </p:sp>
      <p:sp>
        <p:nvSpPr>
          <p:cNvPr id="4" name="Slide Number Placeholder 3"/>
          <p:cNvSpPr>
            <a:spLocks noGrp="1"/>
          </p:cNvSpPr>
          <p:nvPr>
            <p:ph type="sldNum" sz="quarter" idx="5"/>
          </p:nvPr>
        </p:nvSpPr>
        <p:spPr/>
        <p:txBody>
          <a:bodyPr/>
          <a:lstStyle/>
          <a:p>
            <a:fld id="{0E4E5BE5-8B8C-9942-A7E4-BD025B99D366}" type="slidenum">
              <a:rPr lang="en-US" smtClean="0"/>
              <a:t>17</a:t>
            </a:fld>
            <a:endParaRPr lang="en-US"/>
          </a:p>
        </p:txBody>
      </p:sp>
    </p:spTree>
    <p:extLst>
      <p:ext uri="{BB962C8B-B14F-4D97-AF65-F5344CB8AC3E}">
        <p14:creationId xmlns:p14="http://schemas.microsoft.com/office/powerpoint/2010/main" val="1610247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here are the same plots for the model agents.</a:t>
            </a:r>
          </a:p>
        </p:txBody>
      </p:sp>
      <p:sp>
        <p:nvSpPr>
          <p:cNvPr id="4" name="Slide Number Placeholder 3"/>
          <p:cNvSpPr>
            <a:spLocks noGrp="1"/>
          </p:cNvSpPr>
          <p:nvPr>
            <p:ph type="sldNum" sz="quarter" idx="5"/>
          </p:nvPr>
        </p:nvSpPr>
        <p:spPr/>
        <p:txBody>
          <a:bodyPr/>
          <a:lstStyle/>
          <a:p>
            <a:fld id="{0E4E5BE5-8B8C-9942-A7E4-BD025B99D366}" type="slidenum">
              <a:rPr lang="en-US" smtClean="0"/>
              <a:t>18</a:t>
            </a:fld>
            <a:endParaRPr lang="en-US"/>
          </a:p>
        </p:txBody>
      </p:sp>
    </p:spTree>
    <p:extLst>
      <p:ext uri="{BB962C8B-B14F-4D97-AF65-F5344CB8AC3E}">
        <p14:creationId xmlns:p14="http://schemas.microsoft.com/office/powerpoint/2010/main" val="2698695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particular, the model agents capture the overall high volume of approach rates for the positive stimuli, but they fail in overly approaching the negative stimuli. </a:t>
            </a:r>
          </a:p>
        </p:txBody>
      </p:sp>
      <p:sp>
        <p:nvSpPr>
          <p:cNvPr id="4" name="Slide Number Placeholder 3"/>
          <p:cNvSpPr>
            <a:spLocks noGrp="1"/>
          </p:cNvSpPr>
          <p:nvPr>
            <p:ph type="sldNum" sz="quarter" idx="5"/>
          </p:nvPr>
        </p:nvSpPr>
        <p:spPr/>
        <p:txBody>
          <a:bodyPr/>
          <a:lstStyle/>
          <a:p>
            <a:fld id="{0E4E5BE5-8B8C-9942-A7E4-BD025B99D366}" type="slidenum">
              <a:rPr lang="en-US" smtClean="0"/>
              <a:t>19</a:t>
            </a:fld>
            <a:endParaRPr lang="en-US"/>
          </a:p>
        </p:txBody>
      </p:sp>
    </p:spTree>
    <p:extLst>
      <p:ext uri="{BB962C8B-B14F-4D97-AF65-F5344CB8AC3E}">
        <p14:creationId xmlns:p14="http://schemas.microsoft.com/office/powerpoint/2010/main" val="300484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Although they are approaching the positive stimuli with relatively comparable ratios.</a:t>
            </a:r>
          </a:p>
        </p:txBody>
      </p:sp>
      <p:sp>
        <p:nvSpPr>
          <p:cNvPr id="4" name="Slide Number Placeholder 3"/>
          <p:cNvSpPr>
            <a:spLocks noGrp="1"/>
          </p:cNvSpPr>
          <p:nvPr>
            <p:ph type="sldNum" sz="quarter" idx="5"/>
          </p:nvPr>
        </p:nvSpPr>
        <p:spPr/>
        <p:txBody>
          <a:bodyPr/>
          <a:lstStyle/>
          <a:p>
            <a:fld id="{0E4E5BE5-8B8C-9942-A7E4-BD025B99D366}" type="slidenum">
              <a:rPr lang="en-US" smtClean="0"/>
              <a:t>20</a:t>
            </a:fld>
            <a:endParaRPr lang="en-US"/>
          </a:p>
        </p:txBody>
      </p:sp>
    </p:spTree>
    <p:extLst>
      <p:ext uri="{BB962C8B-B14F-4D97-AF65-F5344CB8AC3E}">
        <p14:creationId xmlns:p14="http://schemas.microsoft.com/office/powerpoint/2010/main" val="3426010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direct result, it damages their ability to maximize net reward gain in ways that humans are capable of. </a:t>
            </a:r>
          </a:p>
        </p:txBody>
      </p:sp>
      <p:sp>
        <p:nvSpPr>
          <p:cNvPr id="4" name="Slide Number Placeholder 3"/>
          <p:cNvSpPr>
            <a:spLocks noGrp="1"/>
          </p:cNvSpPr>
          <p:nvPr>
            <p:ph type="sldNum" sz="quarter" idx="5"/>
          </p:nvPr>
        </p:nvSpPr>
        <p:spPr/>
        <p:txBody>
          <a:bodyPr/>
          <a:lstStyle/>
          <a:p>
            <a:fld id="{0E4E5BE5-8B8C-9942-A7E4-BD025B99D366}" type="slidenum">
              <a:rPr lang="en-US" smtClean="0"/>
              <a:t>21</a:t>
            </a:fld>
            <a:endParaRPr lang="en-US"/>
          </a:p>
        </p:txBody>
      </p:sp>
    </p:spTree>
    <p:extLst>
      <p:ext uri="{BB962C8B-B14F-4D97-AF65-F5344CB8AC3E}">
        <p14:creationId xmlns:p14="http://schemas.microsoft.com/office/powerpoint/2010/main" val="7358751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perhaps interesting despite this underwhelming performance from the model is their ability to potentially capture adult's preferences to internally conform to a 1-D color rule more often than 1-D pattern rule from behavior data alone. In the best performing adult model, it incorporates positive and negative learning rates for color and pattern respectively. If we look at the learning rate for color and pattern, we will notice that the negative learning rate for pattern is greater, which suggests that participants are more sensitive to negative rewards in the pattern </a:t>
            </a:r>
            <a:r>
              <a:rPr lang="en-US" dirty="0" err="1"/>
              <a:t>specturm</a:t>
            </a:r>
            <a:r>
              <a:rPr lang="en-US" dirty="0"/>
              <a:t> and thus conforming more towards their belief for a 1-D color rule. </a:t>
            </a:r>
          </a:p>
          <a:p>
            <a:endParaRPr lang="en-US" dirty="0"/>
          </a:p>
        </p:txBody>
      </p:sp>
      <p:sp>
        <p:nvSpPr>
          <p:cNvPr id="4" name="Slide Number Placeholder 3"/>
          <p:cNvSpPr>
            <a:spLocks noGrp="1"/>
          </p:cNvSpPr>
          <p:nvPr>
            <p:ph type="sldNum" sz="quarter" idx="5"/>
          </p:nvPr>
        </p:nvSpPr>
        <p:spPr/>
        <p:txBody>
          <a:bodyPr/>
          <a:lstStyle/>
          <a:p>
            <a:fld id="{0E4E5BE5-8B8C-9942-A7E4-BD025B99D366}" type="slidenum">
              <a:rPr lang="en-US" smtClean="0"/>
              <a:t>22</a:t>
            </a:fld>
            <a:endParaRPr lang="en-US"/>
          </a:p>
        </p:txBody>
      </p:sp>
    </p:spTree>
    <p:extLst>
      <p:ext uri="{BB962C8B-B14F-4D97-AF65-F5344CB8AC3E}">
        <p14:creationId xmlns:p14="http://schemas.microsoft.com/office/powerpoint/2010/main" val="292859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previous studies have also highlighted children's superior learning capability compared to adults. With the explore-exploit tradeoffs being a core idea in developmental studies. The general notion is that children are more willing to explore the unknown than adults typically are, and that has been shown to be a significant advantage in their ability to learn generally and broadly. </a:t>
            </a:r>
          </a:p>
        </p:txBody>
      </p:sp>
      <p:sp>
        <p:nvSpPr>
          <p:cNvPr id="4" name="Slide Number Placeholder 3"/>
          <p:cNvSpPr>
            <a:spLocks noGrp="1"/>
          </p:cNvSpPr>
          <p:nvPr>
            <p:ph type="sldNum" sz="quarter" idx="5"/>
          </p:nvPr>
        </p:nvSpPr>
        <p:spPr/>
        <p:txBody>
          <a:bodyPr/>
          <a:lstStyle/>
          <a:p>
            <a:fld id="{0E4E5BE5-8B8C-9942-A7E4-BD025B99D366}" type="slidenum">
              <a:rPr lang="en-US" smtClean="0"/>
              <a:t>5</a:t>
            </a:fld>
            <a:endParaRPr lang="en-US"/>
          </a:p>
        </p:txBody>
      </p:sp>
    </p:spTree>
    <p:extLst>
      <p:ext uri="{BB962C8B-B14F-4D97-AF65-F5344CB8AC3E}">
        <p14:creationId xmlns:p14="http://schemas.microsoft.com/office/powerpoint/2010/main" val="2495789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 this study recruited children and adult participants in hopes of studying their ability to learn in an approach-avoid setting. In particular, every participant is presented a sequence of unknown blocks to which they can choose to avoid, learning nothing about the stimulus, or approach and be positively or negatively rewarded. Each unknown block contains color and pattern and participants must learn a conjunctive rule in order to maximize their reward. The study shows that children are more likely to infer the correct conjunctive rule and are more exploratory overall than adults.</a:t>
            </a:r>
          </a:p>
        </p:txBody>
      </p:sp>
      <p:sp>
        <p:nvSpPr>
          <p:cNvPr id="4" name="Slide Number Placeholder 3"/>
          <p:cNvSpPr>
            <a:spLocks noGrp="1"/>
          </p:cNvSpPr>
          <p:nvPr>
            <p:ph type="sldNum" sz="quarter" idx="5"/>
          </p:nvPr>
        </p:nvSpPr>
        <p:spPr/>
        <p:txBody>
          <a:bodyPr/>
          <a:lstStyle/>
          <a:p>
            <a:fld id="{0E4E5BE5-8B8C-9942-A7E4-BD025B99D366}" type="slidenum">
              <a:rPr lang="en-US" smtClean="0"/>
              <a:t>6</a:t>
            </a:fld>
            <a:endParaRPr lang="en-US"/>
          </a:p>
        </p:txBody>
      </p:sp>
    </p:spTree>
    <p:extLst>
      <p:ext uri="{BB962C8B-B14F-4D97-AF65-F5344CB8AC3E}">
        <p14:creationId xmlns:p14="http://schemas.microsoft.com/office/powerpoint/2010/main" val="4076644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Onto our approach. Computational modeling has grew to be a popular technique for testing learning hypothesis in developmental studies. Specifically, one can define a precise mathematical mechanism and compute the likelihood to generate our observed data given a generating model. We choose to use reinforcement learning paradigms due to their striking </a:t>
            </a:r>
            <a:r>
              <a:rPr lang="en-US" dirty="0" err="1"/>
              <a:t>similarlity</a:t>
            </a:r>
            <a:r>
              <a:rPr lang="en-US" dirty="0"/>
              <a:t> to the reward mechanism of this experiment. Our goal is to see if the children's learning advantage over adults could be encapsulated by one of our RL-based learning models. </a:t>
            </a:r>
          </a:p>
        </p:txBody>
      </p:sp>
      <p:sp>
        <p:nvSpPr>
          <p:cNvPr id="4" name="Slide Number Placeholder 3"/>
          <p:cNvSpPr>
            <a:spLocks noGrp="1"/>
          </p:cNvSpPr>
          <p:nvPr>
            <p:ph type="sldNum" sz="quarter" idx="5"/>
          </p:nvPr>
        </p:nvSpPr>
        <p:spPr/>
        <p:txBody>
          <a:bodyPr/>
          <a:lstStyle/>
          <a:p>
            <a:fld id="{0E4E5BE5-8B8C-9942-A7E4-BD025B99D366}" type="slidenum">
              <a:rPr lang="en-US" smtClean="0"/>
              <a:t>7</a:t>
            </a:fld>
            <a:endParaRPr lang="en-US"/>
          </a:p>
        </p:txBody>
      </p:sp>
    </p:spTree>
    <p:extLst>
      <p:ext uri="{BB962C8B-B14F-4D97-AF65-F5344CB8AC3E}">
        <p14:creationId xmlns:p14="http://schemas.microsoft.com/office/powerpoint/2010/main" val="1244010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talk briefly about formulation of our models and highlight some key attributes. To start off with, we employed a class of models based on "Q-Learning", where an agent's beliefs, represented by the Q function, are updated based on prediction errors, which discrepancies between their expectation of the reward signal and the actual reward signal. And they make action choices based on a </a:t>
            </a:r>
            <a:r>
              <a:rPr lang="en-US" dirty="0" err="1"/>
              <a:t>softmax</a:t>
            </a:r>
            <a:r>
              <a:rPr lang="en-US" dirty="0"/>
              <a:t> probability computed using this Q-value function. Our parameters of interests are learning rate and the inverse temperature. Learning rate is perhaps self-explanatory, but the inverse temperature in essence, is our attempt to capture the explore-exploit tradeoff. The lower the inverse temperature, the more likely the agent will take actions that deviate from its internal beliefs, and the reverse true for higher inverse temperatures. </a:t>
            </a:r>
          </a:p>
        </p:txBody>
      </p:sp>
      <p:sp>
        <p:nvSpPr>
          <p:cNvPr id="4" name="Slide Number Placeholder 3"/>
          <p:cNvSpPr>
            <a:spLocks noGrp="1"/>
          </p:cNvSpPr>
          <p:nvPr>
            <p:ph type="sldNum" sz="quarter" idx="5"/>
          </p:nvPr>
        </p:nvSpPr>
        <p:spPr/>
        <p:txBody>
          <a:bodyPr/>
          <a:lstStyle/>
          <a:p>
            <a:fld id="{0E4E5BE5-8B8C-9942-A7E4-BD025B99D366}" type="slidenum">
              <a:rPr lang="en-US" smtClean="0"/>
              <a:t>8</a:t>
            </a:fld>
            <a:endParaRPr lang="en-US"/>
          </a:p>
        </p:txBody>
      </p:sp>
    </p:spTree>
    <p:extLst>
      <p:ext uri="{BB962C8B-B14F-4D97-AF65-F5344CB8AC3E}">
        <p14:creationId xmlns:p14="http://schemas.microsoft.com/office/powerpoint/2010/main" val="2034411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we have the model, we will perform maximum likelihood estimation to obtain the best-fit parameters given the experimental data and our model. Comparing these best-fit parameters across age groups can give valuable insights in terms of how fast they learn or how exploratory they are relative to each other. The best-fit parameters of this simple model appears to suggest that children learn faster than adults but remain more exploratory in their behavior, which supports the findings from previous literature. </a:t>
            </a:r>
          </a:p>
          <a:p>
            <a:endParaRPr lang="en-US" dirty="0"/>
          </a:p>
        </p:txBody>
      </p:sp>
      <p:sp>
        <p:nvSpPr>
          <p:cNvPr id="4" name="Slide Number Placeholder 3"/>
          <p:cNvSpPr>
            <a:spLocks noGrp="1"/>
          </p:cNvSpPr>
          <p:nvPr>
            <p:ph type="sldNum" sz="quarter" idx="5"/>
          </p:nvPr>
        </p:nvSpPr>
        <p:spPr/>
        <p:txBody>
          <a:bodyPr/>
          <a:lstStyle/>
          <a:p>
            <a:fld id="{0E4E5BE5-8B8C-9942-A7E4-BD025B99D366}" type="slidenum">
              <a:rPr lang="en-US" smtClean="0"/>
              <a:t>9</a:t>
            </a:fld>
            <a:endParaRPr lang="en-US"/>
          </a:p>
        </p:txBody>
      </p:sp>
    </p:spTree>
    <p:extLst>
      <p:ext uri="{BB962C8B-B14F-4D97-AF65-F5344CB8AC3E}">
        <p14:creationId xmlns:p14="http://schemas.microsoft.com/office/powerpoint/2010/main" val="1290779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embed more interesting and complex learning hypothesis in our model. From the experiment data, it was shown that adults and children perhaps adjust their rate of approaching positive and negative blocks differently. Thus, we decide to consider differentiating our model's sensitivity for positive and negative stimulus, introducing separate learning rates for positive and negative reward signals. </a:t>
            </a:r>
          </a:p>
        </p:txBody>
      </p:sp>
      <p:sp>
        <p:nvSpPr>
          <p:cNvPr id="4" name="Slide Number Placeholder 3"/>
          <p:cNvSpPr>
            <a:spLocks noGrp="1"/>
          </p:cNvSpPr>
          <p:nvPr>
            <p:ph type="sldNum" sz="quarter" idx="5"/>
          </p:nvPr>
        </p:nvSpPr>
        <p:spPr/>
        <p:txBody>
          <a:bodyPr/>
          <a:lstStyle/>
          <a:p>
            <a:fld id="{0E4E5BE5-8B8C-9942-A7E4-BD025B99D366}" type="slidenum">
              <a:rPr lang="en-US" smtClean="0"/>
              <a:t>10</a:t>
            </a:fld>
            <a:endParaRPr lang="en-US"/>
          </a:p>
        </p:txBody>
      </p:sp>
    </p:spTree>
    <p:extLst>
      <p:ext uri="{BB962C8B-B14F-4D97-AF65-F5344CB8AC3E}">
        <p14:creationId xmlns:p14="http://schemas.microsoft.com/office/powerpoint/2010/main" val="4248805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the experiment also demonstrate that perhaps the participants have different sensitivity towards color and pattern vs. the object identity themselves across age group. Our previous value update mechanism treats every object individually, but it appears reasonable that participants may have separate internal beliefs for the object's color and pattern and somehow join those beliefs in choosing their action. Hence, we introduce separate Q values for color and pattern along with a definition for joining them. </a:t>
            </a:r>
          </a:p>
          <a:p>
            <a:endParaRPr lang="en-US" dirty="0"/>
          </a:p>
        </p:txBody>
      </p:sp>
      <p:sp>
        <p:nvSpPr>
          <p:cNvPr id="4" name="Slide Number Placeholder 3"/>
          <p:cNvSpPr>
            <a:spLocks noGrp="1"/>
          </p:cNvSpPr>
          <p:nvPr>
            <p:ph type="sldNum" sz="quarter" idx="5"/>
          </p:nvPr>
        </p:nvSpPr>
        <p:spPr/>
        <p:txBody>
          <a:bodyPr/>
          <a:lstStyle/>
          <a:p>
            <a:fld id="{0E4E5BE5-8B8C-9942-A7E4-BD025B99D366}" type="slidenum">
              <a:rPr lang="en-US" smtClean="0"/>
              <a:t>11</a:t>
            </a:fld>
            <a:endParaRPr lang="en-US"/>
          </a:p>
        </p:txBody>
      </p:sp>
    </p:spTree>
    <p:extLst>
      <p:ext uri="{BB962C8B-B14F-4D97-AF65-F5344CB8AC3E}">
        <p14:creationId xmlns:p14="http://schemas.microsoft.com/office/powerpoint/2010/main" val="1376263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to the argument about positive and negative sensitivities, we also considered embedding different </a:t>
            </a:r>
            <a:r>
              <a:rPr lang="en-US" dirty="0" err="1"/>
              <a:t>sensitivies</a:t>
            </a:r>
            <a:r>
              <a:rPr lang="en-US" dirty="0"/>
              <a:t> with respect the color and pattern prediction errors since the adult group seem to conclude that the reward mechanism follows a 1-D color rule over a 1-D pattern rule. </a:t>
            </a:r>
          </a:p>
          <a:p>
            <a:endParaRPr lang="en-US" dirty="0"/>
          </a:p>
        </p:txBody>
      </p:sp>
      <p:sp>
        <p:nvSpPr>
          <p:cNvPr id="4" name="Slide Number Placeholder 3"/>
          <p:cNvSpPr>
            <a:spLocks noGrp="1"/>
          </p:cNvSpPr>
          <p:nvPr>
            <p:ph type="sldNum" sz="quarter" idx="5"/>
          </p:nvPr>
        </p:nvSpPr>
        <p:spPr/>
        <p:txBody>
          <a:bodyPr/>
          <a:lstStyle/>
          <a:p>
            <a:fld id="{0E4E5BE5-8B8C-9942-A7E4-BD025B99D366}" type="slidenum">
              <a:rPr lang="en-US" smtClean="0"/>
              <a:t>12</a:t>
            </a:fld>
            <a:endParaRPr lang="en-US"/>
          </a:p>
        </p:txBody>
      </p:sp>
    </p:spTree>
    <p:extLst>
      <p:ext uri="{BB962C8B-B14F-4D97-AF65-F5344CB8AC3E}">
        <p14:creationId xmlns:p14="http://schemas.microsoft.com/office/powerpoint/2010/main" val="2830232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8/4/22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0226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17772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77784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2133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072378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8/4/22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769838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874179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4561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3324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9332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853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319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9747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98517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6595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6416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8/4/22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26975636"/>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hyperlink" Target="https://doi.org/10.1007/s00422-013-0571-5" TargetMode="External"/><Relationship Id="rId12" Type="http://schemas.openxmlformats.org/officeDocument/2006/relationships/image" Target="../media/image9.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8.png"/><Relationship Id="rId5" Type="http://schemas.openxmlformats.org/officeDocument/2006/relationships/image" Target="../media/image23.png"/><Relationship Id="rId10" Type="http://schemas.openxmlformats.org/officeDocument/2006/relationships/image" Target="../media/image11.svg"/><Relationship Id="rId4" Type="http://schemas.openxmlformats.org/officeDocument/2006/relationships/image" Target="../media/image22.pn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7" Type="http://schemas.openxmlformats.org/officeDocument/2006/relationships/image" Target="../media/image2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9.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mailto:kai.hung@rice.edu"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098/rstb.2019.0502"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hyperlink" Target="https://doi.org/10.1016/j.cognition.2021.104940" TargetMode="External"/><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5.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11" Type="http://schemas.openxmlformats.org/officeDocument/2006/relationships/image" Target="../media/image14.png"/><Relationship Id="rId5" Type="http://schemas.openxmlformats.org/officeDocument/2006/relationships/image" Target="../media/image10.png"/><Relationship Id="rId10" Type="http://schemas.openxmlformats.org/officeDocument/2006/relationships/image" Target="../media/image13.svg"/><Relationship Id="rId4" Type="http://schemas.openxmlformats.org/officeDocument/2006/relationships/image" Target="../media/image9.sv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6.png"/><Relationship Id="rId7" Type="http://schemas.openxmlformats.org/officeDocument/2006/relationships/image" Target="../media/image11.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intellabs.github.io/coach/_images/design.png" TargetMode="External"/><Relationship Id="rId10" Type="http://schemas.openxmlformats.org/officeDocument/2006/relationships/hyperlink" Target="https://doi.org/10.1016/j.dcn.2019.100733" TargetMode="External"/><Relationship Id="rId4" Type="http://schemas.microsoft.com/office/2007/relationships/hdphoto" Target="../media/hdphoto1.wdp"/><Relationship Id="rId9" Type="http://schemas.openxmlformats.org/officeDocument/2006/relationships/image" Target="../media/image9.sv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hyperlink" Target="https://intellabs.github.io/coach/_images/design.png" TargetMode="Externa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0.png"/><Relationship Id="rId4" Type="http://schemas.openxmlformats.org/officeDocument/2006/relationships/image" Target="../media/image23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69000">
              <a:schemeClr val="accent3">
                <a:lumMod val="0"/>
                <a:lumOff val="100000"/>
                <a:alpha val="97066"/>
              </a:schemeClr>
            </a:gs>
            <a:gs pos="83000">
              <a:schemeClr val="accent3">
                <a:lumMod val="54335"/>
                <a:lumOff val="45665"/>
              </a:schemeClr>
            </a:gs>
            <a:gs pos="100000">
              <a:schemeClr val="bg2">
                <a:lumMod val="40000"/>
                <a:lumOff val="60000"/>
              </a:schemeClr>
            </a:gs>
            <a:gs pos="91000">
              <a:schemeClr val="accent3">
                <a:lumMod val="100000"/>
              </a:schemeClr>
            </a:gs>
          </a:gsLst>
          <a:path path="circle">
            <a:fillToRect r="100000" b="100000"/>
          </a:path>
        </a:gradFill>
        <a:effectLst/>
      </p:bgPr>
    </p:bg>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5C3178AB-16CE-9DE7-5119-FB561FF543B8}"/>
              </a:ext>
            </a:extLst>
          </p:cNvPr>
          <p:cNvSpPr/>
          <p:nvPr/>
        </p:nvSpPr>
        <p:spPr>
          <a:xfrm>
            <a:off x="2007392" y="1214439"/>
            <a:ext cx="9872663" cy="3930458"/>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7" name="Rounded Rectangle 6">
            <a:extLst>
              <a:ext uri="{FF2B5EF4-FFF2-40B4-BE49-F238E27FC236}">
                <a16:creationId xmlns:a16="http://schemas.microsoft.com/office/drawing/2014/main" id="{2B89B86E-B91E-450C-29F0-F21429098802}"/>
              </a:ext>
            </a:extLst>
          </p:cNvPr>
          <p:cNvSpPr/>
          <p:nvPr/>
        </p:nvSpPr>
        <p:spPr>
          <a:xfrm>
            <a:off x="2443162" y="5387300"/>
            <a:ext cx="9001125" cy="723901"/>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 name="TextBox 7">
            <a:extLst>
              <a:ext uri="{FF2B5EF4-FFF2-40B4-BE49-F238E27FC236}">
                <a16:creationId xmlns:a16="http://schemas.microsoft.com/office/drawing/2014/main" id="{5B0094D4-D2C0-9480-EA07-EE40809C84A7}"/>
              </a:ext>
            </a:extLst>
          </p:cNvPr>
          <p:cNvSpPr txBox="1"/>
          <p:nvPr/>
        </p:nvSpPr>
        <p:spPr>
          <a:xfrm>
            <a:off x="2257423" y="1713103"/>
            <a:ext cx="9372600" cy="3067506"/>
          </a:xfrm>
          <a:prstGeom prst="rect">
            <a:avLst/>
          </a:prstGeom>
          <a:noFill/>
        </p:spPr>
        <p:txBody>
          <a:bodyPr wrap="square" rtlCol="0">
            <a:spAutoFit/>
          </a:bodyPr>
          <a:lstStyle/>
          <a:p>
            <a:pPr algn="ctr"/>
            <a:r>
              <a:rPr lang="en-US" sz="3600" b="1" dirty="0">
                <a:solidFill>
                  <a:schemeClr val="bg1"/>
                </a:solidFill>
                <a:latin typeface="AppleGothic" pitchFamily="2" charset="-127"/>
                <a:ea typeface="AppleGothic" pitchFamily="2" charset="-127"/>
                <a:cs typeface="Kailasa" panose="02000500000000020004" pitchFamily="2" charset="0"/>
              </a:rPr>
              <a:t>Computational Modeling for Approach-Avoid Task with Reinforcement Learning Frameworks</a:t>
            </a:r>
          </a:p>
          <a:p>
            <a:pPr algn="ctr"/>
            <a:endParaRPr lang="en-US" sz="2000" b="1" dirty="0">
              <a:solidFill>
                <a:schemeClr val="bg1"/>
              </a:solidFill>
              <a:latin typeface="AppleGothic" pitchFamily="2" charset="-127"/>
              <a:ea typeface="AppleGothic" pitchFamily="2" charset="-127"/>
              <a:cs typeface="Arial" panose="020B0604020202020204" pitchFamily="34" charset="0"/>
            </a:endParaRPr>
          </a:p>
          <a:p>
            <a:pPr algn="ctr"/>
            <a:r>
              <a:rPr lang="en-US" sz="2000" b="1" dirty="0">
                <a:solidFill>
                  <a:schemeClr val="bg1"/>
                </a:solidFill>
                <a:latin typeface="AppleGothic" pitchFamily="2" charset="-127"/>
                <a:ea typeface="AppleGothic" pitchFamily="2" charset="-127"/>
                <a:cs typeface="Arial" panose="020B0604020202020204" pitchFamily="34" charset="0"/>
              </a:rPr>
              <a:t>Kai Hung</a:t>
            </a:r>
            <a:r>
              <a:rPr lang="en-US" sz="2000" b="1" baseline="30000" dirty="0">
                <a:solidFill>
                  <a:schemeClr val="bg1"/>
                </a:solidFill>
                <a:latin typeface="AppleGothic" pitchFamily="2" charset="-127"/>
                <a:ea typeface="AppleGothic" pitchFamily="2" charset="-127"/>
                <a:cs typeface="Arial" panose="020B0604020202020204" pitchFamily="34" charset="0"/>
              </a:rPr>
              <a:t>1</a:t>
            </a:r>
            <a:r>
              <a:rPr lang="en-US" sz="2000" b="1" dirty="0">
                <a:solidFill>
                  <a:schemeClr val="bg1"/>
                </a:solidFill>
                <a:latin typeface="AppleGothic" pitchFamily="2" charset="-127"/>
                <a:ea typeface="AppleGothic" pitchFamily="2" charset="-127"/>
                <a:cs typeface="Arial" panose="020B0604020202020204" pitchFamily="34" charset="0"/>
              </a:rPr>
              <a:t>, Eunice Yiu</a:t>
            </a:r>
            <a:r>
              <a:rPr lang="en-US" sz="2000" b="1" baseline="30000" dirty="0">
                <a:solidFill>
                  <a:schemeClr val="bg1"/>
                </a:solidFill>
                <a:latin typeface="AppleGothic" pitchFamily="2" charset="-127"/>
                <a:ea typeface="AppleGothic" pitchFamily="2" charset="-127"/>
                <a:cs typeface="Arial" panose="020B0604020202020204" pitchFamily="34" charset="0"/>
              </a:rPr>
              <a:t>2</a:t>
            </a:r>
            <a:r>
              <a:rPr lang="en-US" sz="2000" b="1" dirty="0">
                <a:solidFill>
                  <a:schemeClr val="bg1"/>
                </a:solidFill>
                <a:latin typeface="AppleGothic" pitchFamily="2" charset="-127"/>
                <a:ea typeface="AppleGothic" pitchFamily="2" charset="-127"/>
                <a:cs typeface="Arial" panose="020B0604020202020204" pitchFamily="34" charset="0"/>
              </a:rPr>
              <a:t>, Alison Gopnik Ph.D</a:t>
            </a:r>
            <a:r>
              <a:rPr lang="en-US" sz="2000" b="1" baseline="30000" dirty="0">
                <a:solidFill>
                  <a:schemeClr val="bg1"/>
                </a:solidFill>
                <a:latin typeface="AppleGothic" pitchFamily="2" charset="-127"/>
                <a:ea typeface="AppleGothic" pitchFamily="2" charset="-127"/>
                <a:cs typeface="Arial" panose="020B0604020202020204" pitchFamily="34" charset="0"/>
              </a:rPr>
              <a:t>2,3</a:t>
            </a:r>
          </a:p>
          <a:p>
            <a:pPr algn="ctr"/>
            <a:endParaRPr lang="en-US" sz="2000" b="1" baseline="30000" dirty="0">
              <a:solidFill>
                <a:schemeClr val="bg1"/>
              </a:solidFill>
              <a:latin typeface="AppleGothic" pitchFamily="2" charset="-127"/>
              <a:ea typeface="AppleGothic" pitchFamily="2" charset="-127"/>
              <a:cs typeface="Arial" panose="020B0604020202020204" pitchFamily="34" charset="0"/>
            </a:endParaRPr>
          </a:p>
          <a:p>
            <a:pPr algn="ctr"/>
            <a:r>
              <a:rPr lang="en-US" sz="1600" b="1" baseline="30000" dirty="0">
                <a:solidFill>
                  <a:schemeClr val="bg1"/>
                </a:solidFill>
                <a:latin typeface="AppleGothic" pitchFamily="2" charset="-127"/>
                <a:ea typeface="AppleGothic" pitchFamily="2" charset="-127"/>
                <a:cs typeface="Arial" panose="020B0604020202020204" pitchFamily="34" charset="0"/>
              </a:rPr>
              <a:t>1. Department of Computer Science, Rice University</a:t>
            </a:r>
          </a:p>
          <a:p>
            <a:pPr algn="ctr"/>
            <a:r>
              <a:rPr lang="en-US" sz="1600" b="1" baseline="30000" dirty="0">
                <a:solidFill>
                  <a:schemeClr val="bg1"/>
                </a:solidFill>
                <a:latin typeface="AppleGothic" pitchFamily="2" charset="-127"/>
                <a:ea typeface="AppleGothic" pitchFamily="2" charset="-127"/>
                <a:cs typeface="Arial" panose="020B0604020202020204" pitchFamily="34" charset="0"/>
              </a:rPr>
              <a:t>2. Department of Psychology, University of California, Berkeley</a:t>
            </a:r>
          </a:p>
          <a:p>
            <a:pPr algn="ctr"/>
            <a:r>
              <a:rPr lang="en-US" sz="1600" b="1" baseline="30000" dirty="0">
                <a:solidFill>
                  <a:schemeClr val="bg1"/>
                </a:solidFill>
                <a:latin typeface="AppleGothic" pitchFamily="2" charset="-127"/>
                <a:ea typeface="AppleGothic" pitchFamily="2" charset="-127"/>
                <a:cs typeface="Arial" panose="020B0604020202020204" pitchFamily="34" charset="0"/>
              </a:rPr>
              <a:t>3. Berkeley Artificial Intelligence Research</a:t>
            </a:r>
          </a:p>
        </p:txBody>
      </p:sp>
      <p:sp>
        <p:nvSpPr>
          <p:cNvPr id="9" name="TextBox 8">
            <a:extLst>
              <a:ext uri="{FF2B5EF4-FFF2-40B4-BE49-F238E27FC236}">
                <a16:creationId xmlns:a16="http://schemas.microsoft.com/office/drawing/2014/main" id="{03E6AF80-6009-6B99-D256-0125311BB905}"/>
              </a:ext>
            </a:extLst>
          </p:cNvPr>
          <p:cNvSpPr txBox="1"/>
          <p:nvPr/>
        </p:nvSpPr>
        <p:spPr>
          <a:xfrm>
            <a:off x="2514598" y="5564584"/>
            <a:ext cx="8858250" cy="369332"/>
          </a:xfrm>
          <a:prstGeom prst="rect">
            <a:avLst/>
          </a:prstGeom>
          <a:noFill/>
        </p:spPr>
        <p:txBody>
          <a:bodyPr wrap="square" rtlCol="0">
            <a:spAutoFit/>
          </a:bodyPr>
          <a:lstStyle/>
          <a:p>
            <a:pPr algn="ctr"/>
            <a:r>
              <a:rPr lang="en-US" b="1" dirty="0">
                <a:solidFill>
                  <a:schemeClr val="bg1"/>
                </a:solidFill>
                <a:latin typeface="AppleGothic" pitchFamily="2" charset="-127"/>
                <a:ea typeface="AppleGothic" pitchFamily="2" charset="-127"/>
                <a:cs typeface="Arial" panose="020B0604020202020204" pitchFamily="34" charset="0"/>
              </a:rPr>
              <a:t>Supported by NSF SUPERB REU Program</a:t>
            </a:r>
            <a:endParaRPr lang="en-US" b="1" baseline="30000" dirty="0">
              <a:solidFill>
                <a:schemeClr val="bg1"/>
              </a:solidFill>
              <a:latin typeface="AppleGothic" pitchFamily="2" charset="-127"/>
              <a:ea typeface="AppleGothic" pitchFamily="2" charset="-127"/>
              <a:cs typeface="Arial" panose="020B0604020202020204" pitchFamily="34" charset="0"/>
            </a:endParaRPr>
          </a:p>
        </p:txBody>
      </p:sp>
      <p:pic>
        <p:nvPicPr>
          <p:cNvPr id="11" name="Picture 10" descr="Logo&#10;&#10;Description automatically generated">
            <a:extLst>
              <a:ext uri="{FF2B5EF4-FFF2-40B4-BE49-F238E27FC236}">
                <a16:creationId xmlns:a16="http://schemas.microsoft.com/office/drawing/2014/main" id="{170167C1-AC57-B1DF-2B2E-0CE4940BED3B}"/>
              </a:ext>
            </a:extLst>
          </p:cNvPr>
          <p:cNvPicPr>
            <a:picLocks noChangeAspect="1"/>
          </p:cNvPicPr>
          <p:nvPr/>
        </p:nvPicPr>
        <p:blipFill>
          <a:blip r:embed="rId2"/>
          <a:stretch>
            <a:fillRect/>
          </a:stretch>
        </p:blipFill>
        <p:spPr>
          <a:xfrm>
            <a:off x="2443162" y="3883320"/>
            <a:ext cx="1940060" cy="1031619"/>
          </a:xfrm>
          <a:prstGeom prst="rect">
            <a:avLst/>
          </a:prstGeom>
        </p:spPr>
      </p:pic>
      <p:pic>
        <p:nvPicPr>
          <p:cNvPr id="13" name="Picture 12" descr="Logo&#10;&#10;Description automatically generated">
            <a:extLst>
              <a:ext uri="{FF2B5EF4-FFF2-40B4-BE49-F238E27FC236}">
                <a16:creationId xmlns:a16="http://schemas.microsoft.com/office/drawing/2014/main" id="{4DB2B9BB-EC37-DFC6-6919-DC2374A0BFE0}"/>
              </a:ext>
            </a:extLst>
          </p:cNvPr>
          <p:cNvPicPr>
            <a:picLocks noChangeAspect="1"/>
          </p:cNvPicPr>
          <p:nvPr/>
        </p:nvPicPr>
        <p:blipFill>
          <a:blip r:embed="rId3"/>
          <a:stretch>
            <a:fillRect/>
          </a:stretch>
        </p:blipFill>
        <p:spPr>
          <a:xfrm>
            <a:off x="9998872" y="3335194"/>
            <a:ext cx="1445415" cy="1445415"/>
          </a:xfrm>
          <a:prstGeom prst="rect">
            <a:avLst/>
          </a:prstGeom>
        </p:spPr>
      </p:pic>
    </p:spTree>
    <p:extLst>
      <p:ext uri="{BB962C8B-B14F-4D97-AF65-F5344CB8AC3E}">
        <p14:creationId xmlns:p14="http://schemas.microsoft.com/office/powerpoint/2010/main" val="56193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2185214"/>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Advanced RL Models</a:t>
                </a:r>
              </a:p>
              <a:p>
                <a:r>
                  <a:rPr lang="en-US" sz="2400" b="1" dirty="0">
                    <a:solidFill>
                      <a:schemeClr val="bg2"/>
                    </a:solidFill>
                    <a:latin typeface="AppleGothic" pitchFamily="2" charset="-127"/>
                    <a:ea typeface="AppleGothic" pitchFamily="2" charset="-127"/>
                  </a:rPr>
                  <a:t>RL2a: Positive &amp; Negative Learning Rates </a:t>
                </a:r>
                <a14:m>
                  <m:oMath xmlns:m="http://schemas.openxmlformats.org/officeDocument/2006/math">
                    <m:sSub>
                      <m:sSubPr>
                        <m:ctrlPr>
                          <a:rPr lang="en-US" sz="2400" b="1" i="1" smtClean="0">
                            <a:solidFill>
                              <a:schemeClr val="bg2"/>
                            </a:solidFill>
                            <a:latin typeface="Cambria Math" panose="02040503050406030204" pitchFamily="18" charset="0"/>
                            <a:ea typeface="AppleGothic" pitchFamily="2" charset="-127"/>
                          </a:rPr>
                        </m:ctrlPr>
                      </m:sSubPr>
                      <m:e>
                        <m:r>
                          <a:rPr lang="en-US" sz="2400" b="1" i="1" smtClean="0">
                            <a:solidFill>
                              <a:schemeClr val="bg2"/>
                            </a:solidFill>
                            <a:latin typeface="Cambria Math" panose="02040503050406030204" pitchFamily="18" charset="0"/>
                            <a:ea typeface="AppleGothic" pitchFamily="2" charset="-127"/>
                          </a:rPr>
                          <m:t>𝒂</m:t>
                        </m:r>
                      </m:e>
                      <m:sub>
                        <m:r>
                          <a:rPr lang="en-US" sz="2400" b="1" i="1" smtClean="0">
                            <a:solidFill>
                              <a:schemeClr val="bg2"/>
                            </a:solidFill>
                            <a:latin typeface="Cambria Math" panose="02040503050406030204" pitchFamily="18" charset="0"/>
                            <a:ea typeface="AppleGothic" pitchFamily="2" charset="-127"/>
                          </a:rPr>
                          <m:t>+</m:t>
                        </m:r>
                      </m:sub>
                    </m:sSub>
                    <m:r>
                      <a:rPr lang="en-US" sz="2400" b="1" i="1" smtClean="0">
                        <a:solidFill>
                          <a:schemeClr val="bg2"/>
                        </a:solidFill>
                        <a:latin typeface="Cambria Math" panose="02040503050406030204" pitchFamily="18" charset="0"/>
                        <a:ea typeface="AppleGothic" pitchFamily="2" charset="-127"/>
                      </a:rPr>
                      <m:t>, </m:t>
                    </m:r>
                    <m:sSub>
                      <m:sSubPr>
                        <m:ctrlPr>
                          <a:rPr lang="en-US" sz="2400" b="1" i="1" smtClean="0">
                            <a:solidFill>
                              <a:schemeClr val="bg2"/>
                            </a:solidFill>
                            <a:latin typeface="Cambria Math" panose="02040503050406030204" pitchFamily="18" charset="0"/>
                            <a:ea typeface="AppleGothic" pitchFamily="2" charset="-127"/>
                          </a:rPr>
                        </m:ctrlPr>
                      </m:sSubPr>
                      <m:e>
                        <m:r>
                          <a:rPr lang="en-US" sz="2400" b="1" i="1" smtClean="0">
                            <a:solidFill>
                              <a:schemeClr val="bg2"/>
                            </a:solidFill>
                            <a:latin typeface="Cambria Math" panose="02040503050406030204" pitchFamily="18" charset="0"/>
                            <a:ea typeface="AppleGothic" pitchFamily="2" charset="-127"/>
                          </a:rPr>
                          <m:t>𝒂</m:t>
                        </m:r>
                      </m:e>
                      <m:sub>
                        <m:r>
                          <a:rPr lang="en-US" sz="2400" b="1" i="1" smtClean="0">
                            <a:solidFill>
                              <a:schemeClr val="bg2"/>
                            </a:solidFill>
                            <a:latin typeface="Cambria Math" panose="02040503050406030204" pitchFamily="18" charset="0"/>
                            <a:ea typeface="AppleGothic" pitchFamily="2" charset="-127"/>
                          </a:rPr>
                          <m:t>−</m:t>
                        </m:r>
                      </m:sub>
                    </m:sSub>
                  </m:oMath>
                </a14:m>
                <a:endParaRPr lang="en-US" sz="2400" b="1" dirty="0">
                  <a:solidFill>
                    <a:schemeClr val="bg2"/>
                  </a:solidFill>
                  <a:latin typeface="AppleGothic" pitchFamily="2" charset="-127"/>
                  <a:ea typeface="AppleGothic" pitchFamily="2" charset="-127"/>
                </a:endParaRPr>
              </a:p>
              <a:p>
                <a:endParaRPr lang="en-US" sz="2400" b="1" dirty="0">
                  <a:solidFill>
                    <a:schemeClr val="bg2"/>
                  </a:solidFill>
                  <a:latin typeface="AppleGothic" pitchFamily="2" charset="-127"/>
                  <a:ea typeface="AppleGothic" pitchFamily="2" charset="-127"/>
                </a:endParaRPr>
              </a:p>
              <a:p>
                <a:endParaRPr lang="en-US" sz="2400" b="1" dirty="0">
                  <a:solidFill>
                    <a:schemeClr val="bg2"/>
                  </a:solidFill>
                  <a:latin typeface="AppleGothic" pitchFamily="2" charset="-127"/>
                  <a:ea typeface="AppleGothic" pitchFamily="2" charset="-127"/>
                </a:endParaRPr>
              </a:p>
              <a:p>
                <a:endParaRPr lang="en-US" sz="2800" b="1" dirty="0">
                  <a:solidFill>
                    <a:schemeClr val="bg2"/>
                  </a:solidFill>
                  <a:latin typeface="AppleGothic" pitchFamily="2" charset="-127"/>
                  <a:ea typeface="AppleGothic" pitchFamily="2" charset="-127"/>
                </a:endParaRPr>
              </a:p>
            </p:txBody>
          </p:sp>
        </mc:Choice>
        <mc:Fallback xmlns="">
          <p:sp>
            <p:nvSpPr>
              <p:cNvPr id="5" name="TextBox 4">
                <a:extLst>
                  <a:ext uri="{FF2B5EF4-FFF2-40B4-BE49-F238E27FC236}">
                    <a16:creationId xmlns:a16="http://schemas.microsoft.com/office/drawing/2014/main" id="{9831592C-03B4-F4D9-E88B-DBA1C9903ACC}"/>
                  </a:ext>
                </a:extLst>
              </p:cNvPr>
              <p:cNvSpPr txBox="1">
                <a:spLocks noRot="1" noChangeAspect="1" noMove="1" noResize="1" noEditPoints="1" noAdjustHandles="1" noChangeArrowheads="1" noChangeShapeType="1" noTextEdit="1"/>
              </p:cNvSpPr>
              <p:nvPr/>
            </p:nvSpPr>
            <p:spPr>
              <a:xfrm>
                <a:off x="1643063" y="385763"/>
                <a:ext cx="8901112" cy="2185214"/>
              </a:xfrm>
              <a:prstGeom prst="rect">
                <a:avLst/>
              </a:prstGeom>
              <a:blipFill>
                <a:blip r:embed="rId3"/>
                <a:stretch>
                  <a:fillRect l="-2137" t="-4046"/>
                </a:stretch>
              </a:blipFill>
            </p:spPr>
            <p:txBody>
              <a:bodyPr/>
              <a:lstStyle/>
              <a:p>
                <a:r>
                  <a:rPr lang="en-US">
                    <a:noFill/>
                  </a:rPr>
                  <a:t> </a:t>
                </a:r>
              </a:p>
            </p:txBody>
          </p:sp>
        </mc:Fallback>
      </mc:AlternateContent>
      <p:sp>
        <p:nvSpPr>
          <p:cNvPr id="3" name="Left Brace 2">
            <a:extLst>
              <a:ext uri="{FF2B5EF4-FFF2-40B4-BE49-F238E27FC236}">
                <a16:creationId xmlns:a16="http://schemas.microsoft.com/office/drawing/2014/main" id="{FFF214D8-C1B9-B100-1F06-B9C83B2E5101}"/>
              </a:ext>
            </a:extLst>
          </p:cNvPr>
          <p:cNvSpPr/>
          <p:nvPr/>
        </p:nvSpPr>
        <p:spPr bwMode="auto">
          <a:xfrm>
            <a:off x="4400276" y="4327711"/>
            <a:ext cx="324606" cy="1009164"/>
          </a:xfrm>
          <a:prstGeom prst="leftBrace">
            <a:avLst>
              <a:gd name="adj1" fmla="val 53663"/>
              <a:gd name="adj2" fmla="val 50000"/>
            </a:avLst>
          </a:prstGeom>
          <a:ln w="38100"/>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A2A9B2-0816-71A8-32CC-C2CC56B57DD5}"/>
                  </a:ext>
                </a:extLst>
              </p:cNvPr>
              <p:cNvSpPr txBox="1"/>
              <p:nvPr/>
            </p:nvSpPr>
            <p:spPr>
              <a:xfrm>
                <a:off x="4735947" y="4397014"/>
                <a:ext cx="4759198" cy="369332"/>
              </a:xfrm>
              <a:prstGeom prst="rect">
                <a:avLst/>
              </a:prstGeom>
              <a:noFill/>
            </p:spPr>
            <p:txBody>
              <a:bodyPr wrap="square" rtlCol="0">
                <a:spAutoFit/>
              </a:bodyPr>
              <a:lstStyle/>
              <a:p>
                <a14:m>
                  <m:oMath xmlns:m="http://schemas.openxmlformats.org/officeDocument/2006/math">
                    <m:sSub>
                      <m:sSubPr>
                        <m:ctrlPr>
                          <a:rPr lang="en-US" b="1" i="1" smtClean="0">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sub>
                    </m:sSub>
                    <m:r>
                      <a:rPr lang="en-US" b="1" i="1">
                        <a:solidFill>
                          <a:schemeClr val="bg2"/>
                        </a:solidFill>
                        <a:latin typeface="Cambria Math" panose="02040503050406030204" pitchFamily="18" charset="0"/>
                        <a:ea typeface="AppleGothic" pitchFamily="2" charset="-127"/>
                      </a:rPr>
                      <m:t>+</m:t>
                    </m:r>
                    <m:sSub>
                      <m:sSubPr>
                        <m:ctrlPr>
                          <a:rPr lang="en-US" b="1" i="1" smtClean="0">
                            <a:solidFill>
                              <a:srgbClr val="00B050"/>
                            </a:solidFill>
                            <a:latin typeface="Cambria Math" panose="02040503050406030204" pitchFamily="18" charset="0"/>
                            <a:ea typeface="AppleGothic" pitchFamily="2" charset="-127"/>
                          </a:rPr>
                        </m:ctrlPr>
                      </m:sSubPr>
                      <m:e>
                        <m:r>
                          <a:rPr lang="en-US" b="1" i="1">
                            <a:solidFill>
                              <a:srgbClr val="00B050"/>
                            </a:solidFill>
                            <a:latin typeface="Cambria Math" panose="02040503050406030204" pitchFamily="18" charset="0"/>
                            <a:ea typeface="AppleGothic" pitchFamily="2" charset="-127"/>
                          </a:rPr>
                          <m:t>𝜶</m:t>
                        </m:r>
                      </m:e>
                      <m:sub>
                        <m:r>
                          <a:rPr lang="en-US" b="1" i="1">
                            <a:solidFill>
                              <a:srgbClr val="00B050"/>
                            </a:solidFill>
                            <a:latin typeface="Cambria Math" panose="02040503050406030204" pitchFamily="18" charset="0"/>
                            <a:ea typeface="AppleGothic" pitchFamily="2" charset="-127"/>
                          </a:rPr>
                          <m:t>+</m:t>
                        </m:r>
                      </m:sub>
                    </m:sSub>
                    <m:d>
                      <m:dPr>
                        <m:begChr m:val="["/>
                        <m:endChr m:val="]"/>
                        <m:ctrlPr>
                          <a:rPr lang="en-US" b="1" i="1">
                            <a:solidFill>
                              <a:schemeClr val="bg2"/>
                            </a:solidFill>
                            <a:latin typeface="Cambria Math" panose="02040503050406030204" pitchFamily="18" charset="0"/>
                            <a:ea typeface="Cambria Math" panose="02040503050406030204" pitchFamily="18" charset="0"/>
                          </a:rPr>
                        </m:ctrlPr>
                      </m:dPr>
                      <m:e>
                        <m:sSub>
                          <m:sSubPr>
                            <m:ctrlPr>
                              <a:rPr lang="en-US" b="1" i="1">
                                <a:solidFill>
                                  <a:schemeClr val="bg2"/>
                                </a:solidFill>
                                <a:latin typeface="Cambria Math" panose="02040503050406030204" pitchFamily="18" charset="0"/>
                                <a:ea typeface="Cambria Math" panose="02040503050406030204" pitchFamily="18" charset="0"/>
                              </a:rPr>
                            </m:ctrlPr>
                          </m:sSubPr>
                          <m:e>
                            <m:r>
                              <a:rPr lang="en-US" b="1" i="1">
                                <a:solidFill>
                                  <a:schemeClr val="bg2"/>
                                </a:solidFill>
                                <a:latin typeface="Cambria Math" panose="02040503050406030204" pitchFamily="18" charset="0"/>
                                <a:ea typeface="Cambria Math" panose="02040503050406030204" pitchFamily="18" charset="0"/>
                              </a:rPr>
                              <m:t>𝒓</m:t>
                            </m:r>
                          </m:e>
                          <m:sub>
                            <m:r>
                              <a:rPr lang="en-US" b="1" i="1">
                                <a:solidFill>
                                  <a:schemeClr val="bg2"/>
                                </a:solidFill>
                                <a:latin typeface="Cambria Math" panose="02040503050406030204" pitchFamily="18" charset="0"/>
                                <a:ea typeface="Cambria Math" panose="02040503050406030204" pitchFamily="18" charset="0"/>
                              </a:rPr>
                              <m:t>𝒕</m:t>
                            </m:r>
                          </m:sub>
                        </m:sSub>
                        <m:r>
                          <a:rPr lang="en-US" b="1" i="1">
                            <a:solidFill>
                              <a:schemeClr val="bg2"/>
                            </a:solidFill>
                            <a:latin typeface="Cambria Math" panose="02040503050406030204" pitchFamily="18" charset="0"/>
                            <a:ea typeface="Cambria Math" panose="02040503050406030204" pitchFamily="18" charset="0"/>
                          </a:rPr>
                          <m:t> −</m:t>
                        </m:r>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d>
                              <m:dPr>
                                <m:ctrlPr>
                                  <a:rPr lang="en-US" b="1" i="1">
                                    <a:solidFill>
                                      <a:schemeClr val="bg2"/>
                                    </a:solidFill>
                                    <a:latin typeface="Cambria Math" panose="02040503050406030204" pitchFamily="18" charset="0"/>
                                    <a:ea typeface="AppleGothic" pitchFamily="2" charset="-127"/>
                                  </a:rPr>
                                </m:ctrlPr>
                              </m:dPr>
                              <m:e>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e>
                            </m:d>
                          </m:e>
                          <m:sub>
                            <m:r>
                              <a:rPr lang="en-US" b="1" i="1">
                                <a:solidFill>
                                  <a:schemeClr val="bg2"/>
                                </a:solidFill>
                                <a:latin typeface="Cambria Math" panose="02040503050406030204" pitchFamily="18" charset="0"/>
                                <a:ea typeface="AppleGothic" pitchFamily="2" charset="-127"/>
                              </a:rPr>
                              <m:t>𝒕</m:t>
                            </m:r>
                          </m:sub>
                        </m:sSub>
                      </m:e>
                    </m:d>
                  </m:oMath>
                </a14:m>
                <a:r>
                  <a:rPr lang="en-US" b="1" dirty="0">
                    <a:solidFill>
                      <a:schemeClr val="bg2"/>
                    </a:solidFill>
                    <a:latin typeface="AppleGothic" pitchFamily="2" charset="-127"/>
                    <a:ea typeface="AppleGothic" pitchFamily="2" charset="-127"/>
                  </a:rPr>
                  <a:t>		</a:t>
                </a:r>
                <a14:m>
                  <m:oMath xmlns:m="http://schemas.openxmlformats.org/officeDocument/2006/math">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𝒓</m:t>
                        </m:r>
                      </m:e>
                      <m:sub>
                        <m:r>
                          <a:rPr lang="en-US" b="1" i="1" smtClean="0">
                            <a:solidFill>
                              <a:schemeClr val="bg2"/>
                            </a:solidFill>
                            <a:latin typeface="Cambria Math" panose="02040503050406030204" pitchFamily="18" charset="0"/>
                            <a:ea typeface="AppleGothic" pitchFamily="2" charset="-127"/>
                          </a:rPr>
                          <m:t>𝒕</m:t>
                        </m:r>
                      </m:sub>
                    </m:sSub>
                    <m:r>
                      <a:rPr lang="en-US" b="1" i="1" smtClean="0">
                        <a:solidFill>
                          <a:schemeClr val="bg2"/>
                        </a:solidFill>
                        <a:latin typeface="Cambria Math" panose="02040503050406030204" pitchFamily="18" charset="0"/>
                        <a:ea typeface="AppleGothic" pitchFamily="2" charset="-127"/>
                      </a:rPr>
                      <m:t>≥</m:t>
                    </m:r>
                    <m:r>
                      <a:rPr lang="en-US" b="1" i="1" smtClean="0">
                        <a:solidFill>
                          <a:schemeClr val="bg2"/>
                        </a:solidFill>
                        <a:latin typeface="Cambria Math" panose="02040503050406030204" pitchFamily="18" charset="0"/>
                        <a:ea typeface="AppleGothic" pitchFamily="2" charset="-127"/>
                      </a:rPr>
                      <m:t>𝟎</m:t>
                    </m:r>
                  </m:oMath>
                </a14:m>
                <a:endParaRPr lang="en-US" b="1" dirty="0">
                  <a:solidFill>
                    <a:schemeClr val="bg2"/>
                  </a:solidFill>
                  <a:latin typeface="AppleGothic" pitchFamily="2" charset="-127"/>
                  <a:ea typeface="AppleGothic" pitchFamily="2" charset="-127"/>
                </a:endParaRPr>
              </a:p>
            </p:txBody>
          </p:sp>
        </mc:Choice>
        <mc:Fallback xmlns="">
          <p:sp>
            <p:nvSpPr>
              <p:cNvPr id="4" name="TextBox 3">
                <a:extLst>
                  <a:ext uri="{FF2B5EF4-FFF2-40B4-BE49-F238E27FC236}">
                    <a16:creationId xmlns:a16="http://schemas.microsoft.com/office/drawing/2014/main" id="{C6A2A9B2-0816-71A8-32CC-C2CC56B57DD5}"/>
                  </a:ext>
                </a:extLst>
              </p:cNvPr>
              <p:cNvSpPr txBox="1">
                <a:spLocks noRot="1" noChangeAspect="1" noMove="1" noResize="1" noEditPoints="1" noAdjustHandles="1" noChangeArrowheads="1" noChangeShapeType="1" noTextEdit="1"/>
              </p:cNvSpPr>
              <p:nvPr/>
            </p:nvSpPr>
            <p:spPr>
              <a:xfrm>
                <a:off x="4735947" y="4397014"/>
                <a:ext cx="4759198" cy="369332"/>
              </a:xfrm>
              <a:prstGeom prst="rect">
                <a:avLst/>
              </a:prstGeom>
              <a:blipFill>
                <a:blip r:embed="rId4"/>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9D2378-B94A-3D5F-F3B3-030FE9648FE0}"/>
                  </a:ext>
                </a:extLst>
              </p:cNvPr>
              <p:cNvSpPr txBox="1"/>
              <p:nvPr/>
            </p:nvSpPr>
            <p:spPr>
              <a:xfrm>
                <a:off x="4735947" y="4819886"/>
                <a:ext cx="4578407" cy="369332"/>
              </a:xfrm>
              <a:prstGeom prst="rect">
                <a:avLst/>
              </a:prstGeom>
              <a:noFill/>
            </p:spPr>
            <p:txBody>
              <a:bodyPr wrap="square" rtlCol="0">
                <a:spAutoFit/>
              </a:bodyPr>
              <a:lstStyle/>
              <a:p>
                <a14:m>
                  <m:oMath xmlns:m="http://schemas.openxmlformats.org/officeDocument/2006/math">
                    <m:sSub>
                      <m:sSubPr>
                        <m:ctrlPr>
                          <a:rPr lang="en-US" b="1" i="1" smtClean="0">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sub>
                    </m:sSub>
                    <m:r>
                      <a:rPr lang="en-US" b="1" i="1">
                        <a:solidFill>
                          <a:schemeClr val="bg2"/>
                        </a:solidFill>
                        <a:latin typeface="Cambria Math" panose="02040503050406030204" pitchFamily="18" charset="0"/>
                        <a:ea typeface="AppleGothic" pitchFamily="2" charset="-127"/>
                      </a:rPr>
                      <m:t>+</m:t>
                    </m:r>
                    <m:sSub>
                      <m:sSubPr>
                        <m:ctrlPr>
                          <a:rPr lang="en-US" b="1" i="1" smtClean="0">
                            <a:solidFill>
                              <a:srgbClr val="FF0000"/>
                            </a:solidFill>
                            <a:latin typeface="Cambria Math" panose="02040503050406030204" pitchFamily="18" charset="0"/>
                            <a:ea typeface="AppleGothic" pitchFamily="2" charset="-127"/>
                          </a:rPr>
                        </m:ctrlPr>
                      </m:sSubPr>
                      <m:e>
                        <m:r>
                          <a:rPr lang="en-US" b="1" i="1">
                            <a:solidFill>
                              <a:srgbClr val="FF0000"/>
                            </a:solidFill>
                            <a:latin typeface="Cambria Math" panose="02040503050406030204" pitchFamily="18" charset="0"/>
                            <a:ea typeface="AppleGothic" pitchFamily="2" charset="-127"/>
                          </a:rPr>
                          <m:t>𝜶</m:t>
                        </m:r>
                      </m:e>
                      <m:sub>
                        <m:r>
                          <a:rPr lang="en-US" b="1" i="1" smtClean="0">
                            <a:solidFill>
                              <a:srgbClr val="FF0000"/>
                            </a:solidFill>
                            <a:latin typeface="Cambria Math" panose="02040503050406030204" pitchFamily="18" charset="0"/>
                            <a:ea typeface="AppleGothic" pitchFamily="2" charset="-127"/>
                          </a:rPr>
                          <m:t>−</m:t>
                        </m:r>
                      </m:sub>
                    </m:sSub>
                    <m:d>
                      <m:dPr>
                        <m:begChr m:val="["/>
                        <m:endChr m:val="]"/>
                        <m:ctrlPr>
                          <a:rPr lang="en-US" b="1" i="1">
                            <a:solidFill>
                              <a:schemeClr val="bg2"/>
                            </a:solidFill>
                            <a:latin typeface="Cambria Math" panose="02040503050406030204" pitchFamily="18" charset="0"/>
                            <a:ea typeface="Cambria Math" panose="02040503050406030204" pitchFamily="18" charset="0"/>
                          </a:rPr>
                        </m:ctrlPr>
                      </m:dPr>
                      <m:e>
                        <m:sSub>
                          <m:sSubPr>
                            <m:ctrlPr>
                              <a:rPr lang="en-US" b="1" i="1">
                                <a:solidFill>
                                  <a:schemeClr val="bg2"/>
                                </a:solidFill>
                                <a:latin typeface="Cambria Math" panose="02040503050406030204" pitchFamily="18" charset="0"/>
                                <a:ea typeface="Cambria Math" panose="02040503050406030204" pitchFamily="18" charset="0"/>
                              </a:rPr>
                            </m:ctrlPr>
                          </m:sSubPr>
                          <m:e>
                            <m:r>
                              <a:rPr lang="en-US" b="1" i="1">
                                <a:solidFill>
                                  <a:schemeClr val="bg2"/>
                                </a:solidFill>
                                <a:latin typeface="Cambria Math" panose="02040503050406030204" pitchFamily="18" charset="0"/>
                                <a:ea typeface="Cambria Math" panose="02040503050406030204" pitchFamily="18" charset="0"/>
                              </a:rPr>
                              <m:t>𝒓</m:t>
                            </m:r>
                          </m:e>
                          <m:sub>
                            <m:r>
                              <a:rPr lang="en-US" b="1" i="1">
                                <a:solidFill>
                                  <a:schemeClr val="bg2"/>
                                </a:solidFill>
                                <a:latin typeface="Cambria Math" panose="02040503050406030204" pitchFamily="18" charset="0"/>
                                <a:ea typeface="Cambria Math" panose="02040503050406030204" pitchFamily="18" charset="0"/>
                              </a:rPr>
                              <m:t>𝒕</m:t>
                            </m:r>
                          </m:sub>
                        </m:sSub>
                        <m:r>
                          <a:rPr lang="en-US" b="1" i="1">
                            <a:solidFill>
                              <a:schemeClr val="bg2"/>
                            </a:solidFill>
                            <a:latin typeface="Cambria Math" panose="02040503050406030204" pitchFamily="18" charset="0"/>
                            <a:ea typeface="Cambria Math" panose="02040503050406030204" pitchFamily="18" charset="0"/>
                          </a:rPr>
                          <m:t> −</m:t>
                        </m:r>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d>
                              <m:dPr>
                                <m:ctrlPr>
                                  <a:rPr lang="en-US" b="1" i="1">
                                    <a:solidFill>
                                      <a:schemeClr val="bg2"/>
                                    </a:solidFill>
                                    <a:latin typeface="Cambria Math" panose="02040503050406030204" pitchFamily="18" charset="0"/>
                                    <a:ea typeface="AppleGothic" pitchFamily="2" charset="-127"/>
                                  </a:rPr>
                                </m:ctrlPr>
                              </m:dPr>
                              <m:e>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e>
                            </m:d>
                          </m:e>
                          <m:sub>
                            <m:r>
                              <a:rPr lang="en-US" b="1" i="1">
                                <a:solidFill>
                                  <a:schemeClr val="bg2"/>
                                </a:solidFill>
                                <a:latin typeface="Cambria Math" panose="02040503050406030204" pitchFamily="18" charset="0"/>
                                <a:ea typeface="AppleGothic" pitchFamily="2" charset="-127"/>
                              </a:rPr>
                              <m:t>𝒕</m:t>
                            </m:r>
                          </m:sub>
                        </m:sSub>
                      </m:e>
                    </m:d>
                  </m:oMath>
                </a14:m>
                <a:r>
                  <a:rPr lang="en-US" b="1" dirty="0">
                    <a:solidFill>
                      <a:schemeClr val="bg2"/>
                    </a:solidFill>
                    <a:latin typeface="AppleGothic" pitchFamily="2" charset="-127"/>
                    <a:ea typeface="AppleGothic" pitchFamily="2" charset="-127"/>
                  </a:rPr>
                  <a:t>		</a:t>
                </a:r>
                <a14:m>
                  <m:oMath xmlns:m="http://schemas.openxmlformats.org/officeDocument/2006/math">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𝒓</m:t>
                        </m:r>
                      </m:e>
                      <m:sub>
                        <m:r>
                          <a:rPr lang="en-US" b="1" i="1">
                            <a:solidFill>
                              <a:schemeClr val="bg2"/>
                            </a:solidFill>
                            <a:latin typeface="Cambria Math" panose="02040503050406030204" pitchFamily="18" charset="0"/>
                            <a:ea typeface="AppleGothic" pitchFamily="2" charset="-127"/>
                          </a:rPr>
                          <m:t>𝒕</m:t>
                        </m:r>
                      </m:sub>
                    </m:sSub>
                    <m:r>
                      <a:rPr lang="en-US" b="1" i="1" smtClean="0">
                        <a:solidFill>
                          <a:schemeClr val="bg2"/>
                        </a:solidFill>
                        <a:latin typeface="Cambria Math" panose="02040503050406030204" pitchFamily="18" charset="0"/>
                        <a:ea typeface="AppleGothic" pitchFamily="2" charset="-127"/>
                      </a:rPr>
                      <m:t>&lt;</m:t>
                    </m:r>
                    <m:r>
                      <a:rPr lang="en-US" b="1" i="1">
                        <a:solidFill>
                          <a:schemeClr val="bg2"/>
                        </a:solidFill>
                        <a:latin typeface="Cambria Math" panose="02040503050406030204" pitchFamily="18" charset="0"/>
                        <a:ea typeface="AppleGothic" pitchFamily="2" charset="-127"/>
                      </a:rPr>
                      <m:t>𝟎</m:t>
                    </m:r>
                  </m:oMath>
                </a14:m>
                <a:endParaRPr lang="en-US" b="1" dirty="0">
                  <a:solidFill>
                    <a:schemeClr val="bg2"/>
                  </a:solidFill>
                  <a:latin typeface="AppleGothic" pitchFamily="2" charset="-127"/>
                  <a:ea typeface="AppleGothic" pitchFamily="2" charset="-127"/>
                </a:endParaRPr>
              </a:p>
            </p:txBody>
          </p:sp>
        </mc:Choice>
        <mc:Fallback xmlns="">
          <p:sp>
            <p:nvSpPr>
              <p:cNvPr id="6" name="TextBox 5">
                <a:extLst>
                  <a:ext uri="{FF2B5EF4-FFF2-40B4-BE49-F238E27FC236}">
                    <a16:creationId xmlns:a16="http://schemas.microsoft.com/office/drawing/2014/main" id="{6F9D2378-B94A-3D5F-F3B3-030FE9648FE0}"/>
                  </a:ext>
                </a:extLst>
              </p:cNvPr>
              <p:cNvSpPr txBox="1">
                <a:spLocks noRot="1" noChangeAspect="1" noMove="1" noResize="1" noEditPoints="1" noAdjustHandles="1" noChangeArrowheads="1" noChangeShapeType="1" noTextEdit="1"/>
              </p:cNvSpPr>
              <p:nvPr/>
            </p:nvSpPr>
            <p:spPr>
              <a:xfrm>
                <a:off x="4735947" y="4819886"/>
                <a:ext cx="4578407" cy="369332"/>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B594CF-2A93-180F-3EB9-260954C72DB9}"/>
                  </a:ext>
                </a:extLst>
              </p:cNvPr>
              <p:cNvSpPr txBox="1"/>
              <p:nvPr/>
            </p:nvSpPr>
            <p:spPr>
              <a:xfrm>
                <a:off x="2943218" y="4675682"/>
                <a:ext cx="4523902" cy="369332"/>
              </a:xfrm>
              <a:prstGeom prst="rect">
                <a:avLst/>
              </a:prstGeom>
              <a:noFill/>
            </p:spPr>
            <p:txBody>
              <a:bodyPr wrap="square">
                <a:spAutoFit/>
              </a:bodyPr>
              <a:lstStyle/>
              <a:p>
                <a14:m>
                  <m:oMath xmlns:m="http://schemas.openxmlformats.org/officeDocument/2006/math">
                    <m:r>
                      <a:rPr lang="en-US" b="1" i="1" smtClean="0">
                        <a:solidFill>
                          <a:schemeClr val="bg2"/>
                        </a:solidFill>
                        <a:latin typeface="Cambria Math" panose="02040503050406030204" pitchFamily="18" charset="0"/>
                        <a:ea typeface="AppleGothic" pitchFamily="2" charset="-127"/>
                      </a:rPr>
                      <m:t>	</m:t>
                    </m:r>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𝟏</m:t>
                        </m:r>
                      </m:sub>
                    </m:sSub>
                  </m:oMath>
                </a14:m>
                <a:r>
                  <a:rPr lang="en-US" b="1" dirty="0">
                    <a:solidFill>
                      <a:schemeClr val="bg2"/>
                    </a:solidFill>
                    <a:latin typeface="AppleGothic" pitchFamily="2" charset="-127"/>
                    <a:ea typeface="AppleGothic" pitchFamily="2" charset="-127"/>
                  </a:rPr>
                  <a:t>= </a:t>
                </a:r>
              </a:p>
            </p:txBody>
          </p:sp>
        </mc:Choice>
        <mc:Fallback xmlns="">
          <p:sp>
            <p:nvSpPr>
              <p:cNvPr id="17" name="TextBox 16">
                <a:extLst>
                  <a:ext uri="{FF2B5EF4-FFF2-40B4-BE49-F238E27FC236}">
                    <a16:creationId xmlns:a16="http://schemas.microsoft.com/office/drawing/2014/main" id="{6CB594CF-2A93-180F-3EB9-260954C72DB9}"/>
                  </a:ext>
                </a:extLst>
              </p:cNvPr>
              <p:cNvSpPr txBox="1">
                <a:spLocks noRot="1" noChangeAspect="1" noMove="1" noResize="1" noEditPoints="1" noAdjustHandles="1" noChangeArrowheads="1" noChangeShapeType="1" noTextEdit="1"/>
              </p:cNvSpPr>
              <p:nvPr/>
            </p:nvSpPr>
            <p:spPr>
              <a:xfrm>
                <a:off x="2943218" y="4675682"/>
                <a:ext cx="4523902" cy="369332"/>
              </a:xfrm>
              <a:prstGeom prst="rect">
                <a:avLst/>
              </a:prstGeom>
              <a:blipFill>
                <a:blip r:embed="rId6"/>
                <a:stretch>
                  <a:fillRect l="-560" t="-6667" b="-2666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147FB2C2-4787-3EAC-9021-B3D9EAE8F311}"/>
              </a:ext>
            </a:extLst>
          </p:cNvPr>
          <p:cNvSpPr txBox="1"/>
          <p:nvPr/>
        </p:nvSpPr>
        <p:spPr>
          <a:xfrm>
            <a:off x="1831654" y="5595720"/>
            <a:ext cx="8523929" cy="830997"/>
          </a:xfrm>
          <a:prstGeom prst="rect">
            <a:avLst/>
          </a:prstGeom>
          <a:noFill/>
        </p:spPr>
        <p:txBody>
          <a:bodyPr wrap="square" rtlCol="0">
            <a:spAutoFit/>
          </a:bodyPr>
          <a:lstStyle/>
          <a:p>
            <a:r>
              <a:rPr lang="en-US" sz="1600" dirty="0">
                <a:solidFill>
                  <a:schemeClr val="bg1"/>
                </a:solidFill>
                <a:latin typeface="Avenir Book" panose="02000503020000020003" pitchFamily="2" charset="0"/>
              </a:rPr>
              <a:t>Cazé, R.D., van der Meer</a:t>
            </a:r>
            <a:r>
              <a:rPr lang="en-US" sz="1600" dirty="0">
                <a:solidFill>
                  <a:schemeClr val="bg1"/>
                </a:solidFill>
                <a:latin typeface="Avenir Book" panose="02000503020000020003" pitchFamily="2" charset="0"/>
                <a:cs typeface="Times New Roman" panose="02020603050405020304" pitchFamily="18" charset="0"/>
              </a:rPr>
              <a:t>, M.A.A. (2013). Adaptive properties of differential learning rates for positive and negative outcomes. </a:t>
            </a:r>
            <a:r>
              <a:rPr lang="en-US" sz="1600" i="1" dirty="0">
                <a:solidFill>
                  <a:schemeClr val="bg1"/>
                </a:solidFill>
                <a:latin typeface="Avenir Book" panose="02000503020000020003" pitchFamily="2" charset="0"/>
                <a:cs typeface="Times New Roman" panose="02020603050405020304" pitchFamily="18" charset="0"/>
              </a:rPr>
              <a:t>Biol Cybern, 107, </a:t>
            </a:r>
            <a:r>
              <a:rPr lang="en-US" sz="1600" dirty="0">
                <a:solidFill>
                  <a:schemeClr val="bg1"/>
                </a:solidFill>
                <a:latin typeface="Avenir Book" panose="02000503020000020003" pitchFamily="2" charset="0"/>
                <a:cs typeface="Times New Roman" panose="02020603050405020304" pitchFamily="18" charset="0"/>
              </a:rPr>
              <a:t>711-719. </a:t>
            </a:r>
            <a:r>
              <a:rPr lang="en-US" sz="1600" dirty="0">
                <a:solidFill>
                  <a:schemeClr val="bg1"/>
                </a:solidFill>
                <a:latin typeface="Avenir Book" panose="02000503020000020003" pitchFamily="2" charset="0"/>
                <a:cs typeface="Times New Roman" panose="02020603050405020304" pitchFamily="18" charset="0"/>
                <a:hlinkClick r:id="rId7">
                  <a:extLst>
                    <a:ext uri="{A12FA001-AC4F-418D-AE19-62706E023703}">
                      <ahyp:hlinkClr xmlns:ahyp="http://schemas.microsoft.com/office/drawing/2018/hyperlinkcolor" val="tx"/>
                    </a:ext>
                  </a:extLst>
                </a:hlinkClick>
              </a:rPr>
              <a:t>https://doi.org/10.1007/s00422-013-0571-5</a:t>
            </a:r>
            <a:endParaRPr lang="en-US" sz="1600" dirty="0">
              <a:solidFill>
                <a:schemeClr val="bg1"/>
              </a:solidFill>
              <a:latin typeface="Avenir Book" panose="02000503020000020003" pitchFamily="2" charset="0"/>
              <a:cs typeface="Times New Roman" panose="02020603050405020304" pitchFamily="18" charset="0"/>
            </a:endParaRPr>
          </a:p>
        </p:txBody>
      </p:sp>
      <p:pic>
        <p:nvPicPr>
          <p:cNvPr id="19" name="Picture 18" descr="Icon&#10;&#10;Description automatically generated">
            <a:extLst>
              <a:ext uri="{FF2B5EF4-FFF2-40B4-BE49-F238E27FC236}">
                <a16:creationId xmlns:a16="http://schemas.microsoft.com/office/drawing/2014/main" id="{F91358C1-2758-4840-166B-4D6F18598E59}"/>
              </a:ext>
            </a:extLst>
          </p:cNvPr>
          <p:cNvPicPr>
            <a:picLocks noChangeAspect="1"/>
          </p:cNvPicPr>
          <p:nvPr/>
        </p:nvPicPr>
        <p:blipFill>
          <a:blip r:embed="rId8"/>
          <a:stretch>
            <a:fillRect/>
          </a:stretch>
        </p:blipFill>
        <p:spPr>
          <a:xfrm>
            <a:off x="2869323" y="1542600"/>
            <a:ext cx="5485582" cy="2742791"/>
          </a:xfrm>
          <a:prstGeom prst="rect">
            <a:avLst/>
          </a:prstGeom>
        </p:spPr>
      </p:pic>
      <p:pic>
        <p:nvPicPr>
          <p:cNvPr id="8" name="Graphic 7" descr="Grinning face with solid fill with solid fill">
            <a:extLst>
              <a:ext uri="{FF2B5EF4-FFF2-40B4-BE49-F238E27FC236}">
                <a16:creationId xmlns:a16="http://schemas.microsoft.com/office/drawing/2014/main" id="{6DBBB2C9-A9C7-11BD-247D-EF832EAB530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95145" y="2055639"/>
            <a:ext cx="736660" cy="736660"/>
          </a:xfrm>
          <a:prstGeom prst="rect">
            <a:avLst/>
          </a:prstGeom>
        </p:spPr>
      </p:pic>
      <p:pic>
        <p:nvPicPr>
          <p:cNvPr id="9" name="Graphic 8" descr="Sad face with solid fill with solid fill">
            <a:extLst>
              <a:ext uri="{FF2B5EF4-FFF2-40B4-BE49-F238E27FC236}">
                <a16:creationId xmlns:a16="http://schemas.microsoft.com/office/drawing/2014/main" id="{20C5ADB9-DA7A-E916-BDB3-9E937DC880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496802" y="3086070"/>
            <a:ext cx="736660" cy="736660"/>
          </a:xfrm>
          <a:prstGeom prst="rect">
            <a:avLst/>
          </a:prstGeom>
        </p:spPr>
      </p:pic>
      <p:sp>
        <p:nvSpPr>
          <p:cNvPr id="11" name="Cube 10">
            <a:extLst>
              <a:ext uri="{FF2B5EF4-FFF2-40B4-BE49-F238E27FC236}">
                <a16:creationId xmlns:a16="http://schemas.microsoft.com/office/drawing/2014/main" id="{41459E7C-70F2-ACFD-8A8A-A9CFE10B4945}"/>
              </a:ext>
            </a:extLst>
          </p:cNvPr>
          <p:cNvSpPr/>
          <p:nvPr/>
        </p:nvSpPr>
        <p:spPr>
          <a:xfrm>
            <a:off x="8480629" y="2140588"/>
            <a:ext cx="561370" cy="535984"/>
          </a:xfrm>
          <a:prstGeom prst="cub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997931C-BC7F-FC1E-CB93-C3BD59ED91DF}"/>
              </a:ext>
            </a:extLst>
          </p:cNvPr>
          <p:cNvSpPr txBox="1"/>
          <p:nvPr/>
        </p:nvSpPr>
        <p:spPr>
          <a:xfrm>
            <a:off x="8558603" y="2286466"/>
            <a:ext cx="337705" cy="338554"/>
          </a:xfrm>
          <a:prstGeom prst="rect">
            <a:avLst/>
          </a:prstGeom>
          <a:noFill/>
        </p:spPr>
        <p:txBody>
          <a:bodyPr wrap="square" rtlCol="0">
            <a:spAutoFit/>
          </a:bodyPr>
          <a:lstStyle/>
          <a:p>
            <a:r>
              <a:rPr lang="en-US" sz="1600" b="1" dirty="0">
                <a:solidFill>
                  <a:schemeClr val="bg1"/>
                </a:solidFill>
                <a:latin typeface="Lucida Calligraphy" panose="03010101010101010101" pitchFamily="66" charset="77"/>
              </a:rPr>
              <a:t>?</a:t>
            </a:r>
          </a:p>
        </p:txBody>
      </p:sp>
      <p:sp>
        <p:nvSpPr>
          <p:cNvPr id="12" name="TextBox 11">
            <a:extLst>
              <a:ext uri="{FF2B5EF4-FFF2-40B4-BE49-F238E27FC236}">
                <a16:creationId xmlns:a16="http://schemas.microsoft.com/office/drawing/2014/main" id="{B8A35296-706E-5555-A765-38993F0F848A}"/>
              </a:ext>
            </a:extLst>
          </p:cNvPr>
          <p:cNvSpPr txBox="1"/>
          <p:nvPr/>
        </p:nvSpPr>
        <p:spPr>
          <a:xfrm>
            <a:off x="9110479" y="2223914"/>
            <a:ext cx="316186" cy="400110"/>
          </a:xfrm>
          <a:prstGeom prst="rect">
            <a:avLst/>
          </a:prstGeom>
          <a:noFill/>
        </p:spPr>
        <p:txBody>
          <a:bodyPr wrap="square" rtlCol="0">
            <a:spAutoFit/>
          </a:bodyPr>
          <a:lstStyle/>
          <a:p>
            <a:r>
              <a:rPr lang="en-US" sz="2000" b="1" dirty="0">
                <a:solidFill>
                  <a:schemeClr val="bg1"/>
                </a:solidFill>
              </a:rPr>
              <a:t>=</a:t>
            </a:r>
          </a:p>
        </p:txBody>
      </p:sp>
      <p:sp>
        <p:nvSpPr>
          <p:cNvPr id="14" name="Cube 13">
            <a:extLst>
              <a:ext uri="{FF2B5EF4-FFF2-40B4-BE49-F238E27FC236}">
                <a16:creationId xmlns:a16="http://schemas.microsoft.com/office/drawing/2014/main" id="{51EBD527-B1B6-56AC-775D-F45550C99A87}"/>
              </a:ext>
            </a:extLst>
          </p:cNvPr>
          <p:cNvSpPr/>
          <p:nvPr/>
        </p:nvSpPr>
        <p:spPr>
          <a:xfrm>
            <a:off x="8480629" y="3171019"/>
            <a:ext cx="561370" cy="535984"/>
          </a:xfrm>
          <a:prstGeom prst="cub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EF05C0B-3243-36BC-87A5-5C400BECAA5F}"/>
              </a:ext>
            </a:extLst>
          </p:cNvPr>
          <p:cNvSpPr txBox="1"/>
          <p:nvPr/>
        </p:nvSpPr>
        <p:spPr>
          <a:xfrm>
            <a:off x="8558603" y="3316897"/>
            <a:ext cx="337705" cy="338554"/>
          </a:xfrm>
          <a:prstGeom prst="rect">
            <a:avLst/>
          </a:prstGeom>
          <a:noFill/>
        </p:spPr>
        <p:txBody>
          <a:bodyPr wrap="square" rtlCol="0">
            <a:spAutoFit/>
          </a:bodyPr>
          <a:lstStyle/>
          <a:p>
            <a:r>
              <a:rPr lang="en-US" sz="1600" b="1" dirty="0">
                <a:solidFill>
                  <a:schemeClr val="bg1"/>
                </a:solidFill>
                <a:latin typeface="Lucida Calligraphy" panose="03010101010101010101" pitchFamily="66" charset="77"/>
              </a:rPr>
              <a:t>?</a:t>
            </a:r>
          </a:p>
        </p:txBody>
      </p:sp>
      <p:sp>
        <p:nvSpPr>
          <p:cNvPr id="16" name="TextBox 15">
            <a:extLst>
              <a:ext uri="{FF2B5EF4-FFF2-40B4-BE49-F238E27FC236}">
                <a16:creationId xmlns:a16="http://schemas.microsoft.com/office/drawing/2014/main" id="{46FE21B4-BE6E-4894-25F9-F8F3986334F7}"/>
              </a:ext>
            </a:extLst>
          </p:cNvPr>
          <p:cNvSpPr txBox="1"/>
          <p:nvPr/>
        </p:nvSpPr>
        <p:spPr>
          <a:xfrm>
            <a:off x="9110479" y="3254345"/>
            <a:ext cx="316186" cy="400110"/>
          </a:xfrm>
          <a:prstGeom prst="rect">
            <a:avLst/>
          </a:prstGeom>
          <a:noFill/>
        </p:spPr>
        <p:txBody>
          <a:bodyPr wrap="square" rtlCol="0">
            <a:spAutoFit/>
          </a:bodyPr>
          <a:lstStyle/>
          <a:p>
            <a:r>
              <a:rPr lang="en-US" sz="2000" b="1" dirty="0">
                <a:solidFill>
                  <a:schemeClr val="bg1"/>
                </a:solidFill>
              </a:rPr>
              <a:t>=</a:t>
            </a:r>
          </a:p>
        </p:txBody>
      </p:sp>
    </p:spTree>
    <p:extLst>
      <p:ext uri="{BB962C8B-B14F-4D97-AF65-F5344CB8AC3E}">
        <p14:creationId xmlns:p14="http://schemas.microsoft.com/office/powerpoint/2010/main" val="396257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17" grpId="0"/>
      <p:bldP spid="18" grpId="0"/>
      <p:bldP spid="11" grpId="0" animBg="1"/>
      <p:bldP spid="10" grpId="0"/>
      <p:bldP spid="12" grpId="0"/>
      <p:bldP spid="14" grpId="0" animBg="1"/>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15663"/>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Advanced RL Models</a:t>
            </a:r>
          </a:p>
          <a:p>
            <a:r>
              <a:rPr lang="en-US" sz="2400" b="1" dirty="0">
                <a:solidFill>
                  <a:schemeClr val="bg2"/>
                </a:solidFill>
                <a:latin typeface="AppleGothic" pitchFamily="2" charset="-127"/>
                <a:ea typeface="AppleGothic" pitchFamily="2" charset="-127"/>
              </a:rPr>
              <a:t>RL-2D: Dimension-based Value Functions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9EFF8D0-7DD8-4017-2656-E9AA61F8A087}"/>
                  </a:ext>
                </a:extLst>
              </p:cNvPr>
              <p:cNvSpPr txBox="1"/>
              <p:nvPr/>
            </p:nvSpPr>
            <p:spPr>
              <a:xfrm>
                <a:off x="2435081" y="1555857"/>
                <a:ext cx="7149288" cy="394210"/>
              </a:xfrm>
              <a:prstGeom prst="rect">
                <a:avLst/>
              </a:prstGeom>
              <a:noFill/>
            </p:spPr>
            <p:txBody>
              <a:bodyPr wrap="square">
                <a:spAutoFit/>
              </a:bodyPr>
              <a:lstStyle/>
              <a:p>
                <a:r>
                  <a:rPr lang="en-US" sz="1600" b="1" dirty="0">
                    <a:solidFill>
                      <a:schemeClr val="bg2"/>
                    </a:solidFill>
                    <a:latin typeface="AppleGothic" pitchFamily="2" charset="-127"/>
                    <a:ea typeface="AppleGothic" pitchFamily="2" charset="-127"/>
                  </a:rPr>
                  <a:t>Color-Pattern Value Functions</a:t>
                </a:r>
                <a:r>
                  <a:rPr lang="en-US" sz="1600" b="1" dirty="0">
                    <a:solidFill>
                      <a:schemeClr val="bg2"/>
                    </a:solidFill>
                    <a:ea typeface="AppleGothic" pitchFamily="2" charset="-127"/>
                  </a:rPr>
                  <a:t>         </a:t>
                </a:r>
                <a:r>
                  <a:rPr lang="en-US" b="1" dirty="0">
                    <a:solidFill>
                      <a:schemeClr val="bg2"/>
                    </a:solidFill>
                    <a:ea typeface="AppleGothic" pitchFamily="2" charset="-127"/>
                  </a:rPr>
                  <a:t>	</a:t>
                </a:r>
                <a14:m>
                  <m:oMath xmlns:m="http://schemas.openxmlformats.org/officeDocument/2006/math">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𝒄𝒐𝒍𝒐𝒓</m:t>
                        </m:r>
                      </m:sub>
                    </m:sSub>
                    <m:r>
                      <a:rPr lang="en-US" b="1" i="1" smtClean="0">
                        <a:solidFill>
                          <a:schemeClr val="bg2"/>
                        </a:solidFill>
                        <a:latin typeface="Cambria Math" panose="02040503050406030204" pitchFamily="18" charset="0"/>
                        <a:ea typeface="AppleGothic" pitchFamily="2" charset="-127"/>
                      </a:rPr>
                      <m:t>, </m:t>
                    </m:r>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𝒑𝒂𝒕𝒕𝒆𝒓𝒏</m:t>
                        </m:r>
                      </m:sub>
                    </m:sSub>
                  </m:oMath>
                </a14:m>
                <a:endParaRPr lang="en-US" dirty="0"/>
              </a:p>
            </p:txBody>
          </p:sp>
        </mc:Choice>
        <mc:Fallback xmlns="">
          <p:sp>
            <p:nvSpPr>
              <p:cNvPr id="3" name="TextBox 2">
                <a:extLst>
                  <a:ext uri="{FF2B5EF4-FFF2-40B4-BE49-F238E27FC236}">
                    <a16:creationId xmlns:a16="http://schemas.microsoft.com/office/drawing/2014/main" id="{39EFF8D0-7DD8-4017-2656-E9AA61F8A087}"/>
                  </a:ext>
                </a:extLst>
              </p:cNvPr>
              <p:cNvSpPr txBox="1">
                <a:spLocks noRot="1" noChangeAspect="1" noMove="1" noResize="1" noEditPoints="1" noAdjustHandles="1" noChangeArrowheads="1" noChangeShapeType="1" noTextEdit="1"/>
              </p:cNvSpPr>
              <p:nvPr/>
            </p:nvSpPr>
            <p:spPr>
              <a:xfrm>
                <a:off x="2435081" y="1555857"/>
                <a:ext cx="7149288" cy="394210"/>
              </a:xfrm>
              <a:prstGeom prst="rect">
                <a:avLst/>
              </a:prstGeom>
              <a:blipFill>
                <a:blip r:embed="rId3"/>
                <a:stretch>
                  <a:fillRect l="-35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ABE4BC-56E1-4CF5-07CB-68B29F1A09C1}"/>
                  </a:ext>
                </a:extLst>
              </p:cNvPr>
              <p:cNvSpPr txBox="1"/>
              <p:nvPr/>
            </p:nvSpPr>
            <p:spPr>
              <a:xfrm>
                <a:off x="2854521" y="2104498"/>
                <a:ext cx="6392837" cy="394210"/>
              </a:xfrm>
              <a:prstGeom prst="rect">
                <a:avLst/>
              </a:prstGeom>
              <a:noFill/>
            </p:spPr>
            <p:txBody>
              <a:bodyPr wrap="square">
                <a:spAutoFit/>
              </a:bodyPr>
              <a:lstStyle/>
              <a:p>
                <a:r>
                  <a:rPr lang="en-US" sz="1600" b="1" dirty="0">
                    <a:solidFill>
                      <a:schemeClr val="bg2"/>
                    </a:solidFill>
                    <a:latin typeface="AppleGothic" pitchFamily="2" charset="-127"/>
                    <a:ea typeface="AppleGothic" pitchFamily="2" charset="-127"/>
                  </a:rPr>
                  <a:t>Joint Value Function</a:t>
                </a:r>
                <a:r>
                  <a:rPr lang="en-US" b="1" dirty="0">
                    <a:solidFill>
                      <a:schemeClr val="bg2"/>
                    </a:solidFill>
                    <a:ea typeface="AppleGothic" pitchFamily="2" charset="-127"/>
                  </a:rPr>
                  <a:t>	</a:t>
                </a:r>
                <a14:m>
                  <m:oMath xmlns:m="http://schemas.openxmlformats.org/officeDocument/2006/math">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𝑸</m:t>
                        </m:r>
                        <m:d>
                          <m:dPr>
                            <m:ctrlPr>
                              <a:rPr lang="en-US" b="1" i="1" smtClean="0">
                                <a:solidFill>
                                  <a:schemeClr val="bg2"/>
                                </a:solidFill>
                                <a:latin typeface="Cambria Math" panose="02040503050406030204" pitchFamily="18" charset="0"/>
                                <a:ea typeface="AppleGothic" pitchFamily="2" charset="-127"/>
                              </a:rPr>
                            </m:ctrlPr>
                          </m:dPr>
                          <m:e>
                            <m:r>
                              <a:rPr lang="en-US" b="1" i="1" smtClean="0">
                                <a:solidFill>
                                  <a:schemeClr val="bg2"/>
                                </a:solidFill>
                                <a:latin typeface="Cambria Math" panose="02040503050406030204" pitchFamily="18" charset="0"/>
                                <a:ea typeface="AppleGothic" pitchFamily="2" charset="-127"/>
                              </a:rPr>
                              <m:t>𝒂</m:t>
                            </m:r>
                            <m:r>
                              <a:rPr lang="en-US" b="1" i="1" smtClean="0">
                                <a:solidFill>
                                  <a:schemeClr val="bg2"/>
                                </a:solidFill>
                                <a:latin typeface="Cambria Math" panose="02040503050406030204" pitchFamily="18" charset="0"/>
                                <a:ea typeface="AppleGothic" pitchFamily="2" charset="-127"/>
                              </a:rPr>
                              <m:t>, </m:t>
                            </m:r>
                            <m:r>
                              <a:rPr lang="en-US" b="1" i="1" smtClean="0">
                                <a:solidFill>
                                  <a:schemeClr val="bg2"/>
                                </a:solidFill>
                                <a:latin typeface="Cambria Math" panose="02040503050406030204" pitchFamily="18" charset="0"/>
                                <a:ea typeface="AppleGothic" pitchFamily="2" charset="-127"/>
                              </a:rPr>
                              <m:t>𝒔</m:t>
                            </m:r>
                          </m:e>
                        </m:d>
                        <m:r>
                          <a:rPr lang="en-US" b="1" i="1" smtClean="0">
                            <a:solidFill>
                              <a:schemeClr val="bg2"/>
                            </a:solidFill>
                            <a:latin typeface="Cambria Math" panose="02040503050406030204" pitchFamily="18" charset="0"/>
                            <a:ea typeface="AppleGothic" pitchFamily="2" charset="-127"/>
                          </a:rPr>
                          <m:t>= </m:t>
                        </m:r>
                        <m:r>
                          <a:rPr lang="en-US" b="1" i="1" smtClean="0">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𝒄𝒐𝒍𝒐𝒓</m:t>
                        </m:r>
                      </m:sub>
                    </m:sSub>
                    <m:d>
                      <m:dPr>
                        <m:ctrlPr>
                          <a:rPr lang="en-US" b="1" i="1" smtClean="0">
                            <a:solidFill>
                              <a:schemeClr val="bg2"/>
                            </a:solidFill>
                            <a:latin typeface="Cambria Math" panose="02040503050406030204" pitchFamily="18" charset="0"/>
                            <a:ea typeface="AppleGothic" pitchFamily="2" charset="-127"/>
                          </a:rPr>
                        </m:ctrlPr>
                      </m:dPr>
                      <m:e>
                        <m:r>
                          <a:rPr lang="en-US" b="1" i="1" smtClean="0">
                            <a:solidFill>
                              <a:schemeClr val="bg2"/>
                            </a:solidFill>
                            <a:latin typeface="Cambria Math" panose="02040503050406030204" pitchFamily="18" charset="0"/>
                            <a:ea typeface="AppleGothic" pitchFamily="2" charset="-127"/>
                          </a:rPr>
                          <m:t>𝒂</m:t>
                        </m:r>
                        <m:r>
                          <a:rPr lang="en-US" b="1" i="1" smtClean="0">
                            <a:solidFill>
                              <a:schemeClr val="bg2"/>
                            </a:solidFill>
                            <a:latin typeface="Cambria Math" panose="02040503050406030204" pitchFamily="18" charset="0"/>
                            <a:ea typeface="AppleGothic" pitchFamily="2" charset="-127"/>
                          </a:rPr>
                          <m:t>,</m:t>
                        </m:r>
                        <m:r>
                          <a:rPr lang="en-US" b="1" i="1" smtClean="0">
                            <a:solidFill>
                              <a:schemeClr val="bg2"/>
                            </a:solidFill>
                            <a:latin typeface="Cambria Math" panose="02040503050406030204" pitchFamily="18" charset="0"/>
                            <a:ea typeface="AppleGothic" pitchFamily="2" charset="-127"/>
                          </a:rPr>
                          <m:t>𝒔</m:t>
                        </m:r>
                      </m:e>
                    </m:d>
                    <m:r>
                      <a:rPr lang="en-US" b="1" i="1" smtClean="0">
                        <a:solidFill>
                          <a:schemeClr val="bg2"/>
                        </a:solidFill>
                        <a:latin typeface="Cambria Math" panose="02040503050406030204" pitchFamily="18" charset="0"/>
                        <a:ea typeface="AppleGothic" pitchFamily="2" charset="-127"/>
                      </a:rPr>
                      <m:t> × </m:t>
                    </m:r>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𝒑𝒂𝒕𝒕𝒆𝒓𝒏</m:t>
                        </m:r>
                      </m:sub>
                    </m:sSub>
                    <m:r>
                      <a:rPr lang="en-US" b="1" i="1" smtClean="0">
                        <a:solidFill>
                          <a:schemeClr val="bg2"/>
                        </a:solidFill>
                        <a:latin typeface="Cambria Math" panose="02040503050406030204" pitchFamily="18" charset="0"/>
                        <a:ea typeface="AppleGothic" pitchFamily="2" charset="-127"/>
                      </a:rPr>
                      <m:t>(</m:t>
                    </m:r>
                    <m:r>
                      <a:rPr lang="en-US" b="1" i="1" smtClean="0">
                        <a:solidFill>
                          <a:schemeClr val="bg2"/>
                        </a:solidFill>
                        <a:latin typeface="Cambria Math" panose="02040503050406030204" pitchFamily="18" charset="0"/>
                        <a:ea typeface="AppleGothic" pitchFamily="2" charset="-127"/>
                      </a:rPr>
                      <m:t>𝒂</m:t>
                    </m:r>
                    <m:r>
                      <a:rPr lang="en-US" b="1" i="1" smtClean="0">
                        <a:solidFill>
                          <a:schemeClr val="bg2"/>
                        </a:solidFill>
                        <a:latin typeface="Cambria Math" panose="02040503050406030204" pitchFamily="18" charset="0"/>
                        <a:ea typeface="AppleGothic" pitchFamily="2" charset="-127"/>
                      </a:rPr>
                      <m:t>,</m:t>
                    </m:r>
                    <m:r>
                      <a:rPr lang="en-US" b="1" i="1" smtClean="0">
                        <a:solidFill>
                          <a:schemeClr val="bg2"/>
                        </a:solidFill>
                        <a:latin typeface="Cambria Math" panose="02040503050406030204" pitchFamily="18" charset="0"/>
                        <a:ea typeface="AppleGothic" pitchFamily="2" charset="-127"/>
                      </a:rPr>
                      <m:t>𝒔</m:t>
                    </m:r>
                    <m:r>
                      <a:rPr lang="en-US" b="1" i="1" smtClean="0">
                        <a:solidFill>
                          <a:schemeClr val="bg2"/>
                        </a:solidFill>
                        <a:latin typeface="Cambria Math" panose="02040503050406030204" pitchFamily="18" charset="0"/>
                        <a:ea typeface="AppleGothic" pitchFamily="2" charset="-127"/>
                      </a:rPr>
                      <m:t>)</m:t>
                    </m:r>
                  </m:oMath>
                </a14:m>
                <a:r>
                  <a:rPr lang="en-US" baseline="30000" dirty="0">
                    <a:solidFill>
                      <a:schemeClr val="bg2"/>
                    </a:solidFill>
                  </a:rPr>
                  <a:t>1</a:t>
                </a:r>
                <a:endParaRPr lang="en-US" dirty="0">
                  <a:solidFill>
                    <a:schemeClr val="bg2"/>
                  </a:solidFill>
                </a:endParaRPr>
              </a:p>
            </p:txBody>
          </p:sp>
        </mc:Choice>
        <mc:Fallback xmlns="">
          <p:sp>
            <p:nvSpPr>
              <p:cNvPr id="4" name="TextBox 3">
                <a:extLst>
                  <a:ext uri="{FF2B5EF4-FFF2-40B4-BE49-F238E27FC236}">
                    <a16:creationId xmlns:a16="http://schemas.microsoft.com/office/drawing/2014/main" id="{CCABE4BC-56E1-4CF5-07CB-68B29F1A09C1}"/>
                  </a:ext>
                </a:extLst>
              </p:cNvPr>
              <p:cNvSpPr txBox="1">
                <a:spLocks noRot="1" noChangeAspect="1" noMove="1" noResize="1" noEditPoints="1" noAdjustHandles="1" noChangeArrowheads="1" noChangeShapeType="1" noTextEdit="1"/>
              </p:cNvSpPr>
              <p:nvPr/>
            </p:nvSpPr>
            <p:spPr>
              <a:xfrm>
                <a:off x="2854521" y="2104498"/>
                <a:ext cx="6392837" cy="394210"/>
              </a:xfrm>
              <a:prstGeom prst="rect">
                <a:avLst/>
              </a:prstGeom>
              <a:blipFill>
                <a:blip r:embed="rId4"/>
                <a:stretch>
                  <a:fillRect l="-396" b="-1562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379FEDF-336F-278A-4B6E-12523AE4E1D8}"/>
              </a:ext>
            </a:extLst>
          </p:cNvPr>
          <p:cNvSpPr txBox="1"/>
          <p:nvPr/>
        </p:nvSpPr>
        <p:spPr>
          <a:xfrm>
            <a:off x="2435081" y="6195238"/>
            <a:ext cx="7547027" cy="276999"/>
          </a:xfrm>
          <a:prstGeom prst="rect">
            <a:avLst/>
          </a:prstGeom>
          <a:noFill/>
        </p:spPr>
        <p:txBody>
          <a:bodyPr wrap="square" rtlCol="0">
            <a:spAutoFit/>
          </a:bodyPr>
          <a:lstStyle/>
          <a:p>
            <a:r>
              <a:rPr lang="en-US" sz="1200" dirty="0">
                <a:solidFill>
                  <a:schemeClr val="bg2"/>
                </a:solidFill>
                <a:latin typeface="AppleGothic" pitchFamily="2" charset="-127"/>
                <a:ea typeface="AppleGothic" pitchFamily="2" charset="-127"/>
              </a:rPr>
              <a:t>Credit to Fei Dai (University of California, San Diego) for idea towards joining the two value functions. </a:t>
            </a:r>
          </a:p>
        </p:txBody>
      </p:sp>
      <p:pic>
        <p:nvPicPr>
          <p:cNvPr id="14" name="Picture 13" descr="Chart, bar chart&#10;&#10;Description automatically generated">
            <a:extLst>
              <a:ext uri="{FF2B5EF4-FFF2-40B4-BE49-F238E27FC236}">
                <a16:creationId xmlns:a16="http://schemas.microsoft.com/office/drawing/2014/main" id="{9BF39AFB-A0E3-883D-16CA-5103E5B5FB86}"/>
              </a:ext>
            </a:extLst>
          </p:cNvPr>
          <p:cNvPicPr>
            <a:picLocks noChangeAspect="1"/>
          </p:cNvPicPr>
          <p:nvPr/>
        </p:nvPicPr>
        <p:blipFill>
          <a:blip r:embed="rId5"/>
          <a:stretch>
            <a:fillRect/>
          </a:stretch>
        </p:blipFill>
        <p:spPr>
          <a:xfrm>
            <a:off x="2725678" y="2704791"/>
            <a:ext cx="6521680" cy="3309004"/>
          </a:xfrm>
          <a:prstGeom prst="rect">
            <a:avLst/>
          </a:prstGeom>
        </p:spPr>
      </p:pic>
    </p:spTree>
    <p:extLst>
      <p:ext uri="{BB962C8B-B14F-4D97-AF65-F5344CB8AC3E}">
        <p14:creationId xmlns:p14="http://schemas.microsoft.com/office/powerpoint/2010/main" val="39077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a:p>
            <a:pPr algn="ctr"/>
            <a:endParaRPr lang="en-US" b="1" dirty="0">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15663"/>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Advanced RL Models</a:t>
            </a:r>
          </a:p>
          <a:p>
            <a:r>
              <a:rPr lang="en-US" sz="2400" b="1" dirty="0">
                <a:solidFill>
                  <a:schemeClr val="bg2"/>
                </a:solidFill>
                <a:latin typeface="AppleGothic" pitchFamily="2" charset="-127"/>
                <a:ea typeface="AppleGothic" pitchFamily="2" charset="-127"/>
              </a:rPr>
              <a:t>RL-2D: Dimension-based Value Functions</a:t>
            </a:r>
          </a:p>
        </p:txBody>
      </p:sp>
      <p:sp>
        <p:nvSpPr>
          <p:cNvPr id="6" name="TextBox 5">
            <a:extLst>
              <a:ext uri="{FF2B5EF4-FFF2-40B4-BE49-F238E27FC236}">
                <a16:creationId xmlns:a16="http://schemas.microsoft.com/office/drawing/2014/main" id="{2379FEDF-336F-278A-4B6E-12523AE4E1D8}"/>
              </a:ext>
            </a:extLst>
          </p:cNvPr>
          <p:cNvSpPr txBox="1"/>
          <p:nvPr/>
        </p:nvSpPr>
        <p:spPr>
          <a:xfrm>
            <a:off x="2435081" y="6195238"/>
            <a:ext cx="7547027" cy="276999"/>
          </a:xfrm>
          <a:prstGeom prst="rect">
            <a:avLst/>
          </a:prstGeom>
          <a:noFill/>
        </p:spPr>
        <p:txBody>
          <a:bodyPr wrap="square" rtlCol="0">
            <a:spAutoFit/>
          </a:bodyPr>
          <a:lstStyle/>
          <a:p>
            <a:r>
              <a:rPr lang="en-US" sz="1200" dirty="0">
                <a:solidFill>
                  <a:schemeClr val="bg2"/>
                </a:solidFill>
                <a:latin typeface="AppleGothic" pitchFamily="2" charset="-127"/>
                <a:ea typeface="AppleGothic" pitchFamily="2" charset="-127"/>
              </a:rPr>
              <a:t>Credit to Fei Dai (University of California, San Diego) for idea towards joining the two value functions.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3B5C28-76D5-1824-8A87-48A625BED4DD}"/>
                  </a:ext>
                </a:extLst>
              </p:cNvPr>
              <p:cNvSpPr txBox="1"/>
              <p:nvPr/>
            </p:nvSpPr>
            <p:spPr>
              <a:xfrm>
                <a:off x="1643064" y="3178523"/>
                <a:ext cx="8901111" cy="494751"/>
              </a:xfrm>
              <a:prstGeom prst="rect">
                <a:avLst/>
              </a:prstGeom>
              <a:noFill/>
            </p:spPr>
            <p:txBody>
              <a:bodyPr wrap="square">
                <a:spAutoFit/>
              </a:bodyPr>
              <a:lstStyle/>
              <a:p>
                <a:r>
                  <a:rPr lang="en-US" sz="2400" b="1" dirty="0">
                    <a:solidFill>
                      <a:schemeClr val="bg2"/>
                    </a:solidFill>
                    <a:latin typeface="AppleGothic" pitchFamily="2" charset="-127"/>
                    <a:ea typeface="AppleGothic" pitchFamily="2" charset="-127"/>
                  </a:rPr>
                  <a:t>RL-2D2a: 2-D with Dimension Learning Rates </a:t>
                </a:r>
                <a14:m>
                  <m:oMath xmlns:m="http://schemas.openxmlformats.org/officeDocument/2006/math">
                    <m:sSub>
                      <m:sSubPr>
                        <m:ctrlPr>
                          <a:rPr lang="en-US" sz="2400" b="1" i="1">
                            <a:solidFill>
                              <a:schemeClr val="bg2"/>
                            </a:solidFill>
                            <a:latin typeface="Cambria Math" panose="02040503050406030204" pitchFamily="18" charset="0"/>
                            <a:ea typeface="AppleGothic" pitchFamily="2" charset="-127"/>
                          </a:rPr>
                        </m:ctrlPr>
                      </m:sSubPr>
                      <m:e>
                        <m:r>
                          <a:rPr lang="en-US" sz="2400" b="1" i="1">
                            <a:solidFill>
                              <a:schemeClr val="bg2"/>
                            </a:solidFill>
                            <a:latin typeface="Cambria Math" panose="02040503050406030204" pitchFamily="18" charset="0"/>
                            <a:ea typeface="AppleGothic" pitchFamily="2" charset="-127"/>
                          </a:rPr>
                          <m:t>𝒂</m:t>
                        </m:r>
                      </m:e>
                      <m:sub>
                        <m:r>
                          <a:rPr lang="en-US" sz="2400" b="1" i="1" smtClean="0">
                            <a:solidFill>
                              <a:schemeClr val="bg2"/>
                            </a:solidFill>
                            <a:latin typeface="Cambria Math" panose="02040503050406030204" pitchFamily="18" charset="0"/>
                            <a:ea typeface="AppleGothic" pitchFamily="2" charset="-127"/>
                          </a:rPr>
                          <m:t>𝒄𝒐𝒍𝒐𝒓</m:t>
                        </m:r>
                      </m:sub>
                    </m:sSub>
                    <m:r>
                      <a:rPr lang="en-US" sz="2400" b="1" i="1">
                        <a:solidFill>
                          <a:schemeClr val="bg2"/>
                        </a:solidFill>
                        <a:latin typeface="Cambria Math" panose="02040503050406030204" pitchFamily="18" charset="0"/>
                        <a:ea typeface="AppleGothic" pitchFamily="2" charset="-127"/>
                      </a:rPr>
                      <m:t>, </m:t>
                    </m:r>
                    <m:sSub>
                      <m:sSubPr>
                        <m:ctrlPr>
                          <a:rPr lang="en-US" sz="2400" b="1" i="1">
                            <a:solidFill>
                              <a:schemeClr val="bg2"/>
                            </a:solidFill>
                            <a:latin typeface="Cambria Math" panose="02040503050406030204" pitchFamily="18" charset="0"/>
                            <a:ea typeface="AppleGothic" pitchFamily="2" charset="-127"/>
                          </a:rPr>
                        </m:ctrlPr>
                      </m:sSubPr>
                      <m:e>
                        <m:r>
                          <a:rPr lang="en-US" sz="2400" b="1" i="1">
                            <a:solidFill>
                              <a:schemeClr val="bg2"/>
                            </a:solidFill>
                            <a:latin typeface="Cambria Math" panose="02040503050406030204" pitchFamily="18" charset="0"/>
                            <a:ea typeface="AppleGothic" pitchFamily="2" charset="-127"/>
                          </a:rPr>
                          <m:t>𝒂</m:t>
                        </m:r>
                      </m:e>
                      <m:sub>
                        <m:r>
                          <a:rPr lang="en-US" sz="2400" b="1" i="1" smtClean="0">
                            <a:solidFill>
                              <a:schemeClr val="bg2"/>
                            </a:solidFill>
                            <a:latin typeface="Cambria Math" panose="02040503050406030204" pitchFamily="18" charset="0"/>
                            <a:ea typeface="AppleGothic" pitchFamily="2" charset="-127"/>
                          </a:rPr>
                          <m:t>𝒑𝒂𝒕𝒕𝒆𝒓𝒏</m:t>
                        </m:r>
                      </m:sub>
                    </m:sSub>
                  </m:oMath>
                </a14:m>
                <a:r>
                  <a:rPr lang="en-US" sz="2400" b="1" dirty="0">
                    <a:solidFill>
                      <a:schemeClr val="bg2"/>
                    </a:solidFill>
                    <a:latin typeface="AppleGothic" pitchFamily="2" charset="-127"/>
                    <a:ea typeface="AppleGothic" pitchFamily="2" charset="-127"/>
                  </a:rPr>
                  <a:t> </a:t>
                </a:r>
              </a:p>
            </p:txBody>
          </p:sp>
        </mc:Choice>
        <mc:Fallback xmlns="">
          <p:sp>
            <p:nvSpPr>
              <p:cNvPr id="8" name="TextBox 7">
                <a:extLst>
                  <a:ext uri="{FF2B5EF4-FFF2-40B4-BE49-F238E27FC236}">
                    <a16:creationId xmlns:a16="http://schemas.microsoft.com/office/drawing/2014/main" id="{923B5C28-76D5-1824-8A87-48A625BED4DD}"/>
                  </a:ext>
                </a:extLst>
              </p:cNvPr>
              <p:cNvSpPr txBox="1">
                <a:spLocks noRot="1" noChangeAspect="1" noMove="1" noResize="1" noEditPoints="1" noAdjustHandles="1" noChangeArrowheads="1" noChangeShapeType="1" noTextEdit="1"/>
              </p:cNvSpPr>
              <p:nvPr/>
            </p:nvSpPr>
            <p:spPr>
              <a:xfrm>
                <a:off x="1643064" y="3178523"/>
                <a:ext cx="8901111" cy="494751"/>
              </a:xfrm>
              <a:prstGeom prst="rect">
                <a:avLst/>
              </a:prstGeom>
              <a:blipFill>
                <a:blip r:embed="rId4"/>
                <a:stretch>
                  <a:fillRect l="-1140" t="-500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0305FD7-221F-67C4-B1FF-7C8B8FDC177C}"/>
                  </a:ext>
                </a:extLst>
              </p:cNvPr>
              <p:cNvSpPr txBox="1"/>
              <p:nvPr/>
            </p:nvSpPr>
            <p:spPr>
              <a:xfrm>
                <a:off x="2854521" y="3824956"/>
                <a:ext cx="6110868" cy="507831"/>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1" i="1" smtClean="0">
                              <a:solidFill>
                                <a:schemeClr val="bg2"/>
                              </a:solidFill>
                              <a:latin typeface="Cambria Math" panose="02040503050406030204" pitchFamily="18" charset="0"/>
                              <a:ea typeface="AppleGothic" pitchFamily="2" charset="-127"/>
                            </a:rPr>
                          </m:ctrlPr>
                        </m:sSubPr>
                        <m:e>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𝒄𝒐𝒍𝒐𝒓</m:t>
                              </m:r>
                            </m:sub>
                          </m:sSub>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𝟏</m:t>
                          </m:r>
                        </m:sub>
                      </m:sSub>
                      <m:r>
                        <a:rPr lang="en-US" b="1" i="1">
                          <a:solidFill>
                            <a:schemeClr val="bg2"/>
                          </a:solidFill>
                          <a:latin typeface="Cambria Math" panose="02040503050406030204" pitchFamily="18" charset="0"/>
                          <a:ea typeface="AppleGothic" pitchFamily="2" charset="-127"/>
                        </a:rPr>
                        <m:t>=</m:t>
                      </m:r>
                      <m:sSub>
                        <m:sSubPr>
                          <m:ctrlPr>
                            <a:rPr lang="en-US" b="1" i="1">
                              <a:solidFill>
                                <a:schemeClr val="bg2"/>
                              </a:solidFill>
                              <a:latin typeface="Cambria Math" panose="02040503050406030204" pitchFamily="18" charset="0"/>
                              <a:ea typeface="AppleGothic" pitchFamily="2" charset="-127"/>
                            </a:rPr>
                          </m:ctrlPr>
                        </m:sSubPr>
                        <m:e>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e>
                            <m:sub>
                              <m:r>
                                <a:rPr lang="en-US" b="1" i="1">
                                  <a:solidFill>
                                    <a:schemeClr val="bg2"/>
                                  </a:solidFill>
                                  <a:latin typeface="Cambria Math" panose="02040503050406030204" pitchFamily="18" charset="0"/>
                                  <a:ea typeface="AppleGothic" pitchFamily="2" charset="-127"/>
                                </a:rPr>
                                <m:t>𝒄𝒐𝒍𝒐𝒓</m:t>
                              </m:r>
                            </m:sub>
                          </m:sSub>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sub>
                      </m:sSub>
                      <m:r>
                        <a:rPr lang="en-US" b="1" i="1">
                          <a:solidFill>
                            <a:schemeClr val="bg2"/>
                          </a:solidFill>
                          <a:latin typeface="Cambria Math" panose="02040503050406030204" pitchFamily="18" charset="0"/>
                          <a:ea typeface="AppleGothic" pitchFamily="2" charset="-127"/>
                        </a:rPr>
                        <m:t>+</m:t>
                      </m:r>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𝒂</m:t>
                          </m:r>
                        </m:e>
                        <m:sub>
                          <m:r>
                            <a:rPr lang="en-US" b="1" i="1" smtClean="0">
                              <a:solidFill>
                                <a:schemeClr val="bg2"/>
                              </a:solidFill>
                              <a:latin typeface="Cambria Math" panose="02040503050406030204" pitchFamily="18" charset="0"/>
                              <a:ea typeface="AppleGothic" pitchFamily="2" charset="-127"/>
                            </a:rPr>
                            <m:t>𝒄𝒐𝒍𝒐𝒓</m:t>
                          </m:r>
                        </m:sub>
                      </m:sSub>
                      <m:d>
                        <m:dPr>
                          <m:begChr m:val="["/>
                          <m:endChr m:val="]"/>
                          <m:ctrlPr>
                            <a:rPr lang="en-US" b="1" i="1">
                              <a:solidFill>
                                <a:schemeClr val="bg2"/>
                              </a:solidFill>
                              <a:latin typeface="Cambria Math" panose="02040503050406030204" pitchFamily="18" charset="0"/>
                              <a:ea typeface="Cambria Math" panose="02040503050406030204" pitchFamily="18" charset="0"/>
                            </a:rPr>
                          </m:ctrlPr>
                        </m:dPr>
                        <m:e>
                          <m:sSub>
                            <m:sSubPr>
                              <m:ctrlPr>
                                <a:rPr lang="en-US" b="1" i="1">
                                  <a:solidFill>
                                    <a:schemeClr val="bg2"/>
                                  </a:solidFill>
                                  <a:latin typeface="Cambria Math" panose="02040503050406030204" pitchFamily="18" charset="0"/>
                                  <a:ea typeface="Cambria Math" panose="02040503050406030204" pitchFamily="18" charset="0"/>
                                </a:rPr>
                              </m:ctrlPr>
                            </m:sSubPr>
                            <m:e>
                              <m:r>
                                <a:rPr lang="en-US" b="1" i="1">
                                  <a:solidFill>
                                    <a:schemeClr val="bg2"/>
                                  </a:solidFill>
                                  <a:latin typeface="Cambria Math" panose="02040503050406030204" pitchFamily="18" charset="0"/>
                                  <a:ea typeface="Cambria Math" panose="02040503050406030204" pitchFamily="18" charset="0"/>
                                </a:rPr>
                                <m:t>𝒓</m:t>
                              </m:r>
                            </m:e>
                            <m:sub>
                              <m:r>
                                <a:rPr lang="en-US" b="1" i="1">
                                  <a:solidFill>
                                    <a:schemeClr val="bg2"/>
                                  </a:solidFill>
                                  <a:latin typeface="Cambria Math" panose="02040503050406030204" pitchFamily="18" charset="0"/>
                                  <a:ea typeface="Cambria Math" panose="02040503050406030204" pitchFamily="18" charset="0"/>
                                </a:rPr>
                                <m:t>𝒕</m:t>
                              </m:r>
                            </m:sub>
                          </m:sSub>
                          <m:r>
                            <a:rPr lang="en-US" b="1" i="1">
                              <a:solidFill>
                                <a:schemeClr val="bg2"/>
                              </a:solidFill>
                              <a:latin typeface="Cambria Math" panose="02040503050406030204" pitchFamily="18" charset="0"/>
                              <a:ea typeface="Cambria Math" panose="02040503050406030204" pitchFamily="18" charset="0"/>
                            </a:rPr>
                            <m:t> −</m:t>
                          </m:r>
                          <m:sSub>
                            <m:sSubPr>
                              <m:ctrlPr>
                                <a:rPr lang="en-US" b="1" i="1">
                                  <a:solidFill>
                                    <a:schemeClr val="bg2"/>
                                  </a:solidFill>
                                  <a:latin typeface="Cambria Math" panose="02040503050406030204" pitchFamily="18" charset="0"/>
                                  <a:ea typeface="AppleGothic" pitchFamily="2" charset="-127"/>
                                </a:rPr>
                              </m:ctrlPr>
                            </m:sSubPr>
                            <m:e>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e>
                                <m:sub>
                                  <m:r>
                                    <a:rPr lang="en-US" b="1" i="1">
                                      <a:solidFill>
                                        <a:schemeClr val="bg2"/>
                                      </a:solidFill>
                                      <a:latin typeface="Cambria Math" panose="02040503050406030204" pitchFamily="18" charset="0"/>
                                      <a:ea typeface="AppleGothic" pitchFamily="2" charset="-127"/>
                                    </a:rPr>
                                    <m:t>𝒄𝒐𝒍𝒐𝒓</m:t>
                                  </m:r>
                                </m:sub>
                              </m:sSub>
                              <m:d>
                                <m:dPr>
                                  <m:ctrlPr>
                                    <a:rPr lang="en-US" b="1" i="1">
                                      <a:solidFill>
                                        <a:schemeClr val="bg2"/>
                                      </a:solidFill>
                                      <a:latin typeface="Cambria Math" panose="02040503050406030204" pitchFamily="18" charset="0"/>
                                      <a:ea typeface="AppleGothic" pitchFamily="2" charset="-127"/>
                                    </a:rPr>
                                  </m:ctrlPr>
                                </m:dPr>
                                <m:e>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e>
                              </m:d>
                            </m:e>
                            <m:sub>
                              <m:r>
                                <a:rPr lang="en-US" b="1" i="1">
                                  <a:solidFill>
                                    <a:schemeClr val="bg2"/>
                                  </a:solidFill>
                                  <a:latin typeface="Cambria Math" panose="02040503050406030204" pitchFamily="18" charset="0"/>
                                  <a:ea typeface="AppleGothic" pitchFamily="2" charset="-127"/>
                                </a:rPr>
                                <m:t>𝒕</m:t>
                              </m:r>
                            </m:sub>
                          </m:sSub>
                        </m:e>
                      </m:d>
                      <m:r>
                        <a:rPr lang="en-US" b="1">
                          <a:solidFill>
                            <a:schemeClr val="bg2"/>
                          </a:solidFill>
                          <a:latin typeface="Cambria Math" panose="02040503050406030204" pitchFamily="18" charset="0"/>
                          <a:ea typeface="AppleGothic" pitchFamily="2" charset="-127"/>
                        </a:rPr>
                        <m:t> </m:t>
                      </m:r>
                    </m:oMath>
                  </m:oMathPara>
                </a14:m>
                <a:endParaRPr lang="en-US" b="1" dirty="0">
                  <a:solidFill>
                    <a:schemeClr val="bg2"/>
                  </a:solidFill>
                  <a:latin typeface="AppleGothic" pitchFamily="2" charset="-127"/>
                  <a:ea typeface="AppleGothic" pitchFamily="2" charset="-127"/>
                </a:endParaRPr>
              </a:p>
            </p:txBody>
          </p:sp>
        </mc:Choice>
        <mc:Fallback xmlns="">
          <p:sp>
            <p:nvSpPr>
              <p:cNvPr id="9" name="TextBox 8">
                <a:extLst>
                  <a:ext uri="{FF2B5EF4-FFF2-40B4-BE49-F238E27FC236}">
                    <a16:creationId xmlns:a16="http://schemas.microsoft.com/office/drawing/2014/main" id="{90305FD7-221F-67C4-B1FF-7C8B8FDC177C}"/>
                  </a:ext>
                </a:extLst>
              </p:cNvPr>
              <p:cNvSpPr txBox="1">
                <a:spLocks noRot="1" noChangeAspect="1" noMove="1" noResize="1" noEditPoints="1" noAdjustHandles="1" noChangeArrowheads="1" noChangeShapeType="1" noTextEdit="1"/>
              </p:cNvSpPr>
              <p:nvPr/>
            </p:nvSpPr>
            <p:spPr>
              <a:xfrm>
                <a:off x="2854521" y="3824956"/>
                <a:ext cx="6110868" cy="507831"/>
              </a:xfrm>
              <a:prstGeom prst="rect">
                <a:avLst/>
              </a:prstGeom>
              <a:blipFill>
                <a:blip r:embed="rId5"/>
                <a:stretch>
                  <a:fillRect b="-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BC500DB-AA3A-5276-A683-19CA144F8C54}"/>
                  </a:ext>
                </a:extLst>
              </p:cNvPr>
              <p:cNvSpPr txBox="1"/>
              <p:nvPr/>
            </p:nvSpPr>
            <p:spPr>
              <a:xfrm>
                <a:off x="2136443" y="4523182"/>
                <a:ext cx="7547027" cy="574773"/>
              </a:xfrm>
              <a:prstGeom prst="rect">
                <a:avLst/>
              </a:prstGeom>
              <a:noFill/>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lang="en-US" b="1" i="1" smtClean="0">
                              <a:solidFill>
                                <a:schemeClr val="bg2"/>
                              </a:solidFill>
                              <a:latin typeface="Cambria Math" panose="02040503050406030204" pitchFamily="18" charset="0"/>
                              <a:ea typeface="AppleGothic" pitchFamily="2" charset="-127"/>
                            </a:rPr>
                          </m:ctrlPr>
                        </m:sSubPr>
                        <m:e>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𝒑𝒂𝒕𝒕𝒆𝒓𝒏</m:t>
                              </m:r>
                            </m:sub>
                          </m:sSub>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𝟏</m:t>
                          </m:r>
                        </m:sub>
                      </m:sSub>
                      <m:r>
                        <a:rPr lang="en-US" b="1" i="1">
                          <a:solidFill>
                            <a:schemeClr val="bg2"/>
                          </a:solidFill>
                          <a:latin typeface="Cambria Math" panose="02040503050406030204" pitchFamily="18" charset="0"/>
                          <a:ea typeface="AppleGothic" pitchFamily="2" charset="-127"/>
                        </a:rPr>
                        <m:t>=</m:t>
                      </m:r>
                      <m:sSub>
                        <m:sSubPr>
                          <m:ctrlPr>
                            <a:rPr lang="en-US" b="1" i="1">
                              <a:solidFill>
                                <a:schemeClr val="bg2"/>
                              </a:solidFill>
                              <a:latin typeface="Cambria Math" panose="02040503050406030204" pitchFamily="18" charset="0"/>
                              <a:ea typeface="AppleGothic" pitchFamily="2" charset="-127"/>
                            </a:rPr>
                          </m:ctrlPr>
                        </m:sSubPr>
                        <m:e>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𝒑𝒂𝒕𝒕𝒆𝒓𝒏</m:t>
                              </m:r>
                            </m:sub>
                          </m:sSub>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sub>
                      </m:sSub>
                      <m:r>
                        <a:rPr lang="en-US" b="1" i="1">
                          <a:solidFill>
                            <a:schemeClr val="bg2"/>
                          </a:solidFill>
                          <a:latin typeface="Cambria Math" panose="02040503050406030204" pitchFamily="18" charset="0"/>
                          <a:ea typeface="AppleGothic" pitchFamily="2" charset="-127"/>
                        </a:rPr>
                        <m:t>+</m:t>
                      </m:r>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𝒂</m:t>
                          </m:r>
                        </m:e>
                        <m:sub>
                          <m:r>
                            <a:rPr lang="en-US" b="1" i="1" smtClean="0">
                              <a:solidFill>
                                <a:schemeClr val="bg2"/>
                              </a:solidFill>
                              <a:latin typeface="Cambria Math" panose="02040503050406030204" pitchFamily="18" charset="0"/>
                              <a:ea typeface="AppleGothic" pitchFamily="2" charset="-127"/>
                            </a:rPr>
                            <m:t>𝒑𝒂𝒕𝒕𝒆𝒓𝒏</m:t>
                          </m:r>
                        </m:sub>
                      </m:sSub>
                      <m:d>
                        <m:dPr>
                          <m:begChr m:val="["/>
                          <m:endChr m:val="]"/>
                          <m:ctrlPr>
                            <a:rPr lang="en-US" b="1" i="1">
                              <a:solidFill>
                                <a:schemeClr val="bg2"/>
                              </a:solidFill>
                              <a:latin typeface="Cambria Math" panose="02040503050406030204" pitchFamily="18" charset="0"/>
                              <a:ea typeface="Cambria Math" panose="02040503050406030204" pitchFamily="18" charset="0"/>
                            </a:rPr>
                          </m:ctrlPr>
                        </m:dPr>
                        <m:e>
                          <m:sSub>
                            <m:sSubPr>
                              <m:ctrlPr>
                                <a:rPr lang="en-US" b="1" i="1">
                                  <a:solidFill>
                                    <a:schemeClr val="bg2"/>
                                  </a:solidFill>
                                  <a:latin typeface="Cambria Math" panose="02040503050406030204" pitchFamily="18" charset="0"/>
                                  <a:ea typeface="Cambria Math" panose="02040503050406030204" pitchFamily="18" charset="0"/>
                                </a:rPr>
                              </m:ctrlPr>
                            </m:sSubPr>
                            <m:e>
                              <m:r>
                                <a:rPr lang="en-US" b="1" i="1">
                                  <a:solidFill>
                                    <a:schemeClr val="bg2"/>
                                  </a:solidFill>
                                  <a:latin typeface="Cambria Math" panose="02040503050406030204" pitchFamily="18" charset="0"/>
                                  <a:ea typeface="Cambria Math" panose="02040503050406030204" pitchFamily="18" charset="0"/>
                                </a:rPr>
                                <m:t>𝒓</m:t>
                              </m:r>
                            </m:e>
                            <m:sub>
                              <m:r>
                                <a:rPr lang="en-US" b="1" i="1">
                                  <a:solidFill>
                                    <a:schemeClr val="bg2"/>
                                  </a:solidFill>
                                  <a:latin typeface="Cambria Math" panose="02040503050406030204" pitchFamily="18" charset="0"/>
                                  <a:ea typeface="Cambria Math" panose="02040503050406030204" pitchFamily="18" charset="0"/>
                                </a:rPr>
                                <m:t>𝒕</m:t>
                              </m:r>
                            </m:sub>
                          </m:sSub>
                          <m:r>
                            <a:rPr lang="en-US" b="1" i="1">
                              <a:solidFill>
                                <a:schemeClr val="bg2"/>
                              </a:solidFill>
                              <a:latin typeface="Cambria Math" panose="02040503050406030204" pitchFamily="18" charset="0"/>
                              <a:ea typeface="Cambria Math" panose="02040503050406030204" pitchFamily="18" charset="0"/>
                            </a:rPr>
                            <m:t> −</m:t>
                          </m:r>
                          <m:sSub>
                            <m:sSubPr>
                              <m:ctrlPr>
                                <a:rPr lang="en-US" b="1" i="1">
                                  <a:solidFill>
                                    <a:schemeClr val="bg2"/>
                                  </a:solidFill>
                                  <a:latin typeface="Cambria Math" panose="02040503050406030204" pitchFamily="18" charset="0"/>
                                  <a:ea typeface="AppleGothic" pitchFamily="2" charset="-127"/>
                                </a:rPr>
                              </m:ctrlPr>
                            </m:sSubPr>
                            <m:e>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𝒑𝒂𝒕𝒕𝒆𝒓𝒏</m:t>
                                  </m:r>
                                </m:sub>
                              </m:sSub>
                              <m:d>
                                <m:dPr>
                                  <m:ctrlPr>
                                    <a:rPr lang="en-US" b="1" i="1">
                                      <a:solidFill>
                                        <a:schemeClr val="bg2"/>
                                      </a:solidFill>
                                      <a:latin typeface="Cambria Math" panose="02040503050406030204" pitchFamily="18" charset="0"/>
                                      <a:ea typeface="AppleGothic" pitchFamily="2" charset="-127"/>
                                    </a:rPr>
                                  </m:ctrlPr>
                                </m:dPr>
                                <m:e>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e>
                              </m:d>
                            </m:e>
                            <m:sub>
                              <m:r>
                                <a:rPr lang="en-US" b="1" i="1">
                                  <a:solidFill>
                                    <a:schemeClr val="bg2"/>
                                  </a:solidFill>
                                  <a:latin typeface="Cambria Math" panose="02040503050406030204" pitchFamily="18" charset="0"/>
                                  <a:ea typeface="AppleGothic" pitchFamily="2" charset="-127"/>
                                </a:rPr>
                                <m:t>𝒕</m:t>
                              </m:r>
                            </m:sub>
                          </m:sSub>
                        </m:e>
                      </m:d>
                      <m:r>
                        <a:rPr lang="en-US" b="1">
                          <a:solidFill>
                            <a:schemeClr val="bg2"/>
                          </a:solidFill>
                          <a:latin typeface="Cambria Math" panose="02040503050406030204" pitchFamily="18" charset="0"/>
                          <a:ea typeface="AppleGothic" pitchFamily="2" charset="-127"/>
                        </a:rPr>
                        <m:t> </m:t>
                      </m:r>
                    </m:oMath>
                  </m:oMathPara>
                </a14:m>
                <a:endParaRPr lang="en-US" b="1" dirty="0">
                  <a:solidFill>
                    <a:schemeClr val="bg2"/>
                  </a:solidFill>
                  <a:latin typeface="AppleGothic" pitchFamily="2" charset="-127"/>
                  <a:ea typeface="AppleGothic" pitchFamily="2" charset="-127"/>
                </a:endParaRPr>
              </a:p>
            </p:txBody>
          </p:sp>
        </mc:Choice>
        <mc:Fallback xmlns="">
          <p:sp>
            <p:nvSpPr>
              <p:cNvPr id="10" name="TextBox 9">
                <a:extLst>
                  <a:ext uri="{FF2B5EF4-FFF2-40B4-BE49-F238E27FC236}">
                    <a16:creationId xmlns:a16="http://schemas.microsoft.com/office/drawing/2014/main" id="{DBC500DB-AA3A-5276-A683-19CA144F8C54}"/>
                  </a:ext>
                </a:extLst>
              </p:cNvPr>
              <p:cNvSpPr txBox="1">
                <a:spLocks noRot="1" noChangeAspect="1" noMove="1" noResize="1" noEditPoints="1" noAdjustHandles="1" noChangeArrowheads="1" noChangeShapeType="1" noTextEdit="1"/>
              </p:cNvSpPr>
              <p:nvPr/>
            </p:nvSpPr>
            <p:spPr>
              <a:xfrm>
                <a:off x="2136443" y="4523182"/>
                <a:ext cx="7547027" cy="57477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4C8E526-D22E-605A-8074-79E37E6E1351}"/>
                  </a:ext>
                </a:extLst>
              </p:cNvPr>
              <p:cNvSpPr txBox="1"/>
              <p:nvPr/>
            </p:nvSpPr>
            <p:spPr>
              <a:xfrm>
                <a:off x="2435081" y="1555857"/>
                <a:ext cx="7149288" cy="394210"/>
              </a:xfrm>
              <a:prstGeom prst="rect">
                <a:avLst/>
              </a:prstGeom>
              <a:noFill/>
            </p:spPr>
            <p:txBody>
              <a:bodyPr wrap="square">
                <a:spAutoFit/>
              </a:bodyPr>
              <a:lstStyle/>
              <a:p>
                <a:r>
                  <a:rPr lang="en-US" sz="1600" b="1" dirty="0">
                    <a:solidFill>
                      <a:schemeClr val="bg2"/>
                    </a:solidFill>
                    <a:latin typeface="AppleGothic" pitchFamily="2" charset="-127"/>
                    <a:ea typeface="AppleGothic" pitchFamily="2" charset="-127"/>
                  </a:rPr>
                  <a:t>Color-Pattern Value Functions</a:t>
                </a:r>
                <a:r>
                  <a:rPr lang="en-US" sz="1600" b="1" dirty="0">
                    <a:solidFill>
                      <a:schemeClr val="bg2"/>
                    </a:solidFill>
                    <a:ea typeface="AppleGothic" pitchFamily="2" charset="-127"/>
                  </a:rPr>
                  <a:t>         </a:t>
                </a:r>
                <a:r>
                  <a:rPr lang="en-US" b="1" dirty="0">
                    <a:solidFill>
                      <a:schemeClr val="bg2"/>
                    </a:solidFill>
                    <a:ea typeface="AppleGothic" pitchFamily="2" charset="-127"/>
                  </a:rPr>
                  <a:t>	</a:t>
                </a:r>
                <a14:m>
                  <m:oMath xmlns:m="http://schemas.openxmlformats.org/officeDocument/2006/math">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𝒄𝒐𝒍𝒐𝒓</m:t>
                        </m:r>
                      </m:sub>
                    </m:sSub>
                    <m:r>
                      <a:rPr lang="en-US" b="1" i="1" smtClean="0">
                        <a:solidFill>
                          <a:schemeClr val="bg2"/>
                        </a:solidFill>
                        <a:latin typeface="Cambria Math" panose="02040503050406030204" pitchFamily="18" charset="0"/>
                        <a:ea typeface="AppleGothic" pitchFamily="2" charset="-127"/>
                      </a:rPr>
                      <m:t>, </m:t>
                    </m:r>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𝒑𝒂𝒕𝒕𝒆𝒓𝒏</m:t>
                        </m:r>
                      </m:sub>
                    </m:sSub>
                  </m:oMath>
                </a14:m>
                <a:endParaRPr lang="en-US" dirty="0"/>
              </a:p>
            </p:txBody>
          </p:sp>
        </mc:Choice>
        <mc:Fallback xmlns="">
          <p:sp>
            <p:nvSpPr>
              <p:cNvPr id="7" name="TextBox 6">
                <a:extLst>
                  <a:ext uri="{FF2B5EF4-FFF2-40B4-BE49-F238E27FC236}">
                    <a16:creationId xmlns:a16="http://schemas.microsoft.com/office/drawing/2014/main" id="{04C8E526-D22E-605A-8074-79E37E6E1351}"/>
                  </a:ext>
                </a:extLst>
              </p:cNvPr>
              <p:cNvSpPr txBox="1">
                <a:spLocks noRot="1" noChangeAspect="1" noMove="1" noResize="1" noEditPoints="1" noAdjustHandles="1" noChangeArrowheads="1" noChangeShapeType="1" noTextEdit="1"/>
              </p:cNvSpPr>
              <p:nvPr/>
            </p:nvSpPr>
            <p:spPr>
              <a:xfrm>
                <a:off x="2435081" y="1555857"/>
                <a:ext cx="7149288" cy="394210"/>
              </a:xfrm>
              <a:prstGeom prst="rect">
                <a:avLst/>
              </a:prstGeom>
              <a:blipFill>
                <a:blip r:embed="rId7"/>
                <a:stretch>
                  <a:fillRect l="-355"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C9C345-D4B6-1CD5-B390-F9AA18F82F8E}"/>
                  </a:ext>
                </a:extLst>
              </p:cNvPr>
              <p:cNvSpPr txBox="1"/>
              <p:nvPr/>
            </p:nvSpPr>
            <p:spPr>
              <a:xfrm>
                <a:off x="2854521" y="2104498"/>
                <a:ext cx="6392837" cy="394210"/>
              </a:xfrm>
              <a:prstGeom prst="rect">
                <a:avLst/>
              </a:prstGeom>
              <a:noFill/>
            </p:spPr>
            <p:txBody>
              <a:bodyPr wrap="square">
                <a:spAutoFit/>
              </a:bodyPr>
              <a:lstStyle/>
              <a:p>
                <a:r>
                  <a:rPr lang="en-US" sz="1600" b="1" dirty="0">
                    <a:solidFill>
                      <a:schemeClr val="bg2"/>
                    </a:solidFill>
                    <a:latin typeface="AppleGothic" pitchFamily="2" charset="-127"/>
                    <a:ea typeface="AppleGothic" pitchFamily="2" charset="-127"/>
                  </a:rPr>
                  <a:t>Joint Value Function</a:t>
                </a:r>
                <a:r>
                  <a:rPr lang="en-US" b="1" dirty="0">
                    <a:solidFill>
                      <a:schemeClr val="bg2"/>
                    </a:solidFill>
                    <a:ea typeface="AppleGothic" pitchFamily="2" charset="-127"/>
                  </a:rPr>
                  <a:t>	</a:t>
                </a:r>
                <a14:m>
                  <m:oMath xmlns:m="http://schemas.openxmlformats.org/officeDocument/2006/math">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𝑸</m:t>
                        </m:r>
                        <m:d>
                          <m:dPr>
                            <m:ctrlPr>
                              <a:rPr lang="en-US" b="1" i="1" smtClean="0">
                                <a:solidFill>
                                  <a:schemeClr val="bg2"/>
                                </a:solidFill>
                                <a:latin typeface="Cambria Math" panose="02040503050406030204" pitchFamily="18" charset="0"/>
                                <a:ea typeface="AppleGothic" pitchFamily="2" charset="-127"/>
                              </a:rPr>
                            </m:ctrlPr>
                          </m:dPr>
                          <m:e>
                            <m:r>
                              <a:rPr lang="en-US" b="1" i="1" smtClean="0">
                                <a:solidFill>
                                  <a:schemeClr val="bg2"/>
                                </a:solidFill>
                                <a:latin typeface="Cambria Math" panose="02040503050406030204" pitchFamily="18" charset="0"/>
                                <a:ea typeface="AppleGothic" pitchFamily="2" charset="-127"/>
                              </a:rPr>
                              <m:t>𝒂</m:t>
                            </m:r>
                            <m:r>
                              <a:rPr lang="en-US" b="1" i="1" smtClean="0">
                                <a:solidFill>
                                  <a:schemeClr val="bg2"/>
                                </a:solidFill>
                                <a:latin typeface="Cambria Math" panose="02040503050406030204" pitchFamily="18" charset="0"/>
                                <a:ea typeface="AppleGothic" pitchFamily="2" charset="-127"/>
                              </a:rPr>
                              <m:t>, </m:t>
                            </m:r>
                            <m:r>
                              <a:rPr lang="en-US" b="1" i="1" smtClean="0">
                                <a:solidFill>
                                  <a:schemeClr val="bg2"/>
                                </a:solidFill>
                                <a:latin typeface="Cambria Math" panose="02040503050406030204" pitchFamily="18" charset="0"/>
                                <a:ea typeface="AppleGothic" pitchFamily="2" charset="-127"/>
                              </a:rPr>
                              <m:t>𝒔</m:t>
                            </m:r>
                          </m:e>
                        </m:d>
                        <m:r>
                          <a:rPr lang="en-US" b="1" i="1" smtClean="0">
                            <a:solidFill>
                              <a:schemeClr val="bg2"/>
                            </a:solidFill>
                            <a:latin typeface="Cambria Math" panose="02040503050406030204" pitchFamily="18" charset="0"/>
                            <a:ea typeface="AppleGothic" pitchFamily="2" charset="-127"/>
                          </a:rPr>
                          <m:t>= </m:t>
                        </m:r>
                        <m:r>
                          <a:rPr lang="en-US" b="1" i="1" smtClean="0">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𝒄𝒐𝒍𝒐𝒓</m:t>
                        </m:r>
                      </m:sub>
                    </m:sSub>
                    <m:d>
                      <m:dPr>
                        <m:ctrlPr>
                          <a:rPr lang="en-US" b="1" i="1" smtClean="0">
                            <a:solidFill>
                              <a:schemeClr val="bg2"/>
                            </a:solidFill>
                            <a:latin typeface="Cambria Math" panose="02040503050406030204" pitchFamily="18" charset="0"/>
                            <a:ea typeface="AppleGothic" pitchFamily="2" charset="-127"/>
                          </a:rPr>
                        </m:ctrlPr>
                      </m:dPr>
                      <m:e>
                        <m:r>
                          <a:rPr lang="en-US" b="1" i="1" smtClean="0">
                            <a:solidFill>
                              <a:schemeClr val="bg2"/>
                            </a:solidFill>
                            <a:latin typeface="Cambria Math" panose="02040503050406030204" pitchFamily="18" charset="0"/>
                            <a:ea typeface="AppleGothic" pitchFamily="2" charset="-127"/>
                          </a:rPr>
                          <m:t>𝒂</m:t>
                        </m:r>
                        <m:r>
                          <a:rPr lang="en-US" b="1" i="1" smtClean="0">
                            <a:solidFill>
                              <a:schemeClr val="bg2"/>
                            </a:solidFill>
                            <a:latin typeface="Cambria Math" panose="02040503050406030204" pitchFamily="18" charset="0"/>
                            <a:ea typeface="AppleGothic" pitchFamily="2" charset="-127"/>
                          </a:rPr>
                          <m:t>,</m:t>
                        </m:r>
                        <m:r>
                          <a:rPr lang="en-US" b="1" i="1" smtClean="0">
                            <a:solidFill>
                              <a:schemeClr val="bg2"/>
                            </a:solidFill>
                            <a:latin typeface="Cambria Math" panose="02040503050406030204" pitchFamily="18" charset="0"/>
                            <a:ea typeface="AppleGothic" pitchFamily="2" charset="-127"/>
                          </a:rPr>
                          <m:t>𝒔</m:t>
                        </m:r>
                      </m:e>
                    </m:d>
                    <m:r>
                      <a:rPr lang="en-US" b="1" i="1" smtClean="0">
                        <a:solidFill>
                          <a:schemeClr val="bg2"/>
                        </a:solidFill>
                        <a:latin typeface="Cambria Math" panose="02040503050406030204" pitchFamily="18" charset="0"/>
                        <a:ea typeface="AppleGothic" pitchFamily="2" charset="-127"/>
                      </a:rPr>
                      <m:t> × </m:t>
                    </m:r>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𝑸</m:t>
                        </m:r>
                      </m:e>
                      <m:sub>
                        <m:r>
                          <a:rPr lang="en-US" b="1" i="1" smtClean="0">
                            <a:solidFill>
                              <a:schemeClr val="bg2"/>
                            </a:solidFill>
                            <a:latin typeface="Cambria Math" panose="02040503050406030204" pitchFamily="18" charset="0"/>
                            <a:ea typeface="AppleGothic" pitchFamily="2" charset="-127"/>
                          </a:rPr>
                          <m:t>𝒑𝒂𝒕𝒕𝒆𝒓𝒏</m:t>
                        </m:r>
                      </m:sub>
                    </m:sSub>
                    <m:r>
                      <a:rPr lang="en-US" b="1" i="1" smtClean="0">
                        <a:solidFill>
                          <a:schemeClr val="bg2"/>
                        </a:solidFill>
                        <a:latin typeface="Cambria Math" panose="02040503050406030204" pitchFamily="18" charset="0"/>
                        <a:ea typeface="AppleGothic" pitchFamily="2" charset="-127"/>
                      </a:rPr>
                      <m:t>(</m:t>
                    </m:r>
                    <m:r>
                      <a:rPr lang="en-US" b="1" i="1" smtClean="0">
                        <a:solidFill>
                          <a:schemeClr val="bg2"/>
                        </a:solidFill>
                        <a:latin typeface="Cambria Math" panose="02040503050406030204" pitchFamily="18" charset="0"/>
                        <a:ea typeface="AppleGothic" pitchFamily="2" charset="-127"/>
                      </a:rPr>
                      <m:t>𝒂</m:t>
                    </m:r>
                    <m:r>
                      <a:rPr lang="en-US" b="1" i="1" smtClean="0">
                        <a:solidFill>
                          <a:schemeClr val="bg2"/>
                        </a:solidFill>
                        <a:latin typeface="Cambria Math" panose="02040503050406030204" pitchFamily="18" charset="0"/>
                        <a:ea typeface="AppleGothic" pitchFamily="2" charset="-127"/>
                      </a:rPr>
                      <m:t>,</m:t>
                    </m:r>
                    <m:r>
                      <a:rPr lang="en-US" b="1" i="1" smtClean="0">
                        <a:solidFill>
                          <a:schemeClr val="bg2"/>
                        </a:solidFill>
                        <a:latin typeface="Cambria Math" panose="02040503050406030204" pitchFamily="18" charset="0"/>
                        <a:ea typeface="AppleGothic" pitchFamily="2" charset="-127"/>
                      </a:rPr>
                      <m:t>𝒔</m:t>
                    </m:r>
                    <m:r>
                      <a:rPr lang="en-US" b="1" i="1" smtClean="0">
                        <a:solidFill>
                          <a:schemeClr val="bg2"/>
                        </a:solidFill>
                        <a:latin typeface="Cambria Math" panose="02040503050406030204" pitchFamily="18" charset="0"/>
                        <a:ea typeface="AppleGothic" pitchFamily="2" charset="-127"/>
                      </a:rPr>
                      <m:t>)</m:t>
                    </m:r>
                  </m:oMath>
                </a14:m>
                <a:r>
                  <a:rPr lang="en-US" baseline="30000" dirty="0">
                    <a:solidFill>
                      <a:schemeClr val="bg2"/>
                    </a:solidFill>
                  </a:rPr>
                  <a:t>1</a:t>
                </a:r>
                <a:endParaRPr lang="en-US" dirty="0">
                  <a:solidFill>
                    <a:schemeClr val="bg2"/>
                  </a:solidFill>
                </a:endParaRPr>
              </a:p>
            </p:txBody>
          </p:sp>
        </mc:Choice>
        <mc:Fallback xmlns="">
          <p:sp>
            <p:nvSpPr>
              <p:cNvPr id="11" name="TextBox 10">
                <a:extLst>
                  <a:ext uri="{FF2B5EF4-FFF2-40B4-BE49-F238E27FC236}">
                    <a16:creationId xmlns:a16="http://schemas.microsoft.com/office/drawing/2014/main" id="{F6C9C345-D4B6-1CD5-B390-F9AA18F82F8E}"/>
                  </a:ext>
                </a:extLst>
              </p:cNvPr>
              <p:cNvSpPr txBox="1">
                <a:spLocks noRot="1" noChangeAspect="1" noMove="1" noResize="1" noEditPoints="1" noAdjustHandles="1" noChangeArrowheads="1" noChangeShapeType="1" noTextEdit="1"/>
              </p:cNvSpPr>
              <p:nvPr/>
            </p:nvSpPr>
            <p:spPr>
              <a:xfrm>
                <a:off x="2854521" y="2104498"/>
                <a:ext cx="6392837" cy="394210"/>
              </a:xfrm>
              <a:prstGeom prst="rect">
                <a:avLst/>
              </a:prstGeom>
              <a:blipFill>
                <a:blip r:embed="rId8"/>
                <a:stretch>
                  <a:fillRect l="-396" b="-15625"/>
                </a:stretch>
              </a:blipFill>
            </p:spPr>
            <p:txBody>
              <a:bodyPr/>
              <a:lstStyle/>
              <a:p>
                <a:r>
                  <a:rPr lang="en-US">
                    <a:noFill/>
                  </a:rPr>
                  <a:t> </a:t>
                </a:r>
              </a:p>
            </p:txBody>
          </p:sp>
        </mc:Fallback>
      </mc:AlternateContent>
    </p:spTree>
    <p:extLst>
      <p:ext uri="{BB962C8B-B14F-4D97-AF65-F5344CB8AC3E}">
        <p14:creationId xmlns:p14="http://schemas.microsoft.com/office/powerpoint/2010/main" val="1596165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77218"/>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Model Comparison</a:t>
            </a:r>
          </a:p>
          <a:p>
            <a:endParaRPr lang="en-US" sz="2800" b="1" dirty="0">
              <a:solidFill>
                <a:schemeClr val="bg2"/>
              </a:solidFill>
              <a:latin typeface="AppleGothic" pitchFamily="2" charset="-127"/>
              <a:ea typeface="AppleGothic" pitchFamily="2" charset="-127"/>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1C99603-83C3-5AE1-AB64-B1D8EE78A9ED}"/>
                  </a:ext>
                </a:extLst>
              </p:cNvPr>
              <p:cNvSpPr txBox="1"/>
              <p:nvPr/>
            </p:nvSpPr>
            <p:spPr>
              <a:xfrm>
                <a:off x="1918010" y="1572322"/>
                <a:ext cx="4304370" cy="4181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solidFill>
                          <a:latin typeface="Cambria Math" panose="02040503050406030204" pitchFamily="18" charset="0"/>
                        </a:rPr>
                        <m:t>𝐴𝐼𝐶</m:t>
                      </m:r>
                      <m:r>
                        <a:rPr lang="en-US" sz="2000" b="0" i="1" smtClean="0">
                          <a:solidFill>
                            <a:schemeClr val="bg2"/>
                          </a:solidFill>
                          <a:latin typeface="Cambria Math" panose="02040503050406030204" pitchFamily="18" charset="0"/>
                        </a:rPr>
                        <m:t>=2</m:t>
                      </m:r>
                      <m:r>
                        <a:rPr lang="en-US" sz="2000" b="0" i="1" smtClean="0">
                          <a:solidFill>
                            <a:schemeClr val="bg2"/>
                          </a:solidFill>
                          <a:latin typeface="Cambria Math" panose="02040503050406030204" pitchFamily="18" charset="0"/>
                        </a:rPr>
                        <m:t>𝑘</m:t>
                      </m:r>
                      <m:r>
                        <a:rPr lang="en-US" sz="2000" b="0" i="1" smtClean="0">
                          <a:solidFill>
                            <a:schemeClr val="bg2"/>
                          </a:solidFill>
                          <a:latin typeface="Cambria Math" panose="02040503050406030204" pitchFamily="18" charset="0"/>
                        </a:rPr>
                        <m:t> −2</m:t>
                      </m:r>
                      <m:func>
                        <m:funcPr>
                          <m:ctrlPr>
                            <a:rPr lang="en-US" sz="2000" b="0" i="1" smtClean="0">
                              <a:solidFill>
                                <a:schemeClr val="bg2"/>
                              </a:solidFill>
                              <a:latin typeface="Cambria Math" panose="02040503050406030204" pitchFamily="18" charset="0"/>
                            </a:rPr>
                          </m:ctrlPr>
                        </m:funcPr>
                        <m:fName>
                          <m:r>
                            <m:rPr>
                              <m:sty m:val="p"/>
                            </m:rPr>
                            <a:rPr lang="en-US" sz="2000" b="0" i="0" smtClean="0">
                              <a:solidFill>
                                <a:schemeClr val="bg2"/>
                              </a:solidFill>
                              <a:latin typeface="Cambria Math" panose="02040503050406030204" pitchFamily="18" charset="0"/>
                            </a:rPr>
                            <m:t>ln</m:t>
                          </m:r>
                        </m:fName>
                        <m:e>
                          <m:r>
                            <a:rPr lang="en-US" sz="2000" b="0" i="1" smtClean="0">
                              <a:solidFill>
                                <a:schemeClr val="bg2"/>
                              </a:solidFill>
                              <a:latin typeface="Cambria Math" panose="02040503050406030204" pitchFamily="18" charset="0"/>
                            </a:rPr>
                            <m:t>(</m:t>
                          </m:r>
                          <m:acc>
                            <m:accPr>
                              <m:chr m:val="̂"/>
                              <m:ctrlPr>
                                <a:rPr lang="en-US" sz="2000" b="0" i="1" smtClean="0">
                                  <a:solidFill>
                                    <a:schemeClr val="bg2"/>
                                  </a:solidFill>
                                  <a:latin typeface="Cambria Math" panose="02040503050406030204" pitchFamily="18" charset="0"/>
                                </a:rPr>
                              </m:ctrlPr>
                            </m:accPr>
                            <m:e>
                              <m:r>
                                <a:rPr lang="en-US" sz="2000" b="0" i="1" smtClean="0">
                                  <a:solidFill>
                                    <a:schemeClr val="bg2"/>
                                  </a:solidFill>
                                  <a:latin typeface="Cambria Math" panose="02040503050406030204" pitchFamily="18" charset="0"/>
                                </a:rPr>
                                <m:t>𝐿</m:t>
                              </m:r>
                            </m:e>
                          </m:acc>
                          <m:r>
                            <a:rPr lang="en-US" sz="2000" b="0" i="1" smtClean="0">
                              <a:solidFill>
                                <a:schemeClr val="bg2"/>
                              </a:solidFill>
                              <a:latin typeface="Cambria Math" panose="02040503050406030204" pitchFamily="18" charset="0"/>
                            </a:rPr>
                            <m:t>)</m:t>
                          </m:r>
                        </m:e>
                      </m:func>
                    </m:oMath>
                  </m:oMathPara>
                </a14:m>
                <a:endParaRPr lang="en-US" sz="2000" dirty="0"/>
              </a:p>
            </p:txBody>
          </p:sp>
        </mc:Choice>
        <mc:Fallback xmlns="">
          <p:sp>
            <p:nvSpPr>
              <p:cNvPr id="3" name="TextBox 2">
                <a:extLst>
                  <a:ext uri="{FF2B5EF4-FFF2-40B4-BE49-F238E27FC236}">
                    <a16:creationId xmlns:a16="http://schemas.microsoft.com/office/drawing/2014/main" id="{01C99603-83C3-5AE1-AB64-B1D8EE78A9ED}"/>
                  </a:ext>
                </a:extLst>
              </p:cNvPr>
              <p:cNvSpPr txBox="1">
                <a:spLocks noRot="1" noChangeAspect="1" noMove="1" noResize="1" noEditPoints="1" noAdjustHandles="1" noChangeArrowheads="1" noChangeShapeType="1" noTextEdit="1"/>
              </p:cNvSpPr>
              <p:nvPr/>
            </p:nvSpPr>
            <p:spPr>
              <a:xfrm>
                <a:off x="1918010" y="1572322"/>
                <a:ext cx="4304370" cy="418191"/>
              </a:xfrm>
              <a:prstGeom prst="rect">
                <a:avLst/>
              </a:prstGeom>
              <a:blipFill>
                <a:blip r:embed="rId3"/>
                <a:stretch>
                  <a:fillRect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E8C0160-A1C8-97A3-1C1B-7360DB1ECA67}"/>
                  </a:ext>
                </a:extLst>
              </p:cNvPr>
              <p:cNvSpPr txBox="1"/>
              <p:nvPr/>
            </p:nvSpPr>
            <p:spPr>
              <a:xfrm>
                <a:off x="3277936" y="2013636"/>
                <a:ext cx="5631366" cy="1207767"/>
              </a:xfrm>
              <a:prstGeom prst="rect">
                <a:avLst/>
              </a:prstGeom>
              <a:noFill/>
            </p:spPr>
            <p:txBody>
              <a:bodyPr wrap="square" rtlCol="0">
                <a:spAutoFit/>
              </a:bodyPr>
              <a:lstStyle/>
              <a:p>
                <a14:m>
                  <m:oMath xmlns:m="http://schemas.openxmlformats.org/officeDocument/2006/math">
                    <m:r>
                      <a:rPr lang="en-US" i="1" smtClean="0">
                        <a:solidFill>
                          <a:schemeClr val="bg2"/>
                        </a:solidFill>
                        <a:latin typeface="Cambria Math" panose="02040503050406030204" pitchFamily="18" charset="0"/>
                      </a:rPr>
                      <m:t>𝑘</m:t>
                    </m:r>
                  </m:oMath>
                </a14:m>
                <a:r>
                  <a:rPr lang="en-US" dirty="0">
                    <a:solidFill>
                      <a:schemeClr val="bg2"/>
                    </a:solidFill>
                  </a:rPr>
                  <a:t> = number of estimated parameters in the model</a:t>
                </a:r>
              </a:p>
              <a:p>
                <a14:m>
                  <m:oMath xmlns:m="http://schemas.openxmlformats.org/officeDocument/2006/math">
                    <m:acc>
                      <m:accPr>
                        <m:chr m:val="̂"/>
                        <m:ctrlPr>
                          <a:rPr lang="en-US" i="1">
                            <a:solidFill>
                              <a:schemeClr val="bg2"/>
                            </a:solidFill>
                            <a:latin typeface="Cambria Math" panose="02040503050406030204" pitchFamily="18" charset="0"/>
                          </a:rPr>
                        </m:ctrlPr>
                      </m:accPr>
                      <m:e>
                        <m:r>
                          <a:rPr lang="en-US" i="1">
                            <a:solidFill>
                              <a:schemeClr val="bg2"/>
                            </a:solidFill>
                            <a:latin typeface="Cambria Math" panose="02040503050406030204" pitchFamily="18" charset="0"/>
                          </a:rPr>
                          <m:t>𝐿</m:t>
                        </m:r>
                      </m:e>
                    </m:acc>
                  </m:oMath>
                </a14:m>
                <a:r>
                  <a:rPr lang="en-US" dirty="0">
                    <a:solidFill>
                      <a:schemeClr val="bg2"/>
                    </a:solidFill>
                  </a:rPr>
                  <a:t> = maximum value of the likelihood function for the model</a:t>
                </a:r>
              </a:p>
              <a:p>
                <a14:m>
                  <m:oMath xmlns:m="http://schemas.openxmlformats.org/officeDocument/2006/math">
                    <m:r>
                      <a:rPr lang="en-US" b="0" i="1" smtClean="0">
                        <a:solidFill>
                          <a:schemeClr val="bg2"/>
                        </a:solidFill>
                        <a:latin typeface="Cambria Math" panose="02040503050406030204" pitchFamily="18" charset="0"/>
                      </a:rPr>
                      <m:t>𝑛</m:t>
                    </m:r>
                  </m:oMath>
                </a14:m>
                <a:r>
                  <a:rPr lang="en-US" dirty="0">
                    <a:solidFill>
                      <a:schemeClr val="bg2"/>
                    </a:solidFill>
                  </a:rPr>
                  <a:t> = number of observations </a:t>
                </a:r>
              </a:p>
              <a:p>
                <a:endParaRPr lang="en-US" dirty="0"/>
              </a:p>
            </p:txBody>
          </p:sp>
        </mc:Choice>
        <mc:Fallback xmlns="">
          <p:sp>
            <p:nvSpPr>
              <p:cNvPr id="4" name="TextBox 3">
                <a:extLst>
                  <a:ext uri="{FF2B5EF4-FFF2-40B4-BE49-F238E27FC236}">
                    <a16:creationId xmlns:a16="http://schemas.microsoft.com/office/drawing/2014/main" id="{0E8C0160-A1C8-97A3-1C1B-7360DB1ECA67}"/>
                  </a:ext>
                </a:extLst>
              </p:cNvPr>
              <p:cNvSpPr txBox="1">
                <a:spLocks noRot="1" noChangeAspect="1" noMove="1" noResize="1" noEditPoints="1" noAdjustHandles="1" noChangeArrowheads="1" noChangeShapeType="1" noTextEdit="1"/>
              </p:cNvSpPr>
              <p:nvPr/>
            </p:nvSpPr>
            <p:spPr>
              <a:xfrm>
                <a:off x="3277936" y="2013636"/>
                <a:ext cx="5631366" cy="1207767"/>
              </a:xfrm>
              <a:prstGeom prst="rect">
                <a:avLst/>
              </a:prstGeom>
              <a:blipFill>
                <a:blip r:embed="rId4"/>
                <a:stretch>
                  <a:fillRect t="-208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265FCEE-8B84-EA7F-3704-CA3F7566C9C9}"/>
                  </a:ext>
                </a:extLst>
              </p:cNvPr>
              <p:cNvSpPr txBox="1"/>
              <p:nvPr/>
            </p:nvSpPr>
            <p:spPr>
              <a:xfrm>
                <a:off x="5969620" y="1572322"/>
                <a:ext cx="4304370" cy="4181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solidFill>
                          <a:latin typeface="Cambria Math" panose="02040503050406030204" pitchFamily="18" charset="0"/>
                        </a:rPr>
                        <m:t>𝐵𝐼𝐶</m:t>
                      </m:r>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𝑘</m:t>
                      </m:r>
                      <m:func>
                        <m:funcPr>
                          <m:ctrlPr>
                            <a:rPr lang="en-US" sz="2000" b="0" i="1" smtClean="0">
                              <a:solidFill>
                                <a:schemeClr val="bg2"/>
                              </a:solidFill>
                              <a:latin typeface="Cambria Math" panose="02040503050406030204" pitchFamily="18" charset="0"/>
                            </a:rPr>
                          </m:ctrlPr>
                        </m:funcPr>
                        <m:fName>
                          <m:r>
                            <m:rPr>
                              <m:sty m:val="p"/>
                            </m:rPr>
                            <a:rPr lang="en-US" sz="2000" b="0" i="0" smtClean="0">
                              <a:solidFill>
                                <a:schemeClr val="bg2"/>
                              </a:solidFill>
                              <a:latin typeface="Cambria Math" panose="02040503050406030204" pitchFamily="18" charset="0"/>
                            </a:rPr>
                            <m:t>ln</m:t>
                          </m:r>
                        </m:fName>
                        <m:e>
                          <m:r>
                            <a:rPr lang="en-US" sz="2000" b="0" i="1" smtClean="0">
                              <a:solidFill>
                                <a:schemeClr val="bg2"/>
                              </a:solidFill>
                              <a:latin typeface="Cambria Math" panose="02040503050406030204" pitchFamily="18" charset="0"/>
                            </a:rPr>
                            <m:t>(</m:t>
                          </m:r>
                          <m:r>
                            <a:rPr lang="en-US" sz="2000" b="0" i="1" smtClean="0">
                              <a:solidFill>
                                <a:schemeClr val="bg2"/>
                              </a:solidFill>
                              <a:latin typeface="Cambria Math" panose="02040503050406030204" pitchFamily="18" charset="0"/>
                            </a:rPr>
                            <m:t>𝑛</m:t>
                          </m:r>
                          <m:r>
                            <a:rPr lang="en-US" sz="2000" b="0" i="1" smtClean="0">
                              <a:solidFill>
                                <a:schemeClr val="bg2"/>
                              </a:solidFill>
                              <a:latin typeface="Cambria Math" panose="02040503050406030204" pitchFamily="18" charset="0"/>
                            </a:rPr>
                            <m:t>)</m:t>
                          </m:r>
                        </m:e>
                      </m:func>
                      <m:r>
                        <a:rPr lang="en-US" sz="2000" b="0" i="1" smtClean="0">
                          <a:solidFill>
                            <a:schemeClr val="bg2"/>
                          </a:solidFill>
                          <a:latin typeface="Cambria Math" panose="02040503050406030204" pitchFamily="18" charset="0"/>
                        </a:rPr>
                        <m:t> −2</m:t>
                      </m:r>
                      <m:func>
                        <m:funcPr>
                          <m:ctrlPr>
                            <a:rPr lang="en-US" sz="2000" b="0" i="1" smtClean="0">
                              <a:solidFill>
                                <a:schemeClr val="bg2"/>
                              </a:solidFill>
                              <a:latin typeface="Cambria Math" panose="02040503050406030204" pitchFamily="18" charset="0"/>
                            </a:rPr>
                          </m:ctrlPr>
                        </m:funcPr>
                        <m:fName>
                          <m:r>
                            <m:rPr>
                              <m:sty m:val="p"/>
                            </m:rPr>
                            <a:rPr lang="en-US" sz="2000" b="0" i="0" smtClean="0">
                              <a:solidFill>
                                <a:schemeClr val="bg2"/>
                              </a:solidFill>
                              <a:latin typeface="Cambria Math" panose="02040503050406030204" pitchFamily="18" charset="0"/>
                            </a:rPr>
                            <m:t>ln</m:t>
                          </m:r>
                        </m:fName>
                        <m:e>
                          <m:r>
                            <a:rPr lang="en-US" sz="2000" b="0" i="1" smtClean="0">
                              <a:solidFill>
                                <a:schemeClr val="bg2"/>
                              </a:solidFill>
                              <a:latin typeface="Cambria Math" panose="02040503050406030204" pitchFamily="18" charset="0"/>
                            </a:rPr>
                            <m:t>(</m:t>
                          </m:r>
                          <m:acc>
                            <m:accPr>
                              <m:chr m:val="̂"/>
                              <m:ctrlPr>
                                <a:rPr lang="en-US" sz="2000" b="0" i="1" smtClean="0">
                                  <a:solidFill>
                                    <a:schemeClr val="bg2"/>
                                  </a:solidFill>
                                  <a:latin typeface="Cambria Math" panose="02040503050406030204" pitchFamily="18" charset="0"/>
                                </a:rPr>
                              </m:ctrlPr>
                            </m:accPr>
                            <m:e>
                              <m:r>
                                <a:rPr lang="en-US" sz="2000" b="0" i="1" smtClean="0">
                                  <a:solidFill>
                                    <a:schemeClr val="bg2"/>
                                  </a:solidFill>
                                  <a:latin typeface="Cambria Math" panose="02040503050406030204" pitchFamily="18" charset="0"/>
                                </a:rPr>
                                <m:t>𝐿</m:t>
                              </m:r>
                            </m:e>
                          </m:acc>
                        </m:e>
                      </m:func>
                      <m:r>
                        <a:rPr lang="en-US" sz="2000" b="0" i="1" smtClean="0">
                          <a:solidFill>
                            <a:schemeClr val="bg2"/>
                          </a:solidFill>
                          <a:latin typeface="Cambria Math" panose="02040503050406030204" pitchFamily="18" charset="0"/>
                        </a:rPr>
                        <m:t>)</m:t>
                      </m:r>
                    </m:oMath>
                  </m:oMathPara>
                </a14:m>
                <a:endParaRPr lang="en-US" sz="2000" dirty="0"/>
              </a:p>
            </p:txBody>
          </p:sp>
        </mc:Choice>
        <mc:Fallback xmlns="">
          <p:sp>
            <p:nvSpPr>
              <p:cNvPr id="6" name="TextBox 5">
                <a:extLst>
                  <a:ext uri="{FF2B5EF4-FFF2-40B4-BE49-F238E27FC236}">
                    <a16:creationId xmlns:a16="http://schemas.microsoft.com/office/drawing/2014/main" id="{4265FCEE-8B84-EA7F-3704-CA3F7566C9C9}"/>
                  </a:ext>
                </a:extLst>
              </p:cNvPr>
              <p:cNvSpPr txBox="1">
                <a:spLocks noRot="1" noChangeAspect="1" noMove="1" noResize="1" noEditPoints="1" noAdjustHandles="1" noChangeArrowheads="1" noChangeShapeType="1" noTextEdit="1"/>
              </p:cNvSpPr>
              <p:nvPr/>
            </p:nvSpPr>
            <p:spPr>
              <a:xfrm>
                <a:off x="5969620" y="1572322"/>
                <a:ext cx="4304370" cy="418191"/>
              </a:xfrm>
              <a:prstGeom prst="rect">
                <a:avLst/>
              </a:prstGeom>
              <a:blipFill>
                <a:blip r:embed="rId5"/>
                <a:stretch>
                  <a:fillRect b="-1764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F662BF1E-8D76-1E3F-AC13-AD0AFC2F40F7}"/>
              </a:ext>
            </a:extLst>
          </p:cNvPr>
          <p:cNvSpPr txBox="1"/>
          <p:nvPr/>
        </p:nvSpPr>
        <p:spPr>
          <a:xfrm>
            <a:off x="2670717" y="1202990"/>
            <a:ext cx="2798956" cy="369332"/>
          </a:xfrm>
          <a:prstGeom prst="rect">
            <a:avLst/>
          </a:prstGeom>
          <a:noFill/>
        </p:spPr>
        <p:txBody>
          <a:bodyPr wrap="square" rtlCol="0">
            <a:spAutoFit/>
          </a:bodyPr>
          <a:lstStyle/>
          <a:p>
            <a:r>
              <a:rPr lang="en-US" dirty="0">
                <a:solidFill>
                  <a:schemeClr val="bg2"/>
                </a:solidFill>
              </a:rPr>
              <a:t>Akaike Information Criterion</a:t>
            </a:r>
          </a:p>
        </p:txBody>
      </p:sp>
      <p:sp>
        <p:nvSpPr>
          <p:cNvPr id="8" name="TextBox 7">
            <a:extLst>
              <a:ext uri="{FF2B5EF4-FFF2-40B4-BE49-F238E27FC236}">
                <a16:creationId xmlns:a16="http://schemas.microsoft.com/office/drawing/2014/main" id="{3D6734FF-B9C6-7C34-4BBA-39D1B9863A57}"/>
              </a:ext>
            </a:extLst>
          </p:cNvPr>
          <p:cNvSpPr txBox="1"/>
          <p:nvPr/>
        </p:nvSpPr>
        <p:spPr>
          <a:xfrm>
            <a:off x="6597050" y="1202990"/>
            <a:ext cx="3049510" cy="369332"/>
          </a:xfrm>
          <a:prstGeom prst="rect">
            <a:avLst/>
          </a:prstGeom>
          <a:noFill/>
        </p:spPr>
        <p:txBody>
          <a:bodyPr wrap="square" rtlCol="0">
            <a:spAutoFit/>
          </a:bodyPr>
          <a:lstStyle/>
          <a:p>
            <a:r>
              <a:rPr lang="en-US" dirty="0">
                <a:solidFill>
                  <a:schemeClr val="bg2"/>
                </a:solidFill>
              </a:rPr>
              <a:t>Bayesian Information Criterion</a:t>
            </a:r>
          </a:p>
        </p:txBody>
      </p:sp>
      <p:pic>
        <p:nvPicPr>
          <p:cNvPr id="9" name="Picture 8" descr="Square&#10;&#10;Description automatically generated with medium confidence">
            <a:extLst>
              <a:ext uri="{FF2B5EF4-FFF2-40B4-BE49-F238E27FC236}">
                <a16:creationId xmlns:a16="http://schemas.microsoft.com/office/drawing/2014/main" id="{8BA9F553-4FBC-4B0C-6EB2-588AB327CF28}"/>
              </a:ext>
            </a:extLst>
          </p:cNvPr>
          <p:cNvPicPr>
            <a:picLocks noChangeAspect="1"/>
          </p:cNvPicPr>
          <p:nvPr/>
        </p:nvPicPr>
        <p:blipFill>
          <a:blip r:embed="rId6"/>
          <a:stretch>
            <a:fillRect/>
          </a:stretch>
        </p:blipFill>
        <p:spPr>
          <a:xfrm>
            <a:off x="2691062" y="3055334"/>
            <a:ext cx="6557116" cy="3278558"/>
          </a:xfrm>
          <a:prstGeom prst="rect">
            <a:avLst/>
          </a:prstGeom>
        </p:spPr>
      </p:pic>
    </p:spTree>
    <p:extLst>
      <p:ext uri="{BB962C8B-B14F-4D97-AF65-F5344CB8AC3E}">
        <p14:creationId xmlns:p14="http://schemas.microsoft.com/office/powerpoint/2010/main" val="404783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77218"/>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Model Comparison: Best Models </a:t>
            </a:r>
          </a:p>
          <a:p>
            <a:endParaRPr lang="en-US" sz="2800" b="1" dirty="0">
              <a:solidFill>
                <a:schemeClr val="bg2"/>
              </a:solidFill>
              <a:latin typeface="AppleGothic" pitchFamily="2" charset="-127"/>
              <a:ea typeface="AppleGothic" pitchFamily="2" charset="-127"/>
            </a:endParaRPr>
          </a:p>
        </p:txBody>
      </p:sp>
      <mc:AlternateContent xmlns:mc="http://schemas.openxmlformats.org/markup-compatibility/2006" xmlns:a14="http://schemas.microsoft.com/office/drawing/2010/main">
        <mc:Choice Requires="a14">
          <p:graphicFrame>
            <p:nvGraphicFramePr>
              <p:cNvPr id="10" name="Table 13347">
                <a:extLst>
                  <a:ext uri="{FF2B5EF4-FFF2-40B4-BE49-F238E27FC236}">
                    <a16:creationId xmlns:a16="http://schemas.microsoft.com/office/drawing/2014/main" id="{A3D51B50-653E-F69A-DFED-5872C9BB12A8}"/>
                  </a:ext>
                </a:extLst>
              </p:cNvPr>
              <p:cNvGraphicFramePr>
                <a:graphicFrameLocks noGrp="1"/>
              </p:cNvGraphicFramePr>
              <p:nvPr>
                <p:extLst>
                  <p:ext uri="{D42A27DB-BD31-4B8C-83A1-F6EECF244321}">
                    <p14:modId xmlns:p14="http://schemas.microsoft.com/office/powerpoint/2010/main" val="729600921"/>
                  </p:ext>
                </p:extLst>
              </p:nvPr>
            </p:nvGraphicFramePr>
            <p:xfrm>
              <a:off x="1860788" y="1462980"/>
              <a:ext cx="8182116" cy="4550360"/>
            </p:xfrm>
            <a:graphic>
              <a:graphicData uri="http://schemas.openxmlformats.org/drawingml/2006/table">
                <a:tbl>
                  <a:tblPr firstRow="1" bandRow="1">
                    <a:tableStyleId>{5C22544A-7EE6-4342-B048-85BDC9FD1C3A}</a:tableStyleId>
                  </a:tblPr>
                  <a:tblGrid>
                    <a:gridCol w="2045529">
                      <a:extLst>
                        <a:ext uri="{9D8B030D-6E8A-4147-A177-3AD203B41FA5}">
                          <a16:colId xmlns:a16="http://schemas.microsoft.com/office/drawing/2014/main" val="1629921959"/>
                        </a:ext>
                      </a:extLst>
                    </a:gridCol>
                    <a:gridCol w="2045529">
                      <a:extLst>
                        <a:ext uri="{9D8B030D-6E8A-4147-A177-3AD203B41FA5}">
                          <a16:colId xmlns:a16="http://schemas.microsoft.com/office/drawing/2014/main" val="1997350072"/>
                        </a:ext>
                      </a:extLst>
                    </a:gridCol>
                    <a:gridCol w="2045529">
                      <a:extLst>
                        <a:ext uri="{9D8B030D-6E8A-4147-A177-3AD203B41FA5}">
                          <a16:colId xmlns:a16="http://schemas.microsoft.com/office/drawing/2014/main" val="4211265004"/>
                        </a:ext>
                      </a:extLst>
                    </a:gridCol>
                    <a:gridCol w="2045529">
                      <a:extLst>
                        <a:ext uri="{9D8B030D-6E8A-4147-A177-3AD203B41FA5}">
                          <a16:colId xmlns:a16="http://schemas.microsoft.com/office/drawing/2014/main" val="1828231053"/>
                        </a:ext>
                      </a:extLst>
                    </a:gridCol>
                  </a:tblGrid>
                  <a:tr h="568795">
                    <a:tc>
                      <a:txBody>
                        <a:bodyPr/>
                        <a:lstStyle/>
                        <a:p>
                          <a:pPr algn="ctr"/>
                          <a14:m>
                            <m:oMathPara xmlns:m="http://schemas.openxmlformats.org/officeDocument/2006/math">
                              <m:oMathParaPr>
                                <m:jc m:val="centerGroup"/>
                              </m:oMathParaPr>
                              <m:oMath xmlns:m="http://schemas.openxmlformats.org/officeDocument/2006/math">
                                <m:r>
                                  <a:rPr lang="en-US" sz="2800" b="1" i="1" smtClean="0">
                                    <a:solidFill>
                                      <a:schemeClr val="tx1"/>
                                    </a:solidFill>
                                    <a:latin typeface="Cambria Math" panose="02040503050406030204" pitchFamily="18" charset="0"/>
                                  </a:rPr>
                                  <m:t>𝑨𝑰𝑪</m:t>
                                </m:r>
                              </m:oMath>
                            </m:oMathPara>
                          </a14:m>
                          <a:endParaRPr lang="en-US" sz="2800" dirty="0">
                            <a:solidFill>
                              <a:schemeClr val="tx1"/>
                            </a:solidFill>
                            <a:latin typeface="Avenir Book" panose="02000503020000020003" pitchFamily="2" charset="0"/>
                          </a:endParaRPr>
                        </a:p>
                      </a:txBody>
                      <a:tcPr/>
                    </a:tc>
                    <a:tc>
                      <a:txBody>
                        <a:bodyPr/>
                        <a:lstStyle/>
                        <a:p>
                          <a:pPr algn="ctr"/>
                          <a:r>
                            <a:rPr lang="en-US" sz="2800" dirty="0">
                              <a:solidFill>
                                <a:schemeClr val="tx1"/>
                              </a:solidFill>
                              <a:latin typeface="Avenir Book" panose="02000503020000020003" pitchFamily="2" charset="0"/>
                            </a:rPr>
                            <a:t>4-5 y/o’s</a:t>
                          </a:r>
                        </a:p>
                      </a:txBody>
                      <a:tcPr/>
                    </a:tc>
                    <a:tc>
                      <a:txBody>
                        <a:bodyPr/>
                        <a:lstStyle/>
                        <a:p>
                          <a:pPr algn="ctr"/>
                          <a:r>
                            <a:rPr lang="en-US" sz="2800" dirty="0">
                              <a:solidFill>
                                <a:schemeClr val="tx1"/>
                              </a:solidFill>
                              <a:latin typeface="Avenir Book" panose="02000503020000020003" pitchFamily="2" charset="0"/>
                            </a:rPr>
                            <a:t>6-7 y/o’s</a:t>
                          </a:r>
                        </a:p>
                      </a:txBody>
                      <a:tcPr/>
                    </a:tc>
                    <a:tc>
                      <a:txBody>
                        <a:bodyPr/>
                        <a:lstStyle/>
                        <a:p>
                          <a:pPr algn="ctr"/>
                          <a:r>
                            <a:rPr lang="en-US" sz="2800" dirty="0">
                              <a:solidFill>
                                <a:schemeClr val="tx1"/>
                              </a:solidFill>
                              <a:latin typeface="Avenir Book" panose="02000503020000020003" pitchFamily="2" charset="0"/>
                            </a:rPr>
                            <a:t>Adults</a:t>
                          </a:r>
                        </a:p>
                      </a:txBody>
                      <a:tcPr/>
                    </a:tc>
                    <a:extLst>
                      <a:ext uri="{0D108BD9-81ED-4DB2-BD59-A6C34878D82A}">
                        <a16:rowId xmlns:a16="http://schemas.microsoft.com/office/drawing/2014/main" val="1251486379"/>
                      </a:ext>
                    </a:extLst>
                  </a:tr>
                  <a:tr h="568795">
                    <a:tc>
                      <a:txBody>
                        <a:bodyPr/>
                        <a:lstStyle/>
                        <a:p>
                          <a:pPr algn="ctr"/>
                          <a:r>
                            <a:rPr lang="en-US" sz="2800" b="1" dirty="0">
                              <a:solidFill>
                                <a:schemeClr val="bg1"/>
                              </a:solidFill>
                              <a:latin typeface="Avenir Book" panose="02000503020000020003" pitchFamily="2" charset="0"/>
                            </a:rPr>
                            <a:t>Baseline</a:t>
                          </a:r>
                        </a:p>
                      </a:txBody>
                      <a:tcPr/>
                    </a:tc>
                    <a:tc>
                      <a:txBody>
                        <a:bodyPr/>
                        <a:lstStyle/>
                        <a:p>
                          <a:pPr algn="ctr"/>
                          <a:r>
                            <a:rPr lang="en-US" sz="2800" dirty="0">
                              <a:solidFill>
                                <a:schemeClr val="bg1"/>
                              </a:solidFill>
                              <a:latin typeface="Avenir Book" panose="02000503020000020003" pitchFamily="2" charset="0"/>
                            </a:rPr>
                            <a:t>709.78</a:t>
                          </a:r>
                        </a:p>
                      </a:txBody>
                      <a:tcPr/>
                    </a:tc>
                    <a:tc>
                      <a:txBody>
                        <a:bodyPr/>
                        <a:lstStyle/>
                        <a:p>
                          <a:pPr algn="ctr"/>
                          <a:r>
                            <a:rPr lang="en-US" sz="2800" dirty="0">
                              <a:solidFill>
                                <a:schemeClr val="bg1"/>
                              </a:solidFill>
                              <a:latin typeface="Avenir Book" panose="02000503020000020003" pitchFamily="2" charset="0"/>
                            </a:rPr>
                            <a:t>709.78</a:t>
                          </a:r>
                        </a:p>
                      </a:txBody>
                      <a:tcPr/>
                    </a:tc>
                    <a:tc>
                      <a:txBody>
                        <a:bodyPr/>
                        <a:lstStyle/>
                        <a:p>
                          <a:pPr algn="ctr"/>
                          <a:r>
                            <a:rPr lang="en-US" sz="2800" dirty="0">
                              <a:solidFill>
                                <a:schemeClr val="bg1"/>
                              </a:solidFill>
                              <a:latin typeface="Avenir Book" panose="02000503020000020003" pitchFamily="2" charset="0"/>
                            </a:rPr>
                            <a:t>1063.29</a:t>
                          </a:r>
                        </a:p>
                      </a:txBody>
                      <a:tcPr/>
                    </a:tc>
                    <a:extLst>
                      <a:ext uri="{0D108BD9-81ED-4DB2-BD59-A6C34878D82A}">
                        <a16:rowId xmlns:a16="http://schemas.microsoft.com/office/drawing/2014/main" val="282027949"/>
                      </a:ext>
                    </a:extLst>
                  </a:tr>
                  <a:tr h="568795">
                    <a:tc>
                      <a:txBody>
                        <a:bodyPr/>
                        <a:lstStyle/>
                        <a:p>
                          <a:pPr algn="ctr"/>
                          <a:r>
                            <a:rPr lang="en-US" sz="2800" b="1" dirty="0">
                              <a:solidFill>
                                <a:schemeClr val="bg1"/>
                              </a:solidFill>
                              <a:latin typeface="Avenir Book" panose="02000503020000020003" pitchFamily="2" charset="0"/>
                            </a:rPr>
                            <a:t>RL</a:t>
                          </a:r>
                        </a:p>
                      </a:txBody>
                      <a:tcPr/>
                    </a:tc>
                    <a:tc>
                      <a:txBody>
                        <a:bodyPr/>
                        <a:lstStyle/>
                        <a:p>
                          <a:pPr algn="ctr"/>
                          <a:r>
                            <a:rPr lang="en-US" sz="2800" dirty="0">
                              <a:solidFill>
                                <a:schemeClr val="bg1"/>
                              </a:solidFill>
                              <a:latin typeface="Avenir Book" panose="02000503020000020003" pitchFamily="2" charset="0"/>
                            </a:rPr>
                            <a:t>583.72</a:t>
                          </a:r>
                        </a:p>
                      </a:txBody>
                      <a:tcPr/>
                    </a:tc>
                    <a:tc>
                      <a:txBody>
                        <a:bodyPr/>
                        <a:lstStyle/>
                        <a:p>
                          <a:pPr algn="ctr"/>
                          <a:r>
                            <a:rPr lang="en-US" sz="2800" dirty="0">
                              <a:solidFill>
                                <a:schemeClr val="bg1"/>
                              </a:solidFill>
                              <a:latin typeface="Avenir Book" panose="02000503020000020003" pitchFamily="2" charset="0"/>
                            </a:rPr>
                            <a:t>464.93</a:t>
                          </a:r>
                        </a:p>
                      </a:txBody>
                      <a:tcPr/>
                    </a:tc>
                    <a:tc>
                      <a:txBody>
                        <a:bodyPr/>
                        <a:lstStyle/>
                        <a:p>
                          <a:pPr algn="ctr"/>
                          <a:r>
                            <a:rPr lang="en-US" sz="2800" dirty="0">
                              <a:solidFill>
                                <a:schemeClr val="bg1"/>
                              </a:solidFill>
                              <a:latin typeface="Avenir Book" panose="02000503020000020003" pitchFamily="2" charset="0"/>
                            </a:rPr>
                            <a:t>561.46</a:t>
                          </a:r>
                        </a:p>
                      </a:txBody>
                      <a:tcPr/>
                    </a:tc>
                    <a:extLst>
                      <a:ext uri="{0D108BD9-81ED-4DB2-BD59-A6C34878D82A}">
                        <a16:rowId xmlns:a16="http://schemas.microsoft.com/office/drawing/2014/main" val="466506059"/>
                      </a:ext>
                    </a:extLst>
                  </a:tr>
                  <a:tr h="568795">
                    <a:tc>
                      <a:txBody>
                        <a:bodyPr/>
                        <a:lstStyle/>
                        <a:p>
                          <a:pPr algn="ctr"/>
                          <a:r>
                            <a:rPr lang="en-US" sz="2800" b="1" dirty="0">
                              <a:solidFill>
                                <a:schemeClr val="bg1"/>
                              </a:solidFill>
                              <a:latin typeface="Avenir Book" panose="02000503020000020003" pitchFamily="2" charset="0"/>
                            </a:rPr>
                            <a:t>RL2a</a:t>
                          </a:r>
                        </a:p>
                      </a:txBody>
                      <a:tcPr/>
                    </a:tc>
                    <a:tc>
                      <a:txBody>
                        <a:bodyPr/>
                        <a:lstStyle/>
                        <a:p>
                          <a:pPr algn="ctr"/>
                          <a:r>
                            <a:rPr lang="en-US" sz="2800" dirty="0">
                              <a:solidFill>
                                <a:schemeClr val="bg1"/>
                              </a:solidFill>
                              <a:latin typeface="Avenir Book" panose="02000503020000020003" pitchFamily="2" charset="0"/>
                            </a:rPr>
                            <a:t>460.48</a:t>
                          </a:r>
                        </a:p>
                      </a:txBody>
                      <a:tcPr/>
                    </a:tc>
                    <a:tc>
                      <a:txBody>
                        <a:bodyPr/>
                        <a:lstStyle/>
                        <a:p>
                          <a:pPr algn="ctr"/>
                          <a:r>
                            <a:rPr lang="en-US" sz="2800" dirty="0">
                              <a:solidFill>
                                <a:schemeClr val="bg1"/>
                              </a:solidFill>
                              <a:latin typeface="Avenir Book" panose="02000503020000020003" pitchFamily="2" charset="0"/>
                            </a:rPr>
                            <a:t>397.43</a:t>
                          </a:r>
                        </a:p>
                      </a:txBody>
                      <a:tcPr/>
                    </a:tc>
                    <a:tc>
                      <a:txBody>
                        <a:bodyPr/>
                        <a:lstStyle/>
                        <a:p>
                          <a:pPr algn="ctr"/>
                          <a:r>
                            <a:rPr lang="en-US" sz="2800" dirty="0">
                              <a:solidFill>
                                <a:schemeClr val="bg1"/>
                              </a:solidFill>
                              <a:latin typeface="Avenir Book" panose="02000503020000020003" pitchFamily="2" charset="0"/>
                            </a:rPr>
                            <a:t>528.48</a:t>
                          </a:r>
                        </a:p>
                      </a:txBody>
                      <a:tcPr/>
                    </a:tc>
                    <a:extLst>
                      <a:ext uri="{0D108BD9-81ED-4DB2-BD59-A6C34878D82A}">
                        <a16:rowId xmlns:a16="http://schemas.microsoft.com/office/drawing/2014/main" val="1877334298"/>
                      </a:ext>
                    </a:extLst>
                  </a:tr>
                  <a:tr h="568795">
                    <a:tc>
                      <a:txBody>
                        <a:bodyPr/>
                        <a:lstStyle/>
                        <a:p>
                          <a:pPr algn="ctr"/>
                          <a:r>
                            <a:rPr lang="en-US" sz="2800" b="1" dirty="0">
                              <a:solidFill>
                                <a:schemeClr val="bg1"/>
                              </a:solidFill>
                              <a:latin typeface="Avenir Book" panose="02000503020000020003" pitchFamily="2" charset="0"/>
                            </a:rPr>
                            <a:t>RL-2D</a:t>
                          </a:r>
                        </a:p>
                      </a:txBody>
                      <a:tcPr/>
                    </a:tc>
                    <a:tc>
                      <a:txBody>
                        <a:bodyPr/>
                        <a:lstStyle/>
                        <a:p>
                          <a:pPr algn="ctr"/>
                          <a:r>
                            <a:rPr lang="en-US" sz="2800" dirty="0">
                              <a:solidFill>
                                <a:schemeClr val="bg1"/>
                              </a:solidFill>
                              <a:latin typeface="Avenir Book" panose="02000503020000020003" pitchFamily="2" charset="0"/>
                            </a:rPr>
                            <a:t>414.84</a:t>
                          </a:r>
                        </a:p>
                      </a:txBody>
                      <a:tcPr/>
                    </a:tc>
                    <a:tc>
                      <a:txBody>
                        <a:bodyPr/>
                        <a:lstStyle/>
                        <a:p>
                          <a:pPr algn="ctr"/>
                          <a:r>
                            <a:rPr lang="en-US" sz="2800" dirty="0">
                              <a:solidFill>
                                <a:schemeClr val="bg1"/>
                              </a:solidFill>
                              <a:latin typeface="Avenir Book" panose="02000503020000020003" pitchFamily="2" charset="0"/>
                            </a:rPr>
                            <a:t>567.88</a:t>
                          </a:r>
                        </a:p>
                      </a:txBody>
                      <a:tcPr/>
                    </a:tc>
                    <a:tc>
                      <a:txBody>
                        <a:bodyPr/>
                        <a:lstStyle/>
                        <a:p>
                          <a:pPr algn="ctr"/>
                          <a:r>
                            <a:rPr lang="en-US" sz="2800" dirty="0">
                              <a:solidFill>
                                <a:schemeClr val="bg1"/>
                              </a:solidFill>
                              <a:latin typeface="Avenir Book" panose="02000503020000020003" pitchFamily="2" charset="0"/>
                            </a:rPr>
                            <a:t>654.79</a:t>
                          </a:r>
                        </a:p>
                      </a:txBody>
                      <a:tcPr/>
                    </a:tc>
                    <a:extLst>
                      <a:ext uri="{0D108BD9-81ED-4DB2-BD59-A6C34878D82A}">
                        <a16:rowId xmlns:a16="http://schemas.microsoft.com/office/drawing/2014/main" val="2280003370"/>
                      </a:ext>
                    </a:extLst>
                  </a:tr>
                  <a:tr h="568795">
                    <a:tc>
                      <a:txBody>
                        <a:bodyPr/>
                        <a:lstStyle/>
                        <a:p>
                          <a:pPr algn="ctr"/>
                          <a:r>
                            <a:rPr lang="en-US" sz="2800" b="1" dirty="0">
                              <a:solidFill>
                                <a:schemeClr val="bg1"/>
                              </a:solidFill>
                              <a:latin typeface="Avenir Book" panose="02000503020000020003" pitchFamily="2" charset="0"/>
                            </a:rPr>
                            <a:t>RL2a-2D</a:t>
                          </a:r>
                        </a:p>
                      </a:txBody>
                      <a:tcPr/>
                    </a:tc>
                    <a:tc>
                      <a:txBody>
                        <a:bodyPr/>
                        <a:lstStyle/>
                        <a:p>
                          <a:pPr algn="ctr"/>
                          <a:r>
                            <a:rPr lang="en-US" sz="2800" dirty="0">
                              <a:solidFill>
                                <a:schemeClr val="bg1"/>
                              </a:solidFill>
                              <a:latin typeface="Avenir Book" panose="02000503020000020003" pitchFamily="2" charset="0"/>
                            </a:rPr>
                            <a:t>316.09</a:t>
                          </a:r>
                        </a:p>
                      </a:txBody>
                      <a:tcPr/>
                    </a:tc>
                    <a:tc>
                      <a:txBody>
                        <a:bodyPr/>
                        <a:lstStyle/>
                        <a:p>
                          <a:pPr algn="ctr"/>
                          <a:r>
                            <a:rPr lang="en-US" sz="2800" dirty="0">
                              <a:solidFill>
                                <a:schemeClr val="bg1"/>
                              </a:solidFill>
                              <a:latin typeface="Avenir Book" panose="02000503020000020003" pitchFamily="2" charset="0"/>
                            </a:rPr>
                            <a:t>408.94</a:t>
                          </a:r>
                        </a:p>
                      </a:txBody>
                      <a:tcPr/>
                    </a:tc>
                    <a:tc>
                      <a:txBody>
                        <a:bodyPr/>
                        <a:lstStyle/>
                        <a:p>
                          <a:pPr algn="ctr"/>
                          <a:r>
                            <a:rPr lang="en-US" sz="2800" dirty="0">
                              <a:solidFill>
                                <a:schemeClr val="bg1"/>
                              </a:solidFill>
                              <a:latin typeface="Avenir Book" panose="02000503020000020003" pitchFamily="2" charset="0"/>
                            </a:rPr>
                            <a:t>524.81</a:t>
                          </a:r>
                        </a:p>
                      </a:txBody>
                      <a:tcPr/>
                    </a:tc>
                    <a:extLst>
                      <a:ext uri="{0D108BD9-81ED-4DB2-BD59-A6C34878D82A}">
                        <a16:rowId xmlns:a16="http://schemas.microsoft.com/office/drawing/2014/main" val="2940693328"/>
                      </a:ext>
                    </a:extLst>
                  </a:tr>
                  <a:tr h="568795">
                    <a:tc>
                      <a:txBody>
                        <a:bodyPr/>
                        <a:lstStyle/>
                        <a:p>
                          <a:pPr algn="ctr"/>
                          <a:r>
                            <a:rPr lang="en-US" sz="2800" b="1" dirty="0">
                              <a:solidFill>
                                <a:schemeClr val="bg1"/>
                              </a:solidFill>
                              <a:latin typeface="Avenir Book" panose="02000503020000020003" pitchFamily="2" charset="0"/>
                            </a:rPr>
                            <a:t>RL-2D2a</a:t>
                          </a:r>
                        </a:p>
                      </a:txBody>
                      <a:tcPr/>
                    </a:tc>
                    <a:tc>
                      <a:txBody>
                        <a:bodyPr/>
                        <a:lstStyle/>
                        <a:p>
                          <a:pPr algn="ctr"/>
                          <a:r>
                            <a:rPr lang="en-US" sz="2800" dirty="0">
                              <a:solidFill>
                                <a:schemeClr val="bg1"/>
                              </a:solidFill>
                              <a:latin typeface="Avenir Book" panose="02000503020000020003" pitchFamily="2" charset="0"/>
                            </a:rPr>
                            <a:t>416.84</a:t>
                          </a:r>
                        </a:p>
                      </a:txBody>
                      <a:tcPr/>
                    </a:tc>
                    <a:tc>
                      <a:txBody>
                        <a:bodyPr/>
                        <a:lstStyle/>
                        <a:p>
                          <a:pPr algn="ctr"/>
                          <a:r>
                            <a:rPr lang="en-US" sz="2800" dirty="0">
                              <a:solidFill>
                                <a:schemeClr val="bg1"/>
                              </a:solidFill>
                              <a:latin typeface="Avenir Book" panose="02000503020000020003" pitchFamily="2" charset="0"/>
                            </a:rPr>
                            <a:t>568.38</a:t>
                          </a:r>
                        </a:p>
                      </a:txBody>
                      <a:tcPr/>
                    </a:tc>
                    <a:tc>
                      <a:txBody>
                        <a:bodyPr/>
                        <a:lstStyle/>
                        <a:p>
                          <a:pPr algn="ctr"/>
                          <a:r>
                            <a:rPr lang="en-US" sz="2800" dirty="0">
                              <a:solidFill>
                                <a:schemeClr val="bg1"/>
                              </a:solidFill>
                              <a:latin typeface="Avenir Book" panose="02000503020000020003" pitchFamily="2" charset="0"/>
                            </a:rPr>
                            <a:t>639.81</a:t>
                          </a:r>
                        </a:p>
                      </a:txBody>
                      <a:tcPr/>
                    </a:tc>
                    <a:extLst>
                      <a:ext uri="{0D108BD9-81ED-4DB2-BD59-A6C34878D82A}">
                        <a16:rowId xmlns:a16="http://schemas.microsoft.com/office/drawing/2014/main" val="2060748082"/>
                      </a:ext>
                    </a:extLst>
                  </a:tr>
                  <a:tr h="568795">
                    <a:tc>
                      <a:txBody>
                        <a:bodyPr/>
                        <a:lstStyle/>
                        <a:p>
                          <a:pPr algn="ctr"/>
                          <a:r>
                            <a:rPr lang="en-US" sz="2800" b="1" dirty="0">
                              <a:solidFill>
                                <a:schemeClr val="bg1"/>
                              </a:solidFill>
                              <a:latin typeface="Avenir Book" panose="02000503020000020003" pitchFamily="2" charset="0"/>
                            </a:rPr>
                            <a:t>RL2a-2D2a</a:t>
                          </a:r>
                        </a:p>
                      </a:txBody>
                      <a:tcPr/>
                    </a:tc>
                    <a:tc>
                      <a:txBody>
                        <a:bodyPr/>
                        <a:lstStyle/>
                        <a:p>
                          <a:pPr algn="ctr"/>
                          <a:r>
                            <a:rPr lang="en-US" sz="2800" dirty="0">
                              <a:solidFill>
                                <a:schemeClr val="bg1"/>
                              </a:solidFill>
                              <a:latin typeface="Avenir Book" panose="02000503020000020003" pitchFamily="2" charset="0"/>
                            </a:rPr>
                            <a:t>317.91</a:t>
                          </a:r>
                        </a:p>
                      </a:txBody>
                      <a:tcPr/>
                    </a:tc>
                    <a:tc>
                      <a:txBody>
                        <a:bodyPr/>
                        <a:lstStyle/>
                        <a:p>
                          <a:pPr algn="ctr"/>
                          <a:r>
                            <a:rPr lang="en-US" sz="2800" dirty="0">
                              <a:solidFill>
                                <a:schemeClr val="bg1"/>
                              </a:solidFill>
                              <a:latin typeface="Avenir Book" panose="02000503020000020003" pitchFamily="2" charset="0"/>
                            </a:rPr>
                            <a:t>405.29</a:t>
                          </a:r>
                        </a:p>
                      </a:txBody>
                      <a:tcPr/>
                    </a:tc>
                    <a:tc>
                      <a:txBody>
                        <a:bodyPr/>
                        <a:lstStyle/>
                        <a:p>
                          <a:pPr algn="ctr"/>
                          <a:r>
                            <a:rPr lang="en-US" sz="2800" dirty="0">
                              <a:solidFill>
                                <a:schemeClr val="bg1"/>
                              </a:solidFill>
                              <a:latin typeface="Avenir Book" panose="02000503020000020003" pitchFamily="2" charset="0"/>
                            </a:rPr>
                            <a:t>517.06</a:t>
                          </a:r>
                        </a:p>
                      </a:txBody>
                      <a:tcPr/>
                    </a:tc>
                    <a:extLst>
                      <a:ext uri="{0D108BD9-81ED-4DB2-BD59-A6C34878D82A}">
                        <a16:rowId xmlns:a16="http://schemas.microsoft.com/office/drawing/2014/main" val="2185733920"/>
                      </a:ext>
                    </a:extLst>
                  </a:tr>
                </a:tbl>
              </a:graphicData>
            </a:graphic>
          </p:graphicFrame>
        </mc:Choice>
        <mc:Fallback xmlns="">
          <p:graphicFrame>
            <p:nvGraphicFramePr>
              <p:cNvPr id="10" name="Table 13347">
                <a:extLst>
                  <a:ext uri="{FF2B5EF4-FFF2-40B4-BE49-F238E27FC236}">
                    <a16:creationId xmlns:a16="http://schemas.microsoft.com/office/drawing/2014/main" id="{A3D51B50-653E-F69A-DFED-5872C9BB12A8}"/>
                  </a:ext>
                </a:extLst>
              </p:cNvPr>
              <p:cNvGraphicFramePr>
                <a:graphicFrameLocks noGrp="1"/>
              </p:cNvGraphicFramePr>
              <p:nvPr>
                <p:extLst>
                  <p:ext uri="{D42A27DB-BD31-4B8C-83A1-F6EECF244321}">
                    <p14:modId xmlns:p14="http://schemas.microsoft.com/office/powerpoint/2010/main" val="729600921"/>
                  </p:ext>
                </p:extLst>
              </p:nvPr>
            </p:nvGraphicFramePr>
            <p:xfrm>
              <a:off x="1860788" y="1462980"/>
              <a:ext cx="8182116" cy="4550360"/>
            </p:xfrm>
            <a:graphic>
              <a:graphicData uri="http://schemas.openxmlformats.org/drawingml/2006/table">
                <a:tbl>
                  <a:tblPr firstRow="1" bandRow="1">
                    <a:tableStyleId>{5C22544A-7EE6-4342-B048-85BDC9FD1C3A}</a:tableStyleId>
                  </a:tblPr>
                  <a:tblGrid>
                    <a:gridCol w="2045529">
                      <a:extLst>
                        <a:ext uri="{9D8B030D-6E8A-4147-A177-3AD203B41FA5}">
                          <a16:colId xmlns:a16="http://schemas.microsoft.com/office/drawing/2014/main" val="1629921959"/>
                        </a:ext>
                      </a:extLst>
                    </a:gridCol>
                    <a:gridCol w="2045529">
                      <a:extLst>
                        <a:ext uri="{9D8B030D-6E8A-4147-A177-3AD203B41FA5}">
                          <a16:colId xmlns:a16="http://schemas.microsoft.com/office/drawing/2014/main" val="1997350072"/>
                        </a:ext>
                      </a:extLst>
                    </a:gridCol>
                    <a:gridCol w="2045529">
                      <a:extLst>
                        <a:ext uri="{9D8B030D-6E8A-4147-A177-3AD203B41FA5}">
                          <a16:colId xmlns:a16="http://schemas.microsoft.com/office/drawing/2014/main" val="4211265004"/>
                        </a:ext>
                      </a:extLst>
                    </a:gridCol>
                    <a:gridCol w="2045529">
                      <a:extLst>
                        <a:ext uri="{9D8B030D-6E8A-4147-A177-3AD203B41FA5}">
                          <a16:colId xmlns:a16="http://schemas.microsoft.com/office/drawing/2014/main" val="1828231053"/>
                        </a:ext>
                      </a:extLst>
                    </a:gridCol>
                  </a:tblGrid>
                  <a:tr h="568795">
                    <a:tc>
                      <a:txBody>
                        <a:bodyPr/>
                        <a:lstStyle/>
                        <a:p>
                          <a:endParaRPr lang="en-US"/>
                        </a:p>
                      </a:txBody>
                      <a:tcPr>
                        <a:blipFill>
                          <a:blip r:embed="rId3"/>
                          <a:stretch>
                            <a:fillRect l="-621" t="-13333" r="-301863" b="-717778"/>
                          </a:stretch>
                        </a:blipFill>
                      </a:tcPr>
                    </a:tc>
                    <a:tc>
                      <a:txBody>
                        <a:bodyPr/>
                        <a:lstStyle/>
                        <a:p>
                          <a:pPr algn="ctr"/>
                          <a:r>
                            <a:rPr lang="en-US" sz="2800" dirty="0">
                              <a:solidFill>
                                <a:schemeClr val="tx1"/>
                              </a:solidFill>
                              <a:latin typeface="Avenir Book" panose="02000503020000020003" pitchFamily="2" charset="0"/>
                            </a:rPr>
                            <a:t>4-5 y/o’s</a:t>
                          </a:r>
                        </a:p>
                      </a:txBody>
                      <a:tcPr/>
                    </a:tc>
                    <a:tc>
                      <a:txBody>
                        <a:bodyPr/>
                        <a:lstStyle/>
                        <a:p>
                          <a:pPr algn="ctr"/>
                          <a:r>
                            <a:rPr lang="en-US" sz="2800" dirty="0">
                              <a:solidFill>
                                <a:schemeClr val="tx1"/>
                              </a:solidFill>
                              <a:latin typeface="Avenir Book" panose="02000503020000020003" pitchFamily="2" charset="0"/>
                            </a:rPr>
                            <a:t>6-7 y/o’s</a:t>
                          </a:r>
                        </a:p>
                      </a:txBody>
                      <a:tcPr/>
                    </a:tc>
                    <a:tc>
                      <a:txBody>
                        <a:bodyPr/>
                        <a:lstStyle/>
                        <a:p>
                          <a:pPr algn="ctr"/>
                          <a:r>
                            <a:rPr lang="en-US" sz="2800" dirty="0">
                              <a:solidFill>
                                <a:schemeClr val="tx1"/>
                              </a:solidFill>
                              <a:latin typeface="Avenir Book" panose="02000503020000020003" pitchFamily="2" charset="0"/>
                            </a:rPr>
                            <a:t>Adults</a:t>
                          </a:r>
                        </a:p>
                      </a:txBody>
                      <a:tcPr/>
                    </a:tc>
                    <a:extLst>
                      <a:ext uri="{0D108BD9-81ED-4DB2-BD59-A6C34878D82A}">
                        <a16:rowId xmlns:a16="http://schemas.microsoft.com/office/drawing/2014/main" val="1251486379"/>
                      </a:ext>
                    </a:extLst>
                  </a:tr>
                  <a:tr h="568795">
                    <a:tc>
                      <a:txBody>
                        <a:bodyPr/>
                        <a:lstStyle/>
                        <a:p>
                          <a:pPr algn="ctr"/>
                          <a:r>
                            <a:rPr lang="en-US" sz="2800" b="1" dirty="0">
                              <a:solidFill>
                                <a:schemeClr val="bg1"/>
                              </a:solidFill>
                              <a:latin typeface="Avenir Book" panose="02000503020000020003" pitchFamily="2" charset="0"/>
                            </a:rPr>
                            <a:t>Baseline</a:t>
                          </a:r>
                        </a:p>
                      </a:txBody>
                      <a:tcPr/>
                    </a:tc>
                    <a:tc>
                      <a:txBody>
                        <a:bodyPr/>
                        <a:lstStyle/>
                        <a:p>
                          <a:pPr algn="ctr"/>
                          <a:r>
                            <a:rPr lang="en-US" sz="2800" dirty="0">
                              <a:solidFill>
                                <a:schemeClr val="bg1"/>
                              </a:solidFill>
                              <a:latin typeface="Avenir Book" panose="02000503020000020003" pitchFamily="2" charset="0"/>
                            </a:rPr>
                            <a:t>709.78</a:t>
                          </a:r>
                        </a:p>
                      </a:txBody>
                      <a:tcPr/>
                    </a:tc>
                    <a:tc>
                      <a:txBody>
                        <a:bodyPr/>
                        <a:lstStyle/>
                        <a:p>
                          <a:pPr algn="ctr"/>
                          <a:r>
                            <a:rPr lang="en-US" sz="2800" dirty="0">
                              <a:solidFill>
                                <a:schemeClr val="bg1"/>
                              </a:solidFill>
                              <a:latin typeface="Avenir Book" panose="02000503020000020003" pitchFamily="2" charset="0"/>
                            </a:rPr>
                            <a:t>709.78</a:t>
                          </a:r>
                        </a:p>
                      </a:txBody>
                      <a:tcPr/>
                    </a:tc>
                    <a:tc>
                      <a:txBody>
                        <a:bodyPr/>
                        <a:lstStyle/>
                        <a:p>
                          <a:pPr algn="ctr"/>
                          <a:r>
                            <a:rPr lang="en-US" sz="2800" dirty="0">
                              <a:solidFill>
                                <a:schemeClr val="bg1"/>
                              </a:solidFill>
                              <a:latin typeface="Avenir Book" panose="02000503020000020003" pitchFamily="2" charset="0"/>
                            </a:rPr>
                            <a:t>1063.29</a:t>
                          </a:r>
                        </a:p>
                      </a:txBody>
                      <a:tcPr/>
                    </a:tc>
                    <a:extLst>
                      <a:ext uri="{0D108BD9-81ED-4DB2-BD59-A6C34878D82A}">
                        <a16:rowId xmlns:a16="http://schemas.microsoft.com/office/drawing/2014/main" val="282027949"/>
                      </a:ext>
                    </a:extLst>
                  </a:tr>
                  <a:tr h="568795">
                    <a:tc>
                      <a:txBody>
                        <a:bodyPr/>
                        <a:lstStyle/>
                        <a:p>
                          <a:pPr algn="ctr"/>
                          <a:r>
                            <a:rPr lang="en-US" sz="2800" b="1" dirty="0">
                              <a:solidFill>
                                <a:schemeClr val="bg1"/>
                              </a:solidFill>
                              <a:latin typeface="Avenir Book" panose="02000503020000020003" pitchFamily="2" charset="0"/>
                            </a:rPr>
                            <a:t>RL</a:t>
                          </a:r>
                        </a:p>
                      </a:txBody>
                      <a:tcPr/>
                    </a:tc>
                    <a:tc>
                      <a:txBody>
                        <a:bodyPr/>
                        <a:lstStyle/>
                        <a:p>
                          <a:pPr algn="ctr"/>
                          <a:r>
                            <a:rPr lang="en-US" sz="2800" dirty="0">
                              <a:solidFill>
                                <a:schemeClr val="bg1"/>
                              </a:solidFill>
                              <a:latin typeface="Avenir Book" panose="02000503020000020003" pitchFamily="2" charset="0"/>
                            </a:rPr>
                            <a:t>583.72</a:t>
                          </a:r>
                        </a:p>
                      </a:txBody>
                      <a:tcPr/>
                    </a:tc>
                    <a:tc>
                      <a:txBody>
                        <a:bodyPr/>
                        <a:lstStyle/>
                        <a:p>
                          <a:pPr algn="ctr"/>
                          <a:r>
                            <a:rPr lang="en-US" sz="2800" dirty="0">
                              <a:solidFill>
                                <a:schemeClr val="bg1"/>
                              </a:solidFill>
                              <a:latin typeface="Avenir Book" panose="02000503020000020003" pitchFamily="2" charset="0"/>
                            </a:rPr>
                            <a:t>464.93</a:t>
                          </a:r>
                        </a:p>
                      </a:txBody>
                      <a:tcPr/>
                    </a:tc>
                    <a:tc>
                      <a:txBody>
                        <a:bodyPr/>
                        <a:lstStyle/>
                        <a:p>
                          <a:pPr algn="ctr"/>
                          <a:r>
                            <a:rPr lang="en-US" sz="2800" dirty="0">
                              <a:solidFill>
                                <a:schemeClr val="bg1"/>
                              </a:solidFill>
                              <a:latin typeface="Avenir Book" panose="02000503020000020003" pitchFamily="2" charset="0"/>
                            </a:rPr>
                            <a:t>561.46</a:t>
                          </a:r>
                        </a:p>
                      </a:txBody>
                      <a:tcPr/>
                    </a:tc>
                    <a:extLst>
                      <a:ext uri="{0D108BD9-81ED-4DB2-BD59-A6C34878D82A}">
                        <a16:rowId xmlns:a16="http://schemas.microsoft.com/office/drawing/2014/main" val="466506059"/>
                      </a:ext>
                    </a:extLst>
                  </a:tr>
                  <a:tr h="568795">
                    <a:tc>
                      <a:txBody>
                        <a:bodyPr/>
                        <a:lstStyle/>
                        <a:p>
                          <a:pPr algn="ctr"/>
                          <a:r>
                            <a:rPr lang="en-US" sz="2800" b="1" dirty="0">
                              <a:solidFill>
                                <a:schemeClr val="bg1"/>
                              </a:solidFill>
                              <a:latin typeface="Avenir Book" panose="02000503020000020003" pitchFamily="2" charset="0"/>
                            </a:rPr>
                            <a:t>RL2a</a:t>
                          </a:r>
                        </a:p>
                      </a:txBody>
                      <a:tcPr/>
                    </a:tc>
                    <a:tc>
                      <a:txBody>
                        <a:bodyPr/>
                        <a:lstStyle/>
                        <a:p>
                          <a:pPr algn="ctr"/>
                          <a:r>
                            <a:rPr lang="en-US" sz="2800" dirty="0">
                              <a:solidFill>
                                <a:schemeClr val="bg1"/>
                              </a:solidFill>
                              <a:latin typeface="Avenir Book" panose="02000503020000020003" pitchFamily="2" charset="0"/>
                            </a:rPr>
                            <a:t>460.48</a:t>
                          </a:r>
                        </a:p>
                      </a:txBody>
                      <a:tcPr/>
                    </a:tc>
                    <a:tc>
                      <a:txBody>
                        <a:bodyPr/>
                        <a:lstStyle/>
                        <a:p>
                          <a:pPr algn="ctr"/>
                          <a:r>
                            <a:rPr lang="en-US" sz="2800" dirty="0">
                              <a:solidFill>
                                <a:schemeClr val="bg1"/>
                              </a:solidFill>
                              <a:latin typeface="Avenir Book" panose="02000503020000020003" pitchFamily="2" charset="0"/>
                            </a:rPr>
                            <a:t>397.43</a:t>
                          </a:r>
                        </a:p>
                      </a:txBody>
                      <a:tcPr/>
                    </a:tc>
                    <a:tc>
                      <a:txBody>
                        <a:bodyPr/>
                        <a:lstStyle/>
                        <a:p>
                          <a:pPr algn="ctr"/>
                          <a:r>
                            <a:rPr lang="en-US" sz="2800" dirty="0">
                              <a:solidFill>
                                <a:schemeClr val="bg1"/>
                              </a:solidFill>
                              <a:latin typeface="Avenir Book" panose="02000503020000020003" pitchFamily="2" charset="0"/>
                            </a:rPr>
                            <a:t>528.48</a:t>
                          </a:r>
                        </a:p>
                      </a:txBody>
                      <a:tcPr/>
                    </a:tc>
                    <a:extLst>
                      <a:ext uri="{0D108BD9-81ED-4DB2-BD59-A6C34878D82A}">
                        <a16:rowId xmlns:a16="http://schemas.microsoft.com/office/drawing/2014/main" val="1877334298"/>
                      </a:ext>
                    </a:extLst>
                  </a:tr>
                  <a:tr h="568795">
                    <a:tc>
                      <a:txBody>
                        <a:bodyPr/>
                        <a:lstStyle/>
                        <a:p>
                          <a:pPr algn="ctr"/>
                          <a:r>
                            <a:rPr lang="en-US" sz="2800" b="1" dirty="0">
                              <a:solidFill>
                                <a:schemeClr val="bg1"/>
                              </a:solidFill>
                              <a:latin typeface="Avenir Book" panose="02000503020000020003" pitchFamily="2" charset="0"/>
                            </a:rPr>
                            <a:t>RL-2D</a:t>
                          </a:r>
                        </a:p>
                      </a:txBody>
                      <a:tcPr/>
                    </a:tc>
                    <a:tc>
                      <a:txBody>
                        <a:bodyPr/>
                        <a:lstStyle/>
                        <a:p>
                          <a:pPr algn="ctr"/>
                          <a:r>
                            <a:rPr lang="en-US" sz="2800" dirty="0">
                              <a:solidFill>
                                <a:schemeClr val="bg1"/>
                              </a:solidFill>
                              <a:latin typeface="Avenir Book" panose="02000503020000020003" pitchFamily="2" charset="0"/>
                            </a:rPr>
                            <a:t>414.84</a:t>
                          </a:r>
                        </a:p>
                      </a:txBody>
                      <a:tcPr/>
                    </a:tc>
                    <a:tc>
                      <a:txBody>
                        <a:bodyPr/>
                        <a:lstStyle/>
                        <a:p>
                          <a:pPr algn="ctr"/>
                          <a:r>
                            <a:rPr lang="en-US" sz="2800" dirty="0">
                              <a:solidFill>
                                <a:schemeClr val="bg1"/>
                              </a:solidFill>
                              <a:latin typeface="Avenir Book" panose="02000503020000020003" pitchFamily="2" charset="0"/>
                            </a:rPr>
                            <a:t>567.88</a:t>
                          </a:r>
                        </a:p>
                      </a:txBody>
                      <a:tcPr/>
                    </a:tc>
                    <a:tc>
                      <a:txBody>
                        <a:bodyPr/>
                        <a:lstStyle/>
                        <a:p>
                          <a:pPr algn="ctr"/>
                          <a:r>
                            <a:rPr lang="en-US" sz="2800" dirty="0">
                              <a:solidFill>
                                <a:schemeClr val="bg1"/>
                              </a:solidFill>
                              <a:latin typeface="Avenir Book" panose="02000503020000020003" pitchFamily="2" charset="0"/>
                            </a:rPr>
                            <a:t>654.79</a:t>
                          </a:r>
                        </a:p>
                      </a:txBody>
                      <a:tcPr/>
                    </a:tc>
                    <a:extLst>
                      <a:ext uri="{0D108BD9-81ED-4DB2-BD59-A6C34878D82A}">
                        <a16:rowId xmlns:a16="http://schemas.microsoft.com/office/drawing/2014/main" val="2280003370"/>
                      </a:ext>
                    </a:extLst>
                  </a:tr>
                  <a:tr h="568795">
                    <a:tc>
                      <a:txBody>
                        <a:bodyPr/>
                        <a:lstStyle/>
                        <a:p>
                          <a:pPr algn="ctr"/>
                          <a:r>
                            <a:rPr lang="en-US" sz="2800" b="1" dirty="0">
                              <a:solidFill>
                                <a:schemeClr val="bg1"/>
                              </a:solidFill>
                              <a:latin typeface="Avenir Book" panose="02000503020000020003" pitchFamily="2" charset="0"/>
                            </a:rPr>
                            <a:t>RL2a-2D</a:t>
                          </a:r>
                        </a:p>
                      </a:txBody>
                      <a:tcPr/>
                    </a:tc>
                    <a:tc>
                      <a:txBody>
                        <a:bodyPr/>
                        <a:lstStyle/>
                        <a:p>
                          <a:pPr algn="ctr"/>
                          <a:r>
                            <a:rPr lang="en-US" sz="2800" dirty="0">
                              <a:solidFill>
                                <a:schemeClr val="bg1"/>
                              </a:solidFill>
                              <a:latin typeface="Avenir Book" panose="02000503020000020003" pitchFamily="2" charset="0"/>
                            </a:rPr>
                            <a:t>316.09</a:t>
                          </a:r>
                        </a:p>
                      </a:txBody>
                      <a:tcPr/>
                    </a:tc>
                    <a:tc>
                      <a:txBody>
                        <a:bodyPr/>
                        <a:lstStyle/>
                        <a:p>
                          <a:pPr algn="ctr"/>
                          <a:r>
                            <a:rPr lang="en-US" sz="2800" dirty="0">
                              <a:solidFill>
                                <a:schemeClr val="bg1"/>
                              </a:solidFill>
                              <a:latin typeface="Avenir Book" panose="02000503020000020003" pitchFamily="2" charset="0"/>
                            </a:rPr>
                            <a:t>408.94</a:t>
                          </a:r>
                        </a:p>
                      </a:txBody>
                      <a:tcPr/>
                    </a:tc>
                    <a:tc>
                      <a:txBody>
                        <a:bodyPr/>
                        <a:lstStyle/>
                        <a:p>
                          <a:pPr algn="ctr"/>
                          <a:r>
                            <a:rPr lang="en-US" sz="2800" dirty="0">
                              <a:solidFill>
                                <a:schemeClr val="bg1"/>
                              </a:solidFill>
                              <a:latin typeface="Avenir Book" panose="02000503020000020003" pitchFamily="2" charset="0"/>
                            </a:rPr>
                            <a:t>524.81</a:t>
                          </a:r>
                        </a:p>
                      </a:txBody>
                      <a:tcPr/>
                    </a:tc>
                    <a:extLst>
                      <a:ext uri="{0D108BD9-81ED-4DB2-BD59-A6C34878D82A}">
                        <a16:rowId xmlns:a16="http://schemas.microsoft.com/office/drawing/2014/main" val="2940693328"/>
                      </a:ext>
                    </a:extLst>
                  </a:tr>
                  <a:tr h="568795">
                    <a:tc>
                      <a:txBody>
                        <a:bodyPr/>
                        <a:lstStyle/>
                        <a:p>
                          <a:pPr algn="ctr"/>
                          <a:r>
                            <a:rPr lang="en-US" sz="2800" b="1" dirty="0">
                              <a:solidFill>
                                <a:schemeClr val="bg1"/>
                              </a:solidFill>
                              <a:latin typeface="Avenir Book" panose="02000503020000020003" pitchFamily="2" charset="0"/>
                            </a:rPr>
                            <a:t>RL-2D2a</a:t>
                          </a:r>
                        </a:p>
                      </a:txBody>
                      <a:tcPr/>
                    </a:tc>
                    <a:tc>
                      <a:txBody>
                        <a:bodyPr/>
                        <a:lstStyle/>
                        <a:p>
                          <a:pPr algn="ctr"/>
                          <a:r>
                            <a:rPr lang="en-US" sz="2800" dirty="0">
                              <a:solidFill>
                                <a:schemeClr val="bg1"/>
                              </a:solidFill>
                              <a:latin typeface="Avenir Book" panose="02000503020000020003" pitchFamily="2" charset="0"/>
                            </a:rPr>
                            <a:t>416.84</a:t>
                          </a:r>
                        </a:p>
                      </a:txBody>
                      <a:tcPr/>
                    </a:tc>
                    <a:tc>
                      <a:txBody>
                        <a:bodyPr/>
                        <a:lstStyle/>
                        <a:p>
                          <a:pPr algn="ctr"/>
                          <a:r>
                            <a:rPr lang="en-US" sz="2800" dirty="0">
                              <a:solidFill>
                                <a:schemeClr val="bg1"/>
                              </a:solidFill>
                              <a:latin typeface="Avenir Book" panose="02000503020000020003" pitchFamily="2" charset="0"/>
                            </a:rPr>
                            <a:t>568.38</a:t>
                          </a:r>
                        </a:p>
                      </a:txBody>
                      <a:tcPr/>
                    </a:tc>
                    <a:tc>
                      <a:txBody>
                        <a:bodyPr/>
                        <a:lstStyle/>
                        <a:p>
                          <a:pPr algn="ctr"/>
                          <a:r>
                            <a:rPr lang="en-US" sz="2800" dirty="0">
                              <a:solidFill>
                                <a:schemeClr val="bg1"/>
                              </a:solidFill>
                              <a:latin typeface="Avenir Book" panose="02000503020000020003" pitchFamily="2" charset="0"/>
                            </a:rPr>
                            <a:t>639.81</a:t>
                          </a:r>
                        </a:p>
                      </a:txBody>
                      <a:tcPr/>
                    </a:tc>
                    <a:extLst>
                      <a:ext uri="{0D108BD9-81ED-4DB2-BD59-A6C34878D82A}">
                        <a16:rowId xmlns:a16="http://schemas.microsoft.com/office/drawing/2014/main" val="2060748082"/>
                      </a:ext>
                    </a:extLst>
                  </a:tr>
                  <a:tr h="568795">
                    <a:tc>
                      <a:txBody>
                        <a:bodyPr/>
                        <a:lstStyle/>
                        <a:p>
                          <a:pPr algn="ctr"/>
                          <a:r>
                            <a:rPr lang="en-US" sz="2800" b="1" dirty="0">
                              <a:solidFill>
                                <a:schemeClr val="bg1"/>
                              </a:solidFill>
                              <a:latin typeface="Avenir Book" panose="02000503020000020003" pitchFamily="2" charset="0"/>
                            </a:rPr>
                            <a:t>RL2a-2D2a</a:t>
                          </a:r>
                        </a:p>
                      </a:txBody>
                      <a:tcPr/>
                    </a:tc>
                    <a:tc>
                      <a:txBody>
                        <a:bodyPr/>
                        <a:lstStyle/>
                        <a:p>
                          <a:pPr algn="ctr"/>
                          <a:r>
                            <a:rPr lang="en-US" sz="2800" dirty="0">
                              <a:solidFill>
                                <a:schemeClr val="bg1"/>
                              </a:solidFill>
                              <a:latin typeface="Avenir Book" panose="02000503020000020003" pitchFamily="2" charset="0"/>
                            </a:rPr>
                            <a:t>317.91</a:t>
                          </a:r>
                        </a:p>
                      </a:txBody>
                      <a:tcPr/>
                    </a:tc>
                    <a:tc>
                      <a:txBody>
                        <a:bodyPr/>
                        <a:lstStyle/>
                        <a:p>
                          <a:pPr algn="ctr"/>
                          <a:r>
                            <a:rPr lang="en-US" sz="2800" dirty="0">
                              <a:solidFill>
                                <a:schemeClr val="bg1"/>
                              </a:solidFill>
                              <a:latin typeface="Avenir Book" panose="02000503020000020003" pitchFamily="2" charset="0"/>
                            </a:rPr>
                            <a:t>405.29</a:t>
                          </a:r>
                        </a:p>
                      </a:txBody>
                      <a:tcPr/>
                    </a:tc>
                    <a:tc>
                      <a:txBody>
                        <a:bodyPr/>
                        <a:lstStyle/>
                        <a:p>
                          <a:pPr algn="ctr"/>
                          <a:r>
                            <a:rPr lang="en-US" sz="2800" dirty="0">
                              <a:solidFill>
                                <a:schemeClr val="bg1"/>
                              </a:solidFill>
                              <a:latin typeface="Avenir Book" panose="02000503020000020003" pitchFamily="2" charset="0"/>
                            </a:rPr>
                            <a:t>517.06</a:t>
                          </a:r>
                        </a:p>
                      </a:txBody>
                      <a:tcPr/>
                    </a:tc>
                    <a:extLst>
                      <a:ext uri="{0D108BD9-81ED-4DB2-BD59-A6C34878D82A}">
                        <a16:rowId xmlns:a16="http://schemas.microsoft.com/office/drawing/2014/main" val="2185733920"/>
                      </a:ext>
                    </a:extLst>
                  </a:tr>
                </a:tbl>
              </a:graphicData>
            </a:graphic>
          </p:graphicFrame>
        </mc:Fallback>
      </mc:AlternateContent>
    </p:spTree>
    <p:extLst>
      <p:ext uri="{BB962C8B-B14F-4D97-AF65-F5344CB8AC3E}">
        <p14:creationId xmlns:p14="http://schemas.microsoft.com/office/powerpoint/2010/main" val="2640719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77218"/>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Model Comparison: Best Models</a:t>
            </a:r>
          </a:p>
          <a:p>
            <a:endParaRPr lang="en-US" sz="2800" b="1" dirty="0">
              <a:solidFill>
                <a:schemeClr val="bg2"/>
              </a:solidFill>
              <a:latin typeface="AppleGothic" pitchFamily="2" charset="-127"/>
              <a:ea typeface="AppleGothic" pitchFamily="2" charset="-127"/>
            </a:endParaRPr>
          </a:p>
        </p:txBody>
      </p:sp>
      <mc:AlternateContent xmlns:mc="http://schemas.openxmlformats.org/markup-compatibility/2006" xmlns:a14="http://schemas.microsoft.com/office/drawing/2010/main">
        <mc:Choice Requires="a14">
          <p:graphicFrame>
            <p:nvGraphicFramePr>
              <p:cNvPr id="10" name="Table 13347">
                <a:extLst>
                  <a:ext uri="{FF2B5EF4-FFF2-40B4-BE49-F238E27FC236}">
                    <a16:creationId xmlns:a16="http://schemas.microsoft.com/office/drawing/2014/main" id="{A3D51B50-653E-F69A-DFED-5872C9BB12A8}"/>
                  </a:ext>
                </a:extLst>
              </p:cNvPr>
              <p:cNvGraphicFramePr>
                <a:graphicFrameLocks noGrp="1"/>
              </p:cNvGraphicFramePr>
              <p:nvPr>
                <p:extLst>
                  <p:ext uri="{D42A27DB-BD31-4B8C-83A1-F6EECF244321}">
                    <p14:modId xmlns:p14="http://schemas.microsoft.com/office/powerpoint/2010/main" val="3209827755"/>
                  </p:ext>
                </p:extLst>
              </p:nvPr>
            </p:nvGraphicFramePr>
            <p:xfrm>
              <a:off x="1860788" y="1462980"/>
              <a:ext cx="8182116" cy="4550360"/>
            </p:xfrm>
            <a:graphic>
              <a:graphicData uri="http://schemas.openxmlformats.org/drawingml/2006/table">
                <a:tbl>
                  <a:tblPr firstRow="1" bandRow="1">
                    <a:tableStyleId>{5C22544A-7EE6-4342-B048-85BDC9FD1C3A}</a:tableStyleId>
                  </a:tblPr>
                  <a:tblGrid>
                    <a:gridCol w="2045529">
                      <a:extLst>
                        <a:ext uri="{9D8B030D-6E8A-4147-A177-3AD203B41FA5}">
                          <a16:colId xmlns:a16="http://schemas.microsoft.com/office/drawing/2014/main" val="1629921959"/>
                        </a:ext>
                      </a:extLst>
                    </a:gridCol>
                    <a:gridCol w="2045529">
                      <a:extLst>
                        <a:ext uri="{9D8B030D-6E8A-4147-A177-3AD203B41FA5}">
                          <a16:colId xmlns:a16="http://schemas.microsoft.com/office/drawing/2014/main" val="1997350072"/>
                        </a:ext>
                      </a:extLst>
                    </a:gridCol>
                    <a:gridCol w="2045529">
                      <a:extLst>
                        <a:ext uri="{9D8B030D-6E8A-4147-A177-3AD203B41FA5}">
                          <a16:colId xmlns:a16="http://schemas.microsoft.com/office/drawing/2014/main" val="4211265004"/>
                        </a:ext>
                      </a:extLst>
                    </a:gridCol>
                    <a:gridCol w="2045529">
                      <a:extLst>
                        <a:ext uri="{9D8B030D-6E8A-4147-A177-3AD203B41FA5}">
                          <a16:colId xmlns:a16="http://schemas.microsoft.com/office/drawing/2014/main" val="1828231053"/>
                        </a:ext>
                      </a:extLst>
                    </a:gridCol>
                  </a:tblGrid>
                  <a:tr h="568795">
                    <a:tc>
                      <a:txBody>
                        <a:bodyPr/>
                        <a:lstStyle/>
                        <a:p>
                          <a:pPr algn="ctr"/>
                          <a14:m>
                            <m:oMathPara xmlns:m="http://schemas.openxmlformats.org/officeDocument/2006/math">
                              <m:oMathParaPr>
                                <m:jc m:val="centerGroup"/>
                              </m:oMathParaPr>
                              <m:oMath xmlns:m="http://schemas.openxmlformats.org/officeDocument/2006/math">
                                <m:r>
                                  <a:rPr lang="en-US" sz="2800" b="1" i="1" smtClean="0">
                                    <a:solidFill>
                                      <a:schemeClr val="tx1"/>
                                    </a:solidFill>
                                    <a:latin typeface="Cambria Math" panose="02040503050406030204" pitchFamily="18" charset="0"/>
                                  </a:rPr>
                                  <m:t>𝑨𝑰𝑪</m:t>
                                </m:r>
                              </m:oMath>
                            </m:oMathPara>
                          </a14:m>
                          <a:endParaRPr lang="en-US" sz="2800" dirty="0">
                            <a:solidFill>
                              <a:schemeClr val="tx1"/>
                            </a:solidFill>
                            <a:latin typeface="Avenir Book" panose="02000503020000020003" pitchFamily="2" charset="0"/>
                          </a:endParaRPr>
                        </a:p>
                      </a:txBody>
                      <a:tcPr/>
                    </a:tc>
                    <a:tc>
                      <a:txBody>
                        <a:bodyPr/>
                        <a:lstStyle/>
                        <a:p>
                          <a:pPr algn="ctr"/>
                          <a:r>
                            <a:rPr lang="en-US" sz="2800" dirty="0">
                              <a:solidFill>
                                <a:schemeClr val="tx1"/>
                              </a:solidFill>
                              <a:latin typeface="Avenir Book" panose="02000503020000020003" pitchFamily="2" charset="0"/>
                            </a:rPr>
                            <a:t>4-5 y/o’s</a:t>
                          </a:r>
                        </a:p>
                      </a:txBody>
                      <a:tcPr/>
                    </a:tc>
                    <a:tc>
                      <a:txBody>
                        <a:bodyPr/>
                        <a:lstStyle/>
                        <a:p>
                          <a:pPr algn="ctr"/>
                          <a:r>
                            <a:rPr lang="en-US" sz="2800" dirty="0">
                              <a:solidFill>
                                <a:schemeClr val="tx1"/>
                              </a:solidFill>
                              <a:latin typeface="Avenir Book" panose="02000503020000020003" pitchFamily="2" charset="0"/>
                            </a:rPr>
                            <a:t>6-7 y/o’s</a:t>
                          </a:r>
                        </a:p>
                      </a:txBody>
                      <a:tcPr/>
                    </a:tc>
                    <a:tc>
                      <a:txBody>
                        <a:bodyPr/>
                        <a:lstStyle/>
                        <a:p>
                          <a:pPr algn="ctr"/>
                          <a:r>
                            <a:rPr lang="en-US" sz="2800" dirty="0">
                              <a:solidFill>
                                <a:schemeClr val="tx1"/>
                              </a:solidFill>
                              <a:latin typeface="Avenir Book" panose="02000503020000020003" pitchFamily="2" charset="0"/>
                            </a:rPr>
                            <a:t>Adults</a:t>
                          </a:r>
                        </a:p>
                      </a:txBody>
                      <a:tcPr/>
                    </a:tc>
                    <a:extLst>
                      <a:ext uri="{0D108BD9-81ED-4DB2-BD59-A6C34878D82A}">
                        <a16:rowId xmlns:a16="http://schemas.microsoft.com/office/drawing/2014/main" val="1251486379"/>
                      </a:ext>
                    </a:extLst>
                  </a:tr>
                  <a:tr h="568795">
                    <a:tc>
                      <a:txBody>
                        <a:bodyPr/>
                        <a:lstStyle/>
                        <a:p>
                          <a:pPr algn="ctr"/>
                          <a:r>
                            <a:rPr lang="en-US" sz="2800" b="1" dirty="0">
                              <a:solidFill>
                                <a:schemeClr val="bg1"/>
                              </a:solidFill>
                              <a:latin typeface="Avenir Book" panose="02000503020000020003" pitchFamily="2" charset="0"/>
                            </a:rPr>
                            <a:t>Baseline</a:t>
                          </a:r>
                        </a:p>
                      </a:txBody>
                      <a:tcPr/>
                    </a:tc>
                    <a:tc>
                      <a:txBody>
                        <a:bodyPr/>
                        <a:lstStyle/>
                        <a:p>
                          <a:pPr algn="ctr"/>
                          <a:r>
                            <a:rPr lang="en-US" sz="2800" dirty="0">
                              <a:solidFill>
                                <a:schemeClr val="bg1"/>
                              </a:solidFill>
                              <a:latin typeface="Avenir Book" panose="02000503020000020003" pitchFamily="2" charset="0"/>
                            </a:rPr>
                            <a:t>709.78</a:t>
                          </a:r>
                        </a:p>
                      </a:txBody>
                      <a:tcPr/>
                    </a:tc>
                    <a:tc>
                      <a:txBody>
                        <a:bodyPr/>
                        <a:lstStyle/>
                        <a:p>
                          <a:pPr algn="ctr"/>
                          <a:r>
                            <a:rPr lang="en-US" sz="2800" dirty="0">
                              <a:solidFill>
                                <a:schemeClr val="bg1"/>
                              </a:solidFill>
                              <a:latin typeface="Avenir Book" panose="02000503020000020003" pitchFamily="2" charset="0"/>
                            </a:rPr>
                            <a:t>709.78</a:t>
                          </a:r>
                        </a:p>
                      </a:txBody>
                      <a:tcPr/>
                    </a:tc>
                    <a:tc>
                      <a:txBody>
                        <a:bodyPr/>
                        <a:lstStyle/>
                        <a:p>
                          <a:pPr algn="ctr"/>
                          <a:r>
                            <a:rPr lang="en-US" sz="2800" dirty="0">
                              <a:solidFill>
                                <a:schemeClr val="bg1"/>
                              </a:solidFill>
                              <a:latin typeface="Avenir Book" panose="02000503020000020003" pitchFamily="2" charset="0"/>
                            </a:rPr>
                            <a:t>1063.29</a:t>
                          </a:r>
                        </a:p>
                      </a:txBody>
                      <a:tcPr/>
                    </a:tc>
                    <a:extLst>
                      <a:ext uri="{0D108BD9-81ED-4DB2-BD59-A6C34878D82A}">
                        <a16:rowId xmlns:a16="http://schemas.microsoft.com/office/drawing/2014/main" val="282027949"/>
                      </a:ext>
                    </a:extLst>
                  </a:tr>
                  <a:tr h="568795">
                    <a:tc>
                      <a:txBody>
                        <a:bodyPr/>
                        <a:lstStyle/>
                        <a:p>
                          <a:pPr algn="ctr"/>
                          <a:r>
                            <a:rPr lang="en-US" sz="2800" b="1" dirty="0">
                              <a:solidFill>
                                <a:schemeClr val="bg1"/>
                              </a:solidFill>
                              <a:latin typeface="Avenir Book" panose="02000503020000020003" pitchFamily="2" charset="0"/>
                            </a:rPr>
                            <a:t>RL</a:t>
                          </a:r>
                        </a:p>
                      </a:txBody>
                      <a:tcPr/>
                    </a:tc>
                    <a:tc>
                      <a:txBody>
                        <a:bodyPr/>
                        <a:lstStyle/>
                        <a:p>
                          <a:pPr algn="ctr"/>
                          <a:r>
                            <a:rPr lang="en-US" sz="2800" dirty="0">
                              <a:solidFill>
                                <a:schemeClr val="bg1"/>
                              </a:solidFill>
                              <a:latin typeface="Avenir Book" panose="02000503020000020003" pitchFamily="2" charset="0"/>
                            </a:rPr>
                            <a:t>583.72</a:t>
                          </a:r>
                        </a:p>
                      </a:txBody>
                      <a:tcPr/>
                    </a:tc>
                    <a:tc>
                      <a:txBody>
                        <a:bodyPr/>
                        <a:lstStyle/>
                        <a:p>
                          <a:pPr algn="ctr"/>
                          <a:r>
                            <a:rPr lang="en-US" sz="2800" dirty="0">
                              <a:solidFill>
                                <a:schemeClr val="bg1"/>
                              </a:solidFill>
                              <a:latin typeface="Avenir Book" panose="02000503020000020003" pitchFamily="2" charset="0"/>
                            </a:rPr>
                            <a:t>464.93</a:t>
                          </a:r>
                        </a:p>
                      </a:txBody>
                      <a:tcPr/>
                    </a:tc>
                    <a:tc>
                      <a:txBody>
                        <a:bodyPr/>
                        <a:lstStyle/>
                        <a:p>
                          <a:pPr algn="ctr"/>
                          <a:r>
                            <a:rPr lang="en-US" sz="2800" dirty="0">
                              <a:solidFill>
                                <a:schemeClr val="bg1"/>
                              </a:solidFill>
                              <a:latin typeface="Avenir Book" panose="02000503020000020003" pitchFamily="2" charset="0"/>
                            </a:rPr>
                            <a:t>561.46</a:t>
                          </a:r>
                        </a:p>
                      </a:txBody>
                      <a:tcPr/>
                    </a:tc>
                    <a:extLst>
                      <a:ext uri="{0D108BD9-81ED-4DB2-BD59-A6C34878D82A}">
                        <a16:rowId xmlns:a16="http://schemas.microsoft.com/office/drawing/2014/main" val="466506059"/>
                      </a:ext>
                    </a:extLst>
                  </a:tr>
                  <a:tr h="568795">
                    <a:tc>
                      <a:txBody>
                        <a:bodyPr/>
                        <a:lstStyle/>
                        <a:p>
                          <a:pPr algn="ctr"/>
                          <a:r>
                            <a:rPr lang="en-US" sz="2800" b="1" dirty="0">
                              <a:solidFill>
                                <a:schemeClr val="bg1"/>
                              </a:solidFill>
                              <a:latin typeface="Avenir Book" panose="02000503020000020003" pitchFamily="2" charset="0"/>
                            </a:rPr>
                            <a:t>RL2a</a:t>
                          </a:r>
                        </a:p>
                      </a:txBody>
                      <a:tcPr/>
                    </a:tc>
                    <a:tc>
                      <a:txBody>
                        <a:bodyPr/>
                        <a:lstStyle/>
                        <a:p>
                          <a:pPr algn="ctr"/>
                          <a:r>
                            <a:rPr lang="en-US" sz="2800" dirty="0">
                              <a:solidFill>
                                <a:schemeClr val="bg1"/>
                              </a:solidFill>
                              <a:latin typeface="Avenir Book" panose="02000503020000020003" pitchFamily="2" charset="0"/>
                            </a:rPr>
                            <a:t>460.48</a:t>
                          </a:r>
                        </a:p>
                      </a:txBody>
                      <a:tcPr/>
                    </a:tc>
                    <a:tc>
                      <a:txBody>
                        <a:bodyPr/>
                        <a:lstStyle/>
                        <a:p>
                          <a:pPr algn="ctr"/>
                          <a:r>
                            <a:rPr lang="en-US" sz="2800" dirty="0">
                              <a:solidFill>
                                <a:schemeClr val="bg1"/>
                              </a:solidFill>
                              <a:highlight>
                                <a:srgbClr val="FFFF00"/>
                              </a:highlight>
                              <a:latin typeface="Avenir Book" panose="02000503020000020003" pitchFamily="2" charset="0"/>
                            </a:rPr>
                            <a:t>397.43</a:t>
                          </a:r>
                        </a:p>
                      </a:txBody>
                      <a:tcPr/>
                    </a:tc>
                    <a:tc>
                      <a:txBody>
                        <a:bodyPr/>
                        <a:lstStyle/>
                        <a:p>
                          <a:pPr algn="ctr"/>
                          <a:r>
                            <a:rPr lang="en-US" sz="2800" dirty="0">
                              <a:solidFill>
                                <a:schemeClr val="bg1"/>
                              </a:solidFill>
                              <a:latin typeface="Avenir Book" panose="02000503020000020003" pitchFamily="2" charset="0"/>
                            </a:rPr>
                            <a:t>528.48</a:t>
                          </a:r>
                        </a:p>
                      </a:txBody>
                      <a:tcPr/>
                    </a:tc>
                    <a:extLst>
                      <a:ext uri="{0D108BD9-81ED-4DB2-BD59-A6C34878D82A}">
                        <a16:rowId xmlns:a16="http://schemas.microsoft.com/office/drawing/2014/main" val="1877334298"/>
                      </a:ext>
                    </a:extLst>
                  </a:tr>
                  <a:tr h="568795">
                    <a:tc>
                      <a:txBody>
                        <a:bodyPr/>
                        <a:lstStyle/>
                        <a:p>
                          <a:pPr algn="ctr"/>
                          <a:r>
                            <a:rPr lang="en-US" sz="2800" b="1" dirty="0">
                              <a:solidFill>
                                <a:schemeClr val="bg1"/>
                              </a:solidFill>
                              <a:latin typeface="Avenir Book" panose="02000503020000020003" pitchFamily="2" charset="0"/>
                            </a:rPr>
                            <a:t>RL-2D</a:t>
                          </a:r>
                        </a:p>
                      </a:txBody>
                      <a:tcPr/>
                    </a:tc>
                    <a:tc>
                      <a:txBody>
                        <a:bodyPr/>
                        <a:lstStyle/>
                        <a:p>
                          <a:pPr algn="ctr"/>
                          <a:r>
                            <a:rPr lang="en-US" sz="2800" dirty="0">
                              <a:solidFill>
                                <a:schemeClr val="bg1"/>
                              </a:solidFill>
                              <a:latin typeface="Avenir Book" panose="02000503020000020003" pitchFamily="2" charset="0"/>
                            </a:rPr>
                            <a:t>414.84</a:t>
                          </a:r>
                        </a:p>
                      </a:txBody>
                      <a:tcPr/>
                    </a:tc>
                    <a:tc>
                      <a:txBody>
                        <a:bodyPr/>
                        <a:lstStyle/>
                        <a:p>
                          <a:pPr algn="ctr"/>
                          <a:r>
                            <a:rPr lang="en-US" sz="2800" dirty="0">
                              <a:solidFill>
                                <a:schemeClr val="bg1"/>
                              </a:solidFill>
                              <a:latin typeface="Avenir Book" panose="02000503020000020003" pitchFamily="2" charset="0"/>
                            </a:rPr>
                            <a:t>567.88</a:t>
                          </a:r>
                        </a:p>
                      </a:txBody>
                      <a:tcPr/>
                    </a:tc>
                    <a:tc>
                      <a:txBody>
                        <a:bodyPr/>
                        <a:lstStyle/>
                        <a:p>
                          <a:pPr algn="ctr"/>
                          <a:r>
                            <a:rPr lang="en-US" sz="2800" dirty="0">
                              <a:solidFill>
                                <a:schemeClr val="bg1"/>
                              </a:solidFill>
                              <a:latin typeface="Avenir Book" panose="02000503020000020003" pitchFamily="2" charset="0"/>
                            </a:rPr>
                            <a:t>654.79</a:t>
                          </a:r>
                        </a:p>
                      </a:txBody>
                      <a:tcPr/>
                    </a:tc>
                    <a:extLst>
                      <a:ext uri="{0D108BD9-81ED-4DB2-BD59-A6C34878D82A}">
                        <a16:rowId xmlns:a16="http://schemas.microsoft.com/office/drawing/2014/main" val="2280003370"/>
                      </a:ext>
                    </a:extLst>
                  </a:tr>
                  <a:tr h="568795">
                    <a:tc>
                      <a:txBody>
                        <a:bodyPr/>
                        <a:lstStyle/>
                        <a:p>
                          <a:pPr algn="ctr"/>
                          <a:r>
                            <a:rPr lang="en-US" sz="2800" b="1" dirty="0">
                              <a:solidFill>
                                <a:schemeClr val="bg1"/>
                              </a:solidFill>
                              <a:latin typeface="Avenir Book" panose="02000503020000020003" pitchFamily="2" charset="0"/>
                            </a:rPr>
                            <a:t>RL2a-2D</a:t>
                          </a:r>
                        </a:p>
                      </a:txBody>
                      <a:tcPr/>
                    </a:tc>
                    <a:tc>
                      <a:txBody>
                        <a:bodyPr/>
                        <a:lstStyle/>
                        <a:p>
                          <a:pPr algn="ctr"/>
                          <a:r>
                            <a:rPr lang="en-US" sz="2800" dirty="0">
                              <a:solidFill>
                                <a:schemeClr val="bg1"/>
                              </a:solidFill>
                              <a:highlight>
                                <a:srgbClr val="FFFF00"/>
                              </a:highlight>
                              <a:latin typeface="Avenir Book" panose="02000503020000020003" pitchFamily="2" charset="0"/>
                            </a:rPr>
                            <a:t>316.09</a:t>
                          </a:r>
                        </a:p>
                      </a:txBody>
                      <a:tcPr/>
                    </a:tc>
                    <a:tc>
                      <a:txBody>
                        <a:bodyPr/>
                        <a:lstStyle/>
                        <a:p>
                          <a:pPr algn="ctr"/>
                          <a:r>
                            <a:rPr lang="en-US" sz="2800" dirty="0">
                              <a:solidFill>
                                <a:schemeClr val="bg1"/>
                              </a:solidFill>
                              <a:latin typeface="Avenir Book" panose="02000503020000020003" pitchFamily="2" charset="0"/>
                            </a:rPr>
                            <a:t>408.94</a:t>
                          </a:r>
                        </a:p>
                      </a:txBody>
                      <a:tcPr/>
                    </a:tc>
                    <a:tc>
                      <a:txBody>
                        <a:bodyPr/>
                        <a:lstStyle/>
                        <a:p>
                          <a:pPr algn="ctr"/>
                          <a:r>
                            <a:rPr lang="en-US" sz="2800" dirty="0">
                              <a:solidFill>
                                <a:schemeClr val="bg1"/>
                              </a:solidFill>
                              <a:latin typeface="Avenir Book" panose="02000503020000020003" pitchFamily="2" charset="0"/>
                            </a:rPr>
                            <a:t>524.81</a:t>
                          </a:r>
                        </a:p>
                      </a:txBody>
                      <a:tcPr/>
                    </a:tc>
                    <a:extLst>
                      <a:ext uri="{0D108BD9-81ED-4DB2-BD59-A6C34878D82A}">
                        <a16:rowId xmlns:a16="http://schemas.microsoft.com/office/drawing/2014/main" val="2940693328"/>
                      </a:ext>
                    </a:extLst>
                  </a:tr>
                  <a:tr h="568795">
                    <a:tc>
                      <a:txBody>
                        <a:bodyPr/>
                        <a:lstStyle/>
                        <a:p>
                          <a:pPr algn="ctr"/>
                          <a:r>
                            <a:rPr lang="en-US" sz="2800" b="1" dirty="0">
                              <a:solidFill>
                                <a:schemeClr val="bg1"/>
                              </a:solidFill>
                              <a:latin typeface="Avenir Book" panose="02000503020000020003" pitchFamily="2" charset="0"/>
                            </a:rPr>
                            <a:t>RL-2D2a</a:t>
                          </a:r>
                        </a:p>
                      </a:txBody>
                      <a:tcPr/>
                    </a:tc>
                    <a:tc>
                      <a:txBody>
                        <a:bodyPr/>
                        <a:lstStyle/>
                        <a:p>
                          <a:pPr algn="ctr"/>
                          <a:r>
                            <a:rPr lang="en-US" sz="2800" dirty="0">
                              <a:solidFill>
                                <a:schemeClr val="bg1"/>
                              </a:solidFill>
                              <a:latin typeface="Avenir Book" panose="02000503020000020003" pitchFamily="2" charset="0"/>
                            </a:rPr>
                            <a:t>416.84</a:t>
                          </a:r>
                        </a:p>
                      </a:txBody>
                      <a:tcPr/>
                    </a:tc>
                    <a:tc>
                      <a:txBody>
                        <a:bodyPr/>
                        <a:lstStyle/>
                        <a:p>
                          <a:pPr algn="ctr"/>
                          <a:r>
                            <a:rPr lang="en-US" sz="2800" dirty="0">
                              <a:solidFill>
                                <a:schemeClr val="bg1"/>
                              </a:solidFill>
                              <a:latin typeface="Avenir Book" panose="02000503020000020003" pitchFamily="2" charset="0"/>
                            </a:rPr>
                            <a:t>568.38</a:t>
                          </a:r>
                        </a:p>
                      </a:txBody>
                      <a:tcPr/>
                    </a:tc>
                    <a:tc>
                      <a:txBody>
                        <a:bodyPr/>
                        <a:lstStyle/>
                        <a:p>
                          <a:pPr algn="ctr"/>
                          <a:r>
                            <a:rPr lang="en-US" sz="2800" dirty="0">
                              <a:solidFill>
                                <a:schemeClr val="bg1"/>
                              </a:solidFill>
                              <a:latin typeface="Avenir Book" panose="02000503020000020003" pitchFamily="2" charset="0"/>
                            </a:rPr>
                            <a:t>639.81</a:t>
                          </a:r>
                        </a:p>
                      </a:txBody>
                      <a:tcPr/>
                    </a:tc>
                    <a:extLst>
                      <a:ext uri="{0D108BD9-81ED-4DB2-BD59-A6C34878D82A}">
                        <a16:rowId xmlns:a16="http://schemas.microsoft.com/office/drawing/2014/main" val="2060748082"/>
                      </a:ext>
                    </a:extLst>
                  </a:tr>
                  <a:tr h="568795">
                    <a:tc>
                      <a:txBody>
                        <a:bodyPr/>
                        <a:lstStyle/>
                        <a:p>
                          <a:pPr algn="ctr"/>
                          <a:r>
                            <a:rPr lang="en-US" sz="2800" b="1" dirty="0">
                              <a:solidFill>
                                <a:schemeClr val="bg1"/>
                              </a:solidFill>
                              <a:latin typeface="Avenir Book" panose="02000503020000020003" pitchFamily="2" charset="0"/>
                            </a:rPr>
                            <a:t>RL2a-2D2a</a:t>
                          </a:r>
                        </a:p>
                      </a:txBody>
                      <a:tcPr/>
                    </a:tc>
                    <a:tc>
                      <a:txBody>
                        <a:bodyPr/>
                        <a:lstStyle/>
                        <a:p>
                          <a:pPr algn="ctr"/>
                          <a:r>
                            <a:rPr lang="en-US" sz="2800" dirty="0">
                              <a:solidFill>
                                <a:schemeClr val="bg1"/>
                              </a:solidFill>
                              <a:latin typeface="Avenir Book" panose="02000503020000020003" pitchFamily="2" charset="0"/>
                            </a:rPr>
                            <a:t>317.91</a:t>
                          </a:r>
                        </a:p>
                      </a:txBody>
                      <a:tcPr/>
                    </a:tc>
                    <a:tc>
                      <a:txBody>
                        <a:bodyPr/>
                        <a:lstStyle/>
                        <a:p>
                          <a:pPr algn="ctr"/>
                          <a:r>
                            <a:rPr lang="en-US" sz="2800" dirty="0">
                              <a:solidFill>
                                <a:schemeClr val="bg1"/>
                              </a:solidFill>
                              <a:latin typeface="Avenir Book" panose="02000503020000020003" pitchFamily="2" charset="0"/>
                            </a:rPr>
                            <a:t>405.29</a:t>
                          </a:r>
                        </a:p>
                      </a:txBody>
                      <a:tcPr/>
                    </a:tc>
                    <a:tc>
                      <a:txBody>
                        <a:bodyPr/>
                        <a:lstStyle/>
                        <a:p>
                          <a:pPr algn="ctr"/>
                          <a:r>
                            <a:rPr lang="en-US" sz="2800" dirty="0">
                              <a:solidFill>
                                <a:schemeClr val="bg1"/>
                              </a:solidFill>
                              <a:highlight>
                                <a:srgbClr val="FFFF00"/>
                              </a:highlight>
                              <a:latin typeface="Avenir Book" panose="02000503020000020003" pitchFamily="2" charset="0"/>
                            </a:rPr>
                            <a:t>517.06</a:t>
                          </a:r>
                        </a:p>
                      </a:txBody>
                      <a:tcPr/>
                    </a:tc>
                    <a:extLst>
                      <a:ext uri="{0D108BD9-81ED-4DB2-BD59-A6C34878D82A}">
                        <a16:rowId xmlns:a16="http://schemas.microsoft.com/office/drawing/2014/main" val="2185733920"/>
                      </a:ext>
                    </a:extLst>
                  </a:tr>
                </a:tbl>
              </a:graphicData>
            </a:graphic>
          </p:graphicFrame>
        </mc:Choice>
        <mc:Fallback xmlns="">
          <p:graphicFrame>
            <p:nvGraphicFramePr>
              <p:cNvPr id="10" name="Table 13347">
                <a:extLst>
                  <a:ext uri="{FF2B5EF4-FFF2-40B4-BE49-F238E27FC236}">
                    <a16:creationId xmlns:a16="http://schemas.microsoft.com/office/drawing/2014/main" id="{A3D51B50-653E-F69A-DFED-5872C9BB12A8}"/>
                  </a:ext>
                </a:extLst>
              </p:cNvPr>
              <p:cNvGraphicFramePr>
                <a:graphicFrameLocks noGrp="1"/>
              </p:cNvGraphicFramePr>
              <p:nvPr>
                <p:extLst>
                  <p:ext uri="{D42A27DB-BD31-4B8C-83A1-F6EECF244321}">
                    <p14:modId xmlns:p14="http://schemas.microsoft.com/office/powerpoint/2010/main" val="3209827755"/>
                  </p:ext>
                </p:extLst>
              </p:nvPr>
            </p:nvGraphicFramePr>
            <p:xfrm>
              <a:off x="1860788" y="1462980"/>
              <a:ext cx="8182116" cy="4550360"/>
            </p:xfrm>
            <a:graphic>
              <a:graphicData uri="http://schemas.openxmlformats.org/drawingml/2006/table">
                <a:tbl>
                  <a:tblPr firstRow="1" bandRow="1">
                    <a:tableStyleId>{5C22544A-7EE6-4342-B048-85BDC9FD1C3A}</a:tableStyleId>
                  </a:tblPr>
                  <a:tblGrid>
                    <a:gridCol w="2045529">
                      <a:extLst>
                        <a:ext uri="{9D8B030D-6E8A-4147-A177-3AD203B41FA5}">
                          <a16:colId xmlns:a16="http://schemas.microsoft.com/office/drawing/2014/main" val="1629921959"/>
                        </a:ext>
                      </a:extLst>
                    </a:gridCol>
                    <a:gridCol w="2045529">
                      <a:extLst>
                        <a:ext uri="{9D8B030D-6E8A-4147-A177-3AD203B41FA5}">
                          <a16:colId xmlns:a16="http://schemas.microsoft.com/office/drawing/2014/main" val="1997350072"/>
                        </a:ext>
                      </a:extLst>
                    </a:gridCol>
                    <a:gridCol w="2045529">
                      <a:extLst>
                        <a:ext uri="{9D8B030D-6E8A-4147-A177-3AD203B41FA5}">
                          <a16:colId xmlns:a16="http://schemas.microsoft.com/office/drawing/2014/main" val="4211265004"/>
                        </a:ext>
                      </a:extLst>
                    </a:gridCol>
                    <a:gridCol w="2045529">
                      <a:extLst>
                        <a:ext uri="{9D8B030D-6E8A-4147-A177-3AD203B41FA5}">
                          <a16:colId xmlns:a16="http://schemas.microsoft.com/office/drawing/2014/main" val="1828231053"/>
                        </a:ext>
                      </a:extLst>
                    </a:gridCol>
                  </a:tblGrid>
                  <a:tr h="568795">
                    <a:tc>
                      <a:txBody>
                        <a:bodyPr/>
                        <a:lstStyle/>
                        <a:p>
                          <a:endParaRPr lang="en-US"/>
                        </a:p>
                      </a:txBody>
                      <a:tcPr>
                        <a:blipFill>
                          <a:blip r:embed="rId2"/>
                          <a:stretch>
                            <a:fillRect l="-621" t="-13333" r="-301863" b="-717778"/>
                          </a:stretch>
                        </a:blipFill>
                      </a:tcPr>
                    </a:tc>
                    <a:tc>
                      <a:txBody>
                        <a:bodyPr/>
                        <a:lstStyle/>
                        <a:p>
                          <a:pPr algn="ctr"/>
                          <a:r>
                            <a:rPr lang="en-US" sz="2800" dirty="0">
                              <a:solidFill>
                                <a:schemeClr val="tx1"/>
                              </a:solidFill>
                              <a:latin typeface="Avenir Book" panose="02000503020000020003" pitchFamily="2" charset="0"/>
                            </a:rPr>
                            <a:t>4-5 y/o’s</a:t>
                          </a:r>
                        </a:p>
                      </a:txBody>
                      <a:tcPr/>
                    </a:tc>
                    <a:tc>
                      <a:txBody>
                        <a:bodyPr/>
                        <a:lstStyle/>
                        <a:p>
                          <a:pPr algn="ctr"/>
                          <a:r>
                            <a:rPr lang="en-US" sz="2800" dirty="0">
                              <a:solidFill>
                                <a:schemeClr val="tx1"/>
                              </a:solidFill>
                              <a:latin typeface="Avenir Book" panose="02000503020000020003" pitchFamily="2" charset="0"/>
                            </a:rPr>
                            <a:t>6-7 y/o’s</a:t>
                          </a:r>
                        </a:p>
                      </a:txBody>
                      <a:tcPr/>
                    </a:tc>
                    <a:tc>
                      <a:txBody>
                        <a:bodyPr/>
                        <a:lstStyle/>
                        <a:p>
                          <a:pPr algn="ctr"/>
                          <a:r>
                            <a:rPr lang="en-US" sz="2800" dirty="0">
                              <a:solidFill>
                                <a:schemeClr val="tx1"/>
                              </a:solidFill>
                              <a:latin typeface="Avenir Book" panose="02000503020000020003" pitchFamily="2" charset="0"/>
                            </a:rPr>
                            <a:t>Adults</a:t>
                          </a:r>
                        </a:p>
                      </a:txBody>
                      <a:tcPr/>
                    </a:tc>
                    <a:extLst>
                      <a:ext uri="{0D108BD9-81ED-4DB2-BD59-A6C34878D82A}">
                        <a16:rowId xmlns:a16="http://schemas.microsoft.com/office/drawing/2014/main" val="1251486379"/>
                      </a:ext>
                    </a:extLst>
                  </a:tr>
                  <a:tr h="568795">
                    <a:tc>
                      <a:txBody>
                        <a:bodyPr/>
                        <a:lstStyle/>
                        <a:p>
                          <a:pPr algn="ctr"/>
                          <a:r>
                            <a:rPr lang="en-US" sz="2800" b="1" dirty="0">
                              <a:solidFill>
                                <a:schemeClr val="bg1"/>
                              </a:solidFill>
                              <a:latin typeface="Avenir Book" panose="02000503020000020003" pitchFamily="2" charset="0"/>
                            </a:rPr>
                            <a:t>Baseline</a:t>
                          </a:r>
                        </a:p>
                      </a:txBody>
                      <a:tcPr/>
                    </a:tc>
                    <a:tc>
                      <a:txBody>
                        <a:bodyPr/>
                        <a:lstStyle/>
                        <a:p>
                          <a:pPr algn="ctr"/>
                          <a:r>
                            <a:rPr lang="en-US" sz="2800" dirty="0">
                              <a:solidFill>
                                <a:schemeClr val="bg1"/>
                              </a:solidFill>
                              <a:latin typeface="Avenir Book" panose="02000503020000020003" pitchFamily="2" charset="0"/>
                            </a:rPr>
                            <a:t>709.78</a:t>
                          </a:r>
                        </a:p>
                      </a:txBody>
                      <a:tcPr/>
                    </a:tc>
                    <a:tc>
                      <a:txBody>
                        <a:bodyPr/>
                        <a:lstStyle/>
                        <a:p>
                          <a:pPr algn="ctr"/>
                          <a:r>
                            <a:rPr lang="en-US" sz="2800" dirty="0">
                              <a:solidFill>
                                <a:schemeClr val="bg1"/>
                              </a:solidFill>
                              <a:latin typeface="Avenir Book" panose="02000503020000020003" pitchFamily="2" charset="0"/>
                            </a:rPr>
                            <a:t>709.78</a:t>
                          </a:r>
                        </a:p>
                      </a:txBody>
                      <a:tcPr/>
                    </a:tc>
                    <a:tc>
                      <a:txBody>
                        <a:bodyPr/>
                        <a:lstStyle/>
                        <a:p>
                          <a:pPr algn="ctr"/>
                          <a:r>
                            <a:rPr lang="en-US" sz="2800" dirty="0">
                              <a:solidFill>
                                <a:schemeClr val="bg1"/>
                              </a:solidFill>
                              <a:latin typeface="Avenir Book" panose="02000503020000020003" pitchFamily="2" charset="0"/>
                            </a:rPr>
                            <a:t>1063.29</a:t>
                          </a:r>
                        </a:p>
                      </a:txBody>
                      <a:tcPr/>
                    </a:tc>
                    <a:extLst>
                      <a:ext uri="{0D108BD9-81ED-4DB2-BD59-A6C34878D82A}">
                        <a16:rowId xmlns:a16="http://schemas.microsoft.com/office/drawing/2014/main" val="282027949"/>
                      </a:ext>
                    </a:extLst>
                  </a:tr>
                  <a:tr h="568795">
                    <a:tc>
                      <a:txBody>
                        <a:bodyPr/>
                        <a:lstStyle/>
                        <a:p>
                          <a:pPr algn="ctr"/>
                          <a:r>
                            <a:rPr lang="en-US" sz="2800" b="1" dirty="0">
                              <a:solidFill>
                                <a:schemeClr val="bg1"/>
                              </a:solidFill>
                              <a:latin typeface="Avenir Book" panose="02000503020000020003" pitchFamily="2" charset="0"/>
                            </a:rPr>
                            <a:t>RL</a:t>
                          </a:r>
                        </a:p>
                      </a:txBody>
                      <a:tcPr/>
                    </a:tc>
                    <a:tc>
                      <a:txBody>
                        <a:bodyPr/>
                        <a:lstStyle/>
                        <a:p>
                          <a:pPr algn="ctr"/>
                          <a:r>
                            <a:rPr lang="en-US" sz="2800" dirty="0">
                              <a:solidFill>
                                <a:schemeClr val="bg1"/>
                              </a:solidFill>
                              <a:latin typeface="Avenir Book" panose="02000503020000020003" pitchFamily="2" charset="0"/>
                            </a:rPr>
                            <a:t>583.72</a:t>
                          </a:r>
                        </a:p>
                      </a:txBody>
                      <a:tcPr/>
                    </a:tc>
                    <a:tc>
                      <a:txBody>
                        <a:bodyPr/>
                        <a:lstStyle/>
                        <a:p>
                          <a:pPr algn="ctr"/>
                          <a:r>
                            <a:rPr lang="en-US" sz="2800" dirty="0">
                              <a:solidFill>
                                <a:schemeClr val="bg1"/>
                              </a:solidFill>
                              <a:latin typeface="Avenir Book" panose="02000503020000020003" pitchFamily="2" charset="0"/>
                            </a:rPr>
                            <a:t>464.93</a:t>
                          </a:r>
                        </a:p>
                      </a:txBody>
                      <a:tcPr/>
                    </a:tc>
                    <a:tc>
                      <a:txBody>
                        <a:bodyPr/>
                        <a:lstStyle/>
                        <a:p>
                          <a:pPr algn="ctr"/>
                          <a:r>
                            <a:rPr lang="en-US" sz="2800" dirty="0">
                              <a:solidFill>
                                <a:schemeClr val="bg1"/>
                              </a:solidFill>
                              <a:latin typeface="Avenir Book" panose="02000503020000020003" pitchFamily="2" charset="0"/>
                            </a:rPr>
                            <a:t>561.46</a:t>
                          </a:r>
                        </a:p>
                      </a:txBody>
                      <a:tcPr/>
                    </a:tc>
                    <a:extLst>
                      <a:ext uri="{0D108BD9-81ED-4DB2-BD59-A6C34878D82A}">
                        <a16:rowId xmlns:a16="http://schemas.microsoft.com/office/drawing/2014/main" val="466506059"/>
                      </a:ext>
                    </a:extLst>
                  </a:tr>
                  <a:tr h="568795">
                    <a:tc>
                      <a:txBody>
                        <a:bodyPr/>
                        <a:lstStyle/>
                        <a:p>
                          <a:pPr algn="ctr"/>
                          <a:r>
                            <a:rPr lang="en-US" sz="2800" b="1" dirty="0">
                              <a:solidFill>
                                <a:schemeClr val="bg1"/>
                              </a:solidFill>
                              <a:latin typeface="Avenir Book" panose="02000503020000020003" pitchFamily="2" charset="0"/>
                            </a:rPr>
                            <a:t>RL2a</a:t>
                          </a:r>
                        </a:p>
                      </a:txBody>
                      <a:tcPr/>
                    </a:tc>
                    <a:tc>
                      <a:txBody>
                        <a:bodyPr/>
                        <a:lstStyle/>
                        <a:p>
                          <a:pPr algn="ctr"/>
                          <a:r>
                            <a:rPr lang="en-US" sz="2800" dirty="0">
                              <a:solidFill>
                                <a:schemeClr val="bg1"/>
                              </a:solidFill>
                              <a:latin typeface="Avenir Book" panose="02000503020000020003" pitchFamily="2" charset="0"/>
                            </a:rPr>
                            <a:t>460.48</a:t>
                          </a:r>
                        </a:p>
                      </a:txBody>
                      <a:tcPr/>
                    </a:tc>
                    <a:tc>
                      <a:txBody>
                        <a:bodyPr/>
                        <a:lstStyle/>
                        <a:p>
                          <a:pPr algn="ctr"/>
                          <a:r>
                            <a:rPr lang="en-US" sz="2800" dirty="0">
                              <a:solidFill>
                                <a:schemeClr val="bg1"/>
                              </a:solidFill>
                              <a:highlight>
                                <a:srgbClr val="FFFF00"/>
                              </a:highlight>
                              <a:latin typeface="Avenir Book" panose="02000503020000020003" pitchFamily="2" charset="0"/>
                            </a:rPr>
                            <a:t>397.43</a:t>
                          </a:r>
                        </a:p>
                      </a:txBody>
                      <a:tcPr/>
                    </a:tc>
                    <a:tc>
                      <a:txBody>
                        <a:bodyPr/>
                        <a:lstStyle/>
                        <a:p>
                          <a:pPr algn="ctr"/>
                          <a:r>
                            <a:rPr lang="en-US" sz="2800" dirty="0">
                              <a:solidFill>
                                <a:schemeClr val="bg1"/>
                              </a:solidFill>
                              <a:latin typeface="Avenir Book" panose="02000503020000020003" pitchFamily="2" charset="0"/>
                            </a:rPr>
                            <a:t>528.48</a:t>
                          </a:r>
                        </a:p>
                      </a:txBody>
                      <a:tcPr/>
                    </a:tc>
                    <a:extLst>
                      <a:ext uri="{0D108BD9-81ED-4DB2-BD59-A6C34878D82A}">
                        <a16:rowId xmlns:a16="http://schemas.microsoft.com/office/drawing/2014/main" val="1877334298"/>
                      </a:ext>
                    </a:extLst>
                  </a:tr>
                  <a:tr h="568795">
                    <a:tc>
                      <a:txBody>
                        <a:bodyPr/>
                        <a:lstStyle/>
                        <a:p>
                          <a:pPr algn="ctr"/>
                          <a:r>
                            <a:rPr lang="en-US" sz="2800" b="1" dirty="0">
                              <a:solidFill>
                                <a:schemeClr val="bg1"/>
                              </a:solidFill>
                              <a:latin typeface="Avenir Book" panose="02000503020000020003" pitchFamily="2" charset="0"/>
                            </a:rPr>
                            <a:t>RL-2D</a:t>
                          </a:r>
                        </a:p>
                      </a:txBody>
                      <a:tcPr/>
                    </a:tc>
                    <a:tc>
                      <a:txBody>
                        <a:bodyPr/>
                        <a:lstStyle/>
                        <a:p>
                          <a:pPr algn="ctr"/>
                          <a:r>
                            <a:rPr lang="en-US" sz="2800" dirty="0">
                              <a:solidFill>
                                <a:schemeClr val="bg1"/>
                              </a:solidFill>
                              <a:latin typeface="Avenir Book" panose="02000503020000020003" pitchFamily="2" charset="0"/>
                            </a:rPr>
                            <a:t>414.84</a:t>
                          </a:r>
                        </a:p>
                      </a:txBody>
                      <a:tcPr/>
                    </a:tc>
                    <a:tc>
                      <a:txBody>
                        <a:bodyPr/>
                        <a:lstStyle/>
                        <a:p>
                          <a:pPr algn="ctr"/>
                          <a:r>
                            <a:rPr lang="en-US" sz="2800" dirty="0">
                              <a:solidFill>
                                <a:schemeClr val="bg1"/>
                              </a:solidFill>
                              <a:latin typeface="Avenir Book" panose="02000503020000020003" pitchFamily="2" charset="0"/>
                            </a:rPr>
                            <a:t>567.88</a:t>
                          </a:r>
                        </a:p>
                      </a:txBody>
                      <a:tcPr/>
                    </a:tc>
                    <a:tc>
                      <a:txBody>
                        <a:bodyPr/>
                        <a:lstStyle/>
                        <a:p>
                          <a:pPr algn="ctr"/>
                          <a:r>
                            <a:rPr lang="en-US" sz="2800" dirty="0">
                              <a:solidFill>
                                <a:schemeClr val="bg1"/>
                              </a:solidFill>
                              <a:latin typeface="Avenir Book" panose="02000503020000020003" pitchFamily="2" charset="0"/>
                            </a:rPr>
                            <a:t>654.79</a:t>
                          </a:r>
                        </a:p>
                      </a:txBody>
                      <a:tcPr/>
                    </a:tc>
                    <a:extLst>
                      <a:ext uri="{0D108BD9-81ED-4DB2-BD59-A6C34878D82A}">
                        <a16:rowId xmlns:a16="http://schemas.microsoft.com/office/drawing/2014/main" val="2280003370"/>
                      </a:ext>
                    </a:extLst>
                  </a:tr>
                  <a:tr h="568795">
                    <a:tc>
                      <a:txBody>
                        <a:bodyPr/>
                        <a:lstStyle/>
                        <a:p>
                          <a:pPr algn="ctr"/>
                          <a:r>
                            <a:rPr lang="en-US" sz="2800" b="1" dirty="0">
                              <a:solidFill>
                                <a:schemeClr val="bg1"/>
                              </a:solidFill>
                              <a:latin typeface="Avenir Book" panose="02000503020000020003" pitchFamily="2" charset="0"/>
                            </a:rPr>
                            <a:t>RL2a-2D</a:t>
                          </a:r>
                        </a:p>
                      </a:txBody>
                      <a:tcPr/>
                    </a:tc>
                    <a:tc>
                      <a:txBody>
                        <a:bodyPr/>
                        <a:lstStyle/>
                        <a:p>
                          <a:pPr algn="ctr"/>
                          <a:r>
                            <a:rPr lang="en-US" sz="2800" dirty="0">
                              <a:solidFill>
                                <a:schemeClr val="bg1"/>
                              </a:solidFill>
                              <a:highlight>
                                <a:srgbClr val="FFFF00"/>
                              </a:highlight>
                              <a:latin typeface="Avenir Book" panose="02000503020000020003" pitchFamily="2" charset="0"/>
                            </a:rPr>
                            <a:t>316.09</a:t>
                          </a:r>
                        </a:p>
                      </a:txBody>
                      <a:tcPr/>
                    </a:tc>
                    <a:tc>
                      <a:txBody>
                        <a:bodyPr/>
                        <a:lstStyle/>
                        <a:p>
                          <a:pPr algn="ctr"/>
                          <a:r>
                            <a:rPr lang="en-US" sz="2800" dirty="0">
                              <a:solidFill>
                                <a:schemeClr val="bg1"/>
                              </a:solidFill>
                              <a:latin typeface="Avenir Book" panose="02000503020000020003" pitchFamily="2" charset="0"/>
                            </a:rPr>
                            <a:t>408.94</a:t>
                          </a:r>
                        </a:p>
                      </a:txBody>
                      <a:tcPr/>
                    </a:tc>
                    <a:tc>
                      <a:txBody>
                        <a:bodyPr/>
                        <a:lstStyle/>
                        <a:p>
                          <a:pPr algn="ctr"/>
                          <a:r>
                            <a:rPr lang="en-US" sz="2800" dirty="0">
                              <a:solidFill>
                                <a:schemeClr val="bg1"/>
                              </a:solidFill>
                              <a:latin typeface="Avenir Book" panose="02000503020000020003" pitchFamily="2" charset="0"/>
                            </a:rPr>
                            <a:t>524.81</a:t>
                          </a:r>
                        </a:p>
                      </a:txBody>
                      <a:tcPr/>
                    </a:tc>
                    <a:extLst>
                      <a:ext uri="{0D108BD9-81ED-4DB2-BD59-A6C34878D82A}">
                        <a16:rowId xmlns:a16="http://schemas.microsoft.com/office/drawing/2014/main" val="2940693328"/>
                      </a:ext>
                    </a:extLst>
                  </a:tr>
                  <a:tr h="568795">
                    <a:tc>
                      <a:txBody>
                        <a:bodyPr/>
                        <a:lstStyle/>
                        <a:p>
                          <a:pPr algn="ctr"/>
                          <a:r>
                            <a:rPr lang="en-US" sz="2800" b="1" dirty="0">
                              <a:solidFill>
                                <a:schemeClr val="bg1"/>
                              </a:solidFill>
                              <a:latin typeface="Avenir Book" panose="02000503020000020003" pitchFamily="2" charset="0"/>
                            </a:rPr>
                            <a:t>RL-2D2a</a:t>
                          </a:r>
                        </a:p>
                      </a:txBody>
                      <a:tcPr/>
                    </a:tc>
                    <a:tc>
                      <a:txBody>
                        <a:bodyPr/>
                        <a:lstStyle/>
                        <a:p>
                          <a:pPr algn="ctr"/>
                          <a:r>
                            <a:rPr lang="en-US" sz="2800" dirty="0">
                              <a:solidFill>
                                <a:schemeClr val="bg1"/>
                              </a:solidFill>
                              <a:latin typeface="Avenir Book" panose="02000503020000020003" pitchFamily="2" charset="0"/>
                            </a:rPr>
                            <a:t>416.84</a:t>
                          </a:r>
                        </a:p>
                      </a:txBody>
                      <a:tcPr/>
                    </a:tc>
                    <a:tc>
                      <a:txBody>
                        <a:bodyPr/>
                        <a:lstStyle/>
                        <a:p>
                          <a:pPr algn="ctr"/>
                          <a:r>
                            <a:rPr lang="en-US" sz="2800" dirty="0">
                              <a:solidFill>
                                <a:schemeClr val="bg1"/>
                              </a:solidFill>
                              <a:latin typeface="Avenir Book" panose="02000503020000020003" pitchFamily="2" charset="0"/>
                            </a:rPr>
                            <a:t>568.38</a:t>
                          </a:r>
                        </a:p>
                      </a:txBody>
                      <a:tcPr/>
                    </a:tc>
                    <a:tc>
                      <a:txBody>
                        <a:bodyPr/>
                        <a:lstStyle/>
                        <a:p>
                          <a:pPr algn="ctr"/>
                          <a:r>
                            <a:rPr lang="en-US" sz="2800" dirty="0">
                              <a:solidFill>
                                <a:schemeClr val="bg1"/>
                              </a:solidFill>
                              <a:latin typeface="Avenir Book" panose="02000503020000020003" pitchFamily="2" charset="0"/>
                            </a:rPr>
                            <a:t>639.81</a:t>
                          </a:r>
                        </a:p>
                      </a:txBody>
                      <a:tcPr/>
                    </a:tc>
                    <a:extLst>
                      <a:ext uri="{0D108BD9-81ED-4DB2-BD59-A6C34878D82A}">
                        <a16:rowId xmlns:a16="http://schemas.microsoft.com/office/drawing/2014/main" val="2060748082"/>
                      </a:ext>
                    </a:extLst>
                  </a:tr>
                  <a:tr h="568795">
                    <a:tc>
                      <a:txBody>
                        <a:bodyPr/>
                        <a:lstStyle/>
                        <a:p>
                          <a:pPr algn="ctr"/>
                          <a:r>
                            <a:rPr lang="en-US" sz="2800" b="1" dirty="0">
                              <a:solidFill>
                                <a:schemeClr val="bg1"/>
                              </a:solidFill>
                              <a:latin typeface="Avenir Book" panose="02000503020000020003" pitchFamily="2" charset="0"/>
                            </a:rPr>
                            <a:t>RL2a-2D2a</a:t>
                          </a:r>
                        </a:p>
                      </a:txBody>
                      <a:tcPr/>
                    </a:tc>
                    <a:tc>
                      <a:txBody>
                        <a:bodyPr/>
                        <a:lstStyle/>
                        <a:p>
                          <a:pPr algn="ctr"/>
                          <a:r>
                            <a:rPr lang="en-US" sz="2800" dirty="0">
                              <a:solidFill>
                                <a:schemeClr val="bg1"/>
                              </a:solidFill>
                              <a:latin typeface="Avenir Book" panose="02000503020000020003" pitchFamily="2" charset="0"/>
                            </a:rPr>
                            <a:t>317.91</a:t>
                          </a:r>
                        </a:p>
                      </a:txBody>
                      <a:tcPr/>
                    </a:tc>
                    <a:tc>
                      <a:txBody>
                        <a:bodyPr/>
                        <a:lstStyle/>
                        <a:p>
                          <a:pPr algn="ctr"/>
                          <a:r>
                            <a:rPr lang="en-US" sz="2800" dirty="0">
                              <a:solidFill>
                                <a:schemeClr val="bg1"/>
                              </a:solidFill>
                              <a:latin typeface="Avenir Book" panose="02000503020000020003" pitchFamily="2" charset="0"/>
                            </a:rPr>
                            <a:t>405.29</a:t>
                          </a:r>
                        </a:p>
                      </a:txBody>
                      <a:tcPr/>
                    </a:tc>
                    <a:tc>
                      <a:txBody>
                        <a:bodyPr/>
                        <a:lstStyle/>
                        <a:p>
                          <a:pPr algn="ctr"/>
                          <a:r>
                            <a:rPr lang="en-US" sz="2800" dirty="0">
                              <a:solidFill>
                                <a:schemeClr val="bg1"/>
                              </a:solidFill>
                              <a:highlight>
                                <a:srgbClr val="FFFF00"/>
                              </a:highlight>
                              <a:latin typeface="Avenir Book" panose="02000503020000020003" pitchFamily="2" charset="0"/>
                            </a:rPr>
                            <a:t>517.06</a:t>
                          </a:r>
                        </a:p>
                      </a:txBody>
                      <a:tcPr/>
                    </a:tc>
                    <a:extLst>
                      <a:ext uri="{0D108BD9-81ED-4DB2-BD59-A6C34878D82A}">
                        <a16:rowId xmlns:a16="http://schemas.microsoft.com/office/drawing/2014/main" val="2185733920"/>
                      </a:ext>
                    </a:extLst>
                  </a:tr>
                </a:tbl>
              </a:graphicData>
            </a:graphic>
          </p:graphicFrame>
        </mc:Fallback>
      </mc:AlternateContent>
    </p:spTree>
    <p:extLst>
      <p:ext uri="{BB962C8B-B14F-4D97-AF65-F5344CB8AC3E}">
        <p14:creationId xmlns:p14="http://schemas.microsoft.com/office/powerpoint/2010/main" val="983635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77218"/>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Model Comparison: Best Models</a:t>
            </a:r>
          </a:p>
          <a:p>
            <a:endParaRPr lang="en-US" sz="2800" b="1" dirty="0">
              <a:solidFill>
                <a:schemeClr val="bg2"/>
              </a:solidFill>
              <a:latin typeface="AppleGothic" pitchFamily="2" charset="-127"/>
              <a:ea typeface="AppleGothic" pitchFamily="2" charset="-127"/>
            </a:endParaRPr>
          </a:p>
        </p:txBody>
      </p:sp>
      <p:sp>
        <p:nvSpPr>
          <p:cNvPr id="6" name="Rounded Rectangle 5">
            <a:extLst>
              <a:ext uri="{FF2B5EF4-FFF2-40B4-BE49-F238E27FC236}">
                <a16:creationId xmlns:a16="http://schemas.microsoft.com/office/drawing/2014/main" id="{3526065D-BBBA-D995-9EB4-1DA07477DAF9}"/>
              </a:ext>
            </a:extLst>
          </p:cNvPr>
          <p:cNvSpPr/>
          <p:nvPr/>
        </p:nvSpPr>
        <p:spPr>
          <a:xfrm>
            <a:off x="1825454" y="1462981"/>
            <a:ext cx="2430684" cy="4390616"/>
          </a:xfrm>
          <a:prstGeom prst="roundRect">
            <a:avLst/>
          </a:prstGeom>
          <a:gradFill flip="none" rotWithShape="1">
            <a:gsLst>
              <a:gs pos="0">
                <a:schemeClr val="accent1">
                  <a:lumMod val="5000"/>
                  <a:lumOff val="95000"/>
                </a:schemeClr>
              </a:gs>
              <a:gs pos="100000">
                <a:srgbClr val="F436E7"/>
              </a:gs>
              <a:gs pos="80000">
                <a:srgbClr val="FF7FE7"/>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0970D3FC-5EFD-33F9-38DE-3919FBECE943}"/>
              </a:ext>
            </a:extLst>
          </p:cNvPr>
          <p:cNvSpPr/>
          <p:nvPr/>
        </p:nvSpPr>
        <p:spPr>
          <a:xfrm>
            <a:off x="4725790" y="1462981"/>
            <a:ext cx="2430684" cy="4390616"/>
          </a:xfrm>
          <a:prstGeom prst="roundRect">
            <a:avLst/>
          </a:prstGeom>
          <a:gradFill flip="none" rotWithShape="1">
            <a:gsLst>
              <a:gs pos="0">
                <a:schemeClr val="accent1">
                  <a:lumMod val="5000"/>
                  <a:lumOff val="95000"/>
                </a:schemeClr>
              </a:gs>
              <a:gs pos="100000">
                <a:srgbClr val="FFFF00"/>
              </a:gs>
              <a:gs pos="80000">
                <a:srgbClr val="F3DD7C"/>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DEC5A77E-7306-712E-F157-E96042EC3B76}"/>
              </a:ext>
            </a:extLst>
          </p:cNvPr>
          <p:cNvSpPr/>
          <p:nvPr/>
        </p:nvSpPr>
        <p:spPr>
          <a:xfrm>
            <a:off x="7621131" y="1462981"/>
            <a:ext cx="2430684" cy="4390616"/>
          </a:xfrm>
          <a:prstGeom prst="roundRect">
            <a:avLst/>
          </a:prstGeom>
          <a:gradFill flip="none" rotWithShape="1">
            <a:gsLst>
              <a:gs pos="0">
                <a:schemeClr val="accent1">
                  <a:lumMod val="5000"/>
                  <a:lumOff val="95000"/>
                </a:schemeClr>
              </a:gs>
              <a:gs pos="100000">
                <a:srgbClr val="00B050"/>
              </a:gs>
              <a:gs pos="80000">
                <a:schemeClr val="accent4">
                  <a:lumMod val="60000"/>
                  <a:lumOff val="4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E25DA51-FD19-43E2-4E5F-462B64689521}"/>
                  </a:ext>
                </a:extLst>
              </p:cNvPr>
              <p:cNvSpPr txBox="1"/>
              <p:nvPr/>
            </p:nvSpPr>
            <p:spPr>
              <a:xfrm>
                <a:off x="2051160" y="1647330"/>
                <a:ext cx="1979271" cy="2585323"/>
              </a:xfrm>
              <a:prstGeom prst="rect">
                <a:avLst/>
              </a:prstGeom>
              <a:noFill/>
            </p:spPr>
            <p:txBody>
              <a:bodyPr wrap="square" rtlCol="0">
                <a:spAutoFit/>
              </a:bodyPr>
              <a:lstStyle/>
              <a:p>
                <a:pPr algn="ctr"/>
                <a:r>
                  <a:rPr lang="en-US" b="1" dirty="0">
                    <a:solidFill>
                      <a:srgbClr val="7030A0"/>
                    </a:solidFill>
                    <a:ea typeface="AppleGothic" pitchFamily="2" charset="-127"/>
                  </a:rPr>
                  <a:t>4-5 years-old</a:t>
                </a:r>
              </a:p>
              <a:p>
                <a:pPr algn="ctr"/>
                <a:endParaRPr lang="en-US" b="1" dirty="0">
                  <a:solidFill>
                    <a:srgbClr val="7030A0"/>
                  </a:solidFill>
                  <a:ea typeface="AppleGothic" pitchFamily="2" charset="-127"/>
                </a:endParaRPr>
              </a:p>
              <a:p>
                <a:pPr algn="ctr"/>
                <a:r>
                  <a:rPr lang="en-US" b="1" dirty="0">
                    <a:solidFill>
                      <a:srgbClr val="7030A0"/>
                    </a:solidFill>
                    <a:ea typeface="AppleGothic" pitchFamily="2" charset="-127"/>
                  </a:rPr>
                  <a:t>RL2a-2D</a:t>
                </a:r>
              </a:p>
              <a:p>
                <a:pPr algn="ctr"/>
                <a:endParaRPr lang="en-US" b="1" dirty="0">
                  <a:solidFill>
                    <a:srgbClr val="7030A0"/>
                  </a:solidFill>
                  <a:ea typeface="AppleGothic" pitchFamily="2" charset="-127"/>
                </a:endParaRPr>
              </a:p>
              <a:p>
                <a:pPr marL="285750" indent="-285750">
                  <a:buFont typeface="Wingdings" pitchFamily="2" charset="2"/>
                  <a:buChar char="v"/>
                </a:pPr>
                <a14:m>
                  <m:oMath xmlns:m="http://schemas.openxmlformats.org/officeDocument/2006/math">
                    <m:r>
                      <a:rPr lang="en-US" b="1" i="1" smtClean="0">
                        <a:solidFill>
                          <a:srgbClr val="7030A0"/>
                        </a:solidFill>
                        <a:latin typeface="Cambria Math" panose="02040503050406030204" pitchFamily="18" charset="0"/>
                        <a:ea typeface="Cambria Math" panose="02040503050406030204" pitchFamily="18" charset="0"/>
                      </a:rPr>
                      <m:t>𝜷</m:t>
                    </m:r>
                  </m:oMath>
                </a14:m>
                <a:r>
                  <a:rPr lang="en-US" b="1" dirty="0">
                    <a:solidFill>
                      <a:srgbClr val="7030A0"/>
                    </a:solidFill>
                    <a:latin typeface="Cambria Math" panose="02040503050406030204" pitchFamily="18" charset="0"/>
                    <a:ea typeface="Cambria Math" panose="02040503050406030204" pitchFamily="18" charset="0"/>
                  </a:rPr>
                  <a:t>: 3.497</a:t>
                </a:r>
              </a:p>
              <a:p>
                <a:pPr marL="285750" indent="-285750">
                  <a:buFont typeface="Wingdings" pitchFamily="2" charset="2"/>
                  <a:buChar char="v"/>
                </a:pPr>
                <a:endParaRPr lang="en-US" b="1" dirty="0">
                  <a:solidFill>
                    <a:srgbClr val="7030A0"/>
                  </a:solidFill>
                  <a:latin typeface="Cambria Math" panose="02040503050406030204" pitchFamily="18" charset="0"/>
                  <a:ea typeface="Cambria Math" panose="02040503050406030204" pitchFamily="18" charset="0"/>
                </a:endParaRPr>
              </a:p>
              <a:p>
                <a:pPr marL="285750" indent="-285750">
                  <a:buFont typeface="Wingdings" pitchFamily="2" charset="2"/>
                  <a:buChar char="v"/>
                </a:pPr>
                <a14:m>
                  <m:oMath xmlns:m="http://schemas.openxmlformats.org/officeDocument/2006/math">
                    <m:sSub>
                      <m:sSubPr>
                        <m:ctrlPr>
                          <a:rPr lang="en-US" b="1" i="1">
                            <a:solidFill>
                              <a:srgbClr val="7030A0"/>
                            </a:solidFill>
                            <a:latin typeface="Cambria Math" panose="02040503050406030204" pitchFamily="18" charset="0"/>
                            <a:ea typeface="Cambria Math" panose="02040503050406030204" pitchFamily="18" charset="0"/>
                          </a:rPr>
                        </m:ctrlPr>
                      </m:sSubPr>
                      <m:e>
                        <m:r>
                          <a:rPr lang="en-US" b="1" i="1">
                            <a:solidFill>
                              <a:srgbClr val="7030A0"/>
                            </a:solidFill>
                            <a:latin typeface="Cambria Math" panose="02040503050406030204" pitchFamily="18" charset="0"/>
                            <a:ea typeface="Cambria Math" panose="02040503050406030204" pitchFamily="18" charset="0"/>
                          </a:rPr>
                          <m:t>𝜶</m:t>
                        </m:r>
                      </m:e>
                      <m:sub>
                        <m:r>
                          <a:rPr lang="en-US" b="1" i="0">
                            <a:solidFill>
                              <a:srgbClr val="7030A0"/>
                            </a:solidFill>
                            <a:latin typeface="Cambria Math" panose="02040503050406030204" pitchFamily="18" charset="0"/>
                            <a:ea typeface="Cambria Math" panose="02040503050406030204" pitchFamily="18" charset="0"/>
                          </a:rPr>
                          <m:t>+</m:t>
                        </m:r>
                      </m:sub>
                    </m:sSub>
                    <m:r>
                      <a:rPr lang="en-US" b="1" i="0" smtClean="0">
                        <a:solidFill>
                          <a:srgbClr val="7030A0"/>
                        </a:solidFill>
                        <a:latin typeface="Cambria Math" panose="02040503050406030204" pitchFamily="18" charset="0"/>
                        <a:ea typeface="Cambria Math" panose="02040503050406030204" pitchFamily="18" charset="0"/>
                      </a:rPr>
                      <m:t>:</m:t>
                    </m:r>
                  </m:oMath>
                </a14:m>
                <a:r>
                  <a:rPr lang="en-US" b="1" dirty="0">
                    <a:solidFill>
                      <a:srgbClr val="7030A0"/>
                    </a:solidFill>
                    <a:latin typeface="Cambria Math" panose="02040503050406030204" pitchFamily="18" charset="0"/>
                    <a:ea typeface="Cambria Math" panose="02040503050406030204" pitchFamily="18" charset="0"/>
                  </a:rPr>
                  <a:t> 0.663</a:t>
                </a:r>
              </a:p>
              <a:p>
                <a:pPr marL="285750" indent="-285750">
                  <a:buFont typeface="Wingdings" pitchFamily="2" charset="2"/>
                  <a:buChar char="v"/>
                </a:pPr>
                <a:endParaRPr lang="en-US" b="1" dirty="0">
                  <a:solidFill>
                    <a:srgbClr val="7030A0"/>
                  </a:solidFill>
                  <a:latin typeface="Cambria Math" panose="02040503050406030204" pitchFamily="18" charset="0"/>
                  <a:ea typeface="Cambria Math" panose="02040503050406030204" pitchFamily="18" charset="0"/>
                </a:endParaRPr>
              </a:p>
              <a:p>
                <a:pPr marL="285750" indent="-285750">
                  <a:buFont typeface="Wingdings" pitchFamily="2" charset="2"/>
                  <a:buChar char="v"/>
                </a:pPr>
                <a14:m>
                  <m:oMath xmlns:m="http://schemas.openxmlformats.org/officeDocument/2006/math">
                    <m:sSub>
                      <m:sSubPr>
                        <m:ctrlPr>
                          <a:rPr lang="en-US" b="1" i="1" smtClean="0">
                            <a:solidFill>
                              <a:srgbClr val="7030A0"/>
                            </a:solidFill>
                            <a:latin typeface="Cambria Math" panose="02040503050406030204" pitchFamily="18" charset="0"/>
                            <a:ea typeface="Cambria Math" panose="02040503050406030204" pitchFamily="18" charset="0"/>
                          </a:rPr>
                        </m:ctrlPr>
                      </m:sSubPr>
                      <m:e>
                        <m:r>
                          <a:rPr lang="en-US" b="1" i="1" smtClean="0">
                            <a:solidFill>
                              <a:srgbClr val="7030A0"/>
                            </a:solidFill>
                            <a:latin typeface="Cambria Math" panose="02040503050406030204" pitchFamily="18" charset="0"/>
                            <a:ea typeface="Cambria Math" panose="02040503050406030204" pitchFamily="18" charset="0"/>
                          </a:rPr>
                          <m:t>𝜶</m:t>
                        </m:r>
                      </m:e>
                      <m:sub>
                        <m:r>
                          <a:rPr lang="en-US" b="1" i="0" smtClean="0">
                            <a:solidFill>
                              <a:srgbClr val="7030A0"/>
                            </a:solidFill>
                            <a:latin typeface="Cambria Math" panose="02040503050406030204" pitchFamily="18" charset="0"/>
                            <a:ea typeface="Cambria Math" panose="02040503050406030204" pitchFamily="18" charset="0"/>
                          </a:rPr>
                          <m:t>−</m:t>
                        </m:r>
                      </m:sub>
                    </m:sSub>
                  </m:oMath>
                </a14:m>
                <a:r>
                  <a:rPr lang="en-US" b="1" dirty="0">
                    <a:solidFill>
                      <a:srgbClr val="7030A0"/>
                    </a:solidFill>
                    <a:latin typeface="Cambria Math" panose="02040503050406030204" pitchFamily="18" charset="0"/>
                    <a:ea typeface="Cambria Math" panose="02040503050406030204" pitchFamily="18" charset="0"/>
                  </a:rPr>
                  <a:t>: 0.01  </a:t>
                </a:r>
              </a:p>
            </p:txBody>
          </p:sp>
        </mc:Choice>
        <mc:Fallback xmlns="">
          <p:sp>
            <p:nvSpPr>
              <p:cNvPr id="10" name="TextBox 9">
                <a:extLst>
                  <a:ext uri="{FF2B5EF4-FFF2-40B4-BE49-F238E27FC236}">
                    <a16:creationId xmlns:a16="http://schemas.microsoft.com/office/drawing/2014/main" id="{EE25DA51-FD19-43E2-4E5F-462B64689521}"/>
                  </a:ext>
                </a:extLst>
              </p:cNvPr>
              <p:cNvSpPr txBox="1">
                <a:spLocks noRot="1" noChangeAspect="1" noMove="1" noResize="1" noEditPoints="1" noAdjustHandles="1" noChangeArrowheads="1" noChangeShapeType="1" noTextEdit="1"/>
              </p:cNvSpPr>
              <p:nvPr/>
            </p:nvSpPr>
            <p:spPr>
              <a:xfrm>
                <a:off x="2051160" y="1647330"/>
                <a:ext cx="1979271" cy="2585323"/>
              </a:xfrm>
              <a:prstGeom prst="rect">
                <a:avLst/>
              </a:prstGeom>
              <a:blipFill>
                <a:blip r:embed="rId2"/>
                <a:stretch>
                  <a:fillRect l="-1911" t="-976" b="-29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ED57AE1-C899-6AF2-1E6D-FE8E404AC5C4}"/>
                  </a:ext>
                </a:extLst>
              </p:cNvPr>
              <p:cNvSpPr txBox="1"/>
              <p:nvPr/>
            </p:nvSpPr>
            <p:spPr>
              <a:xfrm>
                <a:off x="4951495" y="1622168"/>
                <a:ext cx="1979271" cy="3416320"/>
              </a:xfrm>
              <a:prstGeom prst="rect">
                <a:avLst/>
              </a:prstGeom>
              <a:noFill/>
            </p:spPr>
            <p:txBody>
              <a:bodyPr wrap="square" rtlCol="0">
                <a:spAutoFit/>
              </a:bodyPr>
              <a:lstStyle/>
              <a:p>
                <a:pPr algn="ctr"/>
                <a:r>
                  <a:rPr lang="en-US" b="1" dirty="0">
                    <a:solidFill>
                      <a:schemeClr val="accent6">
                        <a:lumMod val="50000"/>
                      </a:schemeClr>
                    </a:solidFill>
                    <a:ea typeface="AppleGothic" pitchFamily="2" charset="-127"/>
                  </a:rPr>
                  <a:t>6-7 years-old</a:t>
                </a:r>
              </a:p>
              <a:p>
                <a:pPr algn="ctr"/>
                <a:endParaRPr lang="en-US" b="1" dirty="0">
                  <a:solidFill>
                    <a:schemeClr val="accent6">
                      <a:lumMod val="50000"/>
                    </a:schemeClr>
                  </a:solidFill>
                  <a:ea typeface="AppleGothic" pitchFamily="2" charset="-127"/>
                </a:endParaRPr>
              </a:p>
              <a:p>
                <a:pPr algn="ctr"/>
                <a:r>
                  <a:rPr lang="en-US" b="1" dirty="0">
                    <a:solidFill>
                      <a:schemeClr val="accent6">
                        <a:lumMod val="50000"/>
                      </a:schemeClr>
                    </a:solidFill>
                    <a:ea typeface="AppleGothic" pitchFamily="2" charset="-127"/>
                  </a:rPr>
                  <a:t>RL2a</a:t>
                </a:r>
              </a:p>
              <a:p>
                <a:pPr algn="ctr"/>
                <a:endParaRPr lang="en-US" b="1" dirty="0">
                  <a:solidFill>
                    <a:schemeClr val="accent6">
                      <a:lumMod val="50000"/>
                    </a:schemeClr>
                  </a:solidFill>
                  <a:ea typeface="AppleGothic" pitchFamily="2" charset="-127"/>
                </a:endParaRPr>
              </a:p>
              <a:p>
                <a:pPr marL="285750" indent="-285750">
                  <a:buFont typeface="Wingdings" pitchFamily="2" charset="2"/>
                  <a:buChar char="v"/>
                </a:pPr>
                <a14:m>
                  <m:oMath xmlns:m="http://schemas.openxmlformats.org/officeDocument/2006/math">
                    <m:r>
                      <a:rPr lang="en-US" b="1" i="1" smtClean="0">
                        <a:solidFill>
                          <a:schemeClr val="accent6">
                            <a:lumMod val="50000"/>
                          </a:schemeClr>
                        </a:solidFill>
                        <a:latin typeface="Cambria Math" panose="02040503050406030204" pitchFamily="18" charset="0"/>
                        <a:ea typeface="Cambria Math" panose="02040503050406030204" pitchFamily="18" charset="0"/>
                      </a:rPr>
                      <m:t>𝜷</m:t>
                    </m:r>
                  </m:oMath>
                </a14:m>
                <a:r>
                  <a:rPr lang="en-US" b="1" dirty="0">
                    <a:solidFill>
                      <a:schemeClr val="accent6">
                        <a:lumMod val="50000"/>
                      </a:schemeClr>
                    </a:solidFill>
                    <a:latin typeface="Cambria Math" panose="02040503050406030204" pitchFamily="18" charset="0"/>
                    <a:ea typeface="Cambria Math" panose="02040503050406030204" pitchFamily="18" charset="0"/>
                  </a:rPr>
                  <a:t>: 2.223</a:t>
                </a:r>
              </a:p>
              <a:p>
                <a:pPr marL="285750" indent="-285750">
                  <a:buFont typeface="Wingdings" pitchFamily="2" charset="2"/>
                  <a:buChar char="v"/>
                </a:pPr>
                <a:endParaRPr lang="en-US" b="1" dirty="0">
                  <a:solidFill>
                    <a:schemeClr val="accent6">
                      <a:lumMod val="50000"/>
                    </a:schemeClr>
                  </a:solidFill>
                  <a:latin typeface="Cambria Math" panose="02040503050406030204" pitchFamily="18" charset="0"/>
                  <a:ea typeface="Cambria Math" panose="02040503050406030204" pitchFamily="18" charset="0"/>
                </a:endParaRPr>
              </a:p>
              <a:p>
                <a:pPr marL="285750" indent="-285750">
                  <a:buFont typeface="Wingdings" pitchFamily="2" charset="2"/>
                  <a:buChar char="v"/>
                </a:pPr>
                <a14:m>
                  <m:oMath xmlns:m="http://schemas.openxmlformats.org/officeDocument/2006/math">
                    <m:sSub>
                      <m:sSubPr>
                        <m:ctrlPr>
                          <a:rPr lang="en-US" b="1" i="1">
                            <a:solidFill>
                              <a:schemeClr val="accent6">
                                <a:lumMod val="50000"/>
                              </a:schemeClr>
                            </a:solidFill>
                            <a:latin typeface="Cambria Math" panose="02040503050406030204" pitchFamily="18" charset="0"/>
                            <a:ea typeface="Cambria Math" panose="02040503050406030204" pitchFamily="18" charset="0"/>
                          </a:rPr>
                        </m:ctrlPr>
                      </m:sSubPr>
                      <m:e>
                        <m:r>
                          <a:rPr lang="en-US" b="1" i="1">
                            <a:solidFill>
                              <a:schemeClr val="accent6">
                                <a:lumMod val="50000"/>
                              </a:schemeClr>
                            </a:solidFill>
                            <a:latin typeface="Cambria Math" panose="02040503050406030204" pitchFamily="18" charset="0"/>
                            <a:ea typeface="Cambria Math" panose="02040503050406030204" pitchFamily="18" charset="0"/>
                          </a:rPr>
                          <m:t>𝜶</m:t>
                        </m:r>
                      </m:e>
                      <m:sub>
                        <m:r>
                          <a:rPr lang="en-US" b="1">
                            <a:solidFill>
                              <a:schemeClr val="accent6">
                                <a:lumMod val="50000"/>
                              </a:schemeClr>
                            </a:solidFill>
                            <a:latin typeface="Cambria Math" panose="02040503050406030204" pitchFamily="18" charset="0"/>
                            <a:ea typeface="Cambria Math" panose="02040503050406030204" pitchFamily="18" charset="0"/>
                          </a:rPr>
                          <m:t>+</m:t>
                        </m:r>
                      </m:sub>
                    </m:sSub>
                    <m:r>
                      <a:rPr lang="en-US" b="1">
                        <a:solidFill>
                          <a:schemeClr val="accent6">
                            <a:lumMod val="50000"/>
                          </a:schemeClr>
                        </a:solidFill>
                        <a:latin typeface="Cambria Math" panose="02040503050406030204" pitchFamily="18" charset="0"/>
                        <a:ea typeface="Cambria Math" panose="02040503050406030204" pitchFamily="18" charset="0"/>
                      </a:rPr>
                      <m:t>:</m:t>
                    </m:r>
                  </m:oMath>
                </a14:m>
                <a:r>
                  <a:rPr lang="en-US" b="1" dirty="0">
                    <a:solidFill>
                      <a:schemeClr val="accent6">
                        <a:lumMod val="50000"/>
                      </a:schemeClr>
                    </a:solidFill>
                    <a:latin typeface="Cambria Math" panose="02040503050406030204" pitchFamily="18" charset="0"/>
                    <a:ea typeface="Cambria Math" panose="02040503050406030204" pitchFamily="18" charset="0"/>
                  </a:rPr>
                  <a:t> 1.0</a:t>
                </a:r>
              </a:p>
              <a:p>
                <a:pPr marL="285750" indent="-285750">
                  <a:buFont typeface="Wingdings" pitchFamily="2" charset="2"/>
                  <a:buChar char="v"/>
                </a:pPr>
                <a:endParaRPr lang="en-US" b="1" dirty="0">
                  <a:solidFill>
                    <a:schemeClr val="accent6">
                      <a:lumMod val="50000"/>
                    </a:schemeClr>
                  </a:solidFill>
                  <a:latin typeface="Cambria Math" panose="02040503050406030204" pitchFamily="18" charset="0"/>
                  <a:ea typeface="Cambria Math" panose="02040503050406030204" pitchFamily="18" charset="0"/>
                </a:endParaRPr>
              </a:p>
              <a:p>
                <a:pPr marL="285750" indent="-285750">
                  <a:buFont typeface="Wingdings" pitchFamily="2" charset="2"/>
                  <a:buChar char="v"/>
                </a:pPr>
                <a14:m>
                  <m:oMath xmlns:m="http://schemas.openxmlformats.org/officeDocument/2006/math">
                    <m:sSub>
                      <m:sSubPr>
                        <m:ctrlPr>
                          <a:rPr lang="en-US" b="1" i="1">
                            <a:solidFill>
                              <a:schemeClr val="accent6">
                                <a:lumMod val="50000"/>
                              </a:schemeClr>
                            </a:solidFill>
                            <a:latin typeface="Cambria Math" panose="02040503050406030204" pitchFamily="18" charset="0"/>
                            <a:ea typeface="Cambria Math" panose="02040503050406030204" pitchFamily="18" charset="0"/>
                          </a:rPr>
                        </m:ctrlPr>
                      </m:sSubPr>
                      <m:e>
                        <m:r>
                          <a:rPr lang="en-US" b="1" i="1">
                            <a:solidFill>
                              <a:schemeClr val="accent6">
                                <a:lumMod val="50000"/>
                              </a:schemeClr>
                            </a:solidFill>
                            <a:latin typeface="Cambria Math" panose="02040503050406030204" pitchFamily="18" charset="0"/>
                            <a:ea typeface="Cambria Math" panose="02040503050406030204" pitchFamily="18" charset="0"/>
                          </a:rPr>
                          <m:t>𝜶</m:t>
                        </m:r>
                      </m:e>
                      <m:sub>
                        <m:r>
                          <a:rPr lang="en-US" b="1">
                            <a:solidFill>
                              <a:schemeClr val="accent6">
                                <a:lumMod val="50000"/>
                              </a:schemeClr>
                            </a:solidFill>
                            <a:latin typeface="Cambria Math" panose="02040503050406030204" pitchFamily="18" charset="0"/>
                            <a:ea typeface="Cambria Math" panose="02040503050406030204" pitchFamily="18" charset="0"/>
                          </a:rPr>
                          <m:t>−</m:t>
                        </m:r>
                      </m:sub>
                    </m:sSub>
                  </m:oMath>
                </a14:m>
                <a:r>
                  <a:rPr lang="en-US" b="1" dirty="0">
                    <a:solidFill>
                      <a:schemeClr val="accent6">
                        <a:lumMod val="50000"/>
                      </a:schemeClr>
                    </a:solidFill>
                    <a:latin typeface="Cambria Math" panose="02040503050406030204" pitchFamily="18" charset="0"/>
                    <a:ea typeface="Cambria Math" panose="02040503050406030204" pitchFamily="18" charset="0"/>
                  </a:rPr>
                  <a:t>: 0.01  </a:t>
                </a:r>
              </a:p>
              <a:p>
                <a:pPr algn="ctr"/>
                <a:endParaRPr lang="en-US" b="1" dirty="0">
                  <a:solidFill>
                    <a:schemeClr val="accent6">
                      <a:lumMod val="50000"/>
                    </a:schemeClr>
                  </a:solidFill>
                  <a:ea typeface="AppleGothic" pitchFamily="2" charset="-127"/>
                </a:endParaRPr>
              </a:p>
              <a:p>
                <a:pPr algn="ctr"/>
                <a:endParaRPr lang="en-US" b="1" dirty="0">
                  <a:solidFill>
                    <a:schemeClr val="accent6">
                      <a:lumMod val="50000"/>
                    </a:schemeClr>
                  </a:solidFill>
                  <a:ea typeface="AppleGothic" pitchFamily="2" charset="-127"/>
                </a:endParaRPr>
              </a:p>
              <a:p>
                <a:pPr algn="ctr"/>
                <a:endParaRPr lang="en-US" b="1" dirty="0">
                  <a:solidFill>
                    <a:schemeClr val="accent6">
                      <a:lumMod val="50000"/>
                    </a:schemeClr>
                  </a:solidFill>
                  <a:ea typeface="AppleGothic" pitchFamily="2" charset="-127"/>
                </a:endParaRPr>
              </a:p>
            </p:txBody>
          </p:sp>
        </mc:Choice>
        <mc:Fallback xmlns="">
          <p:sp>
            <p:nvSpPr>
              <p:cNvPr id="11" name="TextBox 10">
                <a:extLst>
                  <a:ext uri="{FF2B5EF4-FFF2-40B4-BE49-F238E27FC236}">
                    <a16:creationId xmlns:a16="http://schemas.microsoft.com/office/drawing/2014/main" id="{8ED57AE1-C899-6AF2-1E6D-FE8E404AC5C4}"/>
                  </a:ext>
                </a:extLst>
              </p:cNvPr>
              <p:cNvSpPr txBox="1">
                <a:spLocks noRot="1" noChangeAspect="1" noMove="1" noResize="1" noEditPoints="1" noAdjustHandles="1" noChangeArrowheads="1" noChangeShapeType="1" noTextEdit="1"/>
              </p:cNvSpPr>
              <p:nvPr/>
            </p:nvSpPr>
            <p:spPr>
              <a:xfrm>
                <a:off x="4951495" y="1622168"/>
                <a:ext cx="1979271" cy="3416320"/>
              </a:xfrm>
              <a:prstGeom prst="rect">
                <a:avLst/>
              </a:prstGeom>
              <a:blipFill>
                <a:blip r:embed="rId3"/>
                <a:stretch>
                  <a:fillRect l="-1911" t="-7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54B9E6-E0AA-01CE-9808-D17B8903D53F}"/>
                  </a:ext>
                </a:extLst>
              </p:cNvPr>
              <p:cNvSpPr txBox="1"/>
              <p:nvPr/>
            </p:nvSpPr>
            <p:spPr>
              <a:xfrm>
                <a:off x="7786447" y="1573048"/>
                <a:ext cx="2100051" cy="4308744"/>
              </a:xfrm>
              <a:prstGeom prst="rect">
                <a:avLst/>
              </a:prstGeom>
              <a:noFill/>
            </p:spPr>
            <p:txBody>
              <a:bodyPr wrap="square" rtlCol="0">
                <a:spAutoFit/>
              </a:bodyPr>
              <a:lstStyle/>
              <a:p>
                <a:pPr algn="ctr"/>
                <a:r>
                  <a:rPr lang="en-US" b="1" dirty="0">
                    <a:solidFill>
                      <a:schemeClr val="accent4">
                        <a:lumMod val="50000"/>
                      </a:schemeClr>
                    </a:solidFill>
                    <a:ea typeface="AppleGothic" pitchFamily="2" charset="-127"/>
                  </a:rPr>
                  <a:t>Adults</a:t>
                </a:r>
              </a:p>
              <a:p>
                <a:pPr algn="ctr"/>
                <a:endParaRPr lang="en-US" b="1" dirty="0">
                  <a:solidFill>
                    <a:schemeClr val="accent4">
                      <a:lumMod val="50000"/>
                    </a:schemeClr>
                  </a:solidFill>
                  <a:ea typeface="AppleGothic" pitchFamily="2" charset="-127"/>
                </a:endParaRPr>
              </a:p>
              <a:p>
                <a:pPr algn="ctr"/>
                <a:r>
                  <a:rPr lang="en-US" b="1" dirty="0">
                    <a:solidFill>
                      <a:schemeClr val="accent4">
                        <a:lumMod val="50000"/>
                      </a:schemeClr>
                    </a:solidFill>
                    <a:ea typeface="AppleGothic" pitchFamily="2" charset="-127"/>
                  </a:rPr>
                  <a:t>RL2a-2D2a</a:t>
                </a:r>
              </a:p>
              <a:p>
                <a:pPr algn="ctr"/>
                <a:endParaRPr lang="en-US" b="1" dirty="0">
                  <a:solidFill>
                    <a:schemeClr val="accent4">
                      <a:lumMod val="50000"/>
                    </a:schemeClr>
                  </a:solidFill>
                  <a:ea typeface="AppleGothic" pitchFamily="2" charset="-127"/>
                </a:endParaRPr>
              </a:p>
              <a:p>
                <a:pPr marL="285750" indent="-285750">
                  <a:buFont typeface="Wingdings" pitchFamily="2" charset="2"/>
                  <a:buChar char="v"/>
                </a:pPr>
                <a14:m>
                  <m:oMath xmlns:m="http://schemas.openxmlformats.org/officeDocument/2006/math">
                    <m:r>
                      <a:rPr lang="en-US" b="1" i="1" smtClean="0">
                        <a:solidFill>
                          <a:schemeClr val="accent4">
                            <a:lumMod val="50000"/>
                          </a:schemeClr>
                        </a:solidFill>
                        <a:latin typeface="Cambria Math" panose="02040503050406030204" pitchFamily="18" charset="0"/>
                        <a:ea typeface="Cambria Math" panose="02040503050406030204" pitchFamily="18" charset="0"/>
                      </a:rPr>
                      <m:t>𝜷</m:t>
                    </m:r>
                  </m:oMath>
                </a14:m>
                <a:r>
                  <a:rPr lang="en-US" b="1" dirty="0">
                    <a:solidFill>
                      <a:schemeClr val="accent4">
                        <a:lumMod val="50000"/>
                      </a:schemeClr>
                    </a:solidFill>
                    <a:latin typeface="Cambria Math" panose="02040503050406030204" pitchFamily="18" charset="0"/>
                    <a:ea typeface="Cambria Math" panose="02040503050406030204" pitchFamily="18" charset="0"/>
                  </a:rPr>
                  <a:t>: 5.437</a:t>
                </a:r>
              </a:p>
              <a:p>
                <a:pPr marL="285750" indent="-285750">
                  <a:buFont typeface="Wingdings" pitchFamily="2" charset="2"/>
                  <a:buChar char="v"/>
                </a:pPr>
                <a:endParaRPr lang="en-US" b="1" dirty="0">
                  <a:solidFill>
                    <a:schemeClr val="accent4">
                      <a:lumMod val="50000"/>
                    </a:schemeClr>
                  </a:solidFill>
                  <a:latin typeface="Cambria Math" panose="02040503050406030204" pitchFamily="18" charset="0"/>
                  <a:ea typeface="Cambria Math" panose="02040503050406030204" pitchFamily="18" charset="0"/>
                </a:endParaRPr>
              </a:p>
              <a:p>
                <a:pPr marL="285750" indent="-285750">
                  <a:buFont typeface="Wingdings" pitchFamily="2" charset="2"/>
                  <a:buChar char="v"/>
                </a:pPr>
                <a14:m>
                  <m:oMath xmlns:m="http://schemas.openxmlformats.org/officeDocument/2006/math">
                    <m:sSub>
                      <m:sSubPr>
                        <m:ctrlPr>
                          <a:rPr lang="en-US" b="1" i="1">
                            <a:solidFill>
                              <a:schemeClr val="accent4">
                                <a:lumMod val="50000"/>
                              </a:schemeClr>
                            </a:solidFill>
                            <a:latin typeface="Cambria Math" panose="02040503050406030204" pitchFamily="18" charset="0"/>
                            <a:ea typeface="Cambria Math" panose="02040503050406030204" pitchFamily="18" charset="0"/>
                          </a:rPr>
                        </m:ctrlPr>
                      </m:sSubPr>
                      <m:e>
                        <m:r>
                          <a:rPr lang="en-US" b="1" i="1">
                            <a:solidFill>
                              <a:schemeClr val="accent4">
                                <a:lumMod val="50000"/>
                              </a:schemeClr>
                            </a:solidFill>
                            <a:latin typeface="Cambria Math" panose="02040503050406030204" pitchFamily="18" charset="0"/>
                            <a:ea typeface="Cambria Math" panose="02040503050406030204" pitchFamily="18" charset="0"/>
                          </a:rPr>
                          <m:t>𝜶</m:t>
                        </m:r>
                      </m:e>
                      <m:sub>
                        <m:r>
                          <a:rPr lang="en-US" b="1">
                            <a:solidFill>
                              <a:schemeClr val="accent4">
                                <a:lumMod val="50000"/>
                              </a:schemeClr>
                            </a:solidFill>
                            <a:latin typeface="Cambria Math" panose="02040503050406030204" pitchFamily="18" charset="0"/>
                            <a:ea typeface="Cambria Math" panose="02040503050406030204" pitchFamily="18" charset="0"/>
                          </a:rPr>
                          <m:t>+</m:t>
                        </m:r>
                        <m:r>
                          <a:rPr lang="en-US" b="1" i="0" smtClean="0">
                            <a:solidFill>
                              <a:schemeClr val="accent4">
                                <a:lumMod val="50000"/>
                              </a:schemeClr>
                            </a:solidFill>
                            <a:latin typeface="Cambria Math" panose="02040503050406030204" pitchFamily="18" charset="0"/>
                            <a:ea typeface="Cambria Math" panose="02040503050406030204" pitchFamily="18" charset="0"/>
                          </a:rPr>
                          <m:t>, </m:t>
                        </m:r>
                        <m:r>
                          <a:rPr lang="en-US" b="1" i="0" smtClean="0">
                            <a:solidFill>
                              <a:schemeClr val="accent4">
                                <a:lumMod val="50000"/>
                              </a:schemeClr>
                            </a:solidFill>
                            <a:latin typeface="Cambria Math" panose="02040503050406030204" pitchFamily="18" charset="0"/>
                            <a:ea typeface="Cambria Math" panose="02040503050406030204" pitchFamily="18" charset="0"/>
                          </a:rPr>
                          <m:t>𝐜𝐨𝐥𝐨𝐫</m:t>
                        </m:r>
                      </m:sub>
                    </m:sSub>
                    <m:r>
                      <a:rPr lang="en-US" b="1">
                        <a:solidFill>
                          <a:schemeClr val="accent4">
                            <a:lumMod val="50000"/>
                          </a:schemeClr>
                        </a:solidFill>
                        <a:latin typeface="Cambria Math" panose="02040503050406030204" pitchFamily="18" charset="0"/>
                        <a:ea typeface="Cambria Math" panose="02040503050406030204" pitchFamily="18" charset="0"/>
                      </a:rPr>
                      <m:t>:</m:t>
                    </m:r>
                  </m:oMath>
                </a14:m>
                <a:r>
                  <a:rPr lang="en-US" b="1" dirty="0">
                    <a:solidFill>
                      <a:schemeClr val="accent4">
                        <a:lumMod val="50000"/>
                      </a:schemeClr>
                    </a:solidFill>
                    <a:latin typeface="Cambria Math" panose="02040503050406030204" pitchFamily="18" charset="0"/>
                    <a:ea typeface="Cambria Math" panose="02040503050406030204" pitchFamily="18" charset="0"/>
                  </a:rPr>
                  <a:t> 0.572</a:t>
                </a:r>
              </a:p>
              <a:p>
                <a:pPr marL="285750" indent="-285750">
                  <a:buFont typeface="Wingdings" pitchFamily="2" charset="2"/>
                  <a:buChar char="v"/>
                </a:pPr>
                <a:endParaRPr lang="en-US" b="1" dirty="0">
                  <a:solidFill>
                    <a:schemeClr val="accent4">
                      <a:lumMod val="50000"/>
                    </a:schemeClr>
                  </a:solidFill>
                  <a:latin typeface="Cambria Math" panose="02040503050406030204" pitchFamily="18" charset="0"/>
                  <a:ea typeface="Cambria Math" panose="02040503050406030204" pitchFamily="18" charset="0"/>
                </a:endParaRPr>
              </a:p>
              <a:p>
                <a:pPr marL="285750" indent="-285750">
                  <a:buFont typeface="Wingdings" pitchFamily="2" charset="2"/>
                  <a:buChar char="v"/>
                </a:pPr>
                <a14:m>
                  <m:oMath xmlns:m="http://schemas.openxmlformats.org/officeDocument/2006/math">
                    <m:sSub>
                      <m:sSubPr>
                        <m:ctrlPr>
                          <a:rPr lang="en-US" b="1" i="1">
                            <a:solidFill>
                              <a:schemeClr val="accent4">
                                <a:lumMod val="50000"/>
                              </a:schemeClr>
                            </a:solidFill>
                            <a:latin typeface="Cambria Math" panose="02040503050406030204" pitchFamily="18" charset="0"/>
                            <a:ea typeface="Cambria Math" panose="02040503050406030204" pitchFamily="18" charset="0"/>
                          </a:rPr>
                        </m:ctrlPr>
                      </m:sSubPr>
                      <m:e>
                        <m:r>
                          <a:rPr lang="en-US" b="1" i="1">
                            <a:solidFill>
                              <a:schemeClr val="accent4">
                                <a:lumMod val="50000"/>
                              </a:schemeClr>
                            </a:solidFill>
                            <a:latin typeface="Cambria Math" panose="02040503050406030204" pitchFamily="18" charset="0"/>
                            <a:ea typeface="Cambria Math" panose="02040503050406030204" pitchFamily="18" charset="0"/>
                          </a:rPr>
                          <m:t>𝜶</m:t>
                        </m:r>
                      </m:e>
                      <m:sub>
                        <m:r>
                          <a:rPr lang="en-US" b="1" i="0" smtClean="0">
                            <a:solidFill>
                              <a:schemeClr val="accent4">
                                <a:lumMod val="50000"/>
                              </a:schemeClr>
                            </a:solidFill>
                            <a:latin typeface="Cambria Math" panose="02040503050406030204" pitchFamily="18" charset="0"/>
                            <a:ea typeface="Cambria Math" panose="02040503050406030204" pitchFamily="18" charset="0"/>
                          </a:rPr>
                          <m:t>−</m:t>
                        </m:r>
                        <m:r>
                          <a:rPr lang="en-US" b="1">
                            <a:solidFill>
                              <a:schemeClr val="accent4">
                                <a:lumMod val="50000"/>
                              </a:schemeClr>
                            </a:solidFill>
                            <a:latin typeface="Cambria Math" panose="02040503050406030204" pitchFamily="18" charset="0"/>
                            <a:ea typeface="Cambria Math" panose="02040503050406030204" pitchFamily="18" charset="0"/>
                          </a:rPr>
                          <m:t>, </m:t>
                        </m:r>
                        <m:r>
                          <a:rPr lang="en-US" b="1">
                            <a:solidFill>
                              <a:schemeClr val="accent4">
                                <a:lumMod val="50000"/>
                              </a:schemeClr>
                            </a:solidFill>
                            <a:latin typeface="Cambria Math" panose="02040503050406030204" pitchFamily="18" charset="0"/>
                            <a:ea typeface="Cambria Math" panose="02040503050406030204" pitchFamily="18" charset="0"/>
                          </a:rPr>
                          <m:t>𝐜𝐨𝐥𝐨𝐫</m:t>
                        </m:r>
                      </m:sub>
                    </m:sSub>
                    <m:r>
                      <a:rPr lang="en-US" b="1">
                        <a:solidFill>
                          <a:schemeClr val="accent4">
                            <a:lumMod val="50000"/>
                          </a:schemeClr>
                        </a:solidFill>
                        <a:latin typeface="Cambria Math" panose="02040503050406030204" pitchFamily="18" charset="0"/>
                        <a:ea typeface="Cambria Math" panose="02040503050406030204" pitchFamily="18" charset="0"/>
                      </a:rPr>
                      <m:t>:</m:t>
                    </m:r>
                  </m:oMath>
                </a14:m>
                <a:r>
                  <a:rPr lang="en-US" b="1" dirty="0">
                    <a:solidFill>
                      <a:schemeClr val="accent4">
                        <a:lumMod val="50000"/>
                      </a:schemeClr>
                    </a:solidFill>
                    <a:latin typeface="Cambria Math" panose="02040503050406030204" pitchFamily="18" charset="0"/>
                    <a:ea typeface="Cambria Math" panose="02040503050406030204" pitchFamily="18" charset="0"/>
                  </a:rPr>
                  <a:t> 0.043</a:t>
                </a:r>
              </a:p>
              <a:p>
                <a:pPr marL="285750" indent="-285750">
                  <a:buFont typeface="Wingdings" pitchFamily="2" charset="2"/>
                  <a:buChar char="v"/>
                </a:pPr>
                <a:endParaRPr lang="en-US" b="1" dirty="0">
                  <a:solidFill>
                    <a:schemeClr val="accent4">
                      <a:lumMod val="50000"/>
                    </a:schemeClr>
                  </a:solidFill>
                  <a:latin typeface="Cambria Math" panose="02040503050406030204" pitchFamily="18" charset="0"/>
                  <a:ea typeface="Cambria Math" panose="02040503050406030204" pitchFamily="18" charset="0"/>
                </a:endParaRPr>
              </a:p>
              <a:p>
                <a:pPr marL="285750" indent="-285750">
                  <a:buFont typeface="Wingdings" pitchFamily="2" charset="2"/>
                  <a:buChar char="v"/>
                </a:pPr>
                <a14:m>
                  <m:oMath xmlns:m="http://schemas.openxmlformats.org/officeDocument/2006/math">
                    <m:sSub>
                      <m:sSubPr>
                        <m:ctrlPr>
                          <a:rPr lang="en-US" b="1" i="1">
                            <a:solidFill>
                              <a:schemeClr val="accent4">
                                <a:lumMod val="50000"/>
                              </a:schemeClr>
                            </a:solidFill>
                            <a:latin typeface="Cambria Math" panose="02040503050406030204" pitchFamily="18" charset="0"/>
                            <a:ea typeface="Cambria Math" panose="02040503050406030204" pitchFamily="18" charset="0"/>
                          </a:rPr>
                        </m:ctrlPr>
                      </m:sSubPr>
                      <m:e>
                        <m:r>
                          <a:rPr lang="en-US" b="1" i="1">
                            <a:solidFill>
                              <a:schemeClr val="accent4">
                                <a:lumMod val="50000"/>
                              </a:schemeClr>
                            </a:solidFill>
                            <a:latin typeface="Cambria Math" panose="02040503050406030204" pitchFamily="18" charset="0"/>
                            <a:ea typeface="Cambria Math" panose="02040503050406030204" pitchFamily="18" charset="0"/>
                          </a:rPr>
                          <m:t>𝜶</m:t>
                        </m:r>
                      </m:e>
                      <m:sub>
                        <m:r>
                          <a:rPr lang="en-US" b="1" i="0" smtClean="0">
                            <a:solidFill>
                              <a:schemeClr val="accent4">
                                <a:lumMod val="50000"/>
                              </a:schemeClr>
                            </a:solidFill>
                            <a:latin typeface="Cambria Math" panose="02040503050406030204" pitchFamily="18" charset="0"/>
                            <a:ea typeface="Cambria Math" panose="02040503050406030204" pitchFamily="18" charset="0"/>
                          </a:rPr>
                          <m:t>+</m:t>
                        </m:r>
                        <m:r>
                          <a:rPr lang="en-US" b="1" i="1" smtClean="0">
                            <a:solidFill>
                              <a:schemeClr val="accent4">
                                <a:lumMod val="50000"/>
                              </a:schemeClr>
                            </a:solidFill>
                            <a:latin typeface="Cambria Math" panose="02040503050406030204" pitchFamily="18" charset="0"/>
                            <a:ea typeface="Cambria Math" panose="02040503050406030204" pitchFamily="18" charset="0"/>
                          </a:rPr>
                          <m:t>, </m:t>
                        </m:r>
                        <m:r>
                          <a:rPr lang="en-US" b="1" i="1" smtClean="0">
                            <a:solidFill>
                              <a:schemeClr val="accent4">
                                <a:lumMod val="50000"/>
                              </a:schemeClr>
                            </a:solidFill>
                            <a:latin typeface="Cambria Math" panose="02040503050406030204" pitchFamily="18" charset="0"/>
                            <a:ea typeface="Cambria Math" panose="02040503050406030204" pitchFamily="18" charset="0"/>
                          </a:rPr>
                          <m:t>𝒑𝒂𝒕𝒕𝒆𝒓𝒏</m:t>
                        </m:r>
                      </m:sub>
                    </m:sSub>
                  </m:oMath>
                </a14:m>
                <a:r>
                  <a:rPr lang="en-US" b="1" dirty="0">
                    <a:solidFill>
                      <a:schemeClr val="accent4">
                        <a:lumMod val="50000"/>
                      </a:schemeClr>
                    </a:solidFill>
                    <a:latin typeface="Cambria Math" panose="02040503050406030204" pitchFamily="18" charset="0"/>
                    <a:ea typeface="Cambria Math" panose="02040503050406030204" pitchFamily="18" charset="0"/>
                  </a:rPr>
                  <a:t>: 0.428 </a:t>
                </a:r>
              </a:p>
              <a:p>
                <a:pPr marL="285750" indent="-285750">
                  <a:buFont typeface="Wingdings" pitchFamily="2" charset="2"/>
                  <a:buChar char="v"/>
                </a:pPr>
                <a:endParaRPr lang="en-US" b="1" dirty="0">
                  <a:solidFill>
                    <a:schemeClr val="accent4">
                      <a:lumMod val="50000"/>
                    </a:schemeClr>
                  </a:solidFill>
                  <a:latin typeface="Cambria Math" panose="02040503050406030204" pitchFamily="18" charset="0"/>
                  <a:ea typeface="Cambria Math" panose="02040503050406030204" pitchFamily="18" charset="0"/>
                </a:endParaRPr>
              </a:p>
              <a:p>
                <a:pPr marL="285750" indent="-285750">
                  <a:buFont typeface="Wingdings" pitchFamily="2" charset="2"/>
                  <a:buChar char="v"/>
                </a:pPr>
                <a14:m>
                  <m:oMath xmlns:m="http://schemas.openxmlformats.org/officeDocument/2006/math">
                    <m:sSub>
                      <m:sSubPr>
                        <m:ctrlPr>
                          <a:rPr lang="en-US" b="1" i="1">
                            <a:solidFill>
                              <a:schemeClr val="accent4">
                                <a:lumMod val="50000"/>
                              </a:schemeClr>
                            </a:solidFill>
                            <a:latin typeface="Cambria Math" panose="02040503050406030204" pitchFamily="18" charset="0"/>
                            <a:ea typeface="Cambria Math" panose="02040503050406030204" pitchFamily="18" charset="0"/>
                          </a:rPr>
                        </m:ctrlPr>
                      </m:sSubPr>
                      <m:e>
                        <m:r>
                          <a:rPr lang="en-US" b="1" i="1">
                            <a:solidFill>
                              <a:schemeClr val="accent4">
                                <a:lumMod val="50000"/>
                              </a:schemeClr>
                            </a:solidFill>
                            <a:latin typeface="Cambria Math" panose="02040503050406030204" pitchFamily="18" charset="0"/>
                            <a:ea typeface="Cambria Math" panose="02040503050406030204" pitchFamily="18" charset="0"/>
                          </a:rPr>
                          <m:t>𝜶</m:t>
                        </m:r>
                      </m:e>
                      <m:sub>
                        <m:r>
                          <a:rPr lang="en-US" b="1" i="1" smtClean="0">
                            <a:solidFill>
                              <a:schemeClr val="accent4">
                                <a:lumMod val="50000"/>
                              </a:schemeClr>
                            </a:solidFill>
                            <a:latin typeface="Cambria Math" panose="02040503050406030204" pitchFamily="18" charset="0"/>
                            <a:ea typeface="Cambria Math" panose="02040503050406030204" pitchFamily="18" charset="0"/>
                          </a:rPr>
                          <m:t>−</m:t>
                        </m:r>
                        <m:r>
                          <a:rPr lang="en-US" b="1">
                            <a:solidFill>
                              <a:schemeClr val="accent4">
                                <a:lumMod val="50000"/>
                              </a:schemeClr>
                            </a:solidFill>
                            <a:latin typeface="Cambria Math" panose="02040503050406030204" pitchFamily="18" charset="0"/>
                            <a:ea typeface="Cambria Math" panose="02040503050406030204" pitchFamily="18" charset="0"/>
                          </a:rPr>
                          <m:t> </m:t>
                        </m:r>
                        <m:r>
                          <a:rPr lang="en-US" b="1" i="1" smtClean="0">
                            <a:solidFill>
                              <a:schemeClr val="accent4">
                                <a:lumMod val="50000"/>
                              </a:schemeClr>
                            </a:solidFill>
                            <a:latin typeface="Cambria Math" panose="02040503050406030204" pitchFamily="18" charset="0"/>
                            <a:ea typeface="Cambria Math" panose="02040503050406030204" pitchFamily="18" charset="0"/>
                          </a:rPr>
                          <m:t>𝒑𝒂𝒕𝒕𝒆𝒓𝒏</m:t>
                        </m:r>
                      </m:sub>
                    </m:sSub>
                    <m:r>
                      <a:rPr lang="en-US" b="1">
                        <a:solidFill>
                          <a:schemeClr val="accent4">
                            <a:lumMod val="50000"/>
                          </a:schemeClr>
                        </a:solidFill>
                        <a:latin typeface="Cambria Math" panose="02040503050406030204" pitchFamily="18" charset="0"/>
                        <a:ea typeface="Cambria Math" panose="02040503050406030204" pitchFamily="18" charset="0"/>
                      </a:rPr>
                      <m:t>:</m:t>
                    </m:r>
                  </m:oMath>
                </a14:m>
                <a:r>
                  <a:rPr lang="en-US" b="1" dirty="0">
                    <a:solidFill>
                      <a:schemeClr val="accent4">
                        <a:lumMod val="50000"/>
                      </a:schemeClr>
                    </a:solidFill>
                    <a:latin typeface="Cambria Math" panose="02040503050406030204" pitchFamily="18" charset="0"/>
                    <a:ea typeface="Cambria Math" panose="02040503050406030204" pitchFamily="18" charset="0"/>
                  </a:rPr>
                  <a:t> 0.124 </a:t>
                </a:r>
              </a:p>
              <a:p>
                <a:pPr algn="ctr"/>
                <a:endParaRPr lang="en-US" b="1" dirty="0">
                  <a:solidFill>
                    <a:schemeClr val="accent4">
                      <a:lumMod val="50000"/>
                    </a:schemeClr>
                  </a:solidFill>
                  <a:ea typeface="AppleGothic" pitchFamily="2" charset="-127"/>
                </a:endParaRPr>
              </a:p>
              <a:p>
                <a:pPr algn="ctr"/>
                <a:endParaRPr lang="en-US" b="1" dirty="0">
                  <a:solidFill>
                    <a:schemeClr val="accent4">
                      <a:lumMod val="50000"/>
                    </a:schemeClr>
                  </a:solidFill>
                  <a:ea typeface="AppleGothic" pitchFamily="2" charset="-127"/>
                </a:endParaRPr>
              </a:p>
            </p:txBody>
          </p:sp>
        </mc:Choice>
        <mc:Fallback xmlns="">
          <p:sp>
            <p:nvSpPr>
              <p:cNvPr id="12" name="TextBox 11">
                <a:extLst>
                  <a:ext uri="{FF2B5EF4-FFF2-40B4-BE49-F238E27FC236}">
                    <a16:creationId xmlns:a16="http://schemas.microsoft.com/office/drawing/2014/main" id="{7054B9E6-E0AA-01CE-9808-D17B8903D53F}"/>
                  </a:ext>
                </a:extLst>
              </p:cNvPr>
              <p:cNvSpPr txBox="1">
                <a:spLocks noRot="1" noChangeAspect="1" noMove="1" noResize="1" noEditPoints="1" noAdjustHandles="1" noChangeArrowheads="1" noChangeShapeType="1" noTextEdit="1"/>
              </p:cNvSpPr>
              <p:nvPr/>
            </p:nvSpPr>
            <p:spPr>
              <a:xfrm>
                <a:off x="7786447" y="1573048"/>
                <a:ext cx="2100051" cy="4308744"/>
              </a:xfrm>
              <a:prstGeom prst="rect">
                <a:avLst/>
              </a:prstGeom>
              <a:blipFill>
                <a:blip r:embed="rId4"/>
                <a:stretch>
                  <a:fillRect l="-1198" t="-587" r="-4192"/>
                </a:stretch>
              </a:blipFill>
            </p:spPr>
            <p:txBody>
              <a:bodyPr/>
              <a:lstStyle/>
              <a:p>
                <a:r>
                  <a:rPr lang="en-US">
                    <a:noFill/>
                  </a:rPr>
                  <a:t> </a:t>
                </a:r>
              </a:p>
            </p:txBody>
          </p:sp>
        </mc:Fallback>
      </mc:AlternateContent>
    </p:spTree>
    <p:extLst>
      <p:ext uri="{BB962C8B-B14F-4D97-AF65-F5344CB8AC3E}">
        <p14:creationId xmlns:p14="http://schemas.microsoft.com/office/powerpoint/2010/main" val="29498602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15663"/>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Model Performance vs. Human</a:t>
            </a:r>
          </a:p>
          <a:p>
            <a:r>
              <a:rPr lang="en-US" sz="2400" b="1" dirty="0">
                <a:solidFill>
                  <a:schemeClr val="bg2"/>
                </a:solidFill>
                <a:latin typeface="AppleGothic" pitchFamily="2" charset="-127"/>
                <a:ea typeface="AppleGothic" pitchFamily="2" charset="-127"/>
              </a:rPr>
              <a:t>Proportion of Approach-Avoid (Humans)</a:t>
            </a:r>
          </a:p>
        </p:txBody>
      </p:sp>
      <p:pic>
        <p:nvPicPr>
          <p:cNvPr id="8" name="Picture 7" descr="Icon&#10;&#10;Description automatically generated">
            <a:extLst>
              <a:ext uri="{FF2B5EF4-FFF2-40B4-BE49-F238E27FC236}">
                <a16:creationId xmlns:a16="http://schemas.microsoft.com/office/drawing/2014/main" id="{4DA4973C-3BC7-6246-9B1C-9ECCF578C815}"/>
              </a:ext>
            </a:extLst>
          </p:cNvPr>
          <p:cNvPicPr>
            <a:picLocks noChangeAspect="1"/>
          </p:cNvPicPr>
          <p:nvPr/>
        </p:nvPicPr>
        <p:blipFill>
          <a:blip r:embed="rId3"/>
          <a:stretch>
            <a:fillRect/>
          </a:stretch>
        </p:blipFill>
        <p:spPr>
          <a:xfrm>
            <a:off x="1549496" y="1401426"/>
            <a:ext cx="9088246" cy="4544123"/>
          </a:xfrm>
          <a:prstGeom prst="rect">
            <a:avLst/>
          </a:prstGeom>
        </p:spPr>
      </p:pic>
    </p:spTree>
    <p:extLst>
      <p:ext uri="{BB962C8B-B14F-4D97-AF65-F5344CB8AC3E}">
        <p14:creationId xmlns:p14="http://schemas.microsoft.com/office/powerpoint/2010/main" val="2316987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15663"/>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Model Performance vs. Human</a:t>
            </a:r>
          </a:p>
          <a:p>
            <a:r>
              <a:rPr lang="en-US" sz="2400" b="1" dirty="0">
                <a:solidFill>
                  <a:schemeClr val="bg2"/>
                </a:solidFill>
                <a:latin typeface="AppleGothic" pitchFamily="2" charset="-127"/>
                <a:ea typeface="AppleGothic" pitchFamily="2" charset="-127"/>
              </a:rPr>
              <a:t>Proportion of Approach-Avoid (Models)</a:t>
            </a:r>
          </a:p>
        </p:txBody>
      </p:sp>
      <p:pic>
        <p:nvPicPr>
          <p:cNvPr id="6" name="Picture 5" descr="A picture containing text, building, window&#10;&#10;Description automatically generated">
            <a:extLst>
              <a:ext uri="{FF2B5EF4-FFF2-40B4-BE49-F238E27FC236}">
                <a16:creationId xmlns:a16="http://schemas.microsoft.com/office/drawing/2014/main" id="{43FAE9E4-7587-A969-BACC-214E69126844}"/>
              </a:ext>
            </a:extLst>
          </p:cNvPr>
          <p:cNvPicPr>
            <a:picLocks noChangeAspect="1"/>
          </p:cNvPicPr>
          <p:nvPr/>
        </p:nvPicPr>
        <p:blipFill>
          <a:blip r:embed="rId3"/>
          <a:stretch>
            <a:fillRect/>
          </a:stretch>
        </p:blipFill>
        <p:spPr>
          <a:xfrm>
            <a:off x="1549497" y="1401426"/>
            <a:ext cx="9088244" cy="4544123"/>
          </a:xfrm>
          <a:prstGeom prst="rect">
            <a:avLst/>
          </a:prstGeom>
        </p:spPr>
      </p:pic>
    </p:spTree>
    <p:extLst>
      <p:ext uri="{BB962C8B-B14F-4D97-AF65-F5344CB8AC3E}">
        <p14:creationId xmlns:p14="http://schemas.microsoft.com/office/powerpoint/2010/main" val="177369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15663"/>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Model Performance vs. Human</a:t>
            </a:r>
          </a:p>
          <a:p>
            <a:r>
              <a:rPr lang="en-US" sz="2400" b="1" dirty="0">
                <a:solidFill>
                  <a:schemeClr val="bg2"/>
                </a:solidFill>
                <a:latin typeface="AppleGothic" pitchFamily="2" charset="-127"/>
                <a:ea typeface="AppleGothic" pitchFamily="2" charset="-127"/>
              </a:rPr>
              <a:t>Proportion of Approach-Avoid (Humans)</a:t>
            </a:r>
          </a:p>
        </p:txBody>
      </p:sp>
      <p:pic>
        <p:nvPicPr>
          <p:cNvPr id="8" name="Picture 7" descr="Icon&#10;&#10;Description automatically generated">
            <a:extLst>
              <a:ext uri="{FF2B5EF4-FFF2-40B4-BE49-F238E27FC236}">
                <a16:creationId xmlns:a16="http://schemas.microsoft.com/office/drawing/2014/main" id="{4DA4973C-3BC7-6246-9B1C-9ECCF578C815}"/>
              </a:ext>
            </a:extLst>
          </p:cNvPr>
          <p:cNvPicPr>
            <a:picLocks noChangeAspect="1"/>
          </p:cNvPicPr>
          <p:nvPr/>
        </p:nvPicPr>
        <p:blipFill>
          <a:blip r:embed="rId3"/>
          <a:stretch>
            <a:fillRect/>
          </a:stretch>
        </p:blipFill>
        <p:spPr>
          <a:xfrm>
            <a:off x="1320997" y="2169824"/>
            <a:ext cx="5036706" cy="2518353"/>
          </a:xfrm>
          <a:prstGeom prst="rect">
            <a:avLst/>
          </a:prstGeom>
        </p:spPr>
      </p:pic>
      <p:pic>
        <p:nvPicPr>
          <p:cNvPr id="3" name="Picture 2" descr="A picture containing text, building, window&#10;&#10;Description automatically generated">
            <a:extLst>
              <a:ext uri="{FF2B5EF4-FFF2-40B4-BE49-F238E27FC236}">
                <a16:creationId xmlns:a16="http://schemas.microsoft.com/office/drawing/2014/main" id="{1BA6BF00-8B92-128C-480C-A30B81965370}"/>
              </a:ext>
            </a:extLst>
          </p:cNvPr>
          <p:cNvPicPr>
            <a:picLocks noChangeAspect="1"/>
          </p:cNvPicPr>
          <p:nvPr/>
        </p:nvPicPr>
        <p:blipFill rotWithShape="1">
          <a:blip r:embed="rId4"/>
          <a:srcRect l="9350" r="9473"/>
          <a:stretch/>
        </p:blipFill>
        <p:spPr>
          <a:xfrm>
            <a:off x="6357703" y="2139696"/>
            <a:ext cx="4186472" cy="2578608"/>
          </a:xfrm>
          <a:prstGeom prst="rect">
            <a:avLst/>
          </a:prstGeom>
        </p:spPr>
      </p:pic>
      <p:sp>
        <p:nvSpPr>
          <p:cNvPr id="4" name="Oval 3">
            <a:extLst>
              <a:ext uri="{FF2B5EF4-FFF2-40B4-BE49-F238E27FC236}">
                <a16:creationId xmlns:a16="http://schemas.microsoft.com/office/drawing/2014/main" id="{D5926FF2-F156-68BC-A613-CABDC4A1943E}"/>
              </a:ext>
            </a:extLst>
          </p:cNvPr>
          <p:cNvSpPr/>
          <p:nvPr/>
        </p:nvSpPr>
        <p:spPr>
          <a:xfrm>
            <a:off x="4544576" y="3850994"/>
            <a:ext cx="462337" cy="4417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D3315F-23FE-835B-42FB-9C07AFF2009F}"/>
              </a:ext>
            </a:extLst>
          </p:cNvPr>
          <p:cNvSpPr/>
          <p:nvPr/>
        </p:nvSpPr>
        <p:spPr>
          <a:xfrm>
            <a:off x="9217605" y="3409206"/>
            <a:ext cx="462337" cy="4417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1C40629-D2C4-39F6-E726-3D08F1561E5E}"/>
              </a:ext>
            </a:extLst>
          </p:cNvPr>
          <p:cNvSpPr/>
          <p:nvPr/>
        </p:nvSpPr>
        <p:spPr>
          <a:xfrm>
            <a:off x="1438769" y="2459421"/>
            <a:ext cx="9432234" cy="550988"/>
          </a:xfrm>
          <a:prstGeom prst="ellipse">
            <a:avLst/>
          </a:prstGeom>
          <a:noFill/>
          <a:ln w="3810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4"/>
              </a:solidFill>
            </a:endParaRPr>
          </a:p>
        </p:txBody>
      </p:sp>
    </p:spTree>
    <p:extLst>
      <p:ext uri="{BB962C8B-B14F-4D97-AF65-F5344CB8AC3E}">
        <p14:creationId xmlns:p14="http://schemas.microsoft.com/office/powerpoint/2010/main" val="2335749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5324535"/>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Outline</a:t>
            </a:r>
          </a:p>
          <a:p>
            <a:endParaRPr lang="en-US" sz="1000" b="1" dirty="0">
              <a:solidFill>
                <a:schemeClr val="bg2"/>
              </a:solidFill>
              <a:latin typeface="AppleGothic" pitchFamily="2" charset="-127"/>
              <a:ea typeface="AppleGothic" pitchFamily="2" charset="-127"/>
            </a:endParaRPr>
          </a:p>
          <a:p>
            <a:pPr marL="457200" indent="-457200">
              <a:lnSpc>
                <a:spcPct val="150000"/>
              </a:lnSpc>
              <a:buFont typeface="Wingdings" pitchFamily="2" charset="2"/>
              <a:buChar char="Ø"/>
            </a:pPr>
            <a:r>
              <a:rPr lang="en-US" sz="2000" b="1" dirty="0">
                <a:solidFill>
                  <a:schemeClr val="bg2"/>
                </a:solidFill>
                <a:latin typeface="AppleGothic" pitchFamily="2" charset="-127"/>
                <a:ea typeface="AppleGothic" pitchFamily="2" charset="-127"/>
              </a:rPr>
              <a:t>Motivation</a:t>
            </a:r>
          </a:p>
          <a:p>
            <a:pPr marL="457200" indent="-457200">
              <a:lnSpc>
                <a:spcPct val="150000"/>
              </a:lnSpc>
              <a:buFont typeface="Wingdings" pitchFamily="2" charset="2"/>
              <a:buChar char="Ø"/>
            </a:pPr>
            <a:r>
              <a:rPr lang="en-US" sz="2000" b="1" dirty="0">
                <a:solidFill>
                  <a:schemeClr val="bg2"/>
                </a:solidFill>
                <a:latin typeface="AppleGothic" pitchFamily="2" charset="-127"/>
                <a:ea typeface="AppleGothic" pitchFamily="2" charset="-127"/>
              </a:rPr>
              <a:t>Previous Work &amp; Experiment Set-Up</a:t>
            </a:r>
          </a:p>
          <a:p>
            <a:pPr marL="457200" indent="-457200">
              <a:lnSpc>
                <a:spcPct val="150000"/>
              </a:lnSpc>
              <a:buFont typeface="Wingdings" pitchFamily="2" charset="2"/>
              <a:buChar char="Ø"/>
            </a:pPr>
            <a:r>
              <a:rPr lang="en-US" sz="2000" b="1" dirty="0">
                <a:solidFill>
                  <a:schemeClr val="bg2"/>
                </a:solidFill>
                <a:latin typeface="AppleGothic" pitchFamily="2" charset="-127"/>
                <a:ea typeface="AppleGothic" pitchFamily="2" charset="-127"/>
              </a:rPr>
              <a:t>Our Approach: What, Why, and How</a:t>
            </a:r>
          </a:p>
          <a:p>
            <a:pPr marL="457200" indent="-457200">
              <a:lnSpc>
                <a:spcPct val="150000"/>
              </a:lnSpc>
              <a:buFont typeface="Wingdings" pitchFamily="2" charset="2"/>
              <a:buChar char="Ø"/>
            </a:pPr>
            <a:r>
              <a:rPr lang="en-US" sz="2000" b="1" dirty="0">
                <a:solidFill>
                  <a:schemeClr val="bg2"/>
                </a:solidFill>
                <a:latin typeface="AppleGothic" pitchFamily="2" charset="-127"/>
                <a:ea typeface="AppleGothic" pitchFamily="2" charset="-127"/>
              </a:rPr>
              <a:t>Model Formulation </a:t>
            </a:r>
          </a:p>
          <a:p>
            <a:pPr marL="457200" indent="-457200">
              <a:lnSpc>
                <a:spcPct val="150000"/>
              </a:lnSpc>
              <a:buFont typeface="Wingdings" pitchFamily="2" charset="2"/>
              <a:buChar char="Ø"/>
            </a:pPr>
            <a:r>
              <a:rPr lang="en-US" sz="2000" b="1" dirty="0">
                <a:solidFill>
                  <a:schemeClr val="bg2"/>
                </a:solidFill>
                <a:latin typeface="AppleGothic" pitchFamily="2" charset="-127"/>
                <a:ea typeface="AppleGothic" pitchFamily="2" charset="-127"/>
              </a:rPr>
              <a:t>Model Comparison</a:t>
            </a:r>
          </a:p>
          <a:p>
            <a:pPr marL="457200" indent="-457200">
              <a:lnSpc>
                <a:spcPct val="150000"/>
              </a:lnSpc>
              <a:buFont typeface="Wingdings" pitchFamily="2" charset="2"/>
              <a:buChar char="Ø"/>
            </a:pPr>
            <a:r>
              <a:rPr lang="en-US" sz="2000" b="1" dirty="0">
                <a:solidFill>
                  <a:schemeClr val="bg2"/>
                </a:solidFill>
                <a:latin typeface="AppleGothic" pitchFamily="2" charset="-127"/>
                <a:ea typeface="AppleGothic" pitchFamily="2" charset="-127"/>
              </a:rPr>
              <a:t>Results </a:t>
            </a:r>
          </a:p>
          <a:p>
            <a:pPr marL="457200" indent="-457200">
              <a:lnSpc>
                <a:spcPct val="150000"/>
              </a:lnSpc>
              <a:buFont typeface="Wingdings" pitchFamily="2" charset="2"/>
              <a:buChar char="Ø"/>
            </a:pPr>
            <a:r>
              <a:rPr lang="en-US" sz="2000" b="1" dirty="0">
                <a:solidFill>
                  <a:schemeClr val="bg2"/>
                </a:solidFill>
                <a:latin typeface="AppleGothic" pitchFamily="2" charset="-127"/>
                <a:ea typeface="AppleGothic" pitchFamily="2" charset="-127"/>
              </a:rPr>
              <a:t>Conclusion</a:t>
            </a:r>
          </a:p>
          <a:p>
            <a:pPr marL="457200" indent="-457200">
              <a:lnSpc>
                <a:spcPct val="150000"/>
              </a:lnSpc>
              <a:buFont typeface="Wingdings" pitchFamily="2" charset="2"/>
              <a:buChar char="Ø"/>
            </a:pPr>
            <a:r>
              <a:rPr lang="en-US" sz="2000" b="1" dirty="0">
                <a:solidFill>
                  <a:schemeClr val="bg2"/>
                </a:solidFill>
                <a:latin typeface="AppleGothic" pitchFamily="2" charset="-127"/>
                <a:ea typeface="AppleGothic" pitchFamily="2" charset="-127"/>
              </a:rPr>
              <a:t>Future Works</a:t>
            </a:r>
          </a:p>
          <a:p>
            <a:pPr marL="457200" indent="-457200">
              <a:lnSpc>
                <a:spcPct val="150000"/>
              </a:lnSpc>
              <a:buFont typeface="Wingdings" pitchFamily="2" charset="2"/>
              <a:buChar char="Ø"/>
            </a:pPr>
            <a:r>
              <a:rPr lang="en-US" sz="2000" b="1" dirty="0">
                <a:solidFill>
                  <a:schemeClr val="bg2"/>
                </a:solidFill>
                <a:latin typeface="AppleGothic" pitchFamily="2" charset="-127"/>
                <a:ea typeface="AppleGothic" pitchFamily="2" charset="-127"/>
              </a:rPr>
              <a:t>Acknowledgements</a:t>
            </a:r>
          </a:p>
          <a:p>
            <a:pPr marL="457200" indent="-457200">
              <a:buFont typeface="Wingdings" pitchFamily="2" charset="2"/>
              <a:buChar char="Ø"/>
            </a:pPr>
            <a:endParaRPr lang="en-US" sz="2400" b="1" dirty="0">
              <a:solidFill>
                <a:schemeClr val="bg2"/>
              </a:solidFill>
              <a:latin typeface="AppleGothic" pitchFamily="2" charset="-127"/>
              <a:ea typeface="AppleGothic" pitchFamily="2" charset="-127"/>
            </a:endParaRPr>
          </a:p>
        </p:txBody>
      </p:sp>
    </p:spTree>
    <p:extLst>
      <p:ext uri="{BB962C8B-B14F-4D97-AF65-F5344CB8AC3E}">
        <p14:creationId xmlns:p14="http://schemas.microsoft.com/office/powerpoint/2010/main" val="4197409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15663"/>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Model Performance vs. Human</a:t>
            </a:r>
          </a:p>
          <a:p>
            <a:r>
              <a:rPr lang="en-US" sz="2400" b="1" dirty="0">
                <a:solidFill>
                  <a:schemeClr val="bg2"/>
                </a:solidFill>
                <a:latin typeface="AppleGothic" pitchFamily="2" charset="-127"/>
                <a:ea typeface="AppleGothic" pitchFamily="2" charset="-127"/>
              </a:rPr>
              <a:t>Change in Cumulative Positive Reward</a:t>
            </a:r>
          </a:p>
        </p:txBody>
      </p:sp>
      <p:pic>
        <p:nvPicPr>
          <p:cNvPr id="4" name="Picture 3" descr="Chart&#10;&#10;Description automatically generated with medium confidence">
            <a:extLst>
              <a:ext uri="{FF2B5EF4-FFF2-40B4-BE49-F238E27FC236}">
                <a16:creationId xmlns:a16="http://schemas.microsoft.com/office/drawing/2014/main" id="{861CB889-410E-F051-FDA6-0BB95244F666}"/>
              </a:ext>
            </a:extLst>
          </p:cNvPr>
          <p:cNvPicPr>
            <a:picLocks noChangeAspect="1"/>
          </p:cNvPicPr>
          <p:nvPr/>
        </p:nvPicPr>
        <p:blipFill>
          <a:blip r:embed="rId3"/>
          <a:stretch>
            <a:fillRect/>
          </a:stretch>
        </p:blipFill>
        <p:spPr>
          <a:xfrm>
            <a:off x="2427457" y="1401426"/>
            <a:ext cx="7332323" cy="4888215"/>
          </a:xfrm>
          <a:prstGeom prst="rect">
            <a:avLst/>
          </a:prstGeom>
        </p:spPr>
      </p:pic>
    </p:spTree>
    <p:extLst>
      <p:ext uri="{BB962C8B-B14F-4D97-AF65-F5344CB8AC3E}">
        <p14:creationId xmlns:p14="http://schemas.microsoft.com/office/powerpoint/2010/main" val="3724331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15663"/>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Model Performance vs. Human</a:t>
            </a:r>
          </a:p>
          <a:p>
            <a:r>
              <a:rPr lang="en-US" sz="2400" b="1" dirty="0">
                <a:solidFill>
                  <a:schemeClr val="bg2"/>
                </a:solidFill>
                <a:latin typeface="AppleGothic" pitchFamily="2" charset="-127"/>
                <a:ea typeface="AppleGothic" pitchFamily="2" charset="-127"/>
              </a:rPr>
              <a:t>Change in Cumulative Net Reward</a:t>
            </a:r>
          </a:p>
        </p:txBody>
      </p:sp>
      <p:pic>
        <p:nvPicPr>
          <p:cNvPr id="6" name="Picture 5" descr="Chart, line chart&#10;&#10;Description automatically generated">
            <a:extLst>
              <a:ext uri="{FF2B5EF4-FFF2-40B4-BE49-F238E27FC236}">
                <a16:creationId xmlns:a16="http://schemas.microsoft.com/office/drawing/2014/main" id="{4C445EBC-D466-3EB3-BC71-590BD2610146}"/>
              </a:ext>
            </a:extLst>
          </p:cNvPr>
          <p:cNvPicPr>
            <a:picLocks noChangeAspect="1"/>
          </p:cNvPicPr>
          <p:nvPr/>
        </p:nvPicPr>
        <p:blipFill>
          <a:blip r:embed="rId3"/>
          <a:stretch>
            <a:fillRect/>
          </a:stretch>
        </p:blipFill>
        <p:spPr>
          <a:xfrm>
            <a:off x="2427458" y="1401426"/>
            <a:ext cx="7332321" cy="4888214"/>
          </a:xfrm>
          <a:prstGeom prst="rect">
            <a:avLst/>
          </a:prstGeom>
        </p:spPr>
      </p:pic>
    </p:spTree>
    <p:extLst>
      <p:ext uri="{BB962C8B-B14F-4D97-AF65-F5344CB8AC3E}">
        <p14:creationId xmlns:p14="http://schemas.microsoft.com/office/powerpoint/2010/main" val="4026525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15663"/>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Results</a:t>
            </a:r>
          </a:p>
          <a:p>
            <a:r>
              <a:rPr lang="en-US" sz="2400" b="1" dirty="0">
                <a:solidFill>
                  <a:schemeClr val="bg2"/>
                </a:solidFill>
                <a:latin typeface="AppleGothic" pitchFamily="2" charset="-127"/>
                <a:ea typeface="AppleGothic" pitchFamily="2" charset="-127"/>
              </a:rPr>
              <a:t>Best-Fit Model for Adult (RL2a-2D2a)</a:t>
            </a:r>
          </a:p>
        </p:txBody>
      </p:sp>
      <mc:AlternateContent xmlns:mc="http://schemas.openxmlformats.org/markup-compatibility/2006" xmlns:a14="http://schemas.microsoft.com/office/drawing/2010/main">
        <mc:Choice Requires="a14">
          <p:graphicFrame>
            <p:nvGraphicFramePr>
              <p:cNvPr id="8" name="Table 13347">
                <a:extLst>
                  <a:ext uri="{FF2B5EF4-FFF2-40B4-BE49-F238E27FC236}">
                    <a16:creationId xmlns:a16="http://schemas.microsoft.com/office/drawing/2014/main" id="{5FC35D03-1CFC-AE84-8131-DBED1DFB7175}"/>
                  </a:ext>
                </a:extLst>
              </p:cNvPr>
              <p:cNvGraphicFramePr>
                <a:graphicFrameLocks noGrp="1"/>
              </p:cNvGraphicFramePr>
              <p:nvPr>
                <p:extLst>
                  <p:ext uri="{D42A27DB-BD31-4B8C-83A1-F6EECF244321}">
                    <p14:modId xmlns:p14="http://schemas.microsoft.com/office/powerpoint/2010/main" val="2110714804"/>
                  </p:ext>
                </p:extLst>
              </p:nvPr>
            </p:nvGraphicFramePr>
            <p:xfrm>
              <a:off x="2231414" y="1840256"/>
              <a:ext cx="6803884" cy="756158"/>
            </p:xfrm>
            <a:graphic>
              <a:graphicData uri="http://schemas.openxmlformats.org/drawingml/2006/table">
                <a:tbl>
                  <a:tblPr firstRow="1" bandRow="1">
                    <a:tableStyleId>{5C22544A-7EE6-4342-B048-85BDC9FD1C3A}</a:tableStyleId>
                  </a:tblPr>
                  <a:tblGrid>
                    <a:gridCol w="1177775">
                      <a:extLst>
                        <a:ext uri="{9D8B030D-6E8A-4147-A177-3AD203B41FA5}">
                          <a16:colId xmlns:a16="http://schemas.microsoft.com/office/drawing/2014/main" val="1629921959"/>
                        </a:ext>
                      </a:extLst>
                    </a:gridCol>
                    <a:gridCol w="1028249">
                      <a:extLst>
                        <a:ext uri="{9D8B030D-6E8A-4147-A177-3AD203B41FA5}">
                          <a16:colId xmlns:a16="http://schemas.microsoft.com/office/drawing/2014/main" val="1997350072"/>
                        </a:ext>
                      </a:extLst>
                    </a:gridCol>
                    <a:gridCol w="1195917">
                      <a:extLst>
                        <a:ext uri="{9D8B030D-6E8A-4147-A177-3AD203B41FA5}">
                          <a16:colId xmlns:a16="http://schemas.microsoft.com/office/drawing/2014/main" val="4211265004"/>
                        </a:ext>
                      </a:extLst>
                    </a:gridCol>
                    <a:gridCol w="1133981">
                      <a:extLst>
                        <a:ext uri="{9D8B030D-6E8A-4147-A177-3AD203B41FA5}">
                          <a16:colId xmlns:a16="http://schemas.microsoft.com/office/drawing/2014/main" val="1828231053"/>
                        </a:ext>
                      </a:extLst>
                    </a:gridCol>
                    <a:gridCol w="1133981">
                      <a:extLst>
                        <a:ext uri="{9D8B030D-6E8A-4147-A177-3AD203B41FA5}">
                          <a16:colId xmlns:a16="http://schemas.microsoft.com/office/drawing/2014/main" val="1910079031"/>
                        </a:ext>
                      </a:extLst>
                    </a:gridCol>
                    <a:gridCol w="1133981">
                      <a:extLst>
                        <a:ext uri="{9D8B030D-6E8A-4147-A177-3AD203B41FA5}">
                          <a16:colId xmlns:a16="http://schemas.microsoft.com/office/drawing/2014/main" val="154628923"/>
                        </a:ext>
                      </a:extLst>
                    </a:gridCol>
                  </a:tblGrid>
                  <a:tr h="346293">
                    <a:tc>
                      <a:txBody>
                        <a:bodyPr/>
                        <a:lstStyle/>
                        <a:p>
                          <a:pPr algn="ctr"/>
                          <a:endParaRPr lang="en-US" sz="1800" dirty="0">
                            <a:solidFill>
                              <a:schemeClr val="tx1"/>
                            </a:solidFill>
                            <a:latin typeface="Avenir Book" panose="02000503020000020003"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r>
                                  <m:rPr>
                                    <m:sty m:val="p"/>
                                  </m:rPr>
                                  <a:rPr lang="en-US" sz="1800" b="1" i="1" smtClean="0">
                                    <a:solidFill>
                                      <a:schemeClr val="tx1"/>
                                    </a:solidFill>
                                    <a:latin typeface="Cambria Math" panose="02040503050406030204" pitchFamily="18" charset="0"/>
                                  </a:rPr>
                                  <m:t>β</m:t>
                                </m:r>
                              </m:oMath>
                            </m:oMathPara>
                          </a14:m>
                          <a:endParaRPr lang="en-US" sz="1800" b="1" dirty="0">
                            <a:solidFill>
                              <a:schemeClr val="tx1"/>
                            </a:solidFill>
                            <a:latin typeface="Avenir Book" panose="02000503020000020003"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1" i="1" smtClean="0">
                                        <a:solidFill>
                                          <a:schemeClr val="tx1"/>
                                        </a:solidFill>
                                        <a:latin typeface="Cambria Math" panose="02040503050406030204" pitchFamily="18" charset="0"/>
                                      </a:rPr>
                                      <m:t>𝜶</m:t>
                                    </m:r>
                                  </m:e>
                                  <m:sub>
                                    <m:r>
                                      <a:rPr lang="en-US" sz="1800" b="1" i="1" smtClean="0">
                                        <a:solidFill>
                                          <a:schemeClr val="tx1"/>
                                        </a:solidFill>
                                        <a:latin typeface="Cambria Math" panose="02040503050406030204" pitchFamily="18" charset="0"/>
                                      </a:rPr>
                                      <m:t>+, </m:t>
                                    </m:r>
                                    <m:r>
                                      <a:rPr lang="en-US" sz="1800" b="1" i="1" smtClean="0">
                                        <a:solidFill>
                                          <a:schemeClr val="tx1"/>
                                        </a:solidFill>
                                        <a:latin typeface="Cambria Math" panose="02040503050406030204" pitchFamily="18" charset="0"/>
                                      </a:rPr>
                                      <m:t>𝒄𝒐𝒍𝒐𝒓</m:t>
                                    </m:r>
                                  </m:sub>
                                </m:sSub>
                              </m:oMath>
                            </m:oMathPara>
                          </a14:m>
                          <a:endParaRPr lang="en-US" sz="1800" dirty="0">
                            <a:solidFill>
                              <a:schemeClr val="tx1"/>
                            </a:solidFill>
                            <a:latin typeface="Avenir Book" panose="02000503020000020003"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1" i="1" smtClean="0">
                                        <a:solidFill>
                                          <a:schemeClr val="tx1"/>
                                        </a:solidFill>
                                        <a:latin typeface="Cambria Math" panose="02040503050406030204" pitchFamily="18" charset="0"/>
                                      </a:rPr>
                                      <m:t>𝜶</m:t>
                                    </m:r>
                                  </m:e>
                                  <m:sub>
                                    <m:r>
                                      <a:rPr lang="en-US" sz="1800" b="1" i="1" smtClean="0">
                                        <a:solidFill>
                                          <a:schemeClr val="tx1"/>
                                        </a:solidFill>
                                        <a:latin typeface="Cambria Math" panose="02040503050406030204" pitchFamily="18" charset="0"/>
                                      </a:rPr>
                                      <m:t>+, </m:t>
                                    </m:r>
                                    <m:r>
                                      <a:rPr lang="en-US" sz="1800" b="1" i="1" smtClean="0">
                                        <a:solidFill>
                                          <a:schemeClr val="tx1"/>
                                        </a:solidFill>
                                        <a:latin typeface="Cambria Math" panose="02040503050406030204" pitchFamily="18" charset="0"/>
                                      </a:rPr>
                                      <m:t>𝒑𝒂𝒕𝒕𝒆𝒓𝒏</m:t>
                                    </m:r>
                                  </m:sub>
                                </m:sSub>
                              </m:oMath>
                            </m:oMathPara>
                          </a14:m>
                          <a:endParaRPr lang="en-US" sz="1800" dirty="0">
                            <a:solidFill>
                              <a:schemeClr val="tx1"/>
                            </a:solidFill>
                            <a:latin typeface="Avenir Book" panose="02000503020000020003"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1" i="1" smtClean="0">
                                        <a:solidFill>
                                          <a:schemeClr val="tx1"/>
                                        </a:solidFill>
                                        <a:latin typeface="Cambria Math" panose="02040503050406030204" pitchFamily="18" charset="0"/>
                                      </a:rPr>
                                      <m:t>𝜶</m:t>
                                    </m:r>
                                  </m:e>
                                  <m:sub>
                                    <m:r>
                                      <a:rPr lang="en-US" sz="1800" b="1" i="1" smtClean="0">
                                        <a:solidFill>
                                          <a:schemeClr val="tx1"/>
                                        </a:solidFill>
                                        <a:latin typeface="Cambria Math" panose="02040503050406030204" pitchFamily="18" charset="0"/>
                                      </a:rPr>
                                      <m:t>−, </m:t>
                                    </m:r>
                                    <m:r>
                                      <a:rPr lang="en-US" sz="1800" b="1" i="1" smtClean="0">
                                        <a:solidFill>
                                          <a:schemeClr val="tx1"/>
                                        </a:solidFill>
                                        <a:latin typeface="Cambria Math" panose="02040503050406030204" pitchFamily="18" charset="0"/>
                                      </a:rPr>
                                      <m:t>𝒄𝒐𝒍𝒐𝒓</m:t>
                                    </m:r>
                                  </m:sub>
                                </m:sSub>
                              </m:oMath>
                            </m:oMathPara>
                          </a14:m>
                          <a:endParaRPr lang="en-US" sz="1800" dirty="0">
                            <a:solidFill>
                              <a:schemeClr val="tx1"/>
                            </a:solidFill>
                            <a:latin typeface="Avenir Book" panose="02000503020000020003" pitchFamily="2" charset="0"/>
                          </a:endParaRP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800" i="1" smtClean="0">
                                        <a:solidFill>
                                          <a:schemeClr val="tx1"/>
                                        </a:solidFill>
                                        <a:latin typeface="Cambria Math" panose="02040503050406030204" pitchFamily="18" charset="0"/>
                                      </a:rPr>
                                    </m:ctrlPr>
                                  </m:sSubPr>
                                  <m:e>
                                    <m:r>
                                      <a:rPr lang="en-US" sz="1800" b="1" i="1" smtClean="0">
                                        <a:solidFill>
                                          <a:schemeClr val="tx1"/>
                                        </a:solidFill>
                                        <a:latin typeface="Cambria Math" panose="02040503050406030204" pitchFamily="18" charset="0"/>
                                      </a:rPr>
                                      <m:t>𝜶</m:t>
                                    </m:r>
                                  </m:e>
                                  <m:sub>
                                    <m:r>
                                      <a:rPr lang="en-US" sz="1800" b="1" i="1" smtClean="0">
                                        <a:solidFill>
                                          <a:schemeClr val="tx1"/>
                                        </a:solidFill>
                                        <a:latin typeface="Cambria Math" panose="02040503050406030204" pitchFamily="18" charset="0"/>
                                      </a:rPr>
                                      <m:t>−, </m:t>
                                    </m:r>
                                    <m:r>
                                      <a:rPr lang="en-US" sz="1800" b="1" i="1" smtClean="0">
                                        <a:solidFill>
                                          <a:schemeClr val="tx1"/>
                                        </a:solidFill>
                                        <a:latin typeface="Cambria Math" panose="02040503050406030204" pitchFamily="18" charset="0"/>
                                      </a:rPr>
                                      <m:t>𝒑𝒂𝒕𝒕𝒆𝒓𝒏</m:t>
                                    </m:r>
                                  </m:sub>
                                </m:sSub>
                              </m:oMath>
                            </m:oMathPara>
                          </a14:m>
                          <a:endParaRPr lang="en-US" sz="1800" dirty="0">
                            <a:solidFill>
                              <a:schemeClr val="tx1"/>
                            </a:solidFill>
                            <a:latin typeface="Avenir Book" panose="02000503020000020003" pitchFamily="2" charset="0"/>
                          </a:endParaRPr>
                        </a:p>
                      </a:txBody>
                      <a:tcPr/>
                    </a:tc>
                    <a:extLst>
                      <a:ext uri="{0D108BD9-81ED-4DB2-BD59-A6C34878D82A}">
                        <a16:rowId xmlns:a16="http://schemas.microsoft.com/office/drawing/2014/main" val="1251486379"/>
                      </a:ext>
                    </a:extLst>
                  </a:tr>
                  <a:tr h="324438">
                    <a:tc>
                      <a:txBody>
                        <a:bodyPr/>
                        <a:lstStyle/>
                        <a:p>
                          <a:pPr algn="ctr"/>
                          <a:r>
                            <a:rPr lang="en-US" sz="1800" b="1" dirty="0">
                              <a:solidFill>
                                <a:schemeClr val="bg1"/>
                              </a:solidFill>
                              <a:latin typeface="Avenir Book" panose="02000503020000020003" pitchFamily="2" charset="0"/>
                            </a:rPr>
                            <a:t>Adults</a:t>
                          </a:r>
                        </a:p>
                      </a:txBody>
                      <a:tcPr/>
                    </a:tc>
                    <a:tc>
                      <a:txBody>
                        <a:bodyPr/>
                        <a:lstStyle/>
                        <a:p>
                          <a:pPr algn="ctr"/>
                          <a:r>
                            <a:rPr lang="en-US" dirty="0"/>
                            <a:t>5.437</a:t>
                          </a:r>
                          <a:endParaRPr lang="en-US" sz="1800" dirty="0">
                            <a:solidFill>
                              <a:schemeClr val="bg1"/>
                            </a:solidFill>
                            <a:latin typeface="Avenir Book" panose="02000503020000020003" pitchFamily="2" charset="0"/>
                          </a:endParaRPr>
                        </a:p>
                      </a:txBody>
                      <a:tcPr/>
                    </a:tc>
                    <a:tc>
                      <a:txBody>
                        <a:bodyPr/>
                        <a:lstStyle/>
                        <a:p>
                          <a:pPr algn="ctr"/>
                          <a:r>
                            <a:rPr lang="en-US" dirty="0"/>
                            <a:t>0.572</a:t>
                          </a:r>
                          <a:endParaRPr lang="en-US" sz="1800" dirty="0">
                            <a:solidFill>
                              <a:schemeClr val="bg1"/>
                            </a:solidFill>
                            <a:latin typeface="Avenir Book" panose="02000503020000020003" pitchFamily="2" charset="0"/>
                          </a:endParaRPr>
                        </a:p>
                      </a:txBody>
                      <a:tcPr/>
                    </a:tc>
                    <a:tc>
                      <a:txBody>
                        <a:bodyPr/>
                        <a:lstStyle/>
                        <a:p>
                          <a:pPr algn="ctr"/>
                          <a:r>
                            <a:rPr lang="en-US" dirty="0"/>
                            <a:t>0.428</a:t>
                          </a:r>
                          <a:endParaRPr lang="en-US" sz="1800" dirty="0">
                            <a:solidFill>
                              <a:schemeClr val="bg1"/>
                            </a:solidFill>
                            <a:latin typeface="Avenir Book" panose="02000503020000020003" pitchFamily="2" charset="0"/>
                          </a:endParaRPr>
                        </a:p>
                      </a:txBody>
                      <a:tcPr/>
                    </a:tc>
                    <a:tc>
                      <a:txBody>
                        <a:bodyPr/>
                        <a:lstStyle/>
                        <a:p>
                          <a:pPr algn="ctr"/>
                          <a:r>
                            <a:rPr lang="en-US" dirty="0">
                              <a:highlight>
                                <a:srgbClr val="FFFF00"/>
                              </a:highlight>
                            </a:rPr>
                            <a:t>0.043</a:t>
                          </a:r>
                          <a:endParaRPr lang="en-US" sz="1800" dirty="0">
                            <a:solidFill>
                              <a:schemeClr val="bg1"/>
                            </a:solidFill>
                            <a:highlight>
                              <a:srgbClr val="FFFF00"/>
                            </a:highlight>
                            <a:latin typeface="Avenir Book" panose="02000503020000020003" pitchFamily="2" charset="0"/>
                          </a:endParaRPr>
                        </a:p>
                      </a:txBody>
                      <a:tcPr/>
                    </a:tc>
                    <a:tc>
                      <a:txBody>
                        <a:bodyPr/>
                        <a:lstStyle/>
                        <a:p>
                          <a:pPr algn="ctr"/>
                          <a:r>
                            <a:rPr lang="en-US" dirty="0">
                              <a:highlight>
                                <a:srgbClr val="FFFF00"/>
                              </a:highlight>
                            </a:rPr>
                            <a:t>0.124</a:t>
                          </a:r>
                          <a:endParaRPr lang="en-US" sz="1800" dirty="0">
                            <a:solidFill>
                              <a:schemeClr val="bg1"/>
                            </a:solidFill>
                            <a:highlight>
                              <a:srgbClr val="FFFF00"/>
                            </a:highlight>
                            <a:latin typeface="Avenir Book" panose="02000503020000020003" pitchFamily="2" charset="0"/>
                          </a:endParaRPr>
                        </a:p>
                      </a:txBody>
                      <a:tcPr/>
                    </a:tc>
                    <a:extLst>
                      <a:ext uri="{0D108BD9-81ED-4DB2-BD59-A6C34878D82A}">
                        <a16:rowId xmlns:a16="http://schemas.microsoft.com/office/drawing/2014/main" val="1053763688"/>
                      </a:ext>
                    </a:extLst>
                  </a:tr>
                </a:tbl>
              </a:graphicData>
            </a:graphic>
          </p:graphicFrame>
        </mc:Choice>
        <mc:Fallback xmlns="">
          <p:graphicFrame>
            <p:nvGraphicFramePr>
              <p:cNvPr id="8" name="Table 13347">
                <a:extLst>
                  <a:ext uri="{FF2B5EF4-FFF2-40B4-BE49-F238E27FC236}">
                    <a16:creationId xmlns:a16="http://schemas.microsoft.com/office/drawing/2014/main" id="{5FC35D03-1CFC-AE84-8131-DBED1DFB7175}"/>
                  </a:ext>
                </a:extLst>
              </p:cNvPr>
              <p:cNvGraphicFramePr>
                <a:graphicFrameLocks noGrp="1"/>
              </p:cNvGraphicFramePr>
              <p:nvPr>
                <p:extLst>
                  <p:ext uri="{D42A27DB-BD31-4B8C-83A1-F6EECF244321}">
                    <p14:modId xmlns:p14="http://schemas.microsoft.com/office/powerpoint/2010/main" val="2110714804"/>
                  </p:ext>
                </p:extLst>
              </p:nvPr>
            </p:nvGraphicFramePr>
            <p:xfrm>
              <a:off x="2231414" y="1840256"/>
              <a:ext cx="6803884" cy="756158"/>
            </p:xfrm>
            <a:graphic>
              <a:graphicData uri="http://schemas.openxmlformats.org/drawingml/2006/table">
                <a:tbl>
                  <a:tblPr firstRow="1" bandRow="1">
                    <a:tableStyleId>{5C22544A-7EE6-4342-B048-85BDC9FD1C3A}</a:tableStyleId>
                  </a:tblPr>
                  <a:tblGrid>
                    <a:gridCol w="1177775">
                      <a:extLst>
                        <a:ext uri="{9D8B030D-6E8A-4147-A177-3AD203B41FA5}">
                          <a16:colId xmlns:a16="http://schemas.microsoft.com/office/drawing/2014/main" val="1629921959"/>
                        </a:ext>
                      </a:extLst>
                    </a:gridCol>
                    <a:gridCol w="1028249">
                      <a:extLst>
                        <a:ext uri="{9D8B030D-6E8A-4147-A177-3AD203B41FA5}">
                          <a16:colId xmlns:a16="http://schemas.microsoft.com/office/drawing/2014/main" val="1997350072"/>
                        </a:ext>
                      </a:extLst>
                    </a:gridCol>
                    <a:gridCol w="1195917">
                      <a:extLst>
                        <a:ext uri="{9D8B030D-6E8A-4147-A177-3AD203B41FA5}">
                          <a16:colId xmlns:a16="http://schemas.microsoft.com/office/drawing/2014/main" val="4211265004"/>
                        </a:ext>
                      </a:extLst>
                    </a:gridCol>
                    <a:gridCol w="1133981">
                      <a:extLst>
                        <a:ext uri="{9D8B030D-6E8A-4147-A177-3AD203B41FA5}">
                          <a16:colId xmlns:a16="http://schemas.microsoft.com/office/drawing/2014/main" val="1828231053"/>
                        </a:ext>
                      </a:extLst>
                    </a:gridCol>
                    <a:gridCol w="1133981">
                      <a:extLst>
                        <a:ext uri="{9D8B030D-6E8A-4147-A177-3AD203B41FA5}">
                          <a16:colId xmlns:a16="http://schemas.microsoft.com/office/drawing/2014/main" val="1910079031"/>
                        </a:ext>
                      </a:extLst>
                    </a:gridCol>
                    <a:gridCol w="1133981">
                      <a:extLst>
                        <a:ext uri="{9D8B030D-6E8A-4147-A177-3AD203B41FA5}">
                          <a16:colId xmlns:a16="http://schemas.microsoft.com/office/drawing/2014/main" val="154628923"/>
                        </a:ext>
                      </a:extLst>
                    </a:gridCol>
                  </a:tblGrid>
                  <a:tr h="390398">
                    <a:tc>
                      <a:txBody>
                        <a:bodyPr/>
                        <a:lstStyle/>
                        <a:p>
                          <a:pPr algn="ctr"/>
                          <a:endParaRPr lang="en-US" sz="1800" dirty="0">
                            <a:solidFill>
                              <a:schemeClr val="tx1"/>
                            </a:solidFill>
                            <a:latin typeface="Avenir Book" panose="02000503020000020003" pitchFamily="2" charset="0"/>
                          </a:endParaRPr>
                        </a:p>
                      </a:txBody>
                      <a:tcPr/>
                    </a:tc>
                    <a:tc>
                      <a:txBody>
                        <a:bodyPr/>
                        <a:lstStyle/>
                        <a:p>
                          <a:endParaRPr lang="en-US"/>
                        </a:p>
                      </a:txBody>
                      <a:tcPr>
                        <a:blipFill>
                          <a:blip r:embed="rId3"/>
                          <a:stretch>
                            <a:fillRect l="-114815" r="-450617" b="-119355"/>
                          </a:stretch>
                        </a:blipFill>
                      </a:tcPr>
                    </a:tc>
                    <a:tc>
                      <a:txBody>
                        <a:bodyPr/>
                        <a:lstStyle/>
                        <a:p>
                          <a:endParaRPr lang="en-US"/>
                        </a:p>
                      </a:txBody>
                      <a:tcPr>
                        <a:blipFill>
                          <a:blip r:embed="rId3"/>
                          <a:stretch>
                            <a:fillRect l="-185106" r="-288298" b="-119355"/>
                          </a:stretch>
                        </a:blipFill>
                      </a:tcPr>
                    </a:tc>
                    <a:tc>
                      <a:txBody>
                        <a:bodyPr/>
                        <a:lstStyle/>
                        <a:p>
                          <a:endParaRPr lang="en-US"/>
                        </a:p>
                      </a:txBody>
                      <a:tcPr>
                        <a:blipFill>
                          <a:blip r:embed="rId3"/>
                          <a:stretch>
                            <a:fillRect l="-297778" r="-201111" b="-119355"/>
                          </a:stretch>
                        </a:blipFill>
                      </a:tcPr>
                    </a:tc>
                    <a:tc>
                      <a:txBody>
                        <a:bodyPr/>
                        <a:lstStyle/>
                        <a:p>
                          <a:endParaRPr lang="en-US"/>
                        </a:p>
                      </a:txBody>
                      <a:tcPr>
                        <a:blipFill>
                          <a:blip r:embed="rId3"/>
                          <a:stretch>
                            <a:fillRect l="-402247" r="-103371" b="-119355"/>
                          </a:stretch>
                        </a:blipFill>
                      </a:tcPr>
                    </a:tc>
                    <a:tc>
                      <a:txBody>
                        <a:bodyPr/>
                        <a:lstStyle/>
                        <a:p>
                          <a:endParaRPr lang="en-US"/>
                        </a:p>
                      </a:txBody>
                      <a:tcPr>
                        <a:blipFill>
                          <a:blip r:embed="rId3"/>
                          <a:stretch>
                            <a:fillRect l="-496667" r="-2222" b="-119355"/>
                          </a:stretch>
                        </a:blipFill>
                      </a:tcPr>
                    </a:tc>
                    <a:extLst>
                      <a:ext uri="{0D108BD9-81ED-4DB2-BD59-A6C34878D82A}">
                        <a16:rowId xmlns:a16="http://schemas.microsoft.com/office/drawing/2014/main" val="1251486379"/>
                      </a:ext>
                    </a:extLst>
                  </a:tr>
                  <a:tr h="365760">
                    <a:tc>
                      <a:txBody>
                        <a:bodyPr/>
                        <a:lstStyle/>
                        <a:p>
                          <a:pPr algn="ctr"/>
                          <a:r>
                            <a:rPr lang="en-US" sz="1800" b="1" dirty="0">
                              <a:solidFill>
                                <a:schemeClr val="bg1"/>
                              </a:solidFill>
                              <a:latin typeface="Avenir Book" panose="02000503020000020003" pitchFamily="2" charset="0"/>
                            </a:rPr>
                            <a:t>Adults</a:t>
                          </a:r>
                        </a:p>
                      </a:txBody>
                      <a:tcPr/>
                    </a:tc>
                    <a:tc>
                      <a:txBody>
                        <a:bodyPr/>
                        <a:lstStyle/>
                        <a:p>
                          <a:pPr algn="ctr"/>
                          <a:r>
                            <a:rPr lang="en-US" dirty="0"/>
                            <a:t>5.437</a:t>
                          </a:r>
                          <a:endParaRPr lang="en-US" sz="1800" dirty="0">
                            <a:solidFill>
                              <a:schemeClr val="bg1"/>
                            </a:solidFill>
                            <a:latin typeface="Avenir Book" panose="02000503020000020003" pitchFamily="2" charset="0"/>
                          </a:endParaRPr>
                        </a:p>
                      </a:txBody>
                      <a:tcPr/>
                    </a:tc>
                    <a:tc>
                      <a:txBody>
                        <a:bodyPr/>
                        <a:lstStyle/>
                        <a:p>
                          <a:pPr algn="ctr"/>
                          <a:r>
                            <a:rPr lang="en-US" dirty="0"/>
                            <a:t>0.572</a:t>
                          </a:r>
                          <a:endParaRPr lang="en-US" sz="1800" dirty="0">
                            <a:solidFill>
                              <a:schemeClr val="bg1"/>
                            </a:solidFill>
                            <a:latin typeface="Avenir Book" panose="02000503020000020003" pitchFamily="2" charset="0"/>
                          </a:endParaRPr>
                        </a:p>
                      </a:txBody>
                      <a:tcPr/>
                    </a:tc>
                    <a:tc>
                      <a:txBody>
                        <a:bodyPr/>
                        <a:lstStyle/>
                        <a:p>
                          <a:pPr algn="ctr"/>
                          <a:r>
                            <a:rPr lang="en-US" dirty="0"/>
                            <a:t>0.428</a:t>
                          </a:r>
                          <a:endParaRPr lang="en-US" sz="1800" dirty="0">
                            <a:solidFill>
                              <a:schemeClr val="bg1"/>
                            </a:solidFill>
                            <a:latin typeface="Avenir Book" panose="02000503020000020003" pitchFamily="2" charset="0"/>
                          </a:endParaRPr>
                        </a:p>
                      </a:txBody>
                      <a:tcPr/>
                    </a:tc>
                    <a:tc>
                      <a:txBody>
                        <a:bodyPr/>
                        <a:lstStyle/>
                        <a:p>
                          <a:pPr algn="ctr"/>
                          <a:r>
                            <a:rPr lang="en-US" dirty="0">
                              <a:highlight>
                                <a:srgbClr val="FFFF00"/>
                              </a:highlight>
                            </a:rPr>
                            <a:t>0.043</a:t>
                          </a:r>
                          <a:endParaRPr lang="en-US" sz="1800" dirty="0">
                            <a:solidFill>
                              <a:schemeClr val="bg1"/>
                            </a:solidFill>
                            <a:highlight>
                              <a:srgbClr val="FFFF00"/>
                            </a:highlight>
                            <a:latin typeface="Avenir Book" panose="02000503020000020003" pitchFamily="2" charset="0"/>
                          </a:endParaRPr>
                        </a:p>
                      </a:txBody>
                      <a:tcPr/>
                    </a:tc>
                    <a:tc>
                      <a:txBody>
                        <a:bodyPr/>
                        <a:lstStyle/>
                        <a:p>
                          <a:pPr algn="ctr"/>
                          <a:r>
                            <a:rPr lang="en-US" dirty="0">
                              <a:highlight>
                                <a:srgbClr val="FFFF00"/>
                              </a:highlight>
                            </a:rPr>
                            <a:t>0.124</a:t>
                          </a:r>
                          <a:endParaRPr lang="en-US" sz="1800" dirty="0">
                            <a:solidFill>
                              <a:schemeClr val="bg1"/>
                            </a:solidFill>
                            <a:highlight>
                              <a:srgbClr val="FFFF00"/>
                            </a:highlight>
                            <a:latin typeface="Avenir Book" panose="02000503020000020003" pitchFamily="2" charset="0"/>
                          </a:endParaRPr>
                        </a:p>
                      </a:txBody>
                      <a:tcPr/>
                    </a:tc>
                    <a:extLst>
                      <a:ext uri="{0D108BD9-81ED-4DB2-BD59-A6C34878D82A}">
                        <a16:rowId xmlns:a16="http://schemas.microsoft.com/office/drawing/2014/main" val="1053763688"/>
                      </a:ext>
                    </a:extLst>
                  </a:tr>
                </a:tbl>
              </a:graphicData>
            </a:graphic>
          </p:graphicFrame>
        </mc:Fallback>
      </mc:AlternateContent>
      <p:graphicFrame>
        <p:nvGraphicFramePr>
          <p:cNvPr id="10" name="Table 13347">
            <a:extLst>
              <a:ext uri="{FF2B5EF4-FFF2-40B4-BE49-F238E27FC236}">
                <a16:creationId xmlns:a16="http://schemas.microsoft.com/office/drawing/2014/main" id="{EEADEEF6-0659-58F1-37FE-CD3DD4998967}"/>
              </a:ext>
            </a:extLst>
          </p:cNvPr>
          <p:cNvGraphicFramePr>
            <a:graphicFrameLocks noGrp="1"/>
          </p:cNvGraphicFramePr>
          <p:nvPr>
            <p:extLst>
              <p:ext uri="{D42A27DB-BD31-4B8C-83A1-F6EECF244321}">
                <p14:modId xmlns:p14="http://schemas.microsoft.com/office/powerpoint/2010/main" val="704995011"/>
              </p:ext>
            </p:extLst>
          </p:nvPr>
        </p:nvGraphicFramePr>
        <p:xfrm>
          <a:off x="3422773" y="1447291"/>
          <a:ext cx="5612525" cy="396240"/>
        </p:xfrm>
        <a:graphic>
          <a:graphicData uri="http://schemas.openxmlformats.org/drawingml/2006/table">
            <a:tbl>
              <a:tblPr firstRow="1" bandRow="1">
                <a:tableStyleId>{5C22544A-7EE6-4342-B048-85BDC9FD1C3A}</a:tableStyleId>
              </a:tblPr>
              <a:tblGrid>
                <a:gridCol w="5612525">
                  <a:extLst>
                    <a:ext uri="{9D8B030D-6E8A-4147-A177-3AD203B41FA5}">
                      <a16:colId xmlns:a16="http://schemas.microsoft.com/office/drawing/2014/main" val="1629921959"/>
                    </a:ext>
                  </a:extLst>
                </a:gridCol>
              </a:tblGrid>
              <a:tr h="351475">
                <a:tc>
                  <a:txBody>
                    <a:bodyPr/>
                    <a:lstStyle/>
                    <a:p>
                      <a:pPr algn="ctr"/>
                      <a:r>
                        <a:rPr lang="en-US" sz="2000" dirty="0">
                          <a:solidFill>
                            <a:schemeClr val="tx1"/>
                          </a:solidFill>
                          <a:latin typeface="Avenir Book" panose="02000503020000020003" pitchFamily="2" charset="0"/>
                        </a:rPr>
                        <a:t>RL2a-2D2a</a:t>
                      </a:r>
                    </a:p>
                  </a:txBody>
                  <a:tcPr/>
                </a:tc>
                <a:extLst>
                  <a:ext uri="{0D108BD9-81ED-4DB2-BD59-A6C34878D82A}">
                    <a16:rowId xmlns:a16="http://schemas.microsoft.com/office/drawing/2014/main" val="1251486379"/>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CFD7F21-AC3A-7E09-E5E0-DFFE46745A5D}"/>
                  </a:ext>
                </a:extLst>
              </p:cNvPr>
              <p:cNvSpPr txBox="1"/>
              <p:nvPr/>
            </p:nvSpPr>
            <p:spPr>
              <a:xfrm>
                <a:off x="2231414" y="2636139"/>
                <a:ext cx="8214724" cy="671209"/>
              </a:xfrm>
              <a:prstGeom prst="rect">
                <a:avLst/>
              </a:prstGeom>
              <a:noFill/>
            </p:spPr>
            <p:txBody>
              <a:bodyPr wrap="square" rtlCol="0">
                <a:spAutoFit/>
              </a:bodyPr>
              <a:lstStyle/>
              <a:p>
                <a14:m>
                  <m:oMath xmlns:m="http://schemas.openxmlformats.org/officeDocument/2006/math">
                    <m:sSub>
                      <m:sSubPr>
                        <m:ctrlPr>
                          <a:rPr lang="en-US" i="1" smtClean="0">
                            <a:solidFill>
                              <a:schemeClr val="bg2"/>
                            </a:solidFill>
                            <a:latin typeface="Cambria Math" panose="02040503050406030204" pitchFamily="18" charset="0"/>
                          </a:rPr>
                        </m:ctrlPr>
                      </m:sSubPr>
                      <m:e>
                        <m:r>
                          <a:rPr lang="en-US" b="1" i="1">
                            <a:solidFill>
                              <a:schemeClr val="bg2"/>
                            </a:solidFill>
                            <a:latin typeface="Cambria Math" panose="02040503050406030204" pitchFamily="18" charset="0"/>
                          </a:rPr>
                          <m:t>𝜶</m:t>
                        </m:r>
                      </m:e>
                      <m:sub>
                        <m:r>
                          <a:rPr lang="en-US" b="1" i="1">
                            <a:solidFill>
                              <a:schemeClr val="bg2"/>
                            </a:solidFill>
                            <a:latin typeface="Cambria Math" panose="02040503050406030204" pitchFamily="18" charset="0"/>
                          </a:rPr>
                          <m:t>−, </m:t>
                        </m:r>
                        <m:r>
                          <a:rPr lang="en-US" b="1" i="1" smtClean="0">
                            <a:solidFill>
                              <a:schemeClr val="bg2"/>
                            </a:solidFill>
                            <a:latin typeface="Cambria Math" panose="02040503050406030204" pitchFamily="18" charset="0"/>
                          </a:rPr>
                          <m:t>𝒑𝒂𝒕𝒕𝒆𝒓𝒏</m:t>
                        </m:r>
                      </m:sub>
                    </m:sSub>
                    <m:r>
                      <a:rPr lang="en-US" b="1" i="1" smtClean="0">
                        <a:solidFill>
                          <a:schemeClr val="bg2"/>
                        </a:solidFill>
                        <a:latin typeface="Cambria Math" panose="02040503050406030204" pitchFamily="18" charset="0"/>
                      </a:rPr>
                      <m:t>&gt;</m:t>
                    </m:r>
                    <m:sSub>
                      <m:sSubPr>
                        <m:ctrlPr>
                          <a:rPr lang="en-US" i="1">
                            <a:solidFill>
                              <a:schemeClr val="bg2"/>
                            </a:solidFill>
                            <a:latin typeface="Cambria Math" panose="02040503050406030204" pitchFamily="18" charset="0"/>
                          </a:rPr>
                        </m:ctrlPr>
                      </m:sSubPr>
                      <m:e>
                        <m:r>
                          <a:rPr lang="en-US" b="1" i="1">
                            <a:solidFill>
                              <a:schemeClr val="bg2"/>
                            </a:solidFill>
                            <a:latin typeface="Cambria Math" panose="02040503050406030204" pitchFamily="18" charset="0"/>
                          </a:rPr>
                          <m:t>𝜶</m:t>
                        </m:r>
                      </m:e>
                      <m:sub>
                        <m:r>
                          <a:rPr lang="en-US" b="1" i="1">
                            <a:solidFill>
                              <a:schemeClr val="bg2"/>
                            </a:solidFill>
                            <a:latin typeface="Cambria Math" panose="02040503050406030204" pitchFamily="18" charset="0"/>
                          </a:rPr>
                          <m:t>−, </m:t>
                        </m:r>
                        <m:r>
                          <a:rPr lang="en-US" b="1" i="1">
                            <a:solidFill>
                              <a:schemeClr val="bg2"/>
                            </a:solidFill>
                            <a:latin typeface="Cambria Math" panose="02040503050406030204" pitchFamily="18" charset="0"/>
                          </a:rPr>
                          <m:t>𝒄𝒐𝒍𝒐𝒓</m:t>
                        </m:r>
                      </m:sub>
                    </m:sSub>
                  </m:oMath>
                </a14:m>
                <a:r>
                  <a:rPr lang="en-US" dirty="0">
                    <a:solidFill>
                      <a:schemeClr val="bg2"/>
                    </a:solidFill>
                    <a:latin typeface="Avenir Book" panose="02000503020000020003" pitchFamily="2" charset="0"/>
                  </a:rPr>
                  <a:t> suggests that the participants are more sensitive to negative reward associated with the pattern than color. </a:t>
                </a:r>
              </a:p>
            </p:txBody>
          </p:sp>
        </mc:Choice>
        <mc:Fallback xmlns="">
          <p:sp>
            <p:nvSpPr>
              <p:cNvPr id="11" name="TextBox 10">
                <a:extLst>
                  <a:ext uri="{FF2B5EF4-FFF2-40B4-BE49-F238E27FC236}">
                    <a16:creationId xmlns:a16="http://schemas.microsoft.com/office/drawing/2014/main" id="{9CFD7F21-AC3A-7E09-E5E0-DFFE46745A5D}"/>
                  </a:ext>
                </a:extLst>
              </p:cNvPr>
              <p:cNvSpPr txBox="1">
                <a:spLocks noRot="1" noChangeAspect="1" noMove="1" noResize="1" noEditPoints="1" noAdjustHandles="1" noChangeArrowheads="1" noChangeShapeType="1" noTextEdit="1"/>
              </p:cNvSpPr>
              <p:nvPr/>
            </p:nvSpPr>
            <p:spPr>
              <a:xfrm>
                <a:off x="2231414" y="2636139"/>
                <a:ext cx="8214724" cy="671209"/>
              </a:xfrm>
              <a:prstGeom prst="rect">
                <a:avLst/>
              </a:prstGeom>
              <a:blipFill>
                <a:blip r:embed="rId4"/>
                <a:stretch>
                  <a:fillRect l="-617" t="-1852" b="-12963"/>
                </a:stretch>
              </a:blipFill>
            </p:spPr>
            <p:txBody>
              <a:bodyPr/>
              <a:lstStyle/>
              <a:p>
                <a:r>
                  <a:rPr lang="en-US">
                    <a:noFill/>
                  </a:rPr>
                  <a:t> </a:t>
                </a:r>
              </a:p>
            </p:txBody>
          </p:sp>
        </mc:Fallback>
      </mc:AlternateContent>
      <p:pic>
        <p:nvPicPr>
          <p:cNvPr id="3" name="Picture 2" descr="Chart, bar chart&#10;&#10;Description automatically generated">
            <a:extLst>
              <a:ext uri="{FF2B5EF4-FFF2-40B4-BE49-F238E27FC236}">
                <a16:creationId xmlns:a16="http://schemas.microsoft.com/office/drawing/2014/main" id="{D99762D9-BFA8-EC3D-CAD9-FA37A04F5D6F}"/>
              </a:ext>
            </a:extLst>
          </p:cNvPr>
          <p:cNvPicPr>
            <a:picLocks noChangeAspect="1"/>
          </p:cNvPicPr>
          <p:nvPr/>
        </p:nvPicPr>
        <p:blipFill>
          <a:blip r:embed="rId5"/>
          <a:stretch>
            <a:fillRect/>
          </a:stretch>
        </p:blipFill>
        <p:spPr>
          <a:xfrm>
            <a:off x="4031237" y="3347073"/>
            <a:ext cx="4129525" cy="2095260"/>
          </a:xfrm>
          <a:prstGeom prst="rect">
            <a:avLst/>
          </a:prstGeom>
        </p:spPr>
      </p:pic>
      <p:sp>
        <p:nvSpPr>
          <p:cNvPr id="4" name="TextBox 3">
            <a:extLst>
              <a:ext uri="{FF2B5EF4-FFF2-40B4-BE49-F238E27FC236}">
                <a16:creationId xmlns:a16="http://schemas.microsoft.com/office/drawing/2014/main" id="{B62808E3-7845-5CCE-FBF2-E383192A9E24}"/>
              </a:ext>
            </a:extLst>
          </p:cNvPr>
          <p:cNvSpPr txBox="1"/>
          <p:nvPr/>
        </p:nvSpPr>
        <p:spPr>
          <a:xfrm>
            <a:off x="2231414" y="5548907"/>
            <a:ext cx="8214724" cy="923330"/>
          </a:xfrm>
          <a:prstGeom prst="rect">
            <a:avLst/>
          </a:prstGeom>
          <a:noFill/>
        </p:spPr>
        <p:txBody>
          <a:bodyPr wrap="square" rtlCol="0">
            <a:spAutoFit/>
          </a:bodyPr>
          <a:lstStyle/>
          <a:p>
            <a:r>
              <a:rPr lang="en-US" dirty="0">
                <a:solidFill>
                  <a:schemeClr val="bg2"/>
                </a:solidFill>
                <a:latin typeface="Avenir Book" panose="02000503020000020003" pitchFamily="2" charset="0"/>
              </a:rPr>
              <a:t>A sensitivity to negative stimuli on pattern is consistent with how more adults conform to a one-dimensional pattern rule since early generalization means they will grow avoidant to objects based on their pattern. </a:t>
            </a:r>
          </a:p>
        </p:txBody>
      </p:sp>
    </p:spTree>
    <p:extLst>
      <p:ext uri="{BB962C8B-B14F-4D97-AF65-F5344CB8AC3E}">
        <p14:creationId xmlns:p14="http://schemas.microsoft.com/office/powerpoint/2010/main" val="33115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10773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646331"/>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Conclusion &amp; Future Works</a:t>
            </a:r>
          </a:p>
        </p:txBody>
      </p:sp>
      <p:sp>
        <p:nvSpPr>
          <p:cNvPr id="3" name="TextBox 2">
            <a:extLst>
              <a:ext uri="{FF2B5EF4-FFF2-40B4-BE49-F238E27FC236}">
                <a16:creationId xmlns:a16="http://schemas.microsoft.com/office/drawing/2014/main" id="{9D5FDC8E-E949-6F69-013A-9B8331C84541}"/>
              </a:ext>
            </a:extLst>
          </p:cNvPr>
          <p:cNvSpPr txBox="1"/>
          <p:nvPr/>
        </p:nvSpPr>
        <p:spPr>
          <a:xfrm>
            <a:off x="1850392" y="1310127"/>
            <a:ext cx="8486454" cy="1015663"/>
          </a:xfrm>
          <a:prstGeom prst="rect">
            <a:avLst/>
          </a:prstGeom>
          <a:noFill/>
        </p:spPr>
        <p:txBody>
          <a:bodyPr wrap="square" rtlCol="0">
            <a:spAutoFit/>
          </a:bodyPr>
          <a:lstStyle/>
          <a:p>
            <a:pPr marL="342900" indent="-342900">
              <a:buFont typeface="Wingdings" pitchFamily="2" charset="2"/>
              <a:buChar char="Ø"/>
            </a:pPr>
            <a:r>
              <a:rPr lang="en-US" sz="2000" dirty="0">
                <a:solidFill>
                  <a:schemeClr val="bg2"/>
                </a:solidFill>
                <a:latin typeface="Avenir Book" panose="02000503020000020003" pitchFamily="2" charset="0"/>
              </a:rPr>
              <a:t>Despite popular comparisons between reinforcement learning and human learning, our models struggle to replicate the behavior of their human counterparts particularly in terms of negative stimulus.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C7BB5B8-C4F5-1984-8964-DE48670F6615}"/>
                  </a:ext>
                </a:extLst>
              </p:cNvPr>
              <p:cNvSpPr txBox="1"/>
              <p:nvPr/>
            </p:nvSpPr>
            <p:spPr>
              <a:xfrm>
                <a:off x="1850392" y="2539790"/>
                <a:ext cx="8113749" cy="1631216"/>
              </a:xfrm>
              <a:prstGeom prst="rect">
                <a:avLst/>
              </a:prstGeom>
              <a:noFill/>
            </p:spPr>
            <p:txBody>
              <a:bodyPr wrap="square">
                <a:spAutoFit/>
              </a:bodyPr>
              <a:lstStyle/>
              <a:p>
                <a:pPr marL="285750" indent="-285750">
                  <a:buFont typeface="Wingdings" pitchFamily="2" charset="2"/>
                  <a:buChar char="Ø"/>
                </a:pPr>
                <a:r>
                  <a:rPr lang="en-US" sz="2000" dirty="0">
                    <a:solidFill>
                      <a:schemeClr val="bg2"/>
                    </a:solidFill>
                    <a:latin typeface="Avenir Book" panose="02000503020000020003" pitchFamily="2" charset="0"/>
                  </a:rPr>
                  <a:t>As a future direction, we will consider components that capture </a:t>
                </a:r>
                <a:r>
                  <a:rPr lang="en-US" sz="2000" b="1" dirty="0">
                    <a:solidFill>
                      <a:schemeClr val="bg2"/>
                    </a:solidFill>
                    <a:latin typeface="Avenir Book" panose="02000503020000020003" pitchFamily="2" charset="0"/>
                  </a:rPr>
                  <a:t>curiosity</a:t>
                </a:r>
                <a:r>
                  <a:rPr lang="en-US" sz="2000" dirty="0">
                    <a:solidFill>
                      <a:schemeClr val="bg2"/>
                    </a:solidFill>
                    <a:latin typeface="Avenir Book" panose="02000503020000020003" pitchFamily="2" charset="0"/>
                  </a:rPr>
                  <a:t> or </a:t>
                </a:r>
                <a:r>
                  <a:rPr lang="en-US" sz="2000" b="1" dirty="0">
                    <a:solidFill>
                      <a:schemeClr val="bg2"/>
                    </a:solidFill>
                    <a:latin typeface="Avenir Book" panose="02000503020000020003" pitchFamily="2" charset="0"/>
                  </a:rPr>
                  <a:t>directed exploration. </a:t>
                </a:r>
                <a:r>
                  <a:rPr lang="en-US" sz="2000" dirty="0">
                    <a:solidFill>
                      <a:schemeClr val="bg2"/>
                    </a:solidFill>
                    <a:latin typeface="Avenir Book" panose="02000503020000020003" pitchFamily="2" charset="0"/>
                  </a:rPr>
                  <a:t>It appears that the more exploratory human participants are conducting a strategic search to obtain information, which cannot be captured by our inverse temperature </a:t>
                </a:r>
                <a14:m>
                  <m:oMath xmlns:m="http://schemas.openxmlformats.org/officeDocument/2006/math">
                    <m:r>
                      <a:rPr lang="en-US" sz="2000" b="0" i="1" smtClean="0">
                        <a:solidFill>
                          <a:schemeClr val="bg2"/>
                        </a:solidFill>
                        <a:latin typeface="Cambria Math" panose="02040503050406030204" pitchFamily="18" charset="0"/>
                      </a:rPr>
                      <m:t>𝛽</m:t>
                    </m:r>
                  </m:oMath>
                </a14:m>
                <a:r>
                  <a:rPr lang="en-US" sz="2000" dirty="0">
                    <a:solidFill>
                      <a:schemeClr val="bg2"/>
                    </a:solidFill>
                    <a:latin typeface="Avenir Book" panose="02000503020000020003" pitchFamily="2" charset="0"/>
                  </a:rPr>
                  <a:t> parameter. </a:t>
                </a:r>
              </a:p>
            </p:txBody>
          </p:sp>
        </mc:Choice>
        <mc:Fallback xmlns="">
          <p:sp>
            <p:nvSpPr>
              <p:cNvPr id="9" name="TextBox 8">
                <a:extLst>
                  <a:ext uri="{FF2B5EF4-FFF2-40B4-BE49-F238E27FC236}">
                    <a16:creationId xmlns:a16="http://schemas.microsoft.com/office/drawing/2014/main" id="{5C7BB5B8-C4F5-1984-8964-DE48670F6615}"/>
                  </a:ext>
                </a:extLst>
              </p:cNvPr>
              <p:cNvSpPr txBox="1">
                <a:spLocks noRot="1" noChangeAspect="1" noMove="1" noResize="1" noEditPoints="1" noAdjustHandles="1" noChangeArrowheads="1" noChangeShapeType="1" noTextEdit="1"/>
              </p:cNvSpPr>
              <p:nvPr/>
            </p:nvSpPr>
            <p:spPr>
              <a:xfrm>
                <a:off x="1850392" y="2539790"/>
                <a:ext cx="8113749" cy="1631216"/>
              </a:xfrm>
              <a:prstGeom prst="rect">
                <a:avLst/>
              </a:prstGeom>
              <a:blipFill>
                <a:blip r:embed="rId2"/>
                <a:stretch>
                  <a:fillRect l="-625" t="-2326" r="-1406" b="-542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7E35C00A-7A9F-6581-49F1-FA55C46F6BB1}"/>
              </a:ext>
            </a:extLst>
          </p:cNvPr>
          <p:cNvSpPr txBox="1"/>
          <p:nvPr/>
        </p:nvSpPr>
        <p:spPr>
          <a:xfrm>
            <a:off x="1850392" y="4300923"/>
            <a:ext cx="8113749" cy="1015663"/>
          </a:xfrm>
          <a:prstGeom prst="rect">
            <a:avLst/>
          </a:prstGeom>
          <a:noFill/>
        </p:spPr>
        <p:txBody>
          <a:bodyPr wrap="square">
            <a:spAutoFit/>
          </a:bodyPr>
          <a:lstStyle/>
          <a:p>
            <a:pPr marL="285750" indent="-285750">
              <a:buFont typeface="Wingdings" pitchFamily="2" charset="2"/>
              <a:buChar char="Ø"/>
            </a:pPr>
            <a:r>
              <a:rPr lang="en-US" sz="2000" dirty="0">
                <a:solidFill>
                  <a:schemeClr val="bg2"/>
                </a:solidFill>
                <a:latin typeface="Avenir Book" panose="02000503020000020003" pitchFamily="2" charset="0"/>
              </a:rPr>
              <a:t>We may also explore the use of Bayesian paradigms rather than RL paradigms, which allows us to consider the reinforcement process as one of updating prior beliefs. </a:t>
            </a:r>
          </a:p>
        </p:txBody>
      </p:sp>
    </p:spTree>
    <p:extLst>
      <p:ext uri="{BB962C8B-B14F-4D97-AF65-F5344CB8AC3E}">
        <p14:creationId xmlns:p14="http://schemas.microsoft.com/office/powerpoint/2010/main" val="41414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9119530" cy="6032421"/>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Acknowledgements</a:t>
            </a:r>
          </a:p>
          <a:p>
            <a:endParaRPr lang="en-US" sz="2000" b="1" dirty="0">
              <a:solidFill>
                <a:schemeClr val="bg2"/>
              </a:solidFill>
              <a:latin typeface="AppleGothic" pitchFamily="2" charset="-127"/>
              <a:ea typeface="AppleGothic" pitchFamily="2" charset="-127"/>
            </a:endParaRPr>
          </a:p>
          <a:p>
            <a:r>
              <a:rPr lang="en-US" dirty="0">
                <a:solidFill>
                  <a:schemeClr val="bg2"/>
                </a:solidFill>
                <a:latin typeface="Avenir Book" panose="02000503020000020003" pitchFamily="2" charset="0"/>
                <a:ea typeface="AppleGothic" pitchFamily="2" charset="-127"/>
              </a:rPr>
              <a:t>Thank you to our program director, Leslie Mach</a:t>
            </a:r>
            <a:r>
              <a:rPr lang="en-US" baseline="30000" dirty="0">
                <a:solidFill>
                  <a:schemeClr val="bg2"/>
                </a:solidFill>
                <a:latin typeface="Avenir Book" panose="02000503020000020003" pitchFamily="2" charset="0"/>
                <a:ea typeface="AppleGothic" pitchFamily="2" charset="-127"/>
              </a:rPr>
              <a:t>1</a:t>
            </a:r>
            <a:r>
              <a:rPr lang="en-US" dirty="0">
                <a:solidFill>
                  <a:schemeClr val="bg2"/>
                </a:solidFill>
                <a:latin typeface="Avenir Book" panose="02000503020000020003" pitchFamily="2" charset="0"/>
                <a:ea typeface="AppleGothic" pitchFamily="2" charset="-127"/>
              </a:rPr>
              <a:t>, for coordinating and the National Science Foundation for funding this research opportunity at the University of California, Berkeley. </a:t>
            </a:r>
          </a:p>
          <a:p>
            <a:endParaRPr lang="en-US" dirty="0">
              <a:solidFill>
                <a:schemeClr val="bg2"/>
              </a:solidFill>
              <a:latin typeface="Avenir Book" panose="02000503020000020003" pitchFamily="2" charset="0"/>
              <a:ea typeface="AppleGothic" pitchFamily="2" charset="-127"/>
            </a:endParaRPr>
          </a:p>
          <a:p>
            <a:r>
              <a:rPr lang="en-US" dirty="0">
                <a:solidFill>
                  <a:schemeClr val="bg2"/>
                </a:solidFill>
                <a:latin typeface="Avenir Book" panose="02000503020000020003" pitchFamily="2" charset="0"/>
                <a:ea typeface="AppleGothic" pitchFamily="2" charset="-127"/>
              </a:rPr>
              <a:t>Thank you to Fei Dai</a:t>
            </a:r>
            <a:r>
              <a:rPr lang="en-US" baseline="30000" dirty="0">
                <a:solidFill>
                  <a:schemeClr val="bg2"/>
                </a:solidFill>
                <a:latin typeface="Avenir Book" panose="02000503020000020003" pitchFamily="2" charset="0"/>
                <a:ea typeface="AppleGothic" pitchFamily="2" charset="-127"/>
              </a:rPr>
              <a:t>2, 3</a:t>
            </a:r>
            <a:r>
              <a:rPr lang="en-US" dirty="0">
                <a:solidFill>
                  <a:schemeClr val="bg2"/>
                </a:solidFill>
                <a:latin typeface="Avenir Book" panose="02000503020000020003" pitchFamily="2" charset="0"/>
                <a:ea typeface="AppleGothic" pitchFamily="2" charset="-127"/>
              </a:rPr>
              <a:t>, David Chan</a:t>
            </a:r>
            <a:r>
              <a:rPr lang="en-US" baseline="30000" dirty="0">
                <a:solidFill>
                  <a:schemeClr val="bg2"/>
                </a:solidFill>
                <a:latin typeface="Avenir Book" panose="02000503020000020003" pitchFamily="2" charset="0"/>
                <a:ea typeface="AppleGothic" pitchFamily="2" charset="-127"/>
              </a:rPr>
              <a:t>1</a:t>
            </a:r>
            <a:r>
              <a:rPr lang="en-US" dirty="0">
                <a:solidFill>
                  <a:schemeClr val="bg2"/>
                </a:solidFill>
                <a:latin typeface="Avenir Book" panose="02000503020000020003" pitchFamily="2" charset="0"/>
                <a:ea typeface="AppleGothic" pitchFamily="2" charset="-127"/>
              </a:rPr>
              <a:t>, and Milena Rmus</a:t>
            </a:r>
            <a:r>
              <a:rPr lang="en-US" baseline="30000" dirty="0">
                <a:solidFill>
                  <a:schemeClr val="bg2"/>
                </a:solidFill>
                <a:latin typeface="Avenir Book" panose="02000503020000020003" pitchFamily="2" charset="0"/>
                <a:ea typeface="AppleGothic" pitchFamily="2" charset="-127"/>
              </a:rPr>
              <a:t>2</a:t>
            </a:r>
            <a:r>
              <a:rPr lang="en-US" dirty="0">
                <a:solidFill>
                  <a:schemeClr val="bg2"/>
                </a:solidFill>
                <a:latin typeface="Avenir Book" panose="02000503020000020003" pitchFamily="2" charset="0"/>
                <a:ea typeface="AppleGothic" pitchFamily="2" charset="-127"/>
              </a:rPr>
              <a:t> for suggestions and help in refining the computational models during the early stages of this project. </a:t>
            </a:r>
          </a:p>
          <a:p>
            <a:endParaRPr lang="en-US" dirty="0">
              <a:solidFill>
                <a:schemeClr val="bg2"/>
              </a:solidFill>
              <a:latin typeface="Avenir Book" panose="02000503020000020003" pitchFamily="2" charset="0"/>
              <a:ea typeface="AppleGothic" pitchFamily="2" charset="-127"/>
            </a:endParaRPr>
          </a:p>
          <a:p>
            <a:r>
              <a:rPr lang="en-US" dirty="0">
                <a:solidFill>
                  <a:schemeClr val="bg2"/>
                </a:solidFill>
                <a:latin typeface="Avenir Book" panose="02000503020000020003" pitchFamily="2" charset="0"/>
                <a:ea typeface="AppleGothic" pitchFamily="2" charset="-127"/>
              </a:rPr>
              <a:t>I would also like to thank Dr. Alison Gopnik</a:t>
            </a:r>
            <a:r>
              <a:rPr lang="en-US" baseline="30000" dirty="0">
                <a:solidFill>
                  <a:schemeClr val="bg2"/>
                </a:solidFill>
                <a:latin typeface="Avenir Book" panose="02000503020000020003" pitchFamily="2" charset="0"/>
                <a:ea typeface="AppleGothic" pitchFamily="2" charset="-127"/>
              </a:rPr>
              <a:t>2</a:t>
            </a:r>
            <a:r>
              <a:rPr lang="en-US" dirty="0">
                <a:solidFill>
                  <a:schemeClr val="bg2"/>
                </a:solidFill>
                <a:latin typeface="Avenir Book" panose="02000503020000020003" pitchFamily="2" charset="0"/>
                <a:ea typeface="AppleGothic" pitchFamily="2" charset="-127"/>
              </a:rPr>
              <a:t>, Rose Reagan</a:t>
            </a:r>
            <a:r>
              <a:rPr lang="en-US" baseline="30000" dirty="0">
                <a:solidFill>
                  <a:schemeClr val="bg2"/>
                </a:solidFill>
                <a:latin typeface="Avenir Book" panose="02000503020000020003" pitchFamily="2" charset="0"/>
                <a:ea typeface="AppleGothic" pitchFamily="2" charset="-127"/>
              </a:rPr>
              <a:t>2</a:t>
            </a:r>
            <a:r>
              <a:rPr lang="en-US" dirty="0">
                <a:solidFill>
                  <a:schemeClr val="bg2"/>
                </a:solidFill>
                <a:latin typeface="Avenir Book" panose="02000503020000020003" pitchFamily="2" charset="0"/>
                <a:ea typeface="AppleGothic" pitchFamily="2" charset="-127"/>
              </a:rPr>
              <a:t>, Dr. Benjamin Pitt</a:t>
            </a:r>
            <a:r>
              <a:rPr lang="en-US" baseline="30000" dirty="0">
                <a:solidFill>
                  <a:schemeClr val="bg2"/>
                </a:solidFill>
                <a:latin typeface="Avenir Book" panose="02000503020000020003" pitchFamily="2" charset="0"/>
                <a:ea typeface="AppleGothic" pitchFamily="2" charset="-127"/>
              </a:rPr>
              <a:t>2</a:t>
            </a:r>
            <a:r>
              <a:rPr lang="en-US" dirty="0">
                <a:solidFill>
                  <a:schemeClr val="bg2"/>
                </a:solidFill>
                <a:latin typeface="Avenir Book" panose="02000503020000020003" pitchFamily="2" charset="0"/>
                <a:ea typeface="AppleGothic" pitchFamily="2" charset="-127"/>
              </a:rPr>
              <a:t>, other members of the Gopnik Cognitive Development &amp; Learning Lab</a:t>
            </a:r>
            <a:r>
              <a:rPr lang="en-US" baseline="30000" dirty="0">
                <a:solidFill>
                  <a:schemeClr val="bg2"/>
                </a:solidFill>
                <a:latin typeface="Avenir Book" panose="02000503020000020003" pitchFamily="2" charset="0"/>
                <a:ea typeface="AppleGothic" pitchFamily="2" charset="-127"/>
              </a:rPr>
              <a:t>2</a:t>
            </a:r>
            <a:r>
              <a:rPr lang="en-US" dirty="0">
                <a:solidFill>
                  <a:schemeClr val="bg2"/>
                </a:solidFill>
                <a:latin typeface="Avenir Book" panose="02000503020000020003" pitchFamily="2" charset="0"/>
                <a:ea typeface="AppleGothic" pitchFamily="2" charset="-127"/>
              </a:rPr>
              <a:t>, and all the graduate student mentors from BAIR (Brent, Leyla, Ruchir, Rudy) for a welcoming and fun research environment. </a:t>
            </a:r>
          </a:p>
          <a:p>
            <a:endParaRPr lang="en-US" dirty="0">
              <a:solidFill>
                <a:schemeClr val="bg2"/>
              </a:solidFill>
              <a:latin typeface="Avenir Book" panose="02000503020000020003" pitchFamily="2" charset="0"/>
              <a:ea typeface="AppleGothic" pitchFamily="2" charset="-127"/>
            </a:endParaRPr>
          </a:p>
          <a:p>
            <a:r>
              <a:rPr lang="en-US" dirty="0">
                <a:solidFill>
                  <a:schemeClr val="bg2"/>
                </a:solidFill>
                <a:latin typeface="Avenir Book" panose="02000503020000020003" pitchFamily="2" charset="0"/>
                <a:ea typeface="AppleGothic" pitchFamily="2" charset="-127"/>
              </a:rPr>
              <a:t>Lastly, the project and my summer could not be this fruitful without the continuous mentorship and support of my mentor, Eunice Yiu</a:t>
            </a:r>
            <a:r>
              <a:rPr lang="en-US" baseline="30000" dirty="0">
                <a:solidFill>
                  <a:schemeClr val="bg2"/>
                </a:solidFill>
                <a:latin typeface="Avenir Book" panose="02000503020000020003" pitchFamily="2" charset="0"/>
                <a:ea typeface="AppleGothic" pitchFamily="2" charset="-127"/>
              </a:rPr>
              <a:t>2</a:t>
            </a:r>
            <a:r>
              <a:rPr lang="en-US" dirty="0">
                <a:solidFill>
                  <a:schemeClr val="bg2"/>
                </a:solidFill>
                <a:latin typeface="Avenir Book" panose="02000503020000020003" pitchFamily="2" charset="0"/>
                <a:ea typeface="AppleGothic" pitchFamily="2" charset="-127"/>
              </a:rPr>
              <a:t>. My time would also be incomplete without the friendship of my fellow SUPERB cohort. </a:t>
            </a:r>
          </a:p>
          <a:p>
            <a:endParaRPr lang="en-US" sz="1000" b="1" dirty="0">
              <a:solidFill>
                <a:schemeClr val="bg2"/>
              </a:solidFill>
              <a:latin typeface="AppleGothic" pitchFamily="2" charset="-127"/>
              <a:ea typeface="AppleGothic" pitchFamily="2" charset="-127"/>
            </a:endParaRPr>
          </a:p>
          <a:p>
            <a:endParaRPr lang="en-US" sz="1000" dirty="0">
              <a:solidFill>
                <a:schemeClr val="bg2"/>
              </a:solidFill>
              <a:latin typeface="Avenir Book" panose="02000503020000020003" pitchFamily="2" charset="0"/>
              <a:ea typeface="AppleGothic" pitchFamily="2" charset="-127"/>
            </a:endParaRPr>
          </a:p>
          <a:p>
            <a:endParaRPr lang="en-US" sz="1000" dirty="0">
              <a:solidFill>
                <a:schemeClr val="bg2"/>
              </a:solidFill>
              <a:latin typeface="Avenir Book" panose="02000503020000020003" pitchFamily="2" charset="0"/>
              <a:ea typeface="AppleGothic" pitchFamily="2" charset="-127"/>
            </a:endParaRPr>
          </a:p>
          <a:p>
            <a:pPr marL="228600" indent="-228600">
              <a:buAutoNum type="arabicPeriod"/>
            </a:pPr>
            <a:r>
              <a:rPr lang="en-US" sz="1000" dirty="0">
                <a:solidFill>
                  <a:schemeClr val="bg2"/>
                </a:solidFill>
                <a:latin typeface="Avenir Book" panose="02000503020000020003" pitchFamily="2" charset="0"/>
                <a:ea typeface="AppleGothic" pitchFamily="2" charset="-127"/>
              </a:rPr>
              <a:t>Department of Electrical Engineering and Computer Science, University of California, Berkeley</a:t>
            </a:r>
          </a:p>
          <a:p>
            <a:pPr marL="228600" indent="-228600">
              <a:buAutoNum type="arabicPeriod"/>
            </a:pPr>
            <a:r>
              <a:rPr lang="en-US" sz="1000" dirty="0">
                <a:solidFill>
                  <a:schemeClr val="bg2"/>
                </a:solidFill>
                <a:latin typeface="Avenir Book" panose="02000503020000020003" pitchFamily="2" charset="0"/>
                <a:ea typeface="AppleGothic" pitchFamily="2" charset="-127"/>
              </a:rPr>
              <a:t>Department of Psychology, University of California, Berkeley</a:t>
            </a:r>
          </a:p>
          <a:p>
            <a:pPr marL="228600" indent="-228600">
              <a:buFontTx/>
              <a:buAutoNum type="arabicPeriod"/>
            </a:pPr>
            <a:r>
              <a:rPr lang="en-US" sz="1000" dirty="0">
                <a:solidFill>
                  <a:schemeClr val="bg2"/>
                </a:solidFill>
                <a:latin typeface="Avenir Book" panose="02000503020000020003" pitchFamily="2" charset="0"/>
                <a:ea typeface="AppleGothic" pitchFamily="2" charset="-127"/>
              </a:rPr>
              <a:t>Department of Computer Science, University of California, San Diego</a:t>
            </a:r>
          </a:p>
        </p:txBody>
      </p:sp>
    </p:spTree>
    <p:extLst>
      <p:ext uri="{BB962C8B-B14F-4D97-AF65-F5344CB8AC3E}">
        <p14:creationId xmlns:p14="http://schemas.microsoft.com/office/powerpoint/2010/main" val="16505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5443" y="2128899"/>
            <a:ext cx="8901112" cy="2554545"/>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Questions? </a:t>
            </a:r>
          </a:p>
          <a:p>
            <a:endParaRPr lang="en-US" sz="3600" b="1" dirty="0">
              <a:solidFill>
                <a:schemeClr val="bg2"/>
              </a:solidFill>
              <a:latin typeface="AppleGothic" pitchFamily="2" charset="-127"/>
              <a:ea typeface="AppleGothic" pitchFamily="2" charset="-127"/>
            </a:endParaRPr>
          </a:p>
          <a:p>
            <a:r>
              <a:rPr lang="en-US" sz="2000" b="1" dirty="0">
                <a:solidFill>
                  <a:schemeClr val="bg2"/>
                </a:solidFill>
                <a:latin typeface="AppleGothic" pitchFamily="2" charset="-127"/>
                <a:ea typeface="AppleGothic" pitchFamily="2" charset="-127"/>
              </a:rPr>
              <a:t>Happy to discuss more during the poster session or over email! </a:t>
            </a:r>
          </a:p>
          <a:p>
            <a:endParaRPr lang="en-US" sz="2000" b="1" dirty="0">
              <a:solidFill>
                <a:schemeClr val="bg2"/>
              </a:solidFill>
              <a:latin typeface="AppleGothic" pitchFamily="2" charset="-127"/>
              <a:ea typeface="AppleGothic" pitchFamily="2" charset="-127"/>
            </a:endParaRPr>
          </a:p>
          <a:p>
            <a:r>
              <a:rPr lang="en-US" sz="2000" b="1" dirty="0">
                <a:solidFill>
                  <a:schemeClr val="bg2"/>
                </a:solidFill>
                <a:latin typeface="AppleGothic" pitchFamily="2" charset="-127"/>
                <a:ea typeface="AppleGothic" pitchFamily="2" charset="-127"/>
              </a:rPr>
              <a:t>Email: </a:t>
            </a:r>
            <a:r>
              <a:rPr lang="en-US" sz="2000" b="1" dirty="0">
                <a:solidFill>
                  <a:schemeClr val="bg2"/>
                </a:solidFill>
                <a:latin typeface="AppleGothic" pitchFamily="2" charset="-127"/>
                <a:ea typeface="AppleGothic" pitchFamily="2" charset="-127"/>
                <a:hlinkClick r:id="rId2"/>
              </a:rPr>
              <a:t>kai.hung@rice.edu</a:t>
            </a:r>
            <a:r>
              <a:rPr lang="en-US" sz="2000" b="1" dirty="0">
                <a:solidFill>
                  <a:schemeClr val="bg2"/>
                </a:solidFill>
                <a:latin typeface="AppleGothic" pitchFamily="2" charset="-127"/>
                <a:ea typeface="AppleGothic" pitchFamily="2" charset="-127"/>
              </a:rPr>
              <a:t> </a:t>
            </a:r>
          </a:p>
          <a:p>
            <a:endParaRPr lang="en-US" sz="2800" b="1" dirty="0">
              <a:solidFill>
                <a:schemeClr val="bg2"/>
              </a:solidFill>
              <a:latin typeface="AppleGothic" pitchFamily="2" charset="-127"/>
              <a:ea typeface="AppleGothic" pitchFamily="2" charset="-127"/>
            </a:endParaRPr>
          </a:p>
        </p:txBody>
      </p:sp>
    </p:spTree>
    <p:extLst>
      <p:ext uri="{BB962C8B-B14F-4D97-AF65-F5344CB8AC3E}">
        <p14:creationId xmlns:p14="http://schemas.microsoft.com/office/powerpoint/2010/main" val="1990620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77218"/>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Motivation</a:t>
            </a:r>
          </a:p>
          <a:p>
            <a:endParaRPr lang="en-US" sz="2800" b="1" dirty="0">
              <a:solidFill>
                <a:schemeClr val="bg2"/>
              </a:solidFill>
              <a:latin typeface="AppleGothic" pitchFamily="2" charset="-127"/>
              <a:ea typeface="AppleGothic" pitchFamily="2" charset="-127"/>
            </a:endParaRPr>
          </a:p>
        </p:txBody>
      </p:sp>
      <p:sp>
        <p:nvSpPr>
          <p:cNvPr id="3" name="TextBox 2">
            <a:extLst>
              <a:ext uri="{FF2B5EF4-FFF2-40B4-BE49-F238E27FC236}">
                <a16:creationId xmlns:a16="http://schemas.microsoft.com/office/drawing/2014/main" id="{2AD5569B-016D-2C6D-B432-37BA42D01EE8}"/>
              </a:ext>
            </a:extLst>
          </p:cNvPr>
          <p:cNvSpPr txBox="1"/>
          <p:nvPr/>
        </p:nvSpPr>
        <p:spPr>
          <a:xfrm>
            <a:off x="1643063" y="2413550"/>
            <a:ext cx="8901112" cy="1692771"/>
          </a:xfrm>
          <a:prstGeom prst="rect">
            <a:avLst/>
          </a:prstGeom>
          <a:noFill/>
        </p:spPr>
        <p:txBody>
          <a:bodyPr wrap="square" rtlCol="0">
            <a:spAutoFit/>
          </a:bodyPr>
          <a:lstStyle/>
          <a:p>
            <a:r>
              <a:rPr lang="en-US" sz="2800" dirty="0">
                <a:solidFill>
                  <a:schemeClr val="bg2"/>
                </a:solidFill>
                <a:latin typeface="Monotype Corsiva" panose="03010101010201010101" pitchFamily="66" charset="0"/>
                <a:ea typeface="AppleGothic" pitchFamily="2" charset="-127"/>
              </a:rPr>
              <a:t>Instead of trying to produce a programme to simulate the adult mind, why not rather try to produce one which simulates the child’s?</a:t>
            </a:r>
          </a:p>
          <a:p>
            <a:pPr algn="r"/>
            <a:endParaRPr lang="en-US" sz="2400" dirty="0">
              <a:solidFill>
                <a:schemeClr val="bg2"/>
              </a:solidFill>
              <a:ea typeface="AppleGothic" pitchFamily="2" charset="-127"/>
            </a:endParaRPr>
          </a:p>
          <a:p>
            <a:pPr algn="r"/>
            <a:r>
              <a:rPr lang="en-US" sz="2400" dirty="0">
                <a:solidFill>
                  <a:schemeClr val="bg2"/>
                </a:solidFill>
                <a:ea typeface="AppleGothic" pitchFamily="2" charset="-127"/>
              </a:rPr>
              <a:t>Alan Turing, 1950</a:t>
            </a:r>
            <a:r>
              <a:rPr lang="en-US" sz="2400" b="1" dirty="0">
                <a:solidFill>
                  <a:schemeClr val="bg2"/>
                </a:solidFill>
                <a:ea typeface="AppleGothic" pitchFamily="2" charset="-127"/>
              </a:rPr>
              <a:t>. </a:t>
            </a:r>
          </a:p>
        </p:txBody>
      </p:sp>
    </p:spTree>
    <p:extLst>
      <p:ext uri="{BB962C8B-B14F-4D97-AF65-F5344CB8AC3E}">
        <p14:creationId xmlns:p14="http://schemas.microsoft.com/office/powerpoint/2010/main" val="243928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77218"/>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Motivation</a:t>
            </a:r>
          </a:p>
          <a:p>
            <a:endParaRPr lang="en-US" sz="2800" b="1" dirty="0">
              <a:solidFill>
                <a:schemeClr val="bg2"/>
              </a:solidFill>
              <a:latin typeface="AppleGothic" pitchFamily="2" charset="-127"/>
              <a:ea typeface="AppleGothic" pitchFamily="2" charset="-127"/>
            </a:endParaRPr>
          </a:p>
        </p:txBody>
      </p:sp>
      <p:pic>
        <p:nvPicPr>
          <p:cNvPr id="4" name="Picture 3" descr="A picture containing text&#10;&#10;Description automatically generated">
            <a:extLst>
              <a:ext uri="{FF2B5EF4-FFF2-40B4-BE49-F238E27FC236}">
                <a16:creationId xmlns:a16="http://schemas.microsoft.com/office/drawing/2014/main" id="{92911CD5-5DBB-37DA-C6CE-6A080AE5E50F}"/>
              </a:ext>
            </a:extLst>
          </p:cNvPr>
          <p:cNvPicPr>
            <a:picLocks noChangeAspect="1"/>
          </p:cNvPicPr>
          <p:nvPr/>
        </p:nvPicPr>
        <p:blipFill rotWithShape="1">
          <a:blip r:embed="rId3"/>
          <a:srcRect l="13804" r="9246"/>
          <a:stretch/>
        </p:blipFill>
        <p:spPr>
          <a:xfrm>
            <a:off x="2425181" y="1458415"/>
            <a:ext cx="3072384" cy="2304288"/>
          </a:xfrm>
          <a:prstGeom prst="rect">
            <a:avLst/>
          </a:prstGeom>
        </p:spPr>
      </p:pic>
      <p:sp>
        <p:nvSpPr>
          <p:cNvPr id="6" name="TextBox 5">
            <a:extLst>
              <a:ext uri="{FF2B5EF4-FFF2-40B4-BE49-F238E27FC236}">
                <a16:creationId xmlns:a16="http://schemas.microsoft.com/office/drawing/2014/main" id="{7496D42C-65F9-27BD-BDF9-9059334AF881}"/>
              </a:ext>
            </a:extLst>
          </p:cNvPr>
          <p:cNvSpPr txBox="1"/>
          <p:nvPr/>
        </p:nvSpPr>
        <p:spPr>
          <a:xfrm>
            <a:off x="3341262" y="3741401"/>
            <a:ext cx="1240221" cy="220717"/>
          </a:xfrm>
          <a:prstGeom prst="rect">
            <a:avLst/>
          </a:prstGeom>
          <a:noFill/>
        </p:spPr>
        <p:txBody>
          <a:bodyPr wrap="square" rtlCol="0">
            <a:spAutoFit/>
          </a:bodyPr>
          <a:lstStyle/>
          <a:p>
            <a:r>
              <a:rPr lang="en-US" sz="800" dirty="0">
                <a:solidFill>
                  <a:schemeClr val="bg1"/>
                </a:solidFill>
              </a:rPr>
              <a:t>Photo Credit: Shutterstock</a:t>
            </a:r>
          </a:p>
        </p:txBody>
      </p:sp>
      <p:pic>
        <p:nvPicPr>
          <p:cNvPr id="9" name="Picture 8" descr="A picture containing person, child, baby, child&#10;&#10;Description automatically generated">
            <a:extLst>
              <a:ext uri="{FF2B5EF4-FFF2-40B4-BE49-F238E27FC236}">
                <a16:creationId xmlns:a16="http://schemas.microsoft.com/office/drawing/2014/main" id="{37B232E4-1A6F-70AC-97D7-54F278419ADF}"/>
              </a:ext>
            </a:extLst>
          </p:cNvPr>
          <p:cNvPicPr>
            <a:picLocks noChangeAspect="1"/>
          </p:cNvPicPr>
          <p:nvPr/>
        </p:nvPicPr>
        <p:blipFill>
          <a:blip r:embed="rId4"/>
          <a:stretch>
            <a:fillRect/>
          </a:stretch>
        </p:blipFill>
        <p:spPr>
          <a:xfrm>
            <a:off x="6694435" y="1458415"/>
            <a:ext cx="3072384" cy="2304288"/>
          </a:xfrm>
          <a:prstGeom prst="rect">
            <a:avLst/>
          </a:prstGeom>
        </p:spPr>
      </p:pic>
      <p:sp>
        <p:nvSpPr>
          <p:cNvPr id="10" name="TextBox 9">
            <a:extLst>
              <a:ext uri="{FF2B5EF4-FFF2-40B4-BE49-F238E27FC236}">
                <a16:creationId xmlns:a16="http://schemas.microsoft.com/office/drawing/2014/main" id="{E96C5E00-EBA3-2D27-2716-F1B6F9941069}"/>
              </a:ext>
            </a:extLst>
          </p:cNvPr>
          <p:cNvSpPr txBox="1"/>
          <p:nvPr/>
        </p:nvSpPr>
        <p:spPr>
          <a:xfrm>
            <a:off x="7438960" y="3746674"/>
            <a:ext cx="1757911" cy="215444"/>
          </a:xfrm>
          <a:prstGeom prst="rect">
            <a:avLst/>
          </a:prstGeom>
          <a:noFill/>
        </p:spPr>
        <p:txBody>
          <a:bodyPr wrap="square" rtlCol="0">
            <a:spAutoFit/>
          </a:bodyPr>
          <a:lstStyle/>
          <a:p>
            <a:r>
              <a:rPr lang="en-US" sz="800" dirty="0">
                <a:solidFill>
                  <a:schemeClr val="bg1"/>
                </a:solidFill>
              </a:rPr>
              <a:t>Photo Credit: Raising Children Network</a:t>
            </a:r>
          </a:p>
        </p:txBody>
      </p:sp>
      <p:sp>
        <p:nvSpPr>
          <p:cNvPr id="11" name="TextBox 10">
            <a:extLst>
              <a:ext uri="{FF2B5EF4-FFF2-40B4-BE49-F238E27FC236}">
                <a16:creationId xmlns:a16="http://schemas.microsoft.com/office/drawing/2014/main" id="{249652E6-F101-6C09-4685-CBD16F45C59B}"/>
              </a:ext>
            </a:extLst>
          </p:cNvPr>
          <p:cNvSpPr txBox="1"/>
          <p:nvPr/>
        </p:nvSpPr>
        <p:spPr>
          <a:xfrm>
            <a:off x="1809163" y="4127468"/>
            <a:ext cx="4717842" cy="1200329"/>
          </a:xfrm>
          <a:prstGeom prst="rect">
            <a:avLst/>
          </a:prstGeom>
          <a:noFill/>
        </p:spPr>
        <p:txBody>
          <a:bodyPr wrap="square" rtlCol="0">
            <a:spAutoFit/>
          </a:bodyPr>
          <a:lstStyle/>
          <a:p>
            <a:pPr marL="285750" indent="-285750">
              <a:buFont typeface="Wingdings" pitchFamily="2" charset="2"/>
              <a:buChar char="Ø"/>
            </a:pPr>
            <a:r>
              <a:rPr lang="en-US" dirty="0">
                <a:solidFill>
                  <a:schemeClr val="bg2"/>
                </a:solidFill>
              </a:rPr>
              <a:t>Ex. supervised, reinforcement learning</a:t>
            </a:r>
          </a:p>
          <a:p>
            <a:pPr marL="285750" indent="-285750">
              <a:buFont typeface="Wingdings" pitchFamily="2" charset="2"/>
              <a:buChar char="Ø"/>
            </a:pPr>
            <a:r>
              <a:rPr lang="en-US" dirty="0">
                <a:solidFill>
                  <a:schemeClr val="bg2"/>
                </a:solidFill>
              </a:rPr>
              <a:t>Need lots of data</a:t>
            </a:r>
          </a:p>
          <a:p>
            <a:pPr marL="285750" indent="-285750">
              <a:buFont typeface="Wingdings" pitchFamily="2" charset="2"/>
              <a:buChar char="Ø"/>
            </a:pPr>
            <a:r>
              <a:rPr lang="en-US" dirty="0">
                <a:solidFill>
                  <a:schemeClr val="bg2"/>
                </a:solidFill>
              </a:rPr>
              <a:t>Not much (or right) generalization</a:t>
            </a:r>
          </a:p>
          <a:p>
            <a:pPr marL="285750" indent="-285750">
              <a:buFont typeface="Wingdings" pitchFamily="2" charset="2"/>
              <a:buChar char="Ø"/>
            </a:pPr>
            <a:r>
              <a:rPr lang="en-US" dirty="0">
                <a:solidFill>
                  <a:schemeClr val="bg2"/>
                </a:solidFill>
              </a:rPr>
              <a:t>Pattern recognition, no account for causality </a:t>
            </a:r>
          </a:p>
        </p:txBody>
      </p:sp>
      <p:sp>
        <p:nvSpPr>
          <p:cNvPr id="12" name="TextBox 11">
            <a:extLst>
              <a:ext uri="{FF2B5EF4-FFF2-40B4-BE49-F238E27FC236}">
                <a16:creationId xmlns:a16="http://schemas.microsoft.com/office/drawing/2014/main" id="{41B49604-F991-965F-8927-596961705922}"/>
              </a:ext>
            </a:extLst>
          </p:cNvPr>
          <p:cNvSpPr txBox="1"/>
          <p:nvPr/>
        </p:nvSpPr>
        <p:spPr>
          <a:xfrm>
            <a:off x="6527005" y="4138292"/>
            <a:ext cx="3581823" cy="1200329"/>
          </a:xfrm>
          <a:prstGeom prst="rect">
            <a:avLst/>
          </a:prstGeom>
          <a:noFill/>
        </p:spPr>
        <p:txBody>
          <a:bodyPr wrap="square" rtlCol="0">
            <a:spAutoFit/>
          </a:bodyPr>
          <a:lstStyle/>
          <a:p>
            <a:pPr marL="285750" indent="-285750">
              <a:buFont typeface="Wingdings" pitchFamily="2" charset="2"/>
              <a:buChar char="Ø"/>
            </a:pPr>
            <a:r>
              <a:rPr lang="en-US" dirty="0">
                <a:solidFill>
                  <a:schemeClr val="bg2"/>
                </a:solidFill>
              </a:rPr>
              <a:t>Little supervision or reinforcement</a:t>
            </a:r>
          </a:p>
          <a:p>
            <a:pPr marL="285750" indent="-285750">
              <a:buFont typeface="Wingdings" pitchFamily="2" charset="2"/>
              <a:buChar char="Ø"/>
            </a:pPr>
            <a:r>
              <a:rPr lang="en-US" dirty="0">
                <a:solidFill>
                  <a:schemeClr val="bg2"/>
                </a:solidFill>
              </a:rPr>
              <a:t>Very little data</a:t>
            </a:r>
          </a:p>
          <a:p>
            <a:pPr marL="285750" indent="-285750">
              <a:buFont typeface="Wingdings" pitchFamily="2" charset="2"/>
              <a:buChar char="Ø"/>
            </a:pPr>
            <a:r>
              <a:rPr lang="en-US" dirty="0">
                <a:solidFill>
                  <a:schemeClr val="bg2"/>
                </a:solidFill>
              </a:rPr>
              <a:t>Excellent generalization</a:t>
            </a:r>
          </a:p>
          <a:p>
            <a:pPr marL="285750" indent="-285750">
              <a:buFont typeface="Wingdings" pitchFamily="2" charset="2"/>
              <a:buChar char="Ø"/>
            </a:pPr>
            <a:r>
              <a:rPr lang="en-US" dirty="0">
                <a:solidFill>
                  <a:schemeClr val="bg2"/>
                </a:solidFill>
              </a:rPr>
              <a:t>Ability to form causal predictions</a:t>
            </a:r>
          </a:p>
        </p:txBody>
      </p:sp>
      <p:sp>
        <p:nvSpPr>
          <p:cNvPr id="13" name="TextBox 12">
            <a:extLst>
              <a:ext uri="{FF2B5EF4-FFF2-40B4-BE49-F238E27FC236}">
                <a16:creationId xmlns:a16="http://schemas.microsoft.com/office/drawing/2014/main" id="{9BFA589E-299F-F61D-30FF-1BF19C09150D}"/>
              </a:ext>
            </a:extLst>
          </p:cNvPr>
          <p:cNvSpPr txBox="1"/>
          <p:nvPr/>
        </p:nvSpPr>
        <p:spPr>
          <a:xfrm>
            <a:off x="2884858" y="1093649"/>
            <a:ext cx="2361075" cy="369332"/>
          </a:xfrm>
          <a:prstGeom prst="rect">
            <a:avLst/>
          </a:prstGeom>
          <a:noFill/>
        </p:spPr>
        <p:txBody>
          <a:bodyPr wrap="square" rtlCol="0">
            <a:spAutoFit/>
          </a:bodyPr>
          <a:lstStyle/>
          <a:p>
            <a:r>
              <a:rPr lang="en-US" dirty="0">
                <a:solidFill>
                  <a:schemeClr val="bg2"/>
                </a:solidFill>
              </a:rPr>
              <a:t>Modern AI Frameworks</a:t>
            </a:r>
          </a:p>
        </p:txBody>
      </p:sp>
      <p:sp>
        <p:nvSpPr>
          <p:cNvPr id="14" name="TextBox 13">
            <a:extLst>
              <a:ext uri="{FF2B5EF4-FFF2-40B4-BE49-F238E27FC236}">
                <a16:creationId xmlns:a16="http://schemas.microsoft.com/office/drawing/2014/main" id="{625F8F50-E5C0-0FE8-002B-DBC5DD14E2DF}"/>
              </a:ext>
            </a:extLst>
          </p:cNvPr>
          <p:cNvSpPr txBox="1"/>
          <p:nvPr/>
        </p:nvSpPr>
        <p:spPr>
          <a:xfrm>
            <a:off x="7286321" y="1093649"/>
            <a:ext cx="2063187" cy="369332"/>
          </a:xfrm>
          <a:prstGeom prst="rect">
            <a:avLst/>
          </a:prstGeom>
          <a:noFill/>
        </p:spPr>
        <p:txBody>
          <a:bodyPr wrap="square" rtlCol="0">
            <a:spAutoFit/>
          </a:bodyPr>
          <a:lstStyle/>
          <a:p>
            <a:pPr algn="ctr"/>
            <a:r>
              <a:rPr lang="en-US" dirty="0">
                <a:solidFill>
                  <a:schemeClr val="bg2"/>
                </a:solidFill>
              </a:rPr>
              <a:t>4-Year-Olds</a:t>
            </a:r>
          </a:p>
        </p:txBody>
      </p:sp>
    </p:spTree>
    <p:extLst>
      <p:ext uri="{BB962C8B-B14F-4D97-AF65-F5344CB8AC3E}">
        <p14:creationId xmlns:p14="http://schemas.microsoft.com/office/powerpoint/2010/main" val="224780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77218"/>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Motivation</a:t>
            </a:r>
          </a:p>
          <a:p>
            <a:endParaRPr lang="en-US" sz="2800" b="1" dirty="0">
              <a:solidFill>
                <a:schemeClr val="bg2"/>
              </a:solidFill>
              <a:latin typeface="AppleGothic" pitchFamily="2" charset="-127"/>
              <a:ea typeface="AppleGothic" pitchFamily="2" charset="-127"/>
            </a:endParaRPr>
          </a:p>
        </p:txBody>
      </p:sp>
      <p:sp>
        <p:nvSpPr>
          <p:cNvPr id="3" name="TextBox 2">
            <a:extLst>
              <a:ext uri="{FF2B5EF4-FFF2-40B4-BE49-F238E27FC236}">
                <a16:creationId xmlns:a16="http://schemas.microsoft.com/office/drawing/2014/main" id="{4AF4129C-ABCE-13CA-3FE3-8FED46B50487}"/>
              </a:ext>
            </a:extLst>
          </p:cNvPr>
          <p:cNvSpPr txBox="1"/>
          <p:nvPr/>
        </p:nvSpPr>
        <p:spPr>
          <a:xfrm>
            <a:off x="4154459" y="1179302"/>
            <a:ext cx="3878317" cy="584775"/>
          </a:xfrm>
          <a:prstGeom prst="rect">
            <a:avLst/>
          </a:prstGeom>
          <a:noFill/>
        </p:spPr>
        <p:txBody>
          <a:bodyPr wrap="square" rtlCol="0">
            <a:spAutoFit/>
          </a:bodyPr>
          <a:lstStyle/>
          <a:p>
            <a:r>
              <a:rPr lang="en-US" sz="3200" dirty="0">
                <a:solidFill>
                  <a:srgbClr val="002060"/>
                </a:solidFill>
                <a:latin typeface="Monotype Corsiva" panose="03010101010201010101" pitchFamily="66" charset="0"/>
                <a:ea typeface="AppleGothic" pitchFamily="2" charset="-127"/>
              </a:rPr>
              <a:t>Explore-Exploit Tradeoff</a:t>
            </a:r>
          </a:p>
        </p:txBody>
      </p:sp>
      <p:sp>
        <p:nvSpPr>
          <p:cNvPr id="7" name="TextBox 6">
            <a:extLst>
              <a:ext uri="{FF2B5EF4-FFF2-40B4-BE49-F238E27FC236}">
                <a16:creationId xmlns:a16="http://schemas.microsoft.com/office/drawing/2014/main" id="{12391672-733C-0DB6-75BB-1CC270E90434}"/>
              </a:ext>
            </a:extLst>
          </p:cNvPr>
          <p:cNvSpPr txBox="1"/>
          <p:nvPr/>
        </p:nvSpPr>
        <p:spPr>
          <a:xfrm>
            <a:off x="2078665" y="5825906"/>
            <a:ext cx="8029904" cy="646331"/>
          </a:xfrm>
          <a:prstGeom prst="rect">
            <a:avLst/>
          </a:prstGeom>
          <a:noFill/>
        </p:spPr>
        <p:txBody>
          <a:bodyPr wrap="square" rtlCol="0">
            <a:spAutoFit/>
          </a:bodyPr>
          <a:lstStyle/>
          <a:p>
            <a:r>
              <a:rPr lang="en-US" dirty="0">
                <a:solidFill>
                  <a:schemeClr val="bg1"/>
                </a:solidFill>
                <a:latin typeface="Avenir Book" panose="02000503020000020003" pitchFamily="2" charset="0"/>
                <a:cs typeface="Times New Roman" panose="02020603050405020304" pitchFamily="18" charset="0"/>
              </a:rPr>
              <a:t>Gopnik, A. (2020). Childhood as a solution to explore-exploit tensions. </a:t>
            </a:r>
            <a:r>
              <a:rPr lang="en-US" i="1" dirty="0">
                <a:solidFill>
                  <a:schemeClr val="bg1"/>
                </a:solidFill>
                <a:latin typeface="Avenir Book" panose="02000503020000020003" pitchFamily="2" charset="0"/>
                <a:cs typeface="Times New Roman" panose="02020603050405020304" pitchFamily="18" charset="0"/>
              </a:rPr>
              <a:t>Philosophical Transactions B, 375. </a:t>
            </a:r>
            <a:r>
              <a:rPr lang="en-US" dirty="0">
                <a:solidFill>
                  <a:schemeClr val="bg1"/>
                </a:solidFill>
                <a:latin typeface="Avenir Book" panose="02000503020000020003" pitchFamily="2" charset="0"/>
                <a:cs typeface="Times New Roman" panose="02020603050405020304" pitchFamily="18" charset="0"/>
                <a:hlinkClick r:id="rId3">
                  <a:extLst>
                    <a:ext uri="{A12FA001-AC4F-418D-AE19-62706E023703}">
                      <ahyp:hlinkClr xmlns:ahyp="http://schemas.microsoft.com/office/drawing/2018/hyperlinkcolor" val="tx"/>
                    </a:ext>
                  </a:extLst>
                </a:hlinkClick>
              </a:rPr>
              <a:t>https://doi.org/10.1098/rstb.2019.0502</a:t>
            </a:r>
            <a:endParaRPr lang="en-US" dirty="0">
              <a:solidFill>
                <a:schemeClr val="bg1"/>
              </a:solidFill>
              <a:latin typeface="Avenir Book" panose="02000503020000020003" pitchFamily="2" charset="0"/>
              <a:cs typeface="Times New Roman" panose="02020603050405020304" pitchFamily="18" charset="0"/>
            </a:endParaRPr>
          </a:p>
        </p:txBody>
      </p:sp>
      <p:pic>
        <p:nvPicPr>
          <p:cNvPr id="6" name="Picture 5">
            <a:extLst>
              <a:ext uri="{FF2B5EF4-FFF2-40B4-BE49-F238E27FC236}">
                <a16:creationId xmlns:a16="http://schemas.microsoft.com/office/drawing/2014/main" id="{711DE66D-F7F8-7027-5DA8-33434C6961BA}"/>
              </a:ext>
            </a:extLst>
          </p:cNvPr>
          <p:cNvPicPr>
            <a:picLocks noChangeAspect="1"/>
          </p:cNvPicPr>
          <p:nvPr/>
        </p:nvPicPr>
        <p:blipFill>
          <a:blip r:embed="rId4"/>
          <a:stretch>
            <a:fillRect/>
          </a:stretch>
        </p:blipFill>
        <p:spPr>
          <a:xfrm>
            <a:off x="3220229" y="2045128"/>
            <a:ext cx="5751541" cy="3479682"/>
          </a:xfrm>
          <a:prstGeom prst="rect">
            <a:avLst/>
          </a:prstGeom>
        </p:spPr>
      </p:pic>
    </p:spTree>
    <p:extLst>
      <p:ext uri="{BB962C8B-B14F-4D97-AF65-F5344CB8AC3E}">
        <p14:creationId xmlns:p14="http://schemas.microsoft.com/office/powerpoint/2010/main" val="341997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105328"/>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rgbClr val="FFFF00"/>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77218"/>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Previous Study</a:t>
            </a:r>
          </a:p>
          <a:p>
            <a:endParaRPr lang="en-US" sz="2800" b="1" dirty="0">
              <a:solidFill>
                <a:schemeClr val="bg2"/>
              </a:solidFill>
              <a:latin typeface="AppleGothic" pitchFamily="2" charset="-127"/>
              <a:ea typeface="AppleGothic" pitchFamily="2" charset="-127"/>
            </a:endParaRPr>
          </a:p>
        </p:txBody>
      </p:sp>
      <p:sp>
        <p:nvSpPr>
          <p:cNvPr id="6" name="Triangle 5">
            <a:extLst>
              <a:ext uri="{FF2B5EF4-FFF2-40B4-BE49-F238E27FC236}">
                <a16:creationId xmlns:a16="http://schemas.microsoft.com/office/drawing/2014/main" id="{409AB406-2023-31FD-03AE-D883A40912A3}"/>
              </a:ext>
            </a:extLst>
          </p:cNvPr>
          <p:cNvSpPr/>
          <p:nvPr/>
        </p:nvSpPr>
        <p:spPr>
          <a:xfrm>
            <a:off x="1967955" y="2349140"/>
            <a:ext cx="599089" cy="56755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210C78E1-1909-2D09-C141-1E0C8FEFAF94}"/>
              </a:ext>
            </a:extLst>
          </p:cNvPr>
          <p:cNvSpPr/>
          <p:nvPr/>
        </p:nvSpPr>
        <p:spPr>
          <a:xfrm>
            <a:off x="1992969" y="1974478"/>
            <a:ext cx="672662" cy="6390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C0F761B-D933-E3F9-0446-262326D31353}"/>
              </a:ext>
            </a:extLst>
          </p:cNvPr>
          <p:cNvSpPr/>
          <p:nvPr/>
        </p:nvSpPr>
        <p:spPr>
          <a:xfrm>
            <a:off x="2287259" y="2219802"/>
            <a:ext cx="84083" cy="231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9C0C5F2-F833-D25B-B46F-6E4936497D58}"/>
              </a:ext>
            </a:extLst>
          </p:cNvPr>
          <p:cNvSpPr/>
          <p:nvPr/>
        </p:nvSpPr>
        <p:spPr>
          <a:xfrm>
            <a:off x="2495528" y="2219802"/>
            <a:ext cx="84083" cy="231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0A4C577A-7B44-5B79-E33D-FE9E7D74180A}"/>
              </a:ext>
            </a:extLst>
          </p:cNvPr>
          <p:cNvSpPr/>
          <p:nvPr/>
        </p:nvSpPr>
        <p:spPr>
          <a:xfrm>
            <a:off x="4005132" y="2287873"/>
            <a:ext cx="704194" cy="222833"/>
          </a:xfrm>
          <a:prstGeom prst="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Left Brace 12">
            <a:extLst>
              <a:ext uri="{FF2B5EF4-FFF2-40B4-BE49-F238E27FC236}">
                <a16:creationId xmlns:a16="http://schemas.microsoft.com/office/drawing/2014/main" id="{8FF25DB5-9C95-FC29-E35F-2C9B1AA306F8}"/>
              </a:ext>
            </a:extLst>
          </p:cNvPr>
          <p:cNvSpPr/>
          <p:nvPr/>
        </p:nvSpPr>
        <p:spPr>
          <a:xfrm>
            <a:off x="4877442" y="1821221"/>
            <a:ext cx="620110" cy="1156138"/>
          </a:xfrm>
          <a:prstGeom prst="leftBrace">
            <a:avLst>
              <a:gd name="adj1" fmla="val 20197"/>
              <a:gd name="adj2" fmla="val 50000"/>
            </a:avLst>
          </a:prstGeom>
          <a:ln w="50800">
            <a:solidFill>
              <a:schemeClr val="accent1"/>
            </a:solidFill>
          </a:ln>
          <a:effectLst>
            <a:outerShdw dist="38100" dir="2700000" sx="1000" sy="1000" algn="tl" rotWithShape="0">
              <a:prstClr val="black">
                <a:alpha val="0"/>
              </a:prstClr>
            </a:outerShdw>
          </a:effectLst>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pic>
        <p:nvPicPr>
          <p:cNvPr id="16" name="Graphic 15" descr="Sad face with solid fill with solid fill">
            <a:extLst>
              <a:ext uri="{FF2B5EF4-FFF2-40B4-BE49-F238E27FC236}">
                <a16:creationId xmlns:a16="http://schemas.microsoft.com/office/drawing/2014/main" id="{390C0B16-41F1-0416-BB10-016F715B82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21140" y="2499881"/>
            <a:ext cx="914400" cy="914400"/>
          </a:xfrm>
          <a:prstGeom prst="rect">
            <a:avLst/>
          </a:prstGeom>
        </p:spPr>
      </p:pic>
      <p:pic>
        <p:nvPicPr>
          <p:cNvPr id="18" name="Graphic 17" descr="Grinning face with solid fill with solid fill">
            <a:extLst>
              <a:ext uri="{FF2B5EF4-FFF2-40B4-BE49-F238E27FC236}">
                <a16:creationId xmlns:a16="http://schemas.microsoft.com/office/drawing/2014/main" id="{3723FC33-A4A5-2E7B-1615-F6E13B9A9C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21140" y="1373473"/>
            <a:ext cx="914400" cy="914400"/>
          </a:xfrm>
          <a:prstGeom prst="rect">
            <a:avLst/>
          </a:prstGeom>
        </p:spPr>
      </p:pic>
      <p:sp>
        <p:nvSpPr>
          <p:cNvPr id="22" name="TextBox 21">
            <a:extLst>
              <a:ext uri="{FF2B5EF4-FFF2-40B4-BE49-F238E27FC236}">
                <a16:creationId xmlns:a16="http://schemas.microsoft.com/office/drawing/2014/main" id="{3E9844B8-7C6A-C170-FF37-DC2DD82EDFC3}"/>
              </a:ext>
            </a:extLst>
          </p:cNvPr>
          <p:cNvSpPr txBox="1"/>
          <p:nvPr/>
        </p:nvSpPr>
        <p:spPr>
          <a:xfrm>
            <a:off x="6535540" y="1646007"/>
            <a:ext cx="2303088" cy="369332"/>
          </a:xfrm>
          <a:prstGeom prst="rect">
            <a:avLst/>
          </a:prstGeom>
          <a:noFill/>
        </p:spPr>
        <p:txBody>
          <a:bodyPr wrap="square" rtlCol="0">
            <a:spAutoFit/>
          </a:bodyPr>
          <a:lstStyle/>
          <a:p>
            <a:r>
              <a:rPr lang="en-US" dirty="0">
                <a:solidFill>
                  <a:schemeClr val="accent4"/>
                </a:solidFill>
              </a:rPr>
              <a:t>Positive </a:t>
            </a:r>
            <a:r>
              <a:rPr lang="en-US" dirty="0">
                <a:solidFill>
                  <a:schemeClr val="bg2"/>
                </a:solidFill>
              </a:rPr>
              <a:t>Value Update</a:t>
            </a:r>
          </a:p>
        </p:txBody>
      </p:sp>
      <p:sp>
        <p:nvSpPr>
          <p:cNvPr id="23" name="TextBox 22">
            <a:extLst>
              <a:ext uri="{FF2B5EF4-FFF2-40B4-BE49-F238E27FC236}">
                <a16:creationId xmlns:a16="http://schemas.microsoft.com/office/drawing/2014/main" id="{065189B1-2C87-6441-B32C-47DCD0799895}"/>
              </a:ext>
            </a:extLst>
          </p:cNvPr>
          <p:cNvSpPr txBox="1"/>
          <p:nvPr/>
        </p:nvSpPr>
        <p:spPr>
          <a:xfrm>
            <a:off x="6535540" y="2771031"/>
            <a:ext cx="2437283" cy="369332"/>
          </a:xfrm>
          <a:prstGeom prst="rect">
            <a:avLst/>
          </a:prstGeom>
          <a:noFill/>
        </p:spPr>
        <p:txBody>
          <a:bodyPr wrap="square" rtlCol="0">
            <a:spAutoFit/>
          </a:bodyPr>
          <a:lstStyle/>
          <a:p>
            <a:r>
              <a:rPr lang="en-US" dirty="0">
                <a:solidFill>
                  <a:srgbClr val="FF0000"/>
                </a:solidFill>
              </a:rPr>
              <a:t>Negative</a:t>
            </a:r>
            <a:r>
              <a:rPr lang="en-US" dirty="0">
                <a:solidFill>
                  <a:schemeClr val="accent4"/>
                </a:solidFill>
              </a:rPr>
              <a:t> </a:t>
            </a:r>
            <a:r>
              <a:rPr lang="en-US" dirty="0">
                <a:solidFill>
                  <a:schemeClr val="bg2"/>
                </a:solidFill>
              </a:rPr>
              <a:t>Value Update</a:t>
            </a:r>
          </a:p>
        </p:txBody>
      </p:sp>
      <p:sp>
        <p:nvSpPr>
          <p:cNvPr id="24" name="Curved Left Arrow 23">
            <a:extLst>
              <a:ext uri="{FF2B5EF4-FFF2-40B4-BE49-F238E27FC236}">
                <a16:creationId xmlns:a16="http://schemas.microsoft.com/office/drawing/2014/main" id="{6135CFF6-32AA-AAF3-8BAE-FBA165718C78}"/>
              </a:ext>
            </a:extLst>
          </p:cNvPr>
          <p:cNvSpPr/>
          <p:nvPr/>
        </p:nvSpPr>
        <p:spPr>
          <a:xfrm rot="5400000">
            <a:off x="2711840" y="2799863"/>
            <a:ext cx="465613" cy="1146613"/>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Bent-Up Arrow 24">
            <a:extLst>
              <a:ext uri="{FF2B5EF4-FFF2-40B4-BE49-F238E27FC236}">
                <a16:creationId xmlns:a16="http://schemas.microsoft.com/office/drawing/2014/main" id="{5728A2A9-E8B9-87B8-070C-BF7607A31726}"/>
              </a:ext>
            </a:extLst>
          </p:cNvPr>
          <p:cNvSpPr/>
          <p:nvPr/>
        </p:nvSpPr>
        <p:spPr>
          <a:xfrm rot="10800000" flipV="1">
            <a:off x="1967955" y="3148896"/>
            <a:ext cx="8030891" cy="936586"/>
          </a:xfrm>
          <a:prstGeom prst="bentUpArrow">
            <a:avLst>
              <a:gd name="adj1" fmla="val 5304"/>
              <a:gd name="adj2" fmla="val 11688"/>
              <a:gd name="adj3" fmla="val 117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82F9BCB-2B0F-0BE0-454A-13CCC4C36FE8}"/>
              </a:ext>
            </a:extLst>
          </p:cNvPr>
          <p:cNvSpPr/>
          <p:nvPr/>
        </p:nvSpPr>
        <p:spPr>
          <a:xfrm>
            <a:off x="9491475" y="2370491"/>
            <a:ext cx="55309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C4743DD-DF36-D4D1-FB57-EF33191C93A4}"/>
              </a:ext>
            </a:extLst>
          </p:cNvPr>
          <p:cNvSpPr/>
          <p:nvPr/>
        </p:nvSpPr>
        <p:spPr>
          <a:xfrm>
            <a:off x="9998846" y="2399289"/>
            <a:ext cx="45719" cy="1686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5712315-C65A-84D3-F1C3-97E5262986A7}"/>
              </a:ext>
            </a:extLst>
          </p:cNvPr>
          <p:cNvSpPr txBox="1"/>
          <p:nvPr/>
        </p:nvSpPr>
        <p:spPr>
          <a:xfrm>
            <a:off x="3783396" y="2497576"/>
            <a:ext cx="1183967" cy="369332"/>
          </a:xfrm>
          <a:prstGeom prst="rect">
            <a:avLst/>
          </a:prstGeom>
          <a:noFill/>
        </p:spPr>
        <p:txBody>
          <a:bodyPr wrap="square" rtlCol="0">
            <a:spAutoFit/>
          </a:bodyPr>
          <a:lstStyle/>
          <a:p>
            <a:r>
              <a:rPr lang="en-US" dirty="0">
                <a:solidFill>
                  <a:schemeClr val="bg2"/>
                </a:solidFill>
              </a:rPr>
              <a:t>Approach</a:t>
            </a:r>
          </a:p>
        </p:txBody>
      </p:sp>
      <p:sp>
        <p:nvSpPr>
          <p:cNvPr id="31" name="TextBox 30">
            <a:extLst>
              <a:ext uri="{FF2B5EF4-FFF2-40B4-BE49-F238E27FC236}">
                <a16:creationId xmlns:a16="http://schemas.microsoft.com/office/drawing/2014/main" id="{3B49AC46-2939-3A4E-2BF2-6C7F7F99AAE5}"/>
              </a:ext>
            </a:extLst>
          </p:cNvPr>
          <p:cNvSpPr txBox="1"/>
          <p:nvPr/>
        </p:nvSpPr>
        <p:spPr>
          <a:xfrm>
            <a:off x="2674381" y="3605976"/>
            <a:ext cx="718702" cy="381195"/>
          </a:xfrm>
          <a:prstGeom prst="rect">
            <a:avLst/>
          </a:prstGeom>
          <a:noFill/>
        </p:spPr>
        <p:txBody>
          <a:bodyPr wrap="square" rtlCol="0">
            <a:spAutoFit/>
          </a:bodyPr>
          <a:lstStyle/>
          <a:p>
            <a:r>
              <a:rPr lang="en-US" dirty="0">
                <a:solidFill>
                  <a:schemeClr val="bg2"/>
                </a:solidFill>
              </a:rPr>
              <a:t>Avoid </a:t>
            </a:r>
          </a:p>
        </p:txBody>
      </p:sp>
      <p:sp>
        <p:nvSpPr>
          <p:cNvPr id="32" name="Right Brace 31">
            <a:extLst>
              <a:ext uri="{FF2B5EF4-FFF2-40B4-BE49-F238E27FC236}">
                <a16:creationId xmlns:a16="http://schemas.microsoft.com/office/drawing/2014/main" id="{C536044B-2F8D-AE27-5724-E13FF23485A9}"/>
              </a:ext>
            </a:extLst>
          </p:cNvPr>
          <p:cNvSpPr/>
          <p:nvPr/>
        </p:nvSpPr>
        <p:spPr>
          <a:xfrm>
            <a:off x="8960858" y="1807665"/>
            <a:ext cx="630029" cy="1194047"/>
          </a:xfrm>
          <a:prstGeom prst="rightBrace">
            <a:avLst>
              <a:gd name="adj1" fmla="val 26684"/>
              <a:gd name="adj2" fmla="val 50000"/>
            </a:avLst>
          </a:prstGeom>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C01DF29-D9CE-99CF-6C79-10D1564A0DC7}"/>
              </a:ext>
            </a:extLst>
          </p:cNvPr>
          <p:cNvSpPr/>
          <p:nvPr/>
        </p:nvSpPr>
        <p:spPr>
          <a:xfrm>
            <a:off x="3876404" y="2019055"/>
            <a:ext cx="940414" cy="58875"/>
          </a:xfrm>
          <a:prstGeom prst="roundRect">
            <a:avLst/>
          </a:prstGeom>
          <a:solidFill>
            <a:schemeClr val="bg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4C980446-3AA2-59C5-2DFF-93CDD8455CD9}"/>
              </a:ext>
            </a:extLst>
          </p:cNvPr>
          <p:cNvSpPr/>
          <p:nvPr/>
        </p:nvSpPr>
        <p:spPr>
          <a:xfrm>
            <a:off x="3971493" y="1536204"/>
            <a:ext cx="780056" cy="438274"/>
          </a:xfrm>
          <a:prstGeom prst="roundRect">
            <a:avLst/>
          </a:prstGeom>
          <a:solidFill>
            <a:schemeClr val="bg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84079E86-8A1E-F4FF-7647-A511AAB40585}"/>
              </a:ext>
            </a:extLst>
          </p:cNvPr>
          <p:cNvSpPr/>
          <p:nvPr/>
        </p:nvSpPr>
        <p:spPr>
          <a:xfrm>
            <a:off x="4005132" y="1580770"/>
            <a:ext cx="704194" cy="331980"/>
          </a:xfrm>
          <a:prstGeom prst="roundRect">
            <a:avLst/>
          </a:prstGeom>
          <a:solidFill>
            <a:schemeClr val="tx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C91CDAB-E108-8C97-D7F6-27262896D975}"/>
              </a:ext>
            </a:extLst>
          </p:cNvPr>
          <p:cNvSpPr/>
          <p:nvPr/>
        </p:nvSpPr>
        <p:spPr>
          <a:xfrm>
            <a:off x="5532479" y="4375489"/>
            <a:ext cx="364127" cy="36830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3F0EEF-35AA-D90E-4B88-1C89640D24F6}"/>
              </a:ext>
            </a:extLst>
          </p:cNvPr>
          <p:cNvSpPr/>
          <p:nvPr/>
        </p:nvSpPr>
        <p:spPr>
          <a:xfrm>
            <a:off x="6261951" y="4375489"/>
            <a:ext cx="364127" cy="36830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363284E-44B3-8D89-CD95-1594CC1827EF}"/>
              </a:ext>
            </a:extLst>
          </p:cNvPr>
          <p:cNvSpPr/>
          <p:nvPr/>
        </p:nvSpPr>
        <p:spPr>
          <a:xfrm>
            <a:off x="7005561" y="4366197"/>
            <a:ext cx="364127" cy="36830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BE290C4-FECE-9B1F-84F4-4CCC93220FA0}"/>
              </a:ext>
            </a:extLst>
          </p:cNvPr>
          <p:cNvSpPr/>
          <p:nvPr/>
        </p:nvSpPr>
        <p:spPr>
          <a:xfrm>
            <a:off x="7736252" y="4366197"/>
            <a:ext cx="364127" cy="368300"/>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E7F3226-99E3-F963-97EF-55AE1D8DCD81}"/>
              </a:ext>
            </a:extLst>
          </p:cNvPr>
          <p:cNvSpPr/>
          <p:nvPr/>
        </p:nvSpPr>
        <p:spPr>
          <a:xfrm>
            <a:off x="5764113" y="4503726"/>
            <a:ext cx="52719" cy="6031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A0776D9-0803-5DF6-AD0F-646528E5B5DD}"/>
              </a:ext>
            </a:extLst>
          </p:cNvPr>
          <p:cNvSpPr/>
          <p:nvPr/>
        </p:nvSpPr>
        <p:spPr>
          <a:xfrm>
            <a:off x="5621140" y="4623169"/>
            <a:ext cx="52719" cy="6031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DA9FBEC-20FB-9B30-4AB9-3A552D3683C6}"/>
              </a:ext>
            </a:extLst>
          </p:cNvPr>
          <p:cNvSpPr/>
          <p:nvPr/>
        </p:nvSpPr>
        <p:spPr>
          <a:xfrm>
            <a:off x="5621139" y="4439019"/>
            <a:ext cx="52719" cy="6031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1F79ADD-6EB1-8DAC-A471-E303B2F07D47}"/>
              </a:ext>
            </a:extLst>
          </p:cNvPr>
          <p:cNvSpPr/>
          <p:nvPr/>
        </p:nvSpPr>
        <p:spPr>
          <a:xfrm>
            <a:off x="7085525" y="4439019"/>
            <a:ext cx="52719" cy="6031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F1E6028-99E3-FA8D-A5EF-D7C6C7956D72}"/>
              </a:ext>
            </a:extLst>
          </p:cNvPr>
          <p:cNvSpPr/>
          <p:nvPr/>
        </p:nvSpPr>
        <p:spPr>
          <a:xfrm>
            <a:off x="7254858" y="4495537"/>
            <a:ext cx="52719" cy="6031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214C45D-7410-1AEE-AD4F-EFE9F8813D1F}"/>
              </a:ext>
            </a:extLst>
          </p:cNvPr>
          <p:cNvSpPr/>
          <p:nvPr/>
        </p:nvSpPr>
        <p:spPr>
          <a:xfrm>
            <a:off x="7085524" y="4593014"/>
            <a:ext cx="52719" cy="60310"/>
          </a:xfrm>
          <a:prstGeom prst="ellips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B140672-0DEF-C5F2-AE25-4F8961058598}"/>
              </a:ext>
            </a:extLst>
          </p:cNvPr>
          <p:cNvSpPr/>
          <p:nvPr/>
        </p:nvSpPr>
        <p:spPr>
          <a:xfrm>
            <a:off x="6261951" y="4439019"/>
            <a:ext cx="364127"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44C86DA-1993-253B-D3E4-C28EB2186777}"/>
              </a:ext>
            </a:extLst>
          </p:cNvPr>
          <p:cNvSpPr/>
          <p:nvPr/>
        </p:nvSpPr>
        <p:spPr>
          <a:xfrm>
            <a:off x="6261950" y="4542132"/>
            <a:ext cx="364127"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9AEEE59-FCE6-E3C6-44C2-5682592CC314}"/>
                  </a:ext>
                </a:extLst>
              </p:cNvPr>
              <p:cNvSpPr txBox="1"/>
              <p:nvPr/>
            </p:nvSpPr>
            <p:spPr>
              <a:xfrm>
                <a:off x="4702835" y="4234544"/>
                <a:ext cx="3812900"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bg1"/>
                          </a:solidFill>
                          <a:latin typeface="Cambria Math" panose="02040503050406030204" pitchFamily="18" charset="0"/>
                        </a:rPr>
                        <m:t>∈{                                  }</m:t>
                      </m:r>
                    </m:oMath>
                  </m:oMathPara>
                </a14:m>
                <a:endParaRPr lang="en-US" sz="3200" dirty="0">
                  <a:solidFill>
                    <a:schemeClr val="bg1"/>
                  </a:solidFill>
                </a:endParaRPr>
              </a:p>
            </p:txBody>
          </p:sp>
        </mc:Choice>
        <mc:Fallback xmlns="">
          <p:sp>
            <p:nvSpPr>
              <p:cNvPr id="47" name="TextBox 46">
                <a:extLst>
                  <a:ext uri="{FF2B5EF4-FFF2-40B4-BE49-F238E27FC236}">
                    <a16:creationId xmlns:a16="http://schemas.microsoft.com/office/drawing/2014/main" id="{59AEEE59-FCE6-E3C6-44C2-5682592CC314}"/>
                  </a:ext>
                </a:extLst>
              </p:cNvPr>
              <p:cNvSpPr txBox="1">
                <a:spLocks noRot="1" noChangeAspect="1" noMove="1" noResize="1" noEditPoints="1" noAdjustHandles="1" noChangeArrowheads="1" noChangeShapeType="1" noTextEdit="1"/>
              </p:cNvSpPr>
              <p:nvPr/>
            </p:nvSpPr>
            <p:spPr>
              <a:xfrm>
                <a:off x="4702835" y="4234544"/>
                <a:ext cx="3812900" cy="584775"/>
              </a:xfrm>
              <a:prstGeom prst="rect">
                <a:avLst/>
              </a:prstGeom>
              <a:blipFill>
                <a:blip r:embed="rId7"/>
                <a:stretch>
                  <a:fillRect l="-664" r="-4651" b="-23404"/>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2557F358-4792-53F0-2D66-7B9FCC15665E}"/>
              </a:ext>
            </a:extLst>
          </p:cNvPr>
          <p:cNvSpPr/>
          <p:nvPr/>
        </p:nvSpPr>
        <p:spPr>
          <a:xfrm>
            <a:off x="6261950" y="4642960"/>
            <a:ext cx="364127"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58991AD-E923-28C6-C374-A8CDF0CE3896}"/>
              </a:ext>
            </a:extLst>
          </p:cNvPr>
          <p:cNvSpPr/>
          <p:nvPr/>
        </p:nvSpPr>
        <p:spPr>
          <a:xfrm>
            <a:off x="7734646" y="4441187"/>
            <a:ext cx="364127"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6C1D9D4-3CE8-665B-D251-2E764CDDFD8D}"/>
              </a:ext>
            </a:extLst>
          </p:cNvPr>
          <p:cNvSpPr/>
          <p:nvPr/>
        </p:nvSpPr>
        <p:spPr>
          <a:xfrm>
            <a:off x="7737470" y="4537299"/>
            <a:ext cx="364127"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CFDF4CC-8D7E-3B8E-20F6-8765AB873FE3}"/>
              </a:ext>
            </a:extLst>
          </p:cNvPr>
          <p:cNvSpPr/>
          <p:nvPr/>
        </p:nvSpPr>
        <p:spPr>
          <a:xfrm>
            <a:off x="7734645" y="4637760"/>
            <a:ext cx="364127" cy="45719"/>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D3CF7EC4-CD3C-C07D-DEF7-6D7873E63B4C}"/>
              </a:ext>
            </a:extLst>
          </p:cNvPr>
          <p:cNvSpPr/>
          <p:nvPr/>
        </p:nvSpPr>
        <p:spPr>
          <a:xfrm>
            <a:off x="4188161" y="1692381"/>
            <a:ext cx="337705" cy="293759"/>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A211FC38-D4D3-5373-6EA8-5DFE3309E0D4}"/>
              </a:ext>
            </a:extLst>
          </p:cNvPr>
          <p:cNvSpPr txBox="1"/>
          <p:nvPr/>
        </p:nvSpPr>
        <p:spPr>
          <a:xfrm>
            <a:off x="4213230" y="1694274"/>
            <a:ext cx="337705" cy="338554"/>
          </a:xfrm>
          <a:prstGeom prst="rect">
            <a:avLst/>
          </a:prstGeom>
          <a:noFill/>
        </p:spPr>
        <p:txBody>
          <a:bodyPr wrap="square" rtlCol="0">
            <a:spAutoFit/>
          </a:bodyPr>
          <a:lstStyle/>
          <a:p>
            <a:r>
              <a:rPr lang="en-US" sz="1600" b="1" dirty="0">
                <a:solidFill>
                  <a:schemeClr val="bg1"/>
                </a:solidFill>
                <a:latin typeface="Lucida Calligraphy" panose="03010101010101010101" pitchFamily="66" charset="77"/>
              </a:rPr>
              <a:t>?</a:t>
            </a:r>
          </a:p>
        </p:txBody>
      </p:sp>
      <p:sp>
        <p:nvSpPr>
          <p:cNvPr id="51" name="Cube 50">
            <a:extLst>
              <a:ext uri="{FF2B5EF4-FFF2-40B4-BE49-F238E27FC236}">
                <a16:creationId xmlns:a16="http://schemas.microsoft.com/office/drawing/2014/main" id="{9452D4F5-70A5-D18E-B13C-112D968F427D}"/>
              </a:ext>
            </a:extLst>
          </p:cNvPr>
          <p:cNvSpPr/>
          <p:nvPr/>
        </p:nvSpPr>
        <p:spPr>
          <a:xfrm>
            <a:off x="3110228" y="2237876"/>
            <a:ext cx="644107" cy="639088"/>
          </a:xfrm>
          <a:prstGeom prst="cub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ube 51">
            <a:extLst>
              <a:ext uri="{FF2B5EF4-FFF2-40B4-BE49-F238E27FC236}">
                <a16:creationId xmlns:a16="http://schemas.microsoft.com/office/drawing/2014/main" id="{6E106E54-6A26-9379-DCE2-EC37B9D495A4}"/>
              </a:ext>
            </a:extLst>
          </p:cNvPr>
          <p:cNvSpPr/>
          <p:nvPr/>
        </p:nvSpPr>
        <p:spPr>
          <a:xfrm>
            <a:off x="4050450" y="4281284"/>
            <a:ext cx="545803" cy="549125"/>
          </a:xfrm>
          <a:prstGeom prst="cube">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AA72147A-1195-B43A-8D46-25AEDE966785}"/>
              </a:ext>
            </a:extLst>
          </p:cNvPr>
          <p:cNvSpPr txBox="1"/>
          <p:nvPr/>
        </p:nvSpPr>
        <p:spPr>
          <a:xfrm>
            <a:off x="3200272" y="2443664"/>
            <a:ext cx="337705" cy="369332"/>
          </a:xfrm>
          <a:prstGeom prst="rect">
            <a:avLst/>
          </a:prstGeom>
          <a:noFill/>
        </p:spPr>
        <p:txBody>
          <a:bodyPr wrap="square" rtlCol="0">
            <a:spAutoFit/>
          </a:bodyPr>
          <a:lstStyle/>
          <a:p>
            <a:r>
              <a:rPr lang="en-US" b="1" dirty="0">
                <a:solidFill>
                  <a:schemeClr val="bg1"/>
                </a:solidFill>
                <a:latin typeface="Lucida Calligraphy" panose="03010101010101010101" pitchFamily="66" charset="77"/>
              </a:rPr>
              <a:t>?</a:t>
            </a:r>
          </a:p>
        </p:txBody>
      </p:sp>
      <p:sp>
        <p:nvSpPr>
          <p:cNvPr id="54" name="TextBox 53">
            <a:extLst>
              <a:ext uri="{FF2B5EF4-FFF2-40B4-BE49-F238E27FC236}">
                <a16:creationId xmlns:a16="http://schemas.microsoft.com/office/drawing/2014/main" id="{2CA2E5C3-B6EE-513B-958F-8C42CD2086FD}"/>
              </a:ext>
            </a:extLst>
          </p:cNvPr>
          <p:cNvSpPr txBox="1"/>
          <p:nvPr/>
        </p:nvSpPr>
        <p:spPr>
          <a:xfrm>
            <a:off x="4080461" y="4469174"/>
            <a:ext cx="337705" cy="338554"/>
          </a:xfrm>
          <a:prstGeom prst="rect">
            <a:avLst/>
          </a:prstGeom>
          <a:noFill/>
        </p:spPr>
        <p:txBody>
          <a:bodyPr wrap="square" rtlCol="0">
            <a:spAutoFit/>
          </a:bodyPr>
          <a:lstStyle/>
          <a:p>
            <a:r>
              <a:rPr lang="en-US" sz="1600" b="1" dirty="0">
                <a:solidFill>
                  <a:schemeClr val="bg1"/>
                </a:solidFill>
                <a:latin typeface="Lucida Calligraphy" panose="03010101010101010101" pitchFamily="66" charset="77"/>
              </a:rPr>
              <a:t>?</a:t>
            </a:r>
          </a:p>
        </p:txBody>
      </p:sp>
      <p:sp>
        <p:nvSpPr>
          <p:cNvPr id="34" name="TextBox 33">
            <a:extLst>
              <a:ext uri="{FF2B5EF4-FFF2-40B4-BE49-F238E27FC236}">
                <a16:creationId xmlns:a16="http://schemas.microsoft.com/office/drawing/2014/main" id="{56CAF556-176D-8014-B342-C7E077483F0C}"/>
              </a:ext>
            </a:extLst>
          </p:cNvPr>
          <p:cNvSpPr txBox="1"/>
          <p:nvPr/>
        </p:nvSpPr>
        <p:spPr>
          <a:xfrm>
            <a:off x="1831654" y="5887462"/>
            <a:ext cx="8523929" cy="584775"/>
          </a:xfrm>
          <a:prstGeom prst="rect">
            <a:avLst/>
          </a:prstGeom>
          <a:noFill/>
        </p:spPr>
        <p:txBody>
          <a:bodyPr wrap="square" rtlCol="0">
            <a:spAutoFit/>
          </a:bodyPr>
          <a:lstStyle/>
          <a:p>
            <a:r>
              <a:rPr lang="en-US" sz="1600" dirty="0">
                <a:solidFill>
                  <a:schemeClr val="bg1"/>
                </a:solidFill>
                <a:latin typeface="Avenir Book" panose="02000503020000020003" pitchFamily="2" charset="0"/>
                <a:cs typeface="Times New Roman" panose="02020603050405020304" pitchFamily="18" charset="0"/>
              </a:rPr>
              <a:t>Liquin, E. &amp; Gopnik, A. (2022). Children are more exploratory and learn more than adults in an approach-avoid task. </a:t>
            </a:r>
            <a:r>
              <a:rPr lang="en-US" sz="1600" i="1" dirty="0">
                <a:solidFill>
                  <a:schemeClr val="bg1"/>
                </a:solidFill>
                <a:latin typeface="Avenir Book" panose="02000503020000020003" pitchFamily="2" charset="0"/>
                <a:cs typeface="Times New Roman" panose="02020603050405020304" pitchFamily="18" charset="0"/>
              </a:rPr>
              <a:t>Cognition, 218. </a:t>
            </a:r>
            <a:r>
              <a:rPr lang="en-US" sz="1600" dirty="0">
                <a:solidFill>
                  <a:schemeClr val="bg1"/>
                </a:solidFill>
                <a:latin typeface="Avenir Book" panose="02000503020000020003" pitchFamily="2" charset="0"/>
                <a:cs typeface="Times New Roman" panose="02020603050405020304" pitchFamily="18" charset="0"/>
                <a:hlinkClick r:id="rId8">
                  <a:extLst>
                    <a:ext uri="{A12FA001-AC4F-418D-AE19-62706E023703}">
                      <ahyp:hlinkClr xmlns:ahyp="http://schemas.microsoft.com/office/drawing/2018/hyperlinkcolor" val="tx"/>
                    </a:ext>
                  </a:extLst>
                </a:hlinkClick>
              </a:rPr>
              <a:t>https://doi.org/10.1016/j.cognition.2021.104940</a:t>
            </a:r>
            <a:r>
              <a:rPr lang="en-US" sz="1600" dirty="0">
                <a:solidFill>
                  <a:schemeClr val="bg1"/>
                </a:solidFill>
                <a:latin typeface="Avenir Book" panose="02000503020000020003" pitchFamily="2" charset="0"/>
                <a:cs typeface="Times New Roman" panose="02020603050405020304" pitchFamily="18" charset="0"/>
              </a:rPr>
              <a:t> </a:t>
            </a:r>
          </a:p>
        </p:txBody>
      </p:sp>
      <p:pic>
        <p:nvPicPr>
          <p:cNvPr id="9" name="Graphic 8" descr="Checkbox Checked with solid fill">
            <a:extLst>
              <a:ext uri="{FF2B5EF4-FFF2-40B4-BE49-F238E27FC236}">
                <a16:creationId xmlns:a16="http://schemas.microsoft.com/office/drawing/2014/main" id="{C4511F9D-A661-A73F-2907-65DB83D83FD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81597" y="4849278"/>
            <a:ext cx="612053" cy="612053"/>
          </a:xfrm>
          <a:prstGeom prst="rect">
            <a:avLst/>
          </a:prstGeom>
        </p:spPr>
      </p:pic>
      <p:pic>
        <p:nvPicPr>
          <p:cNvPr id="35" name="Graphic 34" descr="Checkbox Crossed with solid fill">
            <a:extLst>
              <a:ext uri="{FF2B5EF4-FFF2-40B4-BE49-F238E27FC236}">
                <a16:creationId xmlns:a16="http://schemas.microsoft.com/office/drawing/2014/main" id="{AAF972AB-3E8E-331A-362A-8BC5948A48C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137986" y="4847599"/>
            <a:ext cx="612053" cy="612053"/>
          </a:xfrm>
          <a:prstGeom prst="rect">
            <a:avLst/>
          </a:prstGeom>
        </p:spPr>
      </p:pic>
      <p:pic>
        <p:nvPicPr>
          <p:cNvPr id="49" name="Graphic 48" descr="Checkbox Checked with solid fill">
            <a:extLst>
              <a:ext uri="{FF2B5EF4-FFF2-40B4-BE49-F238E27FC236}">
                <a16:creationId xmlns:a16="http://schemas.microsoft.com/office/drawing/2014/main" id="{F694F2CA-2D6B-8824-613A-B7CDEC5FD9C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08515" y="4847599"/>
            <a:ext cx="612053" cy="612053"/>
          </a:xfrm>
          <a:prstGeom prst="rect">
            <a:avLst/>
          </a:prstGeom>
        </p:spPr>
      </p:pic>
      <p:pic>
        <p:nvPicPr>
          <p:cNvPr id="55" name="Graphic 54" descr="Checkbox Checked with solid fill">
            <a:extLst>
              <a:ext uri="{FF2B5EF4-FFF2-40B4-BE49-F238E27FC236}">
                <a16:creationId xmlns:a16="http://schemas.microsoft.com/office/drawing/2014/main" id="{CA7EC565-9D09-6B12-561B-DF5630DABAC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11068" y="4854581"/>
            <a:ext cx="612053" cy="612053"/>
          </a:xfrm>
          <a:prstGeom prst="rect">
            <a:avLst/>
          </a:prstGeom>
        </p:spPr>
      </p:pic>
    </p:spTree>
    <p:extLst>
      <p:ext uri="{BB962C8B-B14F-4D97-AF65-F5344CB8AC3E}">
        <p14:creationId xmlns:p14="http://schemas.microsoft.com/office/powerpoint/2010/main" val="310205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6" grpId="0" animBg="1"/>
      <p:bldP spid="27" grpId="0" animBg="1"/>
      <p:bldP spid="36" grpId="0" animBg="1"/>
      <p:bldP spid="37" grpId="0" animBg="1"/>
      <p:bldP spid="38" grpId="0" animBg="1"/>
      <p:bldP spid="39" grpId="0" animBg="1"/>
      <p:bldP spid="40" grpId="0" animBg="1"/>
      <p:bldP spid="41" grpId="0" animBg="1"/>
      <p:bldP spid="42" grpId="0" animBg="1"/>
      <p:bldP spid="47" grpId="0"/>
      <p:bldP spid="43" grpId="0" animBg="1"/>
      <p:bldP spid="44" grpId="0" animBg="1"/>
      <p:bldP spid="45" grpId="0" animBg="1"/>
      <p:bldP spid="46" grpId="0" animBg="1"/>
      <p:bldP spid="52" grpId="0" animBg="1"/>
      <p:bldP spid="5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646331"/>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Our Approach: What, Why, and How</a:t>
            </a:r>
          </a:p>
        </p:txBody>
      </p:sp>
      <p:pic>
        <p:nvPicPr>
          <p:cNvPr id="4" name="Picture 3" descr="Diagram&#10;&#10;Description automatically generated">
            <a:extLst>
              <a:ext uri="{FF2B5EF4-FFF2-40B4-BE49-F238E27FC236}">
                <a16:creationId xmlns:a16="http://schemas.microsoft.com/office/drawing/2014/main" id="{44990102-2CAF-CBCD-55C1-882C1A05BBE8}"/>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saturation sat="400000"/>
                    </a14:imgEffect>
                  </a14:imgLayer>
                </a14:imgProps>
              </a:ext>
            </a:extLst>
          </a:blip>
          <a:srcRect l="28634" r="4794"/>
          <a:stretch/>
        </p:blipFill>
        <p:spPr>
          <a:xfrm>
            <a:off x="2019992" y="1744208"/>
            <a:ext cx="3323594" cy="2862072"/>
          </a:xfrm>
          <a:prstGeom prst="rect">
            <a:avLst/>
          </a:prstGeom>
          <a:solidFill>
            <a:schemeClr val="bg1"/>
          </a:solidFill>
        </p:spPr>
      </p:pic>
      <p:sp>
        <p:nvSpPr>
          <p:cNvPr id="6" name="TextBox 5">
            <a:extLst>
              <a:ext uri="{FF2B5EF4-FFF2-40B4-BE49-F238E27FC236}">
                <a16:creationId xmlns:a16="http://schemas.microsoft.com/office/drawing/2014/main" id="{E3399EFE-63A4-C72C-4B9B-6174D31C17D8}"/>
              </a:ext>
            </a:extLst>
          </p:cNvPr>
          <p:cNvSpPr txBox="1"/>
          <p:nvPr/>
        </p:nvSpPr>
        <p:spPr>
          <a:xfrm>
            <a:off x="2019992" y="4390836"/>
            <a:ext cx="3391070" cy="215444"/>
          </a:xfrm>
          <a:prstGeom prst="rect">
            <a:avLst/>
          </a:prstGeom>
          <a:noFill/>
        </p:spPr>
        <p:txBody>
          <a:bodyPr wrap="square" rtlCol="0">
            <a:spAutoFit/>
          </a:bodyPr>
          <a:lstStyle/>
          <a:p>
            <a:r>
              <a:rPr lang="en-US" sz="800" dirty="0">
                <a:solidFill>
                  <a:schemeClr val="bg1"/>
                </a:solidFill>
                <a:latin typeface="AppleGothic" pitchFamily="2" charset="-127"/>
                <a:ea typeface="AppleGothic" pitchFamily="2" charset="-127"/>
              </a:rPr>
              <a:t>Photo Credit: </a:t>
            </a:r>
            <a:r>
              <a:rPr lang="en-US" sz="800" dirty="0">
                <a:solidFill>
                  <a:schemeClr val="bg1"/>
                </a:solidFill>
                <a:latin typeface="AppleGothic" pitchFamily="2" charset="-127"/>
                <a:ea typeface="AppleGothic" pitchFamily="2" charset="-127"/>
                <a:hlinkClick r:id="rId5">
                  <a:extLst>
                    <a:ext uri="{A12FA001-AC4F-418D-AE19-62706E023703}">
                      <ahyp:hlinkClr xmlns:ahyp="http://schemas.microsoft.com/office/drawing/2018/hyperlinkcolor" val="tx"/>
                    </a:ext>
                  </a:extLst>
                </a:hlinkClick>
              </a:rPr>
              <a:t>https://intellabs.github.io/coach/_images/design.png</a:t>
            </a:r>
            <a:r>
              <a:rPr lang="en-US" sz="800" dirty="0">
                <a:solidFill>
                  <a:schemeClr val="bg1"/>
                </a:solidFill>
                <a:latin typeface="AppleGothic" pitchFamily="2" charset="-127"/>
                <a:ea typeface="AppleGothic" pitchFamily="2" charset="-127"/>
              </a:rPr>
              <a:t> </a:t>
            </a:r>
          </a:p>
        </p:txBody>
      </p:sp>
      <p:sp>
        <p:nvSpPr>
          <p:cNvPr id="3" name="Oval 2">
            <a:extLst>
              <a:ext uri="{FF2B5EF4-FFF2-40B4-BE49-F238E27FC236}">
                <a16:creationId xmlns:a16="http://schemas.microsoft.com/office/drawing/2014/main" id="{C60ACA2A-5590-E9A5-97B5-CA1A18FE9066}"/>
              </a:ext>
            </a:extLst>
          </p:cNvPr>
          <p:cNvSpPr/>
          <p:nvPr/>
        </p:nvSpPr>
        <p:spPr>
          <a:xfrm>
            <a:off x="6641553" y="2726803"/>
            <a:ext cx="672662" cy="63908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4F511E6-BE34-9B35-38FE-30B10AC2C1A8}"/>
              </a:ext>
            </a:extLst>
          </p:cNvPr>
          <p:cNvSpPr/>
          <p:nvPr/>
        </p:nvSpPr>
        <p:spPr>
          <a:xfrm>
            <a:off x="6809719" y="2942849"/>
            <a:ext cx="84083" cy="231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C108816-25CA-6A39-D2B4-57799D4BD61C}"/>
              </a:ext>
            </a:extLst>
          </p:cNvPr>
          <p:cNvSpPr/>
          <p:nvPr/>
        </p:nvSpPr>
        <p:spPr>
          <a:xfrm>
            <a:off x="7067222" y="2942849"/>
            <a:ext cx="84083" cy="23122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Grinning face with solid fill with solid fill">
            <a:extLst>
              <a:ext uri="{FF2B5EF4-FFF2-40B4-BE49-F238E27FC236}">
                <a16:creationId xmlns:a16="http://schemas.microsoft.com/office/drawing/2014/main" id="{256445E8-6F5C-5806-60EB-2385E87A9C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34740" y="4032261"/>
            <a:ext cx="661830" cy="661830"/>
          </a:xfrm>
          <a:prstGeom prst="rect">
            <a:avLst/>
          </a:prstGeom>
        </p:spPr>
      </p:pic>
      <p:pic>
        <p:nvPicPr>
          <p:cNvPr id="11" name="Graphic 10" descr="Sad face with solid fill with solid fill">
            <a:extLst>
              <a:ext uri="{FF2B5EF4-FFF2-40B4-BE49-F238E27FC236}">
                <a16:creationId xmlns:a16="http://schemas.microsoft.com/office/drawing/2014/main" id="{4F13CB96-F92E-1768-A3F6-260828C0888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30415" y="4025023"/>
            <a:ext cx="661831" cy="661831"/>
          </a:xfrm>
          <a:prstGeom prst="rect">
            <a:avLst/>
          </a:prstGeom>
        </p:spPr>
      </p:pic>
      <p:sp>
        <p:nvSpPr>
          <p:cNvPr id="16" name="Bent Arrow 15">
            <a:extLst>
              <a:ext uri="{FF2B5EF4-FFF2-40B4-BE49-F238E27FC236}">
                <a16:creationId xmlns:a16="http://schemas.microsoft.com/office/drawing/2014/main" id="{66836564-6978-4F71-AB40-73B5140A6C68}"/>
              </a:ext>
            </a:extLst>
          </p:cNvPr>
          <p:cNvSpPr/>
          <p:nvPr/>
        </p:nvSpPr>
        <p:spPr>
          <a:xfrm rot="5400000">
            <a:off x="7937023" y="1258143"/>
            <a:ext cx="369333" cy="2355301"/>
          </a:xfrm>
          <a:prstGeom prst="bentArrow">
            <a:avLst>
              <a:gd name="adj1" fmla="val 25000"/>
              <a:gd name="adj2" fmla="val 7508"/>
              <a:gd name="adj3" fmla="val 15964"/>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Bent Arrow 16">
            <a:extLst>
              <a:ext uri="{FF2B5EF4-FFF2-40B4-BE49-F238E27FC236}">
                <a16:creationId xmlns:a16="http://schemas.microsoft.com/office/drawing/2014/main" id="{7C310BCA-681F-B554-71B1-17C30C48E5D4}"/>
              </a:ext>
            </a:extLst>
          </p:cNvPr>
          <p:cNvSpPr/>
          <p:nvPr/>
        </p:nvSpPr>
        <p:spPr>
          <a:xfrm rot="16200000">
            <a:off x="7844349" y="2521426"/>
            <a:ext cx="454205" cy="2355300"/>
          </a:xfrm>
          <a:prstGeom prst="bentArrow">
            <a:avLst>
              <a:gd name="adj1" fmla="val 8589"/>
              <a:gd name="adj2" fmla="val 13278"/>
              <a:gd name="adj3" fmla="val 25000"/>
              <a:gd name="adj4" fmla="val 414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Rectangle 17">
            <a:extLst>
              <a:ext uri="{FF2B5EF4-FFF2-40B4-BE49-F238E27FC236}">
                <a16:creationId xmlns:a16="http://schemas.microsoft.com/office/drawing/2014/main" id="{D1F78AB5-5C37-46C6-B863-AE97F3D27B99}"/>
              </a:ext>
            </a:extLst>
          </p:cNvPr>
          <p:cNvSpPr/>
          <p:nvPr/>
        </p:nvSpPr>
        <p:spPr>
          <a:xfrm>
            <a:off x="6944039" y="2251126"/>
            <a:ext cx="45719" cy="386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860692D-E8A8-0134-FEFA-869B6268FE91}"/>
              </a:ext>
            </a:extLst>
          </p:cNvPr>
          <p:cNvSpPr/>
          <p:nvPr/>
        </p:nvSpPr>
        <p:spPr>
          <a:xfrm flipH="1">
            <a:off x="9248664" y="3406172"/>
            <a:ext cx="45719" cy="5239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7DCF8F6-2F25-834F-C915-E525B3544841}"/>
              </a:ext>
            </a:extLst>
          </p:cNvPr>
          <p:cNvSpPr txBox="1"/>
          <p:nvPr/>
        </p:nvSpPr>
        <p:spPr>
          <a:xfrm>
            <a:off x="7703815" y="1775326"/>
            <a:ext cx="830585" cy="369332"/>
          </a:xfrm>
          <a:prstGeom prst="rect">
            <a:avLst/>
          </a:prstGeom>
          <a:noFill/>
        </p:spPr>
        <p:txBody>
          <a:bodyPr wrap="square" rtlCol="0">
            <a:spAutoFit/>
          </a:bodyPr>
          <a:lstStyle/>
          <a:p>
            <a:r>
              <a:rPr lang="en-US" b="1" dirty="0">
                <a:solidFill>
                  <a:schemeClr val="bg2"/>
                </a:solidFill>
              </a:rPr>
              <a:t>Action</a:t>
            </a:r>
          </a:p>
        </p:txBody>
      </p:sp>
      <p:sp>
        <p:nvSpPr>
          <p:cNvPr id="21" name="TextBox 20">
            <a:extLst>
              <a:ext uri="{FF2B5EF4-FFF2-40B4-BE49-F238E27FC236}">
                <a16:creationId xmlns:a16="http://schemas.microsoft.com/office/drawing/2014/main" id="{5FF22C20-33BE-680F-63FD-2A32AADF5A18}"/>
              </a:ext>
            </a:extLst>
          </p:cNvPr>
          <p:cNvSpPr txBox="1"/>
          <p:nvPr/>
        </p:nvSpPr>
        <p:spPr>
          <a:xfrm>
            <a:off x="2569578" y="4735917"/>
            <a:ext cx="2359840" cy="374040"/>
          </a:xfrm>
          <a:prstGeom prst="rect">
            <a:avLst/>
          </a:prstGeom>
          <a:noFill/>
        </p:spPr>
        <p:txBody>
          <a:bodyPr wrap="square" rtlCol="0">
            <a:spAutoFit/>
          </a:bodyPr>
          <a:lstStyle/>
          <a:p>
            <a:r>
              <a:rPr lang="en-US" dirty="0">
                <a:solidFill>
                  <a:schemeClr val="bg2"/>
                </a:solidFill>
              </a:rPr>
              <a:t>Reinforcement Learning</a:t>
            </a:r>
          </a:p>
        </p:txBody>
      </p:sp>
      <p:sp>
        <p:nvSpPr>
          <p:cNvPr id="22" name="TextBox 21">
            <a:extLst>
              <a:ext uri="{FF2B5EF4-FFF2-40B4-BE49-F238E27FC236}">
                <a16:creationId xmlns:a16="http://schemas.microsoft.com/office/drawing/2014/main" id="{BD08EA00-8248-C504-8BAF-AB2534E8F2E2}"/>
              </a:ext>
            </a:extLst>
          </p:cNvPr>
          <p:cNvSpPr txBox="1"/>
          <p:nvPr/>
        </p:nvSpPr>
        <p:spPr>
          <a:xfrm>
            <a:off x="7262583" y="4753807"/>
            <a:ext cx="2359840" cy="374040"/>
          </a:xfrm>
          <a:prstGeom prst="rect">
            <a:avLst/>
          </a:prstGeom>
          <a:noFill/>
        </p:spPr>
        <p:txBody>
          <a:bodyPr wrap="square" rtlCol="0">
            <a:spAutoFit/>
          </a:bodyPr>
          <a:lstStyle/>
          <a:p>
            <a:r>
              <a:rPr lang="en-US" dirty="0">
                <a:solidFill>
                  <a:schemeClr val="bg2"/>
                </a:solidFill>
              </a:rPr>
              <a:t>Experiment Design</a:t>
            </a:r>
          </a:p>
        </p:txBody>
      </p:sp>
      <p:sp>
        <p:nvSpPr>
          <p:cNvPr id="12" name="Rounded Rectangle 11">
            <a:extLst>
              <a:ext uri="{FF2B5EF4-FFF2-40B4-BE49-F238E27FC236}">
                <a16:creationId xmlns:a16="http://schemas.microsoft.com/office/drawing/2014/main" id="{B590A9CE-7942-3AC9-418F-D96E93034436}"/>
              </a:ext>
            </a:extLst>
          </p:cNvPr>
          <p:cNvSpPr/>
          <p:nvPr/>
        </p:nvSpPr>
        <p:spPr>
          <a:xfrm>
            <a:off x="8792246" y="3214004"/>
            <a:ext cx="940414" cy="58875"/>
          </a:xfrm>
          <a:prstGeom prst="roundRect">
            <a:avLst/>
          </a:prstGeom>
          <a:solidFill>
            <a:schemeClr val="bg1">
              <a:lumMod val="75000"/>
              <a:lumOff val="2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DAA13985-7436-FD98-8D65-1807DAEB2D50}"/>
              </a:ext>
            </a:extLst>
          </p:cNvPr>
          <p:cNvSpPr/>
          <p:nvPr/>
        </p:nvSpPr>
        <p:spPr>
          <a:xfrm>
            <a:off x="8881495" y="2735803"/>
            <a:ext cx="780056" cy="438274"/>
          </a:xfrm>
          <a:prstGeom prst="roundRect">
            <a:avLst/>
          </a:prstGeom>
          <a:solidFill>
            <a:schemeClr val="bg1">
              <a:lumMod val="65000"/>
              <a:lumOff val="3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AAB8D890-CE90-5B01-DC9C-4BBB1B18C5E7}"/>
              </a:ext>
            </a:extLst>
          </p:cNvPr>
          <p:cNvSpPr/>
          <p:nvPr/>
        </p:nvSpPr>
        <p:spPr>
          <a:xfrm>
            <a:off x="8918229" y="2793939"/>
            <a:ext cx="704194" cy="331980"/>
          </a:xfrm>
          <a:prstGeom prst="roundRect">
            <a:avLst/>
          </a:prstGeom>
          <a:solidFill>
            <a:schemeClr val="tx1"/>
          </a:solidFill>
          <a:ln>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C4CCDE-4CC1-2FE8-6292-166955C7F322}"/>
              </a:ext>
            </a:extLst>
          </p:cNvPr>
          <p:cNvSpPr/>
          <p:nvPr/>
        </p:nvSpPr>
        <p:spPr>
          <a:xfrm>
            <a:off x="9101473" y="2886608"/>
            <a:ext cx="337705" cy="308973"/>
          </a:xfrm>
          <a:prstGeom prst="rect">
            <a:avLst/>
          </a:prstGeom>
          <a:solidFill>
            <a:srgbClr val="FFFF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C92CCD07-6638-99EF-F2C6-8774178294E1}"/>
              </a:ext>
            </a:extLst>
          </p:cNvPr>
          <p:cNvSpPr txBox="1"/>
          <p:nvPr/>
        </p:nvSpPr>
        <p:spPr>
          <a:xfrm>
            <a:off x="9130487" y="2876939"/>
            <a:ext cx="337705" cy="338554"/>
          </a:xfrm>
          <a:prstGeom prst="rect">
            <a:avLst/>
          </a:prstGeom>
          <a:noFill/>
        </p:spPr>
        <p:txBody>
          <a:bodyPr wrap="square" rtlCol="0">
            <a:spAutoFit/>
          </a:bodyPr>
          <a:lstStyle/>
          <a:p>
            <a:r>
              <a:rPr lang="en-US" sz="1600" b="1" dirty="0">
                <a:solidFill>
                  <a:schemeClr val="bg1"/>
                </a:solidFill>
                <a:latin typeface="Lucida Calligraphy" panose="03010101010101010101" pitchFamily="66" charset="77"/>
              </a:rPr>
              <a:t>?</a:t>
            </a:r>
          </a:p>
        </p:txBody>
      </p:sp>
      <p:sp>
        <p:nvSpPr>
          <p:cNvPr id="26" name="TextBox 25">
            <a:extLst>
              <a:ext uri="{FF2B5EF4-FFF2-40B4-BE49-F238E27FC236}">
                <a16:creationId xmlns:a16="http://schemas.microsoft.com/office/drawing/2014/main" id="{F1F231FE-12A7-2A02-514D-A9391014D3C4}"/>
              </a:ext>
            </a:extLst>
          </p:cNvPr>
          <p:cNvSpPr txBox="1"/>
          <p:nvPr/>
        </p:nvSpPr>
        <p:spPr>
          <a:xfrm>
            <a:off x="1831654" y="5641493"/>
            <a:ext cx="8523929" cy="830997"/>
          </a:xfrm>
          <a:prstGeom prst="rect">
            <a:avLst/>
          </a:prstGeom>
          <a:noFill/>
        </p:spPr>
        <p:txBody>
          <a:bodyPr wrap="square" rtlCol="0">
            <a:spAutoFit/>
          </a:bodyPr>
          <a:lstStyle/>
          <a:p>
            <a:r>
              <a:rPr lang="en-US" sz="1600" dirty="0">
                <a:solidFill>
                  <a:schemeClr val="bg1"/>
                </a:solidFill>
                <a:latin typeface="Avenir Book" panose="02000503020000020003" pitchFamily="2" charset="0"/>
                <a:cs typeface="Times New Roman" panose="02020603050405020304" pitchFamily="18" charset="0"/>
              </a:rPr>
              <a:t>Nussenbaum, K. &amp; Hartley, C. A. (2019). Reinforcement learning across development: What insights can we draw from a decade of research? </a:t>
            </a:r>
            <a:r>
              <a:rPr lang="en-US" sz="1600" i="1" dirty="0">
                <a:solidFill>
                  <a:schemeClr val="bg1"/>
                </a:solidFill>
                <a:latin typeface="Avenir Book" panose="02000503020000020003" pitchFamily="2" charset="0"/>
                <a:cs typeface="Times New Roman" panose="02020603050405020304" pitchFamily="18" charset="0"/>
              </a:rPr>
              <a:t>Developmental Cognitive Neuroscience, 40. </a:t>
            </a:r>
            <a:r>
              <a:rPr lang="en-US" sz="1600" dirty="0">
                <a:solidFill>
                  <a:schemeClr val="bg1"/>
                </a:solidFill>
                <a:latin typeface="Avenir Book" panose="02000503020000020003" pitchFamily="2" charset="0"/>
                <a:cs typeface="Times New Roman" panose="02020603050405020304" pitchFamily="18" charset="0"/>
                <a:hlinkClick r:id="rId10">
                  <a:extLst>
                    <a:ext uri="{A12FA001-AC4F-418D-AE19-62706E023703}">
                      <ahyp:hlinkClr xmlns:ahyp="http://schemas.microsoft.com/office/drawing/2018/hyperlinkcolor" val="tx"/>
                    </a:ext>
                  </a:extLst>
                </a:hlinkClick>
              </a:rPr>
              <a:t>https://doi.org/10.1016/j.dcn.2019.100733</a:t>
            </a:r>
            <a:r>
              <a:rPr lang="en-US" sz="1600" dirty="0">
                <a:solidFill>
                  <a:schemeClr val="bg1"/>
                </a:solidFill>
                <a:latin typeface="Avenir Book" panose="02000503020000020003" pitchFamily="2" charset="0"/>
                <a:cs typeface="Times New Roman" panose="02020603050405020304" pitchFamily="18" charset="0"/>
              </a:rPr>
              <a:t> </a:t>
            </a:r>
          </a:p>
        </p:txBody>
      </p:sp>
    </p:spTree>
    <p:extLst>
      <p:ext uri="{BB962C8B-B14F-4D97-AF65-F5344CB8AC3E}">
        <p14:creationId xmlns:p14="http://schemas.microsoft.com/office/powerpoint/2010/main" val="3340477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endParaRPr lang="en-US" b="1" dirty="0">
              <a:solidFill>
                <a:schemeClr val="bg2"/>
              </a:solidFill>
              <a:latin typeface="AppleGothic" pitchFamily="2" charset="-127"/>
              <a:ea typeface="AppleGothic" pitchFamily="2" charset="-127"/>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793709" cy="1384995"/>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Reinforcement Learning (RL) Model</a:t>
            </a:r>
          </a:p>
          <a:p>
            <a:r>
              <a:rPr lang="en-US" sz="2400" b="1" dirty="0">
                <a:solidFill>
                  <a:schemeClr val="bg2"/>
                </a:solidFill>
                <a:latin typeface="AppleGothic" pitchFamily="2" charset="-127"/>
                <a:ea typeface="AppleGothic" pitchFamily="2" charset="-127"/>
              </a:rPr>
              <a:t>Definition: Q-Learning</a:t>
            </a:r>
          </a:p>
          <a:p>
            <a:endParaRPr lang="en-US" sz="2400" b="1" dirty="0">
              <a:solidFill>
                <a:schemeClr val="bg2"/>
              </a:solidFill>
              <a:latin typeface="AppleGothic" pitchFamily="2" charset="-127"/>
              <a:ea typeface="AppleGothic" pitchFamily="2" charset="-127"/>
            </a:endParaRPr>
          </a:p>
        </p:txBody>
      </p:sp>
      <p:pic>
        <p:nvPicPr>
          <p:cNvPr id="4" name="Picture 3" descr="Diagram&#10;&#10;Description automatically generated">
            <a:extLst>
              <a:ext uri="{FF2B5EF4-FFF2-40B4-BE49-F238E27FC236}">
                <a16:creationId xmlns:a16="http://schemas.microsoft.com/office/drawing/2014/main" id="{E93C86FB-52D0-3B5A-3A1E-CA70D70E4292}"/>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saturation sat="400000"/>
                    </a14:imgEffect>
                  </a14:imgLayer>
                </a14:imgProps>
              </a:ext>
            </a:extLst>
          </a:blip>
          <a:srcRect l="28634" r="4794"/>
          <a:stretch/>
        </p:blipFill>
        <p:spPr>
          <a:xfrm>
            <a:off x="4624797" y="1506398"/>
            <a:ext cx="2830240" cy="2437226"/>
          </a:xfrm>
          <a:prstGeom prst="rect">
            <a:avLst/>
          </a:prstGeom>
          <a:solidFill>
            <a:schemeClr val="bg1"/>
          </a:solidFill>
        </p:spPr>
      </p:pic>
      <p:sp>
        <p:nvSpPr>
          <p:cNvPr id="3" name="TextBox 2">
            <a:extLst>
              <a:ext uri="{FF2B5EF4-FFF2-40B4-BE49-F238E27FC236}">
                <a16:creationId xmlns:a16="http://schemas.microsoft.com/office/drawing/2014/main" id="{1D2C4EE6-D606-BC0D-67C9-BEEECFCF183D}"/>
              </a:ext>
            </a:extLst>
          </p:cNvPr>
          <p:cNvSpPr txBox="1"/>
          <p:nvPr/>
        </p:nvSpPr>
        <p:spPr>
          <a:xfrm>
            <a:off x="4398084" y="6364515"/>
            <a:ext cx="3391070" cy="215444"/>
          </a:xfrm>
          <a:prstGeom prst="rect">
            <a:avLst/>
          </a:prstGeom>
          <a:noFill/>
        </p:spPr>
        <p:txBody>
          <a:bodyPr wrap="square" rtlCol="0">
            <a:spAutoFit/>
          </a:bodyPr>
          <a:lstStyle/>
          <a:p>
            <a:r>
              <a:rPr lang="en-US" sz="800" dirty="0">
                <a:solidFill>
                  <a:schemeClr val="bg1"/>
                </a:solidFill>
                <a:latin typeface="AppleGothic" pitchFamily="2" charset="-127"/>
                <a:ea typeface="AppleGothic" pitchFamily="2" charset="-127"/>
              </a:rPr>
              <a:t>Photo Credit: </a:t>
            </a:r>
            <a:r>
              <a:rPr lang="en-US" sz="800" dirty="0">
                <a:solidFill>
                  <a:schemeClr val="bg1"/>
                </a:solidFill>
                <a:latin typeface="AppleGothic" pitchFamily="2" charset="-127"/>
                <a:ea typeface="AppleGothic" pitchFamily="2" charset="-127"/>
                <a:hlinkClick r:id="rId5">
                  <a:extLst>
                    <a:ext uri="{A12FA001-AC4F-418D-AE19-62706E023703}">
                      <ahyp:hlinkClr xmlns:ahyp="http://schemas.microsoft.com/office/drawing/2018/hyperlinkcolor" val="tx"/>
                    </a:ext>
                  </a:extLst>
                </a:hlinkClick>
              </a:rPr>
              <a:t>https://intellabs.github.io/coach/_images/design.png</a:t>
            </a:r>
            <a:r>
              <a:rPr lang="en-US" sz="800" dirty="0">
                <a:solidFill>
                  <a:schemeClr val="bg1"/>
                </a:solidFill>
                <a:latin typeface="AppleGothic" pitchFamily="2" charset="-127"/>
                <a:ea typeface="AppleGothic" pitchFamily="2" charset="-127"/>
              </a:rPr>
              <a:t>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0F382-5CE4-6A47-410B-4CFCB5A46D86}"/>
                  </a:ext>
                </a:extLst>
              </p:cNvPr>
              <p:cNvSpPr txBox="1"/>
              <p:nvPr/>
            </p:nvSpPr>
            <p:spPr>
              <a:xfrm>
                <a:off x="2421381" y="5321168"/>
                <a:ext cx="7806637" cy="473206"/>
              </a:xfrm>
              <a:prstGeom prst="rect">
                <a:avLst/>
              </a:prstGeom>
              <a:noFill/>
            </p:spPr>
            <p:txBody>
              <a:bodyPr wrap="square">
                <a:spAutoFit/>
              </a:bodyPr>
              <a:lstStyle/>
              <a:p>
                <a:pPr>
                  <a:lnSpc>
                    <a:spcPct val="150000"/>
                  </a:lnSpc>
                </a:pPr>
                <a:r>
                  <a:rPr lang="en-US" b="1" dirty="0">
                    <a:solidFill>
                      <a:schemeClr val="bg2"/>
                    </a:solidFill>
                    <a:latin typeface="AppleGothic" pitchFamily="2" charset="-127"/>
                    <a:ea typeface="AppleGothic" pitchFamily="2" charset="-127"/>
                  </a:rPr>
                  <a:t>   Parameters of Interest          Learning Rate </a:t>
                </a:r>
                <a14:m>
                  <m:oMath xmlns:m="http://schemas.openxmlformats.org/officeDocument/2006/math">
                    <m:r>
                      <a:rPr lang="en-US" b="1" i="1" smtClean="0">
                        <a:solidFill>
                          <a:schemeClr val="accent1"/>
                        </a:solidFill>
                        <a:latin typeface="Cambria Math" panose="02040503050406030204" pitchFamily="18" charset="0"/>
                        <a:ea typeface="AppleGothic" pitchFamily="2" charset="-127"/>
                      </a:rPr>
                      <m:t>𝜶</m:t>
                    </m:r>
                  </m:oMath>
                </a14:m>
                <a:r>
                  <a:rPr lang="en-US" b="1" dirty="0">
                    <a:solidFill>
                      <a:schemeClr val="bg2"/>
                    </a:solidFill>
                    <a:latin typeface="AppleGothic" pitchFamily="2" charset="-127"/>
                    <a:ea typeface="AppleGothic" pitchFamily="2" charset="-127"/>
                  </a:rPr>
                  <a:t>, Inverse Temperature </a:t>
                </a:r>
                <a14:m>
                  <m:oMath xmlns:m="http://schemas.openxmlformats.org/officeDocument/2006/math">
                    <m:r>
                      <a:rPr lang="en-US" b="1" i="1" smtClean="0">
                        <a:solidFill>
                          <a:schemeClr val="accent1"/>
                        </a:solidFill>
                        <a:latin typeface="Cambria Math" panose="02040503050406030204" pitchFamily="18" charset="0"/>
                        <a:ea typeface="AppleGothic" pitchFamily="2" charset="-127"/>
                      </a:rPr>
                      <m:t>𝜷</m:t>
                    </m:r>
                  </m:oMath>
                </a14:m>
                <a:endParaRPr lang="en-US" b="1" dirty="0">
                  <a:solidFill>
                    <a:schemeClr val="accent1"/>
                  </a:solidFill>
                  <a:latin typeface="AppleGothic" pitchFamily="2" charset="-127"/>
                  <a:ea typeface="AppleGothic" pitchFamily="2" charset="-127"/>
                </a:endParaRPr>
              </a:p>
            </p:txBody>
          </p:sp>
        </mc:Choice>
        <mc:Fallback xmlns="">
          <p:sp>
            <p:nvSpPr>
              <p:cNvPr id="8" name="TextBox 7">
                <a:extLst>
                  <a:ext uri="{FF2B5EF4-FFF2-40B4-BE49-F238E27FC236}">
                    <a16:creationId xmlns:a16="http://schemas.microsoft.com/office/drawing/2014/main" id="{74B0F382-5CE4-6A47-410B-4CFCB5A46D86}"/>
                  </a:ext>
                </a:extLst>
              </p:cNvPr>
              <p:cNvSpPr txBox="1">
                <a:spLocks noRot="1" noChangeAspect="1" noMove="1" noResize="1" noEditPoints="1" noAdjustHandles="1" noChangeArrowheads="1" noChangeShapeType="1" noTextEdit="1"/>
              </p:cNvSpPr>
              <p:nvPr/>
            </p:nvSpPr>
            <p:spPr>
              <a:xfrm>
                <a:off x="2421381" y="5321168"/>
                <a:ext cx="7806637" cy="473206"/>
              </a:xfrm>
              <a:prstGeom prst="rect">
                <a:avLst/>
              </a:prstGeom>
              <a:blipFill>
                <a:blip r:embed="rId6"/>
                <a:stretch>
                  <a:fillRect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A016F24-EC50-E7E3-4203-BB0BFC2B4ECB}"/>
                  </a:ext>
                </a:extLst>
              </p:cNvPr>
              <p:cNvSpPr txBox="1"/>
              <p:nvPr/>
            </p:nvSpPr>
            <p:spPr>
              <a:xfrm>
                <a:off x="2987095" y="4672373"/>
                <a:ext cx="6105644" cy="632609"/>
              </a:xfrm>
              <a:prstGeom prst="rect">
                <a:avLst/>
              </a:prstGeom>
              <a:noFill/>
            </p:spPr>
            <p:txBody>
              <a:bodyPr wrap="square">
                <a:spAutoFit/>
              </a:bodyPr>
              <a:lstStyle/>
              <a:p>
                <a:r>
                  <a:rPr lang="en-US" b="1" dirty="0">
                    <a:solidFill>
                      <a:schemeClr val="bg2"/>
                    </a:solidFill>
                    <a:latin typeface="AppleGothic" pitchFamily="2" charset="-127"/>
                    <a:ea typeface="AppleGothic" pitchFamily="2" charset="-127"/>
                  </a:rPr>
                  <a:t>Decision Probability </a:t>
                </a:r>
                <a:r>
                  <a:rPr lang="en-US" b="1" dirty="0">
                    <a:solidFill>
                      <a:schemeClr val="bg2"/>
                    </a:solidFill>
                    <a:ea typeface="AppleGothic" pitchFamily="2" charset="-127"/>
                  </a:rPr>
                  <a:t>		</a:t>
                </a:r>
                <a14:m>
                  <m:oMath xmlns:m="http://schemas.openxmlformats.org/officeDocument/2006/math">
                    <m:sSub>
                      <m:sSubPr>
                        <m:ctrlPr>
                          <a:rPr lang="en-US" b="1" i="1" smtClean="0">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𝑷</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sub>
                    </m:sSub>
                    <m:r>
                      <a:rPr lang="en-US" b="1" i="1">
                        <a:solidFill>
                          <a:schemeClr val="bg2"/>
                        </a:solidFill>
                        <a:latin typeface="Cambria Math" panose="02040503050406030204" pitchFamily="18" charset="0"/>
                        <a:ea typeface="AppleGothic" pitchFamily="2" charset="-127"/>
                      </a:rPr>
                      <m:t>= </m:t>
                    </m:r>
                    <m:f>
                      <m:fPr>
                        <m:ctrlPr>
                          <a:rPr lang="en-US" b="1" i="1">
                            <a:solidFill>
                              <a:schemeClr val="bg2"/>
                            </a:solidFill>
                            <a:latin typeface="Cambria Math" panose="02040503050406030204" pitchFamily="18" charset="0"/>
                            <a:ea typeface="AppleGothic" pitchFamily="2" charset="-127"/>
                          </a:rPr>
                        </m:ctrlPr>
                      </m:fPr>
                      <m:num>
                        <m:sSup>
                          <m:sSupPr>
                            <m:ctrlPr>
                              <a:rPr lang="en-US" b="1" i="1">
                                <a:solidFill>
                                  <a:schemeClr val="bg2"/>
                                </a:solidFill>
                                <a:latin typeface="Cambria Math" panose="02040503050406030204" pitchFamily="18" charset="0"/>
                                <a:ea typeface="AppleGothic" pitchFamily="2" charset="-127"/>
                              </a:rPr>
                            </m:ctrlPr>
                          </m:sSupPr>
                          <m:e>
                            <m:r>
                              <a:rPr lang="en-US" b="1" i="1">
                                <a:solidFill>
                                  <a:schemeClr val="bg2"/>
                                </a:solidFill>
                                <a:latin typeface="Cambria Math" panose="02040503050406030204" pitchFamily="18" charset="0"/>
                                <a:ea typeface="AppleGothic" pitchFamily="2" charset="-127"/>
                              </a:rPr>
                              <m:t>𝒆</m:t>
                            </m:r>
                          </m:e>
                          <m:sup>
                            <m:r>
                              <a:rPr lang="en-US" b="1" i="1" smtClean="0">
                                <a:solidFill>
                                  <a:srgbClr val="0070C0"/>
                                </a:solidFill>
                                <a:latin typeface="Cambria Math" panose="02040503050406030204" pitchFamily="18" charset="0"/>
                                <a:ea typeface="AppleGothic" pitchFamily="2" charset="-127"/>
                              </a:rPr>
                              <m:t>𝜷</m:t>
                            </m:r>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sub>
                            </m:sSub>
                          </m:sup>
                        </m:sSup>
                      </m:num>
                      <m:den>
                        <m:nary>
                          <m:naryPr>
                            <m:chr m:val="∑"/>
                            <m:supHide m:val="on"/>
                            <m:ctrlPr>
                              <a:rPr lang="en-US" b="1" i="1">
                                <a:solidFill>
                                  <a:schemeClr val="bg2"/>
                                </a:solidFill>
                                <a:latin typeface="Cambria Math" panose="02040503050406030204" pitchFamily="18" charset="0"/>
                                <a:ea typeface="AppleGothic" pitchFamily="2" charset="-127"/>
                              </a:rPr>
                            </m:ctrlPr>
                          </m:naryPr>
                          <m:sub>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𝒂</m:t>
                                </m:r>
                              </m:e>
                              <m:sub>
                                <m:r>
                                  <a:rPr lang="en-US" b="1" i="1">
                                    <a:solidFill>
                                      <a:schemeClr val="bg2"/>
                                    </a:solidFill>
                                    <a:latin typeface="Cambria Math" panose="02040503050406030204" pitchFamily="18" charset="0"/>
                                    <a:ea typeface="AppleGothic" pitchFamily="2" charset="-127"/>
                                  </a:rPr>
                                  <m:t>𝒊</m:t>
                                </m:r>
                              </m:sub>
                            </m:sSub>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𝑨</m:t>
                            </m:r>
                          </m:sub>
                          <m:sup/>
                          <m:e>
                            <m:sSup>
                              <m:sSupPr>
                                <m:ctrlPr>
                                  <a:rPr lang="en-US" b="1" i="1">
                                    <a:solidFill>
                                      <a:schemeClr val="bg2"/>
                                    </a:solidFill>
                                    <a:latin typeface="Cambria Math" panose="02040503050406030204" pitchFamily="18" charset="0"/>
                                    <a:ea typeface="AppleGothic" pitchFamily="2" charset="-127"/>
                                  </a:rPr>
                                </m:ctrlPr>
                              </m:sSupPr>
                              <m:e>
                                <m:r>
                                  <a:rPr lang="en-US" b="1" i="1">
                                    <a:solidFill>
                                      <a:schemeClr val="bg2"/>
                                    </a:solidFill>
                                    <a:latin typeface="Cambria Math" panose="02040503050406030204" pitchFamily="18" charset="0"/>
                                    <a:ea typeface="AppleGothic" pitchFamily="2" charset="-127"/>
                                  </a:rPr>
                                  <m:t>𝒆</m:t>
                                </m:r>
                              </m:e>
                              <m:sup>
                                <m:r>
                                  <a:rPr lang="en-US" b="1" i="1" smtClean="0">
                                    <a:solidFill>
                                      <a:srgbClr val="0070C0"/>
                                    </a:solidFill>
                                    <a:latin typeface="Cambria Math" panose="02040503050406030204" pitchFamily="18" charset="0"/>
                                    <a:ea typeface="AppleGothic" pitchFamily="2" charset="-127"/>
                                  </a:rPr>
                                  <m:t>𝜷</m:t>
                                </m:r>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r>
                                      <a:rPr lang="en-US" b="1" i="1">
                                        <a:solidFill>
                                          <a:schemeClr val="bg2"/>
                                        </a:solidFill>
                                        <a:latin typeface="Cambria Math" panose="02040503050406030204" pitchFamily="18" charset="0"/>
                                        <a:ea typeface="AppleGothic" pitchFamily="2" charset="-127"/>
                                      </a:rPr>
                                      <m:t>(</m:t>
                                    </m:r>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𝒂</m:t>
                                        </m:r>
                                      </m:e>
                                      <m:sub>
                                        <m:r>
                                          <a:rPr lang="en-US" b="1" i="1">
                                            <a:solidFill>
                                              <a:schemeClr val="bg2"/>
                                            </a:solidFill>
                                            <a:latin typeface="Cambria Math" panose="02040503050406030204" pitchFamily="18" charset="0"/>
                                            <a:ea typeface="AppleGothic" pitchFamily="2" charset="-127"/>
                                          </a:rPr>
                                          <m:t>𝒊</m:t>
                                        </m:r>
                                      </m:sub>
                                    </m:sSub>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sub>
                                </m:sSub>
                              </m:sup>
                            </m:sSup>
                          </m:e>
                        </m:nary>
                      </m:den>
                    </m:f>
                  </m:oMath>
                </a14:m>
                <a:endParaRPr lang="en-US" dirty="0"/>
              </a:p>
            </p:txBody>
          </p:sp>
        </mc:Choice>
        <mc:Fallback xmlns="">
          <p:sp>
            <p:nvSpPr>
              <p:cNvPr id="12" name="TextBox 11">
                <a:extLst>
                  <a:ext uri="{FF2B5EF4-FFF2-40B4-BE49-F238E27FC236}">
                    <a16:creationId xmlns:a16="http://schemas.microsoft.com/office/drawing/2014/main" id="{CA016F24-EC50-E7E3-4203-BB0BFC2B4ECB}"/>
                  </a:ext>
                </a:extLst>
              </p:cNvPr>
              <p:cNvSpPr txBox="1">
                <a:spLocks noRot="1" noChangeAspect="1" noMove="1" noResize="1" noEditPoints="1" noAdjustHandles="1" noChangeArrowheads="1" noChangeShapeType="1" noTextEdit="1"/>
              </p:cNvSpPr>
              <p:nvPr/>
            </p:nvSpPr>
            <p:spPr>
              <a:xfrm>
                <a:off x="2987095" y="4672373"/>
                <a:ext cx="6105644" cy="632609"/>
              </a:xfrm>
              <a:prstGeom prst="rect">
                <a:avLst/>
              </a:prstGeom>
              <a:blipFill>
                <a:blip r:embed="rId7"/>
                <a:stretch>
                  <a:fillRect l="-830" t="-1961" b="-6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765A64-23A6-6B80-6BD4-942DC9A2DD31}"/>
                  </a:ext>
                </a:extLst>
              </p:cNvPr>
              <p:cNvSpPr txBox="1"/>
              <p:nvPr/>
            </p:nvSpPr>
            <p:spPr>
              <a:xfrm>
                <a:off x="2302011" y="4215751"/>
                <a:ext cx="8135006" cy="369332"/>
              </a:xfrm>
              <a:prstGeom prst="rect">
                <a:avLst/>
              </a:prstGeom>
              <a:noFill/>
            </p:spPr>
            <p:txBody>
              <a:bodyPr wrap="square">
                <a:spAutoFit/>
              </a:bodyPr>
              <a:lstStyle/>
              <a:p>
                <a:r>
                  <a:rPr lang="en-US" b="1" dirty="0">
                    <a:solidFill>
                      <a:schemeClr val="bg2"/>
                    </a:solidFill>
                    <a:latin typeface="AppleGothic" pitchFamily="2" charset="-127"/>
                    <a:ea typeface="AppleGothic" pitchFamily="2" charset="-127"/>
                  </a:rPr>
                  <a:t>Value Update Mechanism</a:t>
                </a:r>
                <a:r>
                  <a:rPr lang="en-US" b="1" dirty="0">
                    <a:solidFill>
                      <a:schemeClr val="bg2"/>
                    </a:solidFill>
                    <a:ea typeface="AppleGothic" pitchFamily="2" charset="-127"/>
                  </a:rPr>
                  <a:t>	 </a:t>
                </a:r>
                <a14:m>
                  <m:oMath xmlns:m="http://schemas.openxmlformats.org/officeDocument/2006/math">
                    <m:r>
                      <a:rPr lang="en-US" b="1" i="0" smtClean="0">
                        <a:solidFill>
                          <a:schemeClr val="bg2"/>
                        </a:solidFill>
                        <a:latin typeface="Cambria Math" panose="02040503050406030204" pitchFamily="18" charset="0"/>
                        <a:ea typeface="AppleGothic" pitchFamily="2" charset="-127"/>
                      </a:rPr>
                      <m:t>          </m:t>
                    </m:r>
                    <m:sSub>
                      <m:sSubPr>
                        <m:ctrlPr>
                          <a:rPr lang="en-US" b="1" i="1" smtClean="0">
                            <a:solidFill>
                              <a:schemeClr val="bg2"/>
                            </a:solidFill>
                            <a:latin typeface="Cambria Math" panose="02040503050406030204" pitchFamily="18" charset="0"/>
                            <a:ea typeface="AppleGothic" pitchFamily="2" charset="-127"/>
                          </a:rPr>
                        </m:ctrlPr>
                      </m:sSubPr>
                      <m:e>
                        <m:r>
                          <a:rPr lang="en-US" b="1" i="1" smtClean="0">
                            <a:solidFill>
                              <a:schemeClr val="bg2"/>
                            </a:solidFill>
                            <a:latin typeface="Cambria Math" panose="02040503050406030204" pitchFamily="18" charset="0"/>
                            <a:ea typeface="AppleGothic" pitchFamily="2" charset="-127"/>
                          </a:rPr>
                          <m:t>  </m:t>
                        </m:r>
                        <m:r>
                          <a:rPr lang="en-US" b="1" i="1">
                            <a:solidFill>
                              <a:schemeClr val="bg2"/>
                            </a:solidFill>
                            <a:latin typeface="Cambria Math" panose="02040503050406030204" pitchFamily="18" charset="0"/>
                            <a:ea typeface="AppleGothic" pitchFamily="2" charset="-127"/>
                          </a:rPr>
                          <m:t>𝑸</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𝟏</m:t>
                        </m:r>
                      </m:sub>
                    </m:sSub>
                    <m:r>
                      <a:rPr lang="en-US" b="1" i="1">
                        <a:solidFill>
                          <a:schemeClr val="bg2"/>
                        </a:solidFill>
                        <a:latin typeface="Cambria Math" panose="02040503050406030204" pitchFamily="18" charset="0"/>
                        <a:ea typeface="AppleGothic" pitchFamily="2" charset="-127"/>
                      </a:rPr>
                      <m:t>=</m:t>
                    </m:r>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r>
                          <a:rPr lang="en-US" b="1" i="1">
                            <a:solidFill>
                              <a:schemeClr val="bg2"/>
                            </a:solidFill>
                            <a:latin typeface="Cambria Math" panose="02040503050406030204" pitchFamily="18" charset="0"/>
                            <a:ea typeface="AppleGothic" pitchFamily="2" charset="-127"/>
                          </a:rPr>
                          <m:t>)</m:t>
                        </m:r>
                      </m:e>
                      <m:sub>
                        <m:r>
                          <a:rPr lang="en-US" b="1" i="1">
                            <a:solidFill>
                              <a:schemeClr val="bg2"/>
                            </a:solidFill>
                            <a:latin typeface="Cambria Math" panose="02040503050406030204" pitchFamily="18" charset="0"/>
                            <a:ea typeface="AppleGothic" pitchFamily="2" charset="-127"/>
                          </a:rPr>
                          <m:t>𝒕</m:t>
                        </m:r>
                      </m:sub>
                    </m:sSub>
                    <m:r>
                      <a:rPr lang="en-US" b="1" i="1">
                        <a:solidFill>
                          <a:schemeClr val="bg2"/>
                        </a:solidFill>
                        <a:latin typeface="Cambria Math" panose="02040503050406030204" pitchFamily="18" charset="0"/>
                        <a:ea typeface="AppleGothic" pitchFamily="2" charset="-127"/>
                      </a:rPr>
                      <m:t>+</m:t>
                    </m:r>
                    <m:r>
                      <a:rPr lang="en-US" b="1" i="1" smtClean="0">
                        <a:solidFill>
                          <a:srgbClr val="0070C0"/>
                        </a:solidFill>
                        <a:latin typeface="Cambria Math" panose="02040503050406030204" pitchFamily="18" charset="0"/>
                        <a:ea typeface="Cambria Math" panose="02040503050406030204" pitchFamily="18" charset="0"/>
                      </a:rPr>
                      <m:t>𝜶</m:t>
                    </m:r>
                    <m:d>
                      <m:dPr>
                        <m:begChr m:val="["/>
                        <m:endChr m:val="]"/>
                        <m:ctrlPr>
                          <a:rPr lang="en-US" b="1" i="1">
                            <a:solidFill>
                              <a:schemeClr val="bg2"/>
                            </a:solidFill>
                            <a:latin typeface="Cambria Math" panose="02040503050406030204" pitchFamily="18" charset="0"/>
                            <a:ea typeface="Cambria Math" panose="02040503050406030204" pitchFamily="18" charset="0"/>
                          </a:rPr>
                        </m:ctrlPr>
                      </m:dPr>
                      <m:e>
                        <m:sSub>
                          <m:sSubPr>
                            <m:ctrlPr>
                              <a:rPr lang="en-US" b="1" i="1">
                                <a:solidFill>
                                  <a:schemeClr val="bg2"/>
                                </a:solidFill>
                                <a:latin typeface="Cambria Math" panose="02040503050406030204" pitchFamily="18" charset="0"/>
                                <a:ea typeface="Cambria Math" panose="02040503050406030204" pitchFamily="18" charset="0"/>
                              </a:rPr>
                            </m:ctrlPr>
                          </m:sSubPr>
                          <m:e>
                            <m:r>
                              <a:rPr lang="en-US" b="1" i="1">
                                <a:solidFill>
                                  <a:schemeClr val="bg2"/>
                                </a:solidFill>
                                <a:latin typeface="Cambria Math" panose="02040503050406030204" pitchFamily="18" charset="0"/>
                                <a:ea typeface="Cambria Math" panose="02040503050406030204" pitchFamily="18" charset="0"/>
                              </a:rPr>
                              <m:t>𝒓</m:t>
                            </m:r>
                          </m:e>
                          <m:sub>
                            <m:r>
                              <a:rPr lang="en-US" b="1" i="1">
                                <a:solidFill>
                                  <a:schemeClr val="bg2"/>
                                </a:solidFill>
                                <a:latin typeface="Cambria Math" panose="02040503050406030204" pitchFamily="18" charset="0"/>
                                <a:ea typeface="Cambria Math" panose="02040503050406030204" pitchFamily="18" charset="0"/>
                              </a:rPr>
                              <m:t>𝒕</m:t>
                            </m:r>
                          </m:sub>
                        </m:sSub>
                        <m:r>
                          <a:rPr lang="en-US" b="1" i="1">
                            <a:solidFill>
                              <a:schemeClr val="bg2"/>
                            </a:solidFill>
                            <a:latin typeface="Cambria Math" panose="02040503050406030204" pitchFamily="18" charset="0"/>
                            <a:ea typeface="Cambria Math" panose="02040503050406030204" pitchFamily="18" charset="0"/>
                          </a:rPr>
                          <m:t> −</m:t>
                        </m:r>
                        <m:sSub>
                          <m:sSubPr>
                            <m:ctrlPr>
                              <a:rPr lang="en-US" b="1" i="1">
                                <a:solidFill>
                                  <a:schemeClr val="bg2"/>
                                </a:solidFill>
                                <a:latin typeface="Cambria Math" panose="02040503050406030204" pitchFamily="18" charset="0"/>
                                <a:ea typeface="AppleGothic" pitchFamily="2" charset="-127"/>
                              </a:rPr>
                            </m:ctrlPr>
                          </m:sSubPr>
                          <m:e>
                            <m:r>
                              <a:rPr lang="en-US" b="1" i="1">
                                <a:solidFill>
                                  <a:schemeClr val="bg2"/>
                                </a:solidFill>
                                <a:latin typeface="Cambria Math" panose="02040503050406030204" pitchFamily="18" charset="0"/>
                                <a:ea typeface="AppleGothic" pitchFamily="2" charset="-127"/>
                              </a:rPr>
                              <m:t>𝑸</m:t>
                            </m:r>
                            <m:d>
                              <m:dPr>
                                <m:ctrlPr>
                                  <a:rPr lang="en-US" b="1" i="1">
                                    <a:solidFill>
                                      <a:schemeClr val="bg2"/>
                                    </a:solidFill>
                                    <a:latin typeface="Cambria Math" panose="02040503050406030204" pitchFamily="18" charset="0"/>
                                    <a:ea typeface="AppleGothic" pitchFamily="2" charset="-127"/>
                                  </a:rPr>
                                </m:ctrlPr>
                              </m:dPr>
                              <m:e>
                                <m:r>
                                  <a:rPr lang="en-US" b="1" i="1">
                                    <a:solidFill>
                                      <a:schemeClr val="bg2"/>
                                    </a:solidFill>
                                    <a:latin typeface="Cambria Math" panose="02040503050406030204" pitchFamily="18" charset="0"/>
                                    <a:ea typeface="AppleGothic" pitchFamily="2" charset="-127"/>
                                  </a:rPr>
                                  <m:t>𝒂</m:t>
                                </m:r>
                                <m:r>
                                  <a:rPr lang="en-US" b="1" i="1">
                                    <a:solidFill>
                                      <a:schemeClr val="bg2"/>
                                    </a:solidFill>
                                    <a:latin typeface="Cambria Math" panose="02040503050406030204" pitchFamily="18" charset="0"/>
                                    <a:ea typeface="AppleGothic" pitchFamily="2" charset="-127"/>
                                  </a:rPr>
                                  <m:t>,</m:t>
                                </m:r>
                                <m:r>
                                  <a:rPr lang="en-US" b="1" i="1">
                                    <a:solidFill>
                                      <a:schemeClr val="bg2"/>
                                    </a:solidFill>
                                    <a:latin typeface="Cambria Math" panose="02040503050406030204" pitchFamily="18" charset="0"/>
                                    <a:ea typeface="AppleGothic" pitchFamily="2" charset="-127"/>
                                  </a:rPr>
                                  <m:t>𝒔</m:t>
                                </m:r>
                              </m:e>
                            </m:d>
                          </m:e>
                          <m:sub>
                            <m:r>
                              <a:rPr lang="en-US" b="1" i="1">
                                <a:solidFill>
                                  <a:schemeClr val="bg2"/>
                                </a:solidFill>
                                <a:latin typeface="Cambria Math" panose="02040503050406030204" pitchFamily="18" charset="0"/>
                                <a:ea typeface="AppleGothic" pitchFamily="2" charset="-127"/>
                              </a:rPr>
                              <m:t>𝒕</m:t>
                            </m:r>
                          </m:sub>
                        </m:sSub>
                      </m:e>
                    </m:d>
                    <m:r>
                      <a:rPr lang="en-US" b="1">
                        <a:solidFill>
                          <a:schemeClr val="bg2"/>
                        </a:solidFill>
                        <a:latin typeface="Cambria Math" panose="02040503050406030204" pitchFamily="18" charset="0"/>
                        <a:ea typeface="AppleGothic" pitchFamily="2" charset="-127"/>
                      </a:rPr>
                      <m:t> </m:t>
                    </m:r>
                  </m:oMath>
                </a14:m>
                <a:endParaRPr lang="en-US" dirty="0"/>
              </a:p>
            </p:txBody>
          </p:sp>
        </mc:Choice>
        <mc:Fallback xmlns="">
          <p:sp>
            <p:nvSpPr>
              <p:cNvPr id="13" name="TextBox 12">
                <a:extLst>
                  <a:ext uri="{FF2B5EF4-FFF2-40B4-BE49-F238E27FC236}">
                    <a16:creationId xmlns:a16="http://schemas.microsoft.com/office/drawing/2014/main" id="{BA765A64-23A6-6B80-6BD4-942DC9A2DD31}"/>
                  </a:ext>
                </a:extLst>
              </p:cNvPr>
              <p:cNvSpPr txBox="1">
                <a:spLocks noRot="1" noChangeAspect="1" noMove="1" noResize="1" noEditPoints="1" noAdjustHandles="1" noChangeArrowheads="1" noChangeShapeType="1" noTextEdit="1"/>
              </p:cNvSpPr>
              <p:nvPr/>
            </p:nvSpPr>
            <p:spPr>
              <a:xfrm>
                <a:off x="2302011" y="4215751"/>
                <a:ext cx="8135006" cy="369332"/>
              </a:xfrm>
              <a:prstGeom prst="rect">
                <a:avLst/>
              </a:prstGeom>
              <a:blipFill>
                <a:blip r:embed="rId8"/>
                <a:stretch>
                  <a:fillRect l="-624" t="-10345" b="-27586"/>
                </a:stretch>
              </a:blipFill>
            </p:spPr>
            <p:txBody>
              <a:bodyPr/>
              <a:lstStyle/>
              <a:p>
                <a:r>
                  <a:rPr lang="en-US">
                    <a:noFill/>
                  </a:rPr>
                  <a:t> </a:t>
                </a:r>
              </a:p>
            </p:txBody>
          </p:sp>
        </mc:Fallback>
      </mc:AlternateContent>
    </p:spTree>
    <p:extLst>
      <p:ext uri="{BB962C8B-B14F-4D97-AF65-F5344CB8AC3E}">
        <p14:creationId xmlns:p14="http://schemas.microsoft.com/office/powerpoint/2010/main" val="408325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1BFFE00-7003-A6DD-6FA5-82A103D1EB04}"/>
              </a:ext>
            </a:extLst>
          </p:cNvPr>
          <p:cNvSpPr/>
          <p:nvPr/>
        </p:nvSpPr>
        <p:spPr>
          <a:xfrm>
            <a:off x="1159668" y="97220"/>
            <a:ext cx="9872663" cy="6617905"/>
          </a:xfrm>
          <a:prstGeom prst="roundRect">
            <a:avLst/>
          </a:prstGeom>
          <a:gradFill flip="none" rotWithShape="1">
            <a:gsLst>
              <a:gs pos="69000">
                <a:schemeClr val="accent3">
                  <a:lumMod val="0"/>
                  <a:lumOff val="100000"/>
                  <a:alpha val="97066"/>
                </a:schemeClr>
              </a:gs>
              <a:gs pos="88000">
                <a:schemeClr val="accent3">
                  <a:lumMod val="54335"/>
                  <a:lumOff val="45665"/>
                </a:schemeClr>
              </a:gs>
              <a:gs pos="100000">
                <a:schemeClr val="bg2">
                  <a:lumMod val="40000"/>
                  <a:lumOff val="60000"/>
                </a:schemeClr>
              </a:gs>
              <a:gs pos="92000">
                <a:schemeClr val="accent3">
                  <a:lumMod val="100000"/>
                </a:schemeClr>
              </a:gs>
            </a:gsLst>
            <a:path path="circle">
              <a:fillToRect r="100000" b="100000"/>
            </a:path>
            <a:tileRect l="-100000" t="-100000"/>
          </a:gradFill>
          <a:effectLst>
            <a:outerShdw blurRad="50800" dist="50800" dir="5400000" sx="101000" sy="101000" algn="ctr" rotWithShape="0">
              <a:schemeClr val="bg2">
                <a:alpha val="97000"/>
              </a:schemeClr>
            </a:outerShdw>
            <a:reflection endPos="0" dist="50800" dir="5400000" sy="-100000" algn="bl" rotWithShape="0"/>
            <a:softEdge rad="60050"/>
          </a:effectLst>
          <a:scene3d>
            <a:camera prst="orthographicFront"/>
            <a:lightRig rig="threePt" dir="t"/>
          </a:scene3d>
          <a:sp3d>
            <a:bevelT prst="convex"/>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5" name="TextBox 4">
            <a:extLst>
              <a:ext uri="{FF2B5EF4-FFF2-40B4-BE49-F238E27FC236}">
                <a16:creationId xmlns:a16="http://schemas.microsoft.com/office/drawing/2014/main" id="{9831592C-03B4-F4D9-E88B-DBA1C9903ACC}"/>
              </a:ext>
            </a:extLst>
          </p:cNvPr>
          <p:cNvSpPr txBox="1"/>
          <p:nvPr/>
        </p:nvSpPr>
        <p:spPr>
          <a:xfrm>
            <a:off x="1643063" y="385763"/>
            <a:ext cx="8901112" cy="1015663"/>
          </a:xfrm>
          <a:prstGeom prst="rect">
            <a:avLst/>
          </a:prstGeom>
          <a:noFill/>
        </p:spPr>
        <p:txBody>
          <a:bodyPr wrap="square" rtlCol="0">
            <a:spAutoFit/>
          </a:bodyPr>
          <a:lstStyle/>
          <a:p>
            <a:r>
              <a:rPr lang="en-US" sz="3600" b="1" dirty="0">
                <a:solidFill>
                  <a:schemeClr val="bg2"/>
                </a:solidFill>
                <a:latin typeface="AppleGothic" pitchFamily="2" charset="-127"/>
                <a:ea typeface="AppleGothic" pitchFamily="2" charset="-127"/>
              </a:rPr>
              <a:t>Reinforcement Learning (RL) Model</a:t>
            </a:r>
          </a:p>
          <a:p>
            <a:r>
              <a:rPr lang="en-US" sz="2400" b="1" dirty="0">
                <a:solidFill>
                  <a:schemeClr val="bg2"/>
                </a:solidFill>
                <a:latin typeface="AppleGothic" pitchFamily="2" charset="-127"/>
                <a:ea typeface="AppleGothic" pitchFamily="2" charset="-127"/>
              </a:rPr>
              <a:t>Parameter Estimation</a:t>
            </a:r>
            <a:endParaRPr lang="en-US" sz="2800" b="1" dirty="0">
              <a:solidFill>
                <a:schemeClr val="bg2"/>
              </a:solidFill>
              <a:latin typeface="AppleGothic" pitchFamily="2" charset="-127"/>
              <a:ea typeface="AppleGothic" pitchFamily="2" charset="-127"/>
            </a:endParaRPr>
          </a:p>
        </p:txBody>
      </p:sp>
      <p:sp>
        <p:nvSpPr>
          <p:cNvPr id="8" name="Rounded Rectangle 7">
            <a:extLst>
              <a:ext uri="{FF2B5EF4-FFF2-40B4-BE49-F238E27FC236}">
                <a16:creationId xmlns:a16="http://schemas.microsoft.com/office/drawing/2014/main" id="{EDD5F97F-1AE5-6A5B-979E-FDB7D85FE2C8}"/>
              </a:ext>
            </a:extLst>
          </p:cNvPr>
          <p:cNvSpPr/>
          <p:nvPr/>
        </p:nvSpPr>
        <p:spPr>
          <a:xfrm>
            <a:off x="1825454" y="2963119"/>
            <a:ext cx="2430684" cy="3356658"/>
          </a:xfrm>
          <a:prstGeom prst="roundRect">
            <a:avLst/>
          </a:prstGeom>
          <a:gradFill flip="none" rotWithShape="1">
            <a:gsLst>
              <a:gs pos="0">
                <a:schemeClr val="accent1">
                  <a:lumMod val="5000"/>
                  <a:lumOff val="95000"/>
                </a:schemeClr>
              </a:gs>
              <a:gs pos="100000">
                <a:srgbClr val="F436E7"/>
              </a:gs>
              <a:gs pos="80000">
                <a:srgbClr val="FF7FE7"/>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8BFBD779-AA0F-C16D-A997-5B89CB357D8D}"/>
              </a:ext>
            </a:extLst>
          </p:cNvPr>
          <p:cNvSpPr/>
          <p:nvPr/>
        </p:nvSpPr>
        <p:spPr>
          <a:xfrm>
            <a:off x="4725790" y="2963119"/>
            <a:ext cx="2430684" cy="3356658"/>
          </a:xfrm>
          <a:prstGeom prst="roundRect">
            <a:avLst/>
          </a:prstGeom>
          <a:gradFill flip="none" rotWithShape="1">
            <a:gsLst>
              <a:gs pos="0">
                <a:schemeClr val="accent1">
                  <a:lumMod val="5000"/>
                  <a:lumOff val="95000"/>
                </a:schemeClr>
              </a:gs>
              <a:gs pos="100000">
                <a:srgbClr val="FFFF00"/>
              </a:gs>
              <a:gs pos="80000">
                <a:srgbClr val="F3DD7C"/>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FAB88907-4746-52A4-ADDC-FEB345CED869}"/>
              </a:ext>
            </a:extLst>
          </p:cNvPr>
          <p:cNvSpPr/>
          <p:nvPr/>
        </p:nvSpPr>
        <p:spPr>
          <a:xfrm>
            <a:off x="7621131" y="2963119"/>
            <a:ext cx="2430684" cy="3356658"/>
          </a:xfrm>
          <a:prstGeom prst="roundRect">
            <a:avLst/>
          </a:prstGeom>
          <a:gradFill flip="none" rotWithShape="1">
            <a:gsLst>
              <a:gs pos="0">
                <a:schemeClr val="accent1">
                  <a:lumMod val="5000"/>
                  <a:lumOff val="95000"/>
                </a:schemeClr>
              </a:gs>
              <a:gs pos="100000">
                <a:srgbClr val="00B050"/>
              </a:gs>
              <a:gs pos="80000">
                <a:schemeClr val="accent4">
                  <a:lumMod val="60000"/>
                  <a:lumOff val="4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1DA299D-128E-CC74-3049-543AC770B042}"/>
              </a:ext>
            </a:extLst>
          </p:cNvPr>
          <p:cNvSpPr txBox="1"/>
          <p:nvPr/>
        </p:nvSpPr>
        <p:spPr>
          <a:xfrm>
            <a:off x="2002420" y="3171462"/>
            <a:ext cx="1979271" cy="369332"/>
          </a:xfrm>
          <a:prstGeom prst="rect">
            <a:avLst/>
          </a:prstGeom>
          <a:noFill/>
        </p:spPr>
        <p:txBody>
          <a:bodyPr wrap="square" rtlCol="0">
            <a:spAutoFit/>
          </a:bodyPr>
          <a:lstStyle/>
          <a:p>
            <a:pPr algn="ctr"/>
            <a:r>
              <a:rPr lang="en-US" b="1" dirty="0">
                <a:solidFill>
                  <a:srgbClr val="7030A0"/>
                </a:solidFill>
                <a:ea typeface="AppleGothic" pitchFamily="2" charset="-127"/>
              </a:rPr>
              <a:t>4-5 years-old</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0BE133A-ADA8-C481-9A22-42B3A1F6A51D}"/>
                  </a:ext>
                </a:extLst>
              </p:cNvPr>
              <p:cNvSpPr txBox="1"/>
              <p:nvPr/>
            </p:nvSpPr>
            <p:spPr>
              <a:xfrm>
                <a:off x="2279081" y="4179783"/>
                <a:ext cx="1466193" cy="938206"/>
              </a:xfrm>
              <a:prstGeom prst="rect">
                <a:avLst/>
              </a:prstGeom>
              <a:noFill/>
            </p:spPr>
            <p:txBody>
              <a:bodyPr wrap="square">
                <a:spAutoFit/>
              </a:bodyPr>
              <a:lstStyle/>
              <a:p>
                <a:pPr algn="ctr"/>
                <a14:m>
                  <m:oMath xmlns:m="http://schemas.openxmlformats.org/officeDocument/2006/math">
                    <m:acc>
                      <m:accPr>
                        <m:chr m:val="̂"/>
                        <m:ctrlPr>
                          <a:rPr lang="en-US" b="1" i="1" smtClean="0">
                            <a:solidFill>
                              <a:schemeClr val="bg2"/>
                            </a:solidFill>
                            <a:latin typeface="Cambria Math" panose="02040503050406030204" pitchFamily="18" charset="0"/>
                            <a:ea typeface="AppleGothic" pitchFamily="2" charset="-127"/>
                          </a:rPr>
                        </m:ctrlPr>
                      </m:accPr>
                      <m:e>
                        <m:r>
                          <a:rPr lang="en-US" b="1" i="1" smtClean="0">
                            <a:solidFill>
                              <a:schemeClr val="bg2"/>
                            </a:solidFill>
                            <a:latin typeface="Cambria Math" panose="02040503050406030204" pitchFamily="18" charset="0"/>
                            <a:ea typeface="AppleGothic" pitchFamily="2" charset="-127"/>
                          </a:rPr>
                          <m:t>𝜶</m:t>
                        </m:r>
                      </m:e>
                    </m:acc>
                    <m:r>
                      <a:rPr lang="en-US" b="1" i="1" smtClean="0">
                        <a:solidFill>
                          <a:schemeClr val="bg2"/>
                        </a:solidFill>
                        <a:latin typeface="Cambria Math" panose="02040503050406030204" pitchFamily="18" charset="0"/>
                        <a:ea typeface="AppleGothic" pitchFamily="2" charset="-127"/>
                      </a:rPr>
                      <m:t>:</m:t>
                    </m:r>
                  </m:oMath>
                </a14:m>
                <a:r>
                  <a:rPr lang="en-US" b="1" dirty="0">
                    <a:solidFill>
                      <a:schemeClr val="bg2"/>
                    </a:solidFill>
                    <a:ea typeface="AppleGothic" pitchFamily="2" charset="-127"/>
                  </a:rPr>
                  <a:t> 1.0</a:t>
                </a:r>
              </a:p>
              <a:p>
                <a:pPr algn="ctr"/>
                <a:endParaRPr lang="en-US" b="1" dirty="0">
                  <a:solidFill>
                    <a:schemeClr val="bg2"/>
                  </a:solidFill>
                  <a:ea typeface="AppleGothic" pitchFamily="2" charset="-127"/>
                </a:endParaRPr>
              </a:p>
              <a:p>
                <a:pPr algn="ctr"/>
                <a14:m>
                  <m:oMath xmlns:m="http://schemas.openxmlformats.org/officeDocument/2006/math">
                    <m:acc>
                      <m:accPr>
                        <m:chr m:val="̂"/>
                        <m:ctrlPr>
                          <a:rPr lang="en-US" b="1" i="1" smtClean="0">
                            <a:solidFill>
                              <a:schemeClr val="bg2"/>
                            </a:solidFill>
                            <a:latin typeface="Cambria Math" panose="02040503050406030204" pitchFamily="18" charset="0"/>
                            <a:ea typeface="AppleGothic" pitchFamily="2" charset="-127"/>
                          </a:rPr>
                        </m:ctrlPr>
                      </m:accPr>
                      <m:e>
                        <m:r>
                          <a:rPr lang="en-US" b="1" i="1" smtClean="0">
                            <a:solidFill>
                              <a:schemeClr val="bg2"/>
                            </a:solidFill>
                            <a:latin typeface="Cambria Math" panose="02040503050406030204" pitchFamily="18" charset="0"/>
                            <a:ea typeface="AppleGothic" pitchFamily="2" charset="-127"/>
                          </a:rPr>
                          <m:t>𝜷</m:t>
                        </m:r>
                      </m:e>
                    </m:acc>
                    <m:r>
                      <a:rPr lang="en-US" b="1" i="1" smtClean="0">
                        <a:solidFill>
                          <a:schemeClr val="bg2"/>
                        </a:solidFill>
                        <a:latin typeface="Cambria Math" panose="02040503050406030204" pitchFamily="18" charset="0"/>
                        <a:ea typeface="AppleGothic" pitchFamily="2" charset="-127"/>
                      </a:rPr>
                      <m:t>:</m:t>
                    </m:r>
                  </m:oMath>
                </a14:m>
                <a:r>
                  <a:rPr lang="en-US" b="1" dirty="0">
                    <a:solidFill>
                      <a:schemeClr val="bg2"/>
                    </a:solidFill>
                    <a:ea typeface="AppleGothic" pitchFamily="2" charset="-127"/>
                  </a:rPr>
                  <a:t> 0.536</a:t>
                </a:r>
              </a:p>
            </p:txBody>
          </p:sp>
        </mc:Choice>
        <mc:Fallback xmlns="">
          <p:sp>
            <p:nvSpPr>
              <p:cNvPr id="15" name="TextBox 14">
                <a:extLst>
                  <a:ext uri="{FF2B5EF4-FFF2-40B4-BE49-F238E27FC236}">
                    <a16:creationId xmlns:a16="http://schemas.microsoft.com/office/drawing/2014/main" id="{70BE133A-ADA8-C481-9A22-42B3A1F6A51D}"/>
                  </a:ext>
                </a:extLst>
              </p:cNvPr>
              <p:cNvSpPr txBox="1">
                <a:spLocks noRot="1" noChangeAspect="1" noMove="1" noResize="1" noEditPoints="1" noAdjustHandles="1" noChangeArrowheads="1" noChangeShapeType="1" noTextEdit="1"/>
              </p:cNvSpPr>
              <p:nvPr/>
            </p:nvSpPr>
            <p:spPr>
              <a:xfrm>
                <a:off x="2279081" y="4179783"/>
                <a:ext cx="1466193" cy="938206"/>
              </a:xfrm>
              <a:prstGeom prst="rect">
                <a:avLst/>
              </a:prstGeom>
              <a:blipFill>
                <a:blip r:embed="rId4"/>
                <a:stretch>
                  <a:fillRect t="-4000" b="-8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BAB636FC-D8DF-7433-E55A-296417D8C603}"/>
              </a:ext>
            </a:extLst>
          </p:cNvPr>
          <p:cNvSpPr txBox="1"/>
          <p:nvPr/>
        </p:nvSpPr>
        <p:spPr>
          <a:xfrm>
            <a:off x="4951496" y="3171462"/>
            <a:ext cx="1979271" cy="369332"/>
          </a:xfrm>
          <a:prstGeom prst="rect">
            <a:avLst/>
          </a:prstGeom>
          <a:noFill/>
        </p:spPr>
        <p:txBody>
          <a:bodyPr wrap="square" rtlCol="0">
            <a:spAutoFit/>
          </a:bodyPr>
          <a:lstStyle/>
          <a:p>
            <a:pPr algn="ctr"/>
            <a:r>
              <a:rPr lang="en-US" b="1" dirty="0">
                <a:solidFill>
                  <a:schemeClr val="accent6">
                    <a:lumMod val="50000"/>
                  </a:schemeClr>
                </a:solidFill>
                <a:ea typeface="AppleGothic" pitchFamily="2" charset="-127"/>
              </a:rPr>
              <a:t>6-7 years-old</a:t>
            </a:r>
          </a:p>
        </p:txBody>
      </p:sp>
      <p:sp>
        <p:nvSpPr>
          <p:cNvPr id="17" name="TextBox 16">
            <a:extLst>
              <a:ext uri="{FF2B5EF4-FFF2-40B4-BE49-F238E27FC236}">
                <a16:creationId xmlns:a16="http://schemas.microsoft.com/office/drawing/2014/main" id="{2F5A60AB-EA28-C772-A1AC-013B6645AD3C}"/>
              </a:ext>
            </a:extLst>
          </p:cNvPr>
          <p:cNvSpPr txBox="1"/>
          <p:nvPr/>
        </p:nvSpPr>
        <p:spPr>
          <a:xfrm>
            <a:off x="7846837" y="3166659"/>
            <a:ext cx="1979271" cy="369332"/>
          </a:xfrm>
          <a:prstGeom prst="rect">
            <a:avLst/>
          </a:prstGeom>
          <a:noFill/>
        </p:spPr>
        <p:txBody>
          <a:bodyPr wrap="square" rtlCol="0">
            <a:spAutoFit/>
          </a:bodyPr>
          <a:lstStyle/>
          <a:p>
            <a:pPr algn="ctr"/>
            <a:r>
              <a:rPr lang="en-US" b="1" dirty="0">
                <a:solidFill>
                  <a:schemeClr val="accent4">
                    <a:lumMod val="50000"/>
                  </a:schemeClr>
                </a:solidFill>
                <a:ea typeface="AppleGothic" pitchFamily="2" charset="-127"/>
              </a:rPr>
              <a:t>Adults</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7D9DF26-D32A-7ACA-D614-86362882B163}"/>
                  </a:ext>
                </a:extLst>
              </p:cNvPr>
              <p:cNvSpPr txBox="1"/>
              <p:nvPr/>
            </p:nvSpPr>
            <p:spPr>
              <a:xfrm>
                <a:off x="5189513" y="4179782"/>
                <a:ext cx="1466193" cy="957121"/>
              </a:xfrm>
              <a:prstGeom prst="rect">
                <a:avLst/>
              </a:prstGeom>
              <a:noFill/>
            </p:spPr>
            <p:txBody>
              <a:bodyPr wrap="square">
                <a:spAutoFit/>
              </a:bodyPr>
              <a:lstStyle/>
              <a:p>
                <a:pPr algn="ctr"/>
                <a14:m>
                  <m:oMath xmlns:m="http://schemas.openxmlformats.org/officeDocument/2006/math">
                    <m:acc>
                      <m:accPr>
                        <m:chr m:val="̂"/>
                        <m:ctrlPr>
                          <a:rPr lang="en-US" b="1" i="1" smtClean="0">
                            <a:solidFill>
                              <a:schemeClr val="bg2"/>
                            </a:solidFill>
                            <a:latin typeface="Cambria Math" panose="02040503050406030204" pitchFamily="18" charset="0"/>
                            <a:ea typeface="AppleGothic" pitchFamily="2" charset="-127"/>
                          </a:rPr>
                        </m:ctrlPr>
                      </m:accPr>
                      <m:e>
                        <m:r>
                          <a:rPr lang="en-US" b="1" i="1" smtClean="0">
                            <a:solidFill>
                              <a:schemeClr val="bg2"/>
                            </a:solidFill>
                            <a:latin typeface="Cambria Math" panose="02040503050406030204" pitchFamily="18" charset="0"/>
                            <a:ea typeface="AppleGothic" pitchFamily="2" charset="-127"/>
                          </a:rPr>
                          <m:t>𝜶</m:t>
                        </m:r>
                      </m:e>
                    </m:acc>
                    <m:r>
                      <a:rPr lang="en-US" b="1" i="1" smtClean="0">
                        <a:solidFill>
                          <a:schemeClr val="bg2"/>
                        </a:solidFill>
                        <a:latin typeface="Cambria Math" panose="02040503050406030204" pitchFamily="18" charset="0"/>
                        <a:ea typeface="AppleGothic" pitchFamily="2" charset="-127"/>
                      </a:rPr>
                      <m:t>:</m:t>
                    </m:r>
                  </m:oMath>
                </a14:m>
                <a:r>
                  <a:rPr lang="en-US" b="1" dirty="0">
                    <a:solidFill>
                      <a:schemeClr val="bg2"/>
                    </a:solidFill>
                    <a:ea typeface="AppleGothic" pitchFamily="2" charset="-127"/>
                  </a:rPr>
                  <a:t> 1.0</a:t>
                </a:r>
              </a:p>
              <a:p>
                <a:pPr algn="ctr"/>
                <a:endParaRPr lang="en-US" b="1" dirty="0">
                  <a:solidFill>
                    <a:schemeClr val="bg2"/>
                  </a:solidFill>
                  <a:ea typeface="AppleGothic" pitchFamily="2" charset="-127"/>
                </a:endParaRPr>
              </a:p>
              <a:p>
                <a:pPr algn="ctr"/>
                <a14:m>
                  <m:oMath xmlns:m="http://schemas.openxmlformats.org/officeDocument/2006/math">
                    <m:acc>
                      <m:accPr>
                        <m:chr m:val="̂"/>
                        <m:ctrlPr>
                          <a:rPr lang="en-US" b="1" i="1" smtClean="0">
                            <a:solidFill>
                              <a:schemeClr val="bg2"/>
                            </a:solidFill>
                            <a:latin typeface="Cambria Math" panose="02040503050406030204" pitchFamily="18" charset="0"/>
                            <a:ea typeface="AppleGothic" pitchFamily="2" charset="-127"/>
                          </a:rPr>
                        </m:ctrlPr>
                      </m:accPr>
                      <m:e>
                        <m:r>
                          <a:rPr lang="en-US" b="1" i="1" smtClean="0">
                            <a:solidFill>
                              <a:schemeClr val="bg2"/>
                            </a:solidFill>
                            <a:latin typeface="Cambria Math" panose="02040503050406030204" pitchFamily="18" charset="0"/>
                            <a:ea typeface="AppleGothic" pitchFamily="2" charset="-127"/>
                          </a:rPr>
                          <m:t>𝜷</m:t>
                        </m:r>
                      </m:e>
                    </m:acc>
                    <m:r>
                      <a:rPr lang="en-US" b="1" i="1" smtClean="0">
                        <a:solidFill>
                          <a:schemeClr val="bg2"/>
                        </a:solidFill>
                        <a:latin typeface="Cambria Math" panose="02040503050406030204" pitchFamily="18" charset="0"/>
                        <a:ea typeface="AppleGothic" pitchFamily="2" charset="-127"/>
                      </a:rPr>
                      <m:t>:</m:t>
                    </m:r>
                  </m:oMath>
                </a14:m>
                <a:r>
                  <a:rPr lang="en-US" b="1" dirty="0">
                    <a:solidFill>
                      <a:schemeClr val="bg2"/>
                    </a:solidFill>
                    <a:ea typeface="AppleGothic" pitchFamily="2" charset="-127"/>
                  </a:rPr>
                  <a:t> 1.364</a:t>
                </a:r>
              </a:p>
            </p:txBody>
          </p:sp>
        </mc:Choice>
        <mc:Fallback xmlns="">
          <p:sp>
            <p:nvSpPr>
              <p:cNvPr id="20" name="TextBox 19">
                <a:extLst>
                  <a:ext uri="{FF2B5EF4-FFF2-40B4-BE49-F238E27FC236}">
                    <a16:creationId xmlns:a16="http://schemas.microsoft.com/office/drawing/2014/main" id="{27D9DF26-D32A-7ACA-D614-86362882B163}"/>
                  </a:ext>
                </a:extLst>
              </p:cNvPr>
              <p:cNvSpPr txBox="1">
                <a:spLocks noRot="1" noChangeAspect="1" noMove="1" noResize="1" noEditPoints="1" noAdjustHandles="1" noChangeArrowheads="1" noChangeShapeType="1" noTextEdit="1"/>
              </p:cNvSpPr>
              <p:nvPr/>
            </p:nvSpPr>
            <p:spPr>
              <a:xfrm>
                <a:off x="5189513" y="4179782"/>
                <a:ext cx="1466193" cy="957121"/>
              </a:xfrm>
              <a:prstGeom prst="rect">
                <a:avLst/>
              </a:prstGeom>
              <a:blipFill>
                <a:blip r:embed="rId5"/>
                <a:stretch>
                  <a:fillRect t="-3947"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C720E8C-B253-8B8B-8789-9BC14C37E6D7}"/>
                  </a:ext>
                </a:extLst>
              </p:cNvPr>
              <p:cNvSpPr txBox="1"/>
              <p:nvPr/>
            </p:nvSpPr>
            <p:spPr>
              <a:xfrm>
                <a:off x="8103375" y="4162887"/>
                <a:ext cx="1466193" cy="957121"/>
              </a:xfrm>
              <a:prstGeom prst="rect">
                <a:avLst/>
              </a:prstGeom>
              <a:noFill/>
            </p:spPr>
            <p:txBody>
              <a:bodyPr wrap="square">
                <a:spAutoFit/>
              </a:bodyPr>
              <a:lstStyle/>
              <a:p>
                <a:pPr algn="ctr"/>
                <a14:m>
                  <m:oMath xmlns:m="http://schemas.openxmlformats.org/officeDocument/2006/math">
                    <m:acc>
                      <m:accPr>
                        <m:chr m:val="̂"/>
                        <m:ctrlPr>
                          <a:rPr lang="en-US" b="1" i="1" smtClean="0">
                            <a:solidFill>
                              <a:schemeClr val="bg2"/>
                            </a:solidFill>
                            <a:latin typeface="Cambria Math" panose="02040503050406030204" pitchFamily="18" charset="0"/>
                            <a:ea typeface="AppleGothic" pitchFamily="2" charset="-127"/>
                          </a:rPr>
                        </m:ctrlPr>
                      </m:accPr>
                      <m:e>
                        <m:r>
                          <a:rPr lang="en-US" b="1" i="1" smtClean="0">
                            <a:solidFill>
                              <a:schemeClr val="bg2"/>
                            </a:solidFill>
                            <a:latin typeface="Cambria Math" panose="02040503050406030204" pitchFamily="18" charset="0"/>
                            <a:ea typeface="AppleGothic" pitchFamily="2" charset="-127"/>
                          </a:rPr>
                          <m:t>𝜶</m:t>
                        </m:r>
                      </m:e>
                    </m:acc>
                    <m:r>
                      <a:rPr lang="en-US" b="1" i="1" smtClean="0">
                        <a:solidFill>
                          <a:schemeClr val="bg2"/>
                        </a:solidFill>
                        <a:latin typeface="Cambria Math" panose="02040503050406030204" pitchFamily="18" charset="0"/>
                        <a:ea typeface="AppleGothic" pitchFamily="2" charset="-127"/>
                      </a:rPr>
                      <m:t>:</m:t>
                    </m:r>
                  </m:oMath>
                </a14:m>
                <a:r>
                  <a:rPr lang="en-US" b="1" dirty="0">
                    <a:solidFill>
                      <a:schemeClr val="bg2"/>
                    </a:solidFill>
                    <a:ea typeface="AppleGothic" pitchFamily="2" charset="-127"/>
                  </a:rPr>
                  <a:t> 0.819</a:t>
                </a:r>
              </a:p>
              <a:p>
                <a:pPr algn="ctr"/>
                <a:endParaRPr lang="en-US" b="1" dirty="0">
                  <a:solidFill>
                    <a:schemeClr val="bg2"/>
                  </a:solidFill>
                  <a:ea typeface="AppleGothic" pitchFamily="2" charset="-127"/>
                </a:endParaRPr>
              </a:p>
              <a:p>
                <a:pPr algn="ctr"/>
                <a14:m>
                  <m:oMath xmlns:m="http://schemas.openxmlformats.org/officeDocument/2006/math">
                    <m:acc>
                      <m:accPr>
                        <m:chr m:val="̂"/>
                        <m:ctrlPr>
                          <a:rPr lang="en-US" b="1" i="1" smtClean="0">
                            <a:solidFill>
                              <a:schemeClr val="bg2"/>
                            </a:solidFill>
                            <a:latin typeface="Cambria Math" panose="02040503050406030204" pitchFamily="18" charset="0"/>
                            <a:ea typeface="AppleGothic" pitchFamily="2" charset="-127"/>
                          </a:rPr>
                        </m:ctrlPr>
                      </m:accPr>
                      <m:e>
                        <m:r>
                          <a:rPr lang="en-US" b="1" i="1" smtClean="0">
                            <a:solidFill>
                              <a:schemeClr val="bg2"/>
                            </a:solidFill>
                            <a:latin typeface="Cambria Math" panose="02040503050406030204" pitchFamily="18" charset="0"/>
                            <a:ea typeface="AppleGothic" pitchFamily="2" charset="-127"/>
                          </a:rPr>
                          <m:t>𝜷</m:t>
                        </m:r>
                      </m:e>
                    </m:acc>
                    <m:r>
                      <a:rPr lang="en-US" b="1" i="1" smtClean="0">
                        <a:solidFill>
                          <a:schemeClr val="bg2"/>
                        </a:solidFill>
                        <a:latin typeface="Cambria Math" panose="02040503050406030204" pitchFamily="18" charset="0"/>
                        <a:ea typeface="AppleGothic" pitchFamily="2" charset="-127"/>
                      </a:rPr>
                      <m:t>: </m:t>
                    </m:r>
                  </m:oMath>
                </a14:m>
                <a:r>
                  <a:rPr lang="en-US" b="1" dirty="0">
                    <a:solidFill>
                      <a:schemeClr val="bg2"/>
                    </a:solidFill>
                    <a:ea typeface="AppleGothic" pitchFamily="2" charset="-127"/>
                  </a:rPr>
                  <a:t> 2.369</a:t>
                </a:r>
              </a:p>
            </p:txBody>
          </p:sp>
        </mc:Choice>
        <mc:Fallback xmlns="">
          <p:sp>
            <p:nvSpPr>
              <p:cNvPr id="21" name="TextBox 20">
                <a:extLst>
                  <a:ext uri="{FF2B5EF4-FFF2-40B4-BE49-F238E27FC236}">
                    <a16:creationId xmlns:a16="http://schemas.microsoft.com/office/drawing/2014/main" id="{DC720E8C-B253-8B8B-8789-9BC14C37E6D7}"/>
                  </a:ext>
                </a:extLst>
              </p:cNvPr>
              <p:cNvSpPr txBox="1">
                <a:spLocks noRot="1" noChangeAspect="1" noMove="1" noResize="1" noEditPoints="1" noAdjustHandles="1" noChangeArrowheads="1" noChangeShapeType="1" noTextEdit="1"/>
              </p:cNvSpPr>
              <p:nvPr/>
            </p:nvSpPr>
            <p:spPr>
              <a:xfrm>
                <a:off x="8103375" y="4162887"/>
                <a:ext cx="1466193" cy="957121"/>
              </a:xfrm>
              <a:prstGeom prst="rect">
                <a:avLst/>
              </a:prstGeom>
              <a:blipFill>
                <a:blip r:embed="rId6"/>
                <a:stretch>
                  <a:fillRect t="-2597" b="-64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5AAE75-2A22-A9C0-64F7-9227FC590452}"/>
                  </a:ext>
                </a:extLst>
              </p:cNvPr>
              <p:cNvSpPr txBox="1"/>
              <p:nvPr/>
            </p:nvSpPr>
            <p:spPr>
              <a:xfrm>
                <a:off x="2869354" y="1879461"/>
                <a:ext cx="6106510" cy="521168"/>
              </a:xfrm>
              <a:prstGeom prst="rect">
                <a:avLst/>
              </a:prstGeom>
              <a:noFill/>
            </p:spPr>
            <p:txBody>
              <a:bodyPr wrap="square">
                <a:spAutoFit/>
              </a:bodyPr>
              <a:lstStyle/>
              <a:p>
                <a:r>
                  <a:rPr lang="en-US" b="1" dirty="0">
                    <a:solidFill>
                      <a:schemeClr val="bg2"/>
                    </a:solidFill>
                    <a:latin typeface="AppleGothic" pitchFamily="2" charset="-127"/>
                    <a:ea typeface="AppleGothic" pitchFamily="2" charset="-127"/>
                  </a:rPr>
                  <a:t>Parameter Estimation          </a:t>
                </a:r>
                <a14:m>
                  <m:oMath xmlns:m="http://schemas.openxmlformats.org/officeDocument/2006/math">
                    <m:func>
                      <m:funcPr>
                        <m:ctrlPr>
                          <a:rPr lang="en-US" b="1" i="1">
                            <a:solidFill>
                              <a:schemeClr val="bg2"/>
                            </a:solidFill>
                            <a:latin typeface="Cambria Math" panose="02040503050406030204" pitchFamily="18" charset="0"/>
                            <a:ea typeface="AppleGothic" pitchFamily="2" charset="-127"/>
                          </a:rPr>
                        </m:ctrlPr>
                      </m:funcPr>
                      <m:fName>
                        <m:acc>
                          <m:accPr>
                            <m:chr m:val="̂"/>
                            <m:ctrlPr>
                              <a:rPr lang="en-US" b="1" i="1">
                                <a:solidFill>
                                  <a:schemeClr val="bg2"/>
                                </a:solidFill>
                                <a:latin typeface="Cambria Math" panose="02040503050406030204" pitchFamily="18" charset="0"/>
                                <a:ea typeface="AppleGothic" pitchFamily="2" charset="-127"/>
                              </a:rPr>
                            </m:ctrlPr>
                          </m:accPr>
                          <m:e>
                            <m:r>
                              <a:rPr lang="en-US" b="1" i="1">
                                <a:solidFill>
                                  <a:schemeClr val="bg2"/>
                                </a:solidFill>
                                <a:latin typeface="Cambria Math" panose="02040503050406030204" pitchFamily="18" charset="0"/>
                                <a:ea typeface="AppleGothic" pitchFamily="2" charset="-127"/>
                              </a:rPr>
                              <m:t>𝜽</m:t>
                            </m:r>
                          </m:e>
                        </m:acc>
                        <m:r>
                          <a:rPr lang="en-US" b="1" i="1">
                            <a:solidFill>
                              <a:schemeClr val="bg2"/>
                            </a:solidFill>
                            <a:latin typeface="Cambria Math" panose="02040503050406030204" pitchFamily="18" charset="0"/>
                            <a:ea typeface="AppleGothic" pitchFamily="2" charset="-127"/>
                          </a:rPr>
                          <m:t>= </m:t>
                        </m:r>
                        <m:limLow>
                          <m:limLowPr>
                            <m:ctrlPr>
                              <a:rPr lang="en-US" b="1" i="1">
                                <a:solidFill>
                                  <a:schemeClr val="bg2"/>
                                </a:solidFill>
                                <a:latin typeface="Cambria Math" panose="02040503050406030204" pitchFamily="18" charset="0"/>
                                <a:ea typeface="AppleGothic" pitchFamily="2" charset="-127"/>
                              </a:rPr>
                            </m:ctrlPr>
                          </m:limLowPr>
                          <m:e>
                            <m:r>
                              <m:rPr>
                                <m:sty m:val="p"/>
                              </m:rPr>
                              <a:rPr lang="en-US">
                                <a:solidFill>
                                  <a:schemeClr val="bg2"/>
                                </a:solidFill>
                                <a:latin typeface="Cambria Math" panose="02040503050406030204" pitchFamily="18" charset="0"/>
                                <a:ea typeface="AppleGothic" pitchFamily="2" charset="-127"/>
                              </a:rPr>
                              <m:t>argmax</m:t>
                            </m:r>
                          </m:e>
                          <m:lim>
                            <m:r>
                              <a:rPr lang="en-US" b="1" i="1">
                                <a:solidFill>
                                  <a:schemeClr val="accent2">
                                    <a:lumMod val="60000"/>
                                    <a:lumOff val="40000"/>
                                  </a:schemeClr>
                                </a:solidFill>
                                <a:latin typeface="Cambria Math" panose="02040503050406030204" pitchFamily="18" charset="0"/>
                                <a:ea typeface="AppleGothic" pitchFamily="2" charset="-127"/>
                              </a:rPr>
                              <m:t>𝜽</m:t>
                            </m:r>
                          </m:lim>
                        </m:limLow>
                      </m:fName>
                      <m:e>
                        <m:r>
                          <a:rPr lang="en-US" b="1" i="1">
                            <a:solidFill>
                              <a:schemeClr val="bg2"/>
                            </a:solidFill>
                            <a:latin typeface="Cambria Math" panose="02040503050406030204" pitchFamily="18" charset="0"/>
                            <a:ea typeface="AppleGothic" pitchFamily="2" charset="-127"/>
                          </a:rPr>
                          <m:t>𝑷</m:t>
                        </m:r>
                        <m:d>
                          <m:dPr>
                            <m:endChr m:val="|"/>
                            <m:ctrlPr>
                              <a:rPr lang="en-US" b="1" i="1">
                                <a:solidFill>
                                  <a:schemeClr val="bg2"/>
                                </a:solidFill>
                                <a:latin typeface="Cambria Math" panose="02040503050406030204" pitchFamily="18" charset="0"/>
                                <a:ea typeface="AppleGothic" pitchFamily="2" charset="-127"/>
                              </a:rPr>
                            </m:ctrlPr>
                          </m:dPr>
                          <m:e>
                            <m:r>
                              <a:rPr lang="en-US" b="1" i="1">
                                <a:solidFill>
                                  <a:schemeClr val="bg2"/>
                                </a:solidFill>
                                <a:latin typeface="Cambria Math" panose="02040503050406030204" pitchFamily="18" charset="0"/>
                                <a:ea typeface="AppleGothic" pitchFamily="2" charset="-127"/>
                              </a:rPr>
                              <m:t>𝑫</m:t>
                            </m:r>
                          </m:e>
                        </m:d>
                        <m:r>
                          <a:rPr lang="en-US" b="1" i="1">
                            <a:solidFill>
                              <a:schemeClr val="accent2">
                                <a:lumMod val="60000"/>
                                <a:lumOff val="40000"/>
                              </a:schemeClr>
                            </a:solidFill>
                            <a:latin typeface="Cambria Math" panose="02040503050406030204" pitchFamily="18" charset="0"/>
                            <a:ea typeface="Cambria Math" panose="02040503050406030204" pitchFamily="18" charset="0"/>
                          </a:rPr>
                          <m:t>𝜽</m:t>
                        </m:r>
                        <m:r>
                          <a:rPr lang="en-US" b="1" i="1">
                            <a:solidFill>
                              <a:schemeClr val="bg2"/>
                            </a:solidFill>
                            <a:latin typeface="Cambria Math" panose="02040503050406030204" pitchFamily="18" charset="0"/>
                            <a:ea typeface="Cambria Math" panose="02040503050406030204" pitchFamily="18" charset="0"/>
                          </a:rPr>
                          <m:t>, </m:t>
                        </m:r>
                        <m:r>
                          <a:rPr lang="en-US" b="1" i="1">
                            <a:solidFill>
                              <a:schemeClr val="bg2"/>
                            </a:solidFill>
                            <a:latin typeface="Cambria Math" panose="02040503050406030204" pitchFamily="18" charset="0"/>
                            <a:ea typeface="Cambria Math" panose="02040503050406030204" pitchFamily="18" charset="0"/>
                          </a:rPr>
                          <m:t>𝑴</m:t>
                        </m:r>
                        <m:r>
                          <a:rPr lang="en-US" b="1" i="1">
                            <a:solidFill>
                              <a:schemeClr val="bg2"/>
                            </a:solidFill>
                            <a:latin typeface="Cambria Math" panose="02040503050406030204" pitchFamily="18" charset="0"/>
                            <a:ea typeface="Cambria Math" panose="02040503050406030204" pitchFamily="18" charset="0"/>
                          </a:rPr>
                          <m:t>)</m:t>
                        </m:r>
                      </m:e>
                    </m:func>
                  </m:oMath>
                </a14:m>
                <a:r>
                  <a:rPr lang="en-US" sz="1800" b="1" dirty="0">
                    <a:solidFill>
                      <a:schemeClr val="bg2"/>
                    </a:solidFill>
                    <a:latin typeface="AppleGothic" pitchFamily="2" charset="-127"/>
                    <a:ea typeface="AppleGothic" pitchFamily="2" charset="-127"/>
                  </a:rPr>
                  <a:t> </a:t>
                </a:r>
                <a:endParaRPr lang="en-US" dirty="0"/>
              </a:p>
            </p:txBody>
          </p:sp>
        </mc:Choice>
        <mc:Fallback xmlns="">
          <p:sp>
            <p:nvSpPr>
              <p:cNvPr id="9" name="TextBox 8">
                <a:extLst>
                  <a:ext uri="{FF2B5EF4-FFF2-40B4-BE49-F238E27FC236}">
                    <a16:creationId xmlns:a16="http://schemas.microsoft.com/office/drawing/2014/main" id="{D85AAE75-2A22-A9C0-64F7-9227FC590452}"/>
                  </a:ext>
                </a:extLst>
              </p:cNvPr>
              <p:cNvSpPr txBox="1">
                <a:spLocks noRot="1" noChangeAspect="1" noMove="1" noResize="1" noEditPoints="1" noAdjustHandles="1" noChangeArrowheads="1" noChangeShapeType="1" noTextEdit="1"/>
              </p:cNvSpPr>
              <p:nvPr/>
            </p:nvSpPr>
            <p:spPr>
              <a:xfrm>
                <a:off x="2869354" y="1879461"/>
                <a:ext cx="6106510" cy="521168"/>
              </a:xfrm>
              <a:prstGeom prst="rect">
                <a:avLst/>
              </a:prstGeom>
              <a:blipFill>
                <a:blip r:embed="rId7"/>
                <a:stretch>
                  <a:fillRect l="-1040" b="-2326"/>
                </a:stretch>
              </a:blipFill>
            </p:spPr>
            <p:txBody>
              <a:bodyPr/>
              <a:lstStyle/>
              <a:p>
                <a:r>
                  <a:rPr lang="en-US">
                    <a:noFill/>
                  </a:rPr>
                  <a:t> </a:t>
                </a:r>
              </a:p>
            </p:txBody>
          </p:sp>
        </mc:Fallback>
      </mc:AlternateContent>
    </p:spTree>
    <p:extLst>
      <p:ext uri="{BB962C8B-B14F-4D97-AF65-F5344CB8AC3E}">
        <p14:creationId xmlns:p14="http://schemas.microsoft.com/office/powerpoint/2010/main" val="327942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P spid="13" grpId="0"/>
      <p:bldP spid="15" grpId="0"/>
      <p:bldP spid="16" grpId="0"/>
      <p:bldP spid="17" grpId="0"/>
      <p:bldP spid="20" grpId="0"/>
      <p:bldP spid="21"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{924B9DF9-F3F7-AD48-A2D7-C912D9856EE3}tf10001122</Template>
  <TotalTime>2515</TotalTime>
  <Words>2366</Words>
  <Application>Microsoft Macintosh PowerPoint</Application>
  <PresentationFormat>Widescreen</PresentationFormat>
  <Paragraphs>335</Paragraphs>
  <Slides>25</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AppleGothic</vt:lpstr>
      <vt:lpstr>Arial</vt:lpstr>
      <vt:lpstr>Avenir Book</vt:lpstr>
      <vt:lpstr>Calibri</vt:lpstr>
      <vt:lpstr>Cambria Math</vt:lpstr>
      <vt:lpstr>Lucida Calligraphy</vt:lpstr>
      <vt:lpstr>Monotype Corsiva</vt:lpstr>
      <vt:lpstr>Tw Cen MT</vt:lpstr>
      <vt:lpstr>Wingdings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 M Hung</dc:creator>
  <cp:lastModifiedBy>Kai M Hung</cp:lastModifiedBy>
  <cp:revision>25</cp:revision>
  <dcterms:created xsi:type="dcterms:W3CDTF">2022-07-28T22:24:39Z</dcterms:created>
  <dcterms:modified xsi:type="dcterms:W3CDTF">2022-08-04T14:40:21Z</dcterms:modified>
</cp:coreProperties>
</file>