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6288">
          <p15:clr>
            <a:srgbClr val="A4A3A4"/>
          </p15:clr>
        </p15:guide>
        <p15:guide id="2" orient="horz" pos="8688">
          <p15:clr>
            <a:srgbClr val="A4A3A4"/>
          </p15:clr>
        </p15:guide>
        <p15:guide id="3" orient="horz" pos="9888">
          <p15:clr>
            <a:srgbClr val="A4A3A4"/>
          </p15:clr>
        </p15:guide>
        <p15:guide id="4" pos="13824">
          <p15:clr>
            <a:srgbClr val="A4A3A4"/>
          </p15:clr>
        </p15:guide>
        <p15:guide id="5" pos="26592">
          <p15:clr>
            <a:srgbClr val="A4A3A4"/>
          </p15:clr>
        </p15:guide>
        <p15:guide id="6" pos="187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54"/>
    <a:srgbClr val="FF40FF"/>
    <a:srgbClr val="073F06"/>
    <a:srgbClr val="084807"/>
    <a:srgbClr val="4E8F00"/>
    <a:srgbClr val="008F00"/>
    <a:srgbClr val="929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6969" autoAdjust="0"/>
    <p:restoredTop sz="95748" autoAdjust="0"/>
  </p:normalViewPr>
  <p:slideViewPr>
    <p:cSldViewPr>
      <p:cViewPr>
        <p:scale>
          <a:sx n="21" d="100"/>
          <a:sy n="21" d="100"/>
        </p:scale>
        <p:origin x="2856" y="376"/>
      </p:cViewPr>
      <p:guideLst>
        <p:guide orient="horz" pos="6288"/>
        <p:guide orient="horz" pos="8688"/>
        <p:guide orient="horz" pos="9888"/>
        <p:guide pos="13824"/>
        <p:guide pos="26592"/>
        <p:guide pos="18768"/>
      </p:guideLst>
    </p:cSldViewPr>
  </p:slideViewPr>
  <p:outlineViewPr>
    <p:cViewPr>
      <p:scale>
        <a:sx n="66" d="100"/>
        <a:sy n="66"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992A2-71A0-0D4B-8A3A-EEFC1E6E2DC6}" type="datetimeFigureOut">
              <a:rPr lang="en-US" smtClean="0"/>
              <a:t>8/1/22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372C6-9186-824E-88A0-AB5AADAACD83}" type="slidenum">
              <a:rPr lang="en-US" smtClean="0"/>
              <a:t>‹#›</a:t>
            </a:fld>
            <a:endParaRPr lang="en-US"/>
          </a:p>
        </p:txBody>
      </p:sp>
    </p:spTree>
    <p:extLst>
      <p:ext uri="{BB962C8B-B14F-4D97-AF65-F5344CB8AC3E}">
        <p14:creationId xmlns:p14="http://schemas.microsoft.com/office/powerpoint/2010/main" val="386918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E372C6-9186-824E-88A0-AB5AADAACD83}" type="slidenum">
              <a:rPr lang="en-US" smtClean="0"/>
              <a:t>1</a:t>
            </a:fld>
            <a:endParaRPr lang="en-US"/>
          </a:p>
        </p:txBody>
      </p:sp>
    </p:spTree>
    <p:extLst>
      <p:ext uri="{BB962C8B-B14F-4D97-AF65-F5344CB8AC3E}">
        <p14:creationId xmlns:p14="http://schemas.microsoft.com/office/powerpoint/2010/main" val="1135083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E4C0840-1EA0-5525-BCD8-C8F273781F10}"/>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91A5362A-39FB-8861-A33C-0DB936F37EA9}"/>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457C78DF-832F-9BC0-49D4-443032E480D4}"/>
              </a:ext>
            </a:extLst>
          </p:cNvPr>
          <p:cNvSpPr>
            <a:spLocks noGrp="1" noChangeArrowheads="1"/>
          </p:cNvSpPr>
          <p:nvPr>
            <p:ph type="sldNum" sz="quarter" idx="12"/>
          </p:nvPr>
        </p:nvSpPr>
        <p:spPr>
          <a:ln/>
        </p:spPr>
        <p:txBody>
          <a:bodyPr/>
          <a:lstStyle>
            <a:lvl1pPr>
              <a:defRPr/>
            </a:lvl1pPr>
          </a:lstStyle>
          <a:p>
            <a:fld id="{37227C7C-4C72-FF4D-999E-A00936B81CB3}" type="slidenum">
              <a:rPr lang="en-US" altLang="en-US"/>
              <a:pPr/>
              <a:t>‹#›</a:t>
            </a:fld>
            <a:endParaRPr lang="en-US" altLang="en-US"/>
          </a:p>
        </p:txBody>
      </p:sp>
    </p:spTree>
    <p:extLst>
      <p:ext uri="{BB962C8B-B14F-4D97-AF65-F5344CB8AC3E}">
        <p14:creationId xmlns:p14="http://schemas.microsoft.com/office/powerpoint/2010/main" val="1921328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2739F46-B6D4-1816-B3D5-BD8D3E0F8BB4}"/>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D0E45BD9-B612-F2C4-8067-A88F005C05D1}"/>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146B9E46-BAEE-7512-7E56-7F54A64DC98C}"/>
              </a:ext>
            </a:extLst>
          </p:cNvPr>
          <p:cNvSpPr>
            <a:spLocks noGrp="1" noChangeArrowheads="1"/>
          </p:cNvSpPr>
          <p:nvPr>
            <p:ph type="sldNum" sz="quarter" idx="12"/>
          </p:nvPr>
        </p:nvSpPr>
        <p:spPr>
          <a:ln/>
        </p:spPr>
        <p:txBody>
          <a:bodyPr/>
          <a:lstStyle>
            <a:lvl1pPr>
              <a:defRPr/>
            </a:lvl1pPr>
          </a:lstStyle>
          <a:p>
            <a:fld id="{B372439D-0C9F-EC41-8B74-145AF8FB4D07}" type="slidenum">
              <a:rPr lang="en-US" altLang="en-US"/>
              <a:pPr/>
              <a:t>‹#›</a:t>
            </a:fld>
            <a:endParaRPr lang="en-US" altLang="en-US"/>
          </a:p>
        </p:txBody>
      </p:sp>
    </p:spTree>
    <p:extLst>
      <p:ext uri="{BB962C8B-B14F-4D97-AF65-F5344CB8AC3E}">
        <p14:creationId xmlns:p14="http://schemas.microsoft.com/office/powerpoint/2010/main" val="67301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3" y="2925763"/>
            <a:ext cx="9326562"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5" y="2925763"/>
            <a:ext cx="27827288"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6EB2BF2-8A61-DA44-CD4C-1CB7F3C58458}"/>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BC9EA800-A017-7E23-C33A-4014B2D48AC7}"/>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97DBC949-A51F-6A73-C46D-2AEC60F14613}"/>
              </a:ext>
            </a:extLst>
          </p:cNvPr>
          <p:cNvSpPr>
            <a:spLocks noGrp="1" noChangeArrowheads="1"/>
          </p:cNvSpPr>
          <p:nvPr>
            <p:ph type="sldNum" sz="quarter" idx="12"/>
          </p:nvPr>
        </p:nvSpPr>
        <p:spPr>
          <a:ln/>
        </p:spPr>
        <p:txBody>
          <a:bodyPr/>
          <a:lstStyle>
            <a:lvl1pPr>
              <a:defRPr/>
            </a:lvl1pPr>
          </a:lstStyle>
          <a:p>
            <a:fld id="{115C1D6E-330B-0E43-9DE1-DBE329CD92FE}" type="slidenum">
              <a:rPr lang="en-US" altLang="en-US"/>
              <a:pPr/>
              <a:t>‹#›</a:t>
            </a:fld>
            <a:endParaRPr lang="en-US" altLang="en-US"/>
          </a:p>
        </p:txBody>
      </p:sp>
    </p:spTree>
    <p:extLst>
      <p:ext uri="{BB962C8B-B14F-4D97-AF65-F5344CB8AC3E}">
        <p14:creationId xmlns:p14="http://schemas.microsoft.com/office/powerpoint/2010/main" val="208261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698A2B7-B76B-4F2E-32D2-C19E0D91C852}"/>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4D88E5B4-550B-F995-D8A2-EBB4CA94D2E8}"/>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5DC54CAD-C46D-34BA-1B45-8E2025305E74}"/>
              </a:ext>
            </a:extLst>
          </p:cNvPr>
          <p:cNvSpPr>
            <a:spLocks noGrp="1" noChangeArrowheads="1"/>
          </p:cNvSpPr>
          <p:nvPr>
            <p:ph type="sldNum" sz="quarter" idx="12"/>
          </p:nvPr>
        </p:nvSpPr>
        <p:spPr>
          <a:ln/>
        </p:spPr>
        <p:txBody>
          <a:bodyPr/>
          <a:lstStyle>
            <a:lvl1pPr>
              <a:defRPr/>
            </a:lvl1pPr>
          </a:lstStyle>
          <a:p>
            <a:fld id="{69574CD9-189F-B743-898B-28ACC113D1BC}" type="slidenum">
              <a:rPr lang="en-US" altLang="en-US"/>
              <a:pPr/>
              <a:t>‹#›</a:t>
            </a:fld>
            <a:endParaRPr lang="en-US" altLang="en-US"/>
          </a:p>
        </p:txBody>
      </p:sp>
    </p:spTree>
    <p:extLst>
      <p:ext uri="{BB962C8B-B14F-4D97-AF65-F5344CB8AC3E}">
        <p14:creationId xmlns:p14="http://schemas.microsoft.com/office/powerpoint/2010/main" val="3503989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3D8EE8E-2D4B-522F-AA68-9BB42DC701E8}"/>
              </a:ext>
            </a:extLst>
          </p:cNvPr>
          <p:cNvSpPr>
            <a:spLocks noGrp="1" noChangeArrowheads="1"/>
          </p:cNvSpPr>
          <p:nvPr>
            <p:ph type="dt" sz="half" idx="10"/>
          </p:nvPr>
        </p:nvSpPr>
        <p:spPr>
          <a:ln/>
        </p:spPr>
        <p:txBody>
          <a:bodyPr/>
          <a:lstStyle>
            <a:lvl1pPr>
              <a:defRPr/>
            </a:lvl1pPr>
          </a:lstStyle>
          <a:p>
            <a:endParaRPr lang="en-US" altLang="en-US"/>
          </a:p>
        </p:txBody>
      </p:sp>
      <p:sp>
        <p:nvSpPr>
          <p:cNvPr id="5" name="Rectangle 5">
            <a:extLst>
              <a:ext uri="{FF2B5EF4-FFF2-40B4-BE49-F238E27FC236}">
                <a16:creationId xmlns:a16="http://schemas.microsoft.com/office/drawing/2014/main" id="{2B7C4EBF-8D6E-1400-35E2-50202D783F27}"/>
              </a:ext>
            </a:extLst>
          </p:cNvPr>
          <p:cNvSpPr>
            <a:spLocks noGrp="1" noChangeArrowheads="1"/>
          </p:cNvSpPr>
          <p:nvPr>
            <p:ph type="ftr" sz="quarter" idx="11"/>
          </p:nvPr>
        </p:nvSpPr>
        <p:spPr>
          <a:ln/>
        </p:spPr>
        <p:txBody>
          <a:bodyPr/>
          <a:lstStyle>
            <a:lvl1pPr>
              <a:defRPr/>
            </a:lvl1pPr>
          </a:lstStyle>
          <a:p>
            <a:endParaRPr lang="en-US" altLang="en-US"/>
          </a:p>
        </p:txBody>
      </p:sp>
      <p:sp>
        <p:nvSpPr>
          <p:cNvPr id="6" name="Rectangle 6">
            <a:extLst>
              <a:ext uri="{FF2B5EF4-FFF2-40B4-BE49-F238E27FC236}">
                <a16:creationId xmlns:a16="http://schemas.microsoft.com/office/drawing/2014/main" id="{7B77DA62-A78F-2DCB-A8A3-D0F596EE237A}"/>
              </a:ext>
            </a:extLst>
          </p:cNvPr>
          <p:cNvSpPr>
            <a:spLocks noGrp="1" noChangeArrowheads="1"/>
          </p:cNvSpPr>
          <p:nvPr>
            <p:ph type="sldNum" sz="quarter" idx="12"/>
          </p:nvPr>
        </p:nvSpPr>
        <p:spPr>
          <a:ln/>
        </p:spPr>
        <p:txBody>
          <a:bodyPr/>
          <a:lstStyle>
            <a:lvl1pPr>
              <a:defRPr/>
            </a:lvl1pPr>
          </a:lstStyle>
          <a:p>
            <a:fld id="{6C452D9F-7F52-C24F-A62B-B5E6A672FB3B}" type="slidenum">
              <a:rPr lang="en-US" altLang="en-US"/>
              <a:pPr/>
              <a:t>‹#›</a:t>
            </a:fld>
            <a:endParaRPr lang="en-US" altLang="en-US"/>
          </a:p>
        </p:txBody>
      </p:sp>
    </p:spTree>
    <p:extLst>
      <p:ext uri="{BB962C8B-B14F-4D97-AF65-F5344CB8AC3E}">
        <p14:creationId xmlns:p14="http://schemas.microsoft.com/office/powerpoint/2010/main" val="1279751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5" y="9509125"/>
            <a:ext cx="185769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09125"/>
            <a:ext cx="18576925"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6E42F1D-4F13-78C2-90AA-56AEFCCE1BD8}"/>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5">
            <a:extLst>
              <a:ext uri="{FF2B5EF4-FFF2-40B4-BE49-F238E27FC236}">
                <a16:creationId xmlns:a16="http://schemas.microsoft.com/office/drawing/2014/main" id="{B433B33C-ABBA-9BEF-95C2-203C12A5C442}"/>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
            <a:extLst>
              <a:ext uri="{FF2B5EF4-FFF2-40B4-BE49-F238E27FC236}">
                <a16:creationId xmlns:a16="http://schemas.microsoft.com/office/drawing/2014/main" id="{2DEBD5A4-F63E-8DAC-F155-C2C9D16C8256}"/>
              </a:ext>
            </a:extLst>
          </p:cNvPr>
          <p:cNvSpPr>
            <a:spLocks noGrp="1" noChangeArrowheads="1"/>
          </p:cNvSpPr>
          <p:nvPr>
            <p:ph type="sldNum" sz="quarter" idx="12"/>
          </p:nvPr>
        </p:nvSpPr>
        <p:spPr>
          <a:ln/>
        </p:spPr>
        <p:txBody>
          <a:bodyPr/>
          <a:lstStyle>
            <a:lvl1pPr>
              <a:defRPr/>
            </a:lvl1pPr>
          </a:lstStyle>
          <a:p>
            <a:fld id="{10223CFD-00DF-A84C-9898-98F62C7855C0}" type="slidenum">
              <a:rPr lang="en-US" altLang="en-US"/>
              <a:pPr/>
              <a:t>‹#›</a:t>
            </a:fld>
            <a:endParaRPr lang="en-US" altLang="en-US"/>
          </a:p>
        </p:txBody>
      </p:sp>
    </p:spTree>
    <p:extLst>
      <p:ext uri="{BB962C8B-B14F-4D97-AF65-F5344CB8AC3E}">
        <p14:creationId xmlns:p14="http://schemas.microsoft.com/office/powerpoint/2010/main" val="117834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231223D8-8102-4DE4-972B-69234CE9E60F}"/>
              </a:ext>
            </a:extLst>
          </p:cNvPr>
          <p:cNvSpPr>
            <a:spLocks noGrp="1" noChangeArrowheads="1"/>
          </p:cNvSpPr>
          <p:nvPr>
            <p:ph type="dt" sz="half" idx="10"/>
          </p:nvPr>
        </p:nvSpPr>
        <p:spPr>
          <a:ln/>
        </p:spPr>
        <p:txBody>
          <a:bodyPr/>
          <a:lstStyle>
            <a:lvl1pPr>
              <a:defRPr/>
            </a:lvl1pPr>
          </a:lstStyle>
          <a:p>
            <a:endParaRPr lang="en-US" altLang="en-US"/>
          </a:p>
        </p:txBody>
      </p:sp>
      <p:sp>
        <p:nvSpPr>
          <p:cNvPr id="8" name="Rectangle 5">
            <a:extLst>
              <a:ext uri="{FF2B5EF4-FFF2-40B4-BE49-F238E27FC236}">
                <a16:creationId xmlns:a16="http://schemas.microsoft.com/office/drawing/2014/main" id="{E30D1DF2-2F5D-185A-DFAE-BC1469F27222}"/>
              </a:ext>
            </a:extLst>
          </p:cNvPr>
          <p:cNvSpPr>
            <a:spLocks noGrp="1" noChangeArrowheads="1"/>
          </p:cNvSpPr>
          <p:nvPr>
            <p:ph type="ftr" sz="quarter" idx="11"/>
          </p:nvPr>
        </p:nvSpPr>
        <p:spPr>
          <a:ln/>
        </p:spPr>
        <p:txBody>
          <a:bodyPr/>
          <a:lstStyle>
            <a:lvl1pPr>
              <a:defRPr/>
            </a:lvl1pPr>
          </a:lstStyle>
          <a:p>
            <a:endParaRPr lang="en-US" altLang="en-US"/>
          </a:p>
        </p:txBody>
      </p:sp>
      <p:sp>
        <p:nvSpPr>
          <p:cNvPr id="9" name="Rectangle 6">
            <a:extLst>
              <a:ext uri="{FF2B5EF4-FFF2-40B4-BE49-F238E27FC236}">
                <a16:creationId xmlns:a16="http://schemas.microsoft.com/office/drawing/2014/main" id="{C737DDD2-9484-C8BF-D788-E999205F6C7F}"/>
              </a:ext>
            </a:extLst>
          </p:cNvPr>
          <p:cNvSpPr>
            <a:spLocks noGrp="1" noChangeArrowheads="1"/>
          </p:cNvSpPr>
          <p:nvPr>
            <p:ph type="sldNum" sz="quarter" idx="12"/>
          </p:nvPr>
        </p:nvSpPr>
        <p:spPr>
          <a:ln/>
        </p:spPr>
        <p:txBody>
          <a:bodyPr/>
          <a:lstStyle>
            <a:lvl1pPr>
              <a:defRPr/>
            </a:lvl1pPr>
          </a:lstStyle>
          <a:p>
            <a:fld id="{65BA21AE-4FFC-3143-976E-D4BAE10B9D17}" type="slidenum">
              <a:rPr lang="en-US" altLang="en-US"/>
              <a:pPr/>
              <a:t>‹#›</a:t>
            </a:fld>
            <a:endParaRPr lang="en-US" altLang="en-US"/>
          </a:p>
        </p:txBody>
      </p:sp>
    </p:spTree>
    <p:extLst>
      <p:ext uri="{BB962C8B-B14F-4D97-AF65-F5344CB8AC3E}">
        <p14:creationId xmlns:p14="http://schemas.microsoft.com/office/powerpoint/2010/main" val="129972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D14654E-5546-614B-5ED3-5E8F751FDA07}"/>
              </a:ext>
            </a:extLst>
          </p:cNvPr>
          <p:cNvSpPr>
            <a:spLocks noGrp="1" noChangeArrowheads="1"/>
          </p:cNvSpPr>
          <p:nvPr>
            <p:ph type="dt" sz="half" idx="10"/>
          </p:nvPr>
        </p:nvSpPr>
        <p:spPr>
          <a:ln/>
        </p:spPr>
        <p:txBody>
          <a:bodyPr/>
          <a:lstStyle>
            <a:lvl1pPr>
              <a:defRPr/>
            </a:lvl1pPr>
          </a:lstStyle>
          <a:p>
            <a:endParaRPr lang="en-US" altLang="en-US"/>
          </a:p>
        </p:txBody>
      </p:sp>
      <p:sp>
        <p:nvSpPr>
          <p:cNvPr id="4" name="Rectangle 5">
            <a:extLst>
              <a:ext uri="{FF2B5EF4-FFF2-40B4-BE49-F238E27FC236}">
                <a16:creationId xmlns:a16="http://schemas.microsoft.com/office/drawing/2014/main" id="{5D098005-10FD-C907-A1B2-628EBCAD1EEF}"/>
              </a:ext>
            </a:extLst>
          </p:cNvPr>
          <p:cNvSpPr>
            <a:spLocks noGrp="1" noChangeArrowheads="1"/>
          </p:cNvSpPr>
          <p:nvPr>
            <p:ph type="ftr" sz="quarter" idx="11"/>
          </p:nvPr>
        </p:nvSpPr>
        <p:spPr>
          <a:ln/>
        </p:spPr>
        <p:txBody>
          <a:bodyPr/>
          <a:lstStyle>
            <a:lvl1pPr>
              <a:defRPr/>
            </a:lvl1pPr>
          </a:lstStyle>
          <a:p>
            <a:endParaRPr lang="en-US" altLang="en-US"/>
          </a:p>
        </p:txBody>
      </p:sp>
      <p:sp>
        <p:nvSpPr>
          <p:cNvPr id="5" name="Rectangle 6">
            <a:extLst>
              <a:ext uri="{FF2B5EF4-FFF2-40B4-BE49-F238E27FC236}">
                <a16:creationId xmlns:a16="http://schemas.microsoft.com/office/drawing/2014/main" id="{D0C71E07-6E44-2E83-2BD6-47F3F2F752E2}"/>
              </a:ext>
            </a:extLst>
          </p:cNvPr>
          <p:cNvSpPr>
            <a:spLocks noGrp="1" noChangeArrowheads="1"/>
          </p:cNvSpPr>
          <p:nvPr>
            <p:ph type="sldNum" sz="quarter" idx="12"/>
          </p:nvPr>
        </p:nvSpPr>
        <p:spPr>
          <a:ln/>
        </p:spPr>
        <p:txBody>
          <a:bodyPr/>
          <a:lstStyle>
            <a:lvl1pPr>
              <a:defRPr/>
            </a:lvl1pPr>
          </a:lstStyle>
          <a:p>
            <a:fld id="{7AECF9C5-0FC5-1141-BB3C-F7756504230F}" type="slidenum">
              <a:rPr lang="en-US" altLang="en-US"/>
              <a:pPr/>
              <a:t>‹#›</a:t>
            </a:fld>
            <a:endParaRPr lang="en-US" altLang="en-US"/>
          </a:p>
        </p:txBody>
      </p:sp>
    </p:spTree>
    <p:extLst>
      <p:ext uri="{BB962C8B-B14F-4D97-AF65-F5344CB8AC3E}">
        <p14:creationId xmlns:p14="http://schemas.microsoft.com/office/powerpoint/2010/main" val="230743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A9A7060-F761-3638-D72B-8FA72192BF3F}"/>
              </a:ext>
            </a:extLst>
          </p:cNvPr>
          <p:cNvSpPr>
            <a:spLocks noGrp="1" noChangeArrowheads="1"/>
          </p:cNvSpPr>
          <p:nvPr>
            <p:ph type="dt" sz="half" idx="10"/>
          </p:nvPr>
        </p:nvSpPr>
        <p:spPr>
          <a:ln/>
        </p:spPr>
        <p:txBody>
          <a:bodyPr/>
          <a:lstStyle>
            <a:lvl1pPr>
              <a:defRPr/>
            </a:lvl1pPr>
          </a:lstStyle>
          <a:p>
            <a:endParaRPr lang="en-US" altLang="en-US"/>
          </a:p>
        </p:txBody>
      </p:sp>
      <p:sp>
        <p:nvSpPr>
          <p:cNvPr id="3" name="Rectangle 5">
            <a:extLst>
              <a:ext uri="{FF2B5EF4-FFF2-40B4-BE49-F238E27FC236}">
                <a16:creationId xmlns:a16="http://schemas.microsoft.com/office/drawing/2014/main" id="{F1BF2293-D2C1-BA17-4A6A-4324773AFB9C}"/>
              </a:ext>
            </a:extLst>
          </p:cNvPr>
          <p:cNvSpPr>
            <a:spLocks noGrp="1" noChangeArrowheads="1"/>
          </p:cNvSpPr>
          <p:nvPr>
            <p:ph type="ftr" sz="quarter" idx="11"/>
          </p:nvPr>
        </p:nvSpPr>
        <p:spPr>
          <a:ln/>
        </p:spPr>
        <p:txBody>
          <a:bodyPr/>
          <a:lstStyle>
            <a:lvl1pPr>
              <a:defRPr/>
            </a:lvl1pPr>
          </a:lstStyle>
          <a:p>
            <a:endParaRPr lang="en-US" altLang="en-US"/>
          </a:p>
        </p:txBody>
      </p:sp>
      <p:sp>
        <p:nvSpPr>
          <p:cNvPr id="4" name="Rectangle 6">
            <a:extLst>
              <a:ext uri="{FF2B5EF4-FFF2-40B4-BE49-F238E27FC236}">
                <a16:creationId xmlns:a16="http://schemas.microsoft.com/office/drawing/2014/main" id="{4CE9996D-DA24-FF0C-B300-7B6064A0E588}"/>
              </a:ext>
            </a:extLst>
          </p:cNvPr>
          <p:cNvSpPr>
            <a:spLocks noGrp="1" noChangeArrowheads="1"/>
          </p:cNvSpPr>
          <p:nvPr>
            <p:ph type="sldNum" sz="quarter" idx="12"/>
          </p:nvPr>
        </p:nvSpPr>
        <p:spPr>
          <a:ln/>
        </p:spPr>
        <p:txBody>
          <a:bodyPr/>
          <a:lstStyle>
            <a:lvl1pPr>
              <a:defRPr/>
            </a:lvl1pPr>
          </a:lstStyle>
          <a:p>
            <a:fld id="{7DEEE4B9-3A07-C348-B724-0FE301531730}" type="slidenum">
              <a:rPr lang="en-US" altLang="en-US"/>
              <a:pPr/>
              <a:t>‹#›</a:t>
            </a:fld>
            <a:endParaRPr lang="en-US" altLang="en-US"/>
          </a:p>
        </p:txBody>
      </p:sp>
    </p:spTree>
    <p:extLst>
      <p:ext uri="{BB962C8B-B14F-4D97-AF65-F5344CB8AC3E}">
        <p14:creationId xmlns:p14="http://schemas.microsoft.com/office/powerpoint/2010/main" val="1295143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0EAC714-FF56-AFCB-7071-E962425CD9C8}"/>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5">
            <a:extLst>
              <a:ext uri="{FF2B5EF4-FFF2-40B4-BE49-F238E27FC236}">
                <a16:creationId xmlns:a16="http://schemas.microsoft.com/office/drawing/2014/main" id="{1EEBC42F-61AB-8503-9605-E1D6BEB15494}"/>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
            <a:extLst>
              <a:ext uri="{FF2B5EF4-FFF2-40B4-BE49-F238E27FC236}">
                <a16:creationId xmlns:a16="http://schemas.microsoft.com/office/drawing/2014/main" id="{E213D8B6-DE0C-8160-848E-5137230F30D9}"/>
              </a:ext>
            </a:extLst>
          </p:cNvPr>
          <p:cNvSpPr>
            <a:spLocks noGrp="1" noChangeArrowheads="1"/>
          </p:cNvSpPr>
          <p:nvPr>
            <p:ph type="sldNum" sz="quarter" idx="12"/>
          </p:nvPr>
        </p:nvSpPr>
        <p:spPr>
          <a:ln/>
        </p:spPr>
        <p:txBody>
          <a:bodyPr/>
          <a:lstStyle>
            <a:lvl1pPr>
              <a:defRPr/>
            </a:lvl1pPr>
          </a:lstStyle>
          <a:p>
            <a:fld id="{17375770-3FBE-D445-A2FD-AB7FB2FA1D85}" type="slidenum">
              <a:rPr lang="en-US" altLang="en-US"/>
              <a:pPr/>
              <a:t>‹#›</a:t>
            </a:fld>
            <a:endParaRPr lang="en-US" altLang="en-US"/>
          </a:p>
        </p:txBody>
      </p:sp>
    </p:spTree>
    <p:extLst>
      <p:ext uri="{BB962C8B-B14F-4D97-AF65-F5344CB8AC3E}">
        <p14:creationId xmlns:p14="http://schemas.microsoft.com/office/powerpoint/2010/main" val="222300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989789B-6FB1-FAD4-0485-49C3970D8573}"/>
              </a:ext>
            </a:extLst>
          </p:cNvPr>
          <p:cNvSpPr>
            <a:spLocks noGrp="1" noChangeArrowheads="1"/>
          </p:cNvSpPr>
          <p:nvPr>
            <p:ph type="dt" sz="half" idx="10"/>
          </p:nvPr>
        </p:nvSpPr>
        <p:spPr>
          <a:ln/>
        </p:spPr>
        <p:txBody>
          <a:bodyPr/>
          <a:lstStyle>
            <a:lvl1pPr>
              <a:defRPr/>
            </a:lvl1pPr>
          </a:lstStyle>
          <a:p>
            <a:endParaRPr lang="en-US" altLang="en-US"/>
          </a:p>
        </p:txBody>
      </p:sp>
      <p:sp>
        <p:nvSpPr>
          <p:cNvPr id="6" name="Rectangle 5">
            <a:extLst>
              <a:ext uri="{FF2B5EF4-FFF2-40B4-BE49-F238E27FC236}">
                <a16:creationId xmlns:a16="http://schemas.microsoft.com/office/drawing/2014/main" id="{B1063FFC-ED43-8BAB-ACE1-D985B94CA46B}"/>
              </a:ext>
            </a:extLst>
          </p:cNvPr>
          <p:cNvSpPr>
            <a:spLocks noGrp="1" noChangeArrowheads="1"/>
          </p:cNvSpPr>
          <p:nvPr>
            <p:ph type="ftr" sz="quarter" idx="11"/>
          </p:nvPr>
        </p:nvSpPr>
        <p:spPr>
          <a:ln/>
        </p:spPr>
        <p:txBody>
          <a:bodyPr/>
          <a:lstStyle>
            <a:lvl1pPr>
              <a:defRPr/>
            </a:lvl1pPr>
          </a:lstStyle>
          <a:p>
            <a:endParaRPr lang="en-US" altLang="en-US"/>
          </a:p>
        </p:txBody>
      </p:sp>
      <p:sp>
        <p:nvSpPr>
          <p:cNvPr id="7" name="Rectangle 6">
            <a:extLst>
              <a:ext uri="{FF2B5EF4-FFF2-40B4-BE49-F238E27FC236}">
                <a16:creationId xmlns:a16="http://schemas.microsoft.com/office/drawing/2014/main" id="{DF635A11-05CE-26AC-91E8-19F5E366C2B4}"/>
              </a:ext>
            </a:extLst>
          </p:cNvPr>
          <p:cNvSpPr>
            <a:spLocks noGrp="1" noChangeArrowheads="1"/>
          </p:cNvSpPr>
          <p:nvPr>
            <p:ph type="sldNum" sz="quarter" idx="12"/>
          </p:nvPr>
        </p:nvSpPr>
        <p:spPr>
          <a:ln/>
        </p:spPr>
        <p:txBody>
          <a:bodyPr/>
          <a:lstStyle>
            <a:lvl1pPr>
              <a:defRPr/>
            </a:lvl1pPr>
          </a:lstStyle>
          <a:p>
            <a:fld id="{C34D23E2-1239-A946-BE48-3C96163BDB24}" type="slidenum">
              <a:rPr lang="en-US" altLang="en-US"/>
              <a:pPr/>
              <a:t>‹#›</a:t>
            </a:fld>
            <a:endParaRPr lang="en-US" altLang="en-US"/>
          </a:p>
        </p:txBody>
      </p:sp>
    </p:spTree>
    <p:extLst>
      <p:ext uri="{BB962C8B-B14F-4D97-AF65-F5344CB8AC3E}">
        <p14:creationId xmlns:p14="http://schemas.microsoft.com/office/powerpoint/2010/main" val="904506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9442322-82D3-6FC9-0AEC-69D4CCEBFD28}"/>
              </a:ext>
            </a:extLst>
          </p:cNvPr>
          <p:cNvSpPr>
            <a:spLocks noGrp="1" noChangeArrowheads="1"/>
          </p:cNvSpPr>
          <p:nvPr>
            <p:ph type="title"/>
          </p:nvPr>
        </p:nvSpPr>
        <p:spPr bwMode="auto">
          <a:xfrm>
            <a:off x="3292475" y="2925763"/>
            <a:ext cx="373062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9C816BA-490D-BF22-7E28-00990B36C7E7}"/>
              </a:ext>
            </a:extLst>
          </p:cNvPr>
          <p:cNvSpPr>
            <a:spLocks noGrp="1" noChangeArrowheads="1"/>
          </p:cNvSpPr>
          <p:nvPr>
            <p:ph type="body" idx="1"/>
          </p:nvPr>
        </p:nvSpPr>
        <p:spPr bwMode="auto">
          <a:xfrm>
            <a:off x="3292475" y="9509125"/>
            <a:ext cx="37306250" cy="197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8912" tIns="219456" rIns="438912" bIns="21945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72B985B-6854-CB3D-7343-092B9F727787}"/>
              </a:ext>
            </a:extLst>
          </p:cNvPr>
          <p:cNvSpPr>
            <a:spLocks noGrp="1" noChangeArrowheads="1"/>
          </p:cNvSpPr>
          <p:nvPr>
            <p:ph type="dt" sz="half" idx="2"/>
          </p:nvPr>
        </p:nvSpPr>
        <p:spPr bwMode="auto">
          <a:xfrm>
            <a:off x="3292475" y="29992638"/>
            <a:ext cx="9144000" cy="2193925"/>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defRPr sz="6700"/>
            </a:lvl1pPr>
          </a:lstStyle>
          <a:p>
            <a:endParaRPr lang="en-US" altLang="en-US"/>
          </a:p>
        </p:txBody>
      </p:sp>
      <p:sp>
        <p:nvSpPr>
          <p:cNvPr id="1029" name="Rectangle 5">
            <a:extLst>
              <a:ext uri="{FF2B5EF4-FFF2-40B4-BE49-F238E27FC236}">
                <a16:creationId xmlns:a16="http://schemas.microsoft.com/office/drawing/2014/main" id="{39B7C304-83B0-8E6A-B8C6-D671DD17097D}"/>
              </a:ext>
            </a:extLst>
          </p:cNvPr>
          <p:cNvSpPr>
            <a:spLocks noGrp="1" noChangeArrowheads="1"/>
          </p:cNvSpPr>
          <p:nvPr>
            <p:ph type="ftr" sz="quarter" idx="3"/>
          </p:nvPr>
        </p:nvSpPr>
        <p:spPr bwMode="auto">
          <a:xfrm>
            <a:off x="14995525" y="29992638"/>
            <a:ext cx="13900150" cy="2193925"/>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ctr">
              <a:defRPr sz="6700"/>
            </a:lvl1pPr>
          </a:lstStyle>
          <a:p>
            <a:endParaRPr lang="en-US" altLang="en-US"/>
          </a:p>
        </p:txBody>
      </p:sp>
      <p:sp>
        <p:nvSpPr>
          <p:cNvPr id="1030" name="Rectangle 6">
            <a:extLst>
              <a:ext uri="{FF2B5EF4-FFF2-40B4-BE49-F238E27FC236}">
                <a16:creationId xmlns:a16="http://schemas.microsoft.com/office/drawing/2014/main" id="{8D60683D-60CB-763B-6775-7FAE535FDD10}"/>
              </a:ext>
            </a:extLst>
          </p:cNvPr>
          <p:cNvSpPr>
            <a:spLocks noGrp="1" noChangeArrowheads="1"/>
          </p:cNvSpPr>
          <p:nvPr>
            <p:ph type="sldNum" sz="quarter" idx="4"/>
          </p:nvPr>
        </p:nvSpPr>
        <p:spPr bwMode="auto">
          <a:xfrm>
            <a:off x="31454725" y="29992638"/>
            <a:ext cx="9144000" cy="2193925"/>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lvl1pPr algn="r">
              <a:defRPr sz="6700"/>
            </a:lvl1pPr>
          </a:lstStyle>
          <a:p>
            <a:fld id="{175656D6-2382-754B-945A-C29AF155EBD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389438" rtl="0" eaLnBrk="0" fontAlgn="base" hangingPunct="0">
        <a:spcBef>
          <a:spcPct val="0"/>
        </a:spcBef>
        <a:spcAft>
          <a:spcPct val="0"/>
        </a:spcAft>
        <a:defRPr sz="21100">
          <a:solidFill>
            <a:schemeClr val="tx2"/>
          </a:solidFill>
          <a:latin typeface="+mj-lt"/>
          <a:ea typeface="+mj-ea"/>
          <a:cs typeface="+mj-cs"/>
        </a:defRPr>
      </a:lvl1pPr>
      <a:lvl2pPr algn="ctr" defTabSz="4389438" rtl="0" eaLnBrk="0" fontAlgn="base" hangingPunct="0">
        <a:spcBef>
          <a:spcPct val="0"/>
        </a:spcBef>
        <a:spcAft>
          <a:spcPct val="0"/>
        </a:spcAft>
        <a:defRPr sz="21100">
          <a:solidFill>
            <a:schemeClr val="tx2"/>
          </a:solidFill>
          <a:latin typeface="Arial" charset="0"/>
          <a:ea typeface="ＭＳ Ｐゴシック" charset="-128"/>
          <a:cs typeface="ＭＳ Ｐゴシック" charset="-128"/>
        </a:defRPr>
      </a:lvl2pPr>
      <a:lvl3pPr algn="ctr" defTabSz="4389438" rtl="0" eaLnBrk="0" fontAlgn="base" hangingPunct="0">
        <a:spcBef>
          <a:spcPct val="0"/>
        </a:spcBef>
        <a:spcAft>
          <a:spcPct val="0"/>
        </a:spcAft>
        <a:defRPr sz="21100">
          <a:solidFill>
            <a:schemeClr val="tx2"/>
          </a:solidFill>
          <a:latin typeface="Arial" charset="0"/>
          <a:ea typeface="ＭＳ Ｐゴシック" charset="-128"/>
          <a:cs typeface="ＭＳ Ｐゴシック" charset="-128"/>
        </a:defRPr>
      </a:lvl3pPr>
      <a:lvl4pPr algn="ctr" defTabSz="4389438" rtl="0" eaLnBrk="0" fontAlgn="base" hangingPunct="0">
        <a:spcBef>
          <a:spcPct val="0"/>
        </a:spcBef>
        <a:spcAft>
          <a:spcPct val="0"/>
        </a:spcAft>
        <a:defRPr sz="21100">
          <a:solidFill>
            <a:schemeClr val="tx2"/>
          </a:solidFill>
          <a:latin typeface="Arial" charset="0"/>
          <a:ea typeface="ＭＳ Ｐゴシック" charset="-128"/>
          <a:cs typeface="ＭＳ Ｐゴシック" charset="-128"/>
        </a:defRPr>
      </a:lvl4pPr>
      <a:lvl5pPr algn="ctr" defTabSz="4389438" rtl="0" eaLnBrk="0" fontAlgn="base" hangingPunct="0">
        <a:spcBef>
          <a:spcPct val="0"/>
        </a:spcBef>
        <a:spcAft>
          <a:spcPct val="0"/>
        </a:spcAft>
        <a:defRPr sz="21100">
          <a:solidFill>
            <a:schemeClr val="tx2"/>
          </a:solidFill>
          <a:latin typeface="Arial" charset="0"/>
          <a:ea typeface="ＭＳ Ｐゴシック" charset="-128"/>
          <a:cs typeface="ＭＳ Ｐゴシック" charset="-128"/>
        </a:defRPr>
      </a:lvl5pPr>
      <a:lvl6pPr marL="457200" algn="ctr" defTabSz="4389438" rtl="0" fontAlgn="base">
        <a:spcBef>
          <a:spcPct val="0"/>
        </a:spcBef>
        <a:spcAft>
          <a:spcPct val="0"/>
        </a:spcAft>
        <a:defRPr sz="21100">
          <a:solidFill>
            <a:schemeClr val="tx2"/>
          </a:solidFill>
          <a:latin typeface="Arial" charset="0"/>
          <a:ea typeface="ＭＳ Ｐゴシック" charset="-128"/>
          <a:cs typeface="ＭＳ Ｐゴシック" charset="-128"/>
        </a:defRPr>
      </a:lvl6pPr>
      <a:lvl7pPr marL="914400" algn="ctr" defTabSz="4389438" rtl="0" fontAlgn="base">
        <a:spcBef>
          <a:spcPct val="0"/>
        </a:spcBef>
        <a:spcAft>
          <a:spcPct val="0"/>
        </a:spcAft>
        <a:defRPr sz="21100">
          <a:solidFill>
            <a:schemeClr val="tx2"/>
          </a:solidFill>
          <a:latin typeface="Arial" charset="0"/>
          <a:ea typeface="ＭＳ Ｐゴシック" charset="-128"/>
          <a:cs typeface="ＭＳ Ｐゴシック" charset="-128"/>
        </a:defRPr>
      </a:lvl7pPr>
      <a:lvl8pPr marL="1371600" algn="ctr" defTabSz="4389438" rtl="0" fontAlgn="base">
        <a:spcBef>
          <a:spcPct val="0"/>
        </a:spcBef>
        <a:spcAft>
          <a:spcPct val="0"/>
        </a:spcAft>
        <a:defRPr sz="21100">
          <a:solidFill>
            <a:schemeClr val="tx2"/>
          </a:solidFill>
          <a:latin typeface="Arial" charset="0"/>
          <a:ea typeface="ＭＳ Ｐゴシック" charset="-128"/>
          <a:cs typeface="ＭＳ Ｐゴシック" charset="-128"/>
        </a:defRPr>
      </a:lvl8pPr>
      <a:lvl9pPr marL="1828800" algn="ctr" defTabSz="4389438" rtl="0" fontAlgn="base">
        <a:spcBef>
          <a:spcPct val="0"/>
        </a:spcBef>
        <a:spcAft>
          <a:spcPct val="0"/>
        </a:spcAft>
        <a:defRPr sz="21100">
          <a:solidFill>
            <a:schemeClr val="tx2"/>
          </a:solidFill>
          <a:latin typeface="Arial" charset="0"/>
          <a:ea typeface="ＭＳ Ｐゴシック" charset="-128"/>
          <a:cs typeface="ＭＳ Ｐゴシック" charset="-128"/>
        </a:defRPr>
      </a:lvl9pPr>
    </p:titleStyle>
    <p:bodyStyle>
      <a:lvl1pPr marL="1646238" indent="-1646238" algn="l" defTabSz="4389438" rtl="0" eaLnBrk="0" fontAlgn="base" hangingPunct="0">
        <a:spcBef>
          <a:spcPct val="20000"/>
        </a:spcBef>
        <a:spcAft>
          <a:spcPct val="0"/>
        </a:spcAft>
        <a:buChar char="•"/>
        <a:defRPr sz="15400">
          <a:solidFill>
            <a:schemeClr val="tx1"/>
          </a:solidFill>
          <a:latin typeface="+mn-lt"/>
          <a:ea typeface="+mn-ea"/>
          <a:cs typeface="+mn-cs"/>
        </a:defRPr>
      </a:lvl1pPr>
      <a:lvl2pPr marL="3565525" indent="-1371600" algn="l" defTabSz="4389438" rtl="0" eaLnBrk="0" fontAlgn="base" hangingPunct="0">
        <a:spcBef>
          <a:spcPct val="20000"/>
        </a:spcBef>
        <a:spcAft>
          <a:spcPct val="0"/>
        </a:spcAft>
        <a:buChar char="–"/>
        <a:defRPr sz="13400">
          <a:solidFill>
            <a:schemeClr val="tx1"/>
          </a:solidFill>
          <a:latin typeface="+mn-lt"/>
          <a:ea typeface="+mn-ea"/>
        </a:defRPr>
      </a:lvl2pPr>
      <a:lvl3pPr marL="5486400" indent="-1096963" algn="l" defTabSz="4389438" rtl="0" eaLnBrk="0" fontAlgn="base" hangingPunct="0">
        <a:spcBef>
          <a:spcPct val="20000"/>
        </a:spcBef>
        <a:spcAft>
          <a:spcPct val="0"/>
        </a:spcAft>
        <a:buChar char="•"/>
        <a:defRPr sz="11500">
          <a:solidFill>
            <a:schemeClr val="tx1"/>
          </a:solidFill>
          <a:latin typeface="+mn-lt"/>
          <a:ea typeface="+mn-ea"/>
        </a:defRPr>
      </a:lvl3pPr>
      <a:lvl4pPr marL="7680325" indent="-1096963" algn="l" defTabSz="4389438" rtl="0" eaLnBrk="0" fontAlgn="base" hangingPunct="0">
        <a:spcBef>
          <a:spcPct val="20000"/>
        </a:spcBef>
        <a:spcAft>
          <a:spcPct val="0"/>
        </a:spcAft>
        <a:buChar char="–"/>
        <a:defRPr sz="9600">
          <a:solidFill>
            <a:schemeClr val="tx1"/>
          </a:solidFill>
          <a:latin typeface="+mn-lt"/>
          <a:ea typeface="+mn-ea"/>
        </a:defRPr>
      </a:lvl4pPr>
      <a:lvl5pPr marL="9875838" indent="-1096963" algn="l" defTabSz="4389438" rtl="0" eaLnBrk="0" fontAlgn="base" hangingPunct="0">
        <a:spcBef>
          <a:spcPct val="20000"/>
        </a:spcBef>
        <a:spcAft>
          <a:spcPct val="0"/>
        </a:spcAft>
        <a:buChar char="»"/>
        <a:defRPr sz="9600">
          <a:solidFill>
            <a:schemeClr val="tx1"/>
          </a:solidFill>
          <a:latin typeface="+mn-lt"/>
          <a:ea typeface="+mn-ea"/>
        </a:defRPr>
      </a:lvl5pPr>
      <a:lvl6pPr marL="10333038" indent="-1096963" algn="l" defTabSz="4389438" rtl="0" fontAlgn="base">
        <a:spcBef>
          <a:spcPct val="20000"/>
        </a:spcBef>
        <a:spcAft>
          <a:spcPct val="0"/>
        </a:spcAft>
        <a:buChar char="»"/>
        <a:defRPr sz="9600">
          <a:solidFill>
            <a:schemeClr val="tx1"/>
          </a:solidFill>
          <a:latin typeface="+mn-lt"/>
          <a:ea typeface="+mn-ea"/>
        </a:defRPr>
      </a:lvl6pPr>
      <a:lvl7pPr marL="10790238" indent="-1096963" algn="l" defTabSz="4389438" rtl="0" fontAlgn="base">
        <a:spcBef>
          <a:spcPct val="20000"/>
        </a:spcBef>
        <a:spcAft>
          <a:spcPct val="0"/>
        </a:spcAft>
        <a:buChar char="»"/>
        <a:defRPr sz="9600">
          <a:solidFill>
            <a:schemeClr val="tx1"/>
          </a:solidFill>
          <a:latin typeface="+mn-lt"/>
          <a:ea typeface="+mn-ea"/>
        </a:defRPr>
      </a:lvl7pPr>
      <a:lvl8pPr marL="11247438" indent="-1096963" algn="l" defTabSz="4389438" rtl="0" fontAlgn="base">
        <a:spcBef>
          <a:spcPct val="20000"/>
        </a:spcBef>
        <a:spcAft>
          <a:spcPct val="0"/>
        </a:spcAft>
        <a:buChar char="»"/>
        <a:defRPr sz="9600">
          <a:solidFill>
            <a:schemeClr val="tx1"/>
          </a:solidFill>
          <a:latin typeface="+mn-lt"/>
          <a:ea typeface="+mn-ea"/>
        </a:defRPr>
      </a:lvl8pPr>
      <a:lvl9pPr marL="11704638" indent="-1096963" algn="l" defTabSz="4389438" rtl="0" fontAlgn="base">
        <a:spcBef>
          <a:spcPct val="20000"/>
        </a:spcBef>
        <a:spcAft>
          <a:spcPct val="0"/>
        </a:spcAft>
        <a:buChar char="»"/>
        <a:defRPr sz="96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21" Type="http://schemas.openxmlformats.org/officeDocument/2006/relationships/image" Target="../media/image19.png"/><Relationship Id="rId34" Type="http://schemas.openxmlformats.org/officeDocument/2006/relationships/hyperlink" Target="https://doi.org/10.1016/j.dcn.2019.100733" TargetMode="External"/><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hyperlink" Target="https://doi.org/10.1016/j.jmp.2008.12.005" TargetMode="External"/><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hyperlink" Target="https://doi.org/10.1016/j.cognition.2013.12.010"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hyperlink" Target="https://doi.org/10.7554/eLife.49547" TargetMode="External"/><Relationship Id="rId37" Type="http://schemas.openxmlformats.org/officeDocument/2006/relationships/hyperlink" Target="mailto:kai.hung@rice.edu" TargetMode="External"/><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hyperlink" Target="https://doi.org/10.1016/j.cognition.2021.104940" TargetMode="External"/><Relationship Id="rId36"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hyperlink" Target="https://doi.org/10.1037/xge0000466" TargetMode="External"/><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hyperlink" Target="https://doi.org/10.48550/arXiv.2005.02880" TargetMode="External"/><Relationship Id="rId35" Type="http://schemas.openxmlformats.org/officeDocument/2006/relationships/hyperlink" Target="https://doi.org/10.48550/arXiv.1705.05363" TargetMode="External"/><Relationship Id="rId8" Type="http://schemas.openxmlformats.org/officeDocument/2006/relationships/image" Target="../media/image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011DD4-BE21-11E0-2CD2-9C3BD02D5EFD}"/>
              </a:ext>
            </a:extLst>
          </p:cNvPr>
          <p:cNvSpPr/>
          <p:nvPr/>
        </p:nvSpPr>
        <p:spPr bwMode="auto">
          <a:xfrm>
            <a:off x="1" y="489021"/>
            <a:ext cx="43913212" cy="32690834"/>
          </a:xfrm>
          <a:prstGeom prst="rect">
            <a:avLst/>
          </a:prstGeom>
          <a:gradFill flip="none" rotWithShape="1">
            <a:gsLst>
              <a:gs pos="0">
                <a:schemeClr val="accent1">
                  <a:lumMod val="67000"/>
                </a:schemeClr>
              </a:gs>
              <a:gs pos="82000">
                <a:srgbClr val="0070C0"/>
              </a:gs>
              <a:gs pos="95000">
                <a:srgbClr val="002060"/>
              </a:gs>
              <a:gs pos="12000">
                <a:schemeClr val="accent1">
                  <a:lumMod val="97000"/>
                  <a:lumOff val="3000"/>
                </a:schemeClr>
              </a:gs>
              <a:gs pos="16000">
                <a:schemeClr val="accent1">
                  <a:lumMod val="60000"/>
                  <a:lumOff val="40000"/>
                  <a:alpha val="80330"/>
                </a:schemeClr>
              </a:gs>
            </a:gsLst>
            <a:lin ang="54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2" name="Rectangle 21">
            <a:extLst>
              <a:ext uri="{FF2B5EF4-FFF2-40B4-BE49-F238E27FC236}">
                <a16:creationId xmlns:a16="http://schemas.microsoft.com/office/drawing/2014/main" id="{69357C4F-F39F-7F68-97B1-491FB8EBA3A7}"/>
              </a:ext>
            </a:extLst>
          </p:cNvPr>
          <p:cNvSpPr/>
          <p:nvPr/>
        </p:nvSpPr>
        <p:spPr bwMode="auto">
          <a:xfrm>
            <a:off x="38100" y="5404849"/>
            <a:ext cx="10134600" cy="27513551"/>
          </a:xfrm>
          <a:prstGeom prst="rect">
            <a:avLst/>
          </a:prstGeom>
          <a:solidFill>
            <a:schemeClr val="bg1"/>
          </a:solidFill>
          <a:ln w="9525" cap="flat" cmpd="sng" algn="ctr">
            <a:solidFill>
              <a:schemeClr val="tx1"/>
            </a:solidFill>
            <a:prstDash val="solid"/>
            <a:round/>
            <a:headEnd type="none" w="med" len="med"/>
            <a:tailEnd type="none" w="med" len="med"/>
          </a:ln>
          <a:effectLst>
            <a:glow>
              <a:srgbClr val="0070C0"/>
            </a:glow>
            <a:softEdge rad="265182"/>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21" name="Rectangle 20">
            <a:extLst>
              <a:ext uri="{FF2B5EF4-FFF2-40B4-BE49-F238E27FC236}">
                <a16:creationId xmlns:a16="http://schemas.microsoft.com/office/drawing/2014/main" id="{00B749C4-0CB4-D6C1-20D2-3EF3DC3E2A66}"/>
              </a:ext>
            </a:extLst>
          </p:cNvPr>
          <p:cNvSpPr/>
          <p:nvPr/>
        </p:nvSpPr>
        <p:spPr bwMode="auto">
          <a:xfrm>
            <a:off x="35493939" y="5394572"/>
            <a:ext cx="8286090" cy="27489069"/>
          </a:xfrm>
          <a:prstGeom prst="rect">
            <a:avLst/>
          </a:prstGeom>
          <a:solidFill>
            <a:schemeClr val="bg1"/>
          </a:solidFill>
          <a:ln w="9525" cap="flat" cmpd="sng" algn="ctr">
            <a:solidFill>
              <a:schemeClr val="tx1"/>
            </a:solidFill>
            <a:prstDash val="solid"/>
            <a:round/>
            <a:headEnd type="none" w="med" len="med"/>
            <a:tailEnd type="none" w="med" len="med"/>
          </a:ln>
          <a:effectLst>
            <a:glow>
              <a:srgbClr val="0070C0">
                <a:alpha val="40000"/>
              </a:srgbClr>
            </a:glow>
            <a:softEdge rad="265182"/>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326" name="Rectangle 5">
            <a:extLst>
              <a:ext uri="{FF2B5EF4-FFF2-40B4-BE49-F238E27FC236}">
                <a16:creationId xmlns:a16="http://schemas.microsoft.com/office/drawing/2014/main" id="{9623CD69-60AD-BB10-53B7-81F9FFF524F9}"/>
              </a:ext>
            </a:extLst>
          </p:cNvPr>
          <p:cNvSpPr>
            <a:spLocks noChangeArrowheads="1"/>
          </p:cNvSpPr>
          <p:nvPr/>
        </p:nvSpPr>
        <p:spPr bwMode="auto">
          <a:xfrm>
            <a:off x="12867" y="-19041"/>
            <a:ext cx="43900345" cy="582413"/>
          </a:xfrm>
          <a:prstGeom prst="rect">
            <a:avLst/>
          </a:prstGeom>
          <a:solidFill>
            <a:srgbClr val="000054"/>
          </a:solidFill>
          <a:ln w="9525">
            <a:solidFill>
              <a:srgbClr val="000054"/>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13327" name="AutoShape 6">
            <a:extLst>
              <a:ext uri="{FF2B5EF4-FFF2-40B4-BE49-F238E27FC236}">
                <a16:creationId xmlns:a16="http://schemas.microsoft.com/office/drawing/2014/main" id="{BCB97EED-B948-057A-FE78-75F3CB392DF5}"/>
              </a:ext>
            </a:extLst>
          </p:cNvPr>
          <p:cNvSpPr>
            <a:spLocks noChangeArrowheads="1"/>
          </p:cNvSpPr>
          <p:nvPr/>
        </p:nvSpPr>
        <p:spPr bwMode="auto">
          <a:xfrm rot="5400000">
            <a:off x="36088728" y="368626"/>
            <a:ext cx="712606" cy="804863"/>
          </a:xfrm>
          <a:prstGeom prst="rtTriangle">
            <a:avLst/>
          </a:prstGeom>
          <a:solidFill>
            <a:srgbClr val="000054"/>
          </a:solidFill>
          <a:ln w="9525">
            <a:solidFill>
              <a:srgbClr val="000054"/>
            </a:solidFill>
            <a:miter lim="800000"/>
            <a:headEnd/>
            <a:tailEnd/>
          </a:ln>
        </p:spPr>
        <p:txBody>
          <a:bodyPr rot="10800000" vert="eaVert"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13328" name="Rectangle 7">
            <a:extLst>
              <a:ext uri="{FF2B5EF4-FFF2-40B4-BE49-F238E27FC236}">
                <a16:creationId xmlns:a16="http://schemas.microsoft.com/office/drawing/2014/main" id="{DA585763-2239-F5A8-3E40-31872CFD20B8}"/>
              </a:ext>
            </a:extLst>
          </p:cNvPr>
          <p:cNvSpPr>
            <a:spLocks noChangeArrowheads="1"/>
          </p:cNvSpPr>
          <p:nvPr/>
        </p:nvSpPr>
        <p:spPr bwMode="auto">
          <a:xfrm>
            <a:off x="-49235" y="0"/>
            <a:ext cx="36091835" cy="1129294"/>
          </a:xfrm>
          <a:prstGeom prst="rect">
            <a:avLst/>
          </a:prstGeom>
          <a:solidFill>
            <a:srgbClr val="000054"/>
          </a:solidFill>
          <a:ln w="9525">
            <a:solidFill>
              <a:srgbClr val="000054"/>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latin typeface="Calibri" panose="020F0502020204030204" pitchFamily="34" charset="0"/>
            </a:endParaRPr>
          </a:p>
        </p:txBody>
      </p:sp>
      <p:sp>
        <p:nvSpPr>
          <p:cNvPr id="13329" name="Line 9">
            <a:extLst>
              <a:ext uri="{FF2B5EF4-FFF2-40B4-BE49-F238E27FC236}">
                <a16:creationId xmlns:a16="http://schemas.microsoft.com/office/drawing/2014/main" id="{C2872C05-DBE0-021B-33F1-2040ED3FD389}"/>
              </a:ext>
            </a:extLst>
          </p:cNvPr>
          <p:cNvSpPr>
            <a:spLocks noChangeShapeType="1"/>
          </p:cNvSpPr>
          <p:nvPr/>
        </p:nvSpPr>
        <p:spPr bwMode="auto">
          <a:xfrm flipV="1">
            <a:off x="36276632" y="997166"/>
            <a:ext cx="705838" cy="601720"/>
          </a:xfrm>
          <a:prstGeom prst="line">
            <a:avLst/>
          </a:prstGeom>
          <a:noFill/>
          <a:ln w="76200">
            <a:solidFill>
              <a:schemeClr val="accent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0" name="Line 10">
            <a:extLst>
              <a:ext uri="{FF2B5EF4-FFF2-40B4-BE49-F238E27FC236}">
                <a16:creationId xmlns:a16="http://schemas.microsoft.com/office/drawing/2014/main" id="{6E50848F-566B-3BC5-58E7-B1E2E02381C5}"/>
              </a:ext>
            </a:extLst>
          </p:cNvPr>
          <p:cNvSpPr>
            <a:spLocks noChangeShapeType="1"/>
          </p:cNvSpPr>
          <p:nvPr/>
        </p:nvSpPr>
        <p:spPr bwMode="auto">
          <a:xfrm flipV="1">
            <a:off x="36982470" y="990597"/>
            <a:ext cx="6930742" cy="195"/>
          </a:xfrm>
          <a:prstGeom prst="line">
            <a:avLst/>
          </a:prstGeom>
          <a:noFill/>
          <a:ln w="76200">
            <a:solidFill>
              <a:schemeClr val="accent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331" name="Line 11">
            <a:extLst>
              <a:ext uri="{FF2B5EF4-FFF2-40B4-BE49-F238E27FC236}">
                <a16:creationId xmlns:a16="http://schemas.microsoft.com/office/drawing/2014/main" id="{29ADBE12-F0F7-9592-F020-B12534FCA547}"/>
              </a:ext>
            </a:extLst>
          </p:cNvPr>
          <p:cNvSpPr>
            <a:spLocks noChangeShapeType="1"/>
          </p:cNvSpPr>
          <p:nvPr/>
        </p:nvSpPr>
        <p:spPr bwMode="auto">
          <a:xfrm flipH="1">
            <a:off x="-49235" y="1587789"/>
            <a:ext cx="36368291" cy="69923"/>
          </a:xfrm>
          <a:prstGeom prst="line">
            <a:avLst/>
          </a:prstGeom>
          <a:noFill/>
          <a:ln w="76200">
            <a:solidFill>
              <a:schemeClr val="accent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TextBox 8">
            <a:extLst>
              <a:ext uri="{FF2B5EF4-FFF2-40B4-BE49-F238E27FC236}">
                <a16:creationId xmlns:a16="http://schemas.microsoft.com/office/drawing/2014/main" id="{2AD45007-EA96-DD84-FF8F-2811F8614D45}"/>
              </a:ext>
            </a:extLst>
          </p:cNvPr>
          <p:cNvSpPr txBox="1"/>
          <p:nvPr/>
        </p:nvSpPr>
        <p:spPr>
          <a:xfrm>
            <a:off x="-135006" y="2026307"/>
            <a:ext cx="43940435" cy="3046988"/>
          </a:xfrm>
          <a:prstGeom prst="rect">
            <a:avLst/>
          </a:prstGeom>
          <a:noFill/>
          <a:effectLst/>
        </p:spPr>
        <p:txBody>
          <a:bodyPr wrap="square" rtlCol="0">
            <a:spAutoFit/>
          </a:bodyPr>
          <a:lstStyle/>
          <a:p>
            <a:pPr algn="ctr"/>
            <a:r>
              <a:rPr lang="en-US" sz="6000" b="1" dirty="0">
                <a:solidFill>
                  <a:srgbClr val="000054"/>
                </a:solidFill>
                <a:effectLst>
                  <a:outerShdw blurRad="50800" dist="38100" dir="2700000" algn="tl" rotWithShape="0">
                    <a:prstClr val="black">
                      <a:alpha val="40000"/>
                    </a:prstClr>
                  </a:outerShdw>
                </a:effectLst>
                <a:latin typeface="Avenir Book" panose="02000503020000020003" pitchFamily="2" charset="0"/>
                <a:cs typeface="Times New Roman" panose="02020603050405020304" pitchFamily="18" charset="0"/>
              </a:rPr>
              <a:t>Computational Modeling for Approach-Avoid Task with Reinforcement Learning Frameworks</a:t>
            </a:r>
          </a:p>
          <a:p>
            <a:pPr algn="ctr"/>
            <a:endParaRPr lang="en-US" sz="2800" dirty="0">
              <a:latin typeface="Avenir Book" panose="02000503020000020003" pitchFamily="2" charset="0"/>
              <a:cs typeface="Times New Roman" panose="02020603050405020304" pitchFamily="18" charset="0"/>
            </a:endParaRPr>
          </a:p>
          <a:p>
            <a:pPr algn="ctr"/>
            <a:r>
              <a:rPr lang="en-US" sz="4400" b="1" dirty="0">
                <a:latin typeface="Avenir Book" panose="02000503020000020003" pitchFamily="2" charset="0"/>
                <a:cs typeface="Times New Roman" panose="02020603050405020304" pitchFamily="18" charset="0"/>
              </a:rPr>
              <a:t>Kai Hung</a:t>
            </a:r>
            <a:r>
              <a:rPr lang="en-US" sz="4400" baseline="30000" dirty="0">
                <a:latin typeface="Avenir Book" panose="02000503020000020003" pitchFamily="2" charset="0"/>
                <a:cs typeface="Times New Roman" panose="02020603050405020304" pitchFamily="18" charset="0"/>
              </a:rPr>
              <a:t>1</a:t>
            </a:r>
            <a:r>
              <a:rPr lang="en-US" sz="4400" dirty="0">
                <a:latin typeface="Avenir Book" panose="02000503020000020003" pitchFamily="2" charset="0"/>
                <a:cs typeface="Times New Roman" panose="02020603050405020304" pitchFamily="18" charset="0"/>
              </a:rPr>
              <a:t>, Eunice Yiu</a:t>
            </a:r>
            <a:r>
              <a:rPr lang="en-US" sz="4400" baseline="30000" dirty="0">
                <a:latin typeface="Avenir Book" panose="02000503020000020003" pitchFamily="2" charset="0"/>
                <a:cs typeface="Times New Roman" panose="02020603050405020304" pitchFamily="18" charset="0"/>
              </a:rPr>
              <a:t>2</a:t>
            </a:r>
            <a:r>
              <a:rPr lang="en-US" sz="4400" dirty="0">
                <a:latin typeface="Avenir Book" panose="02000503020000020003" pitchFamily="2" charset="0"/>
                <a:cs typeface="Times New Roman" panose="02020603050405020304" pitchFamily="18" charset="0"/>
              </a:rPr>
              <a:t>, &amp; Alison Gopnik, Ph.D.</a:t>
            </a:r>
            <a:r>
              <a:rPr lang="en-US" sz="4400" baseline="30000" dirty="0">
                <a:latin typeface="Avenir Book" panose="02000503020000020003" pitchFamily="2" charset="0"/>
                <a:cs typeface="Times New Roman" panose="02020603050405020304" pitchFamily="18" charset="0"/>
              </a:rPr>
              <a:t>2,3</a:t>
            </a:r>
            <a:endParaRPr lang="en-US" sz="2000" dirty="0">
              <a:latin typeface="Avenir Book" panose="02000503020000020003" pitchFamily="2" charset="0"/>
              <a:cs typeface="Times New Roman" panose="02020603050405020304" pitchFamily="18" charset="0"/>
            </a:endParaRPr>
          </a:p>
          <a:p>
            <a:pPr marL="457200" indent="-457200" algn="ctr">
              <a:buAutoNum type="arabicPeriod"/>
            </a:pPr>
            <a:r>
              <a:rPr lang="en-US" sz="2000" dirty="0">
                <a:latin typeface="Avenir Book" panose="02000503020000020003" pitchFamily="2" charset="0"/>
                <a:cs typeface="Times New Roman" panose="02020603050405020304" pitchFamily="18" charset="0"/>
              </a:rPr>
              <a:t>Department of Computer Science, Rice University</a:t>
            </a:r>
          </a:p>
          <a:p>
            <a:pPr marL="457200" indent="-457200" algn="ctr">
              <a:buAutoNum type="arabicPeriod"/>
            </a:pPr>
            <a:r>
              <a:rPr lang="en-US" sz="2000" dirty="0">
                <a:latin typeface="Avenir Book" panose="02000503020000020003" pitchFamily="2" charset="0"/>
                <a:cs typeface="Times New Roman" panose="02020603050405020304" pitchFamily="18" charset="0"/>
              </a:rPr>
              <a:t>Department of Psychology, University of California, Berkeley</a:t>
            </a:r>
          </a:p>
          <a:p>
            <a:pPr marL="457200" indent="-457200" algn="ctr">
              <a:buAutoNum type="arabicPeriod"/>
            </a:pPr>
            <a:r>
              <a:rPr lang="en-US" sz="2000" dirty="0">
                <a:latin typeface="Avenir Book" panose="02000503020000020003" pitchFamily="2" charset="0"/>
                <a:cs typeface="Times New Roman" panose="02020603050405020304" pitchFamily="18" charset="0"/>
              </a:rPr>
              <a:t>Berkeley Artificial Intelligence Research, University of California, Berkeley</a:t>
            </a:r>
          </a:p>
        </p:txBody>
      </p:sp>
      <p:sp>
        <p:nvSpPr>
          <p:cNvPr id="15" name="Rectangle 14">
            <a:extLst>
              <a:ext uri="{FF2B5EF4-FFF2-40B4-BE49-F238E27FC236}">
                <a16:creationId xmlns:a16="http://schemas.microsoft.com/office/drawing/2014/main" id="{522E17F9-9036-6F05-D0E1-1B0D1C4EC62F}"/>
              </a:ext>
            </a:extLst>
          </p:cNvPr>
          <p:cNvSpPr/>
          <p:nvPr/>
        </p:nvSpPr>
        <p:spPr bwMode="auto">
          <a:xfrm>
            <a:off x="10055352" y="5394572"/>
            <a:ext cx="11868736" cy="27513551"/>
          </a:xfrm>
          <a:prstGeom prst="rect">
            <a:avLst/>
          </a:prstGeom>
          <a:solidFill>
            <a:schemeClr val="bg1"/>
          </a:solidFill>
          <a:ln w="9525" cap="flat" cmpd="sng" algn="ctr">
            <a:solidFill>
              <a:schemeClr val="tx1"/>
            </a:solidFill>
            <a:prstDash val="solid"/>
            <a:round/>
            <a:headEnd type="none" w="med" len="med"/>
            <a:tailEnd type="none" w="med" len="med"/>
          </a:ln>
          <a:effectLst>
            <a:glow>
              <a:srgbClr val="0070C0">
                <a:alpha val="40000"/>
              </a:srgbClr>
            </a:glow>
            <a:softEdge rad="265182"/>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8" name="TextBox 17">
            <a:extLst>
              <a:ext uri="{FF2B5EF4-FFF2-40B4-BE49-F238E27FC236}">
                <a16:creationId xmlns:a16="http://schemas.microsoft.com/office/drawing/2014/main" id="{64F350C9-110C-DA86-C314-484399D19108}"/>
              </a:ext>
            </a:extLst>
          </p:cNvPr>
          <p:cNvSpPr txBox="1"/>
          <p:nvPr/>
        </p:nvSpPr>
        <p:spPr>
          <a:xfrm>
            <a:off x="384992" y="14742715"/>
            <a:ext cx="9363983" cy="7540526"/>
          </a:xfrm>
          <a:prstGeom prst="rect">
            <a:avLst/>
          </a:prstGeom>
          <a:noFill/>
          <a:effectLst/>
        </p:spPr>
        <p:txBody>
          <a:bodyPr wrap="square" rtlCol="0">
            <a:spAutoFit/>
          </a:bodyPr>
          <a:lstStyle/>
          <a:p>
            <a:pPr marL="457200" indent="-457200">
              <a:buFont typeface="Wingdings" pitchFamily="2" charset="2"/>
              <a:buChar char="Ø"/>
            </a:pPr>
            <a:r>
              <a:rPr lang="en-US" sz="2800" dirty="0">
                <a:latin typeface="Avenir Book" panose="02000503020000020003" pitchFamily="2" charset="0"/>
                <a:cs typeface="Times New Roman" panose="02020603050405020304" pitchFamily="18" charset="0"/>
              </a:rPr>
              <a:t>Developmental studies have shown that children are better learners than adults</a:t>
            </a:r>
            <a:r>
              <a:rPr lang="en-US" sz="2800" baseline="30000" dirty="0">
                <a:latin typeface="Avenir Book" panose="02000503020000020003" pitchFamily="2" charset="0"/>
                <a:cs typeface="Times New Roman" panose="02020603050405020304" pitchFamily="18" charset="0"/>
              </a:rPr>
              <a:t>1,2</a:t>
            </a:r>
            <a:r>
              <a:rPr lang="en-US" sz="2800" dirty="0">
                <a:latin typeface="Avenir Book" panose="02000503020000020003" pitchFamily="2" charset="0"/>
                <a:cs typeface="Times New Roman" panose="02020603050405020304" pitchFamily="18" charset="0"/>
              </a:rPr>
              <a:t> and machines</a:t>
            </a:r>
            <a:r>
              <a:rPr lang="en-US" sz="2800" baseline="30000" dirty="0">
                <a:latin typeface="Avenir Book" panose="02000503020000020003" pitchFamily="2" charset="0"/>
                <a:cs typeface="Times New Roman" panose="02020603050405020304" pitchFamily="18" charset="0"/>
              </a:rPr>
              <a:t>3</a:t>
            </a:r>
            <a:r>
              <a:rPr lang="en-US" sz="2800" dirty="0">
                <a:latin typeface="Avenir Book" panose="02000503020000020003" pitchFamily="2" charset="0"/>
                <a:cs typeface="Times New Roman" panose="02020603050405020304" pitchFamily="18" charset="0"/>
              </a:rPr>
              <a:t> in many situations. They tend to be more exploratory</a:t>
            </a:r>
            <a:r>
              <a:rPr lang="en-US" sz="2800" baseline="30000" dirty="0">
                <a:latin typeface="Avenir Book" panose="02000503020000020003" pitchFamily="2" charset="0"/>
                <a:cs typeface="Times New Roman" panose="02020603050405020304" pitchFamily="18" charset="0"/>
              </a:rPr>
              <a:t>1,2</a:t>
            </a:r>
            <a:r>
              <a:rPr lang="en-US" sz="2800" dirty="0">
                <a:latin typeface="Avenir Book" panose="02000503020000020003" pitchFamily="2" charset="0"/>
                <a:cs typeface="Times New Roman" panose="02020603050405020304" pitchFamily="18" charset="0"/>
              </a:rPr>
              <a:t>, resistant to various learning traps</a:t>
            </a:r>
            <a:r>
              <a:rPr lang="en-US" sz="2800" baseline="30000" dirty="0">
                <a:latin typeface="Avenir Book" panose="02000503020000020003" pitchFamily="2" charset="0"/>
                <a:cs typeface="Times New Roman" panose="02020603050405020304" pitchFamily="18" charset="0"/>
              </a:rPr>
              <a:t>1,4</a:t>
            </a:r>
            <a:r>
              <a:rPr lang="en-US" sz="2800" dirty="0">
                <a:latin typeface="Avenir Book" panose="02000503020000020003" pitchFamily="2" charset="0"/>
                <a:cs typeface="Times New Roman" panose="02020603050405020304" pitchFamily="18" charset="0"/>
              </a:rPr>
              <a:t>, and more able to reach correct conclusions via unusual conjunctive generalization rules</a:t>
            </a:r>
            <a:r>
              <a:rPr lang="en-US" sz="2800" baseline="30000" dirty="0">
                <a:latin typeface="Avenir Book" panose="02000503020000020003" pitchFamily="2" charset="0"/>
                <a:cs typeface="Times New Roman" panose="02020603050405020304" pitchFamily="18" charset="0"/>
              </a:rPr>
              <a:t>1,2</a:t>
            </a:r>
            <a:r>
              <a:rPr lang="en-US" sz="2800" dirty="0">
                <a:latin typeface="Avenir Book" panose="02000503020000020003" pitchFamily="2" charset="0"/>
                <a:cs typeface="Times New Roman" panose="02020603050405020304" pitchFamily="18" charset="0"/>
              </a:rPr>
              <a:t>. </a:t>
            </a:r>
          </a:p>
          <a:p>
            <a:pPr marL="457200" indent="-457200">
              <a:buFont typeface="Wingdings" pitchFamily="2" charset="2"/>
              <a:buChar char="Ø"/>
            </a:pPr>
            <a:endParaRPr lang="en-US" sz="1800" dirty="0">
              <a:latin typeface="Avenir Book" panose="02000503020000020003" pitchFamily="2" charset="0"/>
              <a:cs typeface="Times New Roman" panose="02020603050405020304" pitchFamily="18" charset="0"/>
            </a:endParaRPr>
          </a:p>
          <a:p>
            <a:pPr marL="457200" indent="-457200">
              <a:buFont typeface="Wingdings" pitchFamily="2" charset="2"/>
              <a:buChar char="Ø"/>
            </a:pPr>
            <a:r>
              <a:rPr lang="en-US" sz="2800" dirty="0">
                <a:latin typeface="Avenir Book" panose="02000503020000020003" pitchFamily="2" charset="0"/>
                <a:cs typeface="Times New Roman" panose="02020603050405020304" pitchFamily="18" charset="0"/>
              </a:rPr>
              <a:t>Increasingly, psychologists are drawing upon computational models</a:t>
            </a:r>
            <a:r>
              <a:rPr lang="en-US" sz="2800" baseline="30000" dirty="0">
                <a:latin typeface="Avenir Book" panose="02000503020000020003" pitchFamily="2" charset="0"/>
                <a:cs typeface="Times New Roman" panose="02020603050405020304" pitchFamily="18" charset="0"/>
              </a:rPr>
              <a:t>5</a:t>
            </a:r>
            <a:r>
              <a:rPr lang="en-US" sz="2800" dirty="0">
                <a:latin typeface="Avenir Book" panose="02000503020000020003" pitchFamily="2" charset="0"/>
                <a:cs typeface="Times New Roman" panose="02020603050405020304" pitchFamily="18" charset="0"/>
              </a:rPr>
              <a:t>, especially reinforcement learning paradigms</a:t>
            </a:r>
            <a:r>
              <a:rPr lang="en-US" sz="2800" baseline="30000" dirty="0">
                <a:latin typeface="Avenir Book" panose="02000503020000020003" pitchFamily="2" charset="0"/>
                <a:cs typeface="Times New Roman" panose="02020603050405020304" pitchFamily="18" charset="0"/>
              </a:rPr>
              <a:t>6, 7</a:t>
            </a:r>
            <a:r>
              <a:rPr lang="en-US" sz="2800" dirty="0">
                <a:latin typeface="Avenir Book" panose="02000503020000020003" pitchFamily="2" charset="0"/>
                <a:cs typeface="Times New Roman" panose="02020603050405020304" pitchFamily="18" charset="0"/>
              </a:rPr>
              <a:t>, to test specific hypothesis for human learning across development</a:t>
            </a:r>
            <a:r>
              <a:rPr lang="en-US" sz="2800" baseline="30000" dirty="0">
                <a:latin typeface="Avenir Book" panose="02000503020000020003" pitchFamily="2" charset="0"/>
                <a:cs typeface="Times New Roman" panose="02020603050405020304" pitchFamily="18" charset="0"/>
              </a:rPr>
              <a:t>8</a:t>
            </a:r>
            <a:r>
              <a:rPr lang="en-US" sz="2800" dirty="0">
                <a:latin typeface="Avenir Book" panose="02000503020000020003" pitchFamily="2" charset="0"/>
                <a:cs typeface="Times New Roman" panose="02020603050405020304" pitchFamily="18" charset="0"/>
              </a:rPr>
              <a:t>. </a:t>
            </a:r>
          </a:p>
          <a:p>
            <a:pPr marL="457200" indent="-457200">
              <a:buFont typeface="Wingdings" pitchFamily="2" charset="2"/>
              <a:buChar char="Ø"/>
            </a:pPr>
            <a:endParaRPr lang="en-US" sz="1800" dirty="0">
              <a:latin typeface="Avenir Book" panose="02000503020000020003" pitchFamily="2" charset="0"/>
              <a:cs typeface="Times New Roman" panose="02020603050405020304" pitchFamily="18" charset="0"/>
            </a:endParaRPr>
          </a:p>
          <a:p>
            <a:pPr marL="457200" indent="-457200">
              <a:buFont typeface="Wingdings" pitchFamily="2" charset="2"/>
              <a:buChar char="Ø"/>
            </a:pPr>
            <a:r>
              <a:rPr lang="en-US" sz="2800" dirty="0">
                <a:latin typeface="Avenir Book" panose="02000503020000020003" pitchFamily="2" charset="0"/>
                <a:cs typeface="Times New Roman" panose="02020603050405020304" pitchFamily="18" charset="0"/>
              </a:rPr>
              <a:t>A previous study showed that children are more exploratory than adults in an approach-avoid task and able to reach the correct conjunctive generalization rule more often</a:t>
            </a:r>
            <a:r>
              <a:rPr lang="en-US" sz="2800" baseline="30000" dirty="0">
                <a:latin typeface="Avenir Book" panose="02000503020000020003" pitchFamily="2" charset="0"/>
                <a:cs typeface="Times New Roman" panose="02020603050405020304" pitchFamily="18" charset="0"/>
              </a:rPr>
              <a:t>1</a:t>
            </a:r>
            <a:r>
              <a:rPr lang="en-US" sz="2800" dirty="0">
                <a:latin typeface="Avenir Book" panose="02000503020000020003" pitchFamily="2" charset="0"/>
                <a:cs typeface="Times New Roman" panose="02020603050405020304" pitchFamily="18" charset="0"/>
              </a:rPr>
              <a:t>. However, it remains unclear how well their learning behavior may be captured by a reinforcement learning paradigm. </a:t>
            </a:r>
          </a:p>
        </p:txBody>
      </p:sp>
      <p:sp>
        <p:nvSpPr>
          <p:cNvPr id="19" name="TextBox 18">
            <a:extLst>
              <a:ext uri="{FF2B5EF4-FFF2-40B4-BE49-F238E27FC236}">
                <a16:creationId xmlns:a16="http://schemas.microsoft.com/office/drawing/2014/main" id="{8DE71F34-8A6B-6C50-3401-B6AEA5124ECB}"/>
              </a:ext>
            </a:extLst>
          </p:cNvPr>
          <p:cNvSpPr txBox="1"/>
          <p:nvPr/>
        </p:nvSpPr>
        <p:spPr>
          <a:xfrm>
            <a:off x="36012818" y="30219672"/>
            <a:ext cx="7619782" cy="923330"/>
          </a:xfrm>
          <a:prstGeom prst="rect">
            <a:avLst/>
          </a:prstGeom>
          <a:noFill/>
          <a:effectLst/>
        </p:spPr>
        <p:txBody>
          <a:bodyPr wrap="square" rtlCol="0">
            <a:spAutoFit/>
          </a:bodyPr>
          <a:lstStyle/>
          <a:p>
            <a:r>
              <a:rPr lang="en-US" sz="1800" dirty="0">
                <a:latin typeface="Avenir Book" panose="02000503020000020003" pitchFamily="2" charset="0"/>
                <a:cs typeface="Times New Roman" panose="02020603050405020304" pitchFamily="18" charset="0"/>
              </a:rPr>
              <a:t>This work was under the supervision of Eunice Yiu. Funding provided through the NSF SUPER REU program at University of California, Berkeley. Idea for the joint value function in 2-D RL belongs to Fei Dai, </a:t>
            </a:r>
          </a:p>
        </p:txBody>
      </p:sp>
      <p:sp>
        <p:nvSpPr>
          <p:cNvPr id="20" name="TextBox 19">
            <a:extLst>
              <a:ext uri="{FF2B5EF4-FFF2-40B4-BE49-F238E27FC236}">
                <a16:creationId xmlns:a16="http://schemas.microsoft.com/office/drawing/2014/main" id="{98B2121E-2A64-D984-FC93-65E40D1B87C7}"/>
              </a:ext>
            </a:extLst>
          </p:cNvPr>
          <p:cNvSpPr txBox="1"/>
          <p:nvPr/>
        </p:nvSpPr>
        <p:spPr>
          <a:xfrm>
            <a:off x="10591800" y="6302902"/>
            <a:ext cx="10860928" cy="24143661"/>
          </a:xfrm>
          <a:prstGeom prst="rect">
            <a:avLst/>
          </a:prstGeom>
          <a:noFill/>
          <a:effectLst/>
        </p:spPr>
        <p:txBody>
          <a:bodyPr wrap="square" rtlCol="0">
            <a:spAutoFit/>
          </a:bodyPr>
          <a:lstStyle/>
          <a:p>
            <a:r>
              <a:rPr lang="en-US" sz="3600" b="1" dirty="0">
                <a:latin typeface="Avenir Book" panose="02000503020000020003" pitchFamily="2" charset="0"/>
              </a:rPr>
              <a:t> </a:t>
            </a: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pPr algn="just"/>
            <a:endParaRPr lang="en-US" sz="2800" dirty="0">
              <a:latin typeface="Avenir Book" panose="02000503020000020003" pitchFamily="2" charset="0"/>
              <a:cs typeface="Times New Roman" panose="02020603050405020304" pitchFamily="18" charset="0"/>
            </a:endParaRPr>
          </a:p>
          <a:p>
            <a:endParaRPr lang="en-US" sz="3600" b="1" dirty="0">
              <a:latin typeface="Avenir Book" panose="02000503020000020003" pitchFamily="2" charset="0"/>
            </a:endParaRPr>
          </a:p>
          <a:p>
            <a:endParaRPr lang="en-US" sz="3600" b="1" dirty="0">
              <a:latin typeface="Avenir Book" panose="02000503020000020003" pitchFamily="2" charset="0"/>
            </a:endParaRPr>
          </a:p>
          <a:p>
            <a:endParaRPr lang="en-US" sz="3600" b="1" dirty="0">
              <a:latin typeface="Avenir Book" panose="02000503020000020003" pitchFamily="2" charset="0"/>
            </a:endParaRPr>
          </a:p>
          <a:p>
            <a:endParaRPr lang="en-US" sz="3600" b="1" dirty="0">
              <a:latin typeface="Avenir Book" panose="02000503020000020003" pitchFamily="2" charset="0"/>
            </a:endParaRPr>
          </a:p>
          <a:p>
            <a:endParaRPr lang="en-US" sz="3600" b="1" dirty="0">
              <a:latin typeface="Avenir Book" panose="02000503020000020003" pitchFamily="2" charset="0"/>
            </a:endParaRPr>
          </a:p>
          <a:p>
            <a:endParaRPr lang="en-US" sz="3600" b="1" dirty="0">
              <a:latin typeface="Avenir Book" panose="02000503020000020003" pitchFamily="2" charset="0"/>
            </a:endParaRPr>
          </a:p>
          <a:p>
            <a:endParaRPr lang="en-US" sz="3600" b="1" dirty="0">
              <a:latin typeface="Avenir Book" panose="02000503020000020003" pitchFamily="2" charset="0"/>
            </a:endParaRPr>
          </a:p>
          <a:p>
            <a:endParaRPr lang="en-US" sz="3600" b="1" dirty="0">
              <a:latin typeface="Avenir Book" panose="02000503020000020003" pitchFamily="2" charset="0"/>
            </a:endParaRPr>
          </a:p>
          <a:p>
            <a:endParaRPr lang="en-US" sz="3600" b="1" dirty="0">
              <a:latin typeface="Avenir Book" panose="02000503020000020003" pitchFamily="2" charset="0"/>
            </a:endParaRPr>
          </a:p>
          <a:p>
            <a:endParaRPr lang="en-US" sz="3600" b="1" dirty="0">
              <a:latin typeface="Avenir Book" panose="02000503020000020003" pitchFamily="2" charset="0"/>
            </a:endParaRPr>
          </a:p>
          <a:p>
            <a:endParaRPr lang="en-US" sz="3600" b="1" dirty="0">
              <a:latin typeface="Avenir Book" panose="02000503020000020003" pitchFamily="2" charset="0"/>
            </a:endParaRPr>
          </a:p>
          <a:p>
            <a:endParaRPr lang="en-US" sz="3600" b="1" dirty="0">
              <a:latin typeface="Avenir Book" panose="02000503020000020003" pitchFamily="2" charset="0"/>
            </a:endParaRPr>
          </a:p>
          <a:p>
            <a:endParaRPr lang="en-US" sz="3600" b="1" dirty="0">
              <a:latin typeface="Avenir Book" panose="02000503020000020003" pitchFamily="2" charset="0"/>
            </a:endParaRPr>
          </a:p>
          <a:p>
            <a:pPr algn="just"/>
            <a:r>
              <a:rPr lang="en-US" sz="2800" b="1" dirty="0">
                <a:latin typeface="Avenir Book" panose="02000503020000020003" pitchFamily="2" charset="0"/>
                <a:cs typeface="Times New Roman" panose="02020603050405020304" pitchFamily="18" charset="0"/>
              </a:rPr>
              <a:t> </a:t>
            </a:r>
          </a:p>
          <a:p>
            <a:pPr algn="just"/>
            <a:endParaRPr lang="en-US" sz="2800" b="1" dirty="0">
              <a:latin typeface="Avenir Book" panose="02000503020000020003" pitchFamily="2" charset="0"/>
              <a:cs typeface="Times New Roman" panose="02020603050405020304" pitchFamily="18" charset="0"/>
            </a:endParaRPr>
          </a:p>
          <a:p>
            <a:pPr algn="just"/>
            <a:endParaRPr lang="en-US" sz="2800" b="1" dirty="0">
              <a:latin typeface="Avenir Book" panose="02000503020000020003" pitchFamily="2" charset="0"/>
              <a:cs typeface="Times New Roman" panose="02020603050405020304" pitchFamily="18" charset="0"/>
            </a:endParaRPr>
          </a:p>
          <a:p>
            <a:pPr algn="just"/>
            <a:endParaRPr lang="en-US" sz="2800" b="1" dirty="0">
              <a:latin typeface="Avenir Book" panose="02000503020000020003" pitchFamily="2" charset="0"/>
              <a:cs typeface="Times New Roman" panose="02020603050405020304" pitchFamily="18" charset="0"/>
            </a:endParaRPr>
          </a:p>
          <a:p>
            <a:pPr algn="just"/>
            <a:endParaRPr lang="en-US" sz="2800" b="1" dirty="0">
              <a:latin typeface="Avenir Book" panose="02000503020000020003" pitchFamily="2" charset="0"/>
              <a:cs typeface="Times New Roman" panose="02020603050405020304" pitchFamily="18" charset="0"/>
            </a:endParaRPr>
          </a:p>
          <a:p>
            <a:pPr algn="just"/>
            <a:endParaRPr lang="en-US" sz="2800" b="1" dirty="0">
              <a:latin typeface="Avenir Book" panose="02000503020000020003" pitchFamily="2" charset="0"/>
              <a:cs typeface="Times New Roman" panose="02020603050405020304" pitchFamily="18" charset="0"/>
            </a:endParaRPr>
          </a:p>
          <a:p>
            <a:pPr algn="just"/>
            <a:endParaRPr lang="en-US" sz="2800" b="1" dirty="0">
              <a:latin typeface="Avenir Book" panose="02000503020000020003" pitchFamily="2"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a:p>
            <a:pPr algn="just"/>
            <a:endParaRPr lang="en-US" sz="2800" b="1" dirty="0">
              <a:latin typeface="Times New Roman" panose="02020603050405020304" pitchFamily="18" charset="0"/>
              <a:cs typeface="Times New Roman" panose="02020603050405020304" pitchFamily="18" charset="0"/>
            </a:endParaRPr>
          </a:p>
        </p:txBody>
      </p:sp>
      <p:pic>
        <p:nvPicPr>
          <p:cNvPr id="5" name="Picture 4" descr="Logo&#10;&#10;Description automatically generated">
            <a:extLst>
              <a:ext uri="{FF2B5EF4-FFF2-40B4-BE49-F238E27FC236}">
                <a16:creationId xmlns:a16="http://schemas.microsoft.com/office/drawing/2014/main" id="{429024CE-B1D7-A892-6359-D570684886D5}"/>
              </a:ext>
            </a:extLst>
          </p:cNvPr>
          <p:cNvPicPr>
            <a:picLocks noChangeAspect="1"/>
          </p:cNvPicPr>
          <p:nvPr/>
        </p:nvPicPr>
        <p:blipFill>
          <a:blip r:embed="rId3"/>
          <a:stretch>
            <a:fillRect/>
          </a:stretch>
        </p:blipFill>
        <p:spPr>
          <a:xfrm>
            <a:off x="38556319" y="1361267"/>
            <a:ext cx="3658202" cy="3658202"/>
          </a:xfrm>
          <a:prstGeom prst="rect">
            <a:avLst/>
          </a:prstGeom>
        </p:spPr>
      </p:pic>
      <p:pic>
        <p:nvPicPr>
          <p:cNvPr id="7" name="Picture 6" descr="Logo&#10;&#10;Description automatically generated">
            <a:extLst>
              <a:ext uri="{FF2B5EF4-FFF2-40B4-BE49-F238E27FC236}">
                <a16:creationId xmlns:a16="http://schemas.microsoft.com/office/drawing/2014/main" id="{D0C41351-7663-D7DD-C182-0A98A1F75BAF}"/>
              </a:ext>
            </a:extLst>
          </p:cNvPr>
          <p:cNvPicPr>
            <a:picLocks noChangeAspect="1"/>
          </p:cNvPicPr>
          <p:nvPr/>
        </p:nvPicPr>
        <p:blipFill>
          <a:blip r:embed="rId4"/>
          <a:stretch>
            <a:fillRect/>
          </a:stretch>
        </p:blipFill>
        <p:spPr>
          <a:xfrm>
            <a:off x="384992" y="1984103"/>
            <a:ext cx="5477583" cy="2912684"/>
          </a:xfrm>
          <a:prstGeom prst="rect">
            <a:avLst/>
          </a:prstGeom>
        </p:spPr>
      </p:pic>
      <p:pic>
        <p:nvPicPr>
          <p:cNvPr id="17" name="Picture 16" descr="Chart, bar chart&#10;&#10;Description automatically generated">
            <a:extLst>
              <a:ext uri="{FF2B5EF4-FFF2-40B4-BE49-F238E27FC236}">
                <a16:creationId xmlns:a16="http://schemas.microsoft.com/office/drawing/2014/main" id="{76D27D0F-BD0F-374E-5474-772209D99F66}"/>
              </a:ext>
            </a:extLst>
          </p:cNvPr>
          <p:cNvPicPr>
            <a:picLocks noChangeAspect="1"/>
          </p:cNvPicPr>
          <p:nvPr/>
        </p:nvPicPr>
        <p:blipFill>
          <a:blip r:embed="rId5"/>
          <a:stretch>
            <a:fillRect/>
          </a:stretch>
        </p:blipFill>
        <p:spPr>
          <a:xfrm>
            <a:off x="359909" y="27739987"/>
            <a:ext cx="9398280" cy="4768551"/>
          </a:xfrm>
          <a:prstGeom prst="rect">
            <a:avLst/>
          </a:prstGeom>
        </p:spPr>
      </p:pic>
      <p:sp>
        <p:nvSpPr>
          <p:cNvPr id="23" name="Rectangle 22">
            <a:extLst>
              <a:ext uri="{FF2B5EF4-FFF2-40B4-BE49-F238E27FC236}">
                <a16:creationId xmlns:a16="http://schemas.microsoft.com/office/drawing/2014/main" id="{A3F4EB14-26A4-1926-88A5-CCF390D540F5}"/>
              </a:ext>
            </a:extLst>
          </p:cNvPr>
          <p:cNvSpPr/>
          <p:nvPr/>
        </p:nvSpPr>
        <p:spPr bwMode="auto">
          <a:xfrm>
            <a:off x="21924088" y="5419047"/>
            <a:ext cx="13617370" cy="27489076"/>
          </a:xfrm>
          <a:prstGeom prst="rect">
            <a:avLst/>
          </a:prstGeom>
          <a:solidFill>
            <a:schemeClr val="bg1"/>
          </a:solidFill>
          <a:ln w="9525" cap="flat" cmpd="sng" algn="ctr">
            <a:solidFill>
              <a:schemeClr val="tx1"/>
            </a:solidFill>
            <a:prstDash val="solid"/>
            <a:round/>
            <a:headEnd type="none" w="med" len="med"/>
            <a:tailEnd type="none" w="med" len="med"/>
          </a:ln>
          <a:effectLst>
            <a:glow>
              <a:srgbClr val="0070C0">
                <a:alpha val="40000"/>
              </a:srgbClr>
            </a:glow>
            <a:softEdge rad="265182"/>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pic>
        <p:nvPicPr>
          <p:cNvPr id="10" name="Picture 9" descr="Graphical user interface, text, application, chat or text message&#10;&#10;Description automatically generated">
            <a:extLst>
              <a:ext uri="{FF2B5EF4-FFF2-40B4-BE49-F238E27FC236}">
                <a16:creationId xmlns:a16="http://schemas.microsoft.com/office/drawing/2014/main" id="{DB1B6306-B844-8F8D-09EB-6E3DC5BD80CE}"/>
              </a:ext>
            </a:extLst>
          </p:cNvPr>
          <p:cNvPicPr>
            <a:picLocks noChangeAspect="1"/>
          </p:cNvPicPr>
          <p:nvPr/>
        </p:nvPicPr>
        <p:blipFill rotWithShape="1">
          <a:blip r:embed="rId6"/>
          <a:srcRect r="3711"/>
          <a:stretch/>
        </p:blipFill>
        <p:spPr>
          <a:xfrm>
            <a:off x="586538" y="23643210"/>
            <a:ext cx="9060673" cy="3978123"/>
          </a:xfrm>
          <a:prstGeom prst="rect">
            <a:avLst/>
          </a:prstGeom>
        </p:spPr>
      </p:pic>
      <p:sp>
        <p:nvSpPr>
          <p:cNvPr id="24" name="Rounded Rectangle 23">
            <a:extLst>
              <a:ext uri="{FF2B5EF4-FFF2-40B4-BE49-F238E27FC236}">
                <a16:creationId xmlns:a16="http://schemas.microsoft.com/office/drawing/2014/main" id="{80F2CA4F-AC51-D177-F0EB-4A20BCCDCB40}"/>
              </a:ext>
            </a:extLst>
          </p:cNvPr>
          <p:cNvSpPr/>
          <p:nvPr/>
        </p:nvSpPr>
        <p:spPr bwMode="auto">
          <a:xfrm>
            <a:off x="409010" y="5758391"/>
            <a:ext cx="9510716" cy="1042710"/>
          </a:xfrm>
          <a:prstGeom prst="roundRect">
            <a:avLst/>
          </a:prstGeom>
          <a:solidFill>
            <a:srgbClr val="00005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5" name="TextBox 24">
            <a:extLst>
              <a:ext uri="{FF2B5EF4-FFF2-40B4-BE49-F238E27FC236}">
                <a16:creationId xmlns:a16="http://schemas.microsoft.com/office/drawing/2014/main" id="{525A5120-A990-3C6E-65EF-B5FE94CB3625}"/>
              </a:ext>
            </a:extLst>
          </p:cNvPr>
          <p:cNvSpPr txBox="1"/>
          <p:nvPr/>
        </p:nvSpPr>
        <p:spPr>
          <a:xfrm>
            <a:off x="373261" y="5925803"/>
            <a:ext cx="9481607" cy="707886"/>
          </a:xfrm>
          <a:prstGeom prst="rect">
            <a:avLst/>
          </a:prstGeom>
          <a:noFill/>
        </p:spPr>
        <p:txBody>
          <a:bodyPr wrap="square" rtlCol="0">
            <a:spAutoFit/>
          </a:bodyPr>
          <a:lstStyle/>
          <a:p>
            <a:pPr algn="ctr"/>
            <a:r>
              <a:rPr lang="en-US" sz="4000" b="1" dirty="0">
                <a:solidFill>
                  <a:schemeClr val="bg1"/>
                </a:solidFill>
                <a:latin typeface="Avenir Book" panose="02000503020000020003" pitchFamily="2" charset="0"/>
              </a:rPr>
              <a:t>Abstract</a:t>
            </a:r>
          </a:p>
        </p:txBody>
      </p:sp>
      <p:sp>
        <p:nvSpPr>
          <p:cNvPr id="29" name="Rounded Rectangle 28">
            <a:extLst>
              <a:ext uri="{FF2B5EF4-FFF2-40B4-BE49-F238E27FC236}">
                <a16:creationId xmlns:a16="http://schemas.microsoft.com/office/drawing/2014/main" id="{E7460E91-0173-B33A-E305-9803222EFB69}"/>
              </a:ext>
            </a:extLst>
          </p:cNvPr>
          <p:cNvSpPr/>
          <p:nvPr/>
        </p:nvSpPr>
        <p:spPr bwMode="auto">
          <a:xfrm>
            <a:off x="10446357" y="5758391"/>
            <a:ext cx="11170705" cy="1033646"/>
          </a:xfrm>
          <a:prstGeom prst="roundRect">
            <a:avLst/>
          </a:prstGeom>
          <a:solidFill>
            <a:srgbClr val="00005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0" name="TextBox 29">
            <a:extLst>
              <a:ext uri="{FF2B5EF4-FFF2-40B4-BE49-F238E27FC236}">
                <a16:creationId xmlns:a16="http://schemas.microsoft.com/office/drawing/2014/main" id="{872AB0FF-0189-E117-932E-AA2FD5522DE7}"/>
              </a:ext>
            </a:extLst>
          </p:cNvPr>
          <p:cNvSpPr txBox="1"/>
          <p:nvPr/>
        </p:nvSpPr>
        <p:spPr>
          <a:xfrm>
            <a:off x="10298372" y="5877541"/>
            <a:ext cx="11002366" cy="707886"/>
          </a:xfrm>
          <a:prstGeom prst="rect">
            <a:avLst/>
          </a:prstGeom>
          <a:noFill/>
        </p:spPr>
        <p:txBody>
          <a:bodyPr wrap="square" rtlCol="0">
            <a:spAutoFit/>
          </a:bodyPr>
          <a:lstStyle/>
          <a:p>
            <a:pPr algn="ctr"/>
            <a:r>
              <a:rPr lang="en-US" sz="4000" b="1" dirty="0">
                <a:solidFill>
                  <a:schemeClr val="bg1"/>
                </a:solidFill>
                <a:latin typeface="Avenir Book" panose="02000503020000020003" pitchFamily="2" charset="0"/>
              </a:rPr>
              <a:t>Model Formulation</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AC7C62B-1A96-9973-FD8A-C8EA7143B0BD}"/>
                  </a:ext>
                </a:extLst>
              </p:cNvPr>
              <p:cNvSpPr txBox="1"/>
              <p:nvPr/>
            </p:nvSpPr>
            <p:spPr>
              <a:xfrm>
                <a:off x="10865843" y="8696419"/>
                <a:ext cx="9867424" cy="932948"/>
              </a:xfrm>
              <a:prstGeom prst="rect">
                <a:avLst/>
              </a:prstGeom>
              <a:noFill/>
            </p:spPr>
            <p:txBody>
              <a:bodyPr wrap="square">
                <a:spAutoFit/>
              </a:bodyPr>
              <a:lstStyle/>
              <a:p>
                <a:r>
                  <a:rPr lang="en-US" b="1" dirty="0">
                    <a:solidFill>
                      <a:schemeClr val="accent4"/>
                    </a:solidFill>
                    <a:ea typeface="AppleGothic" pitchFamily="2" charset="-127"/>
                  </a:rPr>
                  <a:t>Decision Probability  </a:t>
                </a:r>
                <a14:m>
                  <m:oMath xmlns:m="http://schemas.openxmlformats.org/officeDocument/2006/math">
                    <m:sSub>
                      <m:sSubPr>
                        <m:ctrlPr>
                          <a:rPr lang="en-US" sz="2800" b="1" i="1">
                            <a:solidFill>
                              <a:schemeClr val="accent4"/>
                            </a:solidFill>
                            <a:latin typeface="Cambria Math" panose="02040503050406030204" pitchFamily="18" charset="0"/>
                            <a:ea typeface="AppleGothic" pitchFamily="2" charset="-127"/>
                          </a:rPr>
                        </m:ctrlPr>
                      </m:sSubPr>
                      <m:e>
                        <m:r>
                          <a:rPr lang="en-US" sz="2800" b="1" i="1" smtClean="0">
                            <a:solidFill>
                              <a:schemeClr val="accent4"/>
                            </a:solidFill>
                            <a:latin typeface="Cambria Math" panose="02040503050406030204" pitchFamily="18" charset="0"/>
                            <a:ea typeface="AppleGothic" pitchFamily="2" charset="-127"/>
                          </a:rPr>
                          <m:t>  </m:t>
                        </m:r>
                        <m:r>
                          <a:rPr lang="en-US" sz="2800" b="1" i="1">
                            <a:solidFill>
                              <a:schemeClr val="accent4"/>
                            </a:solidFill>
                            <a:latin typeface="Cambria Math" panose="02040503050406030204" pitchFamily="18" charset="0"/>
                            <a:ea typeface="AppleGothic" pitchFamily="2" charset="-127"/>
                          </a:rPr>
                          <m:t>𝑷</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𝒂</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r>
                          <a:rPr lang="en-US" sz="2800" b="1" i="1">
                            <a:solidFill>
                              <a:schemeClr val="accent4"/>
                            </a:solidFill>
                            <a:latin typeface="Cambria Math" panose="02040503050406030204" pitchFamily="18" charset="0"/>
                            <a:ea typeface="AppleGothic" pitchFamily="2" charset="-127"/>
                          </a:rPr>
                          <m:t>)</m:t>
                        </m:r>
                      </m:e>
                      <m:sub>
                        <m:r>
                          <a:rPr lang="en-US" sz="2800" b="1" i="1">
                            <a:solidFill>
                              <a:schemeClr val="accent4"/>
                            </a:solidFill>
                            <a:latin typeface="Cambria Math" panose="02040503050406030204" pitchFamily="18" charset="0"/>
                            <a:ea typeface="AppleGothic" pitchFamily="2" charset="-127"/>
                          </a:rPr>
                          <m:t>𝒕</m:t>
                        </m:r>
                      </m:sub>
                    </m:sSub>
                    <m:r>
                      <a:rPr lang="en-US" sz="2800" b="1" i="1">
                        <a:solidFill>
                          <a:schemeClr val="accent4"/>
                        </a:solidFill>
                        <a:latin typeface="Cambria Math" panose="02040503050406030204" pitchFamily="18" charset="0"/>
                        <a:ea typeface="AppleGothic" pitchFamily="2" charset="-127"/>
                      </a:rPr>
                      <m:t>= </m:t>
                    </m:r>
                    <m:f>
                      <m:fPr>
                        <m:ctrlPr>
                          <a:rPr lang="en-US" sz="2800" b="1" i="1">
                            <a:solidFill>
                              <a:schemeClr val="accent4"/>
                            </a:solidFill>
                            <a:latin typeface="Cambria Math" panose="02040503050406030204" pitchFamily="18" charset="0"/>
                            <a:ea typeface="AppleGothic" pitchFamily="2" charset="-127"/>
                          </a:rPr>
                        </m:ctrlPr>
                      </m:fPr>
                      <m:num>
                        <m:sSup>
                          <m:sSupPr>
                            <m:ctrlPr>
                              <a:rPr lang="en-US" sz="2800" b="1" i="1">
                                <a:solidFill>
                                  <a:schemeClr val="accent4"/>
                                </a:solidFill>
                                <a:latin typeface="Cambria Math" panose="02040503050406030204" pitchFamily="18" charset="0"/>
                                <a:ea typeface="AppleGothic" pitchFamily="2" charset="-127"/>
                              </a:rPr>
                            </m:ctrlPr>
                          </m:sSupPr>
                          <m:e>
                            <m:r>
                              <a:rPr lang="en-US" sz="2800" b="1" i="1">
                                <a:solidFill>
                                  <a:schemeClr val="accent4"/>
                                </a:solidFill>
                                <a:latin typeface="Cambria Math" panose="02040503050406030204" pitchFamily="18" charset="0"/>
                                <a:ea typeface="AppleGothic" pitchFamily="2" charset="-127"/>
                              </a:rPr>
                              <m:t>𝒆</m:t>
                            </m:r>
                          </m:e>
                          <m:sup>
                            <m:r>
                              <a:rPr lang="en-US" sz="2800" b="1" i="1">
                                <a:solidFill>
                                  <a:srgbClr val="0070C0"/>
                                </a:solidFill>
                                <a:latin typeface="Cambria Math" panose="02040503050406030204" pitchFamily="18" charset="0"/>
                                <a:ea typeface="AppleGothic" pitchFamily="2" charset="-127"/>
                              </a:rPr>
                              <m:t>𝜷</m:t>
                            </m:r>
                            <m:sSub>
                              <m:sSubPr>
                                <m:ctrlPr>
                                  <a:rPr lang="en-US" sz="2800" b="1" i="1">
                                    <a:solidFill>
                                      <a:schemeClr val="accent4"/>
                                    </a:solidFill>
                                    <a:latin typeface="Cambria Math" panose="02040503050406030204" pitchFamily="18" charset="0"/>
                                    <a:ea typeface="AppleGothic" pitchFamily="2" charset="-127"/>
                                  </a:rPr>
                                </m:ctrlPr>
                              </m:sSubPr>
                              <m:e>
                                <m:r>
                                  <a:rPr lang="en-US" sz="2800" b="1" i="1">
                                    <a:solidFill>
                                      <a:schemeClr val="accent4"/>
                                    </a:solidFill>
                                    <a:latin typeface="Cambria Math" panose="02040503050406030204" pitchFamily="18" charset="0"/>
                                    <a:ea typeface="AppleGothic" pitchFamily="2" charset="-127"/>
                                  </a:rPr>
                                  <m:t>𝑸</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𝒂</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r>
                                  <a:rPr lang="en-US" sz="2800" b="1" i="1">
                                    <a:solidFill>
                                      <a:schemeClr val="accent4"/>
                                    </a:solidFill>
                                    <a:latin typeface="Cambria Math" panose="02040503050406030204" pitchFamily="18" charset="0"/>
                                    <a:ea typeface="AppleGothic" pitchFamily="2" charset="-127"/>
                                  </a:rPr>
                                  <m:t>)</m:t>
                                </m:r>
                              </m:e>
                              <m:sub>
                                <m:r>
                                  <a:rPr lang="en-US" sz="2800" b="1" i="1">
                                    <a:solidFill>
                                      <a:schemeClr val="accent4"/>
                                    </a:solidFill>
                                    <a:latin typeface="Cambria Math" panose="02040503050406030204" pitchFamily="18" charset="0"/>
                                    <a:ea typeface="AppleGothic" pitchFamily="2" charset="-127"/>
                                  </a:rPr>
                                  <m:t>𝒕</m:t>
                                </m:r>
                              </m:sub>
                            </m:sSub>
                          </m:sup>
                        </m:sSup>
                      </m:num>
                      <m:den>
                        <m:nary>
                          <m:naryPr>
                            <m:chr m:val="∑"/>
                            <m:supHide m:val="on"/>
                            <m:ctrlPr>
                              <a:rPr lang="en-US" sz="2800" b="1" i="1">
                                <a:solidFill>
                                  <a:schemeClr val="accent4"/>
                                </a:solidFill>
                                <a:latin typeface="Cambria Math" panose="02040503050406030204" pitchFamily="18" charset="0"/>
                                <a:ea typeface="AppleGothic" pitchFamily="2" charset="-127"/>
                              </a:rPr>
                            </m:ctrlPr>
                          </m:naryPr>
                          <m:sub>
                            <m:sSub>
                              <m:sSubPr>
                                <m:ctrlPr>
                                  <a:rPr lang="en-US" sz="2800" b="1" i="1">
                                    <a:solidFill>
                                      <a:schemeClr val="accent4"/>
                                    </a:solidFill>
                                    <a:latin typeface="Cambria Math" panose="02040503050406030204" pitchFamily="18" charset="0"/>
                                    <a:ea typeface="AppleGothic" pitchFamily="2" charset="-127"/>
                                  </a:rPr>
                                </m:ctrlPr>
                              </m:sSubPr>
                              <m:e>
                                <m:r>
                                  <a:rPr lang="en-US" sz="2800" b="1" i="1">
                                    <a:solidFill>
                                      <a:schemeClr val="accent4"/>
                                    </a:solidFill>
                                    <a:latin typeface="Cambria Math" panose="02040503050406030204" pitchFamily="18" charset="0"/>
                                    <a:ea typeface="AppleGothic" pitchFamily="2" charset="-127"/>
                                  </a:rPr>
                                  <m:t>𝒂</m:t>
                                </m:r>
                              </m:e>
                              <m:sub>
                                <m:r>
                                  <a:rPr lang="en-US" sz="2800" b="1" i="1">
                                    <a:solidFill>
                                      <a:schemeClr val="accent4"/>
                                    </a:solidFill>
                                    <a:latin typeface="Cambria Math" panose="02040503050406030204" pitchFamily="18" charset="0"/>
                                    <a:ea typeface="AppleGothic" pitchFamily="2" charset="-127"/>
                                  </a:rPr>
                                  <m:t>𝒊</m:t>
                                </m:r>
                              </m:sub>
                            </m:sSub>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𝑨</m:t>
                            </m:r>
                          </m:sub>
                          <m:sup/>
                          <m:e>
                            <m:sSup>
                              <m:sSupPr>
                                <m:ctrlPr>
                                  <a:rPr lang="en-US" sz="2800" b="1" i="1">
                                    <a:solidFill>
                                      <a:schemeClr val="accent4"/>
                                    </a:solidFill>
                                    <a:latin typeface="Cambria Math" panose="02040503050406030204" pitchFamily="18" charset="0"/>
                                    <a:ea typeface="AppleGothic" pitchFamily="2" charset="-127"/>
                                  </a:rPr>
                                </m:ctrlPr>
                              </m:sSupPr>
                              <m:e>
                                <m:r>
                                  <a:rPr lang="en-US" sz="2800" b="1" i="1">
                                    <a:solidFill>
                                      <a:schemeClr val="accent4"/>
                                    </a:solidFill>
                                    <a:latin typeface="Cambria Math" panose="02040503050406030204" pitchFamily="18" charset="0"/>
                                    <a:ea typeface="AppleGothic" pitchFamily="2" charset="-127"/>
                                  </a:rPr>
                                  <m:t>𝒆</m:t>
                                </m:r>
                              </m:e>
                              <m:sup>
                                <m:r>
                                  <a:rPr lang="en-US" sz="2800" b="1" i="1">
                                    <a:solidFill>
                                      <a:srgbClr val="0070C0"/>
                                    </a:solidFill>
                                    <a:latin typeface="Cambria Math" panose="02040503050406030204" pitchFamily="18" charset="0"/>
                                    <a:ea typeface="AppleGothic" pitchFamily="2" charset="-127"/>
                                  </a:rPr>
                                  <m:t>𝜷</m:t>
                                </m:r>
                                <m:sSub>
                                  <m:sSubPr>
                                    <m:ctrlPr>
                                      <a:rPr lang="en-US" sz="2800" b="1" i="1">
                                        <a:solidFill>
                                          <a:schemeClr val="accent4"/>
                                        </a:solidFill>
                                        <a:latin typeface="Cambria Math" panose="02040503050406030204" pitchFamily="18" charset="0"/>
                                        <a:ea typeface="AppleGothic" pitchFamily="2" charset="-127"/>
                                      </a:rPr>
                                    </m:ctrlPr>
                                  </m:sSubPr>
                                  <m:e>
                                    <m:r>
                                      <a:rPr lang="en-US" sz="2800" b="1" i="1">
                                        <a:solidFill>
                                          <a:schemeClr val="accent4"/>
                                        </a:solidFill>
                                        <a:latin typeface="Cambria Math" panose="02040503050406030204" pitchFamily="18" charset="0"/>
                                        <a:ea typeface="AppleGothic" pitchFamily="2" charset="-127"/>
                                      </a:rPr>
                                      <m:t>𝑸</m:t>
                                    </m:r>
                                    <m:r>
                                      <a:rPr lang="en-US" sz="2800" b="1" i="1">
                                        <a:solidFill>
                                          <a:schemeClr val="accent4"/>
                                        </a:solidFill>
                                        <a:latin typeface="Cambria Math" panose="02040503050406030204" pitchFamily="18" charset="0"/>
                                        <a:ea typeface="AppleGothic" pitchFamily="2" charset="-127"/>
                                      </a:rPr>
                                      <m:t>(</m:t>
                                    </m:r>
                                    <m:sSub>
                                      <m:sSubPr>
                                        <m:ctrlPr>
                                          <a:rPr lang="en-US" sz="2800" b="1" i="1">
                                            <a:solidFill>
                                              <a:schemeClr val="accent4"/>
                                            </a:solidFill>
                                            <a:latin typeface="Cambria Math" panose="02040503050406030204" pitchFamily="18" charset="0"/>
                                            <a:ea typeface="AppleGothic" pitchFamily="2" charset="-127"/>
                                          </a:rPr>
                                        </m:ctrlPr>
                                      </m:sSubPr>
                                      <m:e>
                                        <m:r>
                                          <a:rPr lang="en-US" sz="2800" b="1" i="1">
                                            <a:solidFill>
                                              <a:schemeClr val="accent4"/>
                                            </a:solidFill>
                                            <a:latin typeface="Cambria Math" panose="02040503050406030204" pitchFamily="18" charset="0"/>
                                            <a:ea typeface="AppleGothic" pitchFamily="2" charset="-127"/>
                                          </a:rPr>
                                          <m:t>𝒂</m:t>
                                        </m:r>
                                      </m:e>
                                      <m:sub>
                                        <m:r>
                                          <a:rPr lang="en-US" sz="2800" b="1" i="1">
                                            <a:solidFill>
                                              <a:schemeClr val="accent4"/>
                                            </a:solidFill>
                                            <a:latin typeface="Cambria Math" panose="02040503050406030204" pitchFamily="18" charset="0"/>
                                            <a:ea typeface="AppleGothic" pitchFamily="2" charset="-127"/>
                                          </a:rPr>
                                          <m:t>𝒊</m:t>
                                        </m:r>
                                      </m:sub>
                                    </m:sSub>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r>
                                      <a:rPr lang="en-US" sz="2800" b="1" i="1">
                                        <a:solidFill>
                                          <a:schemeClr val="accent4"/>
                                        </a:solidFill>
                                        <a:latin typeface="Cambria Math" panose="02040503050406030204" pitchFamily="18" charset="0"/>
                                        <a:ea typeface="AppleGothic" pitchFamily="2" charset="-127"/>
                                      </a:rPr>
                                      <m:t>)</m:t>
                                    </m:r>
                                  </m:e>
                                  <m:sub>
                                    <m:r>
                                      <a:rPr lang="en-US" sz="2800" b="1" i="1">
                                        <a:solidFill>
                                          <a:schemeClr val="accent4"/>
                                        </a:solidFill>
                                        <a:latin typeface="Cambria Math" panose="02040503050406030204" pitchFamily="18" charset="0"/>
                                        <a:ea typeface="AppleGothic" pitchFamily="2" charset="-127"/>
                                      </a:rPr>
                                      <m:t>𝒕</m:t>
                                    </m:r>
                                  </m:sub>
                                </m:sSub>
                              </m:sup>
                            </m:sSup>
                          </m:e>
                        </m:nary>
                      </m:den>
                    </m:f>
                  </m:oMath>
                </a14:m>
                <a:endParaRPr lang="en-US" sz="2800" dirty="0"/>
              </a:p>
            </p:txBody>
          </p:sp>
        </mc:Choice>
        <mc:Fallback xmlns="">
          <p:sp>
            <p:nvSpPr>
              <p:cNvPr id="39" name="TextBox 38">
                <a:extLst>
                  <a:ext uri="{FF2B5EF4-FFF2-40B4-BE49-F238E27FC236}">
                    <a16:creationId xmlns:a16="http://schemas.microsoft.com/office/drawing/2014/main" id="{6AC7C62B-1A96-9973-FD8A-C8EA7143B0BD}"/>
                  </a:ext>
                </a:extLst>
              </p:cNvPr>
              <p:cNvSpPr txBox="1">
                <a:spLocks noRot="1" noChangeAspect="1" noMove="1" noResize="1" noEditPoints="1" noAdjustHandles="1" noChangeArrowheads="1" noChangeShapeType="1" noTextEdit="1"/>
              </p:cNvSpPr>
              <p:nvPr/>
            </p:nvSpPr>
            <p:spPr>
              <a:xfrm>
                <a:off x="10865843" y="8696419"/>
                <a:ext cx="9867424" cy="932948"/>
              </a:xfrm>
              <a:prstGeom prst="rect">
                <a:avLst/>
              </a:prstGeom>
              <a:blipFill>
                <a:blip r:embed="rId7"/>
                <a:stretch>
                  <a:fillRect l="-900" t="-2667" b="-6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D52912A-F0DC-B99B-C713-45823EBCBD2A}"/>
                  </a:ext>
                </a:extLst>
              </p:cNvPr>
              <p:cNvSpPr txBox="1"/>
              <p:nvPr/>
            </p:nvSpPr>
            <p:spPr>
              <a:xfrm>
                <a:off x="10865843" y="9762556"/>
                <a:ext cx="10128608" cy="523220"/>
              </a:xfrm>
              <a:prstGeom prst="rect">
                <a:avLst/>
              </a:prstGeom>
              <a:noFill/>
            </p:spPr>
            <p:txBody>
              <a:bodyPr wrap="square">
                <a:spAutoFit/>
              </a:bodyPr>
              <a:lstStyle/>
              <a:p>
                <a:r>
                  <a:rPr lang="en-US" b="1" dirty="0">
                    <a:solidFill>
                      <a:schemeClr val="accent4"/>
                    </a:solidFill>
                    <a:ea typeface="AppleGothic" pitchFamily="2" charset="-127"/>
                  </a:rPr>
                  <a:t>Value Update</a:t>
                </a:r>
                <a:r>
                  <a:rPr lang="en-US" sz="2800" b="1" dirty="0">
                    <a:solidFill>
                      <a:schemeClr val="accent4"/>
                    </a:solidFill>
                    <a:ea typeface="AppleGothic" pitchFamily="2" charset="-127"/>
                  </a:rPr>
                  <a:t>	 </a:t>
                </a:r>
                <a14:m>
                  <m:oMath xmlns:m="http://schemas.openxmlformats.org/officeDocument/2006/math">
                    <m:r>
                      <a:rPr lang="en-US" sz="2800" b="1">
                        <a:solidFill>
                          <a:schemeClr val="accent4"/>
                        </a:solidFill>
                        <a:latin typeface="Cambria Math" panose="02040503050406030204" pitchFamily="18" charset="0"/>
                        <a:ea typeface="AppleGothic" pitchFamily="2" charset="-127"/>
                      </a:rPr>
                      <m:t>    </m:t>
                    </m:r>
                    <m:r>
                      <a:rPr lang="en-US" sz="2800" b="1" i="1" smtClean="0">
                        <a:solidFill>
                          <a:schemeClr val="accent4"/>
                        </a:solidFill>
                        <a:latin typeface="Cambria Math" panose="02040503050406030204" pitchFamily="18" charset="0"/>
                        <a:ea typeface="AppleGothic" pitchFamily="2" charset="-127"/>
                      </a:rPr>
                      <m:t> </m:t>
                    </m:r>
                    <m:sSub>
                      <m:sSubPr>
                        <m:ctrlPr>
                          <a:rPr lang="en-US" sz="2800" b="1" i="1">
                            <a:solidFill>
                              <a:schemeClr val="accent4"/>
                            </a:solidFill>
                            <a:latin typeface="Cambria Math" panose="02040503050406030204" pitchFamily="18" charset="0"/>
                            <a:ea typeface="AppleGothic" pitchFamily="2" charset="-127"/>
                          </a:rPr>
                        </m:ctrlPr>
                      </m:sSubPr>
                      <m:e>
                        <m:r>
                          <a:rPr lang="en-US" sz="2800" b="1" i="1">
                            <a:solidFill>
                              <a:schemeClr val="accent4"/>
                            </a:solidFill>
                            <a:latin typeface="Cambria Math" panose="02040503050406030204" pitchFamily="18" charset="0"/>
                            <a:ea typeface="AppleGothic" pitchFamily="2" charset="-127"/>
                          </a:rPr>
                          <m:t>𝑸</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𝒂</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r>
                          <a:rPr lang="en-US" sz="2800" b="1" i="1">
                            <a:solidFill>
                              <a:schemeClr val="accent4"/>
                            </a:solidFill>
                            <a:latin typeface="Cambria Math" panose="02040503050406030204" pitchFamily="18" charset="0"/>
                            <a:ea typeface="AppleGothic" pitchFamily="2" charset="-127"/>
                          </a:rPr>
                          <m:t>)</m:t>
                        </m:r>
                      </m:e>
                      <m:sub>
                        <m:r>
                          <a:rPr lang="en-US" sz="2800" b="1" i="1">
                            <a:solidFill>
                              <a:schemeClr val="accent4"/>
                            </a:solidFill>
                            <a:latin typeface="Cambria Math" panose="02040503050406030204" pitchFamily="18" charset="0"/>
                            <a:ea typeface="AppleGothic" pitchFamily="2" charset="-127"/>
                          </a:rPr>
                          <m:t>𝒕</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𝟏</m:t>
                        </m:r>
                      </m:sub>
                    </m:sSub>
                    <m:r>
                      <a:rPr lang="en-US" sz="2800" b="1" i="1">
                        <a:solidFill>
                          <a:schemeClr val="accent4"/>
                        </a:solidFill>
                        <a:latin typeface="Cambria Math" panose="02040503050406030204" pitchFamily="18" charset="0"/>
                        <a:ea typeface="AppleGothic" pitchFamily="2" charset="-127"/>
                      </a:rPr>
                      <m:t>=</m:t>
                    </m:r>
                    <m:sSub>
                      <m:sSubPr>
                        <m:ctrlPr>
                          <a:rPr lang="en-US" sz="2800" b="1" i="1">
                            <a:solidFill>
                              <a:schemeClr val="accent4"/>
                            </a:solidFill>
                            <a:latin typeface="Cambria Math" panose="02040503050406030204" pitchFamily="18" charset="0"/>
                            <a:ea typeface="AppleGothic" pitchFamily="2" charset="-127"/>
                          </a:rPr>
                        </m:ctrlPr>
                      </m:sSubPr>
                      <m:e>
                        <m:r>
                          <a:rPr lang="en-US" sz="2800" b="1" i="1">
                            <a:solidFill>
                              <a:schemeClr val="accent4"/>
                            </a:solidFill>
                            <a:latin typeface="Cambria Math" panose="02040503050406030204" pitchFamily="18" charset="0"/>
                            <a:ea typeface="AppleGothic" pitchFamily="2" charset="-127"/>
                          </a:rPr>
                          <m:t>𝑸</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𝒂</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r>
                          <a:rPr lang="en-US" sz="2800" b="1" i="1">
                            <a:solidFill>
                              <a:schemeClr val="accent4"/>
                            </a:solidFill>
                            <a:latin typeface="Cambria Math" panose="02040503050406030204" pitchFamily="18" charset="0"/>
                            <a:ea typeface="AppleGothic" pitchFamily="2" charset="-127"/>
                          </a:rPr>
                          <m:t>)</m:t>
                        </m:r>
                      </m:e>
                      <m:sub>
                        <m:r>
                          <a:rPr lang="en-US" sz="2800" b="1" i="1">
                            <a:solidFill>
                              <a:schemeClr val="accent4"/>
                            </a:solidFill>
                            <a:latin typeface="Cambria Math" panose="02040503050406030204" pitchFamily="18" charset="0"/>
                            <a:ea typeface="AppleGothic" pitchFamily="2" charset="-127"/>
                          </a:rPr>
                          <m:t>𝒕</m:t>
                        </m:r>
                      </m:sub>
                    </m:sSub>
                    <m:r>
                      <a:rPr lang="en-US" sz="2800" b="1" i="1">
                        <a:solidFill>
                          <a:schemeClr val="accent4"/>
                        </a:solidFill>
                        <a:latin typeface="Cambria Math" panose="02040503050406030204" pitchFamily="18" charset="0"/>
                        <a:ea typeface="AppleGothic" pitchFamily="2" charset="-127"/>
                      </a:rPr>
                      <m:t>+</m:t>
                    </m:r>
                    <m:r>
                      <a:rPr lang="en-US" sz="2800" b="1" i="1">
                        <a:solidFill>
                          <a:srgbClr val="0070C0"/>
                        </a:solidFill>
                        <a:latin typeface="Cambria Math" panose="02040503050406030204" pitchFamily="18" charset="0"/>
                        <a:ea typeface="Cambria Math" panose="02040503050406030204" pitchFamily="18" charset="0"/>
                      </a:rPr>
                      <m:t>𝜶</m:t>
                    </m:r>
                    <m:d>
                      <m:dPr>
                        <m:begChr m:val="["/>
                        <m:endChr m:val="]"/>
                        <m:ctrlPr>
                          <a:rPr lang="en-US" sz="2800" b="1" i="1">
                            <a:solidFill>
                              <a:schemeClr val="accent4"/>
                            </a:solidFill>
                            <a:latin typeface="Cambria Math" panose="02040503050406030204" pitchFamily="18" charset="0"/>
                            <a:ea typeface="Cambria Math" panose="02040503050406030204" pitchFamily="18" charset="0"/>
                          </a:rPr>
                        </m:ctrlPr>
                      </m:dPr>
                      <m:e>
                        <m:sSub>
                          <m:sSubPr>
                            <m:ctrlPr>
                              <a:rPr lang="en-US" sz="2800" b="1" i="1">
                                <a:solidFill>
                                  <a:schemeClr val="accent4"/>
                                </a:solidFill>
                                <a:latin typeface="Cambria Math" panose="02040503050406030204" pitchFamily="18" charset="0"/>
                                <a:ea typeface="Cambria Math" panose="02040503050406030204" pitchFamily="18" charset="0"/>
                              </a:rPr>
                            </m:ctrlPr>
                          </m:sSubPr>
                          <m:e>
                            <m:r>
                              <a:rPr lang="en-US" sz="2800" b="1" i="1">
                                <a:solidFill>
                                  <a:schemeClr val="accent4"/>
                                </a:solidFill>
                                <a:latin typeface="Cambria Math" panose="02040503050406030204" pitchFamily="18" charset="0"/>
                                <a:ea typeface="Cambria Math" panose="02040503050406030204" pitchFamily="18" charset="0"/>
                              </a:rPr>
                              <m:t>𝒓</m:t>
                            </m:r>
                          </m:e>
                          <m:sub>
                            <m:r>
                              <a:rPr lang="en-US" sz="2800" b="1" i="1">
                                <a:solidFill>
                                  <a:schemeClr val="accent4"/>
                                </a:solidFill>
                                <a:latin typeface="Cambria Math" panose="02040503050406030204" pitchFamily="18" charset="0"/>
                                <a:ea typeface="Cambria Math" panose="02040503050406030204" pitchFamily="18" charset="0"/>
                              </a:rPr>
                              <m:t>𝒕</m:t>
                            </m:r>
                          </m:sub>
                        </m:sSub>
                        <m:r>
                          <a:rPr lang="en-US" sz="2800" b="1" i="1">
                            <a:solidFill>
                              <a:schemeClr val="accent4"/>
                            </a:solidFill>
                            <a:latin typeface="Cambria Math" panose="02040503050406030204" pitchFamily="18" charset="0"/>
                            <a:ea typeface="Cambria Math" panose="02040503050406030204" pitchFamily="18" charset="0"/>
                          </a:rPr>
                          <m:t> −</m:t>
                        </m:r>
                        <m:sSub>
                          <m:sSubPr>
                            <m:ctrlPr>
                              <a:rPr lang="en-US" sz="2800" b="1" i="1">
                                <a:solidFill>
                                  <a:schemeClr val="accent4"/>
                                </a:solidFill>
                                <a:latin typeface="Cambria Math" panose="02040503050406030204" pitchFamily="18" charset="0"/>
                                <a:ea typeface="AppleGothic" pitchFamily="2" charset="-127"/>
                              </a:rPr>
                            </m:ctrlPr>
                          </m:sSubPr>
                          <m:e>
                            <m:r>
                              <a:rPr lang="en-US" sz="2800" b="1" i="1">
                                <a:solidFill>
                                  <a:schemeClr val="accent4"/>
                                </a:solidFill>
                                <a:latin typeface="Cambria Math" panose="02040503050406030204" pitchFamily="18" charset="0"/>
                                <a:ea typeface="AppleGothic" pitchFamily="2" charset="-127"/>
                              </a:rPr>
                              <m:t>𝑸</m:t>
                            </m:r>
                            <m:d>
                              <m:dPr>
                                <m:ctrlPr>
                                  <a:rPr lang="en-US" sz="2800" b="1" i="1">
                                    <a:solidFill>
                                      <a:schemeClr val="accent4"/>
                                    </a:solidFill>
                                    <a:latin typeface="Cambria Math" panose="02040503050406030204" pitchFamily="18" charset="0"/>
                                    <a:ea typeface="AppleGothic" pitchFamily="2" charset="-127"/>
                                  </a:rPr>
                                </m:ctrlPr>
                              </m:dPr>
                              <m:e>
                                <m:r>
                                  <a:rPr lang="en-US" sz="2800" b="1" i="1">
                                    <a:solidFill>
                                      <a:schemeClr val="accent4"/>
                                    </a:solidFill>
                                    <a:latin typeface="Cambria Math" panose="02040503050406030204" pitchFamily="18" charset="0"/>
                                    <a:ea typeface="AppleGothic" pitchFamily="2" charset="-127"/>
                                  </a:rPr>
                                  <m:t>𝒂</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e>
                            </m:d>
                          </m:e>
                          <m:sub>
                            <m:r>
                              <a:rPr lang="en-US" sz="2800" b="1" i="1">
                                <a:solidFill>
                                  <a:schemeClr val="accent4"/>
                                </a:solidFill>
                                <a:latin typeface="Cambria Math" panose="02040503050406030204" pitchFamily="18" charset="0"/>
                                <a:ea typeface="AppleGothic" pitchFamily="2" charset="-127"/>
                              </a:rPr>
                              <m:t>𝒕</m:t>
                            </m:r>
                          </m:sub>
                        </m:sSub>
                      </m:e>
                    </m:d>
                    <m:r>
                      <a:rPr lang="en-US" sz="2800" b="1">
                        <a:solidFill>
                          <a:schemeClr val="accent4"/>
                        </a:solidFill>
                        <a:latin typeface="Cambria Math" panose="02040503050406030204" pitchFamily="18" charset="0"/>
                        <a:ea typeface="AppleGothic" pitchFamily="2" charset="-127"/>
                      </a:rPr>
                      <m:t> </m:t>
                    </m:r>
                  </m:oMath>
                </a14:m>
                <a:endParaRPr lang="en-US" sz="2800" dirty="0">
                  <a:solidFill>
                    <a:schemeClr val="accent4"/>
                  </a:solidFill>
                </a:endParaRPr>
              </a:p>
            </p:txBody>
          </p:sp>
        </mc:Choice>
        <mc:Fallback xmlns="">
          <p:sp>
            <p:nvSpPr>
              <p:cNvPr id="41" name="TextBox 40">
                <a:extLst>
                  <a:ext uri="{FF2B5EF4-FFF2-40B4-BE49-F238E27FC236}">
                    <a16:creationId xmlns:a16="http://schemas.microsoft.com/office/drawing/2014/main" id="{FD52912A-F0DC-B99B-C713-45823EBCBD2A}"/>
                  </a:ext>
                </a:extLst>
              </p:cNvPr>
              <p:cNvSpPr txBox="1">
                <a:spLocks noRot="1" noChangeAspect="1" noMove="1" noResize="1" noEditPoints="1" noAdjustHandles="1" noChangeArrowheads="1" noChangeShapeType="1" noTextEdit="1"/>
              </p:cNvSpPr>
              <p:nvPr/>
            </p:nvSpPr>
            <p:spPr>
              <a:xfrm>
                <a:off x="10865843" y="9762556"/>
                <a:ext cx="10128608" cy="523220"/>
              </a:xfrm>
              <a:prstGeom prst="rect">
                <a:avLst/>
              </a:prstGeom>
              <a:blipFill>
                <a:blip r:embed="rId8"/>
                <a:stretch>
                  <a:fillRect l="-876"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75E0067-5F6F-4E98-C4DE-A9580E7AF98E}"/>
                  </a:ext>
                </a:extLst>
              </p:cNvPr>
              <p:cNvSpPr txBox="1"/>
              <p:nvPr/>
            </p:nvSpPr>
            <p:spPr>
              <a:xfrm>
                <a:off x="10869143" y="8051397"/>
                <a:ext cx="22153418" cy="523220"/>
              </a:xfrm>
              <a:prstGeom prst="rect">
                <a:avLst/>
              </a:prstGeom>
              <a:noFill/>
            </p:spPr>
            <p:txBody>
              <a:bodyPr wrap="square">
                <a:spAutoFit/>
              </a:bodyPr>
              <a:lstStyle/>
              <a:p>
                <a:r>
                  <a:rPr lang="en-US" b="1" dirty="0">
                    <a:solidFill>
                      <a:schemeClr val="accent4"/>
                    </a:solidFill>
                    <a:ea typeface="AppleGothic" pitchFamily="2" charset="-127"/>
                  </a:rPr>
                  <a:t>Value Initialization      </a:t>
                </a:r>
                <a14:m>
                  <m:oMath xmlns:m="http://schemas.openxmlformats.org/officeDocument/2006/math">
                    <m:sSub>
                      <m:sSubPr>
                        <m:ctrlPr>
                          <a:rPr lang="en-US" sz="2800" b="1" i="1" smtClean="0">
                            <a:solidFill>
                              <a:schemeClr val="accent4"/>
                            </a:solidFill>
                            <a:latin typeface="Cambria Math" panose="02040503050406030204" pitchFamily="18" charset="0"/>
                            <a:ea typeface="AppleGothic" pitchFamily="2" charset="-127"/>
                          </a:rPr>
                        </m:ctrlPr>
                      </m:sSubPr>
                      <m:e>
                        <m:r>
                          <a:rPr lang="en-US" sz="2800" b="1" i="1" smtClean="0">
                            <a:solidFill>
                              <a:schemeClr val="accent4"/>
                            </a:solidFill>
                            <a:latin typeface="Cambria Math" panose="02040503050406030204" pitchFamily="18" charset="0"/>
                            <a:ea typeface="AppleGothic" pitchFamily="2" charset="-127"/>
                          </a:rPr>
                          <m:t> </m:t>
                        </m:r>
                        <m:r>
                          <a:rPr lang="en-US" sz="2800" b="1" i="1">
                            <a:solidFill>
                              <a:schemeClr val="accent4"/>
                            </a:solidFill>
                            <a:latin typeface="Cambria Math" panose="02040503050406030204" pitchFamily="18" charset="0"/>
                            <a:ea typeface="AppleGothic" pitchFamily="2" charset="-127"/>
                          </a:rPr>
                          <m:t>𝑸</m:t>
                        </m:r>
                        <m:r>
                          <a:rPr lang="en-US" sz="2800" b="1" i="0" smtClean="0">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𝒂</m:t>
                        </m:r>
                        <m:r>
                          <a:rPr lang="en-US" sz="2800" b="1" i="0">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r>
                          <a:rPr lang="en-US" sz="2800" b="1" i="1">
                            <a:solidFill>
                              <a:schemeClr val="accent4"/>
                            </a:solidFill>
                            <a:latin typeface="Cambria Math" panose="02040503050406030204" pitchFamily="18" charset="0"/>
                            <a:ea typeface="AppleGothic" pitchFamily="2" charset="-127"/>
                          </a:rPr>
                          <m:t>)</m:t>
                        </m:r>
                      </m:e>
                      <m:sub>
                        <m:r>
                          <a:rPr lang="en-US" sz="2800" b="1" i="1" smtClean="0">
                            <a:solidFill>
                              <a:schemeClr val="accent4"/>
                            </a:solidFill>
                            <a:latin typeface="Cambria Math" panose="02040503050406030204" pitchFamily="18" charset="0"/>
                            <a:ea typeface="AppleGothic" pitchFamily="2" charset="-127"/>
                          </a:rPr>
                          <m:t>𝟎</m:t>
                        </m:r>
                      </m:sub>
                    </m:sSub>
                    <m:r>
                      <a:rPr lang="en-US" sz="2800" b="1" i="1">
                        <a:solidFill>
                          <a:schemeClr val="accent4"/>
                        </a:solidFill>
                        <a:latin typeface="Cambria Math" panose="02040503050406030204" pitchFamily="18" charset="0"/>
                        <a:ea typeface="AppleGothic" pitchFamily="2" charset="-127"/>
                      </a:rPr>
                      <m:t>=</m:t>
                    </m:r>
                    <m:r>
                      <a:rPr lang="en-US" sz="2800" b="1" i="1" smtClean="0">
                        <a:solidFill>
                          <a:schemeClr val="accent4"/>
                        </a:solidFill>
                        <a:latin typeface="Cambria Math" panose="02040503050406030204" pitchFamily="18" charset="0"/>
                        <a:ea typeface="AppleGothic" pitchFamily="2" charset="-127"/>
                      </a:rPr>
                      <m:t> </m:t>
                    </m:r>
                    <m:r>
                      <a:rPr lang="en-US" sz="2800" b="1" i="1" smtClean="0">
                        <a:solidFill>
                          <a:schemeClr val="accent4"/>
                        </a:solidFill>
                        <a:latin typeface="Cambria Math" panose="02040503050406030204" pitchFamily="18" charset="0"/>
                        <a:ea typeface="Cambria Math" panose="02040503050406030204" pitchFamily="18" charset="0"/>
                      </a:rPr>
                      <m:t>𝔼</m:t>
                    </m:r>
                    <m:d>
                      <m:dPr>
                        <m:ctrlPr>
                          <a:rPr lang="en-US" sz="2800" b="1" i="1" smtClean="0">
                            <a:solidFill>
                              <a:schemeClr val="accent4"/>
                            </a:solidFill>
                            <a:latin typeface="Cambria Math" panose="02040503050406030204" pitchFamily="18" charset="0"/>
                            <a:ea typeface="Cambria Math" panose="02040503050406030204" pitchFamily="18" charset="0"/>
                          </a:rPr>
                        </m:ctrlPr>
                      </m:dPr>
                      <m:e>
                        <m:r>
                          <a:rPr lang="en-US" sz="2800" b="1" i="1" smtClean="0">
                            <a:solidFill>
                              <a:schemeClr val="accent4"/>
                            </a:solidFill>
                            <a:latin typeface="Cambria Math" panose="02040503050406030204" pitchFamily="18" charset="0"/>
                            <a:ea typeface="Cambria Math" panose="02040503050406030204" pitchFamily="18" charset="0"/>
                          </a:rPr>
                          <m:t>𝒂</m:t>
                        </m:r>
                      </m:e>
                    </m:d>
                  </m:oMath>
                </a14:m>
                <a:endParaRPr lang="en-US" sz="2800" b="1" dirty="0">
                  <a:solidFill>
                    <a:schemeClr val="accent4"/>
                  </a:solidFill>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775E0067-5F6F-4E98-C4DE-A9580E7AF98E}"/>
                  </a:ext>
                </a:extLst>
              </p:cNvPr>
              <p:cNvSpPr txBox="1">
                <a:spLocks noRot="1" noChangeAspect="1" noMove="1" noResize="1" noEditPoints="1" noAdjustHandles="1" noChangeArrowheads="1" noChangeShapeType="1" noTextEdit="1"/>
              </p:cNvSpPr>
              <p:nvPr/>
            </p:nvSpPr>
            <p:spPr>
              <a:xfrm>
                <a:off x="10869143" y="8051397"/>
                <a:ext cx="22153418" cy="523220"/>
              </a:xfrm>
              <a:prstGeom prst="rect">
                <a:avLst/>
              </a:prstGeom>
              <a:blipFill>
                <a:blip r:embed="rId9"/>
                <a:stretch>
                  <a:fillRect l="-401" b="-21429"/>
                </a:stretch>
              </a:blipFill>
            </p:spPr>
            <p:txBody>
              <a:bodyPr/>
              <a:lstStyle/>
              <a:p>
                <a:r>
                  <a:rPr lang="en-US">
                    <a:noFill/>
                  </a:rPr>
                  <a:t> </a:t>
                </a:r>
              </a:p>
            </p:txBody>
          </p:sp>
        </mc:Fallback>
      </mc:AlternateContent>
      <p:sp>
        <p:nvSpPr>
          <p:cNvPr id="44" name="Rounded Rectangle 43">
            <a:extLst>
              <a:ext uri="{FF2B5EF4-FFF2-40B4-BE49-F238E27FC236}">
                <a16:creationId xmlns:a16="http://schemas.microsoft.com/office/drawing/2014/main" id="{267C20CB-6CBD-B3B9-2DCD-F11083DC606A}"/>
              </a:ext>
            </a:extLst>
          </p:cNvPr>
          <p:cNvSpPr/>
          <p:nvPr/>
        </p:nvSpPr>
        <p:spPr bwMode="auto">
          <a:xfrm>
            <a:off x="10497469" y="6991125"/>
            <a:ext cx="11049589" cy="716326"/>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45" name="TextBox 44">
            <a:extLst>
              <a:ext uri="{FF2B5EF4-FFF2-40B4-BE49-F238E27FC236}">
                <a16:creationId xmlns:a16="http://schemas.microsoft.com/office/drawing/2014/main" id="{2F24D676-2D5B-4CC8-5973-7F669A6B3B5F}"/>
              </a:ext>
            </a:extLst>
          </p:cNvPr>
          <p:cNvSpPr txBox="1"/>
          <p:nvPr/>
        </p:nvSpPr>
        <p:spPr>
          <a:xfrm>
            <a:off x="10424633" y="7085282"/>
            <a:ext cx="11078767"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Reinforcement Learning Framework (RL)</a:t>
            </a:r>
            <a:r>
              <a:rPr lang="en-US" sz="2800" b="1" baseline="30000" dirty="0">
                <a:solidFill>
                  <a:schemeClr val="bg1"/>
                </a:solidFill>
                <a:latin typeface="Avenir Book" panose="02000503020000020003" pitchFamily="2" charset="0"/>
              </a:rPr>
              <a:t>1</a:t>
            </a:r>
            <a:endParaRPr lang="en-US" sz="2800" b="1" dirty="0">
              <a:solidFill>
                <a:schemeClr val="bg1"/>
              </a:solidFill>
              <a:latin typeface="Avenir Book" panose="02000503020000020003" pitchFamily="2" charset="0"/>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D529F819-D864-10C6-D74E-2DE27C1C5B0C}"/>
                  </a:ext>
                </a:extLst>
              </p:cNvPr>
              <p:cNvSpPr txBox="1"/>
              <p:nvPr/>
            </p:nvSpPr>
            <p:spPr>
              <a:xfrm>
                <a:off x="10865843" y="12093201"/>
                <a:ext cx="10313988" cy="523220"/>
              </a:xfrm>
              <a:prstGeom prst="rect">
                <a:avLst/>
              </a:prstGeom>
              <a:noFill/>
            </p:spPr>
            <p:txBody>
              <a:bodyPr wrap="square">
                <a:spAutoFit/>
              </a:bodyPr>
              <a:lstStyle/>
              <a:p>
                <a:r>
                  <a:rPr lang="en-US" b="1" dirty="0">
                    <a:solidFill>
                      <a:schemeClr val="accent4"/>
                    </a:solidFill>
                    <a:ea typeface="AppleGothic" pitchFamily="2" charset="-127"/>
                  </a:rPr>
                  <a:t>Value Update     </a:t>
                </a:r>
                <a14:m>
                  <m:oMath xmlns:m="http://schemas.openxmlformats.org/officeDocument/2006/math">
                    <m:sSub>
                      <m:sSubPr>
                        <m:ctrlPr>
                          <a:rPr lang="en-US" sz="2800" b="1" i="1" smtClean="0">
                            <a:solidFill>
                              <a:schemeClr val="accent4"/>
                            </a:solidFill>
                            <a:latin typeface="Cambria Math" panose="02040503050406030204" pitchFamily="18" charset="0"/>
                            <a:ea typeface="AppleGothic" pitchFamily="2" charset="-127"/>
                          </a:rPr>
                        </m:ctrlPr>
                      </m:sSubPr>
                      <m:e>
                        <m:r>
                          <a:rPr lang="en-US" sz="2800" b="1" i="1">
                            <a:solidFill>
                              <a:schemeClr val="accent4"/>
                            </a:solidFill>
                            <a:latin typeface="Cambria Math" panose="02040503050406030204" pitchFamily="18" charset="0"/>
                            <a:ea typeface="AppleGothic" pitchFamily="2" charset="-127"/>
                          </a:rPr>
                          <m:t>𝑸</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𝒂</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r>
                          <a:rPr lang="en-US" sz="2800" b="1" i="1">
                            <a:solidFill>
                              <a:schemeClr val="accent4"/>
                            </a:solidFill>
                            <a:latin typeface="Cambria Math" panose="02040503050406030204" pitchFamily="18" charset="0"/>
                            <a:ea typeface="AppleGothic" pitchFamily="2" charset="-127"/>
                          </a:rPr>
                          <m:t>)</m:t>
                        </m:r>
                      </m:e>
                      <m:sub>
                        <m:r>
                          <a:rPr lang="en-US" sz="2800" b="1" i="1">
                            <a:solidFill>
                              <a:schemeClr val="accent4"/>
                            </a:solidFill>
                            <a:latin typeface="Cambria Math" panose="02040503050406030204" pitchFamily="18" charset="0"/>
                            <a:ea typeface="AppleGothic" pitchFamily="2" charset="-127"/>
                          </a:rPr>
                          <m:t>𝒕</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𝟏</m:t>
                        </m:r>
                      </m:sub>
                    </m:sSub>
                    <m:r>
                      <a:rPr lang="en-US" sz="2800" b="1" i="1" smtClean="0">
                        <a:solidFill>
                          <a:schemeClr val="accent4"/>
                        </a:solidFill>
                        <a:latin typeface="Cambria Math" panose="02040503050406030204" pitchFamily="18" charset="0"/>
                        <a:ea typeface="AppleGothic" pitchFamily="2" charset="-127"/>
                      </a:rPr>
                      <m:t>=</m:t>
                    </m:r>
                  </m:oMath>
                </a14:m>
                <a:endParaRPr lang="en-US" sz="2800" dirty="0"/>
              </a:p>
            </p:txBody>
          </p:sp>
        </mc:Choice>
        <mc:Fallback xmlns="">
          <p:sp>
            <p:nvSpPr>
              <p:cNvPr id="55" name="TextBox 54">
                <a:extLst>
                  <a:ext uri="{FF2B5EF4-FFF2-40B4-BE49-F238E27FC236}">
                    <a16:creationId xmlns:a16="http://schemas.microsoft.com/office/drawing/2014/main" id="{D529F819-D864-10C6-D74E-2DE27C1C5B0C}"/>
                  </a:ext>
                </a:extLst>
              </p:cNvPr>
              <p:cNvSpPr txBox="1">
                <a:spLocks noRot="1" noChangeAspect="1" noMove="1" noResize="1" noEditPoints="1" noAdjustHandles="1" noChangeArrowheads="1" noChangeShapeType="1" noTextEdit="1"/>
              </p:cNvSpPr>
              <p:nvPr/>
            </p:nvSpPr>
            <p:spPr>
              <a:xfrm>
                <a:off x="10865843" y="12093201"/>
                <a:ext cx="10313988" cy="523220"/>
              </a:xfrm>
              <a:prstGeom prst="rect">
                <a:avLst/>
              </a:prstGeom>
              <a:blipFill>
                <a:blip r:embed="rId10"/>
                <a:stretch>
                  <a:fillRect l="-861" b="-21429"/>
                </a:stretch>
              </a:blipFill>
            </p:spPr>
            <p:txBody>
              <a:bodyPr/>
              <a:lstStyle/>
              <a:p>
                <a:r>
                  <a:rPr lang="en-US">
                    <a:noFill/>
                  </a:rPr>
                  <a:t> </a:t>
                </a:r>
              </a:p>
            </p:txBody>
          </p:sp>
        </mc:Fallback>
      </mc:AlternateContent>
      <p:sp>
        <p:nvSpPr>
          <p:cNvPr id="56" name="Left Brace 55">
            <a:extLst>
              <a:ext uri="{FF2B5EF4-FFF2-40B4-BE49-F238E27FC236}">
                <a16:creationId xmlns:a16="http://schemas.microsoft.com/office/drawing/2014/main" id="{7BE556A5-EF4A-CD84-C4DA-0341B645E65D}"/>
              </a:ext>
            </a:extLst>
          </p:cNvPr>
          <p:cNvSpPr/>
          <p:nvPr/>
        </p:nvSpPr>
        <p:spPr bwMode="auto">
          <a:xfrm>
            <a:off x="15253528" y="11704316"/>
            <a:ext cx="351240" cy="1320599"/>
          </a:xfrm>
          <a:prstGeom prst="leftBrace">
            <a:avLst>
              <a:gd name="adj1" fmla="val 19498"/>
              <a:gd name="adj2" fmla="val 50000"/>
            </a:avLst>
          </a:prstGeom>
          <a:ln w="317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9461ED4-A92E-A7BA-AF0C-180D5F138A34}"/>
                  </a:ext>
                </a:extLst>
              </p:cNvPr>
              <p:cNvSpPr txBox="1"/>
              <p:nvPr/>
            </p:nvSpPr>
            <p:spPr>
              <a:xfrm>
                <a:off x="15570790" y="11789463"/>
                <a:ext cx="5688307" cy="528288"/>
              </a:xfrm>
              <a:prstGeom prst="rect">
                <a:avLst/>
              </a:prstGeom>
              <a:noFill/>
            </p:spPr>
            <p:txBody>
              <a:bodyPr wrap="square">
                <a:spAutoFit/>
              </a:bodyPr>
              <a:lstStyle/>
              <a:p>
                <a14:m>
                  <m:oMath xmlns:m="http://schemas.openxmlformats.org/officeDocument/2006/math">
                    <m:sSub>
                      <m:sSubPr>
                        <m:ctrlPr>
                          <a:rPr lang="en-US" sz="2800" b="1" i="1" smtClean="0">
                            <a:solidFill>
                              <a:schemeClr val="accent4"/>
                            </a:solidFill>
                            <a:latin typeface="Cambria Math" panose="02040503050406030204" pitchFamily="18" charset="0"/>
                            <a:ea typeface="AppleGothic" pitchFamily="2" charset="-127"/>
                          </a:rPr>
                        </m:ctrlPr>
                      </m:sSubPr>
                      <m:e>
                        <m:r>
                          <a:rPr lang="en-US" sz="2800" b="1" i="1">
                            <a:solidFill>
                              <a:schemeClr val="accent4"/>
                            </a:solidFill>
                            <a:latin typeface="Cambria Math" panose="02040503050406030204" pitchFamily="18" charset="0"/>
                            <a:ea typeface="AppleGothic" pitchFamily="2" charset="-127"/>
                          </a:rPr>
                          <m:t>𝑸</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𝒂</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r>
                          <a:rPr lang="en-US" sz="2800" b="1" i="1">
                            <a:solidFill>
                              <a:schemeClr val="accent4"/>
                            </a:solidFill>
                            <a:latin typeface="Cambria Math" panose="02040503050406030204" pitchFamily="18" charset="0"/>
                            <a:ea typeface="AppleGothic" pitchFamily="2" charset="-127"/>
                          </a:rPr>
                          <m:t>)</m:t>
                        </m:r>
                      </m:e>
                      <m:sub>
                        <m:r>
                          <a:rPr lang="en-US" sz="2800" b="1" i="1">
                            <a:solidFill>
                              <a:schemeClr val="accent4"/>
                            </a:solidFill>
                            <a:latin typeface="Cambria Math" panose="02040503050406030204" pitchFamily="18" charset="0"/>
                            <a:ea typeface="AppleGothic" pitchFamily="2" charset="-127"/>
                          </a:rPr>
                          <m:t>𝒕</m:t>
                        </m:r>
                      </m:sub>
                    </m:sSub>
                    <m:r>
                      <a:rPr lang="en-US" sz="2800" b="1" i="1">
                        <a:solidFill>
                          <a:schemeClr val="accent4"/>
                        </a:solidFill>
                        <a:latin typeface="Cambria Math" panose="02040503050406030204" pitchFamily="18" charset="0"/>
                        <a:ea typeface="AppleGothic" pitchFamily="2" charset="-127"/>
                      </a:rPr>
                      <m:t>+</m:t>
                    </m:r>
                    <m:sSub>
                      <m:sSubPr>
                        <m:ctrlPr>
                          <a:rPr lang="en-US" sz="2800" b="1" i="1" smtClean="0">
                            <a:solidFill>
                              <a:srgbClr val="00B050"/>
                            </a:solidFill>
                            <a:latin typeface="Cambria Math" panose="02040503050406030204" pitchFamily="18" charset="0"/>
                            <a:ea typeface="AppleGothic" pitchFamily="2" charset="-127"/>
                          </a:rPr>
                        </m:ctrlPr>
                      </m:sSubPr>
                      <m:e>
                        <m:r>
                          <a:rPr lang="en-US" sz="2800" b="1" i="1">
                            <a:solidFill>
                              <a:srgbClr val="00B050"/>
                            </a:solidFill>
                            <a:latin typeface="Cambria Math" panose="02040503050406030204" pitchFamily="18" charset="0"/>
                            <a:ea typeface="AppleGothic" pitchFamily="2" charset="-127"/>
                          </a:rPr>
                          <m:t>𝜶</m:t>
                        </m:r>
                      </m:e>
                      <m:sub>
                        <m:r>
                          <a:rPr lang="en-US" sz="2800" b="1" i="1">
                            <a:solidFill>
                              <a:srgbClr val="00B050"/>
                            </a:solidFill>
                            <a:latin typeface="Cambria Math" panose="02040503050406030204" pitchFamily="18" charset="0"/>
                            <a:ea typeface="AppleGothic" pitchFamily="2" charset="-127"/>
                          </a:rPr>
                          <m:t>+</m:t>
                        </m:r>
                      </m:sub>
                    </m:sSub>
                    <m:d>
                      <m:dPr>
                        <m:begChr m:val="["/>
                        <m:endChr m:val="]"/>
                        <m:ctrlPr>
                          <a:rPr lang="en-US" sz="2800" b="1" i="1">
                            <a:solidFill>
                              <a:schemeClr val="accent4"/>
                            </a:solidFill>
                            <a:latin typeface="Cambria Math" panose="02040503050406030204" pitchFamily="18" charset="0"/>
                            <a:ea typeface="Cambria Math" panose="02040503050406030204" pitchFamily="18" charset="0"/>
                          </a:rPr>
                        </m:ctrlPr>
                      </m:dPr>
                      <m:e>
                        <m:sSub>
                          <m:sSubPr>
                            <m:ctrlPr>
                              <a:rPr lang="en-US" sz="2800" b="1" i="1">
                                <a:solidFill>
                                  <a:schemeClr val="accent4"/>
                                </a:solidFill>
                                <a:latin typeface="Cambria Math" panose="02040503050406030204" pitchFamily="18" charset="0"/>
                                <a:ea typeface="Cambria Math" panose="02040503050406030204" pitchFamily="18" charset="0"/>
                              </a:rPr>
                            </m:ctrlPr>
                          </m:sSubPr>
                          <m:e>
                            <m:r>
                              <a:rPr lang="en-US" sz="2800" b="1" i="1">
                                <a:solidFill>
                                  <a:schemeClr val="accent4"/>
                                </a:solidFill>
                                <a:latin typeface="Cambria Math" panose="02040503050406030204" pitchFamily="18" charset="0"/>
                                <a:ea typeface="Cambria Math" panose="02040503050406030204" pitchFamily="18" charset="0"/>
                              </a:rPr>
                              <m:t>𝒓</m:t>
                            </m:r>
                          </m:e>
                          <m:sub>
                            <m:r>
                              <a:rPr lang="en-US" sz="2800" b="1" i="1">
                                <a:solidFill>
                                  <a:schemeClr val="accent4"/>
                                </a:solidFill>
                                <a:latin typeface="Cambria Math" panose="02040503050406030204" pitchFamily="18" charset="0"/>
                                <a:ea typeface="Cambria Math" panose="02040503050406030204" pitchFamily="18" charset="0"/>
                              </a:rPr>
                              <m:t>𝒕</m:t>
                            </m:r>
                          </m:sub>
                        </m:sSub>
                        <m:r>
                          <a:rPr lang="en-US" sz="2800" b="1" i="1">
                            <a:solidFill>
                              <a:schemeClr val="accent4"/>
                            </a:solidFill>
                            <a:latin typeface="Cambria Math" panose="02040503050406030204" pitchFamily="18" charset="0"/>
                            <a:ea typeface="Cambria Math" panose="02040503050406030204" pitchFamily="18" charset="0"/>
                          </a:rPr>
                          <m:t> −</m:t>
                        </m:r>
                        <m:sSub>
                          <m:sSubPr>
                            <m:ctrlPr>
                              <a:rPr lang="en-US" sz="2800" b="1" i="1">
                                <a:solidFill>
                                  <a:schemeClr val="accent4"/>
                                </a:solidFill>
                                <a:latin typeface="Cambria Math" panose="02040503050406030204" pitchFamily="18" charset="0"/>
                                <a:ea typeface="AppleGothic" pitchFamily="2" charset="-127"/>
                              </a:rPr>
                            </m:ctrlPr>
                          </m:sSubPr>
                          <m:e>
                            <m:r>
                              <a:rPr lang="en-US" sz="2800" b="1" i="1">
                                <a:solidFill>
                                  <a:schemeClr val="accent4"/>
                                </a:solidFill>
                                <a:latin typeface="Cambria Math" panose="02040503050406030204" pitchFamily="18" charset="0"/>
                                <a:ea typeface="AppleGothic" pitchFamily="2" charset="-127"/>
                              </a:rPr>
                              <m:t>𝑸</m:t>
                            </m:r>
                            <m:d>
                              <m:dPr>
                                <m:ctrlPr>
                                  <a:rPr lang="en-US" sz="2800" b="1" i="1">
                                    <a:solidFill>
                                      <a:schemeClr val="accent4"/>
                                    </a:solidFill>
                                    <a:latin typeface="Cambria Math" panose="02040503050406030204" pitchFamily="18" charset="0"/>
                                    <a:ea typeface="AppleGothic" pitchFamily="2" charset="-127"/>
                                  </a:rPr>
                                </m:ctrlPr>
                              </m:dPr>
                              <m:e>
                                <m:r>
                                  <a:rPr lang="en-US" sz="2800" b="1" i="1">
                                    <a:solidFill>
                                      <a:schemeClr val="accent4"/>
                                    </a:solidFill>
                                    <a:latin typeface="Cambria Math" panose="02040503050406030204" pitchFamily="18" charset="0"/>
                                    <a:ea typeface="AppleGothic" pitchFamily="2" charset="-127"/>
                                  </a:rPr>
                                  <m:t>𝒂</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e>
                            </m:d>
                          </m:e>
                          <m:sub>
                            <m:r>
                              <a:rPr lang="en-US" sz="2800" b="1" i="1">
                                <a:solidFill>
                                  <a:schemeClr val="accent4"/>
                                </a:solidFill>
                                <a:latin typeface="Cambria Math" panose="02040503050406030204" pitchFamily="18" charset="0"/>
                                <a:ea typeface="AppleGothic" pitchFamily="2" charset="-127"/>
                              </a:rPr>
                              <m:t>𝒕</m:t>
                            </m:r>
                          </m:sub>
                        </m:sSub>
                      </m:e>
                    </m:d>
                  </m:oMath>
                </a14:m>
                <a:r>
                  <a:rPr lang="en-US" sz="2400" b="1" dirty="0">
                    <a:solidFill>
                      <a:schemeClr val="accent4"/>
                    </a:solidFill>
                    <a:latin typeface="AppleGothic" pitchFamily="2" charset="-127"/>
                    <a:ea typeface="AppleGothic" pitchFamily="2" charset="-127"/>
                  </a:rPr>
                  <a:t>	</a:t>
                </a:r>
                <a14:m>
                  <m:oMath xmlns:m="http://schemas.openxmlformats.org/officeDocument/2006/math">
                    <m:sSub>
                      <m:sSubPr>
                        <m:ctrlPr>
                          <a:rPr lang="en-US" sz="2400" b="1" i="1" smtClean="0">
                            <a:solidFill>
                              <a:schemeClr val="accent4"/>
                            </a:solidFill>
                            <a:latin typeface="Cambria Math" panose="02040503050406030204" pitchFamily="18" charset="0"/>
                            <a:ea typeface="AppleGothic" pitchFamily="2" charset="-127"/>
                          </a:rPr>
                        </m:ctrlPr>
                      </m:sSubPr>
                      <m:e>
                        <m:r>
                          <a:rPr lang="en-US" sz="2400" b="1" i="1" smtClean="0">
                            <a:solidFill>
                              <a:schemeClr val="accent4"/>
                            </a:solidFill>
                            <a:latin typeface="Cambria Math" panose="02040503050406030204" pitchFamily="18" charset="0"/>
                            <a:ea typeface="AppleGothic" pitchFamily="2" charset="-127"/>
                          </a:rPr>
                          <m:t>𝒓</m:t>
                        </m:r>
                      </m:e>
                      <m:sub>
                        <m:r>
                          <a:rPr lang="en-US" sz="2400" b="1" i="1" smtClean="0">
                            <a:solidFill>
                              <a:schemeClr val="accent4"/>
                            </a:solidFill>
                            <a:latin typeface="Cambria Math" panose="02040503050406030204" pitchFamily="18" charset="0"/>
                            <a:ea typeface="AppleGothic" pitchFamily="2" charset="-127"/>
                          </a:rPr>
                          <m:t>𝒕</m:t>
                        </m:r>
                      </m:sub>
                    </m:sSub>
                    <m:r>
                      <a:rPr lang="en-US" sz="2400" b="1" i="1" smtClean="0">
                        <a:solidFill>
                          <a:schemeClr val="accent4"/>
                        </a:solidFill>
                        <a:latin typeface="Cambria Math" panose="02040503050406030204" pitchFamily="18" charset="0"/>
                        <a:ea typeface="AppleGothic" pitchFamily="2" charset="-127"/>
                      </a:rPr>
                      <m:t>≥</m:t>
                    </m:r>
                    <m:r>
                      <a:rPr lang="en-US" sz="2400" b="1" i="1" smtClean="0">
                        <a:solidFill>
                          <a:schemeClr val="accent4"/>
                        </a:solidFill>
                        <a:latin typeface="Cambria Math" panose="02040503050406030204" pitchFamily="18" charset="0"/>
                        <a:ea typeface="AppleGothic" pitchFamily="2" charset="-127"/>
                      </a:rPr>
                      <m:t>𝟎</m:t>
                    </m:r>
                  </m:oMath>
                </a14:m>
                <a:endParaRPr lang="en-US" dirty="0"/>
              </a:p>
            </p:txBody>
          </p:sp>
        </mc:Choice>
        <mc:Fallback xmlns="">
          <p:sp>
            <p:nvSpPr>
              <p:cNvPr id="60" name="TextBox 59">
                <a:extLst>
                  <a:ext uri="{FF2B5EF4-FFF2-40B4-BE49-F238E27FC236}">
                    <a16:creationId xmlns:a16="http://schemas.microsoft.com/office/drawing/2014/main" id="{B9461ED4-A92E-A7BA-AF0C-180D5F138A34}"/>
                  </a:ext>
                </a:extLst>
              </p:cNvPr>
              <p:cNvSpPr txBox="1">
                <a:spLocks noRot="1" noChangeAspect="1" noMove="1" noResize="1" noEditPoints="1" noAdjustHandles="1" noChangeArrowheads="1" noChangeShapeType="1" noTextEdit="1"/>
              </p:cNvSpPr>
              <p:nvPr/>
            </p:nvSpPr>
            <p:spPr>
              <a:xfrm>
                <a:off x="15570790" y="11789463"/>
                <a:ext cx="5688307" cy="528288"/>
              </a:xfrm>
              <a:prstGeom prst="rect">
                <a:avLst/>
              </a:prstGeom>
              <a:blipFill>
                <a:blip r:embed="rId11"/>
                <a:stretch>
                  <a:fillRect l="-891" t="-2326" b="-16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D01E85B-9FA8-FC3F-06EE-6F985B5AA0E1}"/>
                  </a:ext>
                </a:extLst>
              </p:cNvPr>
              <p:cNvSpPr txBox="1"/>
              <p:nvPr/>
            </p:nvSpPr>
            <p:spPr>
              <a:xfrm>
                <a:off x="15570790" y="12424337"/>
                <a:ext cx="5688307" cy="528288"/>
              </a:xfrm>
              <a:prstGeom prst="rect">
                <a:avLst/>
              </a:prstGeom>
              <a:noFill/>
            </p:spPr>
            <p:txBody>
              <a:bodyPr wrap="square">
                <a:spAutoFit/>
              </a:bodyPr>
              <a:lstStyle/>
              <a:p>
                <a14:m>
                  <m:oMath xmlns:m="http://schemas.openxmlformats.org/officeDocument/2006/math">
                    <m:sSub>
                      <m:sSubPr>
                        <m:ctrlPr>
                          <a:rPr lang="en-US" sz="2800" b="1" i="1" smtClean="0">
                            <a:solidFill>
                              <a:schemeClr val="accent4"/>
                            </a:solidFill>
                            <a:latin typeface="Cambria Math" panose="02040503050406030204" pitchFamily="18" charset="0"/>
                            <a:ea typeface="AppleGothic" pitchFamily="2" charset="-127"/>
                          </a:rPr>
                        </m:ctrlPr>
                      </m:sSubPr>
                      <m:e>
                        <m:r>
                          <a:rPr lang="en-US" sz="2800" b="1" i="1">
                            <a:solidFill>
                              <a:schemeClr val="accent4"/>
                            </a:solidFill>
                            <a:latin typeface="Cambria Math" panose="02040503050406030204" pitchFamily="18" charset="0"/>
                            <a:ea typeface="AppleGothic" pitchFamily="2" charset="-127"/>
                          </a:rPr>
                          <m:t>𝑸</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𝒂</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r>
                          <a:rPr lang="en-US" sz="2800" b="1" i="1">
                            <a:solidFill>
                              <a:schemeClr val="accent4"/>
                            </a:solidFill>
                            <a:latin typeface="Cambria Math" panose="02040503050406030204" pitchFamily="18" charset="0"/>
                            <a:ea typeface="AppleGothic" pitchFamily="2" charset="-127"/>
                          </a:rPr>
                          <m:t>)</m:t>
                        </m:r>
                      </m:e>
                      <m:sub>
                        <m:r>
                          <a:rPr lang="en-US" sz="2800" b="1" i="1">
                            <a:solidFill>
                              <a:schemeClr val="accent4"/>
                            </a:solidFill>
                            <a:latin typeface="Cambria Math" panose="02040503050406030204" pitchFamily="18" charset="0"/>
                            <a:ea typeface="AppleGothic" pitchFamily="2" charset="-127"/>
                          </a:rPr>
                          <m:t>𝒕</m:t>
                        </m:r>
                      </m:sub>
                    </m:sSub>
                    <m:r>
                      <a:rPr lang="en-US" sz="2800" b="1" i="1">
                        <a:solidFill>
                          <a:schemeClr val="accent4"/>
                        </a:solidFill>
                        <a:latin typeface="Cambria Math" panose="02040503050406030204" pitchFamily="18" charset="0"/>
                        <a:ea typeface="AppleGothic" pitchFamily="2" charset="-127"/>
                      </a:rPr>
                      <m:t>+</m:t>
                    </m:r>
                    <m:sSub>
                      <m:sSubPr>
                        <m:ctrlPr>
                          <a:rPr lang="en-US" sz="2800" b="1" i="1" smtClean="0">
                            <a:solidFill>
                              <a:srgbClr val="FF0000"/>
                            </a:solidFill>
                            <a:latin typeface="Cambria Math" panose="02040503050406030204" pitchFamily="18" charset="0"/>
                            <a:ea typeface="AppleGothic" pitchFamily="2" charset="-127"/>
                          </a:rPr>
                        </m:ctrlPr>
                      </m:sSubPr>
                      <m:e>
                        <m:r>
                          <a:rPr lang="en-US" sz="2800" b="1" i="1">
                            <a:solidFill>
                              <a:srgbClr val="FF0000"/>
                            </a:solidFill>
                            <a:latin typeface="Cambria Math" panose="02040503050406030204" pitchFamily="18" charset="0"/>
                            <a:ea typeface="AppleGothic" pitchFamily="2" charset="-127"/>
                          </a:rPr>
                          <m:t>𝜶</m:t>
                        </m:r>
                      </m:e>
                      <m:sub>
                        <m:r>
                          <a:rPr lang="en-US" sz="2800" b="1" i="1" smtClean="0">
                            <a:solidFill>
                              <a:srgbClr val="FF0000"/>
                            </a:solidFill>
                            <a:latin typeface="Cambria Math" panose="02040503050406030204" pitchFamily="18" charset="0"/>
                            <a:ea typeface="AppleGothic" pitchFamily="2" charset="-127"/>
                          </a:rPr>
                          <m:t>−</m:t>
                        </m:r>
                      </m:sub>
                    </m:sSub>
                    <m:d>
                      <m:dPr>
                        <m:begChr m:val="["/>
                        <m:endChr m:val="]"/>
                        <m:ctrlPr>
                          <a:rPr lang="en-US" sz="2800" b="1" i="1">
                            <a:solidFill>
                              <a:schemeClr val="accent4"/>
                            </a:solidFill>
                            <a:latin typeface="Cambria Math" panose="02040503050406030204" pitchFamily="18" charset="0"/>
                            <a:ea typeface="Cambria Math" panose="02040503050406030204" pitchFamily="18" charset="0"/>
                          </a:rPr>
                        </m:ctrlPr>
                      </m:dPr>
                      <m:e>
                        <m:sSub>
                          <m:sSubPr>
                            <m:ctrlPr>
                              <a:rPr lang="en-US" sz="2800" b="1" i="1">
                                <a:solidFill>
                                  <a:schemeClr val="accent4"/>
                                </a:solidFill>
                                <a:latin typeface="Cambria Math" panose="02040503050406030204" pitchFamily="18" charset="0"/>
                                <a:ea typeface="Cambria Math" panose="02040503050406030204" pitchFamily="18" charset="0"/>
                              </a:rPr>
                            </m:ctrlPr>
                          </m:sSubPr>
                          <m:e>
                            <m:r>
                              <a:rPr lang="en-US" sz="2800" b="1" i="1">
                                <a:solidFill>
                                  <a:schemeClr val="accent4"/>
                                </a:solidFill>
                                <a:latin typeface="Cambria Math" panose="02040503050406030204" pitchFamily="18" charset="0"/>
                                <a:ea typeface="Cambria Math" panose="02040503050406030204" pitchFamily="18" charset="0"/>
                              </a:rPr>
                              <m:t>𝒓</m:t>
                            </m:r>
                          </m:e>
                          <m:sub>
                            <m:r>
                              <a:rPr lang="en-US" sz="2800" b="1" i="1">
                                <a:solidFill>
                                  <a:schemeClr val="accent4"/>
                                </a:solidFill>
                                <a:latin typeface="Cambria Math" panose="02040503050406030204" pitchFamily="18" charset="0"/>
                                <a:ea typeface="Cambria Math" panose="02040503050406030204" pitchFamily="18" charset="0"/>
                              </a:rPr>
                              <m:t>𝒕</m:t>
                            </m:r>
                          </m:sub>
                        </m:sSub>
                        <m:r>
                          <a:rPr lang="en-US" sz="2800" b="1" i="1">
                            <a:solidFill>
                              <a:schemeClr val="accent4"/>
                            </a:solidFill>
                            <a:latin typeface="Cambria Math" panose="02040503050406030204" pitchFamily="18" charset="0"/>
                            <a:ea typeface="Cambria Math" panose="02040503050406030204" pitchFamily="18" charset="0"/>
                          </a:rPr>
                          <m:t> −</m:t>
                        </m:r>
                        <m:sSub>
                          <m:sSubPr>
                            <m:ctrlPr>
                              <a:rPr lang="en-US" sz="2800" b="1" i="1">
                                <a:solidFill>
                                  <a:schemeClr val="accent4"/>
                                </a:solidFill>
                                <a:latin typeface="Cambria Math" panose="02040503050406030204" pitchFamily="18" charset="0"/>
                                <a:ea typeface="AppleGothic" pitchFamily="2" charset="-127"/>
                              </a:rPr>
                            </m:ctrlPr>
                          </m:sSubPr>
                          <m:e>
                            <m:r>
                              <a:rPr lang="en-US" sz="2800" b="1" i="1">
                                <a:solidFill>
                                  <a:schemeClr val="accent4"/>
                                </a:solidFill>
                                <a:latin typeface="Cambria Math" panose="02040503050406030204" pitchFamily="18" charset="0"/>
                                <a:ea typeface="AppleGothic" pitchFamily="2" charset="-127"/>
                              </a:rPr>
                              <m:t>𝑸</m:t>
                            </m:r>
                            <m:d>
                              <m:dPr>
                                <m:ctrlPr>
                                  <a:rPr lang="en-US" sz="2800" b="1" i="1">
                                    <a:solidFill>
                                      <a:schemeClr val="accent4"/>
                                    </a:solidFill>
                                    <a:latin typeface="Cambria Math" panose="02040503050406030204" pitchFamily="18" charset="0"/>
                                    <a:ea typeface="AppleGothic" pitchFamily="2" charset="-127"/>
                                  </a:rPr>
                                </m:ctrlPr>
                              </m:dPr>
                              <m:e>
                                <m:r>
                                  <a:rPr lang="en-US" sz="2800" b="1" i="1">
                                    <a:solidFill>
                                      <a:schemeClr val="accent4"/>
                                    </a:solidFill>
                                    <a:latin typeface="Cambria Math" panose="02040503050406030204" pitchFamily="18" charset="0"/>
                                    <a:ea typeface="AppleGothic" pitchFamily="2" charset="-127"/>
                                  </a:rPr>
                                  <m:t>𝒂</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e>
                            </m:d>
                          </m:e>
                          <m:sub>
                            <m:r>
                              <a:rPr lang="en-US" sz="2800" b="1" i="1">
                                <a:solidFill>
                                  <a:schemeClr val="accent4"/>
                                </a:solidFill>
                                <a:latin typeface="Cambria Math" panose="02040503050406030204" pitchFamily="18" charset="0"/>
                                <a:ea typeface="AppleGothic" pitchFamily="2" charset="-127"/>
                              </a:rPr>
                              <m:t>𝒕</m:t>
                            </m:r>
                          </m:sub>
                        </m:sSub>
                      </m:e>
                    </m:d>
                  </m:oMath>
                </a14:m>
                <a:r>
                  <a:rPr lang="en-US" sz="2400" b="1" dirty="0">
                    <a:solidFill>
                      <a:schemeClr val="accent4"/>
                    </a:solidFill>
                    <a:latin typeface="AppleGothic" pitchFamily="2" charset="-127"/>
                    <a:ea typeface="AppleGothic" pitchFamily="2" charset="-127"/>
                  </a:rPr>
                  <a:t>	</a:t>
                </a:r>
                <a14:m>
                  <m:oMath xmlns:m="http://schemas.openxmlformats.org/officeDocument/2006/math">
                    <m:sSub>
                      <m:sSubPr>
                        <m:ctrlPr>
                          <a:rPr lang="en-US" sz="2400" b="1" i="1" smtClean="0">
                            <a:solidFill>
                              <a:schemeClr val="accent4"/>
                            </a:solidFill>
                            <a:latin typeface="Cambria Math" panose="02040503050406030204" pitchFamily="18" charset="0"/>
                            <a:ea typeface="AppleGothic" pitchFamily="2" charset="-127"/>
                          </a:rPr>
                        </m:ctrlPr>
                      </m:sSubPr>
                      <m:e>
                        <m:r>
                          <a:rPr lang="en-US" sz="2400" b="1" i="1" smtClean="0">
                            <a:solidFill>
                              <a:schemeClr val="accent4"/>
                            </a:solidFill>
                            <a:latin typeface="Cambria Math" panose="02040503050406030204" pitchFamily="18" charset="0"/>
                            <a:ea typeface="AppleGothic" pitchFamily="2" charset="-127"/>
                          </a:rPr>
                          <m:t>𝒓</m:t>
                        </m:r>
                      </m:e>
                      <m:sub>
                        <m:r>
                          <a:rPr lang="en-US" sz="2400" b="1" i="1" smtClean="0">
                            <a:solidFill>
                              <a:schemeClr val="accent4"/>
                            </a:solidFill>
                            <a:latin typeface="Cambria Math" panose="02040503050406030204" pitchFamily="18" charset="0"/>
                            <a:ea typeface="AppleGothic" pitchFamily="2" charset="-127"/>
                          </a:rPr>
                          <m:t>𝒕</m:t>
                        </m:r>
                      </m:sub>
                    </m:sSub>
                    <m:r>
                      <a:rPr lang="en-US" sz="2400" b="1" i="1" smtClean="0">
                        <a:solidFill>
                          <a:schemeClr val="accent4"/>
                        </a:solidFill>
                        <a:latin typeface="Cambria Math" panose="02040503050406030204" pitchFamily="18" charset="0"/>
                        <a:ea typeface="AppleGothic" pitchFamily="2" charset="-127"/>
                      </a:rPr>
                      <m:t>&lt;</m:t>
                    </m:r>
                    <m:r>
                      <a:rPr lang="en-US" sz="2400" b="1" i="1" smtClean="0">
                        <a:solidFill>
                          <a:schemeClr val="accent4"/>
                        </a:solidFill>
                        <a:latin typeface="Cambria Math" panose="02040503050406030204" pitchFamily="18" charset="0"/>
                        <a:ea typeface="AppleGothic" pitchFamily="2" charset="-127"/>
                      </a:rPr>
                      <m:t>𝟎</m:t>
                    </m:r>
                  </m:oMath>
                </a14:m>
                <a:endParaRPr lang="en-US" dirty="0"/>
              </a:p>
            </p:txBody>
          </p:sp>
        </mc:Choice>
        <mc:Fallback xmlns="">
          <p:sp>
            <p:nvSpPr>
              <p:cNvPr id="61" name="TextBox 60">
                <a:extLst>
                  <a:ext uri="{FF2B5EF4-FFF2-40B4-BE49-F238E27FC236}">
                    <a16:creationId xmlns:a16="http://schemas.microsoft.com/office/drawing/2014/main" id="{DD01E85B-9FA8-FC3F-06EE-6F985B5AA0E1}"/>
                  </a:ext>
                </a:extLst>
              </p:cNvPr>
              <p:cNvSpPr txBox="1">
                <a:spLocks noRot="1" noChangeAspect="1" noMove="1" noResize="1" noEditPoints="1" noAdjustHandles="1" noChangeArrowheads="1" noChangeShapeType="1" noTextEdit="1"/>
              </p:cNvSpPr>
              <p:nvPr/>
            </p:nvSpPr>
            <p:spPr>
              <a:xfrm>
                <a:off x="15570790" y="12424337"/>
                <a:ext cx="5688307" cy="528288"/>
              </a:xfrm>
              <a:prstGeom prst="rect">
                <a:avLst/>
              </a:prstGeom>
              <a:blipFill>
                <a:blip r:embed="rId12"/>
                <a:stretch>
                  <a:fillRect l="-891" t="-2326" b="-16279"/>
                </a:stretch>
              </a:blipFill>
            </p:spPr>
            <p:txBody>
              <a:bodyPr/>
              <a:lstStyle/>
              <a:p>
                <a:r>
                  <a:rPr lang="en-US">
                    <a:noFill/>
                  </a:rPr>
                  <a:t> </a:t>
                </a:r>
              </a:p>
            </p:txBody>
          </p:sp>
        </mc:Fallback>
      </mc:AlternateContent>
      <p:sp>
        <p:nvSpPr>
          <p:cNvPr id="13315" name="Rounded Rectangle 13314">
            <a:extLst>
              <a:ext uri="{FF2B5EF4-FFF2-40B4-BE49-F238E27FC236}">
                <a16:creationId xmlns:a16="http://schemas.microsoft.com/office/drawing/2014/main" id="{AC05E6C6-2E21-5D67-D571-6B45A0ADEAC1}"/>
              </a:ext>
            </a:extLst>
          </p:cNvPr>
          <p:cNvSpPr/>
          <p:nvPr/>
        </p:nvSpPr>
        <p:spPr bwMode="auto">
          <a:xfrm>
            <a:off x="22378417" y="5727195"/>
            <a:ext cx="12809380" cy="1133077"/>
          </a:xfrm>
          <a:prstGeom prst="roundRect">
            <a:avLst/>
          </a:prstGeom>
          <a:solidFill>
            <a:srgbClr val="00005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mc:AlternateContent xmlns:mc="http://schemas.openxmlformats.org/markup-compatibility/2006" xmlns:a14="http://schemas.microsoft.com/office/drawing/2010/main">
        <mc:Choice Requires="a14">
          <p:sp>
            <p:nvSpPr>
              <p:cNvPr id="13321" name="TextBox 13320">
                <a:extLst>
                  <a:ext uri="{FF2B5EF4-FFF2-40B4-BE49-F238E27FC236}">
                    <a16:creationId xmlns:a16="http://schemas.microsoft.com/office/drawing/2014/main" id="{8B25ABEF-C3C3-66DB-1933-3E02AE5DFC52}"/>
                  </a:ext>
                </a:extLst>
              </p:cNvPr>
              <p:cNvSpPr txBox="1"/>
              <p:nvPr/>
            </p:nvSpPr>
            <p:spPr>
              <a:xfrm>
                <a:off x="10865843" y="14375321"/>
                <a:ext cx="9327410" cy="561820"/>
              </a:xfrm>
              <a:prstGeom prst="rect">
                <a:avLst/>
              </a:prstGeom>
              <a:noFill/>
            </p:spPr>
            <p:txBody>
              <a:bodyPr wrap="square">
                <a:spAutoFit/>
              </a:bodyPr>
              <a:lstStyle/>
              <a:p>
                <a:r>
                  <a:rPr lang="en-US" b="1" dirty="0">
                    <a:solidFill>
                      <a:schemeClr val="accent4"/>
                    </a:solidFill>
                    <a:ea typeface="AppleGothic" pitchFamily="2" charset="-127"/>
                  </a:rPr>
                  <a:t>Dimension-Specific Value Functions       </a:t>
                </a:r>
                <a14:m>
                  <m:oMath xmlns:m="http://schemas.openxmlformats.org/officeDocument/2006/math">
                    <m:sSub>
                      <m:sSubPr>
                        <m:ctrlPr>
                          <a:rPr lang="en-US" sz="2800" b="1" i="1" smtClean="0">
                            <a:solidFill>
                              <a:schemeClr val="accent4"/>
                            </a:solidFill>
                            <a:latin typeface="Cambria Math" panose="02040503050406030204" pitchFamily="18" charset="0"/>
                            <a:ea typeface="AppleGothic" pitchFamily="2" charset="-127"/>
                          </a:rPr>
                        </m:ctrlPr>
                      </m:sSubPr>
                      <m:e>
                        <m:r>
                          <a:rPr lang="en-US" sz="2800" b="1" i="1" smtClean="0">
                            <a:solidFill>
                              <a:schemeClr val="accent4"/>
                            </a:solidFill>
                            <a:latin typeface="Cambria Math" panose="02040503050406030204" pitchFamily="18" charset="0"/>
                            <a:ea typeface="AppleGothic" pitchFamily="2" charset="-127"/>
                          </a:rPr>
                          <m:t>𝑸</m:t>
                        </m:r>
                      </m:e>
                      <m:sub>
                        <m:r>
                          <a:rPr lang="en-US" sz="2800" b="1" i="1" smtClean="0">
                            <a:solidFill>
                              <a:schemeClr val="accent4"/>
                            </a:solidFill>
                            <a:latin typeface="Cambria Math" panose="02040503050406030204" pitchFamily="18" charset="0"/>
                            <a:ea typeface="AppleGothic" pitchFamily="2" charset="-127"/>
                          </a:rPr>
                          <m:t>𝒄𝒐𝒍𝒐𝒓</m:t>
                        </m:r>
                      </m:sub>
                    </m:sSub>
                    <m:r>
                      <a:rPr lang="en-US" sz="2800" b="1" i="1" smtClean="0">
                        <a:solidFill>
                          <a:schemeClr val="accent4"/>
                        </a:solidFill>
                        <a:latin typeface="Cambria Math" panose="02040503050406030204" pitchFamily="18" charset="0"/>
                        <a:ea typeface="AppleGothic" pitchFamily="2" charset="-127"/>
                      </a:rPr>
                      <m:t>, </m:t>
                    </m:r>
                    <m:sSub>
                      <m:sSubPr>
                        <m:ctrlPr>
                          <a:rPr lang="en-US" sz="2800" b="1" i="1" smtClean="0">
                            <a:solidFill>
                              <a:schemeClr val="accent4"/>
                            </a:solidFill>
                            <a:latin typeface="Cambria Math" panose="02040503050406030204" pitchFamily="18" charset="0"/>
                            <a:ea typeface="AppleGothic" pitchFamily="2" charset="-127"/>
                          </a:rPr>
                        </m:ctrlPr>
                      </m:sSubPr>
                      <m:e>
                        <m:r>
                          <a:rPr lang="en-US" sz="2800" b="1" i="1" smtClean="0">
                            <a:solidFill>
                              <a:schemeClr val="accent4"/>
                            </a:solidFill>
                            <a:latin typeface="Cambria Math" panose="02040503050406030204" pitchFamily="18" charset="0"/>
                            <a:ea typeface="AppleGothic" pitchFamily="2" charset="-127"/>
                          </a:rPr>
                          <m:t>𝑸</m:t>
                        </m:r>
                      </m:e>
                      <m:sub>
                        <m:r>
                          <a:rPr lang="en-US" sz="2800" b="1" i="1" smtClean="0">
                            <a:solidFill>
                              <a:schemeClr val="accent4"/>
                            </a:solidFill>
                            <a:latin typeface="Cambria Math" panose="02040503050406030204" pitchFamily="18" charset="0"/>
                            <a:ea typeface="AppleGothic" pitchFamily="2" charset="-127"/>
                          </a:rPr>
                          <m:t>𝒑𝒂𝒕𝒕𝒆𝒓𝒏</m:t>
                        </m:r>
                      </m:sub>
                    </m:sSub>
                  </m:oMath>
                </a14:m>
                <a:endParaRPr lang="en-US" sz="2800" b="1" dirty="0">
                  <a:solidFill>
                    <a:schemeClr val="accent4"/>
                  </a:solidFill>
                  <a:ea typeface="Cambria Math" panose="02040503050406030204" pitchFamily="18" charset="0"/>
                </a:endParaRPr>
              </a:p>
            </p:txBody>
          </p:sp>
        </mc:Choice>
        <mc:Fallback xmlns="">
          <p:sp>
            <p:nvSpPr>
              <p:cNvPr id="13321" name="TextBox 13320">
                <a:extLst>
                  <a:ext uri="{FF2B5EF4-FFF2-40B4-BE49-F238E27FC236}">
                    <a16:creationId xmlns:a16="http://schemas.microsoft.com/office/drawing/2014/main" id="{8B25ABEF-C3C3-66DB-1933-3E02AE5DFC52}"/>
                  </a:ext>
                </a:extLst>
              </p:cNvPr>
              <p:cNvSpPr txBox="1">
                <a:spLocks noRot="1" noChangeAspect="1" noMove="1" noResize="1" noEditPoints="1" noAdjustHandles="1" noChangeArrowheads="1" noChangeShapeType="1" noTextEdit="1"/>
              </p:cNvSpPr>
              <p:nvPr/>
            </p:nvSpPr>
            <p:spPr>
              <a:xfrm>
                <a:off x="10865843" y="14375321"/>
                <a:ext cx="9327410" cy="561820"/>
              </a:xfrm>
              <a:prstGeom prst="rect">
                <a:avLst/>
              </a:prstGeom>
              <a:blipFill>
                <a:blip r:embed="rId13"/>
                <a:stretch>
                  <a:fillRect l="-95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22" name="TextBox 13321">
                <a:extLst>
                  <a:ext uri="{FF2B5EF4-FFF2-40B4-BE49-F238E27FC236}">
                    <a16:creationId xmlns:a16="http://schemas.microsoft.com/office/drawing/2014/main" id="{4C5AAA4A-0FCE-B7C3-1D9E-D6EED4271822}"/>
                  </a:ext>
                </a:extLst>
              </p:cNvPr>
              <p:cNvSpPr txBox="1"/>
              <p:nvPr/>
            </p:nvSpPr>
            <p:spPr>
              <a:xfrm>
                <a:off x="10865843" y="14952946"/>
                <a:ext cx="10117018" cy="561820"/>
              </a:xfrm>
              <a:prstGeom prst="rect">
                <a:avLst/>
              </a:prstGeom>
              <a:noFill/>
            </p:spPr>
            <p:txBody>
              <a:bodyPr wrap="square">
                <a:spAutoFit/>
              </a:bodyPr>
              <a:lstStyle/>
              <a:p>
                <a:r>
                  <a:rPr lang="en-US" b="1" dirty="0">
                    <a:solidFill>
                      <a:schemeClr val="accent4"/>
                    </a:solidFill>
                    <a:ea typeface="AppleGothic" pitchFamily="2" charset="-127"/>
                  </a:rPr>
                  <a:t>Joint Value Function           </a:t>
                </a:r>
                <a14:m>
                  <m:oMath xmlns:m="http://schemas.openxmlformats.org/officeDocument/2006/math">
                    <m:r>
                      <a:rPr lang="en-US" sz="2800" b="1" i="0" smtClean="0">
                        <a:solidFill>
                          <a:schemeClr val="accent4"/>
                        </a:solidFill>
                        <a:latin typeface="Cambria Math" panose="02040503050406030204" pitchFamily="18" charset="0"/>
                        <a:ea typeface="AppleGothic" pitchFamily="2" charset="-127"/>
                      </a:rPr>
                      <m:t>                        </m:t>
                    </m:r>
                    <m:sSub>
                      <m:sSubPr>
                        <m:ctrlPr>
                          <a:rPr lang="en-US" sz="2800" b="1" i="1" smtClean="0">
                            <a:solidFill>
                              <a:schemeClr val="accent4"/>
                            </a:solidFill>
                            <a:latin typeface="Cambria Math" panose="02040503050406030204" pitchFamily="18" charset="0"/>
                            <a:ea typeface="AppleGothic" pitchFamily="2" charset="-127"/>
                          </a:rPr>
                        </m:ctrlPr>
                      </m:sSubPr>
                      <m:e>
                        <m:r>
                          <a:rPr lang="en-US" sz="2800" b="1" i="1" smtClean="0">
                            <a:solidFill>
                              <a:schemeClr val="accent4"/>
                            </a:solidFill>
                            <a:latin typeface="Cambria Math" panose="02040503050406030204" pitchFamily="18" charset="0"/>
                            <a:ea typeface="AppleGothic" pitchFamily="2" charset="-127"/>
                          </a:rPr>
                          <m:t>𝑸</m:t>
                        </m:r>
                        <m:r>
                          <a:rPr lang="en-US" sz="2800" b="1" i="1" smtClean="0">
                            <a:solidFill>
                              <a:schemeClr val="accent4"/>
                            </a:solidFill>
                            <a:latin typeface="Cambria Math" panose="02040503050406030204" pitchFamily="18" charset="0"/>
                            <a:ea typeface="AppleGothic" pitchFamily="2" charset="-127"/>
                          </a:rPr>
                          <m:t>= </m:t>
                        </m:r>
                        <m:r>
                          <a:rPr lang="en-US" sz="2800" b="1" i="1" smtClean="0">
                            <a:solidFill>
                              <a:schemeClr val="accent4"/>
                            </a:solidFill>
                            <a:latin typeface="Cambria Math" panose="02040503050406030204" pitchFamily="18" charset="0"/>
                            <a:ea typeface="AppleGothic" pitchFamily="2" charset="-127"/>
                          </a:rPr>
                          <m:t>𝑸</m:t>
                        </m:r>
                      </m:e>
                      <m:sub>
                        <m:r>
                          <a:rPr lang="en-US" sz="2800" b="1" i="1" smtClean="0">
                            <a:solidFill>
                              <a:schemeClr val="accent4"/>
                            </a:solidFill>
                            <a:latin typeface="Cambria Math" panose="02040503050406030204" pitchFamily="18" charset="0"/>
                            <a:ea typeface="AppleGothic" pitchFamily="2" charset="-127"/>
                          </a:rPr>
                          <m:t>𝒄𝒐𝒍𝒐𝒓</m:t>
                        </m:r>
                      </m:sub>
                    </m:sSub>
                    <m:r>
                      <a:rPr lang="en-US" sz="2800" b="1" i="1" smtClean="0">
                        <a:solidFill>
                          <a:schemeClr val="accent4"/>
                        </a:solidFill>
                        <a:latin typeface="Cambria Math" panose="02040503050406030204" pitchFamily="18" charset="0"/>
                        <a:ea typeface="AppleGothic" pitchFamily="2" charset="-127"/>
                      </a:rPr>
                      <m:t> × </m:t>
                    </m:r>
                    <m:sSub>
                      <m:sSubPr>
                        <m:ctrlPr>
                          <a:rPr lang="en-US" sz="2800" b="1" i="1" smtClean="0">
                            <a:solidFill>
                              <a:schemeClr val="accent4"/>
                            </a:solidFill>
                            <a:latin typeface="Cambria Math" panose="02040503050406030204" pitchFamily="18" charset="0"/>
                            <a:ea typeface="AppleGothic" pitchFamily="2" charset="-127"/>
                          </a:rPr>
                        </m:ctrlPr>
                      </m:sSubPr>
                      <m:e>
                        <m:r>
                          <a:rPr lang="en-US" sz="2800" b="1" i="1" smtClean="0">
                            <a:solidFill>
                              <a:schemeClr val="accent4"/>
                            </a:solidFill>
                            <a:latin typeface="Cambria Math" panose="02040503050406030204" pitchFamily="18" charset="0"/>
                            <a:ea typeface="AppleGothic" pitchFamily="2" charset="-127"/>
                          </a:rPr>
                          <m:t>𝑸</m:t>
                        </m:r>
                      </m:e>
                      <m:sub>
                        <m:r>
                          <a:rPr lang="en-US" sz="2800" b="1" i="1" smtClean="0">
                            <a:solidFill>
                              <a:schemeClr val="accent4"/>
                            </a:solidFill>
                            <a:latin typeface="Cambria Math" panose="02040503050406030204" pitchFamily="18" charset="0"/>
                            <a:ea typeface="AppleGothic" pitchFamily="2" charset="-127"/>
                          </a:rPr>
                          <m:t>𝒑𝒂𝒕𝒕𝒆𝒓𝒏</m:t>
                        </m:r>
                      </m:sub>
                    </m:sSub>
                  </m:oMath>
                </a14:m>
                <a:endParaRPr lang="en-US" sz="2800" b="1" dirty="0">
                  <a:solidFill>
                    <a:schemeClr val="accent4"/>
                  </a:solidFill>
                  <a:ea typeface="Cambria Math" panose="02040503050406030204" pitchFamily="18" charset="0"/>
                </a:endParaRPr>
              </a:p>
            </p:txBody>
          </p:sp>
        </mc:Choice>
        <mc:Fallback xmlns="">
          <p:sp>
            <p:nvSpPr>
              <p:cNvPr id="13322" name="TextBox 13321">
                <a:extLst>
                  <a:ext uri="{FF2B5EF4-FFF2-40B4-BE49-F238E27FC236}">
                    <a16:creationId xmlns:a16="http://schemas.microsoft.com/office/drawing/2014/main" id="{4C5AAA4A-0FCE-B7C3-1D9E-D6EED4271822}"/>
                  </a:ext>
                </a:extLst>
              </p:cNvPr>
              <p:cNvSpPr txBox="1">
                <a:spLocks noRot="1" noChangeAspect="1" noMove="1" noResize="1" noEditPoints="1" noAdjustHandles="1" noChangeArrowheads="1" noChangeShapeType="1" noTextEdit="1"/>
              </p:cNvSpPr>
              <p:nvPr/>
            </p:nvSpPr>
            <p:spPr>
              <a:xfrm>
                <a:off x="10865843" y="14952946"/>
                <a:ext cx="10117018" cy="561820"/>
              </a:xfrm>
              <a:prstGeom prst="rect">
                <a:avLst/>
              </a:prstGeom>
              <a:blipFill>
                <a:blip r:embed="rId14"/>
                <a:stretch>
                  <a:fillRect l="-877"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33" name="TextBox 13332">
                <a:extLst>
                  <a:ext uri="{FF2B5EF4-FFF2-40B4-BE49-F238E27FC236}">
                    <a16:creationId xmlns:a16="http://schemas.microsoft.com/office/drawing/2014/main" id="{17D3EB36-8D1F-7B23-7AC1-99B68BFCF414}"/>
                  </a:ext>
                </a:extLst>
              </p:cNvPr>
              <p:cNvSpPr txBox="1"/>
              <p:nvPr/>
            </p:nvSpPr>
            <p:spPr>
              <a:xfrm>
                <a:off x="8259313" y="17668931"/>
                <a:ext cx="1508048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chemeClr val="accent4"/>
                              </a:solidFill>
                              <a:latin typeface="Cambria Math" panose="02040503050406030204" pitchFamily="18" charset="0"/>
                              <a:ea typeface="AppleGothic" pitchFamily="2" charset="-127"/>
                            </a:rPr>
                          </m:ctrlPr>
                        </m:sSubPr>
                        <m:e>
                          <m:sSub>
                            <m:sSubPr>
                              <m:ctrlPr>
                                <a:rPr lang="en-US" sz="2800" b="1" i="1" smtClean="0">
                                  <a:solidFill>
                                    <a:schemeClr val="accent4"/>
                                  </a:solidFill>
                                  <a:latin typeface="Cambria Math" panose="02040503050406030204" pitchFamily="18" charset="0"/>
                                  <a:ea typeface="AppleGothic" pitchFamily="2" charset="-127"/>
                                </a:rPr>
                              </m:ctrlPr>
                            </m:sSubPr>
                            <m:e>
                              <m:r>
                                <a:rPr lang="en-US" sz="2800" b="1" i="1" smtClean="0">
                                  <a:solidFill>
                                    <a:schemeClr val="accent4"/>
                                  </a:solidFill>
                                  <a:latin typeface="Cambria Math" panose="02040503050406030204" pitchFamily="18" charset="0"/>
                                  <a:ea typeface="AppleGothic" pitchFamily="2" charset="-127"/>
                                </a:rPr>
                                <m:t>𝑸</m:t>
                              </m:r>
                            </m:e>
                            <m:sub>
                              <m:r>
                                <a:rPr lang="en-US" sz="2800" b="1" i="1" smtClean="0">
                                  <a:solidFill>
                                    <a:schemeClr val="accent4"/>
                                  </a:solidFill>
                                  <a:latin typeface="Cambria Math" panose="02040503050406030204" pitchFamily="18" charset="0"/>
                                  <a:ea typeface="AppleGothic" pitchFamily="2" charset="-127"/>
                                </a:rPr>
                                <m:t>𝒄𝒐𝒍𝒐𝒓</m:t>
                              </m:r>
                            </m:sub>
                          </m:sSub>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𝒂</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r>
                            <a:rPr lang="en-US" sz="2800" b="1" i="1">
                              <a:solidFill>
                                <a:schemeClr val="accent4"/>
                              </a:solidFill>
                              <a:latin typeface="Cambria Math" panose="02040503050406030204" pitchFamily="18" charset="0"/>
                              <a:ea typeface="AppleGothic" pitchFamily="2" charset="-127"/>
                            </a:rPr>
                            <m:t>)</m:t>
                          </m:r>
                        </m:e>
                        <m:sub>
                          <m:r>
                            <a:rPr lang="en-US" sz="2800" b="1" i="1">
                              <a:solidFill>
                                <a:schemeClr val="accent4"/>
                              </a:solidFill>
                              <a:latin typeface="Cambria Math" panose="02040503050406030204" pitchFamily="18" charset="0"/>
                              <a:ea typeface="AppleGothic" pitchFamily="2" charset="-127"/>
                            </a:rPr>
                            <m:t>𝒕</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𝟏</m:t>
                          </m:r>
                        </m:sub>
                      </m:sSub>
                      <m:r>
                        <a:rPr lang="en-US" sz="2800" b="1" i="1">
                          <a:solidFill>
                            <a:schemeClr val="accent4"/>
                          </a:solidFill>
                          <a:latin typeface="Cambria Math" panose="02040503050406030204" pitchFamily="18" charset="0"/>
                          <a:ea typeface="AppleGothic" pitchFamily="2" charset="-127"/>
                        </a:rPr>
                        <m:t>=</m:t>
                      </m:r>
                      <m:sSub>
                        <m:sSubPr>
                          <m:ctrlPr>
                            <a:rPr lang="en-US" sz="2800" b="1" i="1">
                              <a:solidFill>
                                <a:schemeClr val="accent4"/>
                              </a:solidFill>
                              <a:latin typeface="Cambria Math" panose="02040503050406030204" pitchFamily="18" charset="0"/>
                              <a:ea typeface="AppleGothic" pitchFamily="2" charset="-127"/>
                            </a:rPr>
                          </m:ctrlPr>
                        </m:sSubPr>
                        <m:e>
                          <m:sSub>
                            <m:sSubPr>
                              <m:ctrlPr>
                                <a:rPr lang="en-US" sz="2800" b="1" i="1">
                                  <a:solidFill>
                                    <a:schemeClr val="accent4"/>
                                  </a:solidFill>
                                  <a:latin typeface="Cambria Math" panose="02040503050406030204" pitchFamily="18" charset="0"/>
                                  <a:ea typeface="AppleGothic" pitchFamily="2" charset="-127"/>
                                </a:rPr>
                              </m:ctrlPr>
                            </m:sSubPr>
                            <m:e>
                              <m:r>
                                <a:rPr lang="en-US" sz="2800" b="1" i="1">
                                  <a:solidFill>
                                    <a:schemeClr val="accent4"/>
                                  </a:solidFill>
                                  <a:latin typeface="Cambria Math" panose="02040503050406030204" pitchFamily="18" charset="0"/>
                                  <a:ea typeface="AppleGothic" pitchFamily="2" charset="-127"/>
                                </a:rPr>
                                <m:t>𝑸</m:t>
                              </m:r>
                            </m:e>
                            <m:sub>
                              <m:r>
                                <a:rPr lang="en-US" sz="2800" b="1" i="1">
                                  <a:solidFill>
                                    <a:schemeClr val="accent4"/>
                                  </a:solidFill>
                                  <a:latin typeface="Cambria Math" panose="02040503050406030204" pitchFamily="18" charset="0"/>
                                  <a:ea typeface="AppleGothic" pitchFamily="2" charset="-127"/>
                                </a:rPr>
                                <m:t>𝒄𝒐𝒍𝒐𝒓</m:t>
                              </m:r>
                            </m:sub>
                          </m:sSub>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𝒂</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r>
                            <a:rPr lang="en-US" sz="2800" b="1" i="1">
                              <a:solidFill>
                                <a:schemeClr val="accent4"/>
                              </a:solidFill>
                              <a:latin typeface="Cambria Math" panose="02040503050406030204" pitchFamily="18" charset="0"/>
                              <a:ea typeface="AppleGothic" pitchFamily="2" charset="-127"/>
                            </a:rPr>
                            <m:t>)</m:t>
                          </m:r>
                        </m:e>
                        <m:sub>
                          <m:r>
                            <a:rPr lang="en-US" sz="2800" b="1" i="1">
                              <a:solidFill>
                                <a:schemeClr val="accent4"/>
                              </a:solidFill>
                              <a:latin typeface="Cambria Math" panose="02040503050406030204" pitchFamily="18" charset="0"/>
                              <a:ea typeface="AppleGothic" pitchFamily="2" charset="-127"/>
                            </a:rPr>
                            <m:t>𝒕</m:t>
                          </m:r>
                        </m:sub>
                      </m:sSub>
                      <m:r>
                        <a:rPr lang="en-US" sz="2800" b="1" i="1">
                          <a:solidFill>
                            <a:schemeClr val="accent4"/>
                          </a:solidFill>
                          <a:latin typeface="Cambria Math" panose="02040503050406030204" pitchFamily="18" charset="0"/>
                          <a:ea typeface="AppleGothic" pitchFamily="2" charset="-127"/>
                        </a:rPr>
                        <m:t>+</m:t>
                      </m:r>
                      <m:sSub>
                        <m:sSubPr>
                          <m:ctrlPr>
                            <a:rPr lang="en-US" sz="2800" b="1" i="1" smtClean="0">
                              <a:solidFill>
                                <a:srgbClr val="7030A0"/>
                              </a:solidFill>
                              <a:latin typeface="Cambria Math" panose="02040503050406030204" pitchFamily="18" charset="0"/>
                              <a:ea typeface="AppleGothic" pitchFamily="2" charset="-127"/>
                            </a:rPr>
                          </m:ctrlPr>
                        </m:sSubPr>
                        <m:e>
                          <m:r>
                            <a:rPr lang="en-US" sz="2800" b="1" i="1" smtClean="0">
                              <a:solidFill>
                                <a:srgbClr val="7030A0"/>
                              </a:solidFill>
                              <a:latin typeface="Cambria Math" panose="02040503050406030204" pitchFamily="18" charset="0"/>
                              <a:ea typeface="AppleGothic" pitchFamily="2" charset="-127"/>
                            </a:rPr>
                            <m:t>𝒂</m:t>
                          </m:r>
                        </m:e>
                        <m:sub>
                          <m:r>
                            <a:rPr lang="en-US" sz="2800" b="1" i="1" smtClean="0">
                              <a:solidFill>
                                <a:srgbClr val="7030A0"/>
                              </a:solidFill>
                              <a:latin typeface="Cambria Math" panose="02040503050406030204" pitchFamily="18" charset="0"/>
                              <a:ea typeface="AppleGothic" pitchFamily="2" charset="-127"/>
                            </a:rPr>
                            <m:t>𝒄𝒐𝒍𝒐𝒓</m:t>
                          </m:r>
                        </m:sub>
                      </m:sSub>
                      <m:d>
                        <m:dPr>
                          <m:begChr m:val="["/>
                          <m:endChr m:val="]"/>
                          <m:ctrlPr>
                            <a:rPr lang="en-US" sz="2800" b="1" i="1">
                              <a:solidFill>
                                <a:schemeClr val="accent4"/>
                              </a:solidFill>
                              <a:latin typeface="Cambria Math" panose="02040503050406030204" pitchFamily="18" charset="0"/>
                              <a:ea typeface="Cambria Math" panose="02040503050406030204" pitchFamily="18" charset="0"/>
                            </a:rPr>
                          </m:ctrlPr>
                        </m:dPr>
                        <m:e>
                          <m:sSub>
                            <m:sSubPr>
                              <m:ctrlPr>
                                <a:rPr lang="en-US" sz="2800" b="1" i="1">
                                  <a:solidFill>
                                    <a:schemeClr val="accent4"/>
                                  </a:solidFill>
                                  <a:latin typeface="Cambria Math" panose="02040503050406030204" pitchFamily="18" charset="0"/>
                                  <a:ea typeface="Cambria Math" panose="02040503050406030204" pitchFamily="18" charset="0"/>
                                </a:rPr>
                              </m:ctrlPr>
                            </m:sSubPr>
                            <m:e>
                              <m:r>
                                <a:rPr lang="en-US" sz="2800" b="1" i="1">
                                  <a:solidFill>
                                    <a:schemeClr val="accent4"/>
                                  </a:solidFill>
                                  <a:latin typeface="Cambria Math" panose="02040503050406030204" pitchFamily="18" charset="0"/>
                                  <a:ea typeface="Cambria Math" panose="02040503050406030204" pitchFamily="18" charset="0"/>
                                </a:rPr>
                                <m:t>𝒓</m:t>
                              </m:r>
                            </m:e>
                            <m:sub>
                              <m:r>
                                <a:rPr lang="en-US" sz="2800" b="1" i="1">
                                  <a:solidFill>
                                    <a:schemeClr val="accent4"/>
                                  </a:solidFill>
                                  <a:latin typeface="Cambria Math" panose="02040503050406030204" pitchFamily="18" charset="0"/>
                                  <a:ea typeface="Cambria Math" panose="02040503050406030204" pitchFamily="18" charset="0"/>
                                </a:rPr>
                                <m:t>𝒕</m:t>
                              </m:r>
                            </m:sub>
                          </m:sSub>
                          <m:r>
                            <a:rPr lang="en-US" sz="2800" b="1" i="1">
                              <a:solidFill>
                                <a:schemeClr val="accent4"/>
                              </a:solidFill>
                              <a:latin typeface="Cambria Math" panose="02040503050406030204" pitchFamily="18" charset="0"/>
                              <a:ea typeface="Cambria Math" panose="02040503050406030204" pitchFamily="18" charset="0"/>
                            </a:rPr>
                            <m:t> −</m:t>
                          </m:r>
                          <m:sSub>
                            <m:sSubPr>
                              <m:ctrlPr>
                                <a:rPr lang="en-US" sz="2800" b="1" i="1">
                                  <a:solidFill>
                                    <a:schemeClr val="accent4"/>
                                  </a:solidFill>
                                  <a:latin typeface="Cambria Math" panose="02040503050406030204" pitchFamily="18" charset="0"/>
                                  <a:ea typeface="AppleGothic" pitchFamily="2" charset="-127"/>
                                </a:rPr>
                              </m:ctrlPr>
                            </m:sSubPr>
                            <m:e>
                              <m:sSub>
                                <m:sSubPr>
                                  <m:ctrlPr>
                                    <a:rPr lang="en-US" sz="2800" b="1" i="1">
                                      <a:solidFill>
                                        <a:schemeClr val="accent4"/>
                                      </a:solidFill>
                                      <a:latin typeface="Cambria Math" panose="02040503050406030204" pitchFamily="18" charset="0"/>
                                      <a:ea typeface="AppleGothic" pitchFamily="2" charset="-127"/>
                                    </a:rPr>
                                  </m:ctrlPr>
                                </m:sSubPr>
                                <m:e>
                                  <m:r>
                                    <a:rPr lang="en-US" sz="2800" b="1" i="1">
                                      <a:solidFill>
                                        <a:schemeClr val="accent4"/>
                                      </a:solidFill>
                                      <a:latin typeface="Cambria Math" panose="02040503050406030204" pitchFamily="18" charset="0"/>
                                      <a:ea typeface="AppleGothic" pitchFamily="2" charset="-127"/>
                                    </a:rPr>
                                    <m:t>𝑸</m:t>
                                  </m:r>
                                </m:e>
                                <m:sub>
                                  <m:r>
                                    <a:rPr lang="en-US" sz="2800" b="1" i="1">
                                      <a:solidFill>
                                        <a:schemeClr val="accent4"/>
                                      </a:solidFill>
                                      <a:latin typeface="Cambria Math" panose="02040503050406030204" pitchFamily="18" charset="0"/>
                                      <a:ea typeface="AppleGothic" pitchFamily="2" charset="-127"/>
                                    </a:rPr>
                                    <m:t>𝒄𝒐𝒍𝒐𝒓</m:t>
                                  </m:r>
                                </m:sub>
                              </m:sSub>
                              <m:d>
                                <m:dPr>
                                  <m:ctrlPr>
                                    <a:rPr lang="en-US" sz="2800" b="1" i="1">
                                      <a:solidFill>
                                        <a:schemeClr val="accent4"/>
                                      </a:solidFill>
                                      <a:latin typeface="Cambria Math" panose="02040503050406030204" pitchFamily="18" charset="0"/>
                                      <a:ea typeface="AppleGothic" pitchFamily="2" charset="-127"/>
                                    </a:rPr>
                                  </m:ctrlPr>
                                </m:dPr>
                                <m:e>
                                  <m:r>
                                    <a:rPr lang="en-US" sz="2800" b="1" i="1">
                                      <a:solidFill>
                                        <a:schemeClr val="accent4"/>
                                      </a:solidFill>
                                      <a:latin typeface="Cambria Math" panose="02040503050406030204" pitchFamily="18" charset="0"/>
                                      <a:ea typeface="AppleGothic" pitchFamily="2" charset="-127"/>
                                    </a:rPr>
                                    <m:t>𝒂</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e>
                              </m:d>
                            </m:e>
                            <m:sub>
                              <m:r>
                                <a:rPr lang="en-US" sz="2800" b="1" i="1">
                                  <a:solidFill>
                                    <a:schemeClr val="accent4"/>
                                  </a:solidFill>
                                  <a:latin typeface="Cambria Math" panose="02040503050406030204" pitchFamily="18" charset="0"/>
                                  <a:ea typeface="AppleGothic" pitchFamily="2" charset="-127"/>
                                </a:rPr>
                                <m:t>𝒕</m:t>
                              </m:r>
                            </m:sub>
                          </m:sSub>
                        </m:e>
                      </m:d>
                      <m:r>
                        <a:rPr lang="en-US" sz="2800" b="1">
                          <a:solidFill>
                            <a:schemeClr val="accent4"/>
                          </a:solidFill>
                          <a:latin typeface="Cambria Math" panose="02040503050406030204" pitchFamily="18" charset="0"/>
                          <a:ea typeface="AppleGothic" pitchFamily="2" charset="-127"/>
                        </a:rPr>
                        <m:t> </m:t>
                      </m:r>
                    </m:oMath>
                  </m:oMathPara>
                </a14:m>
                <a:endParaRPr lang="en-US" sz="2800" dirty="0"/>
              </a:p>
            </p:txBody>
          </p:sp>
        </mc:Choice>
        <mc:Fallback xmlns="">
          <p:sp>
            <p:nvSpPr>
              <p:cNvPr id="13333" name="TextBox 13332">
                <a:extLst>
                  <a:ext uri="{FF2B5EF4-FFF2-40B4-BE49-F238E27FC236}">
                    <a16:creationId xmlns:a16="http://schemas.microsoft.com/office/drawing/2014/main" id="{17D3EB36-8D1F-7B23-7AC1-99B68BFCF414}"/>
                  </a:ext>
                </a:extLst>
              </p:cNvPr>
              <p:cNvSpPr txBox="1">
                <a:spLocks noRot="1" noChangeAspect="1" noMove="1" noResize="1" noEditPoints="1" noAdjustHandles="1" noChangeArrowheads="1" noChangeShapeType="1" noTextEdit="1"/>
              </p:cNvSpPr>
              <p:nvPr/>
            </p:nvSpPr>
            <p:spPr>
              <a:xfrm>
                <a:off x="8259313" y="17668931"/>
                <a:ext cx="15080484" cy="523220"/>
              </a:xfrm>
              <a:prstGeom prst="rect">
                <a:avLst/>
              </a:prstGeom>
              <a:blipFill>
                <a:blip r:embed="rId15"/>
                <a:stretch>
                  <a:fillRect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34" name="TextBox 13333">
                <a:extLst>
                  <a:ext uri="{FF2B5EF4-FFF2-40B4-BE49-F238E27FC236}">
                    <a16:creationId xmlns:a16="http://schemas.microsoft.com/office/drawing/2014/main" id="{47876499-F66B-D930-F344-8FA20CAF2424}"/>
                  </a:ext>
                </a:extLst>
              </p:cNvPr>
              <p:cNvSpPr txBox="1"/>
              <p:nvPr/>
            </p:nvSpPr>
            <p:spPr>
              <a:xfrm>
                <a:off x="8662067" y="18482782"/>
                <a:ext cx="15080484" cy="5618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chemeClr val="accent4"/>
                              </a:solidFill>
                              <a:latin typeface="Cambria Math" panose="02040503050406030204" pitchFamily="18" charset="0"/>
                              <a:ea typeface="AppleGothic" pitchFamily="2" charset="-127"/>
                            </a:rPr>
                          </m:ctrlPr>
                        </m:sSubPr>
                        <m:e>
                          <m:sSub>
                            <m:sSubPr>
                              <m:ctrlPr>
                                <a:rPr lang="en-US" sz="2800" b="1" i="1" smtClean="0">
                                  <a:solidFill>
                                    <a:schemeClr val="accent4"/>
                                  </a:solidFill>
                                  <a:latin typeface="Cambria Math" panose="02040503050406030204" pitchFamily="18" charset="0"/>
                                  <a:ea typeface="AppleGothic" pitchFamily="2" charset="-127"/>
                                </a:rPr>
                              </m:ctrlPr>
                            </m:sSubPr>
                            <m:e>
                              <m:r>
                                <a:rPr lang="en-US" sz="2800" b="1" i="1" smtClean="0">
                                  <a:solidFill>
                                    <a:schemeClr val="accent4"/>
                                  </a:solidFill>
                                  <a:latin typeface="Cambria Math" panose="02040503050406030204" pitchFamily="18" charset="0"/>
                                  <a:ea typeface="AppleGothic" pitchFamily="2" charset="-127"/>
                                </a:rPr>
                                <m:t>𝑸</m:t>
                              </m:r>
                            </m:e>
                            <m:sub>
                              <m:r>
                                <a:rPr lang="en-US" sz="2800" b="1" i="1" smtClean="0">
                                  <a:solidFill>
                                    <a:schemeClr val="accent4"/>
                                  </a:solidFill>
                                  <a:latin typeface="Cambria Math" panose="02040503050406030204" pitchFamily="18" charset="0"/>
                                  <a:ea typeface="AppleGothic" pitchFamily="2" charset="-127"/>
                                </a:rPr>
                                <m:t>𝒑𝒂𝒕𝒕𝒆𝒓𝒏</m:t>
                              </m:r>
                            </m:sub>
                          </m:sSub>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𝒂</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r>
                            <a:rPr lang="en-US" sz="2800" b="1" i="1">
                              <a:solidFill>
                                <a:schemeClr val="accent4"/>
                              </a:solidFill>
                              <a:latin typeface="Cambria Math" panose="02040503050406030204" pitchFamily="18" charset="0"/>
                              <a:ea typeface="AppleGothic" pitchFamily="2" charset="-127"/>
                            </a:rPr>
                            <m:t>)</m:t>
                          </m:r>
                        </m:e>
                        <m:sub>
                          <m:r>
                            <a:rPr lang="en-US" sz="2800" b="1" i="1">
                              <a:solidFill>
                                <a:schemeClr val="accent4"/>
                              </a:solidFill>
                              <a:latin typeface="Cambria Math" panose="02040503050406030204" pitchFamily="18" charset="0"/>
                              <a:ea typeface="AppleGothic" pitchFamily="2" charset="-127"/>
                            </a:rPr>
                            <m:t>𝒕</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𝟏</m:t>
                          </m:r>
                        </m:sub>
                      </m:sSub>
                      <m:r>
                        <a:rPr lang="en-US" sz="2800" b="1" i="1">
                          <a:solidFill>
                            <a:schemeClr val="accent4"/>
                          </a:solidFill>
                          <a:latin typeface="Cambria Math" panose="02040503050406030204" pitchFamily="18" charset="0"/>
                          <a:ea typeface="AppleGothic" pitchFamily="2" charset="-127"/>
                        </a:rPr>
                        <m:t>=</m:t>
                      </m:r>
                      <m:sSub>
                        <m:sSubPr>
                          <m:ctrlPr>
                            <a:rPr lang="en-US" sz="2800" b="1" i="1">
                              <a:solidFill>
                                <a:schemeClr val="accent4"/>
                              </a:solidFill>
                              <a:latin typeface="Cambria Math" panose="02040503050406030204" pitchFamily="18" charset="0"/>
                              <a:ea typeface="AppleGothic" pitchFamily="2" charset="-127"/>
                            </a:rPr>
                          </m:ctrlPr>
                        </m:sSubPr>
                        <m:e>
                          <m:sSub>
                            <m:sSubPr>
                              <m:ctrlPr>
                                <a:rPr lang="en-US" sz="2800" b="1" i="1">
                                  <a:solidFill>
                                    <a:schemeClr val="accent4"/>
                                  </a:solidFill>
                                  <a:latin typeface="Cambria Math" panose="02040503050406030204" pitchFamily="18" charset="0"/>
                                  <a:ea typeface="AppleGothic" pitchFamily="2" charset="-127"/>
                                </a:rPr>
                              </m:ctrlPr>
                            </m:sSubPr>
                            <m:e>
                              <m:r>
                                <a:rPr lang="en-US" sz="2800" b="1" i="1">
                                  <a:solidFill>
                                    <a:schemeClr val="accent4"/>
                                  </a:solidFill>
                                  <a:latin typeface="Cambria Math" panose="02040503050406030204" pitchFamily="18" charset="0"/>
                                  <a:ea typeface="AppleGothic" pitchFamily="2" charset="-127"/>
                                </a:rPr>
                                <m:t>𝑸</m:t>
                              </m:r>
                            </m:e>
                            <m:sub>
                              <m:r>
                                <a:rPr lang="en-US" sz="2800" b="1" i="1" smtClean="0">
                                  <a:solidFill>
                                    <a:schemeClr val="accent4"/>
                                  </a:solidFill>
                                  <a:latin typeface="Cambria Math" panose="02040503050406030204" pitchFamily="18" charset="0"/>
                                  <a:ea typeface="AppleGothic" pitchFamily="2" charset="-127"/>
                                </a:rPr>
                                <m:t>𝒑𝒂𝒕𝒕𝒆𝒓𝒏</m:t>
                              </m:r>
                            </m:sub>
                          </m:sSub>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𝒂</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r>
                            <a:rPr lang="en-US" sz="2800" b="1" i="1">
                              <a:solidFill>
                                <a:schemeClr val="accent4"/>
                              </a:solidFill>
                              <a:latin typeface="Cambria Math" panose="02040503050406030204" pitchFamily="18" charset="0"/>
                              <a:ea typeface="AppleGothic" pitchFamily="2" charset="-127"/>
                            </a:rPr>
                            <m:t>)</m:t>
                          </m:r>
                        </m:e>
                        <m:sub>
                          <m:r>
                            <a:rPr lang="en-US" sz="2800" b="1" i="1">
                              <a:solidFill>
                                <a:schemeClr val="accent4"/>
                              </a:solidFill>
                              <a:latin typeface="Cambria Math" panose="02040503050406030204" pitchFamily="18" charset="0"/>
                              <a:ea typeface="AppleGothic" pitchFamily="2" charset="-127"/>
                            </a:rPr>
                            <m:t>𝒕</m:t>
                          </m:r>
                        </m:sub>
                      </m:sSub>
                      <m:r>
                        <a:rPr lang="en-US" sz="2800" b="1" i="1">
                          <a:solidFill>
                            <a:schemeClr val="accent4"/>
                          </a:solidFill>
                          <a:latin typeface="Cambria Math" panose="02040503050406030204" pitchFamily="18" charset="0"/>
                          <a:ea typeface="AppleGothic" pitchFamily="2" charset="-127"/>
                        </a:rPr>
                        <m:t>+</m:t>
                      </m:r>
                      <m:sSub>
                        <m:sSubPr>
                          <m:ctrlPr>
                            <a:rPr lang="en-US" sz="2800" b="1" i="1" smtClean="0">
                              <a:solidFill>
                                <a:srgbClr val="FF40FF"/>
                              </a:solidFill>
                              <a:latin typeface="Cambria Math" panose="02040503050406030204" pitchFamily="18" charset="0"/>
                              <a:ea typeface="AppleGothic" pitchFamily="2" charset="-127"/>
                            </a:rPr>
                          </m:ctrlPr>
                        </m:sSubPr>
                        <m:e>
                          <m:r>
                            <a:rPr lang="en-US" sz="2800" b="1" i="1" smtClean="0">
                              <a:solidFill>
                                <a:srgbClr val="FF40FF"/>
                              </a:solidFill>
                              <a:latin typeface="Cambria Math" panose="02040503050406030204" pitchFamily="18" charset="0"/>
                              <a:ea typeface="AppleGothic" pitchFamily="2" charset="-127"/>
                            </a:rPr>
                            <m:t>𝒂</m:t>
                          </m:r>
                        </m:e>
                        <m:sub>
                          <m:r>
                            <a:rPr lang="en-US" sz="2800" b="1" i="1" smtClean="0">
                              <a:solidFill>
                                <a:srgbClr val="FF40FF"/>
                              </a:solidFill>
                              <a:latin typeface="Cambria Math" panose="02040503050406030204" pitchFamily="18" charset="0"/>
                              <a:ea typeface="AppleGothic" pitchFamily="2" charset="-127"/>
                            </a:rPr>
                            <m:t>𝒑𝒂𝒕𝒕𝒆𝒓𝒏</m:t>
                          </m:r>
                        </m:sub>
                      </m:sSub>
                      <m:d>
                        <m:dPr>
                          <m:begChr m:val="["/>
                          <m:endChr m:val="]"/>
                          <m:ctrlPr>
                            <a:rPr lang="en-US" sz="2800" b="1" i="1">
                              <a:solidFill>
                                <a:schemeClr val="accent4"/>
                              </a:solidFill>
                              <a:latin typeface="Cambria Math" panose="02040503050406030204" pitchFamily="18" charset="0"/>
                              <a:ea typeface="Cambria Math" panose="02040503050406030204" pitchFamily="18" charset="0"/>
                            </a:rPr>
                          </m:ctrlPr>
                        </m:dPr>
                        <m:e>
                          <m:sSub>
                            <m:sSubPr>
                              <m:ctrlPr>
                                <a:rPr lang="en-US" sz="2800" b="1" i="1">
                                  <a:solidFill>
                                    <a:schemeClr val="accent4"/>
                                  </a:solidFill>
                                  <a:latin typeface="Cambria Math" panose="02040503050406030204" pitchFamily="18" charset="0"/>
                                  <a:ea typeface="Cambria Math" panose="02040503050406030204" pitchFamily="18" charset="0"/>
                                </a:rPr>
                              </m:ctrlPr>
                            </m:sSubPr>
                            <m:e>
                              <m:r>
                                <a:rPr lang="en-US" sz="2800" b="1" i="1">
                                  <a:solidFill>
                                    <a:schemeClr val="accent4"/>
                                  </a:solidFill>
                                  <a:latin typeface="Cambria Math" panose="02040503050406030204" pitchFamily="18" charset="0"/>
                                  <a:ea typeface="Cambria Math" panose="02040503050406030204" pitchFamily="18" charset="0"/>
                                </a:rPr>
                                <m:t>𝒓</m:t>
                              </m:r>
                            </m:e>
                            <m:sub>
                              <m:r>
                                <a:rPr lang="en-US" sz="2800" b="1" i="1">
                                  <a:solidFill>
                                    <a:schemeClr val="accent4"/>
                                  </a:solidFill>
                                  <a:latin typeface="Cambria Math" panose="02040503050406030204" pitchFamily="18" charset="0"/>
                                  <a:ea typeface="Cambria Math" panose="02040503050406030204" pitchFamily="18" charset="0"/>
                                </a:rPr>
                                <m:t>𝒕</m:t>
                              </m:r>
                            </m:sub>
                          </m:sSub>
                          <m:r>
                            <a:rPr lang="en-US" sz="2800" b="1" i="1">
                              <a:solidFill>
                                <a:schemeClr val="accent4"/>
                              </a:solidFill>
                              <a:latin typeface="Cambria Math" panose="02040503050406030204" pitchFamily="18" charset="0"/>
                              <a:ea typeface="Cambria Math" panose="02040503050406030204" pitchFamily="18" charset="0"/>
                            </a:rPr>
                            <m:t> −</m:t>
                          </m:r>
                          <m:sSub>
                            <m:sSubPr>
                              <m:ctrlPr>
                                <a:rPr lang="en-US" sz="2800" b="1" i="1">
                                  <a:solidFill>
                                    <a:schemeClr val="accent4"/>
                                  </a:solidFill>
                                  <a:latin typeface="Cambria Math" panose="02040503050406030204" pitchFamily="18" charset="0"/>
                                  <a:ea typeface="AppleGothic" pitchFamily="2" charset="-127"/>
                                </a:rPr>
                              </m:ctrlPr>
                            </m:sSubPr>
                            <m:e>
                              <m:sSub>
                                <m:sSubPr>
                                  <m:ctrlPr>
                                    <a:rPr lang="en-US" sz="2800" b="1" i="1">
                                      <a:solidFill>
                                        <a:schemeClr val="accent4"/>
                                      </a:solidFill>
                                      <a:latin typeface="Cambria Math" panose="02040503050406030204" pitchFamily="18" charset="0"/>
                                      <a:ea typeface="AppleGothic" pitchFamily="2" charset="-127"/>
                                    </a:rPr>
                                  </m:ctrlPr>
                                </m:sSubPr>
                                <m:e>
                                  <m:r>
                                    <a:rPr lang="en-US" sz="2800" b="1" i="1">
                                      <a:solidFill>
                                        <a:schemeClr val="accent4"/>
                                      </a:solidFill>
                                      <a:latin typeface="Cambria Math" panose="02040503050406030204" pitchFamily="18" charset="0"/>
                                      <a:ea typeface="AppleGothic" pitchFamily="2" charset="-127"/>
                                    </a:rPr>
                                    <m:t>𝑸</m:t>
                                  </m:r>
                                </m:e>
                                <m:sub>
                                  <m:r>
                                    <a:rPr lang="en-US" sz="2800" b="1" i="1">
                                      <a:solidFill>
                                        <a:schemeClr val="accent4"/>
                                      </a:solidFill>
                                      <a:latin typeface="Cambria Math" panose="02040503050406030204" pitchFamily="18" charset="0"/>
                                      <a:ea typeface="AppleGothic" pitchFamily="2" charset="-127"/>
                                    </a:rPr>
                                    <m:t>𝒄𝒐𝒍𝒐𝒓</m:t>
                                  </m:r>
                                </m:sub>
                              </m:sSub>
                              <m:d>
                                <m:dPr>
                                  <m:ctrlPr>
                                    <a:rPr lang="en-US" sz="2800" b="1" i="1">
                                      <a:solidFill>
                                        <a:schemeClr val="accent4"/>
                                      </a:solidFill>
                                      <a:latin typeface="Cambria Math" panose="02040503050406030204" pitchFamily="18" charset="0"/>
                                      <a:ea typeface="AppleGothic" pitchFamily="2" charset="-127"/>
                                    </a:rPr>
                                  </m:ctrlPr>
                                </m:dPr>
                                <m:e>
                                  <m:r>
                                    <a:rPr lang="en-US" sz="2800" b="1" i="1">
                                      <a:solidFill>
                                        <a:schemeClr val="accent4"/>
                                      </a:solidFill>
                                      <a:latin typeface="Cambria Math" panose="02040503050406030204" pitchFamily="18" charset="0"/>
                                      <a:ea typeface="AppleGothic" pitchFamily="2" charset="-127"/>
                                    </a:rPr>
                                    <m:t>𝒂</m:t>
                                  </m:r>
                                  <m:r>
                                    <a:rPr lang="en-US" sz="2800" b="1" i="1">
                                      <a:solidFill>
                                        <a:schemeClr val="accent4"/>
                                      </a:solidFill>
                                      <a:latin typeface="Cambria Math" panose="02040503050406030204" pitchFamily="18" charset="0"/>
                                      <a:ea typeface="AppleGothic" pitchFamily="2" charset="-127"/>
                                    </a:rPr>
                                    <m:t>,</m:t>
                                  </m:r>
                                  <m:r>
                                    <a:rPr lang="en-US" sz="2800" b="1" i="1">
                                      <a:solidFill>
                                        <a:schemeClr val="accent4"/>
                                      </a:solidFill>
                                      <a:latin typeface="Cambria Math" panose="02040503050406030204" pitchFamily="18" charset="0"/>
                                      <a:ea typeface="AppleGothic" pitchFamily="2" charset="-127"/>
                                    </a:rPr>
                                    <m:t>𝒔</m:t>
                                  </m:r>
                                </m:e>
                              </m:d>
                            </m:e>
                            <m:sub>
                              <m:r>
                                <a:rPr lang="en-US" sz="2800" b="1" i="1">
                                  <a:solidFill>
                                    <a:schemeClr val="accent4"/>
                                  </a:solidFill>
                                  <a:latin typeface="Cambria Math" panose="02040503050406030204" pitchFamily="18" charset="0"/>
                                  <a:ea typeface="AppleGothic" pitchFamily="2" charset="-127"/>
                                </a:rPr>
                                <m:t>𝒕</m:t>
                              </m:r>
                            </m:sub>
                          </m:sSub>
                        </m:e>
                      </m:d>
                      <m:r>
                        <a:rPr lang="en-US" sz="2800" b="1">
                          <a:solidFill>
                            <a:schemeClr val="accent4"/>
                          </a:solidFill>
                          <a:latin typeface="Cambria Math" panose="02040503050406030204" pitchFamily="18" charset="0"/>
                          <a:ea typeface="AppleGothic" pitchFamily="2" charset="-127"/>
                        </a:rPr>
                        <m:t> </m:t>
                      </m:r>
                    </m:oMath>
                  </m:oMathPara>
                </a14:m>
                <a:endParaRPr lang="en-US" sz="2800" dirty="0"/>
              </a:p>
            </p:txBody>
          </p:sp>
        </mc:Choice>
        <mc:Fallback xmlns="">
          <p:sp>
            <p:nvSpPr>
              <p:cNvPr id="13334" name="TextBox 13333">
                <a:extLst>
                  <a:ext uri="{FF2B5EF4-FFF2-40B4-BE49-F238E27FC236}">
                    <a16:creationId xmlns:a16="http://schemas.microsoft.com/office/drawing/2014/main" id="{47876499-F66B-D930-F344-8FA20CAF2424}"/>
                  </a:ext>
                </a:extLst>
              </p:cNvPr>
              <p:cNvSpPr txBox="1">
                <a:spLocks noRot="1" noChangeAspect="1" noMove="1" noResize="1" noEditPoints="1" noAdjustHandles="1" noChangeArrowheads="1" noChangeShapeType="1" noTextEdit="1"/>
              </p:cNvSpPr>
              <p:nvPr/>
            </p:nvSpPr>
            <p:spPr>
              <a:xfrm>
                <a:off x="8662067" y="18482782"/>
                <a:ext cx="15080484" cy="561820"/>
              </a:xfrm>
              <a:prstGeom prst="rect">
                <a:avLst/>
              </a:prstGeom>
              <a:blipFill>
                <a:blip r:embed="rId16"/>
                <a:stretch>
                  <a:fillRect b="-15556"/>
                </a:stretch>
              </a:blipFill>
            </p:spPr>
            <p:txBody>
              <a:bodyPr/>
              <a:lstStyle/>
              <a:p>
                <a:r>
                  <a:rPr lang="en-US">
                    <a:noFill/>
                  </a:rPr>
                  <a:t> </a:t>
                </a:r>
              </a:p>
            </p:txBody>
          </p:sp>
        </mc:Fallback>
      </mc:AlternateContent>
      <p:sp>
        <p:nvSpPr>
          <p:cNvPr id="13336" name="TextBox 13335">
            <a:extLst>
              <a:ext uri="{FF2B5EF4-FFF2-40B4-BE49-F238E27FC236}">
                <a16:creationId xmlns:a16="http://schemas.microsoft.com/office/drawing/2014/main" id="{E05C6FAB-D92B-62F4-D7B1-200B04669DE1}"/>
              </a:ext>
            </a:extLst>
          </p:cNvPr>
          <p:cNvSpPr txBox="1"/>
          <p:nvPr/>
        </p:nvSpPr>
        <p:spPr>
          <a:xfrm>
            <a:off x="10854245" y="16945011"/>
            <a:ext cx="22162168" cy="461665"/>
          </a:xfrm>
          <a:prstGeom prst="rect">
            <a:avLst/>
          </a:prstGeom>
          <a:noFill/>
        </p:spPr>
        <p:txBody>
          <a:bodyPr wrap="square">
            <a:spAutoFit/>
          </a:bodyPr>
          <a:lstStyle/>
          <a:p>
            <a:r>
              <a:rPr lang="en-US" b="1" dirty="0">
                <a:solidFill>
                  <a:schemeClr val="accent4"/>
                </a:solidFill>
                <a:ea typeface="AppleGothic" pitchFamily="2" charset="-127"/>
              </a:rPr>
              <a:t>Dimension-Specific Value Updates</a:t>
            </a:r>
            <a:endParaRPr lang="en-US" dirty="0"/>
          </a:p>
        </p:txBody>
      </p:sp>
      <p:pic>
        <p:nvPicPr>
          <p:cNvPr id="13338" name="Picture 13337" descr="Square&#10;&#10;Description automatically generated with medium confidence">
            <a:extLst>
              <a:ext uri="{FF2B5EF4-FFF2-40B4-BE49-F238E27FC236}">
                <a16:creationId xmlns:a16="http://schemas.microsoft.com/office/drawing/2014/main" id="{C81A2D8D-037B-4441-AF7D-1F469B091743}"/>
              </a:ext>
            </a:extLst>
          </p:cNvPr>
          <p:cNvPicPr>
            <a:picLocks noChangeAspect="1"/>
          </p:cNvPicPr>
          <p:nvPr/>
        </p:nvPicPr>
        <p:blipFill>
          <a:blip r:embed="rId17"/>
          <a:stretch>
            <a:fillRect/>
          </a:stretch>
        </p:blipFill>
        <p:spPr>
          <a:xfrm>
            <a:off x="10422536" y="20514323"/>
            <a:ext cx="11043881" cy="5521941"/>
          </a:xfrm>
          <a:prstGeom prst="rect">
            <a:avLst/>
          </a:prstGeom>
        </p:spPr>
      </p:pic>
      <p:sp>
        <p:nvSpPr>
          <p:cNvPr id="13343" name="Rounded Rectangle 13342">
            <a:extLst>
              <a:ext uri="{FF2B5EF4-FFF2-40B4-BE49-F238E27FC236}">
                <a16:creationId xmlns:a16="http://schemas.microsoft.com/office/drawing/2014/main" id="{6FCE91BD-F0CF-8D64-109C-469F23E6D874}"/>
              </a:ext>
            </a:extLst>
          </p:cNvPr>
          <p:cNvSpPr/>
          <p:nvPr/>
        </p:nvSpPr>
        <p:spPr bwMode="auto">
          <a:xfrm>
            <a:off x="355722" y="22414370"/>
            <a:ext cx="9315661" cy="1042710"/>
          </a:xfrm>
          <a:prstGeom prst="roundRect">
            <a:avLst/>
          </a:prstGeom>
          <a:solidFill>
            <a:srgbClr val="00005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342" name="TextBox 13341">
            <a:extLst>
              <a:ext uri="{FF2B5EF4-FFF2-40B4-BE49-F238E27FC236}">
                <a16:creationId xmlns:a16="http://schemas.microsoft.com/office/drawing/2014/main" id="{59C38A68-B429-78D0-E452-5B3198D92EE7}"/>
              </a:ext>
            </a:extLst>
          </p:cNvPr>
          <p:cNvSpPr txBox="1"/>
          <p:nvPr/>
        </p:nvSpPr>
        <p:spPr>
          <a:xfrm>
            <a:off x="22441373" y="5939790"/>
            <a:ext cx="12774317" cy="707886"/>
          </a:xfrm>
          <a:prstGeom prst="rect">
            <a:avLst/>
          </a:prstGeom>
          <a:noFill/>
        </p:spPr>
        <p:txBody>
          <a:bodyPr wrap="square" rtlCol="0">
            <a:spAutoFit/>
          </a:bodyPr>
          <a:lstStyle/>
          <a:p>
            <a:pPr algn="ctr"/>
            <a:r>
              <a:rPr lang="en-US" sz="4000" b="1" dirty="0">
                <a:solidFill>
                  <a:schemeClr val="bg1"/>
                </a:solidFill>
                <a:latin typeface="Avenir Book" panose="02000503020000020003" pitchFamily="2" charset="0"/>
              </a:rPr>
              <a:t>Model Performance</a:t>
            </a:r>
          </a:p>
        </p:txBody>
      </p:sp>
      <p:sp>
        <p:nvSpPr>
          <p:cNvPr id="27" name="TextBox 26">
            <a:extLst>
              <a:ext uri="{FF2B5EF4-FFF2-40B4-BE49-F238E27FC236}">
                <a16:creationId xmlns:a16="http://schemas.microsoft.com/office/drawing/2014/main" id="{B38BC9D5-5E9D-FA76-0E43-8BA742714E2B}"/>
              </a:ext>
            </a:extLst>
          </p:cNvPr>
          <p:cNvSpPr txBox="1"/>
          <p:nvPr/>
        </p:nvSpPr>
        <p:spPr>
          <a:xfrm>
            <a:off x="345945" y="22567408"/>
            <a:ext cx="9499407" cy="707886"/>
          </a:xfrm>
          <a:prstGeom prst="rect">
            <a:avLst/>
          </a:prstGeom>
          <a:noFill/>
        </p:spPr>
        <p:txBody>
          <a:bodyPr wrap="square" rtlCol="0">
            <a:spAutoFit/>
          </a:bodyPr>
          <a:lstStyle/>
          <a:p>
            <a:pPr algn="ctr"/>
            <a:r>
              <a:rPr lang="en-US" sz="4000" b="1" dirty="0">
                <a:solidFill>
                  <a:schemeClr val="bg1"/>
                </a:solidFill>
                <a:latin typeface="Avenir Book" panose="02000503020000020003" pitchFamily="2" charset="0"/>
              </a:rPr>
              <a:t>Experimental Design</a:t>
            </a:r>
            <a:r>
              <a:rPr lang="en-US" sz="4000" b="1" baseline="30000" dirty="0">
                <a:solidFill>
                  <a:schemeClr val="bg1"/>
                </a:solidFill>
                <a:latin typeface="Avenir Book" panose="02000503020000020003" pitchFamily="2" charset="0"/>
              </a:rPr>
              <a:t>1</a:t>
            </a:r>
            <a:endParaRPr lang="en-US" sz="4000" b="1" dirty="0">
              <a:solidFill>
                <a:schemeClr val="bg1"/>
              </a:solidFill>
              <a:latin typeface="Avenir Book" panose="02000503020000020003" pitchFamily="2" charset="0"/>
            </a:endParaRPr>
          </a:p>
        </p:txBody>
      </p:sp>
      <p:sp>
        <p:nvSpPr>
          <p:cNvPr id="13344" name="Rounded Rectangle 13343">
            <a:extLst>
              <a:ext uri="{FF2B5EF4-FFF2-40B4-BE49-F238E27FC236}">
                <a16:creationId xmlns:a16="http://schemas.microsoft.com/office/drawing/2014/main" id="{1BF63F69-A452-1A95-2771-C4035657D636}"/>
              </a:ext>
            </a:extLst>
          </p:cNvPr>
          <p:cNvSpPr/>
          <p:nvPr/>
        </p:nvSpPr>
        <p:spPr bwMode="auto">
          <a:xfrm>
            <a:off x="10493335" y="13302571"/>
            <a:ext cx="11049589" cy="716326"/>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317" name="TextBox 13316">
            <a:extLst>
              <a:ext uri="{FF2B5EF4-FFF2-40B4-BE49-F238E27FC236}">
                <a16:creationId xmlns:a16="http://schemas.microsoft.com/office/drawing/2014/main" id="{E9DEE85B-27FD-4112-7BB2-6CD7D6A6281D}"/>
              </a:ext>
            </a:extLst>
          </p:cNvPr>
          <p:cNvSpPr txBox="1"/>
          <p:nvPr/>
        </p:nvSpPr>
        <p:spPr>
          <a:xfrm>
            <a:off x="10476263" y="13430538"/>
            <a:ext cx="11013527"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2-D RL Framework (RL-2D)</a:t>
            </a:r>
          </a:p>
        </p:txBody>
      </p:sp>
      <p:sp>
        <p:nvSpPr>
          <p:cNvPr id="13345" name="Rounded Rectangle 13344">
            <a:extLst>
              <a:ext uri="{FF2B5EF4-FFF2-40B4-BE49-F238E27FC236}">
                <a16:creationId xmlns:a16="http://schemas.microsoft.com/office/drawing/2014/main" id="{5EB98A45-2118-5112-B070-7420FCE8752B}"/>
              </a:ext>
            </a:extLst>
          </p:cNvPr>
          <p:cNvSpPr/>
          <p:nvPr/>
        </p:nvSpPr>
        <p:spPr bwMode="auto">
          <a:xfrm>
            <a:off x="10493276" y="15801375"/>
            <a:ext cx="11049589" cy="716326"/>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319" name="TextBox 13318">
            <a:extLst>
              <a:ext uri="{FF2B5EF4-FFF2-40B4-BE49-F238E27FC236}">
                <a16:creationId xmlns:a16="http://schemas.microsoft.com/office/drawing/2014/main" id="{1989F25A-F845-DA4C-132E-B4061FAE3D74}"/>
              </a:ext>
            </a:extLst>
          </p:cNvPr>
          <p:cNvSpPr txBox="1"/>
          <p:nvPr/>
        </p:nvSpPr>
        <p:spPr>
          <a:xfrm>
            <a:off x="10474107" y="15932770"/>
            <a:ext cx="11058733"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2-D RL Framework with Dimensional Learning Rates (RL-2D2a)</a:t>
            </a:r>
          </a:p>
        </p:txBody>
      </p:sp>
      <p:sp>
        <p:nvSpPr>
          <p:cNvPr id="13346" name="Rounded Rectangle 13345">
            <a:extLst>
              <a:ext uri="{FF2B5EF4-FFF2-40B4-BE49-F238E27FC236}">
                <a16:creationId xmlns:a16="http://schemas.microsoft.com/office/drawing/2014/main" id="{6A32A22C-3BA4-A677-4DD2-402594738BCA}"/>
              </a:ext>
            </a:extLst>
          </p:cNvPr>
          <p:cNvSpPr/>
          <p:nvPr/>
        </p:nvSpPr>
        <p:spPr bwMode="auto">
          <a:xfrm>
            <a:off x="10478322" y="19498391"/>
            <a:ext cx="11049589" cy="1042710"/>
          </a:xfrm>
          <a:prstGeom prst="roundRect">
            <a:avLst/>
          </a:prstGeom>
          <a:solidFill>
            <a:srgbClr val="00005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312" name="TextBox 13311">
            <a:extLst>
              <a:ext uri="{FF2B5EF4-FFF2-40B4-BE49-F238E27FC236}">
                <a16:creationId xmlns:a16="http://schemas.microsoft.com/office/drawing/2014/main" id="{7154739F-2EA4-9D2A-E2A6-1EB114F9AC92}"/>
              </a:ext>
            </a:extLst>
          </p:cNvPr>
          <p:cNvSpPr txBox="1"/>
          <p:nvPr/>
        </p:nvSpPr>
        <p:spPr>
          <a:xfrm>
            <a:off x="10506284" y="19675618"/>
            <a:ext cx="10915463" cy="707886"/>
          </a:xfrm>
          <a:prstGeom prst="rect">
            <a:avLst/>
          </a:prstGeom>
          <a:noFill/>
        </p:spPr>
        <p:txBody>
          <a:bodyPr wrap="square" rtlCol="0">
            <a:spAutoFit/>
          </a:bodyPr>
          <a:lstStyle/>
          <a:p>
            <a:pPr algn="ctr"/>
            <a:r>
              <a:rPr lang="en-US" sz="4000" b="1" dirty="0">
                <a:solidFill>
                  <a:schemeClr val="bg1"/>
                </a:solidFill>
                <a:latin typeface="Avenir Book" panose="02000503020000020003" pitchFamily="2" charset="0"/>
              </a:rPr>
              <a:t>Model Comparison</a:t>
            </a:r>
          </a:p>
        </p:txBody>
      </p:sp>
      <mc:AlternateContent xmlns:mc="http://schemas.openxmlformats.org/markup-compatibility/2006" xmlns:a14="http://schemas.microsoft.com/office/drawing/2010/main">
        <mc:Choice Requires="a14">
          <p:graphicFrame>
            <p:nvGraphicFramePr>
              <p:cNvPr id="13347" name="Table 13347">
                <a:extLst>
                  <a:ext uri="{FF2B5EF4-FFF2-40B4-BE49-F238E27FC236}">
                    <a16:creationId xmlns:a16="http://schemas.microsoft.com/office/drawing/2014/main" id="{091C2512-F01F-68F4-9281-AB89BFF03495}"/>
                  </a:ext>
                </a:extLst>
              </p:cNvPr>
              <p:cNvGraphicFramePr>
                <a:graphicFrameLocks noGrp="1"/>
              </p:cNvGraphicFramePr>
              <p:nvPr>
                <p:extLst>
                  <p:ext uri="{D42A27DB-BD31-4B8C-83A1-F6EECF244321}">
                    <p14:modId xmlns:p14="http://schemas.microsoft.com/office/powerpoint/2010/main" val="2934696252"/>
                  </p:ext>
                </p:extLst>
              </p:nvPr>
            </p:nvGraphicFramePr>
            <p:xfrm>
              <a:off x="10534672" y="27012410"/>
              <a:ext cx="10928472" cy="5383496"/>
            </p:xfrm>
            <a:graphic>
              <a:graphicData uri="http://schemas.openxmlformats.org/drawingml/2006/table">
                <a:tbl>
                  <a:tblPr firstRow="1" bandRow="1">
                    <a:tableStyleId>{5C22544A-7EE6-4342-B048-85BDC9FD1C3A}</a:tableStyleId>
                  </a:tblPr>
                  <a:tblGrid>
                    <a:gridCol w="2732118">
                      <a:extLst>
                        <a:ext uri="{9D8B030D-6E8A-4147-A177-3AD203B41FA5}">
                          <a16:colId xmlns:a16="http://schemas.microsoft.com/office/drawing/2014/main" val="1629921959"/>
                        </a:ext>
                      </a:extLst>
                    </a:gridCol>
                    <a:gridCol w="2732118">
                      <a:extLst>
                        <a:ext uri="{9D8B030D-6E8A-4147-A177-3AD203B41FA5}">
                          <a16:colId xmlns:a16="http://schemas.microsoft.com/office/drawing/2014/main" val="1997350072"/>
                        </a:ext>
                      </a:extLst>
                    </a:gridCol>
                    <a:gridCol w="2732118">
                      <a:extLst>
                        <a:ext uri="{9D8B030D-6E8A-4147-A177-3AD203B41FA5}">
                          <a16:colId xmlns:a16="http://schemas.microsoft.com/office/drawing/2014/main" val="4211265004"/>
                        </a:ext>
                      </a:extLst>
                    </a:gridCol>
                    <a:gridCol w="2732118">
                      <a:extLst>
                        <a:ext uri="{9D8B030D-6E8A-4147-A177-3AD203B41FA5}">
                          <a16:colId xmlns:a16="http://schemas.microsoft.com/office/drawing/2014/main" val="1828231053"/>
                        </a:ext>
                      </a:extLst>
                    </a:gridCol>
                  </a:tblGrid>
                  <a:tr h="672937">
                    <a:tc>
                      <a:txBody>
                        <a:bodyPr/>
                        <a:lstStyle/>
                        <a:p>
                          <a:pPr algn="ctr"/>
                          <a14:m>
                            <m:oMathPara xmlns:m="http://schemas.openxmlformats.org/officeDocument/2006/math">
                              <m:oMathParaPr>
                                <m:jc m:val="centerGroup"/>
                              </m:oMathParaPr>
                              <m:oMath xmlns:m="http://schemas.openxmlformats.org/officeDocument/2006/math">
                                <m:r>
                                  <a:rPr lang="en-US" sz="2800" b="1" i="1" smtClean="0">
                                    <a:solidFill>
                                      <a:schemeClr val="accent4"/>
                                    </a:solidFill>
                                    <a:latin typeface="Cambria Math" panose="02040503050406030204" pitchFamily="18" charset="0"/>
                                  </a:rPr>
                                  <m:t>𝑨𝑰𝑪</m:t>
                                </m:r>
                              </m:oMath>
                            </m:oMathPara>
                          </a14:m>
                          <a:endParaRPr lang="en-US" sz="2800" dirty="0">
                            <a:solidFill>
                              <a:schemeClr val="accent4"/>
                            </a:solidFill>
                            <a:latin typeface="Avenir Book" panose="02000503020000020003" pitchFamily="2" charset="0"/>
                          </a:endParaRPr>
                        </a:p>
                      </a:txBody>
                      <a:tcPr/>
                    </a:tc>
                    <a:tc>
                      <a:txBody>
                        <a:bodyPr/>
                        <a:lstStyle/>
                        <a:p>
                          <a:pPr algn="ctr"/>
                          <a:r>
                            <a:rPr lang="en-US" sz="2800" dirty="0">
                              <a:solidFill>
                                <a:schemeClr val="accent4"/>
                              </a:solidFill>
                              <a:latin typeface="Avenir Book" panose="02000503020000020003" pitchFamily="2" charset="0"/>
                            </a:rPr>
                            <a:t>4-5 y/o’s</a:t>
                          </a:r>
                        </a:p>
                      </a:txBody>
                      <a:tcPr/>
                    </a:tc>
                    <a:tc>
                      <a:txBody>
                        <a:bodyPr/>
                        <a:lstStyle/>
                        <a:p>
                          <a:pPr algn="ctr"/>
                          <a:r>
                            <a:rPr lang="en-US" sz="2800" dirty="0">
                              <a:solidFill>
                                <a:schemeClr val="accent4"/>
                              </a:solidFill>
                              <a:latin typeface="Avenir Book" panose="02000503020000020003" pitchFamily="2" charset="0"/>
                            </a:rPr>
                            <a:t>6-7 y/o’s</a:t>
                          </a:r>
                        </a:p>
                      </a:txBody>
                      <a:tcPr/>
                    </a:tc>
                    <a:tc>
                      <a:txBody>
                        <a:bodyPr/>
                        <a:lstStyle/>
                        <a:p>
                          <a:pPr algn="ctr"/>
                          <a:r>
                            <a:rPr lang="en-US" sz="2800" dirty="0">
                              <a:solidFill>
                                <a:schemeClr val="accent4"/>
                              </a:solidFill>
                              <a:latin typeface="Avenir Book" panose="02000503020000020003" pitchFamily="2" charset="0"/>
                            </a:rPr>
                            <a:t>Adults</a:t>
                          </a:r>
                        </a:p>
                      </a:txBody>
                      <a:tcPr/>
                    </a:tc>
                    <a:extLst>
                      <a:ext uri="{0D108BD9-81ED-4DB2-BD59-A6C34878D82A}">
                        <a16:rowId xmlns:a16="http://schemas.microsoft.com/office/drawing/2014/main" val="1251486379"/>
                      </a:ext>
                    </a:extLst>
                  </a:tr>
                  <a:tr h="672937">
                    <a:tc>
                      <a:txBody>
                        <a:bodyPr/>
                        <a:lstStyle/>
                        <a:p>
                          <a:pPr algn="ctr"/>
                          <a:r>
                            <a:rPr lang="en-US" sz="2800" b="1" dirty="0">
                              <a:solidFill>
                                <a:schemeClr val="accent4"/>
                              </a:solidFill>
                              <a:latin typeface="Avenir Book" panose="02000503020000020003" pitchFamily="2" charset="0"/>
                            </a:rPr>
                            <a:t>Baseline</a:t>
                          </a:r>
                        </a:p>
                      </a:txBody>
                      <a:tcPr/>
                    </a:tc>
                    <a:tc>
                      <a:txBody>
                        <a:bodyPr/>
                        <a:lstStyle/>
                        <a:p>
                          <a:pPr algn="ctr"/>
                          <a:r>
                            <a:rPr lang="en-US" sz="2800" dirty="0">
                              <a:solidFill>
                                <a:schemeClr val="accent4"/>
                              </a:solidFill>
                              <a:latin typeface="Avenir Book" panose="02000503020000020003" pitchFamily="2" charset="0"/>
                            </a:rPr>
                            <a:t>709.78</a:t>
                          </a:r>
                        </a:p>
                      </a:txBody>
                      <a:tcPr/>
                    </a:tc>
                    <a:tc>
                      <a:txBody>
                        <a:bodyPr/>
                        <a:lstStyle/>
                        <a:p>
                          <a:pPr algn="ctr"/>
                          <a:r>
                            <a:rPr lang="en-US" sz="2800" dirty="0">
                              <a:latin typeface="Avenir Book" panose="02000503020000020003" pitchFamily="2" charset="0"/>
                            </a:rPr>
                            <a:t>709.78</a:t>
                          </a:r>
                        </a:p>
                      </a:txBody>
                      <a:tcPr/>
                    </a:tc>
                    <a:tc>
                      <a:txBody>
                        <a:bodyPr/>
                        <a:lstStyle/>
                        <a:p>
                          <a:pPr algn="ctr"/>
                          <a:r>
                            <a:rPr lang="en-US" sz="2800" dirty="0">
                              <a:latin typeface="Avenir Book" panose="02000503020000020003" pitchFamily="2" charset="0"/>
                            </a:rPr>
                            <a:t>1063.29</a:t>
                          </a:r>
                        </a:p>
                      </a:txBody>
                      <a:tcPr/>
                    </a:tc>
                    <a:extLst>
                      <a:ext uri="{0D108BD9-81ED-4DB2-BD59-A6C34878D82A}">
                        <a16:rowId xmlns:a16="http://schemas.microsoft.com/office/drawing/2014/main" val="282027949"/>
                      </a:ext>
                    </a:extLst>
                  </a:tr>
                  <a:tr h="672937">
                    <a:tc>
                      <a:txBody>
                        <a:bodyPr/>
                        <a:lstStyle/>
                        <a:p>
                          <a:pPr algn="ctr"/>
                          <a:r>
                            <a:rPr lang="en-US" sz="2800" b="1" dirty="0">
                              <a:solidFill>
                                <a:schemeClr val="accent4"/>
                              </a:solidFill>
                              <a:latin typeface="Avenir Book" panose="02000503020000020003" pitchFamily="2" charset="0"/>
                            </a:rPr>
                            <a:t>RL</a:t>
                          </a:r>
                        </a:p>
                      </a:txBody>
                      <a:tcPr/>
                    </a:tc>
                    <a:tc>
                      <a:txBody>
                        <a:bodyPr/>
                        <a:lstStyle/>
                        <a:p>
                          <a:pPr algn="ctr"/>
                          <a:r>
                            <a:rPr lang="en-US" sz="2800" dirty="0">
                              <a:solidFill>
                                <a:schemeClr val="accent4"/>
                              </a:solidFill>
                              <a:latin typeface="Avenir Book" panose="02000503020000020003" pitchFamily="2" charset="0"/>
                            </a:rPr>
                            <a:t>583.72</a:t>
                          </a:r>
                        </a:p>
                      </a:txBody>
                      <a:tcPr/>
                    </a:tc>
                    <a:tc>
                      <a:txBody>
                        <a:bodyPr/>
                        <a:lstStyle/>
                        <a:p>
                          <a:pPr algn="ctr"/>
                          <a:r>
                            <a:rPr lang="en-US" sz="2800" dirty="0">
                              <a:solidFill>
                                <a:schemeClr val="accent4"/>
                              </a:solidFill>
                              <a:latin typeface="Avenir Book" panose="02000503020000020003" pitchFamily="2" charset="0"/>
                            </a:rPr>
                            <a:t>464.93</a:t>
                          </a:r>
                        </a:p>
                      </a:txBody>
                      <a:tcPr/>
                    </a:tc>
                    <a:tc>
                      <a:txBody>
                        <a:bodyPr/>
                        <a:lstStyle/>
                        <a:p>
                          <a:pPr algn="ctr"/>
                          <a:r>
                            <a:rPr lang="en-US" sz="2800" dirty="0">
                              <a:solidFill>
                                <a:schemeClr val="accent4"/>
                              </a:solidFill>
                              <a:latin typeface="Avenir Book" panose="02000503020000020003" pitchFamily="2" charset="0"/>
                            </a:rPr>
                            <a:t>561.46</a:t>
                          </a:r>
                        </a:p>
                      </a:txBody>
                      <a:tcPr/>
                    </a:tc>
                    <a:extLst>
                      <a:ext uri="{0D108BD9-81ED-4DB2-BD59-A6C34878D82A}">
                        <a16:rowId xmlns:a16="http://schemas.microsoft.com/office/drawing/2014/main" val="466506059"/>
                      </a:ext>
                    </a:extLst>
                  </a:tr>
                  <a:tr h="672937">
                    <a:tc>
                      <a:txBody>
                        <a:bodyPr/>
                        <a:lstStyle/>
                        <a:p>
                          <a:pPr algn="ctr"/>
                          <a:r>
                            <a:rPr lang="en-US" sz="2800" b="1" dirty="0">
                              <a:solidFill>
                                <a:schemeClr val="accent4"/>
                              </a:solidFill>
                              <a:latin typeface="Avenir Book" panose="02000503020000020003" pitchFamily="2" charset="0"/>
                            </a:rPr>
                            <a:t>RL2a</a:t>
                          </a:r>
                        </a:p>
                      </a:txBody>
                      <a:tcPr/>
                    </a:tc>
                    <a:tc>
                      <a:txBody>
                        <a:bodyPr/>
                        <a:lstStyle/>
                        <a:p>
                          <a:pPr algn="ctr"/>
                          <a:r>
                            <a:rPr lang="en-US" sz="2800" dirty="0">
                              <a:solidFill>
                                <a:schemeClr val="accent4"/>
                              </a:solidFill>
                              <a:latin typeface="Avenir Book" panose="02000503020000020003" pitchFamily="2" charset="0"/>
                            </a:rPr>
                            <a:t>460.48</a:t>
                          </a:r>
                        </a:p>
                      </a:txBody>
                      <a:tcPr/>
                    </a:tc>
                    <a:tc>
                      <a:txBody>
                        <a:bodyPr/>
                        <a:lstStyle/>
                        <a:p>
                          <a:pPr algn="ctr"/>
                          <a:r>
                            <a:rPr lang="en-US" sz="2800" dirty="0">
                              <a:solidFill>
                                <a:schemeClr val="accent4"/>
                              </a:solidFill>
                              <a:highlight>
                                <a:srgbClr val="FFFF00"/>
                              </a:highlight>
                              <a:latin typeface="Avenir Book" panose="02000503020000020003" pitchFamily="2" charset="0"/>
                            </a:rPr>
                            <a:t>397.43</a:t>
                          </a:r>
                        </a:p>
                      </a:txBody>
                      <a:tcPr/>
                    </a:tc>
                    <a:tc>
                      <a:txBody>
                        <a:bodyPr/>
                        <a:lstStyle/>
                        <a:p>
                          <a:pPr algn="ctr"/>
                          <a:r>
                            <a:rPr lang="en-US" sz="2800" dirty="0">
                              <a:solidFill>
                                <a:schemeClr val="accent4"/>
                              </a:solidFill>
                              <a:latin typeface="Avenir Book" panose="02000503020000020003" pitchFamily="2" charset="0"/>
                            </a:rPr>
                            <a:t>528.48</a:t>
                          </a:r>
                        </a:p>
                      </a:txBody>
                      <a:tcPr/>
                    </a:tc>
                    <a:extLst>
                      <a:ext uri="{0D108BD9-81ED-4DB2-BD59-A6C34878D82A}">
                        <a16:rowId xmlns:a16="http://schemas.microsoft.com/office/drawing/2014/main" val="1877334298"/>
                      </a:ext>
                    </a:extLst>
                  </a:tr>
                  <a:tr h="672937">
                    <a:tc>
                      <a:txBody>
                        <a:bodyPr/>
                        <a:lstStyle/>
                        <a:p>
                          <a:pPr algn="ctr"/>
                          <a:r>
                            <a:rPr lang="en-US" sz="2800" b="1" dirty="0">
                              <a:solidFill>
                                <a:schemeClr val="accent4"/>
                              </a:solidFill>
                              <a:latin typeface="Avenir Book" panose="02000503020000020003" pitchFamily="2" charset="0"/>
                            </a:rPr>
                            <a:t>RL-2D</a:t>
                          </a:r>
                        </a:p>
                      </a:txBody>
                      <a:tcPr/>
                    </a:tc>
                    <a:tc>
                      <a:txBody>
                        <a:bodyPr/>
                        <a:lstStyle/>
                        <a:p>
                          <a:pPr algn="ctr"/>
                          <a:r>
                            <a:rPr lang="en-US" sz="2800" dirty="0">
                              <a:solidFill>
                                <a:schemeClr val="accent4"/>
                              </a:solidFill>
                              <a:latin typeface="Avenir Book" panose="02000503020000020003" pitchFamily="2" charset="0"/>
                            </a:rPr>
                            <a:t>414.84</a:t>
                          </a:r>
                        </a:p>
                      </a:txBody>
                      <a:tcPr/>
                    </a:tc>
                    <a:tc>
                      <a:txBody>
                        <a:bodyPr/>
                        <a:lstStyle/>
                        <a:p>
                          <a:pPr algn="ctr"/>
                          <a:r>
                            <a:rPr lang="en-US" sz="2800" dirty="0">
                              <a:solidFill>
                                <a:schemeClr val="accent4"/>
                              </a:solidFill>
                              <a:latin typeface="Avenir Book" panose="02000503020000020003" pitchFamily="2" charset="0"/>
                            </a:rPr>
                            <a:t>567.88</a:t>
                          </a:r>
                        </a:p>
                      </a:txBody>
                      <a:tcPr/>
                    </a:tc>
                    <a:tc>
                      <a:txBody>
                        <a:bodyPr/>
                        <a:lstStyle/>
                        <a:p>
                          <a:pPr algn="ctr"/>
                          <a:r>
                            <a:rPr lang="en-US" sz="2800" dirty="0">
                              <a:solidFill>
                                <a:schemeClr val="accent4"/>
                              </a:solidFill>
                              <a:latin typeface="Avenir Book" panose="02000503020000020003" pitchFamily="2" charset="0"/>
                            </a:rPr>
                            <a:t>654.79</a:t>
                          </a:r>
                        </a:p>
                      </a:txBody>
                      <a:tcPr/>
                    </a:tc>
                    <a:extLst>
                      <a:ext uri="{0D108BD9-81ED-4DB2-BD59-A6C34878D82A}">
                        <a16:rowId xmlns:a16="http://schemas.microsoft.com/office/drawing/2014/main" val="2280003370"/>
                      </a:ext>
                    </a:extLst>
                  </a:tr>
                  <a:tr h="672937">
                    <a:tc>
                      <a:txBody>
                        <a:bodyPr/>
                        <a:lstStyle/>
                        <a:p>
                          <a:pPr algn="ctr"/>
                          <a:r>
                            <a:rPr lang="en-US" sz="2800" b="1" dirty="0">
                              <a:solidFill>
                                <a:schemeClr val="accent4"/>
                              </a:solidFill>
                              <a:latin typeface="Avenir Book" panose="02000503020000020003" pitchFamily="2" charset="0"/>
                            </a:rPr>
                            <a:t>RL2a-2D</a:t>
                          </a:r>
                        </a:p>
                      </a:txBody>
                      <a:tcPr/>
                    </a:tc>
                    <a:tc>
                      <a:txBody>
                        <a:bodyPr/>
                        <a:lstStyle/>
                        <a:p>
                          <a:pPr algn="ctr"/>
                          <a:r>
                            <a:rPr lang="en-US" sz="2800" dirty="0">
                              <a:solidFill>
                                <a:schemeClr val="accent4"/>
                              </a:solidFill>
                              <a:highlight>
                                <a:srgbClr val="FFFF00"/>
                              </a:highlight>
                              <a:latin typeface="Avenir Book" panose="02000503020000020003" pitchFamily="2" charset="0"/>
                            </a:rPr>
                            <a:t>316.09</a:t>
                          </a:r>
                        </a:p>
                      </a:txBody>
                      <a:tcPr/>
                    </a:tc>
                    <a:tc>
                      <a:txBody>
                        <a:bodyPr/>
                        <a:lstStyle/>
                        <a:p>
                          <a:pPr algn="ctr"/>
                          <a:r>
                            <a:rPr lang="en-US" sz="2800" dirty="0">
                              <a:solidFill>
                                <a:schemeClr val="accent4"/>
                              </a:solidFill>
                              <a:latin typeface="Avenir Book" panose="02000503020000020003" pitchFamily="2" charset="0"/>
                            </a:rPr>
                            <a:t>408.94</a:t>
                          </a:r>
                        </a:p>
                      </a:txBody>
                      <a:tcPr/>
                    </a:tc>
                    <a:tc>
                      <a:txBody>
                        <a:bodyPr/>
                        <a:lstStyle/>
                        <a:p>
                          <a:pPr algn="ctr"/>
                          <a:r>
                            <a:rPr lang="en-US" sz="2800" dirty="0">
                              <a:solidFill>
                                <a:schemeClr val="accent4"/>
                              </a:solidFill>
                              <a:latin typeface="Avenir Book" panose="02000503020000020003" pitchFamily="2" charset="0"/>
                            </a:rPr>
                            <a:t>524.81</a:t>
                          </a:r>
                        </a:p>
                      </a:txBody>
                      <a:tcPr/>
                    </a:tc>
                    <a:extLst>
                      <a:ext uri="{0D108BD9-81ED-4DB2-BD59-A6C34878D82A}">
                        <a16:rowId xmlns:a16="http://schemas.microsoft.com/office/drawing/2014/main" val="2940693328"/>
                      </a:ext>
                    </a:extLst>
                  </a:tr>
                  <a:tr h="672937">
                    <a:tc>
                      <a:txBody>
                        <a:bodyPr/>
                        <a:lstStyle/>
                        <a:p>
                          <a:pPr algn="ctr"/>
                          <a:r>
                            <a:rPr lang="en-US" sz="2800" b="1" dirty="0">
                              <a:solidFill>
                                <a:schemeClr val="accent4"/>
                              </a:solidFill>
                              <a:latin typeface="Avenir Book" panose="02000503020000020003" pitchFamily="2" charset="0"/>
                            </a:rPr>
                            <a:t>RL-2D2a</a:t>
                          </a:r>
                        </a:p>
                      </a:txBody>
                      <a:tcPr/>
                    </a:tc>
                    <a:tc>
                      <a:txBody>
                        <a:bodyPr/>
                        <a:lstStyle/>
                        <a:p>
                          <a:pPr algn="ctr"/>
                          <a:r>
                            <a:rPr lang="en-US" sz="2800" dirty="0">
                              <a:solidFill>
                                <a:schemeClr val="accent4"/>
                              </a:solidFill>
                              <a:latin typeface="Avenir Book" panose="02000503020000020003" pitchFamily="2" charset="0"/>
                            </a:rPr>
                            <a:t>416.84</a:t>
                          </a:r>
                        </a:p>
                      </a:txBody>
                      <a:tcPr/>
                    </a:tc>
                    <a:tc>
                      <a:txBody>
                        <a:bodyPr/>
                        <a:lstStyle/>
                        <a:p>
                          <a:pPr algn="ctr"/>
                          <a:r>
                            <a:rPr lang="en-US" sz="2800" dirty="0">
                              <a:solidFill>
                                <a:schemeClr val="accent4"/>
                              </a:solidFill>
                              <a:latin typeface="Avenir Book" panose="02000503020000020003" pitchFamily="2" charset="0"/>
                            </a:rPr>
                            <a:t>568.38</a:t>
                          </a:r>
                        </a:p>
                      </a:txBody>
                      <a:tcPr/>
                    </a:tc>
                    <a:tc>
                      <a:txBody>
                        <a:bodyPr/>
                        <a:lstStyle/>
                        <a:p>
                          <a:pPr algn="ctr"/>
                          <a:r>
                            <a:rPr lang="en-US" sz="2800" dirty="0">
                              <a:solidFill>
                                <a:schemeClr val="accent4"/>
                              </a:solidFill>
                              <a:latin typeface="Avenir Book" panose="02000503020000020003" pitchFamily="2" charset="0"/>
                            </a:rPr>
                            <a:t>639.81</a:t>
                          </a:r>
                        </a:p>
                      </a:txBody>
                      <a:tcPr/>
                    </a:tc>
                    <a:extLst>
                      <a:ext uri="{0D108BD9-81ED-4DB2-BD59-A6C34878D82A}">
                        <a16:rowId xmlns:a16="http://schemas.microsoft.com/office/drawing/2014/main" val="2060748082"/>
                      </a:ext>
                    </a:extLst>
                  </a:tr>
                  <a:tr h="672937">
                    <a:tc>
                      <a:txBody>
                        <a:bodyPr/>
                        <a:lstStyle/>
                        <a:p>
                          <a:pPr algn="ctr"/>
                          <a:r>
                            <a:rPr lang="en-US" sz="2800" b="1" dirty="0">
                              <a:solidFill>
                                <a:schemeClr val="accent4"/>
                              </a:solidFill>
                              <a:latin typeface="Avenir Book" panose="02000503020000020003" pitchFamily="2" charset="0"/>
                            </a:rPr>
                            <a:t>RL2a-2D2a</a:t>
                          </a:r>
                        </a:p>
                      </a:txBody>
                      <a:tcPr/>
                    </a:tc>
                    <a:tc>
                      <a:txBody>
                        <a:bodyPr/>
                        <a:lstStyle/>
                        <a:p>
                          <a:pPr algn="ctr"/>
                          <a:r>
                            <a:rPr lang="en-US" sz="2800" dirty="0">
                              <a:solidFill>
                                <a:schemeClr val="accent4"/>
                              </a:solidFill>
                              <a:latin typeface="Avenir Book" panose="02000503020000020003" pitchFamily="2" charset="0"/>
                            </a:rPr>
                            <a:t>317.91</a:t>
                          </a:r>
                        </a:p>
                      </a:txBody>
                      <a:tcPr/>
                    </a:tc>
                    <a:tc>
                      <a:txBody>
                        <a:bodyPr/>
                        <a:lstStyle/>
                        <a:p>
                          <a:pPr algn="ctr"/>
                          <a:r>
                            <a:rPr lang="en-US" sz="2800" dirty="0">
                              <a:solidFill>
                                <a:schemeClr val="accent4"/>
                              </a:solidFill>
                              <a:latin typeface="Avenir Book" panose="02000503020000020003" pitchFamily="2" charset="0"/>
                            </a:rPr>
                            <a:t>405.29</a:t>
                          </a:r>
                        </a:p>
                      </a:txBody>
                      <a:tcPr/>
                    </a:tc>
                    <a:tc>
                      <a:txBody>
                        <a:bodyPr/>
                        <a:lstStyle/>
                        <a:p>
                          <a:pPr algn="ctr"/>
                          <a:r>
                            <a:rPr lang="en-US" sz="2800" dirty="0">
                              <a:solidFill>
                                <a:schemeClr val="accent4"/>
                              </a:solidFill>
                              <a:highlight>
                                <a:srgbClr val="FFFF00"/>
                              </a:highlight>
                              <a:latin typeface="Avenir Book" panose="02000503020000020003" pitchFamily="2" charset="0"/>
                            </a:rPr>
                            <a:t>517.06</a:t>
                          </a:r>
                        </a:p>
                      </a:txBody>
                      <a:tcPr/>
                    </a:tc>
                    <a:extLst>
                      <a:ext uri="{0D108BD9-81ED-4DB2-BD59-A6C34878D82A}">
                        <a16:rowId xmlns:a16="http://schemas.microsoft.com/office/drawing/2014/main" val="2185733920"/>
                      </a:ext>
                    </a:extLst>
                  </a:tr>
                </a:tbl>
              </a:graphicData>
            </a:graphic>
          </p:graphicFrame>
        </mc:Choice>
        <mc:Fallback xmlns="">
          <p:graphicFrame>
            <p:nvGraphicFramePr>
              <p:cNvPr id="13347" name="Table 13347">
                <a:extLst>
                  <a:ext uri="{FF2B5EF4-FFF2-40B4-BE49-F238E27FC236}">
                    <a16:creationId xmlns:a16="http://schemas.microsoft.com/office/drawing/2014/main" id="{091C2512-F01F-68F4-9281-AB89BFF03495}"/>
                  </a:ext>
                </a:extLst>
              </p:cNvPr>
              <p:cNvGraphicFramePr>
                <a:graphicFrameLocks noGrp="1"/>
              </p:cNvGraphicFramePr>
              <p:nvPr>
                <p:extLst>
                  <p:ext uri="{D42A27DB-BD31-4B8C-83A1-F6EECF244321}">
                    <p14:modId xmlns:p14="http://schemas.microsoft.com/office/powerpoint/2010/main" val="2934696252"/>
                  </p:ext>
                </p:extLst>
              </p:nvPr>
            </p:nvGraphicFramePr>
            <p:xfrm>
              <a:off x="10534672" y="27012410"/>
              <a:ext cx="10928472" cy="5383496"/>
            </p:xfrm>
            <a:graphic>
              <a:graphicData uri="http://schemas.openxmlformats.org/drawingml/2006/table">
                <a:tbl>
                  <a:tblPr firstRow="1" bandRow="1">
                    <a:tableStyleId>{5C22544A-7EE6-4342-B048-85BDC9FD1C3A}</a:tableStyleId>
                  </a:tblPr>
                  <a:tblGrid>
                    <a:gridCol w="2732118">
                      <a:extLst>
                        <a:ext uri="{9D8B030D-6E8A-4147-A177-3AD203B41FA5}">
                          <a16:colId xmlns:a16="http://schemas.microsoft.com/office/drawing/2014/main" val="1629921959"/>
                        </a:ext>
                      </a:extLst>
                    </a:gridCol>
                    <a:gridCol w="2732118">
                      <a:extLst>
                        <a:ext uri="{9D8B030D-6E8A-4147-A177-3AD203B41FA5}">
                          <a16:colId xmlns:a16="http://schemas.microsoft.com/office/drawing/2014/main" val="1997350072"/>
                        </a:ext>
                      </a:extLst>
                    </a:gridCol>
                    <a:gridCol w="2732118">
                      <a:extLst>
                        <a:ext uri="{9D8B030D-6E8A-4147-A177-3AD203B41FA5}">
                          <a16:colId xmlns:a16="http://schemas.microsoft.com/office/drawing/2014/main" val="4211265004"/>
                        </a:ext>
                      </a:extLst>
                    </a:gridCol>
                    <a:gridCol w="2732118">
                      <a:extLst>
                        <a:ext uri="{9D8B030D-6E8A-4147-A177-3AD203B41FA5}">
                          <a16:colId xmlns:a16="http://schemas.microsoft.com/office/drawing/2014/main" val="1828231053"/>
                        </a:ext>
                      </a:extLst>
                    </a:gridCol>
                  </a:tblGrid>
                  <a:tr h="672937">
                    <a:tc>
                      <a:txBody>
                        <a:bodyPr/>
                        <a:lstStyle/>
                        <a:p>
                          <a:endParaRPr lang="en-US"/>
                        </a:p>
                      </a:txBody>
                      <a:tcPr>
                        <a:blipFill>
                          <a:blip r:embed="rId18"/>
                          <a:stretch>
                            <a:fillRect l="-463" t="-9434" r="-300000" b="-705660"/>
                          </a:stretch>
                        </a:blipFill>
                      </a:tcPr>
                    </a:tc>
                    <a:tc>
                      <a:txBody>
                        <a:bodyPr/>
                        <a:lstStyle/>
                        <a:p>
                          <a:pPr algn="ctr"/>
                          <a:r>
                            <a:rPr lang="en-US" sz="2800" dirty="0">
                              <a:solidFill>
                                <a:schemeClr val="accent4"/>
                              </a:solidFill>
                              <a:latin typeface="Avenir Book" panose="02000503020000020003" pitchFamily="2" charset="0"/>
                            </a:rPr>
                            <a:t>4-5 y/o’s</a:t>
                          </a:r>
                        </a:p>
                      </a:txBody>
                      <a:tcPr/>
                    </a:tc>
                    <a:tc>
                      <a:txBody>
                        <a:bodyPr/>
                        <a:lstStyle/>
                        <a:p>
                          <a:pPr algn="ctr"/>
                          <a:r>
                            <a:rPr lang="en-US" sz="2800" dirty="0">
                              <a:solidFill>
                                <a:schemeClr val="accent4"/>
                              </a:solidFill>
                              <a:latin typeface="Avenir Book" panose="02000503020000020003" pitchFamily="2" charset="0"/>
                            </a:rPr>
                            <a:t>6-7 y/o’s</a:t>
                          </a:r>
                        </a:p>
                      </a:txBody>
                      <a:tcPr/>
                    </a:tc>
                    <a:tc>
                      <a:txBody>
                        <a:bodyPr/>
                        <a:lstStyle/>
                        <a:p>
                          <a:pPr algn="ctr"/>
                          <a:r>
                            <a:rPr lang="en-US" sz="2800" dirty="0">
                              <a:solidFill>
                                <a:schemeClr val="accent4"/>
                              </a:solidFill>
                              <a:latin typeface="Avenir Book" panose="02000503020000020003" pitchFamily="2" charset="0"/>
                            </a:rPr>
                            <a:t>Adults</a:t>
                          </a:r>
                        </a:p>
                      </a:txBody>
                      <a:tcPr/>
                    </a:tc>
                    <a:extLst>
                      <a:ext uri="{0D108BD9-81ED-4DB2-BD59-A6C34878D82A}">
                        <a16:rowId xmlns:a16="http://schemas.microsoft.com/office/drawing/2014/main" val="1251486379"/>
                      </a:ext>
                    </a:extLst>
                  </a:tr>
                  <a:tr h="672937">
                    <a:tc>
                      <a:txBody>
                        <a:bodyPr/>
                        <a:lstStyle/>
                        <a:p>
                          <a:pPr algn="ctr"/>
                          <a:r>
                            <a:rPr lang="en-US" sz="2800" b="1" dirty="0">
                              <a:solidFill>
                                <a:schemeClr val="accent4"/>
                              </a:solidFill>
                              <a:latin typeface="Avenir Book" panose="02000503020000020003" pitchFamily="2" charset="0"/>
                            </a:rPr>
                            <a:t>Baseline</a:t>
                          </a:r>
                        </a:p>
                      </a:txBody>
                      <a:tcPr/>
                    </a:tc>
                    <a:tc>
                      <a:txBody>
                        <a:bodyPr/>
                        <a:lstStyle/>
                        <a:p>
                          <a:pPr algn="ctr"/>
                          <a:r>
                            <a:rPr lang="en-US" sz="2800" dirty="0">
                              <a:solidFill>
                                <a:schemeClr val="accent4"/>
                              </a:solidFill>
                              <a:latin typeface="Avenir Book" panose="02000503020000020003" pitchFamily="2" charset="0"/>
                            </a:rPr>
                            <a:t>709.78</a:t>
                          </a:r>
                        </a:p>
                      </a:txBody>
                      <a:tcPr/>
                    </a:tc>
                    <a:tc>
                      <a:txBody>
                        <a:bodyPr/>
                        <a:lstStyle/>
                        <a:p>
                          <a:pPr algn="ctr"/>
                          <a:r>
                            <a:rPr lang="en-US" sz="2800" dirty="0">
                              <a:latin typeface="Avenir Book" panose="02000503020000020003" pitchFamily="2" charset="0"/>
                            </a:rPr>
                            <a:t>709.78</a:t>
                          </a:r>
                        </a:p>
                      </a:txBody>
                      <a:tcPr/>
                    </a:tc>
                    <a:tc>
                      <a:txBody>
                        <a:bodyPr/>
                        <a:lstStyle/>
                        <a:p>
                          <a:pPr algn="ctr"/>
                          <a:r>
                            <a:rPr lang="en-US" sz="2800" dirty="0">
                              <a:latin typeface="Avenir Book" panose="02000503020000020003" pitchFamily="2" charset="0"/>
                            </a:rPr>
                            <a:t>1063.29</a:t>
                          </a:r>
                        </a:p>
                      </a:txBody>
                      <a:tcPr/>
                    </a:tc>
                    <a:extLst>
                      <a:ext uri="{0D108BD9-81ED-4DB2-BD59-A6C34878D82A}">
                        <a16:rowId xmlns:a16="http://schemas.microsoft.com/office/drawing/2014/main" val="282027949"/>
                      </a:ext>
                    </a:extLst>
                  </a:tr>
                  <a:tr h="672937">
                    <a:tc>
                      <a:txBody>
                        <a:bodyPr/>
                        <a:lstStyle/>
                        <a:p>
                          <a:pPr algn="ctr"/>
                          <a:r>
                            <a:rPr lang="en-US" sz="2800" b="1" dirty="0">
                              <a:solidFill>
                                <a:schemeClr val="accent4"/>
                              </a:solidFill>
                              <a:latin typeface="Avenir Book" panose="02000503020000020003" pitchFamily="2" charset="0"/>
                            </a:rPr>
                            <a:t>RL</a:t>
                          </a:r>
                        </a:p>
                      </a:txBody>
                      <a:tcPr/>
                    </a:tc>
                    <a:tc>
                      <a:txBody>
                        <a:bodyPr/>
                        <a:lstStyle/>
                        <a:p>
                          <a:pPr algn="ctr"/>
                          <a:r>
                            <a:rPr lang="en-US" sz="2800" dirty="0">
                              <a:solidFill>
                                <a:schemeClr val="accent4"/>
                              </a:solidFill>
                              <a:latin typeface="Avenir Book" panose="02000503020000020003" pitchFamily="2" charset="0"/>
                            </a:rPr>
                            <a:t>583.72</a:t>
                          </a:r>
                        </a:p>
                      </a:txBody>
                      <a:tcPr/>
                    </a:tc>
                    <a:tc>
                      <a:txBody>
                        <a:bodyPr/>
                        <a:lstStyle/>
                        <a:p>
                          <a:pPr algn="ctr"/>
                          <a:r>
                            <a:rPr lang="en-US" sz="2800" dirty="0">
                              <a:solidFill>
                                <a:schemeClr val="accent4"/>
                              </a:solidFill>
                              <a:latin typeface="Avenir Book" panose="02000503020000020003" pitchFamily="2" charset="0"/>
                            </a:rPr>
                            <a:t>464.93</a:t>
                          </a:r>
                        </a:p>
                      </a:txBody>
                      <a:tcPr/>
                    </a:tc>
                    <a:tc>
                      <a:txBody>
                        <a:bodyPr/>
                        <a:lstStyle/>
                        <a:p>
                          <a:pPr algn="ctr"/>
                          <a:r>
                            <a:rPr lang="en-US" sz="2800" dirty="0">
                              <a:solidFill>
                                <a:schemeClr val="accent4"/>
                              </a:solidFill>
                              <a:latin typeface="Avenir Book" panose="02000503020000020003" pitchFamily="2" charset="0"/>
                            </a:rPr>
                            <a:t>561.46</a:t>
                          </a:r>
                        </a:p>
                      </a:txBody>
                      <a:tcPr/>
                    </a:tc>
                    <a:extLst>
                      <a:ext uri="{0D108BD9-81ED-4DB2-BD59-A6C34878D82A}">
                        <a16:rowId xmlns:a16="http://schemas.microsoft.com/office/drawing/2014/main" val="466506059"/>
                      </a:ext>
                    </a:extLst>
                  </a:tr>
                  <a:tr h="672937">
                    <a:tc>
                      <a:txBody>
                        <a:bodyPr/>
                        <a:lstStyle/>
                        <a:p>
                          <a:pPr algn="ctr"/>
                          <a:r>
                            <a:rPr lang="en-US" sz="2800" b="1" dirty="0">
                              <a:solidFill>
                                <a:schemeClr val="accent4"/>
                              </a:solidFill>
                              <a:latin typeface="Avenir Book" panose="02000503020000020003" pitchFamily="2" charset="0"/>
                            </a:rPr>
                            <a:t>RL2a</a:t>
                          </a:r>
                        </a:p>
                      </a:txBody>
                      <a:tcPr/>
                    </a:tc>
                    <a:tc>
                      <a:txBody>
                        <a:bodyPr/>
                        <a:lstStyle/>
                        <a:p>
                          <a:pPr algn="ctr"/>
                          <a:r>
                            <a:rPr lang="en-US" sz="2800" dirty="0">
                              <a:solidFill>
                                <a:schemeClr val="accent4"/>
                              </a:solidFill>
                              <a:latin typeface="Avenir Book" panose="02000503020000020003" pitchFamily="2" charset="0"/>
                            </a:rPr>
                            <a:t>460.48</a:t>
                          </a:r>
                        </a:p>
                      </a:txBody>
                      <a:tcPr/>
                    </a:tc>
                    <a:tc>
                      <a:txBody>
                        <a:bodyPr/>
                        <a:lstStyle/>
                        <a:p>
                          <a:pPr algn="ctr"/>
                          <a:r>
                            <a:rPr lang="en-US" sz="2800" dirty="0">
                              <a:solidFill>
                                <a:schemeClr val="accent4"/>
                              </a:solidFill>
                              <a:highlight>
                                <a:srgbClr val="FFFF00"/>
                              </a:highlight>
                              <a:latin typeface="Avenir Book" panose="02000503020000020003" pitchFamily="2" charset="0"/>
                            </a:rPr>
                            <a:t>397.43</a:t>
                          </a:r>
                        </a:p>
                      </a:txBody>
                      <a:tcPr/>
                    </a:tc>
                    <a:tc>
                      <a:txBody>
                        <a:bodyPr/>
                        <a:lstStyle/>
                        <a:p>
                          <a:pPr algn="ctr"/>
                          <a:r>
                            <a:rPr lang="en-US" sz="2800" dirty="0">
                              <a:solidFill>
                                <a:schemeClr val="accent4"/>
                              </a:solidFill>
                              <a:latin typeface="Avenir Book" panose="02000503020000020003" pitchFamily="2" charset="0"/>
                            </a:rPr>
                            <a:t>528.48</a:t>
                          </a:r>
                        </a:p>
                      </a:txBody>
                      <a:tcPr/>
                    </a:tc>
                    <a:extLst>
                      <a:ext uri="{0D108BD9-81ED-4DB2-BD59-A6C34878D82A}">
                        <a16:rowId xmlns:a16="http://schemas.microsoft.com/office/drawing/2014/main" val="1877334298"/>
                      </a:ext>
                    </a:extLst>
                  </a:tr>
                  <a:tr h="672937">
                    <a:tc>
                      <a:txBody>
                        <a:bodyPr/>
                        <a:lstStyle/>
                        <a:p>
                          <a:pPr algn="ctr"/>
                          <a:r>
                            <a:rPr lang="en-US" sz="2800" b="1" dirty="0">
                              <a:solidFill>
                                <a:schemeClr val="accent4"/>
                              </a:solidFill>
                              <a:latin typeface="Avenir Book" panose="02000503020000020003" pitchFamily="2" charset="0"/>
                            </a:rPr>
                            <a:t>RL-2D</a:t>
                          </a:r>
                        </a:p>
                      </a:txBody>
                      <a:tcPr/>
                    </a:tc>
                    <a:tc>
                      <a:txBody>
                        <a:bodyPr/>
                        <a:lstStyle/>
                        <a:p>
                          <a:pPr algn="ctr"/>
                          <a:r>
                            <a:rPr lang="en-US" sz="2800" dirty="0">
                              <a:solidFill>
                                <a:schemeClr val="accent4"/>
                              </a:solidFill>
                              <a:latin typeface="Avenir Book" panose="02000503020000020003" pitchFamily="2" charset="0"/>
                            </a:rPr>
                            <a:t>414.84</a:t>
                          </a:r>
                        </a:p>
                      </a:txBody>
                      <a:tcPr/>
                    </a:tc>
                    <a:tc>
                      <a:txBody>
                        <a:bodyPr/>
                        <a:lstStyle/>
                        <a:p>
                          <a:pPr algn="ctr"/>
                          <a:r>
                            <a:rPr lang="en-US" sz="2800" dirty="0">
                              <a:solidFill>
                                <a:schemeClr val="accent4"/>
                              </a:solidFill>
                              <a:latin typeface="Avenir Book" panose="02000503020000020003" pitchFamily="2" charset="0"/>
                            </a:rPr>
                            <a:t>567.88</a:t>
                          </a:r>
                        </a:p>
                      </a:txBody>
                      <a:tcPr/>
                    </a:tc>
                    <a:tc>
                      <a:txBody>
                        <a:bodyPr/>
                        <a:lstStyle/>
                        <a:p>
                          <a:pPr algn="ctr"/>
                          <a:r>
                            <a:rPr lang="en-US" sz="2800" dirty="0">
                              <a:solidFill>
                                <a:schemeClr val="accent4"/>
                              </a:solidFill>
                              <a:latin typeface="Avenir Book" panose="02000503020000020003" pitchFamily="2" charset="0"/>
                            </a:rPr>
                            <a:t>654.79</a:t>
                          </a:r>
                        </a:p>
                      </a:txBody>
                      <a:tcPr/>
                    </a:tc>
                    <a:extLst>
                      <a:ext uri="{0D108BD9-81ED-4DB2-BD59-A6C34878D82A}">
                        <a16:rowId xmlns:a16="http://schemas.microsoft.com/office/drawing/2014/main" val="2280003370"/>
                      </a:ext>
                    </a:extLst>
                  </a:tr>
                  <a:tr h="672937">
                    <a:tc>
                      <a:txBody>
                        <a:bodyPr/>
                        <a:lstStyle/>
                        <a:p>
                          <a:pPr algn="ctr"/>
                          <a:r>
                            <a:rPr lang="en-US" sz="2800" b="1" dirty="0">
                              <a:solidFill>
                                <a:schemeClr val="accent4"/>
                              </a:solidFill>
                              <a:latin typeface="Avenir Book" panose="02000503020000020003" pitchFamily="2" charset="0"/>
                            </a:rPr>
                            <a:t>RL2a-2D</a:t>
                          </a:r>
                        </a:p>
                      </a:txBody>
                      <a:tcPr/>
                    </a:tc>
                    <a:tc>
                      <a:txBody>
                        <a:bodyPr/>
                        <a:lstStyle/>
                        <a:p>
                          <a:pPr algn="ctr"/>
                          <a:r>
                            <a:rPr lang="en-US" sz="2800" dirty="0">
                              <a:solidFill>
                                <a:schemeClr val="accent4"/>
                              </a:solidFill>
                              <a:highlight>
                                <a:srgbClr val="FFFF00"/>
                              </a:highlight>
                              <a:latin typeface="Avenir Book" panose="02000503020000020003" pitchFamily="2" charset="0"/>
                            </a:rPr>
                            <a:t>316.09</a:t>
                          </a:r>
                        </a:p>
                      </a:txBody>
                      <a:tcPr/>
                    </a:tc>
                    <a:tc>
                      <a:txBody>
                        <a:bodyPr/>
                        <a:lstStyle/>
                        <a:p>
                          <a:pPr algn="ctr"/>
                          <a:r>
                            <a:rPr lang="en-US" sz="2800" dirty="0">
                              <a:solidFill>
                                <a:schemeClr val="accent4"/>
                              </a:solidFill>
                              <a:latin typeface="Avenir Book" panose="02000503020000020003" pitchFamily="2" charset="0"/>
                            </a:rPr>
                            <a:t>408.94</a:t>
                          </a:r>
                        </a:p>
                      </a:txBody>
                      <a:tcPr/>
                    </a:tc>
                    <a:tc>
                      <a:txBody>
                        <a:bodyPr/>
                        <a:lstStyle/>
                        <a:p>
                          <a:pPr algn="ctr"/>
                          <a:r>
                            <a:rPr lang="en-US" sz="2800" dirty="0">
                              <a:solidFill>
                                <a:schemeClr val="accent4"/>
                              </a:solidFill>
                              <a:latin typeface="Avenir Book" panose="02000503020000020003" pitchFamily="2" charset="0"/>
                            </a:rPr>
                            <a:t>524.81</a:t>
                          </a:r>
                        </a:p>
                      </a:txBody>
                      <a:tcPr/>
                    </a:tc>
                    <a:extLst>
                      <a:ext uri="{0D108BD9-81ED-4DB2-BD59-A6C34878D82A}">
                        <a16:rowId xmlns:a16="http://schemas.microsoft.com/office/drawing/2014/main" val="2940693328"/>
                      </a:ext>
                    </a:extLst>
                  </a:tr>
                  <a:tr h="672937">
                    <a:tc>
                      <a:txBody>
                        <a:bodyPr/>
                        <a:lstStyle/>
                        <a:p>
                          <a:pPr algn="ctr"/>
                          <a:r>
                            <a:rPr lang="en-US" sz="2800" b="1" dirty="0">
                              <a:solidFill>
                                <a:schemeClr val="accent4"/>
                              </a:solidFill>
                              <a:latin typeface="Avenir Book" panose="02000503020000020003" pitchFamily="2" charset="0"/>
                            </a:rPr>
                            <a:t>RL-2D2a</a:t>
                          </a:r>
                        </a:p>
                      </a:txBody>
                      <a:tcPr/>
                    </a:tc>
                    <a:tc>
                      <a:txBody>
                        <a:bodyPr/>
                        <a:lstStyle/>
                        <a:p>
                          <a:pPr algn="ctr"/>
                          <a:r>
                            <a:rPr lang="en-US" sz="2800" dirty="0">
                              <a:solidFill>
                                <a:schemeClr val="accent4"/>
                              </a:solidFill>
                              <a:latin typeface="Avenir Book" panose="02000503020000020003" pitchFamily="2" charset="0"/>
                            </a:rPr>
                            <a:t>416.84</a:t>
                          </a:r>
                        </a:p>
                      </a:txBody>
                      <a:tcPr/>
                    </a:tc>
                    <a:tc>
                      <a:txBody>
                        <a:bodyPr/>
                        <a:lstStyle/>
                        <a:p>
                          <a:pPr algn="ctr"/>
                          <a:r>
                            <a:rPr lang="en-US" sz="2800" dirty="0">
                              <a:solidFill>
                                <a:schemeClr val="accent4"/>
                              </a:solidFill>
                              <a:latin typeface="Avenir Book" panose="02000503020000020003" pitchFamily="2" charset="0"/>
                            </a:rPr>
                            <a:t>568.38</a:t>
                          </a:r>
                        </a:p>
                      </a:txBody>
                      <a:tcPr/>
                    </a:tc>
                    <a:tc>
                      <a:txBody>
                        <a:bodyPr/>
                        <a:lstStyle/>
                        <a:p>
                          <a:pPr algn="ctr"/>
                          <a:r>
                            <a:rPr lang="en-US" sz="2800" dirty="0">
                              <a:solidFill>
                                <a:schemeClr val="accent4"/>
                              </a:solidFill>
                              <a:latin typeface="Avenir Book" panose="02000503020000020003" pitchFamily="2" charset="0"/>
                            </a:rPr>
                            <a:t>639.81</a:t>
                          </a:r>
                        </a:p>
                      </a:txBody>
                      <a:tcPr/>
                    </a:tc>
                    <a:extLst>
                      <a:ext uri="{0D108BD9-81ED-4DB2-BD59-A6C34878D82A}">
                        <a16:rowId xmlns:a16="http://schemas.microsoft.com/office/drawing/2014/main" val="2060748082"/>
                      </a:ext>
                    </a:extLst>
                  </a:tr>
                  <a:tr h="672937">
                    <a:tc>
                      <a:txBody>
                        <a:bodyPr/>
                        <a:lstStyle/>
                        <a:p>
                          <a:pPr algn="ctr"/>
                          <a:r>
                            <a:rPr lang="en-US" sz="2800" b="1" dirty="0">
                              <a:solidFill>
                                <a:schemeClr val="accent4"/>
                              </a:solidFill>
                              <a:latin typeface="Avenir Book" panose="02000503020000020003" pitchFamily="2" charset="0"/>
                            </a:rPr>
                            <a:t>RL2a-2D2a</a:t>
                          </a:r>
                        </a:p>
                      </a:txBody>
                      <a:tcPr/>
                    </a:tc>
                    <a:tc>
                      <a:txBody>
                        <a:bodyPr/>
                        <a:lstStyle/>
                        <a:p>
                          <a:pPr algn="ctr"/>
                          <a:r>
                            <a:rPr lang="en-US" sz="2800" dirty="0">
                              <a:solidFill>
                                <a:schemeClr val="accent4"/>
                              </a:solidFill>
                              <a:latin typeface="Avenir Book" panose="02000503020000020003" pitchFamily="2" charset="0"/>
                            </a:rPr>
                            <a:t>317.91</a:t>
                          </a:r>
                        </a:p>
                      </a:txBody>
                      <a:tcPr/>
                    </a:tc>
                    <a:tc>
                      <a:txBody>
                        <a:bodyPr/>
                        <a:lstStyle/>
                        <a:p>
                          <a:pPr algn="ctr"/>
                          <a:r>
                            <a:rPr lang="en-US" sz="2800" dirty="0">
                              <a:solidFill>
                                <a:schemeClr val="accent4"/>
                              </a:solidFill>
                              <a:latin typeface="Avenir Book" panose="02000503020000020003" pitchFamily="2" charset="0"/>
                            </a:rPr>
                            <a:t>405.29</a:t>
                          </a:r>
                        </a:p>
                      </a:txBody>
                      <a:tcPr/>
                    </a:tc>
                    <a:tc>
                      <a:txBody>
                        <a:bodyPr/>
                        <a:lstStyle/>
                        <a:p>
                          <a:pPr algn="ctr"/>
                          <a:r>
                            <a:rPr lang="en-US" sz="2800" dirty="0">
                              <a:solidFill>
                                <a:schemeClr val="accent4"/>
                              </a:solidFill>
                              <a:highlight>
                                <a:srgbClr val="FFFF00"/>
                              </a:highlight>
                              <a:latin typeface="Avenir Book" panose="02000503020000020003" pitchFamily="2" charset="0"/>
                            </a:rPr>
                            <a:t>517.06</a:t>
                          </a:r>
                        </a:p>
                      </a:txBody>
                      <a:tcPr/>
                    </a:tc>
                    <a:extLst>
                      <a:ext uri="{0D108BD9-81ED-4DB2-BD59-A6C34878D82A}">
                        <a16:rowId xmlns:a16="http://schemas.microsoft.com/office/drawing/2014/main" val="2185733920"/>
                      </a:ext>
                    </a:extLst>
                  </a:tr>
                </a:tbl>
              </a:graphicData>
            </a:graphic>
          </p:graphicFrame>
        </mc:Fallback>
      </mc:AlternateContent>
      <p:sp>
        <p:nvSpPr>
          <p:cNvPr id="13348" name="Rounded Rectangle 13347">
            <a:extLst>
              <a:ext uri="{FF2B5EF4-FFF2-40B4-BE49-F238E27FC236}">
                <a16:creationId xmlns:a16="http://schemas.microsoft.com/office/drawing/2014/main" id="{71513C5D-61CD-C23E-7634-5B8AB5D218DD}"/>
              </a:ext>
            </a:extLst>
          </p:cNvPr>
          <p:cNvSpPr/>
          <p:nvPr/>
        </p:nvSpPr>
        <p:spPr>
          <a:xfrm>
            <a:off x="22784937" y="7989651"/>
            <a:ext cx="3099354" cy="3156230"/>
          </a:xfrm>
          <a:prstGeom prst="roundRect">
            <a:avLst/>
          </a:prstGeom>
          <a:gradFill flip="none" rotWithShape="1">
            <a:gsLst>
              <a:gs pos="0">
                <a:schemeClr val="accent1">
                  <a:lumMod val="5000"/>
                  <a:lumOff val="95000"/>
                </a:schemeClr>
              </a:gs>
              <a:gs pos="100000">
                <a:srgbClr val="F436E7"/>
              </a:gs>
              <a:gs pos="80000">
                <a:srgbClr val="FF7FE7"/>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49" name="Rounded Rectangle 13348">
            <a:extLst>
              <a:ext uri="{FF2B5EF4-FFF2-40B4-BE49-F238E27FC236}">
                <a16:creationId xmlns:a16="http://schemas.microsoft.com/office/drawing/2014/main" id="{19617A7E-6F44-36F0-8441-4CA2D3C1781E}"/>
              </a:ext>
            </a:extLst>
          </p:cNvPr>
          <p:cNvSpPr/>
          <p:nvPr/>
        </p:nvSpPr>
        <p:spPr>
          <a:xfrm>
            <a:off x="26252226" y="7972258"/>
            <a:ext cx="3099354" cy="3154034"/>
          </a:xfrm>
          <a:prstGeom prst="roundRect">
            <a:avLst/>
          </a:prstGeom>
          <a:gradFill flip="none" rotWithShape="1">
            <a:gsLst>
              <a:gs pos="0">
                <a:schemeClr val="accent1">
                  <a:lumMod val="5000"/>
                  <a:lumOff val="95000"/>
                </a:schemeClr>
              </a:gs>
              <a:gs pos="100000">
                <a:srgbClr val="FFFF00"/>
              </a:gs>
              <a:gs pos="80000">
                <a:srgbClr val="F3DD7C"/>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52" name="Rounded Rectangle 13351">
            <a:extLst>
              <a:ext uri="{FF2B5EF4-FFF2-40B4-BE49-F238E27FC236}">
                <a16:creationId xmlns:a16="http://schemas.microsoft.com/office/drawing/2014/main" id="{A6B6E84F-5521-E039-38CA-59ED6F219616}"/>
              </a:ext>
            </a:extLst>
          </p:cNvPr>
          <p:cNvSpPr/>
          <p:nvPr/>
        </p:nvSpPr>
        <p:spPr>
          <a:xfrm flipH="1">
            <a:off x="29657956" y="7991847"/>
            <a:ext cx="5119971" cy="3154034"/>
          </a:xfrm>
          <a:prstGeom prst="roundRect">
            <a:avLst/>
          </a:prstGeom>
          <a:gradFill flip="none" rotWithShape="1">
            <a:gsLst>
              <a:gs pos="8000">
                <a:srgbClr val="E7F7F0"/>
              </a:gs>
              <a:gs pos="0">
                <a:schemeClr val="accent1">
                  <a:lumMod val="5000"/>
                  <a:lumOff val="95000"/>
                </a:schemeClr>
              </a:gs>
              <a:gs pos="100000">
                <a:srgbClr val="00B050"/>
              </a:gs>
              <a:gs pos="96000">
                <a:srgbClr val="00B050"/>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353" name="TextBox 13352">
                <a:extLst>
                  <a:ext uri="{FF2B5EF4-FFF2-40B4-BE49-F238E27FC236}">
                    <a16:creationId xmlns:a16="http://schemas.microsoft.com/office/drawing/2014/main" id="{A05112C2-9143-323D-DAF1-38E736C82F20}"/>
                  </a:ext>
                </a:extLst>
              </p:cNvPr>
              <p:cNvSpPr txBox="1"/>
              <p:nvPr/>
            </p:nvSpPr>
            <p:spPr>
              <a:xfrm>
                <a:off x="22960741" y="8140837"/>
                <a:ext cx="2747746" cy="2804679"/>
              </a:xfrm>
              <a:prstGeom prst="rect">
                <a:avLst/>
              </a:prstGeom>
              <a:noFill/>
            </p:spPr>
            <p:txBody>
              <a:bodyPr wrap="square" rtlCol="0">
                <a:spAutoFit/>
              </a:bodyPr>
              <a:lstStyle/>
              <a:p>
                <a:pPr algn="ctr"/>
                <a:r>
                  <a:rPr lang="en-US" b="1" dirty="0">
                    <a:solidFill>
                      <a:srgbClr val="7030A0"/>
                    </a:solidFill>
                    <a:ea typeface="AppleGothic" pitchFamily="2" charset="-127"/>
                  </a:rPr>
                  <a:t>4-5 years-old</a:t>
                </a:r>
              </a:p>
              <a:p>
                <a:pPr algn="ctr"/>
                <a:r>
                  <a:rPr lang="en-US" b="1" dirty="0">
                    <a:solidFill>
                      <a:srgbClr val="7030A0"/>
                    </a:solidFill>
                    <a:ea typeface="AppleGothic" pitchFamily="2" charset="-127"/>
                  </a:rPr>
                  <a:t>RL2a-2D</a:t>
                </a:r>
              </a:p>
              <a:p>
                <a:pPr algn="ctr"/>
                <a:endParaRPr lang="en-US" b="1" dirty="0">
                  <a:solidFill>
                    <a:srgbClr val="7030A0"/>
                  </a:solidFill>
                  <a:ea typeface="AppleGothic" pitchFamily="2" charset="-127"/>
                </a:endParaRPr>
              </a:p>
              <a:p>
                <a:pPr algn="ctr">
                  <a:lnSpc>
                    <a:spcPct val="150000"/>
                  </a:lnSpc>
                </a:pPr>
                <a14:m>
                  <m:oMath xmlns:m="http://schemas.openxmlformats.org/officeDocument/2006/math">
                    <m:r>
                      <a:rPr lang="en-US" b="1" i="1" smtClean="0">
                        <a:solidFill>
                          <a:srgbClr val="7030A0"/>
                        </a:solidFill>
                        <a:latin typeface="Cambria Math" panose="02040503050406030204" pitchFamily="18" charset="0"/>
                        <a:ea typeface="Cambria Math" panose="02040503050406030204" pitchFamily="18" charset="0"/>
                      </a:rPr>
                      <m:t>𝜷</m:t>
                    </m:r>
                  </m:oMath>
                </a14:m>
                <a:r>
                  <a:rPr lang="en-US" b="1" dirty="0">
                    <a:solidFill>
                      <a:srgbClr val="7030A0"/>
                    </a:solidFill>
                    <a:latin typeface="Cambria Math" panose="02040503050406030204" pitchFamily="18" charset="0"/>
                    <a:ea typeface="Cambria Math" panose="02040503050406030204" pitchFamily="18" charset="0"/>
                  </a:rPr>
                  <a:t>: 3.497</a:t>
                </a:r>
              </a:p>
              <a:p>
                <a:pPr algn="ctr">
                  <a:lnSpc>
                    <a:spcPct val="150000"/>
                  </a:lnSpc>
                </a:pPr>
                <a14:m>
                  <m:oMath xmlns:m="http://schemas.openxmlformats.org/officeDocument/2006/math">
                    <m:sSub>
                      <m:sSubPr>
                        <m:ctrlPr>
                          <a:rPr lang="en-US" b="1" i="1">
                            <a:solidFill>
                              <a:srgbClr val="7030A0"/>
                            </a:solidFill>
                            <a:latin typeface="Cambria Math" panose="02040503050406030204" pitchFamily="18" charset="0"/>
                            <a:ea typeface="Cambria Math" panose="02040503050406030204" pitchFamily="18" charset="0"/>
                          </a:rPr>
                        </m:ctrlPr>
                      </m:sSubPr>
                      <m:e>
                        <m:r>
                          <a:rPr lang="en-US" b="1" i="1">
                            <a:solidFill>
                              <a:srgbClr val="7030A0"/>
                            </a:solidFill>
                            <a:latin typeface="Cambria Math" panose="02040503050406030204" pitchFamily="18" charset="0"/>
                            <a:ea typeface="Cambria Math" panose="02040503050406030204" pitchFamily="18" charset="0"/>
                          </a:rPr>
                          <m:t>𝜶</m:t>
                        </m:r>
                      </m:e>
                      <m:sub>
                        <m:r>
                          <a:rPr lang="en-US" b="1" i="0">
                            <a:solidFill>
                              <a:srgbClr val="7030A0"/>
                            </a:solidFill>
                            <a:latin typeface="Cambria Math" panose="02040503050406030204" pitchFamily="18" charset="0"/>
                            <a:ea typeface="Cambria Math" panose="02040503050406030204" pitchFamily="18" charset="0"/>
                          </a:rPr>
                          <m:t>+</m:t>
                        </m:r>
                      </m:sub>
                    </m:sSub>
                    <m:r>
                      <a:rPr lang="en-US" b="1" i="0" smtClean="0">
                        <a:solidFill>
                          <a:srgbClr val="7030A0"/>
                        </a:solidFill>
                        <a:latin typeface="Cambria Math" panose="02040503050406030204" pitchFamily="18" charset="0"/>
                        <a:ea typeface="Cambria Math" panose="02040503050406030204" pitchFamily="18" charset="0"/>
                      </a:rPr>
                      <m:t>:</m:t>
                    </m:r>
                  </m:oMath>
                </a14:m>
                <a:r>
                  <a:rPr lang="en-US" b="1" dirty="0">
                    <a:solidFill>
                      <a:srgbClr val="7030A0"/>
                    </a:solidFill>
                    <a:latin typeface="Cambria Math" panose="02040503050406030204" pitchFamily="18" charset="0"/>
                    <a:ea typeface="Cambria Math" panose="02040503050406030204" pitchFamily="18" charset="0"/>
                  </a:rPr>
                  <a:t> 0.663</a:t>
                </a:r>
              </a:p>
              <a:p>
                <a:pPr algn="ctr">
                  <a:lnSpc>
                    <a:spcPct val="150000"/>
                  </a:lnSpc>
                </a:pPr>
                <a14:m>
                  <m:oMath xmlns:m="http://schemas.openxmlformats.org/officeDocument/2006/math">
                    <m:sSub>
                      <m:sSubPr>
                        <m:ctrlPr>
                          <a:rPr lang="en-US" b="1" i="1" smtClean="0">
                            <a:solidFill>
                              <a:srgbClr val="7030A0"/>
                            </a:solidFill>
                            <a:latin typeface="Cambria Math" panose="02040503050406030204" pitchFamily="18" charset="0"/>
                            <a:ea typeface="Cambria Math" panose="02040503050406030204" pitchFamily="18" charset="0"/>
                          </a:rPr>
                        </m:ctrlPr>
                      </m:sSubPr>
                      <m:e>
                        <m:r>
                          <a:rPr lang="en-US" b="1" i="1" smtClean="0">
                            <a:solidFill>
                              <a:srgbClr val="7030A0"/>
                            </a:solidFill>
                            <a:latin typeface="Cambria Math" panose="02040503050406030204" pitchFamily="18" charset="0"/>
                            <a:ea typeface="Cambria Math" panose="02040503050406030204" pitchFamily="18" charset="0"/>
                          </a:rPr>
                          <m:t>𝜶</m:t>
                        </m:r>
                      </m:e>
                      <m:sub>
                        <m:r>
                          <a:rPr lang="en-US" b="1" i="0" smtClean="0">
                            <a:solidFill>
                              <a:srgbClr val="7030A0"/>
                            </a:solidFill>
                            <a:latin typeface="Cambria Math" panose="02040503050406030204" pitchFamily="18" charset="0"/>
                            <a:ea typeface="Cambria Math" panose="02040503050406030204" pitchFamily="18" charset="0"/>
                          </a:rPr>
                          <m:t>−</m:t>
                        </m:r>
                      </m:sub>
                    </m:sSub>
                  </m:oMath>
                </a14:m>
                <a:r>
                  <a:rPr lang="en-US" b="1" dirty="0">
                    <a:solidFill>
                      <a:srgbClr val="7030A0"/>
                    </a:solidFill>
                    <a:latin typeface="Cambria Math" panose="02040503050406030204" pitchFamily="18" charset="0"/>
                    <a:ea typeface="Cambria Math" panose="02040503050406030204" pitchFamily="18" charset="0"/>
                  </a:rPr>
                  <a:t>: 0.01  </a:t>
                </a:r>
              </a:p>
            </p:txBody>
          </p:sp>
        </mc:Choice>
        <mc:Fallback xmlns="">
          <p:sp>
            <p:nvSpPr>
              <p:cNvPr id="13353" name="TextBox 13352">
                <a:extLst>
                  <a:ext uri="{FF2B5EF4-FFF2-40B4-BE49-F238E27FC236}">
                    <a16:creationId xmlns:a16="http://schemas.microsoft.com/office/drawing/2014/main" id="{A05112C2-9143-323D-DAF1-38E736C82F20}"/>
                  </a:ext>
                </a:extLst>
              </p:cNvPr>
              <p:cNvSpPr txBox="1">
                <a:spLocks noRot="1" noChangeAspect="1" noMove="1" noResize="1" noEditPoints="1" noAdjustHandles="1" noChangeArrowheads="1" noChangeShapeType="1" noTextEdit="1"/>
              </p:cNvSpPr>
              <p:nvPr/>
            </p:nvSpPr>
            <p:spPr>
              <a:xfrm>
                <a:off x="22960741" y="8140837"/>
                <a:ext cx="2747746" cy="2804679"/>
              </a:xfrm>
              <a:prstGeom prst="rect">
                <a:avLst/>
              </a:prstGeom>
              <a:blipFill>
                <a:blip r:embed="rId19"/>
                <a:stretch>
                  <a:fillRect t="-1794" b="-3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54" name="TextBox 13353">
                <a:extLst>
                  <a:ext uri="{FF2B5EF4-FFF2-40B4-BE49-F238E27FC236}">
                    <a16:creationId xmlns:a16="http://schemas.microsoft.com/office/drawing/2014/main" id="{5F4255F6-1BD8-7046-0BC4-95376E074058}"/>
                  </a:ext>
                </a:extLst>
              </p:cNvPr>
              <p:cNvSpPr txBox="1"/>
              <p:nvPr/>
            </p:nvSpPr>
            <p:spPr>
              <a:xfrm>
                <a:off x="26505510" y="8098054"/>
                <a:ext cx="2592787" cy="2803268"/>
              </a:xfrm>
              <a:prstGeom prst="rect">
                <a:avLst/>
              </a:prstGeom>
              <a:noFill/>
            </p:spPr>
            <p:txBody>
              <a:bodyPr wrap="square" rtlCol="0">
                <a:spAutoFit/>
              </a:bodyPr>
              <a:lstStyle/>
              <a:p>
                <a:pPr algn="ctr"/>
                <a:r>
                  <a:rPr lang="en-US" b="1" dirty="0">
                    <a:solidFill>
                      <a:srgbClr val="929000"/>
                    </a:solidFill>
                    <a:ea typeface="AppleGothic" pitchFamily="2" charset="-127"/>
                  </a:rPr>
                  <a:t>6-7 years-old</a:t>
                </a:r>
              </a:p>
              <a:p>
                <a:pPr algn="ctr"/>
                <a:r>
                  <a:rPr lang="en-US" b="1" dirty="0">
                    <a:solidFill>
                      <a:srgbClr val="929000"/>
                    </a:solidFill>
                    <a:ea typeface="AppleGothic" pitchFamily="2" charset="-127"/>
                  </a:rPr>
                  <a:t>RL2a</a:t>
                </a:r>
              </a:p>
              <a:p>
                <a:pPr algn="ctr"/>
                <a:endParaRPr lang="en-US" b="1" dirty="0">
                  <a:solidFill>
                    <a:srgbClr val="929000"/>
                  </a:solidFill>
                  <a:ea typeface="AppleGothic" pitchFamily="2" charset="-127"/>
                </a:endParaRPr>
              </a:p>
              <a:p>
                <a:pPr algn="ctr">
                  <a:lnSpc>
                    <a:spcPct val="150000"/>
                  </a:lnSpc>
                </a:pPr>
                <a14:m>
                  <m:oMath xmlns:m="http://schemas.openxmlformats.org/officeDocument/2006/math">
                    <m:r>
                      <a:rPr lang="en-US" b="1" i="1" smtClean="0">
                        <a:solidFill>
                          <a:srgbClr val="929000"/>
                        </a:solidFill>
                        <a:latin typeface="Cambria Math" panose="02040503050406030204" pitchFamily="18" charset="0"/>
                        <a:ea typeface="Cambria Math" panose="02040503050406030204" pitchFamily="18" charset="0"/>
                      </a:rPr>
                      <m:t>𝜷</m:t>
                    </m:r>
                  </m:oMath>
                </a14:m>
                <a:r>
                  <a:rPr lang="en-US" b="1" dirty="0">
                    <a:solidFill>
                      <a:srgbClr val="929000"/>
                    </a:solidFill>
                    <a:latin typeface="Cambria Math" panose="02040503050406030204" pitchFamily="18" charset="0"/>
                    <a:ea typeface="Cambria Math" panose="02040503050406030204" pitchFamily="18" charset="0"/>
                  </a:rPr>
                  <a:t>: 2.223</a:t>
                </a:r>
              </a:p>
              <a:p>
                <a:pPr algn="ctr">
                  <a:lnSpc>
                    <a:spcPct val="150000"/>
                  </a:lnSpc>
                </a:pPr>
                <a14:m>
                  <m:oMath xmlns:m="http://schemas.openxmlformats.org/officeDocument/2006/math">
                    <m:sSub>
                      <m:sSubPr>
                        <m:ctrlPr>
                          <a:rPr lang="en-US" b="1" i="1">
                            <a:solidFill>
                              <a:srgbClr val="929000"/>
                            </a:solidFill>
                            <a:latin typeface="Cambria Math" panose="02040503050406030204" pitchFamily="18" charset="0"/>
                            <a:ea typeface="Cambria Math" panose="02040503050406030204" pitchFamily="18" charset="0"/>
                          </a:rPr>
                        </m:ctrlPr>
                      </m:sSubPr>
                      <m:e>
                        <m:r>
                          <a:rPr lang="en-US" b="1" i="1">
                            <a:solidFill>
                              <a:srgbClr val="929000"/>
                            </a:solidFill>
                            <a:latin typeface="Cambria Math" panose="02040503050406030204" pitchFamily="18" charset="0"/>
                            <a:ea typeface="Cambria Math" panose="02040503050406030204" pitchFamily="18" charset="0"/>
                          </a:rPr>
                          <m:t>𝜶</m:t>
                        </m:r>
                      </m:e>
                      <m:sub>
                        <m:r>
                          <a:rPr lang="en-US" b="1">
                            <a:solidFill>
                              <a:srgbClr val="929000"/>
                            </a:solidFill>
                            <a:latin typeface="Cambria Math" panose="02040503050406030204" pitchFamily="18" charset="0"/>
                            <a:ea typeface="Cambria Math" panose="02040503050406030204" pitchFamily="18" charset="0"/>
                          </a:rPr>
                          <m:t>+</m:t>
                        </m:r>
                      </m:sub>
                    </m:sSub>
                    <m:r>
                      <a:rPr lang="en-US" b="1">
                        <a:solidFill>
                          <a:srgbClr val="929000"/>
                        </a:solidFill>
                        <a:latin typeface="Cambria Math" panose="02040503050406030204" pitchFamily="18" charset="0"/>
                        <a:ea typeface="Cambria Math" panose="02040503050406030204" pitchFamily="18" charset="0"/>
                      </a:rPr>
                      <m:t>:</m:t>
                    </m:r>
                  </m:oMath>
                </a14:m>
                <a:r>
                  <a:rPr lang="en-US" b="1" dirty="0">
                    <a:solidFill>
                      <a:srgbClr val="929000"/>
                    </a:solidFill>
                    <a:latin typeface="Cambria Math" panose="02040503050406030204" pitchFamily="18" charset="0"/>
                    <a:ea typeface="Cambria Math" panose="02040503050406030204" pitchFamily="18" charset="0"/>
                  </a:rPr>
                  <a:t> 1.0</a:t>
                </a:r>
              </a:p>
              <a:p>
                <a:pPr algn="ctr">
                  <a:lnSpc>
                    <a:spcPct val="150000"/>
                  </a:lnSpc>
                </a:pPr>
                <a14:m>
                  <m:oMath xmlns:m="http://schemas.openxmlformats.org/officeDocument/2006/math">
                    <m:sSub>
                      <m:sSubPr>
                        <m:ctrlPr>
                          <a:rPr lang="en-US" b="1" i="1">
                            <a:solidFill>
                              <a:srgbClr val="929000"/>
                            </a:solidFill>
                            <a:latin typeface="Cambria Math" panose="02040503050406030204" pitchFamily="18" charset="0"/>
                            <a:ea typeface="Cambria Math" panose="02040503050406030204" pitchFamily="18" charset="0"/>
                          </a:rPr>
                        </m:ctrlPr>
                      </m:sSubPr>
                      <m:e>
                        <m:r>
                          <a:rPr lang="en-US" b="1" i="1">
                            <a:solidFill>
                              <a:srgbClr val="929000"/>
                            </a:solidFill>
                            <a:latin typeface="Cambria Math" panose="02040503050406030204" pitchFamily="18" charset="0"/>
                            <a:ea typeface="Cambria Math" panose="02040503050406030204" pitchFamily="18" charset="0"/>
                          </a:rPr>
                          <m:t>𝜶</m:t>
                        </m:r>
                      </m:e>
                      <m:sub>
                        <m:r>
                          <a:rPr lang="en-US" b="1">
                            <a:solidFill>
                              <a:srgbClr val="929000"/>
                            </a:solidFill>
                            <a:latin typeface="Cambria Math" panose="02040503050406030204" pitchFamily="18" charset="0"/>
                            <a:ea typeface="Cambria Math" panose="02040503050406030204" pitchFamily="18" charset="0"/>
                          </a:rPr>
                          <m:t>−</m:t>
                        </m:r>
                      </m:sub>
                    </m:sSub>
                  </m:oMath>
                </a14:m>
                <a:r>
                  <a:rPr lang="en-US" b="1" dirty="0">
                    <a:solidFill>
                      <a:srgbClr val="929000"/>
                    </a:solidFill>
                    <a:latin typeface="Cambria Math" panose="02040503050406030204" pitchFamily="18" charset="0"/>
                    <a:ea typeface="Cambria Math" panose="02040503050406030204" pitchFamily="18" charset="0"/>
                  </a:rPr>
                  <a:t>: 0.01  </a:t>
                </a:r>
                <a:endParaRPr lang="en-US" b="1" dirty="0">
                  <a:solidFill>
                    <a:srgbClr val="929000"/>
                  </a:solidFill>
                  <a:ea typeface="AppleGothic" pitchFamily="2" charset="-127"/>
                </a:endParaRPr>
              </a:p>
            </p:txBody>
          </p:sp>
        </mc:Choice>
        <mc:Fallback xmlns="">
          <p:sp>
            <p:nvSpPr>
              <p:cNvPr id="13354" name="TextBox 13353">
                <a:extLst>
                  <a:ext uri="{FF2B5EF4-FFF2-40B4-BE49-F238E27FC236}">
                    <a16:creationId xmlns:a16="http://schemas.microsoft.com/office/drawing/2014/main" id="{5F4255F6-1BD8-7046-0BC4-95376E074058}"/>
                  </a:ext>
                </a:extLst>
              </p:cNvPr>
              <p:cNvSpPr txBox="1">
                <a:spLocks noRot="1" noChangeAspect="1" noMove="1" noResize="1" noEditPoints="1" noAdjustHandles="1" noChangeArrowheads="1" noChangeShapeType="1" noTextEdit="1"/>
              </p:cNvSpPr>
              <p:nvPr/>
            </p:nvSpPr>
            <p:spPr>
              <a:xfrm>
                <a:off x="26505510" y="8098054"/>
                <a:ext cx="2592787" cy="2803268"/>
              </a:xfrm>
              <a:prstGeom prst="rect">
                <a:avLst/>
              </a:prstGeom>
              <a:blipFill>
                <a:blip r:embed="rId20"/>
                <a:stretch>
                  <a:fillRect t="-1802" b="-3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55" name="TextBox 13354">
                <a:extLst>
                  <a:ext uri="{FF2B5EF4-FFF2-40B4-BE49-F238E27FC236}">
                    <a16:creationId xmlns:a16="http://schemas.microsoft.com/office/drawing/2014/main" id="{6E0A48A9-DEA1-DCF4-68FE-96CDF6EBB3CC}"/>
                  </a:ext>
                </a:extLst>
              </p:cNvPr>
              <p:cNvSpPr txBox="1"/>
              <p:nvPr/>
            </p:nvSpPr>
            <p:spPr>
              <a:xfrm>
                <a:off x="29799454" y="8083192"/>
                <a:ext cx="4836977" cy="2911310"/>
              </a:xfrm>
              <a:prstGeom prst="rect">
                <a:avLst/>
              </a:prstGeom>
              <a:noFill/>
            </p:spPr>
            <p:txBody>
              <a:bodyPr wrap="square" rtlCol="0">
                <a:spAutoFit/>
              </a:bodyPr>
              <a:lstStyle/>
              <a:p>
                <a:pPr algn="ctr"/>
                <a:r>
                  <a:rPr lang="en-US" b="1" dirty="0">
                    <a:solidFill>
                      <a:srgbClr val="073F06"/>
                    </a:solidFill>
                    <a:ea typeface="AppleGothic" pitchFamily="2" charset="-127"/>
                  </a:rPr>
                  <a:t>Adults</a:t>
                </a:r>
              </a:p>
              <a:p>
                <a:pPr algn="ctr"/>
                <a:r>
                  <a:rPr lang="en-US" b="1" dirty="0">
                    <a:solidFill>
                      <a:srgbClr val="073F06"/>
                    </a:solidFill>
                    <a:ea typeface="AppleGothic" pitchFamily="2" charset="-127"/>
                  </a:rPr>
                  <a:t>RL2a-2D2a</a:t>
                </a:r>
              </a:p>
              <a:p>
                <a:pPr algn="ctr"/>
                <a:endParaRPr lang="en-US" b="1" dirty="0">
                  <a:solidFill>
                    <a:srgbClr val="073F06"/>
                  </a:solidFill>
                  <a:ea typeface="AppleGothic" pitchFamily="2" charset="-127"/>
                </a:endParaRPr>
              </a:p>
              <a:p>
                <a:pPr algn="ctr">
                  <a:lnSpc>
                    <a:spcPct val="150000"/>
                  </a:lnSpc>
                </a:pPr>
                <a14:m>
                  <m:oMath xmlns:m="http://schemas.openxmlformats.org/officeDocument/2006/math">
                    <m:r>
                      <a:rPr lang="en-US" b="1" i="1" smtClean="0">
                        <a:solidFill>
                          <a:srgbClr val="073F06"/>
                        </a:solidFill>
                        <a:latin typeface="Cambria Math" panose="02040503050406030204" pitchFamily="18" charset="0"/>
                        <a:ea typeface="Cambria Math" panose="02040503050406030204" pitchFamily="18" charset="0"/>
                      </a:rPr>
                      <m:t>𝜷</m:t>
                    </m:r>
                  </m:oMath>
                </a14:m>
                <a:r>
                  <a:rPr lang="en-US" b="1" dirty="0">
                    <a:solidFill>
                      <a:srgbClr val="073F06"/>
                    </a:solidFill>
                    <a:latin typeface="Cambria Math" panose="02040503050406030204" pitchFamily="18" charset="0"/>
                    <a:ea typeface="Cambria Math" panose="02040503050406030204" pitchFamily="18" charset="0"/>
                  </a:rPr>
                  <a:t>: 5.437</a:t>
                </a:r>
              </a:p>
              <a:p>
                <a:pPr algn="ctr">
                  <a:lnSpc>
                    <a:spcPct val="150000"/>
                  </a:lnSpc>
                </a:pPr>
                <a14:m>
                  <m:oMath xmlns:m="http://schemas.openxmlformats.org/officeDocument/2006/math">
                    <m:sSub>
                      <m:sSubPr>
                        <m:ctrlPr>
                          <a:rPr lang="en-US" b="1" i="1">
                            <a:solidFill>
                              <a:srgbClr val="073F06"/>
                            </a:solidFill>
                            <a:latin typeface="Cambria Math" panose="02040503050406030204" pitchFamily="18" charset="0"/>
                            <a:ea typeface="Cambria Math" panose="02040503050406030204" pitchFamily="18" charset="0"/>
                          </a:rPr>
                        </m:ctrlPr>
                      </m:sSubPr>
                      <m:e>
                        <m:r>
                          <a:rPr lang="en-US" b="1" i="1">
                            <a:solidFill>
                              <a:srgbClr val="073F06"/>
                            </a:solidFill>
                            <a:latin typeface="Cambria Math" panose="02040503050406030204" pitchFamily="18" charset="0"/>
                            <a:ea typeface="Cambria Math" panose="02040503050406030204" pitchFamily="18" charset="0"/>
                          </a:rPr>
                          <m:t>𝜶</m:t>
                        </m:r>
                      </m:e>
                      <m:sub>
                        <m:r>
                          <a:rPr lang="en-US" b="1">
                            <a:solidFill>
                              <a:srgbClr val="073F06"/>
                            </a:solidFill>
                            <a:latin typeface="Cambria Math" panose="02040503050406030204" pitchFamily="18" charset="0"/>
                            <a:ea typeface="Cambria Math" panose="02040503050406030204" pitchFamily="18" charset="0"/>
                          </a:rPr>
                          <m:t>+</m:t>
                        </m:r>
                        <m:r>
                          <a:rPr lang="en-US" b="1" i="0" smtClean="0">
                            <a:solidFill>
                              <a:srgbClr val="073F06"/>
                            </a:solidFill>
                            <a:latin typeface="Cambria Math" panose="02040503050406030204" pitchFamily="18" charset="0"/>
                            <a:ea typeface="Cambria Math" panose="02040503050406030204" pitchFamily="18" charset="0"/>
                          </a:rPr>
                          <m:t>, </m:t>
                        </m:r>
                        <m:r>
                          <a:rPr lang="en-US" b="1" i="0" smtClean="0">
                            <a:solidFill>
                              <a:srgbClr val="073F06"/>
                            </a:solidFill>
                            <a:latin typeface="Cambria Math" panose="02040503050406030204" pitchFamily="18" charset="0"/>
                            <a:ea typeface="Cambria Math" panose="02040503050406030204" pitchFamily="18" charset="0"/>
                          </a:rPr>
                          <m:t>𝐜𝐨𝐥𝐨𝐫</m:t>
                        </m:r>
                      </m:sub>
                    </m:sSub>
                    <m:r>
                      <a:rPr lang="en-US" b="1">
                        <a:solidFill>
                          <a:srgbClr val="073F06"/>
                        </a:solidFill>
                        <a:latin typeface="Cambria Math" panose="02040503050406030204" pitchFamily="18" charset="0"/>
                        <a:ea typeface="Cambria Math" panose="02040503050406030204" pitchFamily="18" charset="0"/>
                      </a:rPr>
                      <m:t>:</m:t>
                    </m:r>
                  </m:oMath>
                </a14:m>
                <a:r>
                  <a:rPr lang="en-US" b="1" dirty="0">
                    <a:solidFill>
                      <a:srgbClr val="073F06"/>
                    </a:solidFill>
                    <a:latin typeface="Cambria Math" panose="02040503050406030204" pitchFamily="18" charset="0"/>
                    <a:ea typeface="Cambria Math" panose="02040503050406030204" pitchFamily="18" charset="0"/>
                  </a:rPr>
                  <a:t> 0.572, </a:t>
                </a:r>
                <a14:m>
                  <m:oMath xmlns:m="http://schemas.openxmlformats.org/officeDocument/2006/math">
                    <m:sSub>
                      <m:sSubPr>
                        <m:ctrlPr>
                          <a:rPr lang="en-US" b="1" i="1">
                            <a:solidFill>
                              <a:srgbClr val="073F06"/>
                            </a:solidFill>
                            <a:latin typeface="Cambria Math" panose="02040503050406030204" pitchFamily="18" charset="0"/>
                            <a:ea typeface="Cambria Math" panose="02040503050406030204" pitchFamily="18" charset="0"/>
                          </a:rPr>
                        </m:ctrlPr>
                      </m:sSubPr>
                      <m:e>
                        <m:r>
                          <a:rPr lang="en-US" b="1" i="1">
                            <a:solidFill>
                              <a:srgbClr val="073F06"/>
                            </a:solidFill>
                            <a:latin typeface="Cambria Math" panose="02040503050406030204" pitchFamily="18" charset="0"/>
                            <a:ea typeface="Cambria Math" panose="02040503050406030204" pitchFamily="18" charset="0"/>
                          </a:rPr>
                          <m:t>𝜶</m:t>
                        </m:r>
                      </m:e>
                      <m:sub>
                        <m:r>
                          <a:rPr lang="en-US" b="1">
                            <a:solidFill>
                              <a:srgbClr val="073F06"/>
                            </a:solidFill>
                            <a:latin typeface="Cambria Math" panose="02040503050406030204" pitchFamily="18" charset="0"/>
                            <a:ea typeface="Cambria Math" panose="02040503050406030204" pitchFamily="18" charset="0"/>
                          </a:rPr>
                          <m:t>+</m:t>
                        </m:r>
                        <m:r>
                          <a:rPr lang="en-US" b="1" i="1">
                            <a:solidFill>
                              <a:srgbClr val="073F06"/>
                            </a:solidFill>
                            <a:latin typeface="Cambria Math" panose="02040503050406030204" pitchFamily="18" charset="0"/>
                            <a:ea typeface="Cambria Math" panose="02040503050406030204" pitchFamily="18" charset="0"/>
                          </a:rPr>
                          <m:t>, </m:t>
                        </m:r>
                        <m:r>
                          <a:rPr lang="en-US" b="1" i="1">
                            <a:solidFill>
                              <a:srgbClr val="073F06"/>
                            </a:solidFill>
                            <a:latin typeface="Cambria Math" panose="02040503050406030204" pitchFamily="18" charset="0"/>
                            <a:ea typeface="Cambria Math" panose="02040503050406030204" pitchFamily="18" charset="0"/>
                          </a:rPr>
                          <m:t>𝒑𝒂𝒕𝒕𝒆𝒓𝒏</m:t>
                        </m:r>
                      </m:sub>
                    </m:sSub>
                  </m:oMath>
                </a14:m>
                <a:r>
                  <a:rPr lang="en-US" b="1" dirty="0">
                    <a:solidFill>
                      <a:srgbClr val="073F06"/>
                    </a:solidFill>
                    <a:latin typeface="Cambria Math" panose="02040503050406030204" pitchFamily="18" charset="0"/>
                    <a:ea typeface="Cambria Math" panose="02040503050406030204" pitchFamily="18" charset="0"/>
                  </a:rPr>
                  <a:t>: 0.428</a:t>
                </a:r>
              </a:p>
              <a:p>
                <a:pPr algn="ctr">
                  <a:lnSpc>
                    <a:spcPct val="150000"/>
                  </a:lnSpc>
                </a:pPr>
                <a14:m>
                  <m:oMath xmlns:m="http://schemas.openxmlformats.org/officeDocument/2006/math">
                    <m:sSub>
                      <m:sSubPr>
                        <m:ctrlPr>
                          <a:rPr lang="en-US" b="1" i="1">
                            <a:solidFill>
                              <a:srgbClr val="073F06"/>
                            </a:solidFill>
                            <a:latin typeface="Cambria Math" panose="02040503050406030204" pitchFamily="18" charset="0"/>
                            <a:ea typeface="Cambria Math" panose="02040503050406030204" pitchFamily="18" charset="0"/>
                          </a:rPr>
                        </m:ctrlPr>
                      </m:sSubPr>
                      <m:e>
                        <m:r>
                          <a:rPr lang="en-US" b="1" i="1">
                            <a:solidFill>
                              <a:srgbClr val="073F06"/>
                            </a:solidFill>
                            <a:latin typeface="Cambria Math" panose="02040503050406030204" pitchFamily="18" charset="0"/>
                            <a:ea typeface="Cambria Math" panose="02040503050406030204" pitchFamily="18" charset="0"/>
                          </a:rPr>
                          <m:t>𝜶</m:t>
                        </m:r>
                      </m:e>
                      <m:sub>
                        <m:r>
                          <a:rPr lang="en-US" b="1" i="0" smtClean="0">
                            <a:solidFill>
                              <a:srgbClr val="073F06"/>
                            </a:solidFill>
                            <a:latin typeface="Cambria Math" panose="02040503050406030204" pitchFamily="18" charset="0"/>
                            <a:ea typeface="Cambria Math" panose="02040503050406030204" pitchFamily="18" charset="0"/>
                          </a:rPr>
                          <m:t>−</m:t>
                        </m:r>
                        <m:r>
                          <a:rPr lang="en-US" b="1">
                            <a:solidFill>
                              <a:srgbClr val="073F06"/>
                            </a:solidFill>
                            <a:latin typeface="Cambria Math" panose="02040503050406030204" pitchFamily="18" charset="0"/>
                            <a:ea typeface="Cambria Math" panose="02040503050406030204" pitchFamily="18" charset="0"/>
                          </a:rPr>
                          <m:t>, </m:t>
                        </m:r>
                        <m:r>
                          <a:rPr lang="en-US" b="1">
                            <a:solidFill>
                              <a:srgbClr val="073F06"/>
                            </a:solidFill>
                            <a:latin typeface="Cambria Math" panose="02040503050406030204" pitchFamily="18" charset="0"/>
                            <a:ea typeface="Cambria Math" panose="02040503050406030204" pitchFamily="18" charset="0"/>
                          </a:rPr>
                          <m:t>𝐜𝐨𝐥𝐨𝐫</m:t>
                        </m:r>
                      </m:sub>
                    </m:sSub>
                    <m:r>
                      <a:rPr lang="en-US" b="1">
                        <a:solidFill>
                          <a:srgbClr val="073F06"/>
                        </a:solidFill>
                        <a:latin typeface="Cambria Math" panose="02040503050406030204" pitchFamily="18" charset="0"/>
                        <a:ea typeface="Cambria Math" panose="02040503050406030204" pitchFamily="18" charset="0"/>
                      </a:rPr>
                      <m:t>:</m:t>
                    </m:r>
                  </m:oMath>
                </a14:m>
                <a:r>
                  <a:rPr lang="en-US" b="1" dirty="0">
                    <a:solidFill>
                      <a:srgbClr val="073F06"/>
                    </a:solidFill>
                    <a:latin typeface="Cambria Math" panose="02040503050406030204" pitchFamily="18" charset="0"/>
                    <a:ea typeface="Cambria Math" panose="02040503050406030204" pitchFamily="18" charset="0"/>
                  </a:rPr>
                  <a:t> 0.043, </a:t>
                </a:r>
                <a14:m>
                  <m:oMath xmlns:m="http://schemas.openxmlformats.org/officeDocument/2006/math">
                    <m:sSub>
                      <m:sSubPr>
                        <m:ctrlPr>
                          <a:rPr lang="en-US" b="1" i="1">
                            <a:solidFill>
                              <a:srgbClr val="073F06"/>
                            </a:solidFill>
                            <a:latin typeface="Cambria Math" panose="02040503050406030204" pitchFamily="18" charset="0"/>
                            <a:ea typeface="Cambria Math" panose="02040503050406030204" pitchFamily="18" charset="0"/>
                          </a:rPr>
                        </m:ctrlPr>
                      </m:sSubPr>
                      <m:e>
                        <m:r>
                          <a:rPr lang="en-US" b="1" i="1">
                            <a:solidFill>
                              <a:srgbClr val="073F06"/>
                            </a:solidFill>
                            <a:latin typeface="Cambria Math" panose="02040503050406030204" pitchFamily="18" charset="0"/>
                            <a:ea typeface="Cambria Math" panose="02040503050406030204" pitchFamily="18" charset="0"/>
                          </a:rPr>
                          <m:t>𝜶</m:t>
                        </m:r>
                      </m:e>
                      <m:sub>
                        <m:r>
                          <a:rPr lang="en-US" b="1" i="1" smtClean="0">
                            <a:solidFill>
                              <a:srgbClr val="073F06"/>
                            </a:solidFill>
                            <a:latin typeface="Cambria Math" panose="02040503050406030204" pitchFamily="18" charset="0"/>
                            <a:ea typeface="Cambria Math" panose="02040503050406030204" pitchFamily="18" charset="0"/>
                          </a:rPr>
                          <m:t>−,</m:t>
                        </m:r>
                        <m:r>
                          <a:rPr lang="en-US" b="1">
                            <a:solidFill>
                              <a:srgbClr val="073F06"/>
                            </a:solidFill>
                            <a:latin typeface="Cambria Math" panose="02040503050406030204" pitchFamily="18" charset="0"/>
                            <a:ea typeface="Cambria Math" panose="02040503050406030204" pitchFamily="18" charset="0"/>
                          </a:rPr>
                          <m:t> </m:t>
                        </m:r>
                        <m:r>
                          <a:rPr lang="en-US" b="1" i="1" smtClean="0">
                            <a:solidFill>
                              <a:srgbClr val="073F06"/>
                            </a:solidFill>
                            <a:latin typeface="Cambria Math" panose="02040503050406030204" pitchFamily="18" charset="0"/>
                            <a:ea typeface="Cambria Math" panose="02040503050406030204" pitchFamily="18" charset="0"/>
                          </a:rPr>
                          <m:t>𝒑𝒂𝒕𝒕𝒆𝒓𝒏</m:t>
                        </m:r>
                      </m:sub>
                    </m:sSub>
                    <m:r>
                      <a:rPr lang="en-US" b="1">
                        <a:solidFill>
                          <a:srgbClr val="073F06"/>
                        </a:solidFill>
                        <a:latin typeface="Cambria Math" panose="02040503050406030204" pitchFamily="18" charset="0"/>
                        <a:ea typeface="Cambria Math" panose="02040503050406030204" pitchFamily="18" charset="0"/>
                      </a:rPr>
                      <m:t>:</m:t>
                    </m:r>
                  </m:oMath>
                </a14:m>
                <a:r>
                  <a:rPr lang="en-US" b="1" dirty="0">
                    <a:solidFill>
                      <a:srgbClr val="073F06"/>
                    </a:solidFill>
                    <a:latin typeface="Cambria Math" panose="02040503050406030204" pitchFamily="18" charset="0"/>
                    <a:ea typeface="Cambria Math" panose="02040503050406030204" pitchFamily="18" charset="0"/>
                  </a:rPr>
                  <a:t> 0.124 </a:t>
                </a:r>
              </a:p>
            </p:txBody>
          </p:sp>
        </mc:Choice>
        <mc:Fallback xmlns="">
          <p:sp>
            <p:nvSpPr>
              <p:cNvPr id="13355" name="TextBox 13354">
                <a:extLst>
                  <a:ext uri="{FF2B5EF4-FFF2-40B4-BE49-F238E27FC236}">
                    <a16:creationId xmlns:a16="http://schemas.microsoft.com/office/drawing/2014/main" id="{6E0A48A9-DEA1-DCF4-68FE-96CDF6EBB3CC}"/>
                  </a:ext>
                </a:extLst>
              </p:cNvPr>
              <p:cNvSpPr txBox="1">
                <a:spLocks noRot="1" noChangeAspect="1" noMove="1" noResize="1" noEditPoints="1" noAdjustHandles="1" noChangeArrowheads="1" noChangeShapeType="1" noTextEdit="1"/>
              </p:cNvSpPr>
              <p:nvPr/>
            </p:nvSpPr>
            <p:spPr>
              <a:xfrm>
                <a:off x="29799454" y="8083192"/>
                <a:ext cx="4836977" cy="2911310"/>
              </a:xfrm>
              <a:prstGeom prst="rect">
                <a:avLst/>
              </a:prstGeom>
              <a:blipFill>
                <a:blip r:embed="rId21"/>
                <a:stretch>
                  <a:fillRect t="-1739" b="-2609"/>
                </a:stretch>
              </a:blipFill>
            </p:spPr>
            <p:txBody>
              <a:bodyPr/>
              <a:lstStyle/>
              <a:p>
                <a:r>
                  <a:rPr lang="en-US">
                    <a:noFill/>
                  </a:rPr>
                  <a:t> </a:t>
                </a:r>
              </a:p>
            </p:txBody>
          </p:sp>
        </mc:Fallback>
      </mc:AlternateContent>
      <p:sp>
        <p:nvSpPr>
          <p:cNvPr id="13359" name="Rounded Rectangle 13358">
            <a:extLst>
              <a:ext uri="{FF2B5EF4-FFF2-40B4-BE49-F238E27FC236}">
                <a16:creationId xmlns:a16="http://schemas.microsoft.com/office/drawing/2014/main" id="{70EF83BC-F85D-E96B-0EA8-D2EEE0EBA32D}"/>
              </a:ext>
            </a:extLst>
          </p:cNvPr>
          <p:cNvSpPr/>
          <p:nvPr/>
        </p:nvSpPr>
        <p:spPr bwMode="auto">
          <a:xfrm>
            <a:off x="22363639" y="6982694"/>
            <a:ext cx="12838935" cy="716326"/>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362" name="TextBox 13361">
            <a:extLst>
              <a:ext uri="{FF2B5EF4-FFF2-40B4-BE49-F238E27FC236}">
                <a16:creationId xmlns:a16="http://schemas.microsoft.com/office/drawing/2014/main" id="{FE37099A-B643-29B0-9AF9-FDDE1B63CA35}"/>
              </a:ext>
            </a:extLst>
          </p:cNvPr>
          <p:cNvSpPr txBox="1"/>
          <p:nvPr/>
        </p:nvSpPr>
        <p:spPr>
          <a:xfrm>
            <a:off x="22338680" y="7091396"/>
            <a:ext cx="12877579"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Best-Fit Model by Age Group (AIC)</a:t>
            </a:r>
          </a:p>
        </p:txBody>
      </p:sp>
      <p:sp>
        <p:nvSpPr>
          <p:cNvPr id="13370" name="Rounded Rectangle 13369">
            <a:extLst>
              <a:ext uri="{FF2B5EF4-FFF2-40B4-BE49-F238E27FC236}">
                <a16:creationId xmlns:a16="http://schemas.microsoft.com/office/drawing/2014/main" id="{9241F3E1-F357-5141-807B-0C676376FA5E}"/>
              </a:ext>
            </a:extLst>
          </p:cNvPr>
          <p:cNvSpPr/>
          <p:nvPr/>
        </p:nvSpPr>
        <p:spPr bwMode="auto">
          <a:xfrm>
            <a:off x="385170" y="13577469"/>
            <a:ext cx="9469697" cy="1013183"/>
          </a:xfrm>
          <a:prstGeom prst="roundRect">
            <a:avLst/>
          </a:prstGeom>
          <a:solidFill>
            <a:srgbClr val="00005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371" name="TextBox 13370">
            <a:extLst>
              <a:ext uri="{FF2B5EF4-FFF2-40B4-BE49-F238E27FC236}">
                <a16:creationId xmlns:a16="http://schemas.microsoft.com/office/drawing/2014/main" id="{0F44212B-6F12-6893-8B7E-F4F1416B98AD}"/>
              </a:ext>
            </a:extLst>
          </p:cNvPr>
          <p:cNvSpPr txBox="1"/>
          <p:nvPr/>
        </p:nvSpPr>
        <p:spPr>
          <a:xfrm>
            <a:off x="385865" y="13763281"/>
            <a:ext cx="9519533" cy="707886"/>
          </a:xfrm>
          <a:prstGeom prst="rect">
            <a:avLst/>
          </a:prstGeom>
          <a:noFill/>
        </p:spPr>
        <p:txBody>
          <a:bodyPr wrap="square" rtlCol="0">
            <a:spAutoFit/>
          </a:bodyPr>
          <a:lstStyle/>
          <a:p>
            <a:pPr algn="ctr"/>
            <a:r>
              <a:rPr lang="en-US" sz="4000" b="1" dirty="0">
                <a:solidFill>
                  <a:schemeClr val="bg1"/>
                </a:solidFill>
                <a:latin typeface="Avenir Book" panose="02000503020000020003" pitchFamily="2" charset="0"/>
              </a:rPr>
              <a:t>Background</a:t>
            </a:r>
          </a:p>
        </p:txBody>
      </p:sp>
      <p:sp>
        <p:nvSpPr>
          <p:cNvPr id="13382" name="Rounded Rectangle 13381">
            <a:extLst>
              <a:ext uri="{FF2B5EF4-FFF2-40B4-BE49-F238E27FC236}">
                <a16:creationId xmlns:a16="http://schemas.microsoft.com/office/drawing/2014/main" id="{2F37DF79-AF70-90A2-E41C-215C15673CEB}"/>
              </a:ext>
            </a:extLst>
          </p:cNvPr>
          <p:cNvSpPr/>
          <p:nvPr/>
        </p:nvSpPr>
        <p:spPr bwMode="auto">
          <a:xfrm>
            <a:off x="35825957" y="5727194"/>
            <a:ext cx="7680251" cy="1133077"/>
          </a:xfrm>
          <a:prstGeom prst="roundRect">
            <a:avLst/>
          </a:prstGeom>
          <a:solidFill>
            <a:srgbClr val="00005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3383" name="TextBox 13382">
            <a:extLst>
              <a:ext uri="{FF2B5EF4-FFF2-40B4-BE49-F238E27FC236}">
                <a16:creationId xmlns:a16="http://schemas.microsoft.com/office/drawing/2014/main" id="{679AEAEB-0BB0-753D-2225-F5D8914CDD78}"/>
              </a:ext>
            </a:extLst>
          </p:cNvPr>
          <p:cNvSpPr txBox="1"/>
          <p:nvPr/>
        </p:nvSpPr>
        <p:spPr>
          <a:xfrm>
            <a:off x="35886428" y="5925803"/>
            <a:ext cx="7682953" cy="707886"/>
          </a:xfrm>
          <a:prstGeom prst="rect">
            <a:avLst/>
          </a:prstGeom>
          <a:noFill/>
        </p:spPr>
        <p:txBody>
          <a:bodyPr wrap="square" rtlCol="0">
            <a:spAutoFit/>
          </a:bodyPr>
          <a:lstStyle/>
          <a:p>
            <a:pPr algn="ctr"/>
            <a:r>
              <a:rPr lang="en-US" sz="4000" b="1" dirty="0">
                <a:solidFill>
                  <a:schemeClr val="bg1"/>
                </a:solidFill>
                <a:latin typeface="Avenir Book" panose="02000503020000020003" pitchFamily="2" charset="0"/>
              </a:rPr>
              <a:t>Conclusion</a:t>
            </a:r>
          </a:p>
        </p:txBody>
      </p:sp>
      <p:sp>
        <p:nvSpPr>
          <p:cNvPr id="40" name="Rounded Rectangle 39">
            <a:extLst>
              <a:ext uri="{FF2B5EF4-FFF2-40B4-BE49-F238E27FC236}">
                <a16:creationId xmlns:a16="http://schemas.microsoft.com/office/drawing/2014/main" id="{9830EBDA-C84C-746B-61CC-90FAAD995AE3}"/>
              </a:ext>
            </a:extLst>
          </p:cNvPr>
          <p:cNvSpPr/>
          <p:nvPr/>
        </p:nvSpPr>
        <p:spPr bwMode="auto">
          <a:xfrm>
            <a:off x="35832822" y="22818519"/>
            <a:ext cx="7584457" cy="1047486"/>
          </a:xfrm>
          <a:prstGeom prst="roundRect">
            <a:avLst/>
          </a:prstGeom>
          <a:solidFill>
            <a:srgbClr val="00005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7" name="Rounded Rectangle 46">
            <a:extLst>
              <a:ext uri="{FF2B5EF4-FFF2-40B4-BE49-F238E27FC236}">
                <a16:creationId xmlns:a16="http://schemas.microsoft.com/office/drawing/2014/main" id="{2082A261-3F43-A437-3504-669B522D386F}"/>
              </a:ext>
            </a:extLst>
          </p:cNvPr>
          <p:cNvSpPr/>
          <p:nvPr/>
        </p:nvSpPr>
        <p:spPr bwMode="auto">
          <a:xfrm>
            <a:off x="35857782" y="17797104"/>
            <a:ext cx="7559497" cy="1133077"/>
          </a:xfrm>
          <a:prstGeom prst="roundRect">
            <a:avLst/>
          </a:prstGeom>
          <a:solidFill>
            <a:srgbClr val="00005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49" name="TextBox 48">
            <a:extLst>
              <a:ext uri="{FF2B5EF4-FFF2-40B4-BE49-F238E27FC236}">
                <a16:creationId xmlns:a16="http://schemas.microsoft.com/office/drawing/2014/main" id="{51D05F4B-EB80-5DCD-CE1A-693390472B8B}"/>
              </a:ext>
            </a:extLst>
          </p:cNvPr>
          <p:cNvSpPr txBox="1"/>
          <p:nvPr/>
        </p:nvSpPr>
        <p:spPr>
          <a:xfrm>
            <a:off x="35886428" y="18024227"/>
            <a:ext cx="7619780" cy="707886"/>
          </a:xfrm>
          <a:prstGeom prst="rect">
            <a:avLst/>
          </a:prstGeom>
          <a:noFill/>
        </p:spPr>
        <p:txBody>
          <a:bodyPr wrap="square" rtlCol="0">
            <a:spAutoFit/>
          </a:bodyPr>
          <a:lstStyle/>
          <a:p>
            <a:pPr algn="ctr"/>
            <a:r>
              <a:rPr lang="en-US" sz="4000" b="1" dirty="0">
                <a:solidFill>
                  <a:schemeClr val="bg1"/>
                </a:solidFill>
                <a:latin typeface="Avenir Book" panose="02000503020000020003" pitchFamily="2" charset="0"/>
              </a:rPr>
              <a:t>Future Works</a:t>
            </a:r>
          </a:p>
        </p:txBody>
      </p:sp>
      <p:sp>
        <p:nvSpPr>
          <p:cNvPr id="50" name="TextBox 49">
            <a:extLst>
              <a:ext uri="{FF2B5EF4-FFF2-40B4-BE49-F238E27FC236}">
                <a16:creationId xmlns:a16="http://schemas.microsoft.com/office/drawing/2014/main" id="{A49F94ED-7505-B5BE-40E4-D61B17A5A059}"/>
              </a:ext>
            </a:extLst>
          </p:cNvPr>
          <p:cNvSpPr txBox="1"/>
          <p:nvPr/>
        </p:nvSpPr>
        <p:spPr>
          <a:xfrm>
            <a:off x="35857783" y="22979079"/>
            <a:ext cx="7559496" cy="707886"/>
          </a:xfrm>
          <a:prstGeom prst="rect">
            <a:avLst/>
          </a:prstGeom>
          <a:noFill/>
        </p:spPr>
        <p:txBody>
          <a:bodyPr wrap="square" rtlCol="0">
            <a:spAutoFit/>
          </a:bodyPr>
          <a:lstStyle/>
          <a:p>
            <a:pPr algn="ctr"/>
            <a:r>
              <a:rPr lang="en-US" sz="4000" b="1" dirty="0">
                <a:solidFill>
                  <a:schemeClr val="bg1"/>
                </a:solidFill>
                <a:latin typeface="Avenir Book" panose="02000503020000020003" pitchFamily="2" charset="0"/>
              </a:rPr>
              <a:t>References</a:t>
            </a:r>
          </a:p>
        </p:txBody>
      </p:sp>
      <p:sp>
        <p:nvSpPr>
          <p:cNvPr id="54" name="Rounded Rectangle 53">
            <a:extLst>
              <a:ext uri="{FF2B5EF4-FFF2-40B4-BE49-F238E27FC236}">
                <a16:creationId xmlns:a16="http://schemas.microsoft.com/office/drawing/2014/main" id="{4A21F687-7E32-2997-84DB-1E54E2AE4056}"/>
              </a:ext>
            </a:extLst>
          </p:cNvPr>
          <p:cNvSpPr/>
          <p:nvPr/>
        </p:nvSpPr>
        <p:spPr bwMode="auto">
          <a:xfrm>
            <a:off x="35886428" y="29001087"/>
            <a:ext cx="7530851" cy="1108992"/>
          </a:xfrm>
          <a:prstGeom prst="roundRect">
            <a:avLst/>
          </a:prstGeom>
          <a:solidFill>
            <a:srgbClr val="00005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57" name="TextBox 56">
            <a:extLst>
              <a:ext uri="{FF2B5EF4-FFF2-40B4-BE49-F238E27FC236}">
                <a16:creationId xmlns:a16="http://schemas.microsoft.com/office/drawing/2014/main" id="{9A7EA5CF-D279-B290-4FD6-25235BCDAD50}"/>
              </a:ext>
            </a:extLst>
          </p:cNvPr>
          <p:cNvSpPr txBox="1"/>
          <p:nvPr/>
        </p:nvSpPr>
        <p:spPr>
          <a:xfrm>
            <a:off x="35857782" y="29177141"/>
            <a:ext cx="7581067" cy="707886"/>
          </a:xfrm>
          <a:prstGeom prst="rect">
            <a:avLst/>
          </a:prstGeom>
          <a:noFill/>
        </p:spPr>
        <p:txBody>
          <a:bodyPr wrap="square" rtlCol="0">
            <a:spAutoFit/>
          </a:bodyPr>
          <a:lstStyle/>
          <a:p>
            <a:pPr algn="ctr"/>
            <a:r>
              <a:rPr lang="en-US" sz="4000" b="1" dirty="0">
                <a:solidFill>
                  <a:schemeClr val="bg1"/>
                </a:solidFill>
                <a:latin typeface="Avenir Book" panose="02000503020000020003" pitchFamily="2" charset="0"/>
              </a:rPr>
              <a:t>Acknowledgement</a:t>
            </a:r>
          </a:p>
        </p:txBody>
      </p:sp>
      <p:sp>
        <p:nvSpPr>
          <p:cNvPr id="42" name="TextBox 41">
            <a:extLst>
              <a:ext uri="{FF2B5EF4-FFF2-40B4-BE49-F238E27FC236}">
                <a16:creationId xmlns:a16="http://schemas.microsoft.com/office/drawing/2014/main" id="{3E73A6B8-4859-7B72-6E78-FE65E5D0935C}"/>
              </a:ext>
            </a:extLst>
          </p:cNvPr>
          <p:cNvSpPr txBox="1"/>
          <p:nvPr/>
        </p:nvSpPr>
        <p:spPr>
          <a:xfrm>
            <a:off x="502623" y="6843380"/>
            <a:ext cx="9515233" cy="6740307"/>
          </a:xfrm>
          <a:prstGeom prst="rect">
            <a:avLst/>
          </a:prstGeom>
          <a:noFill/>
          <a:effectLst/>
        </p:spPr>
        <p:txBody>
          <a:bodyPr wrap="square" rtlCol="0">
            <a:spAutoFit/>
          </a:bodyPr>
          <a:lstStyle/>
          <a:p>
            <a:r>
              <a:rPr lang="en-US" dirty="0">
                <a:latin typeface="Avenir Book" panose="02000503020000020003" pitchFamily="2" charset="0"/>
              </a:rPr>
              <a:t>State-of-the-art machine learning algorithms have achieved incredible progress towards pattern recognition at the cost of large computing power and/or processed data, but their ability to generalize quickly and reliably remains poor relative to an average human child. To understand how children gather information and learn so much from so little, we focus on computationally modeling children’s decision-making in an approach-avoid paradigm: children can opt to approach a certain stimulus, which may be rewarding or punishing; or they can opt to avoid it and learn nothing about whether the stimulus is rewarding or punishing. Specifically, we perform parameter estimation by fitting experimental data with variants of a standard reinforcement learning model including parameters such as learning rate and inverse temperature. Contrasting children’s best-fit model parameters with adults, we find that children are more exploratory (lower inverse temperature) and less affected by external negative reward factors (smaller negative learning rate), yet potentially more capable of inferring the unusual conjunctive decision rule for maximizing net reward gains.</a:t>
            </a:r>
            <a:endParaRPr lang="en-US" dirty="0">
              <a:latin typeface="Avenir Book" panose="02000503020000020003" pitchFamily="2" charset="0"/>
              <a:cs typeface="Times New Roman" panose="02020603050405020304" pitchFamily="18" charset="0"/>
            </a:endParaRPr>
          </a:p>
        </p:txBody>
      </p:sp>
      <p:sp>
        <p:nvSpPr>
          <p:cNvPr id="59" name="Rounded Rectangle 58">
            <a:extLst>
              <a:ext uri="{FF2B5EF4-FFF2-40B4-BE49-F238E27FC236}">
                <a16:creationId xmlns:a16="http://schemas.microsoft.com/office/drawing/2014/main" id="{23C04577-F28A-FA52-419B-38811F533565}"/>
              </a:ext>
            </a:extLst>
          </p:cNvPr>
          <p:cNvSpPr/>
          <p:nvPr/>
        </p:nvSpPr>
        <p:spPr bwMode="auto">
          <a:xfrm>
            <a:off x="10503218" y="10724246"/>
            <a:ext cx="11049589" cy="716326"/>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53" name="TextBox 52">
            <a:extLst>
              <a:ext uri="{FF2B5EF4-FFF2-40B4-BE49-F238E27FC236}">
                <a16:creationId xmlns:a16="http://schemas.microsoft.com/office/drawing/2014/main" id="{C3E62C35-61BD-C97C-1BE3-66F0A4585B46}"/>
              </a:ext>
            </a:extLst>
          </p:cNvPr>
          <p:cNvSpPr txBox="1"/>
          <p:nvPr/>
        </p:nvSpPr>
        <p:spPr>
          <a:xfrm>
            <a:off x="10432749" y="10848300"/>
            <a:ext cx="11067614"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RL Framework with +/- Learning Rate (RL2a)</a:t>
            </a:r>
            <a:r>
              <a:rPr lang="en-US" sz="2800" b="1" baseline="30000" dirty="0">
                <a:solidFill>
                  <a:schemeClr val="bg1"/>
                </a:solidFill>
                <a:latin typeface="Avenir Book" panose="02000503020000020003" pitchFamily="2" charset="0"/>
              </a:rPr>
              <a:t>1</a:t>
            </a:r>
            <a:endParaRPr lang="en-US" sz="2800" b="1" dirty="0">
              <a:solidFill>
                <a:schemeClr val="bg1"/>
              </a:solidFill>
              <a:latin typeface="Avenir Book" panose="02000503020000020003" pitchFamily="2" charset="0"/>
            </a:endParaRPr>
          </a:p>
        </p:txBody>
      </p:sp>
      <p:sp>
        <p:nvSpPr>
          <p:cNvPr id="13313" name="Rounded Rectangle 13312">
            <a:extLst>
              <a:ext uri="{FF2B5EF4-FFF2-40B4-BE49-F238E27FC236}">
                <a16:creationId xmlns:a16="http://schemas.microsoft.com/office/drawing/2014/main" id="{F47B84B8-C50E-62EA-05EE-C73F75973B27}"/>
              </a:ext>
            </a:extLst>
          </p:cNvPr>
          <p:cNvSpPr/>
          <p:nvPr/>
        </p:nvSpPr>
        <p:spPr bwMode="auto">
          <a:xfrm>
            <a:off x="10493275" y="26142030"/>
            <a:ext cx="11049589" cy="716326"/>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357" name="TextBox 13356">
            <a:extLst>
              <a:ext uri="{FF2B5EF4-FFF2-40B4-BE49-F238E27FC236}">
                <a16:creationId xmlns:a16="http://schemas.microsoft.com/office/drawing/2014/main" id="{6FB522FF-D16F-59F2-BC0C-658C253C630D}"/>
              </a:ext>
            </a:extLst>
          </p:cNvPr>
          <p:cNvSpPr txBox="1"/>
          <p:nvPr/>
        </p:nvSpPr>
        <p:spPr>
          <a:xfrm>
            <a:off x="10497572" y="26282716"/>
            <a:ext cx="11002791"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AIC for Models across Age Groups</a:t>
            </a:r>
          </a:p>
        </p:txBody>
      </p:sp>
      <p:sp>
        <p:nvSpPr>
          <p:cNvPr id="13318" name="Rounded Rectangle 13317">
            <a:extLst>
              <a:ext uri="{FF2B5EF4-FFF2-40B4-BE49-F238E27FC236}">
                <a16:creationId xmlns:a16="http://schemas.microsoft.com/office/drawing/2014/main" id="{CC4ABC49-054A-322A-C68D-970B2E34BC08}"/>
              </a:ext>
            </a:extLst>
          </p:cNvPr>
          <p:cNvSpPr/>
          <p:nvPr/>
        </p:nvSpPr>
        <p:spPr bwMode="auto">
          <a:xfrm>
            <a:off x="22346701" y="11539332"/>
            <a:ext cx="12838935" cy="716326"/>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320" name="TextBox 13319">
            <a:extLst>
              <a:ext uri="{FF2B5EF4-FFF2-40B4-BE49-F238E27FC236}">
                <a16:creationId xmlns:a16="http://schemas.microsoft.com/office/drawing/2014/main" id="{7D3C7EFB-A315-0141-D679-0FD11A6628D9}"/>
              </a:ext>
            </a:extLst>
          </p:cNvPr>
          <p:cNvSpPr txBox="1"/>
          <p:nvPr/>
        </p:nvSpPr>
        <p:spPr>
          <a:xfrm>
            <a:off x="22345825" y="11670817"/>
            <a:ext cx="12877579"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Human vs. Model on Cumulative Reward</a:t>
            </a:r>
          </a:p>
        </p:txBody>
      </p:sp>
      <p:pic>
        <p:nvPicPr>
          <p:cNvPr id="13335" name="Picture 13334" descr="Chart&#10;&#10;Description automatically generated with medium confidence">
            <a:extLst>
              <a:ext uri="{FF2B5EF4-FFF2-40B4-BE49-F238E27FC236}">
                <a16:creationId xmlns:a16="http://schemas.microsoft.com/office/drawing/2014/main" id="{815B6C47-67AB-F9F6-389E-1D76E3CEA75B}"/>
              </a:ext>
            </a:extLst>
          </p:cNvPr>
          <p:cNvPicPr>
            <a:picLocks noChangeAspect="1"/>
          </p:cNvPicPr>
          <p:nvPr/>
        </p:nvPicPr>
        <p:blipFill>
          <a:blip r:embed="rId22"/>
          <a:stretch>
            <a:fillRect/>
          </a:stretch>
        </p:blipFill>
        <p:spPr>
          <a:xfrm>
            <a:off x="22385031" y="12282951"/>
            <a:ext cx="6637731" cy="4425154"/>
          </a:xfrm>
          <a:prstGeom prst="rect">
            <a:avLst/>
          </a:prstGeom>
        </p:spPr>
      </p:pic>
      <p:pic>
        <p:nvPicPr>
          <p:cNvPr id="13339" name="Picture 13338" descr="Chart, line chart&#10;&#10;Description automatically generated">
            <a:extLst>
              <a:ext uri="{FF2B5EF4-FFF2-40B4-BE49-F238E27FC236}">
                <a16:creationId xmlns:a16="http://schemas.microsoft.com/office/drawing/2014/main" id="{A16FEF20-03E9-4EDC-677C-D91D751500BD}"/>
              </a:ext>
            </a:extLst>
          </p:cNvPr>
          <p:cNvPicPr>
            <a:picLocks noChangeAspect="1"/>
          </p:cNvPicPr>
          <p:nvPr/>
        </p:nvPicPr>
        <p:blipFill>
          <a:blip r:embed="rId23"/>
          <a:stretch>
            <a:fillRect/>
          </a:stretch>
        </p:blipFill>
        <p:spPr>
          <a:xfrm>
            <a:off x="28758147" y="12282951"/>
            <a:ext cx="6637731" cy="4425154"/>
          </a:xfrm>
          <a:prstGeom prst="rect">
            <a:avLst/>
          </a:prstGeom>
        </p:spPr>
      </p:pic>
      <p:sp>
        <p:nvSpPr>
          <p:cNvPr id="13341" name="Rounded Rectangle 13340">
            <a:extLst>
              <a:ext uri="{FF2B5EF4-FFF2-40B4-BE49-F238E27FC236}">
                <a16:creationId xmlns:a16="http://schemas.microsoft.com/office/drawing/2014/main" id="{6EDCF4A9-F5FA-1BEE-48D6-E5C2113FFB67}"/>
              </a:ext>
            </a:extLst>
          </p:cNvPr>
          <p:cNvSpPr/>
          <p:nvPr/>
        </p:nvSpPr>
        <p:spPr bwMode="auto">
          <a:xfrm>
            <a:off x="22338680" y="17018538"/>
            <a:ext cx="12838935" cy="716326"/>
          </a:xfrm>
          <a:prstGeom prst="round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cs typeface="ＭＳ Ｐゴシック" charset="-128"/>
            </a:endParaRPr>
          </a:p>
        </p:txBody>
      </p:sp>
      <p:sp>
        <p:nvSpPr>
          <p:cNvPr id="13372" name="TextBox 13371">
            <a:extLst>
              <a:ext uri="{FF2B5EF4-FFF2-40B4-BE49-F238E27FC236}">
                <a16:creationId xmlns:a16="http://schemas.microsoft.com/office/drawing/2014/main" id="{BBC3F86F-6892-19BF-F276-0322D1161739}"/>
              </a:ext>
            </a:extLst>
          </p:cNvPr>
          <p:cNvSpPr txBox="1"/>
          <p:nvPr/>
        </p:nvSpPr>
        <p:spPr>
          <a:xfrm>
            <a:off x="22308057" y="17140883"/>
            <a:ext cx="12877579" cy="523220"/>
          </a:xfrm>
          <a:prstGeom prst="rect">
            <a:avLst/>
          </a:prstGeom>
          <a:noFill/>
        </p:spPr>
        <p:txBody>
          <a:bodyPr wrap="square" rtlCol="0">
            <a:spAutoFit/>
          </a:bodyPr>
          <a:lstStyle/>
          <a:p>
            <a:pPr algn="ctr"/>
            <a:r>
              <a:rPr lang="en-US" sz="2800" b="1" dirty="0">
                <a:solidFill>
                  <a:schemeClr val="bg1"/>
                </a:solidFill>
                <a:latin typeface="Avenir Book" panose="02000503020000020003" pitchFamily="2" charset="0"/>
              </a:rPr>
              <a:t>Human vs. Model Approach-Avoid Decisions</a:t>
            </a:r>
          </a:p>
        </p:txBody>
      </p:sp>
      <p:pic>
        <p:nvPicPr>
          <p:cNvPr id="13374" name="Picture 13373" descr="Icon&#10;&#10;Description automatically generated">
            <a:extLst>
              <a:ext uri="{FF2B5EF4-FFF2-40B4-BE49-F238E27FC236}">
                <a16:creationId xmlns:a16="http://schemas.microsoft.com/office/drawing/2014/main" id="{E8CFC8E2-C768-899D-BBA9-68B58A88F476}"/>
              </a:ext>
            </a:extLst>
          </p:cNvPr>
          <p:cNvPicPr>
            <a:picLocks noChangeAspect="1"/>
          </p:cNvPicPr>
          <p:nvPr/>
        </p:nvPicPr>
        <p:blipFill rotWithShape="1">
          <a:blip r:embed="rId24"/>
          <a:srcRect l="2687" r="7047"/>
          <a:stretch/>
        </p:blipFill>
        <p:spPr>
          <a:xfrm>
            <a:off x="22158798" y="17820716"/>
            <a:ext cx="12863781" cy="7125426"/>
          </a:xfrm>
          <a:prstGeom prst="rect">
            <a:avLst/>
          </a:prstGeom>
        </p:spPr>
      </p:pic>
      <p:pic>
        <p:nvPicPr>
          <p:cNvPr id="13376" name="Picture 13375" descr="A picture containing text, building, window&#10;&#10;Description automatically generated">
            <a:extLst>
              <a:ext uri="{FF2B5EF4-FFF2-40B4-BE49-F238E27FC236}">
                <a16:creationId xmlns:a16="http://schemas.microsoft.com/office/drawing/2014/main" id="{D9172F09-BE6A-CCC2-E62A-E70C6181E0C5}"/>
              </a:ext>
            </a:extLst>
          </p:cNvPr>
          <p:cNvPicPr>
            <a:picLocks noChangeAspect="1"/>
          </p:cNvPicPr>
          <p:nvPr/>
        </p:nvPicPr>
        <p:blipFill rotWithShape="1">
          <a:blip r:embed="rId25"/>
          <a:srcRect l="2955" r="7374"/>
          <a:stretch/>
        </p:blipFill>
        <p:spPr>
          <a:xfrm>
            <a:off x="22243671" y="24740806"/>
            <a:ext cx="12778908" cy="7125425"/>
          </a:xfrm>
          <a:prstGeom prst="rect">
            <a:avLst/>
          </a:prstGeom>
        </p:spPr>
      </p:pic>
      <p:sp>
        <p:nvSpPr>
          <p:cNvPr id="13377" name="Rectangle 13376">
            <a:extLst>
              <a:ext uri="{FF2B5EF4-FFF2-40B4-BE49-F238E27FC236}">
                <a16:creationId xmlns:a16="http://schemas.microsoft.com/office/drawing/2014/main" id="{E421EB23-6611-D2E5-B8A8-231BB35AC0C1}"/>
              </a:ext>
            </a:extLst>
          </p:cNvPr>
          <p:cNvSpPr/>
          <p:nvPr/>
        </p:nvSpPr>
        <p:spPr bwMode="auto">
          <a:xfrm>
            <a:off x="34733570" y="21106254"/>
            <a:ext cx="392799" cy="609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13378" name="Rectangle 13377">
            <a:extLst>
              <a:ext uri="{FF2B5EF4-FFF2-40B4-BE49-F238E27FC236}">
                <a16:creationId xmlns:a16="http://schemas.microsoft.com/office/drawing/2014/main" id="{FAC55404-89CE-6DBE-E225-CB3BE8C09F96}"/>
              </a:ext>
            </a:extLst>
          </p:cNvPr>
          <p:cNvSpPr/>
          <p:nvPr/>
        </p:nvSpPr>
        <p:spPr bwMode="auto">
          <a:xfrm>
            <a:off x="34753356" y="28754188"/>
            <a:ext cx="392799" cy="609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pic>
        <p:nvPicPr>
          <p:cNvPr id="13384" name="Picture 13383" descr="A picture containing graphical user interface&#10;&#10;Description automatically generated">
            <a:extLst>
              <a:ext uri="{FF2B5EF4-FFF2-40B4-BE49-F238E27FC236}">
                <a16:creationId xmlns:a16="http://schemas.microsoft.com/office/drawing/2014/main" id="{9A0ED855-BEE7-EA57-77DB-54A9992DF1DA}"/>
              </a:ext>
            </a:extLst>
          </p:cNvPr>
          <p:cNvPicPr>
            <a:picLocks noChangeAspect="1"/>
          </p:cNvPicPr>
          <p:nvPr/>
        </p:nvPicPr>
        <p:blipFill>
          <a:blip r:embed="rId26"/>
          <a:stretch>
            <a:fillRect/>
          </a:stretch>
        </p:blipFill>
        <p:spPr>
          <a:xfrm>
            <a:off x="31259399" y="31796178"/>
            <a:ext cx="3377032" cy="758763"/>
          </a:xfrm>
          <a:prstGeom prst="rect">
            <a:avLst/>
          </a:prstGeom>
        </p:spPr>
      </p:pic>
      <mc:AlternateContent xmlns:mc="http://schemas.openxmlformats.org/markup-compatibility/2006" xmlns:a14="http://schemas.microsoft.com/office/drawing/2010/main">
        <mc:Choice Requires="a14">
          <p:sp>
            <p:nvSpPr>
              <p:cNvPr id="13388" name="TextBox 13387">
                <a:extLst>
                  <a:ext uri="{FF2B5EF4-FFF2-40B4-BE49-F238E27FC236}">
                    <a16:creationId xmlns:a16="http://schemas.microsoft.com/office/drawing/2014/main" id="{B1C9B749-FF07-A6EB-F89D-3536E14B23CB}"/>
                  </a:ext>
                </a:extLst>
              </p:cNvPr>
              <p:cNvSpPr txBox="1"/>
              <p:nvPr/>
            </p:nvSpPr>
            <p:spPr>
              <a:xfrm>
                <a:off x="35821094" y="7053886"/>
                <a:ext cx="7629505" cy="10774616"/>
              </a:xfrm>
              <a:prstGeom prst="rect">
                <a:avLst/>
              </a:prstGeom>
              <a:noFill/>
              <a:effectLst/>
            </p:spPr>
            <p:txBody>
              <a:bodyPr wrap="square" rtlCol="0">
                <a:spAutoFit/>
              </a:bodyPr>
              <a:lstStyle/>
              <a:p>
                <a:pPr marL="457200" indent="-457200">
                  <a:buFont typeface="Wingdings" pitchFamily="2" charset="2"/>
                  <a:buChar char="Ø"/>
                </a:pPr>
                <a:r>
                  <a:rPr lang="en-US" sz="2800" dirty="0">
                    <a:solidFill>
                      <a:schemeClr val="accent4"/>
                    </a:solidFill>
                    <a:latin typeface="Avenir Book" panose="02000503020000020003" pitchFamily="2" charset="0"/>
                    <a:cs typeface="Times New Roman" panose="02020603050405020304" pitchFamily="18" charset="0"/>
                  </a:rPr>
                  <a:t>Our best-fit computational models capture some exploratory trend of the participants, with the proportion of good valence blocks approached increasing as the we move onto older age groups.</a:t>
                </a:r>
              </a:p>
              <a:p>
                <a:pPr marL="457200" indent="-457200">
                  <a:buFont typeface="Wingdings" pitchFamily="2" charset="2"/>
                  <a:buChar char="Ø"/>
                </a:pPr>
                <a:endParaRPr lang="en-US" sz="2000" dirty="0">
                  <a:solidFill>
                    <a:schemeClr val="accent4"/>
                  </a:solidFill>
                  <a:latin typeface="Avenir Book" panose="02000503020000020003" pitchFamily="2" charset="0"/>
                  <a:cs typeface="Times New Roman" panose="02020603050405020304" pitchFamily="18" charset="0"/>
                </a:endParaRPr>
              </a:p>
              <a:p>
                <a:pPr marL="457200" indent="-457200">
                  <a:buFont typeface="Wingdings" pitchFamily="2" charset="2"/>
                  <a:buChar char="Ø"/>
                </a:pPr>
                <a:r>
                  <a:rPr lang="en-US" sz="2800" dirty="0">
                    <a:solidFill>
                      <a:schemeClr val="accent4"/>
                    </a:solidFill>
                    <a:latin typeface="Avenir Book" panose="02000503020000020003" pitchFamily="2" charset="0"/>
                    <a:cs typeface="Times New Roman" panose="02020603050405020304" pitchFamily="18" charset="0"/>
                  </a:rPr>
                  <a:t>All the simulated agents exhibited greater rates of approaching non-valence blocks than their human counterparts across the trial time. This could be attributed to inverse temperature </a:t>
                </a:r>
                <a14:m>
                  <m:oMath xmlns:m="http://schemas.openxmlformats.org/officeDocument/2006/math">
                    <m:r>
                      <a:rPr lang="en-US" sz="2800" i="1">
                        <a:solidFill>
                          <a:schemeClr val="accent4"/>
                        </a:solidFill>
                        <a:latin typeface="Cambria Math" panose="02040503050406030204" pitchFamily="18" charset="0"/>
                        <a:cs typeface="Times New Roman" panose="02020603050405020304" pitchFamily="18" charset="0"/>
                      </a:rPr>
                      <m:t>𝛽</m:t>
                    </m:r>
                  </m:oMath>
                </a14:m>
                <a:r>
                  <a:rPr lang="en-US" sz="2800" dirty="0">
                    <a:solidFill>
                      <a:schemeClr val="accent4"/>
                    </a:solidFill>
                    <a:latin typeface="Avenir Book" panose="02000503020000020003" pitchFamily="2" charset="0"/>
                    <a:cs typeface="Times New Roman" panose="02020603050405020304" pitchFamily="18" charset="0"/>
                  </a:rPr>
                  <a:t>’s inability to model explore-exploit tradeoffs across time. This hypothesis also addresses the near zero best-fit negative learning rates </a:t>
                </a:r>
                <a14:m>
                  <m:oMath xmlns:m="http://schemas.openxmlformats.org/officeDocument/2006/math">
                    <m:sSub>
                      <m:sSubPr>
                        <m:ctrlPr>
                          <a:rPr lang="en-US" sz="2800" i="1">
                            <a:solidFill>
                              <a:schemeClr val="accent4"/>
                            </a:solidFill>
                            <a:latin typeface="Cambria Math" panose="02040503050406030204" pitchFamily="18" charset="0"/>
                            <a:cs typeface="Times New Roman" panose="02020603050405020304" pitchFamily="18" charset="0"/>
                          </a:rPr>
                        </m:ctrlPr>
                      </m:sSubPr>
                      <m:e>
                        <m:r>
                          <a:rPr lang="en-US" sz="2800" i="1">
                            <a:solidFill>
                              <a:schemeClr val="accent4"/>
                            </a:solidFill>
                            <a:latin typeface="Cambria Math" panose="02040503050406030204" pitchFamily="18" charset="0"/>
                            <a:cs typeface="Times New Roman" panose="02020603050405020304" pitchFamily="18" charset="0"/>
                          </a:rPr>
                          <m:t>𝛼</m:t>
                        </m:r>
                      </m:e>
                      <m:sub>
                        <m:r>
                          <a:rPr lang="en-US" sz="2800" i="1">
                            <a:solidFill>
                              <a:schemeClr val="accent4"/>
                            </a:solidFill>
                            <a:latin typeface="Cambria Math" panose="02040503050406030204" pitchFamily="18" charset="0"/>
                            <a:cs typeface="Times New Roman" panose="02020603050405020304" pitchFamily="18" charset="0"/>
                          </a:rPr>
                          <m:t>−</m:t>
                        </m:r>
                      </m:sub>
                    </m:sSub>
                  </m:oMath>
                </a14:m>
                <a:r>
                  <a:rPr lang="en-US" sz="2800" dirty="0">
                    <a:solidFill>
                      <a:schemeClr val="accent4"/>
                    </a:solidFill>
                    <a:latin typeface="Avenir Book" panose="02000503020000020003" pitchFamily="2" charset="0"/>
                    <a:cs typeface="Times New Roman" panose="02020603050405020304" pitchFamily="18" charset="0"/>
                  </a:rPr>
                  <a:t> amongst children despite their demonstrated ability to avoid punishing blocks over time. </a:t>
                </a:r>
              </a:p>
              <a:p>
                <a:pPr marL="457200" indent="-457200">
                  <a:buFont typeface="Wingdings" pitchFamily="2" charset="2"/>
                  <a:buChar char="Ø"/>
                </a:pPr>
                <a:endParaRPr lang="en-US" sz="2000" dirty="0">
                  <a:solidFill>
                    <a:schemeClr val="accent4"/>
                  </a:solidFill>
                  <a:latin typeface="Avenir Book" panose="02000503020000020003" pitchFamily="2" charset="0"/>
                  <a:cs typeface="Times New Roman" panose="02020603050405020304" pitchFamily="18" charset="0"/>
                </a:endParaRPr>
              </a:p>
              <a:p>
                <a:pPr marL="457200" indent="-457200">
                  <a:buFont typeface="Wingdings" pitchFamily="2" charset="2"/>
                  <a:buChar char="Ø"/>
                </a:pPr>
                <a:r>
                  <a:rPr lang="en-US" sz="2800" dirty="0">
                    <a:solidFill>
                      <a:schemeClr val="accent4"/>
                    </a:solidFill>
                    <a:latin typeface="Avenir Book" panose="02000503020000020003" pitchFamily="2" charset="0"/>
                    <a:cs typeface="Times New Roman" panose="02020603050405020304" pitchFamily="18" charset="0"/>
                  </a:rPr>
                  <a:t>The adult best-fit model contained both value function for color and pattern. This is consistent with their tendency to generalize to a one-dimensional rule. Furthermore, </a:t>
                </a:r>
                <a14:m>
                  <m:oMath xmlns:m="http://schemas.openxmlformats.org/officeDocument/2006/math">
                    <m:sSub>
                      <m:sSubPr>
                        <m:ctrlPr>
                          <a:rPr lang="en-US" sz="2800" i="1">
                            <a:solidFill>
                              <a:schemeClr val="accent4"/>
                            </a:solidFill>
                            <a:latin typeface="Cambria Math" panose="02040503050406030204" pitchFamily="18" charset="0"/>
                            <a:ea typeface="Cambria Math" panose="02040503050406030204" pitchFamily="18" charset="0"/>
                          </a:rPr>
                        </m:ctrlPr>
                      </m:sSubPr>
                      <m:e>
                        <m:r>
                          <a:rPr lang="en-US" sz="2800" i="1">
                            <a:solidFill>
                              <a:schemeClr val="accent4"/>
                            </a:solidFill>
                            <a:latin typeface="Cambria Math" panose="02040503050406030204" pitchFamily="18" charset="0"/>
                            <a:ea typeface="Cambria Math" panose="02040503050406030204" pitchFamily="18" charset="0"/>
                          </a:rPr>
                          <m:t>𝛼</m:t>
                        </m:r>
                      </m:e>
                      <m:sub>
                        <m:r>
                          <a:rPr lang="en-US" sz="2800" i="1">
                            <a:solidFill>
                              <a:schemeClr val="accent4"/>
                            </a:solidFill>
                            <a:latin typeface="Cambria Math" panose="02040503050406030204" pitchFamily="18" charset="0"/>
                            <a:ea typeface="Cambria Math" panose="02040503050406030204" pitchFamily="18" charset="0"/>
                          </a:rPr>
                          <m:t>−</m:t>
                        </m:r>
                        <m:r>
                          <a:rPr lang="en-US" sz="2800">
                            <a:solidFill>
                              <a:schemeClr val="accent4"/>
                            </a:solidFill>
                            <a:latin typeface="Cambria Math" panose="02040503050406030204" pitchFamily="18" charset="0"/>
                            <a:ea typeface="Cambria Math" panose="02040503050406030204" pitchFamily="18" charset="0"/>
                          </a:rPr>
                          <m:t>, </m:t>
                        </m:r>
                        <m:r>
                          <a:rPr lang="en-US" sz="2800" i="1">
                            <a:solidFill>
                              <a:schemeClr val="accent4"/>
                            </a:solidFill>
                            <a:latin typeface="Cambria Math" panose="02040503050406030204" pitchFamily="18" charset="0"/>
                            <a:ea typeface="Cambria Math" panose="02040503050406030204" pitchFamily="18" charset="0"/>
                          </a:rPr>
                          <m:t>𝑝𝑎𝑡𝑡𝑒𝑟𝑛</m:t>
                        </m:r>
                      </m:sub>
                    </m:sSub>
                  </m:oMath>
                </a14:m>
                <a:r>
                  <a:rPr lang="en-US" sz="2800" dirty="0">
                    <a:solidFill>
                      <a:schemeClr val="accent4"/>
                    </a:solidFill>
                    <a:latin typeface="Avenir Book" panose="02000503020000020003" pitchFamily="2" charset="0"/>
                    <a:cs typeface="Times New Roman" panose="02020603050405020304" pitchFamily="18" charset="0"/>
                  </a:rPr>
                  <a:t> &gt; </a:t>
                </a:r>
                <a14:m>
                  <m:oMath xmlns:m="http://schemas.openxmlformats.org/officeDocument/2006/math">
                    <m:sSub>
                      <m:sSubPr>
                        <m:ctrlPr>
                          <a:rPr lang="en-US" sz="2800" i="1">
                            <a:solidFill>
                              <a:schemeClr val="accent4"/>
                            </a:solidFill>
                            <a:latin typeface="Cambria Math" panose="02040503050406030204" pitchFamily="18" charset="0"/>
                            <a:ea typeface="Cambria Math" panose="02040503050406030204" pitchFamily="18" charset="0"/>
                          </a:rPr>
                        </m:ctrlPr>
                      </m:sSubPr>
                      <m:e>
                        <m:r>
                          <a:rPr lang="en-US" sz="2800" i="1">
                            <a:solidFill>
                              <a:schemeClr val="accent4"/>
                            </a:solidFill>
                            <a:latin typeface="Cambria Math" panose="02040503050406030204" pitchFamily="18" charset="0"/>
                            <a:ea typeface="Cambria Math" panose="02040503050406030204" pitchFamily="18" charset="0"/>
                          </a:rPr>
                          <m:t>𝛼</m:t>
                        </m:r>
                      </m:e>
                      <m:sub>
                        <m:r>
                          <a:rPr lang="en-US" sz="2800" i="1">
                            <a:solidFill>
                              <a:schemeClr val="accent4"/>
                            </a:solidFill>
                            <a:latin typeface="Cambria Math" panose="02040503050406030204" pitchFamily="18" charset="0"/>
                            <a:ea typeface="Cambria Math" panose="02040503050406030204" pitchFamily="18" charset="0"/>
                          </a:rPr>
                          <m:t>−,</m:t>
                        </m:r>
                        <m:r>
                          <a:rPr lang="en-US" sz="2800" i="1">
                            <a:solidFill>
                              <a:schemeClr val="accent4"/>
                            </a:solidFill>
                            <a:latin typeface="Cambria Math" panose="02040503050406030204" pitchFamily="18" charset="0"/>
                            <a:ea typeface="Cambria Math" panose="02040503050406030204" pitchFamily="18" charset="0"/>
                          </a:rPr>
                          <m:t>𝑐𝑜𝑙𝑜𝑟</m:t>
                        </m:r>
                      </m:sub>
                    </m:sSub>
                  </m:oMath>
                </a14:m>
                <a:r>
                  <a:rPr lang="en-US" sz="2800" b="1" dirty="0">
                    <a:solidFill>
                      <a:schemeClr val="accent4"/>
                    </a:solidFill>
                    <a:latin typeface="Avenir Book" panose="02000503020000020003" pitchFamily="2" charset="0"/>
                    <a:cs typeface="Times New Roman" panose="02020603050405020304" pitchFamily="18" charset="0"/>
                  </a:rPr>
                  <a:t> </a:t>
                </a:r>
                <a:r>
                  <a:rPr lang="en-US" sz="2800" dirty="0">
                    <a:solidFill>
                      <a:schemeClr val="accent4"/>
                    </a:solidFill>
                    <a:latin typeface="Avenir Book" panose="02000503020000020003" pitchFamily="2" charset="0"/>
                    <a:cs typeface="Times New Roman" panose="02020603050405020304" pitchFamily="18" charset="0"/>
                  </a:rPr>
                  <a:t>suggests greater sensitivity towards punishment with respect to block pattern, which is consistent with adults’ tendency to infer a 1-D color rule. </a:t>
                </a:r>
              </a:p>
            </p:txBody>
          </p:sp>
        </mc:Choice>
        <mc:Fallback xmlns="">
          <p:sp>
            <p:nvSpPr>
              <p:cNvPr id="13388" name="TextBox 13387">
                <a:extLst>
                  <a:ext uri="{FF2B5EF4-FFF2-40B4-BE49-F238E27FC236}">
                    <a16:creationId xmlns:a16="http://schemas.microsoft.com/office/drawing/2014/main" id="{B1C9B749-FF07-A6EB-F89D-3536E14B23CB}"/>
                  </a:ext>
                </a:extLst>
              </p:cNvPr>
              <p:cNvSpPr txBox="1">
                <a:spLocks noRot="1" noChangeAspect="1" noMove="1" noResize="1" noEditPoints="1" noAdjustHandles="1" noChangeArrowheads="1" noChangeShapeType="1" noTextEdit="1"/>
              </p:cNvSpPr>
              <p:nvPr/>
            </p:nvSpPr>
            <p:spPr>
              <a:xfrm>
                <a:off x="35821094" y="7053886"/>
                <a:ext cx="7629505" cy="10774616"/>
              </a:xfrm>
              <a:prstGeom prst="rect">
                <a:avLst/>
              </a:prstGeom>
              <a:blipFill>
                <a:blip r:embed="rId27"/>
                <a:stretch>
                  <a:fillRect l="-1495" t="-589" r="-1827"/>
                </a:stretch>
              </a:blipFill>
              <a:effectLst/>
            </p:spPr>
            <p:txBody>
              <a:bodyPr/>
              <a:lstStyle/>
              <a:p>
                <a:r>
                  <a:rPr lang="en-US">
                    <a:noFill/>
                  </a:rPr>
                  <a:t> </a:t>
                </a:r>
              </a:p>
            </p:txBody>
          </p:sp>
        </mc:Fallback>
      </mc:AlternateContent>
      <p:sp>
        <p:nvSpPr>
          <p:cNvPr id="13390" name="TextBox 13389">
            <a:extLst>
              <a:ext uri="{FF2B5EF4-FFF2-40B4-BE49-F238E27FC236}">
                <a16:creationId xmlns:a16="http://schemas.microsoft.com/office/drawing/2014/main" id="{7F4EA2D8-4E32-DC6F-8749-391EC77BEC2B}"/>
              </a:ext>
            </a:extLst>
          </p:cNvPr>
          <p:cNvSpPr txBox="1"/>
          <p:nvPr/>
        </p:nvSpPr>
        <p:spPr>
          <a:xfrm>
            <a:off x="35825957" y="19032142"/>
            <a:ext cx="7629505" cy="3724096"/>
          </a:xfrm>
          <a:prstGeom prst="rect">
            <a:avLst/>
          </a:prstGeom>
          <a:noFill/>
          <a:effectLst/>
        </p:spPr>
        <p:txBody>
          <a:bodyPr wrap="square" rtlCol="0">
            <a:spAutoFit/>
          </a:bodyPr>
          <a:lstStyle/>
          <a:p>
            <a:pPr marL="457200" indent="-457200">
              <a:buFont typeface="Wingdings" pitchFamily="2" charset="2"/>
              <a:buChar char="Ø"/>
            </a:pPr>
            <a:r>
              <a:rPr lang="en-US" sz="2800" dirty="0">
                <a:latin typeface="Avenir Book" panose="02000503020000020003" pitchFamily="2" charset="0"/>
                <a:cs typeface="Times New Roman" panose="02020603050405020304" pitchFamily="18" charset="0"/>
              </a:rPr>
              <a:t>Introduce a “curiosity” factor to model the directed exploration of the children</a:t>
            </a:r>
            <a:r>
              <a:rPr lang="en-US" sz="2800" baseline="30000" dirty="0">
                <a:latin typeface="Avenir Book" panose="02000503020000020003" pitchFamily="2" charset="0"/>
                <a:cs typeface="Times New Roman" panose="02020603050405020304" pitchFamily="18" charset="0"/>
              </a:rPr>
              <a:t>9</a:t>
            </a:r>
            <a:r>
              <a:rPr lang="en-US" sz="2800" dirty="0">
                <a:latin typeface="Avenir Book" panose="02000503020000020003" pitchFamily="2" charset="0"/>
                <a:cs typeface="Times New Roman" panose="02020603050405020304" pitchFamily="18" charset="0"/>
              </a:rPr>
              <a:t>.</a:t>
            </a:r>
          </a:p>
          <a:p>
            <a:endParaRPr lang="en-US" sz="2000" dirty="0">
              <a:latin typeface="Avenir Book" panose="02000503020000020003" pitchFamily="2" charset="0"/>
              <a:cs typeface="Times New Roman" panose="02020603050405020304" pitchFamily="18" charset="0"/>
            </a:endParaRPr>
          </a:p>
          <a:p>
            <a:pPr marL="457200" indent="-457200">
              <a:buFont typeface="Wingdings" pitchFamily="2" charset="2"/>
              <a:buChar char="Ø"/>
            </a:pPr>
            <a:r>
              <a:rPr lang="en-US" sz="2800" dirty="0">
                <a:latin typeface="Avenir Book" panose="02000503020000020003" pitchFamily="2" charset="0"/>
                <a:cs typeface="Times New Roman" panose="02020603050405020304" pitchFamily="18" charset="0"/>
              </a:rPr>
              <a:t>Introduce a free parameter to measure the extent of an agent’s generalization towards a 1-D rule as opposed a 2-D one.</a:t>
            </a:r>
          </a:p>
          <a:p>
            <a:pPr marL="457200" indent="-457200">
              <a:buFont typeface="Wingdings" pitchFamily="2" charset="2"/>
              <a:buChar char="Ø"/>
            </a:pPr>
            <a:endParaRPr lang="en-US" sz="2000" dirty="0">
              <a:latin typeface="Avenir Book" panose="02000503020000020003" pitchFamily="2" charset="0"/>
              <a:cs typeface="Times New Roman" panose="02020603050405020304" pitchFamily="18" charset="0"/>
            </a:endParaRPr>
          </a:p>
          <a:p>
            <a:pPr marL="457200" indent="-457200">
              <a:buFont typeface="Wingdings" pitchFamily="2" charset="2"/>
              <a:buChar char="Ø"/>
            </a:pPr>
            <a:r>
              <a:rPr lang="en-US" sz="2800" dirty="0">
                <a:latin typeface="Avenir Book" panose="02000503020000020003" pitchFamily="2" charset="0"/>
                <a:cs typeface="Times New Roman" panose="02020603050405020304" pitchFamily="18" charset="0"/>
              </a:rPr>
              <a:t>Adapt a Bayesian paradigm to introduce prior beliefs about color, pattern, etc. </a:t>
            </a:r>
          </a:p>
        </p:txBody>
      </p:sp>
      <p:sp>
        <p:nvSpPr>
          <p:cNvPr id="13395" name="TextBox 13394">
            <a:extLst>
              <a:ext uri="{FF2B5EF4-FFF2-40B4-BE49-F238E27FC236}">
                <a16:creationId xmlns:a16="http://schemas.microsoft.com/office/drawing/2014/main" id="{A174CFA9-EE22-7A60-A39B-46E9025BDAC1}"/>
              </a:ext>
            </a:extLst>
          </p:cNvPr>
          <p:cNvSpPr txBox="1"/>
          <p:nvPr/>
        </p:nvSpPr>
        <p:spPr>
          <a:xfrm>
            <a:off x="35811993" y="23847524"/>
            <a:ext cx="7629505" cy="5047536"/>
          </a:xfrm>
          <a:prstGeom prst="rect">
            <a:avLst/>
          </a:prstGeom>
          <a:noFill/>
          <a:effectLst/>
        </p:spPr>
        <p:txBody>
          <a:bodyPr wrap="square" rtlCol="0">
            <a:spAutoFit/>
          </a:bodyPr>
          <a:lstStyle/>
          <a:p>
            <a:endParaRPr lang="en-US" sz="1400" dirty="0">
              <a:latin typeface="Avenir Book" panose="02000503020000020003" pitchFamily="2" charset="0"/>
              <a:cs typeface="Times New Roman" panose="02020603050405020304" pitchFamily="18" charset="0"/>
            </a:endParaRPr>
          </a:p>
          <a:p>
            <a:pPr marL="342900" indent="-342900">
              <a:buFont typeface="+mj-lt"/>
              <a:buAutoNum type="arabicPeriod"/>
            </a:pPr>
            <a:r>
              <a:rPr lang="en-US" sz="1400" dirty="0">
                <a:latin typeface="Avenir Book" panose="02000503020000020003" pitchFamily="2" charset="0"/>
                <a:cs typeface="Times New Roman" panose="02020603050405020304" pitchFamily="18" charset="0"/>
              </a:rPr>
              <a:t>Liquin, E. &amp; Gopnik, A. (2022). Children are more exploratory and learn more than adults in a</a:t>
            </a:r>
            <a:r>
              <a:rPr lang="en-US" sz="1400" dirty="0">
                <a:solidFill>
                  <a:schemeClr val="tx1">
                    <a:lumMod val="95000"/>
                    <a:lumOff val="5000"/>
                  </a:schemeClr>
                </a:solidFill>
                <a:latin typeface="Avenir Book" panose="02000503020000020003" pitchFamily="2" charset="0"/>
                <a:cs typeface="Times New Roman" panose="02020603050405020304" pitchFamily="18" charset="0"/>
              </a:rPr>
              <a:t>n approach-avoid task. </a:t>
            </a:r>
            <a:r>
              <a:rPr lang="en-US" sz="1400" i="1" dirty="0">
                <a:solidFill>
                  <a:schemeClr val="tx1">
                    <a:lumMod val="95000"/>
                    <a:lumOff val="5000"/>
                  </a:schemeClr>
                </a:solidFill>
                <a:latin typeface="Avenir Book" panose="02000503020000020003" pitchFamily="2" charset="0"/>
                <a:cs typeface="Times New Roman" panose="02020603050405020304" pitchFamily="18" charset="0"/>
              </a:rPr>
              <a:t>Cognition, 218. </a:t>
            </a:r>
            <a:r>
              <a:rPr lang="en-US" sz="1400" dirty="0">
                <a:solidFill>
                  <a:schemeClr val="tx1">
                    <a:lumMod val="95000"/>
                    <a:lumOff val="5000"/>
                  </a:schemeClr>
                </a:solidFill>
                <a:latin typeface="Avenir Book" panose="02000503020000020003" pitchFamily="2" charset="0"/>
                <a:cs typeface="Times New Roman" panose="02020603050405020304" pitchFamily="18" charset="0"/>
                <a:hlinkClick r:id="rId28">
                  <a:extLst>
                    <a:ext uri="{A12FA001-AC4F-418D-AE19-62706E023703}">
                      <ahyp:hlinkClr xmlns:ahyp="http://schemas.microsoft.com/office/drawing/2018/hyperlinkcolor" val="tx"/>
                    </a:ext>
                  </a:extLst>
                </a:hlinkClick>
              </a:rPr>
              <a:t>https://doi.org/10.1016/j.cognition.2021.104940</a:t>
            </a:r>
            <a:r>
              <a:rPr lang="en-US" sz="1400" dirty="0">
                <a:solidFill>
                  <a:schemeClr val="tx1">
                    <a:lumMod val="95000"/>
                    <a:lumOff val="5000"/>
                  </a:schemeClr>
                </a:solidFill>
                <a:latin typeface="Avenir Book" panose="02000503020000020003" pitchFamily="2" charset="0"/>
                <a:cs typeface="Times New Roman" panose="02020603050405020304" pitchFamily="18" charset="0"/>
              </a:rPr>
              <a:t> </a:t>
            </a:r>
          </a:p>
          <a:p>
            <a:pPr marL="342900" indent="-342900">
              <a:buFont typeface="+mj-lt"/>
              <a:buAutoNum type="arabicPeriod"/>
            </a:pPr>
            <a:r>
              <a:rPr lang="en-US" sz="1400" dirty="0">
                <a:solidFill>
                  <a:schemeClr val="tx1">
                    <a:lumMod val="95000"/>
                    <a:lumOff val="5000"/>
                  </a:schemeClr>
                </a:solidFill>
                <a:latin typeface="Avenir Book" panose="02000503020000020003" pitchFamily="2" charset="0"/>
                <a:cs typeface="Times New Roman" panose="02020603050405020304" pitchFamily="18" charset="0"/>
              </a:rPr>
              <a:t>Lucas, C., Bridgers, S., et al. (2014). When children are better (or at least more open-minded) learners than adults: Developmental differences in learning the forms of causal relationships. </a:t>
            </a:r>
            <a:r>
              <a:rPr lang="en-US" sz="1400" i="1" dirty="0">
                <a:solidFill>
                  <a:schemeClr val="tx1">
                    <a:lumMod val="95000"/>
                    <a:lumOff val="5000"/>
                  </a:schemeClr>
                </a:solidFill>
                <a:latin typeface="Avenir Book" panose="02000503020000020003" pitchFamily="2" charset="0"/>
                <a:cs typeface="Times New Roman" panose="02020603050405020304" pitchFamily="18" charset="0"/>
              </a:rPr>
              <a:t>Cognition, 131(2)</a:t>
            </a:r>
            <a:r>
              <a:rPr lang="en-US" sz="1400" dirty="0">
                <a:solidFill>
                  <a:schemeClr val="tx1">
                    <a:lumMod val="95000"/>
                    <a:lumOff val="5000"/>
                  </a:schemeClr>
                </a:solidFill>
                <a:latin typeface="Avenir Book" panose="02000503020000020003" pitchFamily="2" charset="0"/>
                <a:cs typeface="Times New Roman" panose="02020603050405020304" pitchFamily="18" charset="0"/>
              </a:rPr>
              <a:t>, 284-299. </a:t>
            </a:r>
            <a:r>
              <a:rPr lang="en-US" sz="1400" dirty="0">
                <a:solidFill>
                  <a:schemeClr val="tx1">
                    <a:lumMod val="95000"/>
                    <a:lumOff val="5000"/>
                  </a:schemeClr>
                </a:solidFill>
                <a:latin typeface="Avenir Book" panose="02000503020000020003" pitchFamily="2" charset="0"/>
                <a:cs typeface="Times New Roman" panose="02020603050405020304" pitchFamily="18" charset="0"/>
                <a:hlinkClick r:id="rId29">
                  <a:extLst>
                    <a:ext uri="{A12FA001-AC4F-418D-AE19-62706E023703}">
                      <ahyp:hlinkClr xmlns:ahyp="http://schemas.microsoft.com/office/drawing/2018/hyperlinkcolor" val="tx"/>
                    </a:ext>
                  </a:extLst>
                </a:hlinkClick>
              </a:rPr>
              <a:t>https://doi.org/10.1016/j.cognition.2013.12.010</a:t>
            </a:r>
            <a:r>
              <a:rPr lang="en-US" sz="1400" dirty="0">
                <a:solidFill>
                  <a:schemeClr val="tx1">
                    <a:lumMod val="95000"/>
                    <a:lumOff val="5000"/>
                  </a:schemeClr>
                </a:solidFill>
                <a:latin typeface="Avenir Book" panose="02000503020000020003" pitchFamily="2" charset="0"/>
                <a:cs typeface="Times New Roman" panose="02020603050405020304" pitchFamily="18" charset="0"/>
              </a:rPr>
              <a:t> </a:t>
            </a:r>
          </a:p>
          <a:p>
            <a:pPr marL="342900" indent="-342900">
              <a:buFont typeface="+mj-lt"/>
              <a:buAutoNum type="arabicPeriod"/>
            </a:pPr>
            <a:r>
              <a:rPr lang="en-US" sz="1400" dirty="0">
                <a:solidFill>
                  <a:schemeClr val="tx1">
                    <a:lumMod val="95000"/>
                    <a:lumOff val="5000"/>
                  </a:schemeClr>
                </a:solidFill>
                <a:latin typeface="Avenir Book" panose="02000503020000020003" pitchFamily="2" charset="0"/>
                <a:cs typeface="Times New Roman" panose="02020603050405020304" pitchFamily="18" charset="0"/>
              </a:rPr>
              <a:t>Kosoy, E., Collins, J., et al. (2020). Exploring Exploration: Comparing Children with RL Agents in Unified Environments. </a:t>
            </a:r>
            <a:r>
              <a:rPr lang="en-US" sz="1400" i="1" dirty="0">
                <a:solidFill>
                  <a:schemeClr val="tx1">
                    <a:lumMod val="95000"/>
                    <a:lumOff val="5000"/>
                  </a:schemeClr>
                </a:solidFill>
                <a:latin typeface="Avenir Book" panose="02000503020000020003" pitchFamily="2" charset="0"/>
                <a:cs typeface="Times New Roman" panose="02020603050405020304" pitchFamily="18" charset="0"/>
              </a:rPr>
              <a:t>arXiv:2005.02880. </a:t>
            </a:r>
            <a:r>
              <a:rPr lang="en-US" sz="1400" dirty="0">
                <a:solidFill>
                  <a:schemeClr val="tx1">
                    <a:lumMod val="95000"/>
                    <a:lumOff val="5000"/>
                  </a:schemeClr>
                </a:solidFill>
                <a:latin typeface="Avenir Book" panose="02000503020000020003" pitchFamily="2" charset="0"/>
                <a:cs typeface="Times New Roman" panose="02020603050405020304" pitchFamily="18" charset="0"/>
                <a:hlinkClick r:id="rId30">
                  <a:extLst>
                    <a:ext uri="{A12FA001-AC4F-418D-AE19-62706E023703}">
                      <ahyp:hlinkClr xmlns:ahyp="http://schemas.microsoft.com/office/drawing/2018/hyperlinkcolor" val="tx"/>
                    </a:ext>
                  </a:extLst>
                </a:hlinkClick>
              </a:rPr>
              <a:t>https://doi.org/10.48550/arXiv.2005.02880</a:t>
            </a:r>
            <a:endParaRPr lang="en-US" sz="1400" dirty="0">
              <a:solidFill>
                <a:schemeClr val="tx1">
                  <a:lumMod val="95000"/>
                  <a:lumOff val="5000"/>
                </a:schemeClr>
              </a:solidFill>
              <a:latin typeface="Avenir Book" panose="02000503020000020003" pitchFamily="2" charset="0"/>
              <a:cs typeface="Times New Roman" panose="02020603050405020304" pitchFamily="18" charset="0"/>
            </a:endParaRPr>
          </a:p>
          <a:p>
            <a:pPr marL="342900" indent="-342900">
              <a:buFont typeface="+mj-lt"/>
              <a:buAutoNum type="arabicPeriod"/>
            </a:pPr>
            <a:r>
              <a:rPr lang="en-US" sz="1400" dirty="0">
                <a:solidFill>
                  <a:schemeClr val="tx1">
                    <a:lumMod val="95000"/>
                    <a:lumOff val="5000"/>
                  </a:schemeClr>
                </a:solidFill>
                <a:latin typeface="Avenir Book" panose="02000503020000020003" pitchFamily="2" charset="0"/>
                <a:cs typeface="Times New Roman" panose="02020603050405020304" pitchFamily="18" charset="0"/>
              </a:rPr>
              <a:t>Rich, A. S., Gureckis, T. M. (2018). The limits of learning: Exploration, generalization, and the development of learning traps. </a:t>
            </a:r>
            <a:r>
              <a:rPr lang="en-US" sz="1400" i="1" dirty="0">
                <a:solidFill>
                  <a:schemeClr val="tx1">
                    <a:lumMod val="95000"/>
                    <a:lumOff val="5000"/>
                  </a:schemeClr>
                </a:solidFill>
                <a:latin typeface="Avenir Book" panose="02000503020000020003" pitchFamily="2" charset="0"/>
                <a:cs typeface="Times New Roman" panose="02020603050405020304" pitchFamily="18" charset="0"/>
              </a:rPr>
              <a:t>Journal of Experimental Psychology: General, 147(</a:t>
            </a:r>
            <a:r>
              <a:rPr lang="en-US" sz="1400" dirty="0">
                <a:solidFill>
                  <a:schemeClr val="tx1">
                    <a:lumMod val="95000"/>
                    <a:lumOff val="5000"/>
                  </a:schemeClr>
                </a:solidFill>
                <a:latin typeface="Avenir Book" panose="02000503020000020003" pitchFamily="2" charset="0"/>
                <a:cs typeface="Times New Roman" panose="02020603050405020304" pitchFamily="18" charset="0"/>
              </a:rPr>
              <a:t>11). 1553-1570. </a:t>
            </a:r>
            <a:r>
              <a:rPr lang="en-US" sz="1400" dirty="0">
                <a:solidFill>
                  <a:schemeClr val="tx1">
                    <a:lumMod val="95000"/>
                    <a:lumOff val="5000"/>
                  </a:schemeClr>
                </a:solidFill>
                <a:latin typeface="Avenir Book" panose="02000503020000020003" pitchFamily="2" charset="0"/>
                <a:cs typeface="Times New Roman" panose="02020603050405020304" pitchFamily="18" charset="0"/>
                <a:hlinkClick r:id="rId31">
                  <a:extLst>
                    <a:ext uri="{A12FA001-AC4F-418D-AE19-62706E023703}">
                      <ahyp:hlinkClr xmlns:ahyp="http://schemas.microsoft.com/office/drawing/2018/hyperlinkcolor" val="tx"/>
                    </a:ext>
                  </a:extLst>
                </a:hlinkClick>
              </a:rPr>
              <a:t>https://doi.org/10.1037/xge0000466</a:t>
            </a:r>
            <a:r>
              <a:rPr lang="en-US" sz="1400" dirty="0">
                <a:solidFill>
                  <a:schemeClr val="tx1">
                    <a:lumMod val="95000"/>
                    <a:lumOff val="5000"/>
                  </a:schemeClr>
                </a:solidFill>
                <a:latin typeface="Avenir Book" panose="02000503020000020003" pitchFamily="2" charset="0"/>
                <a:cs typeface="Times New Roman" panose="02020603050405020304" pitchFamily="18" charset="0"/>
              </a:rPr>
              <a:t> </a:t>
            </a:r>
          </a:p>
          <a:p>
            <a:pPr marL="342900" indent="-342900">
              <a:buFont typeface="+mj-lt"/>
              <a:buAutoNum type="arabicPeriod"/>
            </a:pPr>
            <a:r>
              <a:rPr lang="en-US" sz="1400" dirty="0">
                <a:solidFill>
                  <a:schemeClr val="tx1">
                    <a:lumMod val="95000"/>
                    <a:lumOff val="5000"/>
                  </a:schemeClr>
                </a:solidFill>
                <a:latin typeface="Avenir Book" panose="02000503020000020003" pitchFamily="2" charset="0"/>
                <a:cs typeface="Times New Roman" panose="02020603050405020304" pitchFamily="18" charset="0"/>
              </a:rPr>
              <a:t>Wilson, R. C., Collins, A. G. (2019). Ten simple rules for the computational modeling of behavioral data. </a:t>
            </a:r>
            <a:r>
              <a:rPr lang="en-US" sz="1400" i="1" dirty="0">
                <a:solidFill>
                  <a:schemeClr val="tx1">
                    <a:lumMod val="95000"/>
                    <a:lumOff val="5000"/>
                  </a:schemeClr>
                </a:solidFill>
                <a:latin typeface="Avenir Book" panose="02000503020000020003" pitchFamily="2" charset="0"/>
                <a:cs typeface="Times New Roman" panose="02020603050405020304" pitchFamily="18" charset="0"/>
              </a:rPr>
              <a:t>eLife</a:t>
            </a:r>
            <a:r>
              <a:rPr lang="en-US" sz="1400" dirty="0">
                <a:solidFill>
                  <a:schemeClr val="tx1">
                    <a:lumMod val="95000"/>
                    <a:lumOff val="5000"/>
                  </a:schemeClr>
                </a:solidFill>
                <a:latin typeface="Avenir Book" panose="02000503020000020003" pitchFamily="2" charset="0"/>
                <a:cs typeface="Times New Roman" panose="02020603050405020304" pitchFamily="18" charset="0"/>
              </a:rPr>
              <a:t>, </a:t>
            </a:r>
            <a:r>
              <a:rPr lang="en-US" sz="1400" i="1" dirty="0">
                <a:solidFill>
                  <a:schemeClr val="tx1">
                    <a:lumMod val="95000"/>
                    <a:lumOff val="5000"/>
                  </a:schemeClr>
                </a:solidFill>
                <a:latin typeface="Avenir Book" panose="02000503020000020003" pitchFamily="2" charset="0"/>
                <a:cs typeface="Times New Roman" panose="02020603050405020304" pitchFamily="18" charset="0"/>
              </a:rPr>
              <a:t>8</a:t>
            </a:r>
            <a:r>
              <a:rPr lang="en-US" sz="1400" dirty="0">
                <a:solidFill>
                  <a:schemeClr val="tx1">
                    <a:lumMod val="95000"/>
                    <a:lumOff val="5000"/>
                  </a:schemeClr>
                </a:solidFill>
                <a:latin typeface="Avenir Book" panose="02000503020000020003" pitchFamily="2" charset="0"/>
                <a:cs typeface="Times New Roman" panose="02020603050405020304" pitchFamily="18" charset="0"/>
              </a:rPr>
              <a:t>. </a:t>
            </a:r>
            <a:r>
              <a:rPr lang="en-US" sz="1400" dirty="0">
                <a:solidFill>
                  <a:schemeClr val="tx1">
                    <a:lumMod val="95000"/>
                    <a:lumOff val="5000"/>
                  </a:schemeClr>
                </a:solidFill>
                <a:latin typeface="Avenir Book" panose="02000503020000020003" pitchFamily="2" charset="0"/>
                <a:cs typeface="Times New Roman" panose="02020603050405020304" pitchFamily="18" charset="0"/>
                <a:hlinkClick r:id="rId32">
                  <a:extLst>
                    <a:ext uri="{A12FA001-AC4F-418D-AE19-62706E023703}">
                      <ahyp:hlinkClr xmlns:ahyp="http://schemas.microsoft.com/office/drawing/2018/hyperlinkcolor" val="tx"/>
                    </a:ext>
                  </a:extLst>
                </a:hlinkClick>
              </a:rPr>
              <a:t>https://doi.org/10.7554/eLife.49547</a:t>
            </a:r>
            <a:r>
              <a:rPr lang="en-US" sz="1400" dirty="0">
                <a:solidFill>
                  <a:schemeClr val="tx1">
                    <a:lumMod val="95000"/>
                    <a:lumOff val="5000"/>
                  </a:schemeClr>
                </a:solidFill>
                <a:latin typeface="Avenir Book" panose="02000503020000020003" pitchFamily="2" charset="0"/>
                <a:cs typeface="Times New Roman" panose="02020603050405020304" pitchFamily="18" charset="0"/>
              </a:rPr>
              <a:t> </a:t>
            </a:r>
          </a:p>
          <a:p>
            <a:pPr marL="342900" indent="-342900">
              <a:buFont typeface="+mj-lt"/>
              <a:buAutoNum type="arabicPeriod"/>
            </a:pPr>
            <a:r>
              <a:rPr lang="en-US" sz="1400" dirty="0">
                <a:solidFill>
                  <a:schemeClr val="tx1">
                    <a:lumMod val="95000"/>
                    <a:lumOff val="5000"/>
                  </a:schemeClr>
                </a:solidFill>
                <a:latin typeface="Avenir Book" panose="02000503020000020003" pitchFamily="2" charset="0"/>
                <a:cs typeface="Times New Roman" panose="02020603050405020304" pitchFamily="18" charset="0"/>
              </a:rPr>
              <a:t>Niv, Y. (2009). Reinforcement learning in the brain. </a:t>
            </a:r>
            <a:r>
              <a:rPr lang="en-US" sz="1400" i="1" dirty="0">
                <a:solidFill>
                  <a:schemeClr val="tx1">
                    <a:lumMod val="95000"/>
                    <a:lumOff val="5000"/>
                  </a:schemeClr>
                </a:solidFill>
                <a:latin typeface="Avenir Book" panose="02000503020000020003" pitchFamily="2" charset="0"/>
                <a:cs typeface="Times New Roman" panose="02020603050405020304" pitchFamily="18" charset="0"/>
              </a:rPr>
              <a:t>Journal of Mathematical Psychology, 53</a:t>
            </a:r>
            <a:r>
              <a:rPr lang="en-US" sz="1400" dirty="0">
                <a:solidFill>
                  <a:schemeClr val="tx1">
                    <a:lumMod val="95000"/>
                    <a:lumOff val="5000"/>
                  </a:schemeClr>
                </a:solidFill>
                <a:latin typeface="Avenir Book" panose="02000503020000020003" pitchFamily="2" charset="0"/>
                <a:cs typeface="Times New Roman" panose="02020603050405020304" pitchFamily="18" charset="0"/>
              </a:rPr>
              <a:t>(3), 139-154. </a:t>
            </a:r>
            <a:r>
              <a:rPr lang="en-US" sz="1400" dirty="0">
                <a:solidFill>
                  <a:schemeClr val="tx1">
                    <a:lumMod val="95000"/>
                    <a:lumOff val="5000"/>
                  </a:schemeClr>
                </a:solidFill>
                <a:latin typeface="Avenir Book" panose="02000503020000020003" pitchFamily="2" charset="0"/>
                <a:cs typeface="Times New Roman" panose="02020603050405020304" pitchFamily="18" charset="0"/>
                <a:hlinkClick r:id="rId33">
                  <a:extLst>
                    <a:ext uri="{A12FA001-AC4F-418D-AE19-62706E023703}">
                      <ahyp:hlinkClr xmlns:ahyp="http://schemas.microsoft.com/office/drawing/2018/hyperlinkcolor" val="tx"/>
                    </a:ext>
                  </a:extLst>
                </a:hlinkClick>
              </a:rPr>
              <a:t>https://doi.org/10.1016/j.jmp.2008.12.005</a:t>
            </a:r>
            <a:r>
              <a:rPr lang="en-US" sz="1400" dirty="0">
                <a:solidFill>
                  <a:schemeClr val="tx1">
                    <a:lumMod val="95000"/>
                    <a:lumOff val="5000"/>
                  </a:schemeClr>
                </a:solidFill>
                <a:latin typeface="Avenir Book" panose="02000503020000020003" pitchFamily="2" charset="0"/>
                <a:cs typeface="Times New Roman" panose="02020603050405020304" pitchFamily="18" charset="0"/>
              </a:rPr>
              <a:t> </a:t>
            </a:r>
          </a:p>
          <a:p>
            <a:pPr marL="342900" indent="-342900">
              <a:buFont typeface="+mj-lt"/>
              <a:buAutoNum type="arabicPeriod"/>
            </a:pPr>
            <a:r>
              <a:rPr lang="en-US" sz="1400" dirty="0">
                <a:solidFill>
                  <a:schemeClr val="tx1">
                    <a:lumMod val="95000"/>
                    <a:lumOff val="5000"/>
                  </a:schemeClr>
                </a:solidFill>
                <a:latin typeface="Avenir Book" panose="02000503020000020003" pitchFamily="2" charset="0"/>
                <a:cs typeface="Times New Roman" panose="02020603050405020304" pitchFamily="18" charset="0"/>
              </a:rPr>
              <a:t>Sutton, R. S. &amp; Barto, A. G. (2018). </a:t>
            </a:r>
            <a:r>
              <a:rPr lang="en-US" sz="1400" i="1" dirty="0">
                <a:solidFill>
                  <a:schemeClr val="tx1">
                    <a:lumMod val="95000"/>
                    <a:lumOff val="5000"/>
                  </a:schemeClr>
                </a:solidFill>
                <a:latin typeface="Avenir Book" panose="02000503020000020003" pitchFamily="2" charset="0"/>
                <a:cs typeface="Times New Roman" panose="02020603050405020304" pitchFamily="18" charset="0"/>
              </a:rPr>
              <a:t>Reinforcement Learning: An Introduction. </a:t>
            </a:r>
            <a:r>
              <a:rPr lang="en-US" sz="1400" dirty="0">
                <a:solidFill>
                  <a:schemeClr val="tx1">
                    <a:lumMod val="95000"/>
                    <a:lumOff val="5000"/>
                  </a:schemeClr>
                </a:solidFill>
                <a:latin typeface="Avenir Book" panose="02000503020000020003" pitchFamily="2" charset="0"/>
                <a:cs typeface="Times New Roman" panose="02020603050405020304" pitchFamily="18" charset="0"/>
              </a:rPr>
              <a:t>MIT Press. </a:t>
            </a:r>
          </a:p>
          <a:p>
            <a:pPr marL="342900" indent="-342900">
              <a:buFont typeface="+mj-lt"/>
              <a:buAutoNum type="arabicPeriod"/>
            </a:pPr>
            <a:r>
              <a:rPr lang="en-US" sz="1400" dirty="0">
                <a:solidFill>
                  <a:schemeClr val="tx1">
                    <a:lumMod val="95000"/>
                    <a:lumOff val="5000"/>
                  </a:schemeClr>
                </a:solidFill>
                <a:latin typeface="Avenir Book" panose="02000503020000020003" pitchFamily="2" charset="0"/>
                <a:cs typeface="Times New Roman" panose="02020603050405020304" pitchFamily="18" charset="0"/>
              </a:rPr>
              <a:t>Nussenbaum, K. &amp; Hartley, C. A. (2019). Reinforcement learning across development: What insights can we draw from a decade of research? </a:t>
            </a:r>
            <a:r>
              <a:rPr lang="en-US" sz="1400" i="1" dirty="0">
                <a:solidFill>
                  <a:schemeClr val="tx1">
                    <a:lumMod val="95000"/>
                    <a:lumOff val="5000"/>
                  </a:schemeClr>
                </a:solidFill>
                <a:latin typeface="Avenir Book" panose="02000503020000020003" pitchFamily="2" charset="0"/>
                <a:cs typeface="Times New Roman" panose="02020603050405020304" pitchFamily="18" charset="0"/>
              </a:rPr>
              <a:t>Developmental Cognitive Neuroscience, 40. </a:t>
            </a:r>
            <a:r>
              <a:rPr lang="en-US" sz="1400" dirty="0">
                <a:solidFill>
                  <a:schemeClr val="tx1">
                    <a:lumMod val="95000"/>
                    <a:lumOff val="5000"/>
                  </a:schemeClr>
                </a:solidFill>
                <a:latin typeface="Avenir Book" panose="02000503020000020003" pitchFamily="2" charset="0"/>
                <a:cs typeface="Times New Roman" panose="02020603050405020304" pitchFamily="18" charset="0"/>
                <a:hlinkClick r:id="rId34">
                  <a:extLst>
                    <a:ext uri="{A12FA001-AC4F-418D-AE19-62706E023703}">
                      <ahyp:hlinkClr xmlns:ahyp="http://schemas.microsoft.com/office/drawing/2018/hyperlinkcolor" val="tx"/>
                    </a:ext>
                  </a:extLst>
                </a:hlinkClick>
              </a:rPr>
              <a:t>https://doi.org/10.1016/j.dcn.2019.100733</a:t>
            </a:r>
            <a:r>
              <a:rPr lang="en-US" sz="1400" dirty="0">
                <a:solidFill>
                  <a:schemeClr val="tx1">
                    <a:lumMod val="95000"/>
                    <a:lumOff val="5000"/>
                  </a:schemeClr>
                </a:solidFill>
                <a:latin typeface="Avenir Book" panose="02000503020000020003" pitchFamily="2" charset="0"/>
                <a:cs typeface="Times New Roman" panose="02020603050405020304" pitchFamily="18" charset="0"/>
              </a:rPr>
              <a:t> </a:t>
            </a:r>
          </a:p>
          <a:p>
            <a:pPr marL="342900" indent="-342900">
              <a:buFont typeface="+mj-lt"/>
              <a:buAutoNum type="arabicPeriod"/>
            </a:pPr>
            <a:r>
              <a:rPr lang="en-US" sz="1400" dirty="0">
                <a:solidFill>
                  <a:schemeClr val="tx1">
                    <a:lumMod val="95000"/>
                    <a:lumOff val="5000"/>
                  </a:schemeClr>
                </a:solidFill>
                <a:latin typeface="Avenir Book" panose="02000503020000020003" pitchFamily="2" charset="0"/>
                <a:cs typeface="Times New Roman" panose="02020603050405020304" pitchFamily="18" charset="0"/>
              </a:rPr>
              <a:t>Pathak, D., Agrawal, P., et al. (2017). Curiosity-driven Exploration by Self-supervised Prediction. </a:t>
            </a:r>
            <a:r>
              <a:rPr lang="en-US" sz="1400" i="1" dirty="0">
                <a:solidFill>
                  <a:schemeClr val="tx1">
                    <a:lumMod val="95000"/>
                    <a:lumOff val="5000"/>
                  </a:schemeClr>
                </a:solidFill>
                <a:latin typeface="Avenir Book" panose="02000503020000020003" pitchFamily="2" charset="0"/>
                <a:cs typeface="Times New Roman" panose="02020603050405020304" pitchFamily="18" charset="0"/>
              </a:rPr>
              <a:t>arXiv:1705.05363. </a:t>
            </a:r>
            <a:r>
              <a:rPr lang="en-US" sz="1400" dirty="0">
                <a:solidFill>
                  <a:schemeClr val="tx1">
                    <a:lumMod val="95000"/>
                    <a:lumOff val="5000"/>
                  </a:schemeClr>
                </a:solidFill>
                <a:latin typeface="Avenir Book" panose="02000503020000020003" pitchFamily="2" charset="0"/>
                <a:cs typeface="Times New Roman" panose="02020603050405020304" pitchFamily="18" charset="0"/>
                <a:hlinkClick r:id="rId35">
                  <a:extLst>
                    <a:ext uri="{A12FA001-AC4F-418D-AE19-62706E023703}">
                      <ahyp:hlinkClr xmlns:ahyp="http://schemas.microsoft.com/office/drawing/2018/hyperlinkcolor" val="tx"/>
                    </a:ext>
                  </a:extLst>
                </a:hlinkClick>
              </a:rPr>
              <a:t>https://doi.org/10.48550/arXiv.1705.05363</a:t>
            </a:r>
            <a:r>
              <a:rPr lang="en-US" sz="1400" dirty="0">
                <a:solidFill>
                  <a:schemeClr val="tx1">
                    <a:lumMod val="95000"/>
                    <a:lumOff val="5000"/>
                  </a:schemeClr>
                </a:solidFill>
                <a:latin typeface="Avenir Book" panose="02000503020000020003" pitchFamily="2" charset="0"/>
                <a:cs typeface="Times New Roman" panose="02020603050405020304" pitchFamily="18" charset="0"/>
              </a:rPr>
              <a:t> </a:t>
            </a:r>
          </a:p>
        </p:txBody>
      </p:sp>
      <p:sp>
        <p:nvSpPr>
          <p:cNvPr id="13400" name="Rounded Rectangle 13399">
            <a:extLst>
              <a:ext uri="{FF2B5EF4-FFF2-40B4-BE49-F238E27FC236}">
                <a16:creationId xmlns:a16="http://schemas.microsoft.com/office/drawing/2014/main" id="{00E63530-56F8-DA34-99E0-A2E6AF11E29F}"/>
              </a:ext>
            </a:extLst>
          </p:cNvPr>
          <p:cNvSpPr/>
          <p:nvPr/>
        </p:nvSpPr>
        <p:spPr bwMode="auto">
          <a:xfrm>
            <a:off x="37492460" y="31249029"/>
            <a:ext cx="5691334" cy="1152279"/>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charset="-128"/>
              <a:cs typeface="ＭＳ Ｐゴシック" charset="-128"/>
            </a:endParaRPr>
          </a:p>
        </p:txBody>
      </p:sp>
      <p:pic>
        <p:nvPicPr>
          <p:cNvPr id="13397" name="Picture 13396" descr="Qr code&#10;&#10;Description automatically generated">
            <a:extLst>
              <a:ext uri="{FF2B5EF4-FFF2-40B4-BE49-F238E27FC236}">
                <a16:creationId xmlns:a16="http://schemas.microsoft.com/office/drawing/2014/main" id="{5AC31313-050F-64A3-E47D-A54FC1435D94}"/>
              </a:ext>
            </a:extLst>
          </p:cNvPr>
          <p:cNvPicPr>
            <a:picLocks noChangeAspect="1"/>
          </p:cNvPicPr>
          <p:nvPr/>
        </p:nvPicPr>
        <p:blipFill rotWithShape="1">
          <a:blip r:embed="rId36"/>
          <a:srcRect l="7606" t="3000" r="7755" b="5711"/>
          <a:stretch/>
        </p:blipFill>
        <p:spPr>
          <a:xfrm>
            <a:off x="36057934" y="31160093"/>
            <a:ext cx="1295401" cy="1272170"/>
          </a:xfrm>
          <a:prstGeom prst="rect">
            <a:avLst/>
          </a:prstGeom>
        </p:spPr>
      </p:pic>
      <p:sp>
        <p:nvSpPr>
          <p:cNvPr id="13398" name="TextBox 13397">
            <a:extLst>
              <a:ext uri="{FF2B5EF4-FFF2-40B4-BE49-F238E27FC236}">
                <a16:creationId xmlns:a16="http://schemas.microsoft.com/office/drawing/2014/main" id="{E4524F46-9F8F-CB2B-C27A-CE041C33C1A0}"/>
              </a:ext>
            </a:extLst>
          </p:cNvPr>
          <p:cNvSpPr txBox="1"/>
          <p:nvPr/>
        </p:nvSpPr>
        <p:spPr>
          <a:xfrm>
            <a:off x="37606428" y="31317336"/>
            <a:ext cx="5604420" cy="1015663"/>
          </a:xfrm>
          <a:prstGeom prst="rect">
            <a:avLst/>
          </a:prstGeom>
          <a:noFill/>
          <a:effectLst/>
        </p:spPr>
        <p:txBody>
          <a:bodyPr wrap="square" rtlCol="0">
            <a:spAutoFit/>
          </a:bodyPr>
          <a:lstStyle/>
          <a:p>
            <a:r>
              <a:rPr lang="en-US" sz="2000" dirty="0">
                <a:latin typeface="Avenir Book" panose="02000503020000020003" pitchFamily="2" charset="0"/>
                <a:cs typeface="Times New Roman" panose="02020603050405020304" pitchFamily="18" charset="0"/>
              </a:rPr>
              <a:t>For more information, you can reach me at </a:t>
            </a:r>
            <a:r>
              <a:rPr lang="en-US" sz="2000" dirty="0">
                <a:latin typeface="Avenir Book" panose="02000503020000020003" pitchFamily="2" charset="0"/>
                <a:cs typeface="Times New Roman" panose="02020603050405020304" pitchFamily="18" charset="0"/>
                <a:hlinkClick r:id="rId37"/>
              </a:rPr>
              <a:t>kai.hung@rice.edu</a:t>
            </a:r>
            <a:r>
              <a:rPr lang="en-US" sz="2000" dirty="0">
                <a:latin typeface="Avenir Book" panose="02000503020000020003" pitchFamily="2" charset="0"/>
                <a:cs typeface="Times New Roman" panose="02020603050405020304" pitchFamily="18" charset="0"/>
              </a:rPr>
              <a:t> and view my LinkedIn profile via the QR code. </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1574</TotalTime>
  <Words>1216</Words>
  <Application>Microsoft Macintosh PowerPoint</Application>
  <PresentationFormat>Custom</PresentationFormat>
  <Paragraphs>162</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AppleGothic</vt:lpstr>
      <vt:lpstr>Arial</vt:lpstr>
      <vt:lpstr>Avenir Book</vt:lpstr>
      <vt:lpstr>Calibri</vt:lpstr>
      <vt:lpstr>Cambria Math</vt:lpstr>
      <vt:lpstr>Times New Roman</vt:lpstr>
      <vt:lpstr>Wingdings</vt:lpstr>
      <vt:lpstr>Blank Presentation</vt:lpstr>
      <vt:lpstr>PowerPoint Presentation</vt:lpstr>
    </vt:vector>
  </TitlesOfParts>
  <Manager>Leora Lawton</Manager>
  <Company>University of California,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Berkeley Population Center</dc:creator>
  <cp:lastModifiedBy>Kai M Hung</cp:lastModifiedBy>
  <cp:revision>28</cp:revision>
  <dcterms:created xsi:type="dcterms:W3CDTF">2010-03-23T15:25:21Z</dcterms:created>
  <dcterms:modified xsi:type="dcterms:W3CDTF">2022-08-02T04:42:24Z</dcterms:modified>
</cp:coreProperties>
</file>