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7" r:id="rId1"/>
  </p:sldMasterIdLst>
  <p:sldIdLst>
    <p:sldId id="256" r:id="rId2"/>
    <p:sldId id="262" r:id="rId3"/>
    <p:sldId id="257" r:id="rId4"/>
    <p:sldId id="263" r:id="rId5"/>
    <p:sldId id="259" r:id="rId6"/>
    <p:sldId id="261" r:id="rId7"/>
    <p:sldId id="267" r:id="rId8"/>
    <p:sldId id="266" r:id="rId9"/>
    <p:sldId id="264"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0" d="100"/>
          <a:sy n="100" d="100"/>
        </p:scale>
        <p:origin x="452" y="6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327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219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880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9300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6117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5044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92784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561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019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854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72492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2975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71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502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28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876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7957294"/>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BDBDEB08-2361-93A0-AC39-D3B49A4C35E8}"/>
              </a:ext>
            </a:extLst>
          </p:cNvPr>
          <p:cNvSpPr>
            <a:spLocks noGrp="1"/>
          </p:cNvSpPr>
          <p:nvPr>
            <p:ph type="ctrTitle"/>
          </p:nvPr>
        </p:nvSpPr>
        <p:spPr>
          <a:xfrm>
            <a:off x="457200" y="2594113"/>
            <a:ext cx="10903227" cy="1035119"/>
          </a:xfrm>
        </p:spPr>
        <p:txBody>
          <a:bodyPr/>
          <a:lstStyle/>
          <a:p>
            <a:pPr algn="ctr"/>
            <a:r>
              <a:rPr lang="en-IN" sz="9600" dirty="0">
                <a:solidFill>
                  <a:schemeClr val="accent2"/>
                </a:solidFill>
                <a:latin typeface="Algerian" panose="04020705040A02060702" pitchFamily="82" charset="0"/>
                <a:cs typeface="Times New Roman" panose="02020603050405020304" pitchFamily="18" charset="0"/>
              </a:rPr>
              <a:t>SCRAMBLER</a:t>
            </a:r>
          </a:p>
        </p:txBody>
      </p:sp>
      <p:sp>
        <p:nvSpPr>
          <p:cNvPr id="22" name="Subtitle 2">
            <a:extLst>
              <a:ext uri="{FF2B5EF4-FFF2-40B4-BE49-F238E27FC236}">
                <a16:creationId xmlns:a16="http://schemas.microsoft.com/office/drawing/2014/main" id="{1993B0A4-B251-C733-F0E5-5FE2BC80F66D}"/>
              </a:ext>
            </a:extLst>
          </p:cNvPr>
          <p:cNvSpPr>
            <a:spLocks noGrp="1"/>
          </p:cNvSpPr>
          <p:nvPr>
            <p:ph type="subTitle" idx="1"/>
          </p:nvPr>
        </p:nvSpPr>
        <p:spPr>
          <a:xfrm>
            <a:off x="556591" y="4075044"/>
            <a:ext cx="4412974" cy="2405270"/>
          </a:xfrm>
        </p:spPr>
        <p:txBody>
          <a:bodyPr>
            <a:normAutofit lnSpcReduction="10000"/>
          </a:bodyPr>
          <a:lstStyle/>
          <a:p>
            <a:pPr algn="l"/>
            <a:r>
              <a:rPr lang="en-IN" sz="2400" b="1" dirty="0">
                <a:solidFill>
                  <a:schemeClr val="tx1"/>
                </a:solidFill>
                <a:latin typeface="Times New Roman" panose="02020603050405020304" pitchFamily="18" charset="0"/>
                <a:cs typeface="Times New Roman" panose="02020603050405020304" pitchFamily="18" charset="0"/>
              </a:rPr>
              <a:t>TEAM - 8</a:t>
            </a:r>
          </a:p>
          <a:p>
            <a:pPr algn="l"/>
            <a:r>
              <a:rPr lang="en-IN" dirty="0">
                <a:solidFill>
                  <a:schemeClr val="tx1"/>
                </a:solidFill>
                <a:latin typeface="Times New Roman" panose="02020603050405020304" pitchFamily="18" charset="0"/>
                <a:cs typeface="Times New Roman" panose="02020603050405020304" pitchFamily="18" charset="0"/>
              </a:rPr>
              <a:t>K.KARTHIK	</a:t>
            </a:r>
            <a:r>
              <a:rPr lang="en-IN" dirty="0" smtClean="0">
                <a:solidFill>
                  <a:schemeClr val="tx1"/>
                </a:solidFill>
                <a:latin typeface="Times New Roman" panose="02020603050405020304" pitchFamily="18" charset="0"/>
                <a:cs typeface="Times New Roman" panose="02020603050405020304" pitchFamily="18" charset="0"/>
              </a:rPr>
              <a:t>-22H51A7393</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K.ABHISHEK </a:t>
            </a:r>
            <a:r>
              <a:rPr lang="en-IN" dirty="0" smtClean="0">
                <a:solidFill>
                  <a:schemeClr val="tx1"/>
                </a:solidFill>
                <a:latin typeface="Times New Roman" panose="02020603050405020304" pitchFamily="18" charset="0"/>
                <a:cs typeface="Times New Roman" panose="02020603050405020304" pitchFamily="18" charset="0"/>
              </a:rPr>
              <a:t>-22H51A7395</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Y.POOJITHA	</a:t>
            </a:r>
            <a:r>
              <a:rPr lang="en-IN" dirty="0" smtClean="0">
                <a:solidFill>
                  <a:schemeClr val="tx1"/>
                </a:solidFill>
                <a:latin typeface="Times New Roman" panose="02020603050405020304" pitchFamily="18" charset="0"/>
                <a:cs typeface="Times New Roman" panose="02020603050405020304" pitchFamily="18" charset="0"/>
              </a:rPr>
              <a:t>-22H51A73A2</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MD.SOHAIL AZMATH </a:t>
            </a:r>
            <a:r>
              <a:rPr lang="en-IN" dirty="0" smtClean="0">
                <a:solidFill>
                  <a:schemeClr val="tx1"/>
                </a:solidFill>
                <a:latin typeface="Times New Roman" panose="02020603050405020304" pitchFamily="18" charset="0"/>
                <a:cs typeface="Times New Roman" panose="02020603050405020304" pitchFamily="18" charset="0"/>
              </a:rPr>
              <a:t>-22H51A73A4</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MUSKAN ANJUM	</a:t>
            </a:r>
            <a:r>
              <a:rPr lang="en-IN" dirty="0" smtClean="0">
                <a:solidFill>
                  <a:schemeClr val="tx1"/>
                </a:solidFill>
                <a:latin typeface="Times New Roman" panose="02020603050405020304" pitchFamily="18" charset="0"/>
                <a:cs typeface="Times New Roman" panose="02020603050405020304" pitchFamily="18" charset="0"/>
              </a:rPr>
              <a:t>-22H51A73A8</a:t>
            </a:r>
            <a:endParaRPr lang="en-IN" dirty="0">
              <a:solidFill>
                <a:schemeClr val="tx1"/>
              </a:solidFill>
              <a:latin typeface="Times New Roman" panose="02020603050405020304" pitchFamily="18" charset="0"/>
              <a:cs typeface="Times New Roman" panose="02020603050405020304" pitchFamily="18" charset="0"/>
            </a:endParaRPr>
          </a:p>
          <a:p>
            <a:pPr algn="l"/>
            <a:endParaRPr lang="en-IN" dirty="0">
              <a:solidFill>
                <a:schemeClr val="tx1"/>
              </a:solidFill>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C668B877-AE94-F8A5-1B76-1E79C7C50DFD}"/>
              </a:ext>
            </a:extLst>
          </p:cNvPr>
          <p:cNvPicPr>
            <a:picLocks noChangeAspect="1"/>
          </p:cNvPicPr>
          <p:nvPr/>
        </p:nvPicPr>
        <p:blipFill>
          <a:blip r:embed="rId2"/>
          <a:stretch>
            <a:fillRect/>
          </a:stretch>
        </p:blipFill>
        <p:spPr>
          <a:xfrm>
            <a:off x="795131" y="109330"/>
            <a:ext cx="10585173" cy="1530626"/>
          </a:xfrm>
          <a:prstGeom prst="rect">
            <a:avLst/>
          </a:prstGeom>
        </p:spPr>
      </p:pic>
      <p:sp>
        <p:nvSpPr>
          <p:cNvPr id="24" name="TextBox 23">
            <a:extLst>
              <a:ext uri="{FF2B5EF4-FFF2-40B4-BE49-F238E27FC236}">
                <a16:creationId xmlns:a16="http://schemas.microsoft.com/office/drawing/2014/main" id="{1A4191F1-DE66-C6B7-9465-E98A89F5F704}"/>
              </a:ext>
            </a:extLst>
          </p:cNvPr>
          <p:cNvSpPr txBox="1"/>
          <p:nvPr/>
        </p:nvSpPr>
        <p:spPr>
          <a:xfrm>
            <a:off x="6717511" y="4790936"/>
            <a:ext cx="4858815" cy="1938992"/>
          </a:xfrm>
          <a:prstGeom prst="rect">
            <a:avLst/>
          </a:prstGeom>
          <a:noFill/>
          <a:ln>
            <a:solidFill>
              <a:schemeClr val="bg2"/>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FACULTY </a:t>
            </a:r>
            <a:r>
              <a:rPr lang="en-US" sz="2000" b="1" dirty="0" smtClean="0">
                <a:latin typeface="Times New Roman" panose="02020603050405020304" pitchFamily="18" charset="0"/>
                <a:cs typeface="Times New Roman" panose="02020603050405020304" pitchFamily="18" charset="0"/>
              </a:rPr>
              <a:t>DETAILS:</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Mr. P. Maheshbabu , Asst. Professor CEER/MECH</a:t>
            </a:r>
          </a:p>
          <a:p>
            <a:r>
              <a:rPr lang="en-US" sz="2000" dirty="0">
                <a:latin typeface="Times New Roman" panose="02020603050405020304" pitchFamily="18" charset="0"/>
                <a:cs typeface="Times New Roman" panose="02020603050405020304" pitchFamily="18" charset="0"/>
              </a:rPr>
              <a:t>2.Mr.K.Ravi Kiran, Asst . Professor CEER/ECE</a:t>
            </a:r>
          </a:p>
          <a:p>
            <a:r>
              <a:rPr lang="en-US" sz="2000" dirty="0">
                <a:latin typeface="Times New Roman" panose="02020603050405020304" pitchFamily="18" charset="0"/>
                <a:cs typeface="Times New Roman" panose="02020603050405020304" pitchFamily="18" charset="0"/>
              </a:rPr>
              <a:t>3.Mr.K.Raju,Asst.Professor CEER/ECE</a:t>
            </a:r>
          </a:p>
        </p:txBody>
      </p:sp>
      <p:sp>
        <p:nvSpPr>
          <p:cNvPr id="25" name="TextBox 24">
            <a:extLst>
              <a:ext uri="{FF2B5EF4-FFF2-40B4-BE49-F238E27FC236}">
                <a16:creationId xmlns:a16="http://schemas.microsoft.com/office/drawing/2014/main" id="{62D8064C-517B-BD74-E833-C7BB0D2B74D4}"/>
              </a:ext>
            </a:extLst>
          </p:cNvPr>
          <p:cNvSpPr txBox="1"/>
          <p:nvPr/>
        </p:nvSpPr>
        <p:spPr>
          <a:xfrm>
            <a:off x="4197350" y="1401711"/>
            <a:ext cx="4749799" cy="646331"/>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SOCIAL INNOVATION IN PRACTICE</a:t>
            </a:r>
          </a:p>
          <a:p>
            <a:endParaRPr lang="en-IN" dirty="0"/>
          </a:p>
        </p:txBody>
      </p:sp>
    </p:spTree>
    <p:extLst>
      <p:ext uri="{BB962C8B-B14F-4D97-AF65-F5344CB8AC3E}">
        <p14:creationId xmlns:p14="http://schemas.microsoft.com/office/powerpoint/2010/main" val="307032234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Thank You Robot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04787"/>
            <a:ext cx="5832475" cy="52734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93750" y="5751291"/>
            <a:ext cx="10071100" cy="830997"/>
          </a:xfrm>
          <a:prstGeom prst="rect">
            <a:avLst/>
          </a:prstGeom>
          <a:noFill/>
        </p:spPr>
        <p:txBody>
          <a:bodyPr wrap="square" rtlCol="0">
            <a:spAutoFit/>
          </a:bodyPr>
          <a:lstStyle/>
          <a:p>
            <a:r>
              <a:rPr lang="en-US" sz="2400" dirty="0">
                <a:latin typeface="Lucida Calligraphy" panose="03010101010101010101" pitchFamily="66" charset="0"/>
              </a:rPr>
              <a:t>There are an endless number of things to discover about robotics. A lot of it is just too fantastic for people to believe.</a:t>
            </a:r>
            <a:endParaRPr lang="en-IN" sz="2400" dirty="0">
              <a:latin typeface="Lucida Calligraphy" panose="03010101010101010101" pitchFamily="66" charset="0"/>
            </a:endParaRPr>
          </a:p>
        </p:txBody>
      </p:sp>
    </p:spTree>
    <p:extLst>
      <p:ext uri="{BB962C8B-B14F-4D97-AF65-F5344CB8AC3E}">
        <p14:creationId xmlns:p14="http://schemas.microsoft.com/office/powerpoint/2010/main" val="16901544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6C9B-1EA5-2194-F648-A44CDC3F91CC}"/>
              </a:ext>
            </a:extLst>
          </p:cNvPr>
          <p:cNvSpPr>
            <a:spLocks noGrp="1"/>
          </p:cNvSpPr>
          <p:nvPr>
            <p:ph type="title"/>
          </p:nvPr>
        </p:nvSpPr>
        <p:spPr/>
        <p:txBody>
          <a:bodyPr>
            <a:normAutofit/>
          </a:bodyPr>
          <a:lstStyle/>
          <a:p>
            <a:pPr algn="ctr"/>
            <a:r>
              <a:rPr lang="en-IN" sz="5400" dirty="0">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BDF4C3B6-6E01-5D3A-2B81-01BA78314108}"/>
              </a:ext>
            </a:extLst>
          </p:cNvPr>
          <p:cNvSpPr>
            <a:spLocks noGrp="1"/>
          </p:cNvSpPr>
          <p:nvPr>
            <p:ph idx="1"/>
          </p:nvPr>
        </p:nvSpPr>
        <p:spPr>
          <a:xfrm>
            <a:off x="884452" y="1930400"/>
            <a:ext cx="8596668" cy="3880773"/>
          </a:xfrm>
        </p:spPr>
        <p:txBody>
          <a:bodyPr/>
          <a:lstStyle/>
          <a:p>
            <a:r>
              <a:rPr lang="en-US" sz="2000" dirty="0">
                <a:latin typeface="Lucida Calligraphy" panose="03010101010101010101" pitchFamily="66" charset="0"/>
              </a:rPr>
              <a:t>There is a need of a machine that can go through hurdles like uneven terrain, highways, bridges, hilly areas and many more and also drop the items at the given particular place so that it can serve the people who met an accident or any other need at a place where it’s not easy to reach. We need a manually controlled robot to do this.</a:t>
            </a:r>
            <a:endParaRPr lang="en-IN" sz="2000" dirty="0">
              <a:latin typeface="Lucida Calligraphy" panose="03010101010101010101" pitchFamily="66" charset="0"/>
            </a:endParaRPr>
          </a:p>
          <a:p>
            <a:pPr marL="0" indent="0">
              <a:buNone/>
            </a:pPr>
            <a:endParaRPr lang="en-IN" dirty="0"/>
          </a:p>
        </p:txBody>
      </p:sp>
    </p:spTree>
    <p:extLst>
      <p:ext uri="{BB962C8B-B14F-4D97-AF65-F5344CB8AC3E}">
        <p14:creationId xmlns:p14="http://schemas.microsoft.com/office/powerpoint/2010/main" val="244509979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D66F-8A05-EB37-8DF9-FFD3BACFD3EA}"/>
              </a:ext>
            </a:extLst>
          </p:cNvPr>
          <p:cNvSpPr>
            <a:spLocks noGrp="1"/>
          </p:cNvSpPr>
          <p:nvPr>
            <p:ph type="title"/>
          </p:nvPr>
        </p:nvSpPr>
        <p:spPr>
          <a:xfrm>
            <a:off x="1008062" y="116546"/>
            <a:ext cx="9905998" cy="1066799"/>
          </a:xfrm>
        </p:spPr>
        <p:txBody>
          <a:bodyPr>
            <a:normAutofit/>
          </a:bodyPr>
          <a:lstStyle/>
          <a:p>
            <a:pPr algn="ctr"/>
            <a:r>
              <a:rPr lang="en-IN" sz="4000" dirty="0">
                <a:latin typeface="Algerian" panose="04020705040A02060702" pitchFamily="82" charset="0"/>
              </a:rPr>
              <a:t>EXISTING SOLUTION</a:t>
            </a:r>
          </a:p>
        </p:txBody>
      </p:sp>
      <p:sp>
        <p:nvSpPr>
          <p:cNvPr id="3" name="Content Placeholder 2">
            <a:extLst>
              <a:ext uri="{FF2B5EF4-FFF2-40B4-BE49-F238E27FC236}">
                <a16:creationId xmlns:a16="http://schemas.microsoft.com/office/drawing/2014/main" id="{25851531-2159-52A7-1070-104E465A39D4}"/>
              </a:ext>
            </a:extLst>
          </p:cNvPr>
          <p:cNvSpPr>
            <a:spLocks noGrp="1"/>
          </p:cNvSpPr>
          <p:nvPr>
            <p:ph idx="1"/>
          </p:nvPr>
        </p:nvSpPr>
        <p:spPr>
          <a:xfrm>
            <a:off x="1" y="1066799"/>
            <a:ext cx="8574724" cy="5100361"/>
          </a:xfrm>
        </p:spPr>
        <p:txBody>
          <a:bodyPr>
            <a:normAutofit fontScale="92500"/>
          </a:bodyPr>
          <a:lstStyle/>
          <a:p>
            <a:r>
              <a:rPr lang="en-US" sz="2200" b="1" u="sng" dirty="0">
                <a:solidFill>
                  <a:schemeClr val="accent2"/>
                </a:solidFill>
              </a:rPr>
              <a:t>Hill climber vehicles</a:t>
            </a:r>
            <a:r>
              <a:rPr lang="en-US" sz="2200" b="1" dirty="0">
                <a:solidFill>
                  <a:schemeClr val="accent2"/>
                </a:solidFill>
              </a:rPr>
              <a:t> </a:t>
            </a:r>
            <a:r>
              <a:rPr lang="en-US" sz="2200" dirty="0"/>
              <a:t>:-Hill climber vehicles, often referred to as off-road or all-terrain vehicles, are specialized vehicles designed for traversing steep, rugged, and challenging terrains, including hills, mountains, deserts, forests, and other rough landscapes. These vehicles are engineered to handle a wide range of adverse conditions and offer superior off-road capabilities compared to regular automobiles. They are commonly used for recreational purposes, such as off-roading and extreme sports, as well as for various industrial and military applications.</a:t>
            </a:r>
          </a:p>
          <a:p>
            <a:r>
              <a:rPr lang="en-US" sz="2200" b="1" u="sng" dirty="0">
                <a:solidFill>
                  <a:schemeClr val="accent2"/>
                </a:solidFill>
              </a:rPr>
              <a:t>Aerial appliances </a:t>
            </a:r>
            <a:r>
              <a:rPr lang="en-US" sz="2200" dirty="0"/>
              <a:t>:- Helicopters, drones, and other aerial appliances are commonly used to deliver essential items to hilly and remote areas where traditional ground transportation may be challenging or impossible due to rugged terrain, lack of infrastructure, or adverse weather conditions. These methods are particularly crucial for emergency response, medical supply delivery, and providing aid in isolated regions.</a:t>
            </a:r>
            <a:endParaRPr lang="en-IN" sz="2200" dirty="0"/>
          </a:p>
          <a:p>
            <a:pPr lvl="1"/>
            <a:endParaRPr lang="en-IN" dirty="0"/>
          </a:p>
        </p:txBody>
      </p:sp>
      <p:pic>
        <p:nvPicPr>
          <p:cNvPr id="6" name="Picture 5">
            <a:extLst>
              <a:ext uri="{FF2B5EF4-FFF2-40B4-BE49-F238E27FC236}">
                <a16:creationId xmlns:a16="http://schemas.microsoft.com/office/drawing/2014/main" id="{2AE13DD0-BC72-DB55-749A-00E5883ADCE4}"/>
              </a:ext>
            </a:extLst>
          </p:cNvPr>
          <p:cNvPicPr>
            <a:picLocks noChangeAspect="1"/>
          </p:cNvPicPr>
          <p:nvPr/>
        </p:nvPicPr>
        <p:blipFill>
          <a:blip r:embed="rId2"/>
          <a:stretch>
            <a:fillRect/>
          </a:stretch>
        </p:blipFill>
        <p:spPr>
          <a:xfrm>
            <a:off x="8551255" y="2341292"/>
            <a:ext cx="3640744" cy="2515507"/>
          </a:xfrm>
          <a:prstGeom prst="rect">
            <a:avLst/>
          </a:prstGeom>
        </p:spPr>
      </p:pic>
    </p:spTree>
    <p:extLst>
      <p:ext uri="{BB962C8B-B14F-4D97-AF65-F5344CB8AC3E}">
        <p14:creationId xmlns:p14="http://schemas.microsoft.com/office/powerpoint/2010/main" val="35462186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A327-5990-9BBE-A178-B8A5F7AD3B3E}"/>
              </a:ext>
            </a:extLst>
          </p:cNvPr>
          <p:cNvSpPr>
            <a:spLocks noGrp="1"/>
          </p:cNvSpPr>
          <p:nvPr>
            <p:ph type="title"/>
          </p:nvPr>
        </p:nvSpPr>
        <p:spPr>
          <a:xfrm>
            <a:off x="845807" y="609600"/>
            <a:ext cx="8596668" cy="1320800"/>
          </a:xfrm>
        </p:spPr>
        <p:txBody>
          <a:bodyPr>
            <a:normAutofit/>
          </a:bodyPr>
          <a:lstStyle/>
          <a:p>
            <a:pPr algn="ctr"/>
            <a:r>
              <a:rPr lang="en-US" sz="4400" dirty="0">
                <a:latin typeface="Algerian" panose="04020705040A02060702" pitchFamily="82" charset="0"/>
              </a:rPr>
              <a:t>GAPS ON EXISTING SOLUTION </a:t>
            </a:r>
          </a:p>
        </p:txBody>
      </p:sp>
      <p:sp>
        <p:nvSpPr>
          <p:cNvPr id="3" name="Content Placeholder 2">
            <a:extLst>
              <a:ext uri="{FF2B5EF4-FFF2-40B4-BE49-F238E27FC236}">
                <a16:creationId xmlns:a16="http://schemas.microsoft.com/office/drawing/2014/main" id="{612F96B4-3BBC-8EF7-94AE-37259A4F74F8}"/>
              </a:ext>
            </a:extLst>
          </p:cNvPr>
          <p:cNvSpPr>
            <a:spLocks noGrp="1"/>
          </p:cNvSpPr>
          <p:nvPr>
            <p:ph idx="1"/>
          </p:nvPr>
        </p:nvSpPr>
        <p:spPr>
          <a:xfrm>
            <a:off x="728662" y="1754186"/>
            <a:ext cx="9905999" cy="4608513"/>
          </a:xfrm>
        </p:spPr>
        <p:txBody>
          <a:bodyPr>
            <a:normAutofit/>
          </a:bodyPr>
          <a:lstStyle/>
          <a:p>
            <a:pPr>
              <a:buFont typeface="Wingdings" panose="05000000000000000000" pitchFamily="2" charset="2"/>
              <a:buChar char="q"/>
            </a:pPr>
            <a:r>
              <a:rPr lang="en-US" sz="2000" b="1" u="sng" dirty="0">
                <a:solidFill>
                  <a:schemeClr val="accent2"/>
                </a:solidFill>
              </a:rPr>
              <a:t>Hill climber vehicles </a:t>
            </a:r>
            <a:r>
              <a:rPr lang="en-US" sz="2000" dirty="0">
                <a:solidFill>
                  <a:schemeClr val="accent2"/>
                </a:solidFill>
              </a:rPr>
              <a:t>:- </a:t>
            </a:r>
          </a:p>
          <a:p>
            <a:pPr lvl="1">
              <a:buFont typeface="Wingdings" panose="05000000000000000000" pitchFamily="2" charset="2"/>
              <a:buChar char="Ø"/>
            </a:pPr>
            <a:r>
              <a:rPr lang="en-US" sz="2000" dirty="0"/>
              <a:t>These vehicles are manually controlled and they don’t have any gripping machines and also they don’t even have space for items to carry.</a:t>
            </a:r>
          </a:p>
          <a:p>
            <a:pPr lvl="1">
              <a:buFont typeface="Wingdings" panose="05000000000000000000" pitchFamily="2" charset="2"/>
              <a:buChar char="Ø"/>
            </a:pPr>
            <a:r>
              <a:rPr lang="en-US" sz="2000" dirty="0"/>
              <a:t>These are driven by humans which is dangerous.</a:t>
            </a:r>
          </a:p>
          <a:p>
            <a:pPr lvl="1">
              <a:buFont typeface="Wingdings" panose="05000000000000000000" pitchFamily="2" charset="2"/>
              <a:buChar char="Ø"/>
            </a:pPr>
            <a:r>
              <a:rPr lang="en-US" sz="2000" dirty="0"/>
              <a:t>Also we need a skilled humans to drive this.</a:t>
            </a:r>
          </a:p>
          <a:p>
            <a:pPr>
              <a:buFont typeface="Wingdings" panose="05000000000000000000" pitchFamily="2" charset="2"/>
              <a:buChar char="q"/>
            </a:pPr>
            <a:r>
              <a:rPr lang="en-US" sz="2000" b="1" u="sng" dirty="0">
                <a:solidFill>
                  <a:schemeClr val="accent2"/>
                </a:solidFill>
              </a:rPr>
              <a:t>Aerial appliances </a:t>
            </a:r>
            <a:r>
              <a:rPr lang="en-US" sz="2000" dirty="0">
                <a:solidFill>
                  <a:schemeClr val="accent2"/>
                </a:solidFill>
              </a:rPr>
              <a:t>:-</a:t>
            </a:r>
          </a:p>
          <a:p>
            <a:pPr lvl="1">
              <a:buFont typeface="Wingdings" panose="05000000000000000000" pitchFamily="2" charset="2"/>
              <a:buChar char="Ø"/>
            </a:pPr>
            <a:r>
              <a:rPr lang="en-US" sz="2000" dirty="0"/>
              <a:t>These are very costly.</a:t>
            </a:r>
          </a:p>
          <a:p>
            <a:pPr lvl="1">
              <a:buFont typeface="Wingdings" panose="05000000000000000000" pitchFamily="2" charset="2"/>
              <a:buChar char="Ø"/>
            </a:pPr>
            <a:r>
              <a:rPr lang="en-US" sz="2000" dirty="0"/>
              <a:t> They need frequent maintenance.</a:t>
            </a:r>
          </a:p>
          <a:p>
            <a:pPr lvl="1"/>
            <a:endParaRPr lang="en-US" dirty="0"/>
          </a:p>
          <a:p>
            <a:pPr lvl="1"/>
            <a:endParaRPr lang="en-US" dirty="0"/>
          </a:p>
        </p:txBody>
      </p:sp>
      <p:pic>
        <p:nvPicPr>
          <p:cNvPr id="6" name="Picture 5">
            <a:extLst>
              <a:ext uri="{FF2B5EF4-FFF2-40B4-BE49-F238E27FC236}">
                <a16:creationId xmlns:a16="http://schemas.microsoft.com/office/drawing/2014/main" id="{9D635082-4A45-4363-BD94-7A69C172C693}"/>
              </a:ext>
            </a:extLst>
          </p:cNvPr>
          <p:cNvPicPr>
            <a:picLocks noChangeAspect="1"/>
          </p:cNvPicPr>
          <p:nvPr/>
        </p:nvPicPr>
        <p:blipFill>
          <a:blip r:embed="rId2"/>
          <a:stretch>
            <a:fillRect/>
          </a:stretch>
        </p:blipFill>
        <p:spPr>
          <a:xfrm>
            <a:off x="6092418" y="3823418"/>
            <a:ext cx="4858615" cy="2684899"/>
          </a:xfrm>
          <a:prstGeom prst="rect">
            <a:avLst/>
          </a:prstGeom>
        </p:spPr>
      </p:pic>
    </p:spTree>
    <p:extLst>
      <p:ext uri="{BB962C8B-B14F-4D97-AF65-F5344CB8AC3E}">
        <p14:creationId xmlns:p14="http://schemas.microsoft.com/office/powerpoint/2010/main" val="777655760"/>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4295-83DE-8397-8880-33E07305363A}"/>
              </a:ext>
            </a:extLst>
          </p:cNvPr>
          <p:cNvSpPr>
            <a:spLocks noGrp="1"/>
          </p:cNvSpPr>
          <p:nvPr>
            <p:ph type="title"/>
          </p:nvPr>
        </p:nvSpPr>
        <p:spPr>
          <a:xfrm>
            <a:off x="620713" y="0"/>
            <a:ext cx="9905998" cy="1212574"/>
          </a:xfrm>
        </p:spPr>
        <p:txBody>
          <a:bodyPr>
            <a:normAutofit/>
          </a:bodyPr>
          <a:lstStyle/>
          <a:p>
            <a:pPr algn="ctr"/>
            <a:r>
              <a:rPr lang="en-IN" sz="5400" dirty="0">
                <a:latin typeface="Algerian" panose="04020705040A02060702" pitchFamily="82" charset="0"/>
              </a:rPr>
              <a:t>Components required</a:t>
            </a:r>
          </a:p>
        </p:txBody>
      </p:sp>
      <p:sp>
        <p:nvSpPr>
          <p:cNvPr id="3" name="Content Placeholder 2">
            <a:extLst>
              <a:ext uri="{FF2B5EF4-FFF2-40B4-BE49-F238E27FC236}">
                <a16:creationId xmlns:a16="http://schemas.microsoft.com/office/drawing/2014/main" id="{EC0BA142-67B0-904B-1356-29F391CDA220}"/>
              </a:ext>
            </a:extLst>
          </p:cNvPr>
          <p:cNvSpPr>
            <a:spLocks noGrp="1"/>
          </p:cNvSpPr>
          <p:nvPr>
            <p:ph idx="1"/>
          </p:nvPr>
        </p:nvSpPr>
        <p:spPr>
          <a:xfrm>
            <a:off x="766763" y="1098274"/>
            <a:ext cx="9905999" cy="5645426"/>
          </a:xfrm>
        </p:spPr>
        <p:txBody>
          <a:bodyPr>
            <a:normAutofit/>
          </a:bodyPr>
          <a:lstStyle/>
          <a:p>
            <a:pPr>
              <a:buFont typeface="Wingdings" panose="05000000000000000000" pitchFamily="2" charset="2"/>
              <a:buChar char="q"/>
            </a:pPr>
            <a:r>
              <a:rPr lang="en-US" sz="2400" b="0" i="0" dirty="0">
                <a:effectLst/>
                <a:latin typeface="Arial Narrow" panose="020B0606020202030204" pitchFamily="34" charset="0"/>
              </a:rPr>
              <a:t>RC 40mHz Tx and Rx boards </a:t>
            </a:r>
          </a:p>
          <a:p>
            <a:pPr>
              <a:buFont typeface="Wingdings" panose="05000000000000000000" pitchFamily="2" charset="2"/>
              <a:buChar char="q"/>
            </a:pPr>
            <a:r>
              <a:rPr lang="en-US" sz="2400" b="0" i="0" dirty="0">
                <a:effectLst/>
                <a:latin typeface="Arial Narrow" panose="020B0606020202030204" pitchFamily="34" charset="0"/>
              </a:rPr>
              <a:t>Drive motor 180-type</a:t>
            </a:r>
            <a:endParaRPr lang="en-US" sz="2400" dirty="0">
              <a:latin typeface="Arial Narrow" panose="020B0606020202030204" pitchFamily="34" charset="0"/>
            </a:endParaRPr>
          </a:p>
          <a:p>
            <a:pPr>
              <a:buFont typeface="Wingdings" panose="05000000000000000000" pitchFamily="2" charset="2"/>
              <a:buChar char="q"/>
            </a:pPr>
            <a:r>
              <a:rPr lang="en-US" sz="2400" b="0" i="0" dirty="0">
                <a:effectLst/>
                <a:latin typeface="Arial Narrow" panose="020B0606020202030204" pitchFamily="34" charset="0"/>
              </a:rPr>
              <a:t>Pulley wheels, Rubber belt/band, and car wheels from Gear Kit</a:t>
            </a:r>
          </a:p>
          <a:p>
            <a:pPr>
              <a:buFont typeface="Wingdings" panose="05000000000000000000" pitchFamily="2" charset="2"/>
              <a:buChar char="q"/>
            </a:pPr>
            <a:r>
              <a:rPr lang="en-US" sz="2400" b="0" i="0" dirty="0">
                <a:effectLst/>
                <a:latin typeface="Arial Narrow" panose="020B0606020202030204" pitchFamily="34" charset="0"/>
              </a:rPr>
              <a:t>(x3) Dual AA battery holder trays</a:t>
            </a:r>
            <a:endParaRPr lang="en-US" sz="2400" dirty="0">
              <a:latin typeface="Arial Narrow" panose="020B0606020202030204" pitchFamily="34" charset="0"/>
            </a:endParaRPr>
          </a:p>
          <a:p>
            <a:pPr>
              <a:buFont typeface="Wingdings" panose="05000000000000000000" pitchFamily="2" charset="2"/>
              <a:buChar char="q"/>
            </a:pPr>
            <a:r>
              <a:rPr lang="en-US" sz="2400" b="0" i="0" dirty="0">
                <a:effectLst/>
                <a:latin typeface="Arial Narrow" panose="020B0606020202030204" pitchFamily="34" charset="0"/>
              </a:rPr>
              <a:t>(x6) AA Alkaline Batteries</a:t>
            </a:r>
          </a:p>
          <a:p>
            <a:pPr>
              <a:buFont typeface="Wingdings" panose="05000000000000000000" pitchFamily="2" charset="2"/>
              <a:buChar char="q"/>
            </a:pPr>
            <a:r>
              <a:rPr lang="en-US" sz="2400" b="0" i="0" dirty="0">
                <a:effectLst/>
                <a:latin typeface="Arial Narrow" panose="020B0606020202030204" pitchFamily="34" charset="0"/>
              </a:rPr>
              <a:t>ON/OFF Rocker switch 3A</a:t>
            </a:r>
            <a:endParaRPr lang="en-US" sz="2400" dirty="0">
              <a:latin typeface="Arial Narrow" panose="020B0606020202030204" pitchFamily="34" charset="0"/>
            </a:endParaRPr>
          </a:p>
          <a:p>
            <a:pPr>
              <a:buFont typeface="Wingdings" panose="05000000000000000000" pitchFamily="2" charset="2"/>
              <a:buChar char="q"/>
            </a:pPr>
            <a:r>
              <a:rPr lang="en-US" sz="2400" b="0" i="0" dirty="0">
                <a:effectLst/>
                <a:latin typeface="Arial Narrow" panose="020B0606020202030204" pitchFamily="34" charset="0"/>
              </a:rPr>
              <a:t>(x4) Momentary pushbutton switches</a:t>
            </a:r>
          </a:p>
          <a:p>
            <a:pPr>
              <a:buFont typeface="Wingdings" panose="05000000000000000000" pitchFamily="2" charset="2"/>
              <a:buChar char="q"/>
            </a:pPr>
            <a:r>
              <a:rPr lang="en-US" sz="2400" b="0" i="0" dirty="0">
                <a:effectLst/>
                <a:latin typeface="Arial Narrow" panose="020B0606020202030204" pitchFamily="34" charset="0"/>
              </a:rPr>
              <a:t>Micro slide switch SPDT</a:t>
            </a:r>
            <a:endParaRPr lang="en-US" sz="2400" dirty="0">
              <a:latin typeface="Arial Narrow" panose="020B0606020202030204" pitchFamily="34" charset="0"/>
            </a:endParaRPr>
          </a:p>
          <a:p>
            <a:pPr>
              <a:buFont typeface="Wingdings" panose="05000000000000000000" pitchFamily="2" charset="2"/>
              <a:buChar char="q"/>
            </a:pPr>
            <a:r>
              <a:rPr lang="en-US" sz="2400" b="0" i="0" dirty="0">
                <a:effectLst/>
                <a:latin typeface="Arial Narrow" panose="020B0606020202030204" pitchFamily="34" charset="0"/>
              </a:rPr>
              <a:t>330 Ohm resistor + LED from Kit</a:t>
            </a:r>
          </a:p>
          <a:p>
            <a:pPr>
              <a:buFont typeface="Wingdings" panose="05000000000000000000" pitchFamily="2" charset="2"/>
              <a:buChar char="q"/>
            </a:pPr>
            <a:r>
              <a:rPr lang="en-US" sz="2400" b="0" i="0" dirty="0">
                <a:effectLst/>
                <a:latin typeface="Arial Narrow" panose="020B0606020202030204" pitchFamily="34" charset="0"/>
              </a:rPr>
              <a:t>(x2) Micro screws for drive motor</a:t>
            </a:r>
          </a:p>
        </p:txBody>
      </p:sp>
      <p:sp>
        <p:nvSpPr>
          <p:cNvPr id="4" name="AutoShape 2">
            <a:extLst>
              <a:ext uri="{FF2B5EF4-FFF2-40B4-BE49-F238E27FC236}">
                <a16:creationId xmlns:a16="http://schemas.microsoft.com/office/drawing/2014/main" id="{EFC2AA13-0655-D90B-E7B6-1AF67A362E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A131ED1B-AF6E-9235-36FF-AF0D3108BBD2}"/>
              </a:ext>
            </a:extLst>
          </p:cNvPr>
          <p:cNvPicPr>
            <a:picLocks noChangeAspect="1"/>
          </p:cNvPicPr>
          <p:nvPr/>
        </p:nvPicPr>
        <p:blipFill>
          <a:blip r:embed="rId2"/>
          <a:stretch>
            <a:fillRect/>
          </a:stretch>
        </p:blipFill>
        <p:spPr>
          <a:xfrm>
            <a:off x="8769744" y="1003024"/>
            <a:ext cx="2652317" cy="2483126"/>
          </a:xfrm>
          <a:prstGeom prst="rect">
            <a:avLst/>
          </a:prstGeom>
        </p:spPr>
      </p:pic>
      <p:pic>
        <p:nvPicPr>
          <p:cNvPr id="6" name="Picture 5">
            <a:extLst>
              <a:ext uri="{FF2B5EF4-FFF2-40B4-BE49-F238E27FC236}">
                <a16:creationId xmlns:a16="http://schemas.microsoft.com/office/drawing/2014/main" id="{6FD7EFB0-4242-5BF5-404C-AB10128C3D7F}"/>
              </a:ext>
            </a:extLst>
          </p:cNvPr>
          <p:cNvPicPr>
            <a:picLocks noChangeAspect="1"/>
          </p:cNvPicPr>
          <p:nvPr/>
        </p:nvPicPr>
        <p:blipFill>
          <a:blip r:embed="rId3"/>
          <a:stretch>
            <a:fillRect/>
          </a:stretch>
        </p:blipFill>
        <p:spPr>
          <a:xfrm>
            <a:off x="8719732" y="4019086"/>
            <a:ext cx="3242079" cy="2724614"/>
          </a:xfrm>
          <a:prstGeom prst="rect">
            <a:avLst/>
          </a:prstGeom>
        </p:spPr>
      </p:pic>
      <p:pic>
        <p:nvPicPr>
          <p:cNvPr id="9" name="Picture 8">
            <a:extLst>
              <a:ext uri="{FF2B5EF4-FFF2-40B4-BE49-F238E27FC236}">
                <a16:creationId xmlns:a16="http://schemas.microsoft.com/office/drawing/2014/main" id="{B443DCB1-3170-20A6-989A-28736AEFFE13}"/>
              </a:ext>
            </a:extLst>
          </p:cNvPr>
          <p:cNvPicPr>
            <a:picLocks noChangeAspect="1"/>
          </p:cNvPicPr>
          <p:nvPr/>
        </p:nvPicPr>
        <p:blipFill>
          <a:blip r:embed="rId4"/>
          <a:stretch>
            <a:fillRect/>
          </a:stretch>
        </p:blipFill>
        <p:spPr>
          <a:xfrm>
            <a:off x="4913312" y="4628342"/>
            <a:ext cx="2789666" cy="2034168"/>
          </a:xfrm>
          <a:prstGeom prst="rect">
            <a:avLst/>
          </a:prstGeom>
        </p:spPr>
      </p:pic>
    </p:spTree>
    <p:extLst>
      <p:ext uri="{BB962C8B-B14F-4D97-AF65-F5344CB8AC3E}">
        <p14:creationId xmlns:p14="http://schemas.microsoft.com/office/powerpoint/2010/main" val="2194617461"/>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7C95-7782-948F-E62A-6BFDB0E7D99A}"/>
              </a:ext>
            </a:extLst>
          </p:cNvPr>
          <p:cNvSpPr>
            <a:spLocks noGrp="1"/>
          </p:cNvSpPr>
          <p:nvPr>
            <p:ph type="title"/>
          </p:nvPr>
        </p:nvSpPr>
        <p:spPr/>
        <p:txBody>
          <a:bodyPr>
            <a:normAutofit/>
          </a:bodyPr>
          <a:lstStyle/>
          <a:p>
            <a:pPr algn="ctr"/>
            <a:r>
              <a:rPr lang="en-IN" sz="5400" dirty="0">
                <a:latin typeface="Algerian" panose="04020705040A02060702" pitchFamily="82" charset="0"/>
              </a:rPr>
              <a:t>PROPOSED  SOLUTION</a:t>
            </a:r>
          </a:p>
        </p:txBody>
      </p:sp>
      <p:sp>
        <p:nvSpPr>
          <p:cNvPr id="3" name="Content Placeholder 2">
            <a:extLst>
              <a:ext uri="{FF2B5EF4-FFF2-40B4-BE49-F238E27FC236}">
                <a16:creationId xmlns:a16="http://schemas.microsoft.com/office/drawing/2014/main" id="{019584A0-35B8-B58A-D1DF-625D43B5B17A}"/>
              </a:ext>
            </a:extLst>
          </p:cNvPr>
          <p:cNvSpPr>
            <a:spLocks noGrp="1"/>
          </p:cNvSpPr>
          <p:nvPr>
            <p:ph idx="1"/>
          </p:nvPr>
        </p:nvSpPr>
        <p:spPr/>
        <p:txBody>
          <a:bodyPr/>
          <a:lstStyle/>
          <a:p>
            <a:pPr marL="0" indent="0">
              <a:buNone/>
            </a:pPr>
            <a:r>
              <a:rPr lang="en-US" sz="2400" dirty="0">
                <a:effectLst/>
                <a:latin typeface="Lucida Calligraphy" panose="03010101010101010101" pitchFamily="66" charset="0"/>
              </a:rPr>
              <a:t>We need to build a manually controlled bot that can do simple tasks of gripping objects and putting them in target zones so that it can complete the route by overcoming the hurdles in its path</a:t>
            </a:r>
            <a:r>
              <a:rPr lang="en-US" sz="2400" dirty="0">
                <a:effectLst/>
                <a:latin typeface="Roboto" panose="020F0502020204030204" pitchFamily="2" charset="0"/>
              </a:rPr>
              <a:t>.</a:t>
            </a:r>
            <a:endParaRPr lang="en-IN" dirty="0"/>
          </a:p>
        </p:txBody>
      </p:sp>
    </p:spTree>
    <p:extLst>
      <p:ext uri="{BB962C8B-B14F-4D97-AF65-F5344CB8AC3E}">
        <p14:creationId xmlns:p14="http://schemas.microsoft.com/office/powerpoint/2010/main" val="4054870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4164-0CD9-CCE6-8A2A-96B871BD170C}"/>
              </a:ext>
            </a:extLst>
          </p:cNvPr>
          <p:cNvSpPr>
            <a:spLocks noGrp="1"/>
          </p:cNvSpPr>
          <p:nvPr>
            <p:ph type="title"/>
          </p:nvPr>
        </p:nvSpPr>
        <p:spPr/>
        <p:txBody>
          <a:bodyPr>
            <a:normAutofit/>
          </a:bodyPr>
          <a:lstStyle/>
          <a:p>
            <a:pPr algn="ctr"/>
            <a:r>
              <a:rPr lang="en-US" sz="6000" dirty="0">
                <a:latin typeface="Algerian" panose="04020705040A02060702" pitchFamily="82" charset="0"/>
              </a:rPr>
              <a:t>FLOW CHART</a:t>
            </a:r>
          </a:p>
        </p:txBody>
      </p:sp>
      <p:pic>
        <p:nvPicPr>
          <p:cNvPr id="4" name="Picture 3">
            <a:extLst>
              <a:ext uri="{FF2B5EF4-FFF2-40B4-BE49-F238E27FC236}">
                <a16:creationId xmlns:a16="http://schemas.microsoft.com/office/drawing/2014/main" id="{C6367196-98FC-B855-4141-A9589B27843A}"/>
              </a:ext>
            </a:extLst>
          </p:cNvPr>
          <p:cNvPicPr>
            <a:picLocks noChangeAspect="1"/>
          </p:cNvPicPr>
          <p:nvPr/>
        </p:nvPicPr>
        <p:blipFill>
          <a:blip r:embed="rId2"/>
          <a:stretch>
            <a:fillRect/>
          </a:stretch>
        </p:blipFill>
        <p:spPr>
          <a:xfrm>
            <a:off x="2429918" y="1790700"/>
            <a:ext cx="4801324" cy="4400571"/>
          </a:xfrm>
          <a:prstGeom prst="rect">
            <a:avLst/>
          </a:prstGeom>
        </p:spPr>
      </p:pic>
      <p:sp>
        <p:nvSpPr>
          <p:cNvPr id="5" name="Rounded Rectangle 4"/>
          <p:cNvSpPr/>
          <p:nvPr/>
        </p:nvSpPr>
        <p:spPr>
          <a:xfrm>
            <a:off x="4273630" y="2133600"/>
            <a:ext cx="943337" cy="381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START</a:t>
            </a:r>
          </a:p>
        </p:txBody>
      </p:sp>
      <p:sp>
        <p:nvSpPr>
          <p:cNvPr id="7" name="Right Arrow 6"/>
          <p:cNvSpPr/>
          <p:nvPr/>
        </p:nvSpPr>
        <p:spPr>
          <a:xfrm>
            <a:off x="5216967" y="2279650"/>
            <a:ext cx="351983" cy="11588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8822096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8205-61B1-8AFC-A63C-92EA38E5A278}"/>
              </a:ext>
            </a:extLst>
          </p:cNvPr>
          <p:cNvSpPr>
            <a:spLocks noGrp="1"/>
          </p:cNvSpPr>
          <p:nvPr>
            <p:ph type="title"/>
          </p:nvPr>
        </p:nvSpPr>
        <p:spPr/>
        <p:txBody>
          <a:bodyPr>
            <a:normAutofit/>
          </a:bodyPr>
          <a:lstStyle/>
          <a:p>
            <a:pPr algn="ctr"/>
            <a:r>
              <a:rPr lang="en-US" sz="5400" dirty="0">
                <a:latin typeface="Algerian" panose="04020705040A02060702" pitchFamily="82" charset="0"/>
              </a:rPr>
              <a:t>Block diagram </a:t>
            </a:r>
          </a:p>
        </p:txBody>
      </p:sp>
      <p:pic>
        <p:nvPicPr>
          <p:cNvPr id="4" name="Picture 3">
            <a:extLst>
              <a:ext uri="{FF2B5EF4-FFF2-40B4-BE49-F238E27FC236}">
                <a16:creationId xmlns:a16="http://schemas.microsoft.com/office/drawing/2014/main" id="{D5DA42A4-3912-F65F-D03E-674A2FAD109C}"/>
              </a:ext>
            </a:extLst>
          </p:cNvPr>
          <p:cNvPicPr>
            <a:picLocks noChangeAspect="1"/>
          </p:cNvPicPr>
          <p:nvPr/>
        </p:nvPicPr>
        <p:blipFill>
          <a:blip r:embed="rId2"/>
          <a:stretch>
            <a:fillRect/>
          </a:stretch>
        </p:blipFill>
        <p:spPr>
          <a:xfrm>
            <a:off x="1392751" y="1930400"/>
            <a:ext cx="8044214" cy="4051043"/>
          </a:xfrm>
          <a:prstGeom prst="rect">
            <a:avLst/>
          </a:prstGeom>
        </p:spPr>
      </p:pic>
    </p:spTree>
    <p:extLst>
      <p:ext uri="{BB962C8B-B14F-4D97-AF65-F5344CB8AC3E}">
        <p14:creationId xmlns:p14="http://schemas.microsoft.com/office/powerpoint/2010/main" val="234335596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56A7-3AE3-1F20-24E2-DFE2AEF7DAEE}"/>
              </a:ext>
            </a:extLst>
          </p:cNvPr>
          <p:cNvSpPr>
            <a:spLocks noGrp="1"/>
          </p:cNvSpPr>
          <p:nvPr>
            <p:ph type="title"/>
          </p:nvPr>
        </p:nvSpPr>
        <p:spPr/>
        <p:txBody>
          <a:bodyPr>
            <a:normAutofit/>
          </a:bodyPr>
          <a:lstStyle/>
          <a:p>
            <a:pPr algn="ctr"/>
            <a:r>
              <a:rPr lang="en-US" sz="5400" dirty="0">
                <a:latin typeface="Algerian" panose="04020705040A02060702" pitchFamily="82" charset="0"/>
              </a:rPr>
              <a:t>PLAN OF ACTION</a:t>
            </a:r>
          </a:p>
        </p:txBody>
      </p:sp>
      <p:sp>
        <p:nvSpPr>
          <p:cNvPr id="3" name="Content Placeholder 2">
            <a:extLst>
              <a:ext uri="{FF2B5EF4-FFF2-40B4-BE49-F238E27FC236}">
                <a16:creationId xmlns:a16="http://schemas.microsoft.com/office/drawing/2014/main" id="{296D0672-7D98-B7E0-BE04-E4E9272F35C3}"/>
              </a:ext>
            </a:extLst>
          </p:cNvPr>
          <p:cNvSpPr>
            <a:spLocks noGrp="1"/>
          </p:cNvSpPr>
          <p:nvPr>
            <p:ph idx="1"/>
          </p:nvPr>
        </p:nvSpPr>
        <p:spPr>
          <a:xfrm>
            <a:off x="931862" y="1697036"/>
            <a:ext cx="9905999" cy="4608513"/>
          </a:xfrm>
        </p:spPr>
        <p:txBody>
          <a:bodyPr>
            <a:normAutofit/>
          </a:bodyPr>
          <a:lstStyle/>
          <a:p>
            <a:r>
              <a:rPr lang="en-US" dirty="0"/>
              <a:t>Define Bot Specifications</a:t>
            </a:r>
          </a:p>
          <a:p>
            <a:r>
              <a:rPr lang="en-US" dirty="0"/>
              <a:t>Research and Design</a:t>
            </a:r>
          </a:p>
          <a:p>
            <a:r>
              <a:rPr lang="en-US" dirty="0"/>
              <a:t>Chassis and Wheels Selection</a:t>
            </a:r>
          </a:p>
          <a:p>
            <a:r>
              <a:rPr lang="en-US" dirty="0"/>
              <a:t>Gripper Mechanism Design</a:t>
            </a:r>
          </a:p>
          <a:p>
            <a:r>
              <a:rPr lang="en-US" dirty="0"/>
              <a:t>Control Mechanism Selection</a:t>
            </a:r>
          </a:p>
          <a:p>
            <a:r>
              <a:rPr lang="en-US" dirty="0"/>
              <a:t>Microcontroller Selection</a:t>
            </a:r>
          </a:p>
          <a:p>
            <a:r>
              <a:rPr lang="en-US" dirty="0"/>
              <a:t>Motor Drivers Selection</a:t>
            </a:r>
          </a:p>
          <a:p>
            <a:r>
              <a:rPr lang="en-US" dirty="0"/>
              <a:t>Power Supply Setup</a:t>
            </a:r>
          </a:p>
          <a:p>
            <a:r>
              <a:rPr lang="en-US" dirty="0"/>
              <a:t>Frame and Mounting Hardware</a:t>
            </a:r>
          </a:p>
          <a:p>
            <a:r>
              <a:rPr lang="en-US" dirty="0"/>
              <a:t>Assembly &amp; Testing</a:t>
            </a:r>
          </a:p>
          <a:p>
            <a:r>
              <a:rPr lang="en-US" dirty="0"/>
              <a:t>Final Adjustments</a:t>
            </a:r>
          </a:p>
          <a:p>
            <a:endParaRPr lang="en-US" dirty="0"/>
          </a:p>
          <a:p>
            <a:endParaRPr lang="en-US" dirty="0"/>
          </a:p>
        </p:txBody>
      </p:sp>
    </p:spTree>
    <p:extLst>
      <p:ext uri="{BB962C8B-B14F-4D97-AF65-F5344CB8AC3E}">
        <p14:creationId xmlns:p14="http://schemas.microsoft.com/office/powerpoint/2010/main" val="3287450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174</TotalTime>
  <Words>518</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Algerian</vt:lpstr>
      <vt:lpstr>Arial</vt:lpstr>
      <vt:lpstr>Arial Narrow</vt:lpstr>
      <vt:lpstr>Lucida Calligraphy</vt:lpstr>
      <vt:lpstr>Roboto</vt:lpstr>
      <vt:lpstr>Times New Roman</vt:lpstr>
      <vt:lpstr>Trebuchet MS</vt:lpstr>
      <vt:lpstr>Wingdings</vt:lpstr>
      <vt:lpstr>Wingdings 3</vt:lpstr>
      <vt:lpstr>Facet</vt:lpstr>
      <vt:lpstr>SCRAMBLER</vt:lpstr>
      <vt:lpstr>PROBLEM STATEMENT</vt:lpstr>
      <vt:lpstr>EXISTING SOLUTION</vt:lpstr>
      <vt:lpstr>GAPS ON EXISTING SOLUTION </vt:lpstr>
      <vt:lpstr>Components required</vt:lpstr>
      <vt:lpstr>PROPOSED  SOLUTION</vt:lpstr>
      <vt:lpstr>FLOW CHART</vt:lpstr>
      <vt:lpstr>Block diagram </vt:lpstr>
      <vt:lpstr>PLAN OF ACTION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kondu</dc:creator>
  <cp:lastModifiedBy>KATADI ABHISHEK</cp:lastModifiedBy>
  <cp:revision>19</cp:revision>
  <dcterms:created xsi:type="dcterms:W3CDTF">2023-11-06T13:49:44Z</dcterms:created>
  <dcterms:modified xsi:type="dcterms:W3CDTF">2023-11-14T10:00:30Z</dcterms:modified>
</cp:coreProperties>
</file>