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1B9A-00D8-4788-8137-57402C131FF3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19B2C-D0AC-491B-93F2-CBC325615F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04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61B3B8-2913-440D-BC7E-B4031EFB043B}" type="datetime1">
              <a:rPr lang="de-DE" smtClean="0"/>
              <a:t>11.06.2013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779B-4915-4B10-9730-A1DADA1C2A0A}" type="datetime1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C2F207-6E24-49A5-91EF-2A376124DEB4}" type="datetime1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D02DF-3D4A-46B7-B93D-D7737ABD409F}" type="datetime1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1E9568-360E-48B3-8AC1-6711F5970F35}" type="datetime1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80F63-3C47-4431-BA97-F654641375DF}" type="datetime1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29279-D38B-4C75-9FBF-4B36BEB8DABF}" type="datetime1">
              <a:rPr lang="de-DE" smtClean="0"/>
              <a:t>11.06.2013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FCBDA-312A-40DA-9019-534CD3B3A775}" type="datetime1">
              <a:rPr lang="de-DE" smtClean="0"/>
              <a:t>11.06.2013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7CD78-C8C6-489D-8FBF-B683B5275A5F}" type="datetime1">
              <a:rPr lang="de-DE" smtClean="0"/>
              <a:t>11.06.2013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CF3091-D3CE-406A-9355-B1CCEB07703F}" type="datetime1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842DCA-3CC7-4A8D-86F7-EBF94407AEE4}" type="datetime1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A3B124-C892-4636-9BDB-DA9DFE612302}" type="datetime1">
              <a:rPr lang="de-DE" smtClean="0"/>
              <a:t>11.06.2013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2F188E-EBA2-440F-9260-106AF4D66EA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28600"/>
            <a:ext cx="7229856" cy="6699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sz="6000" dirty="0" smtClean="0">
                <a:solidFill>
                  <a:srgbClr val="FF0000"/>
                </a:solidFill>
                <a:latin typeface="Broadway BT" pitchFamily="82" charset="0"/>
              </a:rPr>
              <a:t>Mein Informatik Projekt</a:t>
            </a:r>
            <a:endParaRPr lang="de-DE" sz="6000" dirty="0">
              <a:solidFill>
                <a:srgbClr val="FF0000"/>
              </a:solidFill>
              <a:latin typeface="Broadway BT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Sudoku</a:t>
            </a:r>
            <a:endParaRPr lang="de-DE" sz="4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27448"/>
            <a:ext cx="3264363" cy="244827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1.Einleitung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94" y="2780928"/>
            <a:ext cx="4118289" cy="38945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2376264" cy="3391127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5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Sudoku = japanisch und bedeutet wörtlich </a:t>
            </a:r>
            <a:r>
              <a:rPr lang="de-DE" dirty="0"/>
              <a:t>so viel wie „Isolieren Sie die Zahlen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Erfinder ist der Amerikaner</a:t>
            </a:r>
            <a:r>
              <a:rPr lang="de-DE" dirty="0"/>
              <a:t> Howard Garns </a:t>
            </a:r>
          </a:p>
          <a:p>
            <a:r>
              <a:rPr lang="de-DE" dirty="0" smtClean="0"/>
              <a:t>1979:Erstveröffentlichung </a:t>
            </a:r>
            <a:r>
              <a:rPr lang="de-DE" dirty="0"/>
              <a:t>unter dem Namen </a:t>
            </a:r>
            <a:r>
              <a:rPr lang="de-DE" i="1" dirty="0" err="1"/>
              <a:t>NumberPlace</a:t>
            </a:r>
            <a:r>
              <a:rPr lang="de-DE" dirty="0"/>
              <a:t> </a:t>
            </a:r>
            <a:r>
              <a:rPr lang="de-DE" dirty="0" smtClean="0"/>
              <a:t>( in den USA).</a:t>
            </a:r>
          </a:p>
          <a:p>
            <a:r>
              <a:rPr lang="de-DE" dirty="0" smtClean="0"/>
              <a:t>1984: </a:t>
            </a:r>
            <a:r>
              <a:rPr lang="de-DE" dirty="0"/>
              <a:t>zunächst in Japan populär, wo es auch seinen heutigen Namen </a:t>
            </a:r>
            <a:r>
              <a:rPr lang="de-DE" i="1" dirty="0"/>
              <a:t>Sudoku</a:t>
            </a:r>
            <a:r>
              <a:rPr lang="de-DE" dirty="0"/>
              <a:t> erhielt.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2.Allgemeines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7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96752"/>
            <a:ext cx="2095500" cy="20955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3.Aufbau und Funktionsweise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9252" y="1700808"/>
            <a:ext cx="6452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Aufbau:</a:t>
            </a:r>
          </a:p>
          <a:p>
            <a:r>
              <a:rPr lang="de-DE" dirty="0" smtClean="0"/>
              <a:t>Gitterfeld </a:t>
            </a:r>
            <a:r>
              <a:rPr lang="de-DE" dirty="0"/>
              <a:t>mit 3 × 3 Blöcken, die jeweils in 3 × 3 </a:t>
            </a:r>
            <a:r>
              <a:rPr lang="de-DE" dirty="0" smtClean="0"/>
              <a:t>Felder </a:t>
            </a:r>
          </a:p>
          <a:p>
            <a:r>
              <a:rPr lang="de-DE" dirty="0" smtClean="0"/>
              <a:t>unterteilt sind, insgesamt </a:t>
            </a:r>
            <a:r>
              <a:rPr lang="de-DE" dirty="0"/>
              <a:t>81 Felder in 9 Zeilen und </a:t>
            </a:r>
            <a:endParaRPr lang="de-DE" dirty="0" smtClean="0"/>
          </a:p>
          <a:p>
            <a:r>
              <a:rPr lang="de-DE" dirty="0" smtClean="0"/>
              <a:t>9</a:t>
            </a:r>
            <a:r>
              <a:rPr lang="de-DE" dirty="0"/>
              <a:t> Spalten. 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smtClean="0"/>
              <a:t>einigen </a:t>
            </a:r>
            <a:r>
              <a:rPr lang="de-DE" dirty="0" smtClean="0"/>
              <a:t>dieser </a:t>
            </a:r>
            <a:r>
              <a:rPr lang="de-DE" dirty="0"/>
              <a:t>Felder sind schon zu </a:t>
            </a:r>
            <a:r>
              <a:rPr lang="de-DE" dirty="0" smtClean="0"/>
              <a:t>Beginn Ziffern</a:t>
            </a:r>
          </a:p>
          <a:p>
            <a:r>
              <a:rPr lang="de-DE" dirty="0" smtClean="0"/>
              <a:t>zwischen </a:t>
            </a:r>
            <a:r>
              <a:rPr lang="de-DE" dirty="0"/>
              <a:t>1 und 9 eingetragen („Vorgaben“).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55588" y="3861048"/>
            <a:ext cx="84705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Funktionsweise:</a:t>
            </a:r>
          </a:p>
          <a:p>
            <a:r>
              <a:rPr lang="de-DE" u="sng" dirty="0" smtClean="0"/>
              <a:t>1.  Ausgangspunkt</a:t>
            </a:r>
            <a:r>
              <a:rPr lang="de-DE" dirty="0" smtClean="0"/>
              <a:t>: Es sind von den 81 möglichen Ziffern ein paar wenige</a:t>
            </a:r>
          </a:p>
          <a:p>
            <a:r>
              <a:rPr lang="de-DE" dirty="0" smtClean="0"/>
              <a:t> vorgegeben. (Variiert je nach Schwierigkeitsgrad)</a:t>
            </a:r>
          </a:p>
          <a:p>
            <a:r>
              <a:rPr lang="de-DE" u="sng" dirty="0" smtClean="0"/>
              <a:t>2.  Nun muss man das </a:t>
            </a:r>
            <a:r>
              <a:rPr lang="de-DE" dirty="0" smtClean="0"/>
              <a:t>9×9-Gitter </a:t>
            </a:r>
            <a:r>
              <a:rPr lang="de-DE" dirty="0"/>
              <a:t>mit den Ziffern 1 bis 9 </a:t>
            </a:r>
            <a:r>
              <a:rPr lang="de-DE" dirty="0" smtClean="0"/>
              <a:t>so </a:t>
            </a:r>
            <a:r>
              <a:rPr lang="de-DE" dirty="0"/>
              <a:t>füllen, </a:t>
            </a:r>
            <a:endParaRPr lang="de-DE" dirty="0" smtClean="0"/>
          </a:p>
          <a:p>
            <a:r>
              <a:rPr lang="de-DE" dirty="0" smtClean="0"/>
              <a:t>dass </a:t>
            </a:r>
            <a:r>
              <a:rPr lang="de-DE" dirty="0"/>
              <a:t>jede Ziffer </a:t>
            </a:r>
            <a:r>
              <a:rPr lang="de-DE" dirty="0" smtClean="0"/>
              <a:t>in </a:t>
            </a:r>
            <a:r>
              <a:rPr lang="de-DE" dirty="0"/>
              <a:t>jeder </a:t>
            </a:r>
            <a:r>
              <a:rPr lang="de-DE" b="1" dirty="0"/>
              <a:t>Spalte</a:t>
            </a:r>
            <a:r>
              <a:rPr lang="de-DE" dirty="0"/>
              <a:t>, </a:t>
            </a:r>
            <a:r>
              <a:rPr lang="de-DE" dirty="0" smtClean="0"/>
              <a:t>in </a:t>
            </a:r>
            <a:r>
              <a:rPr lang="de-DE" dirty="0"/>
              <a:t>jeder </a:t>
            </a:r>
            <a:r>
              <a:rPr lang="de-DE" b="1" dirty="0"/>
              <a:t>Zeile</a:t>
            </a:r>
            <a:r>
              <a:rPr lang="de-DE" dirty="0"/>
              <a:t> und in jedem </a:t>
            </a:r>
            <a:r>
              <a:rPr lang="de-DE" b="1" dirty="0"/>
              <a:t>Block</a:t>
            </a:r>
            <a:r>
              <a:rPr lang="de-DE" dirty="0"/>
              <a:t> </a:t>
            </a:r>
            <a:r>
              <a:rPr lang="de-DE" dirty="0" smtClean="0"/>
              <a:t>genau</a:t>
            </a:r>
          </a:p>
          <a:p>
            <a:r>
              <a:rPr lang="de-DE" dirty="0" smtClean="0"/>
              <a:t>einmal vorkommt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u="sng" dirty="0" smtClean="0"/>
              <a:t>3.1 Verschiedene Varianten</a:t>
            </a:r>
          </a:p>
          <a:p>
            <a:pPr marL="109728" indent="0">
              <a:buNone/>
            </a:pPr>
            <a:r>
              <a:rPr lang="de-DE" sz="1800" dirty="0" smtClean="0"/>
              <a:t>    z.B. </a:t>
            </a:r>
            <a:r>
              <a:rPr lang="de-DE" sz="1800" u="sng" dirty="0" smtClean="0"/>
              <a:t>X-Sudoku</a:t>
            </a:r>
          </a:p>
          <a:p>
            <a:pPr marL="109728" indent="0">
              <a:buNone/>
            </a:pPr>
            <a:r>
              <a:rPr lang="de-DE" sz="1800" dirty="0"/>
              <a:t> </a:t>
            </a:r>
            <a:r>
              <a:rPr lang="de-DE" sz="1800" dirty="0" smtClean="0"/>
              <a:t>   Zusätzlich zu den normalen Regeln gilt,</a:t>
            </a:r>
          </a:p>
          <a:p>
            <a:pPr marL="109728" indent="0">
              <a:buNone/>
            </a:pPr>
            <a:r>
              <a:rPr lang="de-DE" sz="1800" dirty="0"/>
              <a:t> </a:t>
            </a:r>
            <a:r>
              <a:rPr lang="de-DE" sz="1800" dirty="0" smtClean="0"/>
              <a:t>   dass auf jeder </a:t>
            </a:r>
            <a:r>
              <a:rPr lang="de-DE" sz="1800" dirty="0"/>
              <a:t>der beiden Hauptdiagonalen </a:t>
            </a:r>
            <a:endParaRPr lang="de-DE" sz="1800" dirty="0" smtClean="0"/>
          </a:p>
          <a:p>
            <a:pPr marL="109728" indent="0">
              <a:buNone/>
            </a:pPr>
            <a:r>
              <a:rPr lang="de-DE" sz="1800" dirty="0" smtClean="0"/>
              <a:t>    jede </a:t>
            </a:r>
            <a:r>
              <a:rPr lang="de-DE" sz="1800" dirty="0"/>
              <a:t>Zahl nur einmal vorkommen darf.</a:t>
            </a:r>
            <a:r>
              <a:rPr lang="de-DE" sz="1800" dirty="0" smtClean="0"/>
              <a:t> </a:t>
            </a:r>
          </a:p>
          <a:p>
            <a:pPr marL="109728" indent="0">
              <a:buNone/>
            </a:pPr>
            <a:endParaRPr lang="de-DE" sz="1800" dirty="0"/>
          </a:p>
          <a:p>
            <a:pPr marL="109728" indent="0">
              <a:buNone/>
            </a:pPr>
            <a:r>
              <a:rPr lang="de-DE" sz="1800" dirty="0" smtClean="0"/>
              <a:t>  </a:t>
            </a:r>
            <a:r>
              <a:rPr lang="de-DE" sz="2400" u="sng" dirty="0" smtClean="0"/>
              <a:t>Unzählbar viele andere Varianten:</a:t>
            </a:r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1800" u="sng" dirty="0" smtClean="0"/>
              <a:t>Bsp.</a:t>
            </a:r>
            <a:r>
              <a:rPr lang="de-DE" sz="1800" dirty="0" smtClean="0"/>
              <a:t>:</a:t>
            </a:r>
          </a:p>
          <a:p>
            <a:pPr marL="109728" indent="0">
              <a:buNone/>
            </a:pPr>
            <a:r>
              <a:rPr lang="de-DE" sz="1800" dirty="0" smtClean="0"/>
              <a:t> </a:t>
            </a:r>
            <a:r>
              <a:rPr lang="de-DE" sz="1200" dirty="0"/>
              <a:t>Killer-Sudoku; </a:t>
            </a:r>
            <a:r>
              <a:rPr lang="de-DE" sz="1200" dirty="0" err="1"/>
              <a:t>Hyper</a:t>
            </a:r>
            <a:r>
              <a:rPr lang="de-DE" sz="1200" dirty="0"/>
              <a:t> </a:t>
            </a:r>
            <a:r>
              <a:rPr lang="de-DE" sz="1200" dirty="0" smtClean="0"/>
              <a:t>Sudoku; Fudschijama; </a:t>
            </a:r>
            <a:r>
              <a:rPr lang="de-DE" sz="1200" dirty="0"/>
              <a:t>Samurai </a:t>
            </a:r>
            <a:r>
              <a:rPr lang="de-DE" sz="1200" dirty="0" smtClean="0"/>
              <a:t>Sudoku;</a:t>
            </a:r>
          </a:p>
          <a:p>
            <a:pPr marL="109728" indent="0">
              <a:buNone/>
            </a:pPr>
            <a:r>
              <a:rPr lang="de-DE" sz="1200" dirty="0"/>
              <a:t>  Treppen-Sudoku; </a:t>
            </a:r>
            <a:r>
              <a:rPr lang="de-DE" sz="1200" dirty="0" err="1"/>
              <a:t>Nonomino-Sukoku</a:t>
            </a:r>
            <a:r>
              <a:rPr lang="de-DE" sz="1200" dirty="0"/>
              <a:t>; </a:t>
            </a:r>
            <a:r>
              <a:rPr lang="de-DE" sz="1200" dirty="0" err="1"/>
              <a:t>Roxdoku</a:t>
            </a:r>
            <a:r>
              <a:rPr lang="de-DE" sz="1200" dirty="0"/>
              <a:t>; </a:t>
            </a:r>
            <a:r>
              <a:rPr lang="de-DE" sz="1200" dirty="0" err="1" smtClean="0"/>
              <a:t>Vergleichssudoku</a:t>
            </a:r>
            <a:r>
              <a:rPr lang="de-DE" sz="1200" dirty="0" smtClean="0"/>
              <a:t>;</a:t>
            </a:r>
          </a:p>
          <a:p>
            <a:pPr marL="109728" indent="0">
              <a:buNone/>
            </a:pPr>
            <a:r>
              <a:rPr lang="de-DE" sz="1200" dirty="0"/>
              <a:t>  </a:t>
            </a:r>
            <a:r>
              <a:rPr lang="de-DE" sz="1200" dirty="0" err="1"/>
              <a:t>Kakuro</a:t>
            </a:r>
            <a:r>
              <a:rPr lang="de-DE" sz="1200" dirty="0"/>
              <a:t>; Str8ts; Buchstaben-, Silben- und Wörter-Sudoku; </a:t>
            </a:r>
            <a:r>
              <a:rPr lang="de-DE" sz="1200" dirty="0" smtClean="0"/>
              <a:t>Rechen-Sudokus.</a:t>
            </a:r>
            <a:endParaRPr lang="de-DE" sz="1200" dirty="0"/>
          </a:p>
          <a:p>
            <a:pPr marL="109728" indent="0">
              <a:buNone/>
            </a:pPr>
            <a:endParaRPr lang="de-DE" sz="1200" dirty="0"/>
          </a:p>
          <a:p>
            <a:pPr marL="109728" indent="0">
              <a:buNone/>
            </a:pPr>
            <a:endParaRPr lang="de-DE" sz="1200" dirty="0"/>
          </a:p>
          <a:p>
            <a:pPr marL="109728" indent="0">
              <a:buNone/>
            </a:pPr>
            <a:r>
              <a:rPr lang="de-DE" sz="1800" u="sng" dirty="0" smtClean="0"/>
              <a:t> </a:t>
            </a: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3.Aufbau und Funktionsweise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55" y="1698445"/>
            <a:ext cx="3024336" cy="28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u="sng" dirty="0" smtClean="0"/>
              <a:t>Allgemeines</a:t>
            </a:r>
          </a:p>
          <a:p>
            <a:pPr algn="ctr">
              <a:buFontTx/>
              <a:buChar char="-"/>
            </a:pPr>
            <a:r>
              <a:rPr lang="de-DE" sz="1800" dirty="0" err="1" smtClean="0"/>
              <a:t>StringGrid</a:t>
            </a:r>
            <a:r>
              <a:rPr lang="de-DE" sz="1800" dirty="0" smtClean="0"/>
              <a:t> ist sehr gute Alternative zu 81 Labels.</a:t>
            </a:r>
          </a:p>
          <a:p>
            <a:pPr algn="ctr">
              <a:buFontTx/>
              <a:buChar char="-"/>
            </a:pPr>
            <a:r>
              <a:rPr lang="de-DE" sz="1800" dirty="0" smtClean="0"/>
              <a:t>Musik von einem orientalischen Instrument.(eingebunden mit </a:t>
            </a:r>
            <a:r>
              <a:rPr lang="de-DE" sz="1800" dirty="0" err="1" smtClean="0"/>
              <a:t>MediaPlayer</a:t>
            </a:r>
            <a:r>
              <a:rPr lang="de-DE" sz="1800" dirty="0" smtClean="0"/>
              <a:t> </a:t>
            </a:r>
            <a:r>
              <a:rPr lang="de-DE" sz="1800" dirty="0" smtClean="0">
                <a:sym typeface="Wingdings" pitchFamily="2" charset="2"/>
              </a:rPr>
              <a:t></a:t>
            </a:r>
            <a:r>
              <a:rPr lang="de-DE" sz="1800" dirty="0" smtClean="0"/>
              <a:t> Vor-und Nachteile.)</a:t>
            </a:r>
          </a:p>
          <a:p>
            <a:pPr algn="ctr">
              <a:buFontTx/>
              <a:buChar char="-"/>
            </a:pPr>
            <a:r>
              <a:rPr lang="de-DE" sz="1800" dirty="0" smtClean="0"/>
              <a:t>Folglich des Aufbaus des Sudoku-Feldes </a:t>
            </a:r>
            <a:r>
              <a:rPr lang="de-DE" sz="1800" dirty="0" smtClean="0">
                <a:sym typeface="Wingdings" pitchFamily="2" charset="2"/>
              </a:rPr>
              <a:t> </a:t>
            </a:r>
            <a:r>
              <a:rPr lang="de-DE" sz="1800" dirty="0" err="1" smtClean="0">
                <a:sym typeface="Wingdings" pitchFamily="2" charset="2"/>
              </a:rPr>
              <a:t>function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CheckZeile</a:t>
            </a:r>
            <a:r>
              <a:rPr lang="de-DE" sz="1800" dirty="0" smtClean="0">
                <a:sym typeface="Wingdings" pitchFamily="2" charset="2"/>
              </a:rPr>
              <a:t>; </a:t>
            </a:r>
            <a:r>
              <a:rPr lang="de-DE" sz="1800">
                <a:sym typeface="Wingdings" pitchFamily="2" charset="2"/>
              </a:rPr>
              <a:t>f</a:t>
            </a:r>
            <a:r>
              <a:rPr lang="de-DE" sz="1800" smtClean="0">
                <a:sym typeface="Wingdings" pitchFamily="2" charset="2"/>
              </a:rPr>
              <a:t>unction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CheckBlock</a:t>
            </a:r>
            <a:r>
              <a:rPr lang="de-DE" sz="1800" dirty="0" smtClean="0">
                <a:sym typeface="Wingdings" pitchFamily="2" charset="2"/>
              </a:rPr>
              <a:t>; </a:t>
            </a:r>
            <a:r>
              <a:rPr lang="de-DE" sz="1800" dirty="0" err="1" smtClean="0">
                <a:sym typeface="Wingdings" pitchFamily="2" charset="2"/>
              </a:rPr>
              <a:t>function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CheckSpalte</a:t>
            </a:r>
            <a:r>
              <a:rPr lang="de-DE" sz="1800" dirty="0" smtClean="0">
                <a:sym typeface="Wingdings" pitchFamily="2" charset="2"/>
              </a:rPr>
              <a:t>.</a:t>
            </a:r>
          </a:p>
          <a:p>
            <a:pPr algn="ctr">
              <a:buFontTx/>
              <a:buChar char="-"/>
            </a:pPr>
            <a:r>
              <a:rPr lang="de-DE" sz="1800" dirty="0" smtClean="0">
                <a:sym typeface="Wingdings" pitchFamily="2" charset="2"/>
              </a:rPr>
              <a:t>„Startfeld“ wird mit zufälligen Zahlen gefüllt, die Eigenschaften eines Sudoku erfüllen.</a:t>
            </a:r>
          </a:p>
          <a:p>
            <a:pPr algn="ctr">
              <a:buFontTx/>
              <a:buChar char="-"/>
            </a:pPr>
            <a:r>
              <a:rPr lang="de-DE" sz="1800" dirty="0" smtClean="0">
                <a:sym typeface="Wingdings" pitchFamily="2" charset="2"/>
              </a:rPr>
              <a:t>Theorie des Schwierigkeitsgrades: Man muss die Anzahl der ausgespuckten Zahlen bestimmen.</a:t>
            </a:r>
          </a:p>
          <a:p>
            <a:pPr algn="ctr">
              <a:buFontTx/>
              <a:buChar char="-"/>
            </a:pPr>
            <a:r>
              <a:rPr lang="de-DE" sz="1800" dirty="0" smtClean="0">
                <a:sym typeface="Wingdings" pitchFamily="2" charset="2"/>
              </a:rPr>
              <a:t>Es braucht eine Funktion, die Zahlen wieder entfernt</a:t>
            </a:r>
          </a:p>
          <a:p>
            <a:pPr algn="ctr">
              <a:buFontTx/>
              <a:buChar char="-"/>
            </a:pPr>
            <a:r>
              <a:rPr lang="de-DE" sz="1800" dirty="0" smtClean="0">
                <a:sym typeface="Wingdings" pitchFamily="2" charset="2"/>
              </a:rPr>
              <a:t>Zum Lösen brauchen wir einen Algorithmus…….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Programmentwicklung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4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de-DE" u="sng" dirty="0" smtClean="0"/>
              <a:t>4.2 Backtracking-Methode</a:t>
            </a:r>
          </a:p>
          <a:p>
            <a:pPr marL="109728" indent="0">
              <a:buNone/>
            </a:pPr>
            <a:r>
              <a:rPr lang="de-DE" sz="1800" u="sng" dirty="0" smtClean="0"/>
              <a:t>Definition:</a:t>
            </a:r>
          </a:p>
          <a:p>
            <a:pPr marL="109728" indent="0">
              <a:buNone/>
            </a:pPr>
            <a:r>
              <a:rPr lang="de-DE" sz="1800" dirty="0" smtClean="0"/>
              <a:t>Der </a:t>
            </a:r>
            <a:r>
              <a:rPr lang="de-DE" sz="1800" dirty="0"/>
              <a:t>Begriff Rücksetzverfahren </a:t>
            </a:r>
            <a:r>
              <a:rPr lang="de-DE" sz="1800" dirty="0" smtClean="0"/>
              <a:t>oder englisch</a:t>
            </a:r>
            <a:r>
              <a:rPr lang="de-DE" sz="1800" dirty="0"/>
              <a:t> Backtracking (Rückverfolgung) bezeichnet eine mathematische Problemlösungsmethode innerhalb der </a:t>
            </a:r>
            <a:r>
              <a:rPr lang="de-DE" sz="1800" dirty="0" err="1" smtClean="0"/>
              <a:t>Algorithmik</a:t>
            </a:r>
            <a:r>
              <a:rPr lang="de-DE" sz="1800" dirty="0" smtClean="0"/>
              <a:t>.</a:t>
            </a:r>
          </a:p>
          <a:p>
            <a:pPr marL="109728" indent="0">
              <a:buNone/>
            </a:pPr>
            <a:r>
              <a:rPr lang="de-DE" sz="1800" u="sng" dirty="0" smtClean="0"/>
              <a:t>„Backtracking“ bei Sudoku</a:t>
            </a:r>
          </a:p>
          <a:p>
            <a:pPr marL="109728" indent="0">
              <a:buNone/>
            </a:pPr>
            <a:r>
              <a:rPr lang="de-DE" sz="1800" dirty="0" smtClean="0"/>
              <a:t>1.) Beginnend </a:t>
            </a:r>
            <a:r>
              <a:rPr lang="de-DE" sz="1800" dirty="0"/>
              <a:t>mit dem ersten freien Feld, probiert man systematisch, mit der Eins beginnend, ob man zu einer Lösung kommt. Beim ersten Widerspruch geht man zurück (engl. </a:t>
            </a:r>
            <a:r>
              <a:rPr lang="de-DE" sz="1800" i="1" dirty="0" err="1"/>
              <a:t>backtrack</a:t>
            </a:r>
            <a:r>
              <a:rPr lang="de-DE" sz="1800" dirty="0" smtClean="0"/>
              <a:t>).</a:t>
            </a:r>
          </a:p>
          <a:p>
            <a:pPr marL="109728" indent="0">
              <a:buNone/>
            </a:pPr>
            <a:r>
              <a:rPr lang="de-DE" sz="1800" dirty="0" smtClean="0"/>
              <a:t>2.)</a:t>
            </a:r>
            <a:r>
              <a:rPr lang="de-DE" sz="1800" dirty="0"/>
              <a:t> Lösungsweg ist rekursiv (= zurückgehend [bis zu bekannten Werten]) </a:t>
            </a:r>
            <a:r>
              <a:rPr lang="de-DE" sz="1800" dirty="0">
                <a:sym typeface="Wingdings"/>
              </a:rPr>
              <a:t></a:t>
            </a:r>
            <a:r>
              <a:rPr lang="de-DE" sz="1800" dirty="0"/>
              <a:t> alle Kombinationsmöglichkeiten werden abgesucht.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4.Programmentwicklung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64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/>
              <a:t>Probleme:</a:t>
            </a:r>
          </a:p>
          <a:p>
            <a:r>
              <a:rPr lang="de-DE" sz="1800" dirty="0" smtClean="0"/>
              <a:t>- Tausende von Wegen</a:t>
            </a:r>
          </a:p>
          <a:p>
            <a:r>
              <a:rPr lang="de-DE" sz="1800" dirty="0" smtClean="0">
                <a:sym typeface="Wingdings" pitchFamily="2" charset="2"/>
              </a:rPr>
              <a:t> das wiederum führt dazu, das dieser Algorithmus langsam arbeitet.</a:t>
            </a:r>
          </a:p>
          <a:p>
            <a:r>
              <a:rPr lang="de-DE" u="sng" dirty="0" smtClean="0"/>
              <a:t>Vorteile:</a:t>
            </a:r>
          </a:p>
          <a:p>
            <a:r>
              <a:rPr lang="de-DE" sz="1800" dirty="0" smtClean="0"/>
              <a:t>- Logischer und nachvollziehbarer Lösungsweg.</a:t>
            </a: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4.Programmentwicklung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27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de-DE" sz="5400" b="1" i="1" u="sng" dirty="0" smtClean="0">
                <a:latin typeface="Matura MT Script Capitals" pitchFamily="66" charset="0"/>
              </a:rPr>
              <a:t>Vielen Dank für Ihre Aufmerksamkeit!!!</a:t>
            </a:r>
            <a:endParaRPr lang="de-DE" sz="5400" b="1" i="1" u="sng" dirty="0">
              <a:latin typeface="Matura MT Script Capitals" pitchFamily="66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188E-EBA2-440F-9260-106AF4D66EA8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5.Ende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3645024"/>
            <a:ext cx="3605577" cy="22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304</Words>
  <Application>Microsoft Office PowerPoint</Application>
  <PresentationFormat>Bildschirmpräsentation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Deimos</vt:lpstr>
      <vt:lpstr>Mein Informatik Projekt</vt:lpstr>
      <vt:lpstr>1.Einleitung</vt:lpstr>
      <vt:lpstr>2.Allgemeines</vt:lpstr>
      <vt:lpstr>3.Aufbau und Funktionsweise</vt:lpstr>
      <vt:lpstr>3.Aufbau und Funktionsweise</vt:lpstr>
      <vt:lpstr>4. Programmentwicklung</vt:lpstr>
      <vt:lpstr>4.Programmentwicklung</vt:lpstr>
      <vt:lpstr>4.Programmentwicklung</vt:lpstr>
      <vt:lpstr>5.Ende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Informatik Projekt</dc:title>
  <dc:creator>Jonas</dc:creator>
  <cp:lastModifiedBy>Jonas</cp:lastModifiedBy>
  <cp:revision>37</cp:revision>
  <dcterms:created xsi:type="dcterms:W3CDTF">2013-06-09T13:52:58Z</dcterms:created>
  <dcterms:modified xsi:type="dcterms:W3CDTF">2013-06-11T22:11:57Z</dcterms:modified>
</cp:coreProperties>
</file>