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272" r:id="rId5"/>
    <p:sldId id="273" r:id="rId6"/>
    <p:sldId id="259" r:id="rId7"/>
    <p:sldId id="278" r:id="rId8"/>
    <p:sldId id="262" r:id="rId9"/>
    <p:sldId id="263" r:id="rId10"/>
    <p:sldId id="264" r:id="rId11"/>
    <p:sldId id="279" r:id="rId12"/>
    <p:sldId id="266" r:id="rId13"/>
    <p:sldId id="283" r:id="rId14"/>
    <p:sldId id="284" r:id="rId15"/>
    <p:sldId id="282" r:id="rId16"/>
    <p:sldId id="268" r:id="rId17"/>
    <p:sldId id="285" r:id="rId18"/>
    <p:sldId id="287" r:id="rId19"/>
    <p:sldId id="286" r:id="rId20"/>
    <p:sldId id="288" r:id="rId21"/>
    <p:sldId id="289" r:id="rId22"/>
    <p:sldId id="290" r:id="rId23"/>
    <p:sldId id="291" r:id="rId24"/>
    <p:sldId id="292" r:id="rId25"/>
    <p:sldId id="293" r:id="rId26"/>
    <p:sldId id="294"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529"/>
    <a:srgbClr val="2E2E2E"/>
    <a:srgbClr val="543E34"/>
    <a:srgbClr val="E5DACF"/>
    <a:srgbClr val="AA9C8E"/>
    <a:srgbClr val="D4CAB9"/>
    <a:srgbClr val="E6DBD0"/>
    <a:srgbClr val="D1D8B7"/>
    <a:srgbClr val="A09D79"/>
    <a:srgbClr val="AD5C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p:scale>
          <a:sx n="75" d="100"/>
          <a:sy n="75" d="100"/>
        </p:scale>
        <p:origin x="540" y="-8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13</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0"/>
            <a:ext cx="9144000" cy="1655762"/>
          </a:xfrm>
        </p:spPr>
        <p:txBody>
          <a:bodyPr/>
          <a:lstStyle/>
          <a:p>
            <a:r>
              <a:rPr lang="en-US" sz="3600" dirty="0"/>
              <a:t>Efficient and Privacy-Preserving Decision Tree Classification for Health Monitoring Systems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712258" y="2567090"/>
            <a:ext cx="8359589" cy="1478228"/>
          </a:xfrm>
        </p:spPr>
        <p:txBody>
          <a:bodyPr>
            <a:normAutofit fontScale="85000" lnSpcReduction="20000"/>
          </a:bodyPr>
          <a:lstStyle/>
          <a:p>
            <a:pPr marL="27305" algn="ctr">
              <a:lnSpc>
                <a:spcPct val="100000"/>
              </a:lnSpc>
              <a:spcBef>
                <a:spcPts val="125"/>
              </a:spcBef>
            </a:pPr>
            <a:r>
              <a:rPr lang="en-US" sz="2400" u="heavy" spc="-25" dirty="0">
                <a:uFill>
                  <a:solidFill>
                    <a:srgbClr val="000000"/>
                  </a:solidFill>
                </a:uFill>
                <a:latin typeface="Times New Roman"/>
                <a:cs typeface="Times New Roman"/>
              </a:rPr>
              <a:t>U</a:t>
            </a:r>
            <a:r>
              <a:rPr lang="en-US" sz="2400" u="heavy" spc="40" dirty="0">
                <a:uFill>
                  <a:solidFill>
                    <a:srgbClr val="000000"/>
                  </a:solidFill>
                </a:uFill>
                <a:latin typeface="Times New Roman"/>
                <a:cs typeface="Times New Roman"/>
              </a:rPr>
              <a:t>nd</a:t>
            </a:r>
            <a:r>
              <a:rPr lang="en-US" sz="2400" u="heavy" spc="10" dirty="0">
                <a:uFill>
                  <a:solidFill>
                    <a:srgbClr val="000000"/>
                  </a:solidFill>
                </a:uFill>
                <a:latin typeface="Times New Roman"/>
                <a:cs typeface="Times New Roman"/>
              </a:rPr>
              <a:t>er</a:t>
            </a:r>
            <a:r>
              <a:rPr lang="en-US" sz="2400" u="heavy" spc="-125" dirty="0">
                <a:uFill>
                  <a:solidFill>
                    <a:srgbClr val="000000"/>
                  </a:solidFill>
                </a:uFill>
                <a:latin typeface="Times New Roman"/>
                <a:cs typeface="Times New Roman"/>
              </a:rPr>
              <a:t> </a:t>
            </a:r>
            <a:r>
              <a:rPr lang="en-US" sz="2400" u="heavy" spc="40" dirty="0">
                <a:uFill>
                  <a:solidFill>
                    <a:srgbClr val="000000"/>
                  </a:solidFill>
                </a:uFill>
                <a:latin typeface="Times New Roman"/>
                <a:cs typeface="Times New Roman"/>
              </a:rPr>
              <a:t>th</a:t>
            </a:r>
            <a:r>
              <a:rPr lang="en-US" sz="2400" u="heavy" spc="10" dirty="0">
                <a:uFill>
                  <a:solidFill>
                    <a:srgbClr val="000000"/>
                  </a:solidFill>
                </a:uFill>
                <a:latin typeface="Times New Roman"/>
                <a:cs typeface="Times New Roman"/>
              </a:rPr>
              <a:t>e</a:t>
            </a:r>
            <a:r>
              <a:rPr lang="en-US" sz="2400" u="heavy" spc="-125" dirty="0">
                <a:uFill>
                  <a:solidFill>
                    <a:srgbClr val="000000"/>
                  </a:solidFill>
                </a:uFill>
                <a:latin typeface="Times New Roman"/>
                <a:cs typeface="Times New Roman"/>
              </a:rPr>
              <a:t> </a:t>
            </a:r>
            <a:r>
              <a:rPr lang="en-US" sz="2400" u="heavy" spc="-105" dirty="0">
                <a:uFill>
                  <a:solidFill>
                    <a:srgbClr val="000000"/>
                  </a:solidFill>
                </a:uFill>
                <a:latin typeface="Times New Roman"/>
                <a:cs typeface="Times New Roman"/>
              </a:rPr>
              <a:t>g</a:t>
            </a:r>
            <a:r>
              <a:rPr lang="en-US" sz="2400" u="heavy" spc="40" dirty="0">
                <a:uFill>
                  <a:solidFill>
                    <a:srgbClr val="000000"/>
                  </a:solidFill>
                </a:uFill>
                <a:latin typeface="Times New Roman"/>
                <a:cs typeface="Times New Roman"/>
              </a:rPr>
              <a:t>u</a:t>
            </a:r>
            <a:r>
              <a:rPr lang="en-US" sz="2400" u="heavy" spc="-35" dirty="0">
                <a:uFill>
                  <a:solidFill>
                    <a:srgbClr val="000000"/>
                  </a:solidFill>
                </a:uFill>
                <a:latin typeface="Times New Roman"/>
                <a:cs typeface="Times New Roman"/>
              </a:rPr>
              <a:t>i</a:t>
            </a:r>
            <a:r>
              <a:rPr lang="en-US" sz="2400" u="heavy" spc="40" dirty="0">
                <a:uFill>
                  <a:solidFill>
                    <a:srgbClr val="000000"/>
                  </a:solidFill>
                </a:uFill>
                <a:latin typeface="Times New Roman"/>
                <a:cs typeface="Times New Roman"/>
              </a:rPr>
              <a:t>d</a:t>
            </a:r>
            <a:r>
              <a:rPr lang="en-US" sz="2400" u="heavy" spc="10" dirty="0">
                <a:uFill>
                  <a:solidFill>
                    <a:srgbClr val="000000"/>
                  </a:solidFill>
                </a:uFill>
                <a:latin typeface="Times New Roman"/>
                <a:cs typeface="Times New Roman"/>
              </a:rPr>
              <a:t>a</a:t>
            </a:r>
            <a:r>
              <a:rPr lang="en-US" sz="2400" u="heavy" spc="40" dirty="0">
                <a:uFill>
                  <a:solidFill>
                    <a:srgbClr val="000000"/>
                  </a:solidFill>
                </a:uFill>
                <a:latin typeface="Times New Roman"/>
                <a:cs typeface="Times New Roman"/>
              </a:rPr>
              <a:t>n</a:t>
            </a:r>
            <a:r>
              <a:rPr lang="en-US" sz="2400" u="heavy" spc="10" dirty="0">
                <a:uFill>
                  <a:solidFill>
                    <a:srgbClr val="000000"/>
                  </a:solidFill>
                </a:uFill>
                <a:latin typeface="Times New Roman"/>
                <a:cs typeface="Times New Roman"/>
              </a:rPr>
              <a:t>ce </a:t>
            </a:r>
            <a:r>
              <a:rPr lang="en-US" sz="2400" u="heavy" spc="45" dirty="0">
                <a:uFill>
                  <a:solidFill>
                    <a:srgbClr val="000000"/>
                  </a:solidFill>
                </a:uFill>
                <a:latin typeface="Times New Roman"/>
                <a:cs typeface="Times New Roman"/>
              </a:rPr>
              <a:t>of</a:t>
            </a:r>
            <a:endParaRPr lang="en-US" sz="2400" u="heavy" dirty="0">
              <a:uFill>
                <a:solidFill>
                  <a:srgbClr val="000000"/>
                </a:solidFill>
              </a:uFill>
              <a:latin typeface="Times New Roman"/>
              <a:cs typeface="Times New Roman"/>
            </a:endParaRPr>
          </a:p>
          <a:p>
            <a:pPr marL="27305" algn="ctr">
              <a:lnSpc>
                <a:spcPct val="100000"/>
              </a:lnSpc>
              <a:spcBef>
                <a:spcPts val="125"/>
              </a:spcBef>
            </a:pPr>
            <a:r>
              <a:rPr lang="en-US" sz="2400" b="1" spc="-15" dirty="0">
                <a:latin typeface="Times New Roman"/>
                <a:cs typeface="Times New Roman"/>
              </a:rPr>
              <a:t>M</a:t>
            </a:r>
            <a:r>
              <a:rPr lang="en-US" sz="2400" b="1" spc="10" dirty="0">
                <a:latin typeface="Times New Roman"/>
                <a:cs typeface="Times New Roman"/>
              </a:rPr>
              <a:t>r</a:t>
            </a:r>
            <a:r>
              <a:rPr lang="en-US" sz="2400" b="1" spc="40" dirty="0">
                <a:latin typeface="Times New Roman"/>
                <a:cs typeface="Times New Roman"/>
              </a:rPr>
              <a:t>s</a:t>
            </a:r>
            <a:r>
              <a:rPr lang="en-US" sz="2400" b="1" spc="5" dirty="0">
                <a:latin typeface="Times New Roman"/>
                <a:cs typeface="Times New Roman"/>
              </a:rPr>
              <a:t>.</a:t>
            </a:r>
            <a:r>
              <a:rPr lang="en-US" sz="2400" b="1" spc="-180" dirty="0">
                <a:latin typeface="Times New Roman"/>
                <a:cs typeface="Times New Roman"/>
              </a:rPr>
              <a:t> </a:t>
            </a:r>
            <a:r>
              <a:rPr lang="en-US" sz="2400" b="1" spc="-25" dirty="0">
                <a:latin typeface="Times New Roman"/>
                <a:cs typeface="Times New Roman"/>
              </a:rPr>
              <a:t>K . </a:t>
            </a:r>
            <a:r>
              <a:rPr lang="en-US" sz="2400" b="1" spc="-25" dirty="0" err="1">
                <a:latin typeface="Times New Roman"/>
                <a:cs typeface="Times New Roman"/>
              </a:rPr>
              <a:t>Rampriya</a:t>
            </a:r>
            <a:endParaRPr lang="en-US" sz="2400" dirty="0">
              <a:latin typeface="Times New Roman"/>
              <a:cs typeface="Times New Roman"/>
            </a:endParaRPr>
          </a:p>
          <a:p>
            <a:pPr marL="1905" algn="ctr">
              <a:lnSpc>
                <a:spcPts val="2290"/>
              </a:lnSpc>
            </a:pPr>
            <a:r>
              <a:rPr lang="en-US" sz="2400" spc="-5" dirty="0">
                <a:latin typeface="Times New Roman"/>
                <a:cs typeface="Times New Roman"/>
              </a:rPr>
              <a:t>(Asst.</a:t>
            </a:r>
            <a:r>
              <a:rPr lang="en-US" sz="2400" spc="-70" dirty="0">
                <a:latin typeface="Times New Roman"/>
                <a:cs typeface="Times New Roman"/>
              </a:rPr>
              <a:t> </a:t>
            </a:r>
            <a:r>
              <a:rPr lang="en-US" sz="2400" spc="5" dirty="0">
                <a:latin typeface="Times New Roman"/>
                <a:cs typeface="Times New Roman"/>
              </a:rPr>
              <a:t>prof)</a:t>
            </a:r>
            <a:endParaRPr lang="en-US" sz="2400" dirty="0">
              <a:latin typeface="Times New Roman"/>
              <a:cs typeface="Times New Roman"/>
            </a:endParaRPr>
          </a:p>
          <a:p>
            <a:pPr marL="1905" algn="ctr">
              <a:lnSpc>
                <a:spcPts val="2290"/>
              </a:lnSpc>
            </a:pPr>
            <a:r>
              <a:rPr lang="en-US" sz="2400" spc="-25" dirty="0">
                <a:latin typeface="Times New Roman"/>
                <a:cs typeface="Times New Roman"/>
              </a:rPr>
              <a:t>D</a:t>
            </a:r>
            <a:r>
              <a:rPr lang="en-US" sz="2400" spc="10" dirty="0">
                <a:latin typeface="Times New Roman"/>
                <a:cs typeface="Times New Roman"/>
              </a:rPr>
              <a:t>e</a:t>
            </a:r>
            <a:r>
              <a:rPr lang="en-US" sz="2400" spc="40" dirty="0">
                <a:latin typeface="Times New Roman"/>
                <a:cs typeface="Times New Roman"/>
              </a:rPr>
              <a:t>p</a:t>
            </a:r>
            <a:r>
              <a:rPr lang="en-US" sz="2400" spc="10" dirty="0">
                <a:latin typeface="Times New Roman"/>
                <a:cs typeface="Times New Roman"/>
              </a:rPr>
              <a:t>ar</a:t>
            </a:r>
            <a:r>
              <a:rPr lang="en-US" sz="2400" spc="35" dirty="0">
                <a:latin typeface="Times New Roman"/>
                <a:cs typeface="Times New Roman"/>
              </a:rPr>
              <a:t>t</a:t>
            </a:r>
            <a:r>
              <a:rPr lang="en-US" sz="2400" spc="-60" dirty="0">
                <a:latin typeface="Times New Roman"/>
                <a:cs typeface="Times New Roman"/>
              </a:rPr>
              <a:t>m</a:t>
            </a:r>
            <a:r>
              <a:rPr lang="en-US" sz="2400" spc="10" dirty="0">
                <a:latin typeface="Times New Roman"/>
                <a:cs typeface="Times New Roman"/>
              </a:rPr>
              <a:t>e</a:t>
            </a:r>
            <a:r>
              <a:rPr lang="en-US" sz="2400" spc="40" dirty="0">
                <a:latin typeface="Times New Roman"/>
                <a:cs typeface="Times New Roman"/>
              </a:rPr>
              <a:t>n</a:t>
            </a:r>
            <a:r>
              <a:rPr lang="en-US" sz="2400" spc="5" dirty="0">
                <a:latin typeface="Times New Roman"/>
                <a:cs typeface="Times New Roman"/>
              </a:rPr>
              <a:t>t</a:t>
            </a:r>
            <a:r>
              <a:rPr lang="en-US" sz="2400" spc="-170" dirty="0">
                <a:latin typeface="Times New Roman"/>
                <a:cs typeface="Times New Roman"/>
              </a:rPr>
              <a:t> </a:t>
            </a:r>
            <a:r>
              <a:rPr lang="en-US" sz="2400" spc="40" dirty="0">
                <a:latin typeface="Times New Roman"/>
                <a:cs typeface="Times New Roman"/>
              </a:rPr>
              <a:t>o</a:t>
            </a:r>
            <a:r>
              <a:rPr lang="en-US" sz="2400" spc="5" dirty="0">
                <a:latin typeface="Times New Roman"/>
                <a:cs typeface="Times New Roman"/>
              </a:rPr>
              <a:t>f</a:t>
            </a:r>
            <a:r>
              <a:rPr lang="en-US" sz="2400" spc="-55" dirty="0">
                <a:latin typeface="Times New Roman"/>
                <a:cs typeface="Times New Roman"/>
              </a:rPr>
              <a:t> </a:t>
            </a:r>
            <a:r>
              <a:rPr lang="en-US" sz="2400" spc="15" dirty="0">
                <a:latin typeface="Times New Roman"/>
                <a:cs typeface="Times New Roman"/>
              </a:rPr>
              <a:t>CS</a:t>
            </a:r>
            <a:r>
              <a:rPr lang="en-US" sz="2400" spc="45" dirty="0">
                <a:latin typeface="Times New Roman"/>
                <a:cs typeface="Times New Roman"/>
              </a:rPr>
              <a:t>E</a:t>
            </a:r>
            <a:r>
              <a:rPr lang="en-US" sz="2400" spc="5" dirty="0">
                <a:latin typeface="Times New Roman"/>
                <a:cs typeface="Times New Roman"/>
              </a:rPr>
              <a:t>(</a:t>
            </a:r>
            <a:r>
              <a:rPr lang="en-US" sz="2400" spc="-25" dirty="0">
                <a:latin typeface="Times New Roman"/>
                <a:cs typeface="Times New Roman"/>
              </a:rPr>
              <a:t>A</a:t>
            </a:r>
            <a:r>
              <a:rPr lang="en-US" sz="2400" spc="-70" dirty="0">
                <a:latin typeface="Times New Roman"/>
                <a:cs typeface="Times New Roman"/>
              </a:rPr>
              <a:t>I</a:t>
            </a:r>
            <a:r>
              <a:rPr lang="en-US" sz="2400" spc="20" dirty="0">
                <a:latin typeface="Times New Roman"/>
                <a:cs typeface="Times New Roman"/>
              </a:rPr>
              <a:t>&amp;M</a:t>
            </a:r>
            <a:r>
              <a:rPr lang="en-US" sz="2400" spc="-30" dirty="0">
                <a:latin typeface="Times New Roman"/>
                <a:cs typeface="Times New Roman"/>
              </a:rPr>
              <a:t>L</a:t>
            </a:r>
            <a:r>
              <a:rPr lang="en-US" sz="2400" spc="5" dirty="0">
                <a:latin typeface="Times New Roman"/>
                <a:cs typeface="Times New Roman"/>
              </a:rPr>
              <a:t>)  </a:t>
            </a:r>
            <a:r>
              <a:rPr lang="en-US" sz="2400" spc="10" dirty="0">
                <a:latin typeface="Times New Roman"/>
                <a:cs typeface="Times New Roman"/>
              </a:rPr>
              <a:t>Pre</a:t>
            </a:r>
            <a:r>
              <a:rPr lang="en-US" sz="2400" spc="-35" dirty="0">
                <a:latin typeface="Times New Roman"/>
                <a:cs typeface="Times New Roman"/>
              </a:rPr>
              <a:t>s</a:t>
            </a:r>
            <a:r>
              <a:rPr lang="en-US" sz="2400" spc="10" dirty="0">
                <a:latin typeface="Times New Roman"/>
                <a:cs typeface="Times New Roman"/>
              </a:rPr>
              <a:t>e</a:t>
            </a:r>
            <a:r>
              <a:rPr lang="en-US" sz="2400" spc="40" dirty="0">
                <a:latin typeface="Times New Roman"/>
                <a:cs typeface="Times New Roman"/>
              </a:rPr>
              <a:t>nt</a:t>
            </a:r>
            <a:r>
              <a:rPr lang="en-US" sz="2400" spc="10" dirty="0">
                <a:latin typeface="Times New Roman"/>
                <a:cs typeface="Times New Roman"/>
              </a:rPr>
              <a:t>ed</a:t>
            </a:r>
            <a:r>
              <a:rPr lang="en-US" sz="2400" spc="-170" dirty="0">
                <a:latin typeface="Times New Roman"/>
                <a:cs typeface="Times New Roman"/>
              </a:rPr>
              <a:t> </a:t>
            </a:r>
            <a:r>
              <a:rPr lang="en-US" sz="2400" spc="40" dirty="0">
                <a:latin typeface="Times New Roman"/>
                <a:cs typeface="Times New Roman"/>
              </a:rPr>
              <a:t>b</a:t>
            </a:r>
            <a:r>
              <a:rPr lang="en-US" sz="2400" spc="10" dirty="0">
                <a:latin typeface="Times New Roman"/>
                <a:cs typeface="Times New Roman"/>
              </a:rPr>
              <a:t>y</a:t>
            </a:r>
            <a:endParaRPr lang="en-US" sz="2400" dirty="0">
              <a:latin typeface="Times New Roman"/>
              <a:cs typeface="Times New Roman"/>
            </a:endParaRPr>
          </a:p>
          <a:p>
            <a:endParaRPr lang="en-US" dirty="0"/>
          </a:p>
        </p:txBody>
      </p:sp>
      <p:sp>
        <p:nvSpPr>
          <p:cNvPr id="4" name="TextBox 3">
            <a:extLst>
              <a:ext uri="{FF2B5EF4-FFF2-40B4-BE49-F238E27FC236}">
                <a16:creationId xmlns:a16="http://schemas.microsoft.com/office/drawing/2014/main" id="{FDFB1321-87A4-CDB9-43CB-8CC52008F7D9}"/>
              </a:ext>
            </a:extLst>
          </p:cNvPr>
          <p:cNvSpPr txBox="1"/>
          <p:nvPr/>
        </p:nvSpPr>
        <p:spPr>
          <a:xfrm>
            <a:off x="3500718" y="1855694"/>
            <a:ext cx="5190564" cy="830997"/>
          </a:xfrm>
          <a:prstGeom prst="rect">
            <a:avLst/>
          </a:prstGeom>
          <a:noFill/>
        </p:spPr>
        <p:txBody>
          <a:bodyPr wrap="square" rtlCol="0">
            <a:spAutoFit/>
          </a:bodyPr>
          <a:lstStyle/>
          <a:p>
            <a:pPr algn="ctr"/>
            <a:r>
              <a:rPr lang="en-US" sz="2400" spc="-80" dirty="0">
                <a:latin typeface="Times New Roman"/>
                <a:cs typeface="Times New Roman"/>
              </a:rPr>
              <a:t>We </a:t>
            </a:r>
            <a:r>
              <a:rPr lang="en-US" sz="2400" dirty="0">
                <a:latin typeface="Times New Roman"/>
                <a:cs typeface="Times New Roman"/>
              </a:rPr>
              <a:t>are</a:t>
            </a:r>
            <a:r>
              <a:rPr lang="en-US" sz="2400" spc="-75" dirty="0">
                <a:latin typeface="Times New Roman"/>
                <a:cs typeface="Times New Roman"/>
              </a:rPr>
              <a:t> </a:t>
            </a:r>
            <a:r>
              <a:rPr lang="en-US" sz="2400" spc="-20" dirty="0">
                <a:latin typeface="Times New Roman"/>
                <a:cs typeface="Times New Roman"/>
              </a:rPr>
              <a:t>working</a:t>
            </a:r>
            <a:r>
              <a:rPr lang="en-US" sz="2400" spc="110" dirty="0">
                <a:latin typeface="Times New Roman"/>
                <a:cs typeface="Times New Roman"/>
              </a:rPr>
              <a:t> </a:t>
            </a:r>
            <a:r>
              <a:rPr lang="en-US" sz="2400" spc="-5" dirty="0">
                <a:latin typeface="Times New Roman"/>
                <a:cs typeface="Times New Roman"/>
              </a:rPr>
              <a:t>on</a:t>
            </a:r>
            <a:r>
              <a:rPr lang="en-US" sz="2400" spc="40" dirty="0">
                <a:latin typeface="Times New Roman"/>
                <a:cs typeface="Times New Roman"/>
              </a:rPr>
              <a:t> </a:t>
            </a:r>
            <a:r>
              <a:rPr lang="en-US" sz="2400" dirty="0">
                <a:latin typeface="Times New Roman"/>
                <a:cs typeface="Times New Roman"/>
              </a:rPr>
              <a:t>this</a:t>
            </a:r>
            <a:r>
              <a:rPr lang="en-US" sz="2400" spc="-45" dirty="0">
                <a:latin typeface="Times New Roman"/>
                <a:cs typeface="Times New Roman"/>
              </a:rPr>
              <a:t> </a:t>
            </a:r>
            <a:r>
              <a:rPr lang="en-US" sz="2400" spc="-20" dirty="0">
                <a:latin typeface="Times New Roman"/>
                <a:cs typeface="Times New Roman"/>
              </a:rPr>
              <a:t>project</a:t>
            </a:r>
            <a:endParaRPr lang="en-US" sz="2400" dirty="0">
              <a:latin typeface="Times New Roman"/>
              <a:cs typeface="Times New Roman"/>
            </a:endParaRPr>
          </a:p>
          <a:p>
            <a:pPr algn="ctr"/>
            <a:endParaRPr lang="en-IN" sz="2400" dirty="0"/>
          </a:p>
        </p:txBody>
      </p:sp>
      <p:sp>
        <p:nvSpPr>
          <p:cNvPr id="5" name="TextBox 4">
            <a:extLst>
              <a:ext uri="{FF2B5EF4-FFF2-40B4-BE49-F238E27FC236}">
                <a16:creationId xmlns:a16="http://schemas.microsoft.com/office/drawing/2014/main" id="{18B9032A-F56E-EDA2-CA83-698130B57660}"/>
              </a:ext>
            </a:extLst>
          </p:cNvPr>
          <p:cNvSpPr txBox="1"/>
          <p:nvPr/>
        </p:nvSpPr>
        <p:spPr>
          <a:xfrm>
            <a:off x="1712258" y="4491317"/>
            <a:ext cx="4823013" cy="1497398"/>
          </a:xfrm>
          <a:prstGeom prst="rect">
            <a:avLst/>
          </a:prstGeom>
          <a:noFill/>
        </p:spPr>
        <p:txBody>
          <a:bodyPr wrap="square" rtlCol="0">
            <a:spAutoFit/>
          </a:bodyPr>
          <a:lstStyle/>
          <a:p>
            <a:pPr marL="22225" marR="5080" indent="-9525" algn="just">
              <a:lnSpc>
                <a:spcPct val="90800"/>
              </a:lnSpc>
              <a:spcBef>
                <a:spcPts val="350"/>
              </a:spcBef>
            </a:pPr>
            <a:r>
              <a:rPr lang="en-IN" sz="1800" spc="-30" dirty="0">
                <a:solidFill>
                  <a:srgbClr val="403D37"/>
                </a:solidFill>
                <a:latin typeface="Times New Roman"/>
                <a:cs typeface="Times New Roman"/>
              </a:rPr>
              <a:t>G.HARIKA</a:t>
            </a:r>
          </a:p>
          <a:p>
            <a:pPr marL="22225" marR="5080" indent="-9525" algn="just">
              <a:lnSpc>
                <a:spcPct val="90800"/>
              </a:lnSpc>
              <a:spcBef>
                <a:spcPts val="350"/>
              </a:spcBef>
            </a:pPr>
            <a:r>
              <a:rPr lang="en-IN" sz="1800" spc="-10" dirty="0">
                <a:solidFill>
                  <a:srgbClr val="403D37"/>
                </a:solidFill>
                <a:latin typeface="Times New Roman"/>
                <a:cs typeface="Times New Roman"/>
              </a:rPr>
              <a:t>K.ROHITH</a:t>
            </a:r>
          </a:p>
          <a:p>
            <a:pPr marL="22225" marR="5080" indent="-9525" algn="just">
              <a:lnSpc>
                <a:spcPct val="90800"/>
              </a:lnSpc>
              <a:spcBef>
                <a:spcPts val="350"/>
              </a:spcBef>
            </a:pPr>
            <a:r>
              <a:rPr lang="en-IN" sz="1800" spc="-25" dirty="0">
                <a:solidFill>
                  <a:srgbClr val="403D37"/>
                </a:solidFill>
                <a:latin typeface="Times New Roman"/>
                <a:cs typeface="Times New Roman"/>
              </a:rPr>
              <a:t>R.SHREYA</a:t>
            </a:r>
            <a:endParaRPr lang="en-IN" sz="1800" dirty="0">
              <a:latin typeface="Times New Roman"/>
              <a:cs typeface="Times New Roman"/>
            </a:endParaRPr>
          </a:p>
          <a:p>
            <a:pPr marL="31750" algn="just">
              <a:lnSpc>
                <a:spcPts val="2100"/>
              </a:lnSpc>
            </a:pPr>
            <a:r>
              <a:rPr lang="en-IN" sz="1800" spc="-10" dirty="0">
                <a:solidFill>
                  <a:srgbClr val="403D37"/>
                </a:solidFill>
                <a:latin typeface="Times New Roman"/>
                <a:cs typeface="Times New Roman"/>
              </a:rPr>
              <a:t>SANA TABASSUM</a:t>
            </a:r>
            <a:endParaRPr lang="en-IN" sz="1800" dirty="0">
              <a:latin typeface="Times New Roman"/>
              <a:cs typeface="Times New Roman"/>
            </a:endParaRPr>
          </a:p>
          <a:p>
            <a:endParaRPr lang="en-IN" dirty="0"/>
          </a:p>
        </p:txBody>
      </p:sp>
      <p:sp>
        <p:nvSpPr>
          <p:cNvPr id="6" name="TextBox 5">
            <a:extLst>
              <a:ext uri="{FF2B5EF4-FFF2-40B4-BE49-F238E27FC236}">
                <a16:creationId xmlns:a16="http://schemas.microsoft.com/office/drawing/2014/main" id="{0E4B2B4E-5088-CF98-B390-F236DB706EBE}"/>
              </a:ext>
            </a:extLst>
          </p:cNvPr>
          <p:cNvSpPr txBox="1"/>
          <p:nvPr/>
        </p:nvSpPr>
        <p:spPr>
          <a:xfrm>
            <a:off x="8509747" y="4478045"/>
            <a:ext cx="4316506" cy="1510670"/>
          </a:xfrm>
          <a:prstGeom prst="rect">
            <a:avLst/>
          </a:prstGeom>
          <a:noFill/>
        </p:spPr>
        <p:txBody>
          <a:bodyPr wrap="square" rtlCol="0">
            <a:spAutoFit/>
          </a:bodyPr>
          <a:lstStyle/>
          <a:p>
            <a:pPr marL="41275">
              <a:lnSpc>
                <a:spcPts val="2290"/>
              </a:lnSpc>
              <a:spcBef>
                <a:spcPts val="130"/>
              </a:spcBef>
            </a:pPr>
            <a:r>
              <a:rPr lang="en-IN" sz="1800" spc="10" dirty="0">
                <a:solidFill>
                  <a:srgbClr val="403D37"/>
                </a:solidFill>
                <a:latin typeface="Times New Roman"/>
                <a:cs typeface="Times New Roman"/>
              </a:rPr>
              <a:t>-</a:t>
            </a:r>
            <a:r>
              <a:rPr lang="en-IN" sz="1800" spc="20" dirty="0">
                <a:solidFill>
                  <a:srgbClr val="403D37"/>
                </a:solidFill>
                <a:latin typeface="Times New Roman"/>
                <a:cs typeface="Times New Roman"/>
              </a:rPr>
              <a:t>20R01A66D9</a:t>
            </a:r>
            <a:endParaRPr lang="en-IN" sz="1800" dirty="0">
              <a:latin typeface="Times New Roman"/>
              <a:cs typeface="Times New Roman"/>
            </a:endParaRPr>
          </a:p>
          <a:p>
            <a:pPr marL="12700">
              <a:lnSpc>
                <a:spcPts val="2180"/>
              </a:lnSpc>
            </a:pPr>
            <a:r>
              <a:rPr lang="en-IN" sz="1800" spc="5" dirty="0">
                <a:solidFill>
                  <a:srgbClr val="403D37"/>
                </a:solidFill>
                <a:latin typeface="Times New Roman"/>
                <a:cs typeface="Times New Roman"/>
              </a:rPr>
              <a:t>-</a:t>
            </a:r>
            <a:r>
              <a:rPr lang="en-IN" sz="1800" spc="-10" dirty="0">
                <a:solidFill>
                  <a:srgbClr val="403D37"/>
                </a:solidFill>
                <a:latin typeface="Times New Roman"/>
                <a:cs typeface="Times New Roman"/>
              </a:rPr>
              <a:t> </a:t>
            </a:r>
            <a:r>
              <a:rPr lang="en-IN" sz="1800" spc="15" dirty="0">
                <a:solidFill>
                  <a:srgbClr val="403D37"/>
                </a:solidFill>
                <a:latin typeface="Times New Roman"/>
                <a:cs typeface="Times New Roman"/>
              </a:rPr>
              <a:t>20R01A66E5</a:t>
            </a:r>
            <a:endParaRPr lang="en-IN" sz="1800" dirty="0">
              <a:latin typeface="Times New Roman"/>
              <a:cs typeface="Times New Roman"/>
            </a:endParaRPr>
          </a:p>
          <a:p>
            <a:pPr marL="12700">
              <a:lnSpc>
                <a:spcPts val="2140"/>
              </a:lnSpc>
            </a:pPr>
            <a:r>
              <a:rPr lang="en-IN" sz="1800" spc="5" dirty="0">
                <a:solidFill>
                  <a:srgbClr val="403D37"/>
                </a:solidFill>
                <a:latin typeface="Times New Roman"/>
                <a:cs typeface="Times New Roman"/>
              </a:rPr>
              <a:t>-</a:t>
            </a:r>
            <a:r>
              <a:rPr lang="en-IN" sz="1800" spc="-40" dirty="0">
                <a:solidFill>
                  <a:srgbClr val="403D37"/>
                </a:solidFill>
                <a:latin typeface="Times New Roman"/>
                <a:cs typeface="Times New Roman"/>
              </a:rPr>
              <a:t> </a:t>
            </a:r>
            <a:r>
              <a:rPr lang="en-IN" sz="1800" spc="15" dirty="0">
                <a:solidFill>
                  <a:srgbClr val="403D37"/>
                </a:solidFill>
                <a:latin typeface="Times New Roman"/>
                <a:cs typeface="Times New Roman"/>
              </a:rPr>
              <a:t>20R01A66G4</a:t>
            </a:r>
            <a:endParaRPr lang="en-IN" sz="1800" dirty="0">
              <a:latin typeface="Times New Roman"/>
              <a:cs typeface="Times New Roman"/>
            </a:endParaRPr>
          </a:p>
          <a:p>
            <a:pPr marL="31750">
              <a:lnSpc>
                <a:spcPts val="2250"/>
              </a:lnSpc>
            </a:pPr>
            <a:r>
              <a:rPr lang="en-IN" sz="1800" spc="5" dirty="0">
                <a:solidFill>
                  <a:srgbClr val="403D37"/>
                </a:solidFill>
                <a:latin typeface="Times New Roman"/>
                <a:cs typeface="Times New Roman"/>
              </a:rPr>
              <a:t>-</a:t>
            </a:r>
            <a:r>
              <a:rPr lang="en-IN" sz="1800" spc="-125" dirty="0">
                <a:solidFill>
                  <a:srgbClr val="403D37"/>
                </a:solidFill>
                <a:latin typeface="Times New Roman"/>
                <a:cs typeface="Times New Roman"/>
              </a:rPr>
              <a:t> </a:t>
            </a:r>
            <a:r>
              <a:rPr lang="en-IN" sz="1800" spc="20" dirty="0">
                <a:solidFill>
                  <a:srgbClr val="403D37"/>
                </a:solidFill>
                <a:latin typeface="Times New Roman"/>
                <a:cs typeface="Times New Roman"/>
              </a:rPr>
              <a:t>20R01A66G7</a:t>
            </a:r>
            <a:endParaRPr lang="en-IN" sz="1800" dirty="0">
              <a:latin typeface="Times New Roman"/>
              <a:cs typeface="Times New Roman"/>
            </a:endParaRPr>
          </a:p>
          <a:p>
            <a:endParaRPr lang="en-IN"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6D44-DF5C-C21E-FF0F-E799436F0F3A}"/>
              </a:ext>
            </a:extLst>
          </p:cNvPr>
          <p:cNvSpPr>
            <a:spLocks noGrp="1"/>
          </p:cNvSpPr>
          <p:nvPr>
            <p:ph type="title"/>
          </p:nvPr>
        </p:nvSpPr>
        <p:spPr>
          <a:xfrm>
            <a:off x="576072" y="82296"/>
            <a:ext cx="10515600" cy="676656"/>
          </a:xfrm>
        </p:spPr>
        <p:txBody>
          <a:bodyPr/>
          <a:lstStyle/>
          <a:p>
            <a:pPr algn="ctr"/>
            <a:r>
              <a:rPr lang="en-US" sz="2800" dirty="0"/>
              <a:t>Proposed System</a:t>
            </a:r>
            <a:endParaRPr lang="en-IN" sz="2800" dirty="0"/>
          </a:p>
        </p:txBody>
      </p:sp>
      <p:sp>
        <p:nvSpPr>
          <p:cNvPr id="3" name="Content Placeholder 2">
            <a:extLst>
              <a:ext uri="{FF2B5EF4-FFF2-40B4-BE49-F238E27FC236}">
                <a16:creationId xmlns:a16="http://schemas.microsoft.com/office/drawing/2014/main" id="{A7AE8E7B-EB20-E29C-F519-0BF8AF08C37E}"/>
              </a:ext>
            </a:extLst>
          </p:cNvPr>
          <p:cNvSpPr>
            <a:spLocks noGrp="1"/>
          </p:cNvSpPr>
          <p:nvPr>
            <p:ph idx="1"/>
          </p:nvPr>
        </p:nvSpPr>
        <p:spPr>
          <a:xfrm>
            <a:off x="478302" y="604911"/>
            <a:ext cx="11240086" cy="5174097"/>
          </a:xfrm>
        </p:spPr>
        <p:txBody>
          <a:bodyPr>
            <a:normAutofit lnSpcReduction="10000"/>
          </a:bodyPr>
          <a:lstStyle/>
          <a:p>
            <a:pPr marL="0" indent="0" algn="just">
              <a:lnSpc>
                <a:spcPct val="150000"/>
              </a:lnSpc>
              <a:buNone/>
            </a:pPr>
            <a:r>
              <a:rPr lang="en-US" sz="1800" dirty="0">
                <a:effectLst/>
                <a:latin typeface="Georgia" panose="02040502050405020303" pitchFamily="18" charset="0"/>
                <a:ea typeface="Times New Roman" panose="02020603050405020304" pitchFamily="18" charset="0"/>
              </a:rPr>
              <a:t>We propose an efficient and privacy-preserving decision tree classification scheme (PPDT) for health monitoring systems. First, we transform decision tree classifiers to </a:t>
            </a:r>
            <a:r>
              <a:rPr lang="en-US" sz="1800" dirty="0" err="1">
                <a:effectLst/>
                <a:latin typeface="Georgia" panose="02040502050405020303" pitchFamily="18" charset="0"/>
                <a:ea typeface="Times New Roman" panose="02020603050405020304" pitchFamily="18" charset="0"/>
              </a:rPr>
              <a:t>boolean</a:t>
            </a:r>
            <a:r>
              <a:rPr lang="en-US" sz="1800" dirty="0">
                <a:effectLst/>
                <a:latin typeface="Georgia" panose="02040502050405020303" pitchFamily="18" charset="0"/>
                <a:ea typeface="Times New Roman" panose="02020603050405020304" pitchFamily="18" charset="0"/>
              </a:rPr>
              <a:t> vectors, which are indexes that enable O(1) computational complexity for decision tree classification.</a:t>
            </a:r>
          </a:p>
          <a:p>
            <a:pPr marL="0" indent="0" algn="just">
              <a:lnSpc>
                <a:spcPct val="150000"/>
              </a:lnSpc>
              <a:buNone/>
            </a:pPr>
            <a:r>
              <a:rPr lang="en-US" sz="1800" dirty="0">
                <a:effectLst/>
                <a:latin typeface="Georgia" panose="02040502050405020303" pitchFamily="18" charset="0"/>
                <a:ea typeface="Times New Roman" panose="02020603050405020304" pitchFamily="18" charset="0"/>
              </a:rPr>
              <a:t>With such </a:t>
            </a:r>
            <a:r>
              <a:rPr lang="en-US" sz="1800" dirty="0" err="1">
                <a:effectLst/>
                <a:latin typeface="Georgia" panose="02040502050405020303" pitchFamily="18" charset="0"/>
                <a:ea typeface="Times New Roman" panose="02020603050405020304" pitchFamily="18" charset="0"/>
              </a:rPr>
              <a:t>boolean</a:t>
            </a:r>
            <a:r>
              <a:rPr lang="en-US" sz="1800" dirty="0">
                <a:effectLst/>
                <a:latin typeface="Georgia" panose="02040502050405020303" pitchFamily="18" charset="0"/>
                <a:ea typeface="Times New Roman" panose="02020603050405020304" pitchFamily="18" charset="0"/>
              </a:rPr>
              <a:t> vectors, PPDT significantly improves computation, communication, and storage efficiency simultaneously. By utilizing symmetric key encryption, pseudo-random functions, and pseudo-random permutations to protect the confidentiality of clinical decision models and biomedical data, PPDT significantly reduces the computational costs due to the adoption of low complexity</a:t>
            </a:r>
            <a:r>
              <a:rPr lang="en-IN" sz="1800" dirty="0">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cryptographic primitives.</a:t>
            </a:r>
          </a:p>
          <a:p>
            <a:pPr marL="0" indent="0" algn="just">
              <a:lnSpc>
                <a:spcPct val="150000"/>
              </a:lnSpc>
              <a:buNone/>
            </a:pPr>
            <a:r>
              <a:rPr lang="en-US" sz="1800" dirty="0">
                <a:effectLst/>
                <a:latin typeface="Georgia" panose="02040502050405020303" pitchFamily="18" charset="0"/>
                <a:ea typeface="Times New Roman" panose="02020603050405020304" pitchFamily="18" charset="0"/>
              </a:rPr>
              <a:t>We formulate a security definition and give a simulation based security proof for PPDT. First, we identify a leakage function L, which includes the size pattern,</a:t>
            </a:r>
            <a:r>
              <a:rPr lang="en-IN" sz="1800" dirty="0">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search pattern, and access pattern of PPDT. Then, we formulate the L-security definition, which is defined based on the leakage function L. Finally, we provide</a:t>
            </a:r>
            <a:r>
              <a:rPr lang="en-IN" sz="1800" dirty="0">
                <a:latin typeface="Georgia" panose="02040502050405020303" pitchFamily="18" charset="0"/>
                <a:ea typeface="Times New Roman" panose="02020603050405020304" pitchFamily="18" charset="0"/>
              </a:rPr>
              <a:t> </a:t>
            </a:r>
            <a:r>
              <a:rPr lang="en-US" sz="1800" dirty="0">
                <a:effectLst/>
                <a:latin typeface="Georgia" panose="02040502050405020303" pitchFamily="18" charset="0"/>
                <a:ea typeface="Times New Roman" panose="02020603050405020304" pitchFamily="18" charset="0"/>
              </a:rPr>
              <a:t>a simulation-based security proof to demonstrate that PPDT captures the L-security definition. Namely, both the clinical decision model and biomedical data are well protected.</a:t>
            </a:r>
          </a:p>
          <a:p>
            <a:pPr marL="0" indent="0" algn="just">
              <a:lnSpc>
                <a:spcPct val="150000"/>
              </a:lnSpc>
              <a:buNone/>
            </a:pPr>
            <a:endParaRPr lang="en-US" sz="1800" dirty="0">
              <a:effectLst/>
              <a:latin typeface="Georgia" panose="02040502050405020303" pitchFamily="18" charset="0"/>
              <a:ea typeface="Times New Roman" panose="02020603050405020304" pitchFamily="18" charset="0"/>
            </a:endParaRPr>
          </a:p>
          <a:p>
            <a:pPr marL="0" indent="0" algn="just">
              <a:lnSpc>
                <a:spcPct val="150000"/>
              </a:lnSpc>
              <a:buNone/>
            </a:pPr>
            <a:endParaRPr lang="en-IN" sz="1800" dirty="0">
              <a:effectLst/>
              <a:latin typeface="Georgia" panose="02040502050405020303" pitchFamily="18" charset="0"/>
              <a:ea typeface="Times New Roman" panose="02020603050405020304" pitchFamily="18" charset="0"/>
            </a:endParaRPr>
          </a:p>
          <a:p>
            <a:pPr marL="0" indent="0" algn="just">
              <a:lnSpc>
                <a:spcPct val="150000"/>
              </a:lnSpc>
              <a:buNone/>
            </a:pPr>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1A5FDE64-C666-8AF1-04FA-CEF250007F5B}"/>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6" name="Slide Number Placeholder 5">
            <a:extLst>
              <a:ext uri="{FF2B5EF4-FFF2-40B4-BE49-F238E27FC236}">
                <a16:creationId xmlns:a16="http://schemas.microsoft.com/office/drawing/2014/main" id="{63DA9A22-0D3F-F83B-0D22-D9500D138527}"/>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170329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4C3A55-FB1A-E90C-007D-7EFAE1DCAA3A}"/>
              </a:ext>
            </a:extLst>
          </p:cNvPr>
          <p:cNvSpPr>
            <a:spLocks noGrp="1"/>
          </p:cNvSpPr>
          <p:nvPr>
            <p:ph idx="1"/>
          </p:nvPr>
        </p:nvSpPr>
        <p:spPr>
          <a:xfrm>
            <a:off x="426720" y="523317"/>
            <a:ext cx="11010314" cy="5455451"/>
          </a:xfrm>
        </p:spPr>
        <p:txBody>
          <a:bodyPr>
            <a:noAutofit/>
          </a:bodyPr>
          <a:lstStyle/>
          <a:p>
            <a:pPr algn="just">
              <a:lnSpc>
                <a:spcPct val="170000"/>
              </a:lnSpc>
            </a:pPr>
            <a:r>
              <a:rPr lang="en-US" sz="1800" dirty="0">
                <a:effectLst/>
                <a:latin typeface="Georgia" panose="02040502050405020303" pitchFamily="18" charset="0"/>
                <a:ea typeface="Times New Roman" panose="02020603050405020304" pitchFamily="18" charset="0"/>
              </a:rPr>
              <a:t>We conduct performance analyses and evaluations for PPDT. We analyze the computational costs and index sizes of PPDT and the scheme in (SDTC). Despite both PPDT and SDTC are with O(1) computational complexity, the comparison results show that PPDT requires lower computational costs and smaller index sizes than SDTC. The experimental evaluations in  Breast-Cancer-Wisconsin dataset also illustrate the performance advantages of PPDT. The performance evaluations demonstrate that: (1) the computational complexity of PPDT is O(1), (2) PPDT only requires micro seconds level execution time, kilobyte-level communication costs, and kilobyte-level storage costs for achieving privacy  preserving decision tree classification, and (3) The performance (including computation, communication, and storage efficiency) of PPDT is orders of magnitudes  boosted than SDTC.</a:t>
            </a:r>
            <a:endParaRPr lang="en-IN" sz="1800" dirty="0">
              <a:effectLst/>
              <a:latin typeface="Georgia" panose="02040502050405020303" pitchFamily="18" charset="0"/>
              <a:ea typeface="Times New Roman" panose="02020603050405020304" pitchFamily="18" charset="0"/>
            </a:endParaRPr>
          </a:p>
          <a:p>
            <a:pPr algn="just">
              <a:lnSpc>
                <a:spcPct val="170000"/>
              </a:lnSpc>
            </a:pPr>
            <a:endParaRPr lang="en-IN" sz="1800" dirty="0">
              <a:latin typeface="Georgia" panose="02040502050405020303" pitchFamily="18" charset="0"/>
            </a:endParaRPr>
          </a:p>
        </p:txBody>
      </p:sp>
      <p:sp>
        <p:nvSpPr>
          <p:cNvPr id="5" name="Footer Placeholder 4">
            <a:extLst>
              <a:ext uri="{FF2B5EF4-FFF2-40B4-BE49-F238E27FC236}">
                <a16:creationId xmlns:a16="http://schemas.microsoft.com/office/drawing/2014/main" id="{ABFFDA99-528D-0FF2-7D64-7F7E0825A92B}"/>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6" name="Slide Number Placeholder 5">
            <a:extLst>
              <a:ext uri="{FF2B5EF4-FFF2-40B4-BE49-F238E27FC236}">
                <a16:creationId xmlns:a16="http://schemas.microsoft.com/office/drawing/2014/main" id="{E43793D2-1043-4FFF-D982-F8933B9884A6}"/>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168815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a:xfrm>
            <a:off x="674546" y="91059"/>
            <a:ext cx="10515600" cy="676656"/>
          </a:xfrm>
        </p:spPr>
        <p:txBody>
          <a:bodyPr/>
          <a:lstStyle/>
          <a:p>
            <a:pPr algn="ctr"/>
            <a:r>
              <a:rPr lang="en-US" dirty="0"/>
              <a:t>Advantages of Proposed System</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22" name="TextBox 21">
            <a:extLst>
              <a:ext uri="{FF2B5EF4-FFF2-40B4-BE49-F238E27FC236}">
                <a16:creationId xmlns:a16="http://schemas.microsoft.com/office/drawing/2014/main" id="{4B5C553E-2077-C698-BD60-1B1BE95849A8}"/>
              </a:ext>
            </a:extLst>
          </p:cNvPr>
          <p:cNvSpPr txBox="1"/>
          <p:nvPr/>
        </p:nvSpPr>
        <p:spPr>
          <a:xfrm>
            <a:off x="548640" y="1083212"/>
            <a:ext cx="11352628" cy="2534861"/>
          </a:xfrm>
          <a:prstGeom prst="rect">
            <a:avLst/>
          </a:prstGeom>
          <a:noFill/>
        </p:spPr>
        <p:txBody>
          <a:bodyPr wrap="square" rtlCol="0">
            <a:spAutoFit/>
          </a:bodyPr>
          <a:lstStyle/>
          <a:p>
            <a:pPr algn="just">
              <a:lnSpc>
                <a:spcPct val="150000"/>
              </a:lnSpc>
            </a:pPr>
            <a:r>
              <a:rPr lang="en-US" dirty="0">
                <a:effectLst/>
                <a:latin typeface="Georgia" panose="02040502050405020303" pitchFamily="18" charset="0"/>
                <a:ea typeface="Times New Roman" panose="02020603050405020304" pitchFamily="18" charset="0"/>
              </a:rPr>
              <a:t>DATA CONFIDENTIALITY:- Since </a:t>
            </a:r>
            <a:r>
              <a:rPr lang="en-US" dirty="0">
                <a:latin typeface="Georgia" panose="02040502050405020303" pitchFamily="18" charset="0"/>
                <a:ea typeface="Times New Roman" panose="02020603050405020304" pitchFamily="18" charset="0"/>
              </a:rPr>
              <a:t>b</a:t>
            </a:r>
            <a:r>
              <a:rPr lang="en-US" dirty="0">
                <a:effectLst/>
                <a:latin typeface="Georgia" panose="02040502050405020303" pitchFamily="18" charset="0"/>
                <a:ea typeface="Times New Roman" panose="02020603050405020304" pitchFamily="18" charset="0"/>
              </a:rPr>
              <a:t>iomedical features and clinical decisions are sensitive data for C,</a:t>
            </a:r>
          </a:p>
          <a:p>
            <a:pPr algn="just">
              <a:lnSpc>
                <a:spcPct val="150000"/>
              </a:lnSpc>
            </a:pPr>
            <a:r>
              <a:rPr lang="en-US" dirty="0">
                <a:latin typeface="Georgia" panose="02040502050405020303" pitchFamily="18" charset="0"/>
                <a:ea typeface="Times New Roman" panose="02020603050405020304" pitchFamily="18" charset="0"/>
              </a:rPr>
              <a:t>                                                      the confidentiality of biomedical data should keep secret against CSP.</a:t>
            </a:r>
          </a:p>
          <a:p>
            <a:pPr algn="just">
              <a:lnSpc>
                <a:spcPct val="150000"/>
              </a:lnSpc>
            </a:pPr>
            <a:endParaRPr lang="en-US" dirty="0">
              <a:effectLst/>
              <a:latin typeface="Georgia" panose="02040502050405020303" pitchFamily="18" charset="0"/>
              <a:ea typeface="Times New Roman" panose="02020603050405020304" pitchFamily="18" charset="0"/>
            </a:endParaRPr>
          </a:p>
          <a:p>
            <a:pPr algn="just">
              <a:lnSpc>
                <a:spcPct val="150000"/>
              </a:lnSpc>
            </a:pPr>
            <a:r>
              <a:rPr lang="en-US" dirty="0">
                <a:latin typeface="Georgia" panose="02040502050405020303" pitchFamily="18" charset="0"/>
                <a:ea typeface="Times New Roman" panose="02020603050405020304" pitchFamily="18" charset="0"/>
              </a:rPr>
              <a:t>MODEL CONFIDENTIALITY:- </a:t>
            </a:r>
            <a:r>
              <a:rPr lang="en-US" dirty="0">
                <a:effectLst/>
                <a:latin typeface="Times New Roman" panose="02020603050405020304" pitchFamily="18" charset="0"/>
                <a:ea typeface="Times New Roman" panose="02020603050405020304" pitchFamily="18" charset="0"/>
              </a:rPr>
              <a:t>Due to intellectual property protection issues, the clinical decision model is valuable</a:t>
            </a:r>
          </a:p>
          <a:p>
            <a:pPr algn="just">
              <a:lnSpc>
                <a:spcPct val="150000"/>
              </a:lnSpc>
            </a:pPr>
            <a:r>
              <a:rPr lang="en-US"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knowledge assets for H. Thus, the confidentiality of  clinical decision model should  </a:t>
            </a:r>
          </a:p>
          <a:p>
            <a:pPr algn="just">
              <a:lnSpc>
                <a:spcPct val="150000"/>
              </a:lnSpc>
            </a:pPr>
            <a:r>
              <a:rPr lang="en-US" dirty="0">
                <a:latin typeface="Times New Roman" panose="02020603050405020304" pitchFamily="18" charset="0"/>
                <a:ea typeface="Times New Roman" panose="02020603050405020304" pitchFamily="18" charset="0"/>
              </a:rPr>
              <a:t>                                                         be protected against CSP.</a:t>
            </a:r>
            <a:endParaRPr lang="en-IN"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116494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Algorithms Used</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76072" y="1632555"/>
            <a:ext cx="6570316" cy="3896047"/>
          </a:xfrm>
        </p:spPr>
        <p:txBody>
          <a:bodyPr>
            <a:noAutofit/>
          </a:bodyPr>
          <a:lstStyle/>
          <a:p>
            <a:pPr>
              <a:lnSpc>
                <a:spcPct val="220000"/>
              </a:lnSpc>
            </a:pPr>
            <a:r>
              <a:rPr lang="en-US" dirty="0"/>
              <a:t>SUPPORT VECTOR MACHINE</a:t>
            </a:r>
          </a:p>
          <a:p>
            <a:pPr>
              <a:lnSpc>
                <a:spcPct val="220000"/>
              </a:lnSpc>
            </a:pPr>
            <a:r>
              <a:rPr lang="en-US" dirty="0"/>
              <a:t>LOGISTIC REGRESSION</a:t>
            </a:r>
          </a:p>
          <a:p>
            <a:pPr>
              <a:lnSpc>
                <a:spcPct val="220000"/>
              </a:lnSpc>
            </a:pPr>
            <a:r>
              <a:rPr lang="en-US" dirty="0"/>
              <a:t>DECISION TREE CLASSIFIER</a:t>
            </a:r>
          </a:p>
          <a:p>
            <a:pPr>
              <a:lnSpc>
                <a:spcPct val="220000"/>
              </a:lnSpc>
            </a:pPr>
            <a:r>
              <a:rPr lang="en-US" dirty="0"/>
              <a:t>SGD CLASSIFIER</a:t>
            </a:r>
          </a:p>
          <a:p>
            <a:pPr>
              <a:lnSpc>
                <a:spcPct val="220000"/>
              </a:lnSpc>
            </a:pPr>
            <a:r>
              <a:rPr lang="en-US" dirty="0"/>
              <a:t>NAÏVE BAYES</a:t>
            </a:r>
          </a:p>
          <a:p>
            <a:pPr>
              <a:lnSpc>
                <a:spcPct val="220000"/>
              </a:lnSpc>
            </a:pPr>
            <a:r>
              <a:rPr lang="en-US" dirty="0"/>
              <a:t>K NEIGHBORS CLASSIFIER</a:t>
            </a:r>
          </a:p>
          <a:p>
            <a:pPr>
              <a:lnSpc>
                <a:spcPct val="220000"/>
              </a:lnSpc>
            </a:pPr>
            <a:endParaRPr lang="en-US" dirty="0"/>
          </a:p>
          <a:p>
            <a:pPr>
              <a:lnSpc>
                <a:spcPct val="220000"/>
              </a:lnSpc>
            </a:pPr>
            <a:endParaRPr lang="en-US" dirty="0"/>
          </a:p>
          <a:p>
            <a:pPr>
              <a:lnSpc>
                <a:spcPct val="220000"/>
              </a:lnSpc>
            </a:pPr>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3C2323D-DF01-9306-54B4-5860CBC29F16}"/>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4" name="Slide Number Placeholder 3">
            <a:extLst>
              <a:ext uri="{FF2B5EF4-FFF2-40B4-BE49-F238E27FC236}">
                <a16:creationId xmlns:a16="http://schemas.microsoft.com/office/drawing/2014/main" id="{75A3E61C-73E9-109F-4841-286FFD627BDA}"/>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5" name="Title 4">
            <a:extLst>
              <a:ext uri="{FF2B5EF4-FFF2-40B4-BE49-F238E27FC236}">
                <a16:creationId xmlns:a16="http://schemas.microsoft.com/office/drawing/2014/main" id="{32962DCE-3326-217F-D0CD-880B29CAC64F}"/>
              </a:ext>
            </a:extLst>
          </p:cNvPr>
          <p:cNvSpPr>
            <a:spLocks noGrp="1"/>
          </p:cNvSpPr>
          <p:nvPr>
            <p:ph type="title"/>
          </p:nvPr>
        </p:nvSpPr>
        <p:spPr>
          <a:xfrm>
            <a:off x="576072" y="82296"/>
            <a:ext cx="10515600" cy="676656"/>
          </a:xfrm>
        </p:spPr>
        <p:txBody>
          <a:bodyPr/>
          <a:lstStyle/>
          <a:p>
            <a:pPr algn="ctr"/>
            <a:r>
              <a:rPr lang="en-US" sz="2800" b="1" dirty="0"/>
              <a:t>SUPPORT VECTOR MACHINE </a:t>
            </a:r>
            <a:endParaRPr lang="en-IN" sz="2800" b="1" dirty="0"/>
          </a:p>
        </p:txBody>
      </p:sp>
      <p:sp>
        <p:nvSpPr>
          <p:cNvPr id="6" name="Content Placeholder 5">
            <a:extLst>
              <a:ext uri="{FF2B5EF4-FFF2-40B4-BE49-F238E27FC236}">
                <a16:creationId xmlns:a16="http://schemas.microsoft.com/office/drawing/2014/main" id="{1FFA76F8-594A-6957-64BE-96272EDC8065}"/>
              </a:ext>
            </a:extLst>
          </p:cNvPr>
          <p:cNvSpPr>
            <a:spLocks noGrp="1"/>
          </p:cNvSpPr>
          <p:nvPr>
            <p:ph idx="1"/>
          </p:nvPr>
        </p:nvSpPr>
        <p:spPr>
          <a:xfrm>
            <a:off x="576072" y="758951"/>
            <a:ext cx="11039856" cy="5402697"/>
          </a:xfrm>
        </p:spPr>
        <p:txBody>
          <a:bodyPr>
            <a:noAutofit/>
          </a:bodyPr>
          <a:lstStyle/>
          <a:p>
            <a:pPr algn="just">
              <a:lnSpc>
                <a:spcPct val="150000"/>
              </a:lnSpc>
            </a:pPr>
            <a:r>
              <a:rPr lang="en-US" sz="1400" dirty="0">
                <a:effectLst/>
                <a:latin typeface="Georgia" panose="02040502050405020303" pitchFamily="18" charset="0"/>
                <a:ea typeface="Calibri" panose="020F0502020204030204" pitchFamily="34" charset="0"/>
              </a:rPr>
              <a:t>In classification tasks a discriminant machine learning technique aims at finding, based on an </a:t>
            </a:r>
            <a:r>
              <a:rPr lang="en-US" sz="1400" i="1" dirty="0">
                <a:effectLst/>
                <a:latin typeface="Georgia" panose="02040502050405020303" pitchFamily="18" charset="0"/>
                <a:ea typeface="Calibri" panose="020F0502020204030204" pitchFamily="34" charset="0"/>
              </a:rPr>
              <a:t>independent and identically distributed </a:t>
            </a:r>
            <a:r>
              <a:rPr lang="en-US" sz="1400" dirty="0">
                <a:effectLst/>
                <a:latin typeface="Georgia" panose="02040502050405020303" pitchFamily="18" charset="0"/>
                <a:ea typeface="Calibri" panose="020F0502020204030204" pitchFamily="34" charset="0"/>
              </a:rPr>
              <a:t>(</a:t>
            </a:r>
            <a:r>
              <a:rPr lang="en-US" sz="1400" i="1" dirty="0" err="1">
                <a:effectLst/>
                <a:latin typeface="Georgia" panose="02040502050405020303" pitchFamily="18" charset="0"/>
                <a:ea typeface="Calibri" panose="020F0502020204030204" pitchFamily="34" charset="0"/>
              </a:rPr>
              <a:t>iid</a:t>
            </a:r>
            <a:r>
              <a:rPr lang="en-US" sz="1400" dirty="0">
                <a:effectLst/>
                <a:latin typeface="Georgia" panose="02040502050405020303" pitchFamily="18" charset="0"/>
                <a:ea typeface="Calibri" panose="020F0502020204030204" pitchFamily="34" charset="0"/>
              </a:rPr>
              <a:t>) training dataset, a discriminant function that can correctly predict labels for</a:t>
            </a:r>
            <a:r>
              <a:rPr lang="en-US" sz="1400" i="1" dirty="0">
                <a:effectLst/>
                <a:latin typeface="Georgia" panose="02040502050405020303" pitchFamily="18" charset="0"/>
                <a:ea typeface="Calibri" panose="020F0502020204030204" pitchFamily="34" charset="0"/>
              </a:rPr>
              <a:t> </a:t>
            </a:r>
            <a:r>
              <a:rPr lang="en-US" sz="1400" dirty="0">
                <a:effectLst/>
                <a:latin typeface="Georgia" panose="02040502050405020303" pitchFamily="18" charset="0"/>
                <a:ea typeface="Calibri" panose="020F0502020204030204" pitchFamily="34" charset="0"/>
              </a:rPr>
              <a:t>newly acquired instances. Unlike generative machine learning approaches, which require computations of</a:t>
            </a:r>
            <a:r>
              <a:rPr lang="en-US" sz="1400" i="1" dirty="0">
                <a:effectLst/>
                <a:latin typeface="Georgia" panose="02040502050405020303" pitchFamily="18" charset="0"/>
                <a:ea typeface="Calibri" panose="020F0502020204030204" pitchFamily="34" charset="0"/>
              </a:rPr>
              <a:t> </a:t>
            </a:r>
            <a:r>
              <a:rPr lang="en-US" sz="1400" dirty="0">
                <a:effectLst/>
                <a:latin typeface="Georgia" panose="02040502050405020303" pitchFamily="18" charset="0"/>
                <a:ea typeface="Calibri" panose="020F0502020204030204" pitchFamily="34" charset="0"/>
              </a:rPr>
              <a:t>conditional probability distributions, a discriminant classification function takes a data point </a:t>
            </a:r>
            <a:r>
              <a:rPr lang="en-US" sz="1400" i="1" dirty="0">
                <a:effectLst/>
                <a:latin typeface="Georgia" panose="02040502050405020303" pitchFamily="18" charset="0"/>
                <a:ea typeface="Calibri" panose="020F0502020204030204" pitchFamily="34" charset="0"/>
              </a:rPr>
              <a:t>x </a:t>
            </a:r>
            <a:r>
              <a:rPr lang="en-US" sz="1400" dirty="0">
                <a:effectLst/>
                <a:latin typeface="Georgia" panose="02040502050405020303" pitchFamily="18" charset="0"/>
                <a:ea typeface="Calibri" panose="020F0502020204030204" pitchFamily="34" charset="0"/>
              </a:rPr>
              <a:t>and assigns</a:t>
            </a:r>
            <a:r>
              <a:rPr lang="en-US" sz="1400" i="1" dirty="0">
                <a:effectLst/>
                <a:latin typeface="Georgia" panose="02040502050405020303" pitchFamily="18" charset="0"/>
                <a:ea typeface="Calibri" panose="020F0502020204030204" pitchFamily="34" charset="0"/>
              </a:rPr>
              <a:t> </a:t>
            </a:r>
            <a:r>
              <a:rPr lang="en-US" sz="1400" dirty="0">
                <a:effectLst/>
                <a:latin typeface="Georgia" panose="02040502050405020303" pitchFamily="18" charset="0"/>
                <a:ea typeface="Calibri" panose="020F0502020204030204" pitchFamily="34" charset="0"/>
              </a:rPr>
              <a:t>it to one of the different classes that are a part of the classification task. Less powerful than generative</a:t>
            </a:r>
            <a:r>
              <a:rPr lang="en-US" sz="1400" i="1" dirty="0">
                <a:effectLst/>
                <a:latin typeface="Georgia" panose="02040502050405020303" pitchFamily="18" charset="0"/>
                <a:ea typeface="Calibri" panose="020F0502020204030204" pitchFamily="34" charset="0"/>
              </a:rPr>
              <a:t> </a:t>
            </a:r>
            <a:r>
              <a:rPr lang="en-US" sz="1400" dirty="0">
                <a:effectLst/>
                <a:latin typeface="Georgia" panose="02040502050405020303" pitchFamily="18" charset="0"/>
                <a:ea typeface="Calibri" panose="020F0502020204030204" pitchFamily="34" charset="0"/>
              </a:rPr>
              <a:t>approaches, which are mostly used when prediction involves outlier detection, discriminant approaches</a:t>
            </a:r>
            <a:r>
              <a:rPr lang="en-US" sz="1400" i="1" dirty="0">
                <a:effectLst/>
                <a:latin typeface="Georgia" panose="02040502050405020303" pitchFamily="18" charset="0"/>
                <a:ea typeface="Calibri" panose="020F0502020204030204" pitchFamily="34" charset="0"/>
              </a:rPr>
              <a:t> </a:t>
            </a:r>
            <a:r>
              <a:rPr lang="en-US" sz="1400" dirty="0">
                <a:effectLst/>
                <a:latin typeface="Georgia" panose="02040502050405020303" pitchFamily="18" charset="0"/>
                <a:ea typeface="Calibri" panose="020F0502020204030204" pitchFamily="34" charset="0"/>
              </a:rPr>
              <a:t>require fewer computational resources and less training data, especially for a multidimensional feature</a:t>
            </a:r>
            <a:r>
              <a:rPr lang="en-US" sz="1400" i="1" dirty="0">
                <a:effectLst/>
                <a:latin typeface="Georgia" panose="02040502050405020303" pitchFamily="18" charset="0"/>
                <a:ea typeface="Calibri" panose="020F0502020204030204" pitchFamily="34" charset="0"/>
              </a:rPr>
              <a:t> </a:t>
            </a:r>
            <a:r>
              <a:rPr lang="en-US" sz="1400" dirty="0">
                <a:effectLst/>
                <a:latin typeface="Georgia" panose="02040502050405020303" pitchFamily="18" charset="0"/>
                <a:ea typeface="Calibri" panose="020F0502020204030204" pitchFamily="34" charset="0"/>
              </a:rPr>
              <a:t>space and when only posterior probabilities are needed. From a geometric perspective, learning a classifier</a:t>
            </a:r>
            <a:r>
              <a:rPr lang="en-US" sz="1400" i="1" dirty="0">
                <a:effectLst/>
                <a:latin typeface="Georgia" panose="02040502050405020303" pitchFamily="18" charset="0"/>
                <a:ea typeface="Calibri" panose="020F0502020204030204" pitchFamily="34" charset="0"/>
              </a:rPr>
              <a:t> </a:t>
            </a:r>
            <a:r>
              <a:rPr lang="en-US" sz="1400" dirty="0">
                <a:effectLst/>
                <a:latin typeface="Georgia" panose="02040502050405020303" pitchFamily="18" charset="0"/>
                <a:ea typeface="Calibri" panose="020F0502020204030204" pitchFamily="34" charset="0"/>
              </a:rPr>
              <a:t>is equivalent to finding the equation for a multidimensional surface that best separates the different classes</a:t>
            </a:r>
            <a:r>
              <a:rPr lang="en-US" sz="1400" i="1" dirty="0">
                <a:effectLst/>
                <a:latin typeface="Georgia" panose="02040502050405020303" pitchFamily="18" charset="0"/>
                <a:ea typeface="Calibri" panose="020F0502020204030204" pitchFamily="34" charset="0"/>
              </a:rPr>
              <a:t> </a:t>
            </a:r>
            <a:r>
              <a:rPr lang="en-US" sz="1400" dirty="0">
                <a:effectLst/>
                <a:latin typeface="Georgia" panose="02040502050405020303" pitchFamily="18" charset="0"/>
                <a:ea typeface="Calibri" panose="020F0502020204030204" pitchFamily="34" charset="0"/>
              </a:rPr>
              <a:t>in the feature space.</a:t>
            </a:r>
          </a:p>
          <a:p>
            <a:pPr algn="just">
              <a:lnSpc>
                <a:spcPct val="150000"/>
              </a:lnSpc>
            </a:pPr>
            <a:r>
              <a:rPr lang="en-US" sz="1400" dirty="0">
                <a:solidFill>
                  <a:srgbClr val="543E34"/>
                </a:solidFill>
                <a:effectLst/>
                <a:latin typeface="Georgia" panose="02040502050405020303" pitchFamily="18" charset="0"/>
                <a:ea typeface="Calibri" panose="020F0502020204030204" pitchFamily="34" charset="0"/>
              </a:rPr>
              <a:t>SVM is a discriminant </a:t>
            </a:r>
            <a:r>
              <a:rPr lang="en-US" sz="1400" dirty="0">
                <a:effectLst/>
                <a:latin typeface="Georgia" panose="02040502050405020303" pitchFamily="18" charset="0"/>
                <a:ea typeface="Calibri" panose="020F0502020204030204" pitchFamily="34" charset="0"/>
              </a:rPr>
              <a:t>technique, and, because it solves the convex optimization problem analytically, it always returns the same optimal hyperplane parameter in contrast to </a:t>
            </a:r>
            <a:r>
              <a:rPr lang="en-US" sz="1400" i="1" dirty="0">
                <a:effectLst/>
                <a:latin typeface="Georgia" panose="02040502050405020303" pitchFamily="18" charset="0"/>
                <a:ea typeface="Calibri" panose="020F0502020204030204" pitchFamily="34" charset="0"/>
              </a:rPr>
              <a:t>genetic algorithms </a:t>
            </a:r>
            <a:r>
              <a:rPr lang="en-US" sz="1400" dirty="0">
                <a:effectLst/>
                <a:latin typeface="Georgia" panose="02040502050405020303" pitchFamily="18" charset="0"/>
                <a:ea typeface="Calibri" panose="020F0502020204030204" pitchFamily="34" charset="0"/>
              </a:rPr>
              <a:t>(</a:t>
            </a:r>
            <a:r>
              <a:rPr lang="en-US" sz="1400" i="1" dirty="0">
                <a:effectLst/>
                <a:latin typeface="Georgia" panose="02040502050405020303" pitchFamily="18" charset="0"/>
                <a:ea typeface="Calibri" panose="020F0502020204030204" pitchFamily="34" charset="0"/>
              </a:rPr>
              <a:t>GAs</a:t>
            </a:r>
            <a:r>
              <a:rPr lang="en-US" sz="1400" dirty="0">
                <a:effectLst/>
                <a:latin typeface="Georgia" panose="02040502050405020303" pitchFamily="18" charset="0"/>
                <a:ea typeface="Calibri" panose="020F0502020204030204" pitchFamily="34" charset="0"/>
              </a:rPr>
              <a:t>) or </a:t>
            </a:r>
            <a:r>
              <a:rPr lang="en-US" sz="1400" i="1" dirty="0" err="1">
                <a:effectLst/>
                <a:latin typeface="Georgia" panose="02040502050405020303" pitchFamily="18" charset="0"/>
                <a:ea typeface="Calibri" panose="020F0502020204030204" pitchFamily="34" charset="0"/>
              </a:rPr>
              <a:t>perceptrons</a:t>
            </a:r>
            <a:r>
              <a:rPr lang="en-US" sz="1400" dirty="0">
                <a:effectLst/>
                <a:latin typeface="Georgia" panose="02040502050405020303" pitchFamily="18" charset="0"/>
                <a:ea typeface="Calibri" panose="020F0502020204030204" pitchFamily="34" charset="0"/>
              </a:rPr>
              <a:t>, both of which are widely used for classification in machine learning. For </a:t>
            </a:r>
            <a:r>
              <a:rPr lang="en-US" sz="1400" dirty="0" err="1">
                <a:effectLst/>
                <a:latin typeface="Georgia" panose="02040502050405020303" pitchFamily="18" charset="0"/>
                <a:ea typeface="Calibri" panose="020F0502020204030204" pitchFamily="34" charset="0"/>
              </a:rPr>
              <a:t>perceptrons</a:t>
            </a:r>
            <a:r>
              <a:rPr lang="en-US" sz="1400" dirty="0">
                <a:effectLst/>
                <a:latin typeface="Georgia" panose="02040502050405020303" pitchFamily="18" charset="0"/>
                <a:ea typeface="Calibri" panose="020F0502020204030204" pitchFamily="34" charset="0"/>
              </a:rPr>
              <a:t>, solutions  are highly dependent on the initialization and termination criteria. For a specific kernel that transforms the data from the input space to the feature space, training returns uniquely defined SVM model parameters for a given training set, whereas the perceptron and GA classifier models are different each time training is initialized. The aim of Gas and </a:t>
            </a:r>
            <a:r>
              <a:rPr lang="en-US" sz="1400" dirty="0" err="1">
                <a:effectLst/>
                <a:latin typeface="Georgia" panose="02040502050405020303" pitchFamily="18" charset="0"/>
                <a:ea typeface="Calibri" panose="020F0502020204030204" pitchFamily="34" charset="0"/>
              </a:rPr>
              <a:t>perceptrons</a:t>
            </a:r>
            <a:r>
              <a:rPr lang="en-US" sz="1400" dirty="0">
                <a:effectLst/>
                <a:latin typeface="Georgia" panose="02040502050405020303" pitchFamily="18" charset="0"/>
                <a:ea typeface="Calibri" panose="020F0502020204030204" pitchFamily="34" charset="0"/>
              </a:rPr>
              <a:t> is only to minimize error during training, which will translate into several hyperplanes’ meeting this requirement.</a:t>
            </a:r>
            <a:endParaRPr lang="en-IN" sz="1400" dirty="0">
              <a:latin typeface="Georgia" panose="02040502050405020303" pitchFamily="18" charset="0"/>
            </a:endParaRPr>
          </a:p>
        </p:txBody>
      </p:sp>
    </p:spTree>
    <p:extLst>
      <p:ext uri="{BB962C8B-B14F-4D97-AF65-F5344CB8AC3E}">
        <p14:creationId xmlns:p14="http://schemas.microsoft.com/office/powerpoint/2010/main" val="280369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3C2323D-DF01-9306-54B4-5860CBC29F16}"/>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4" name="Slide Number Placeholder 3">
            <a:extLst>
              <a:ext uri="{FF2B5EF4-FFF2-40B4-BE49-F238E27FC236}">
                <a16:creationId xmlns:a16="http://schemas.microsoft.com/office/drawing/2014/main" id="{75A3E61C-73E9-109F-4841-286FFD627BDA}"/>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5" name="Title 4">
            <a:extLst>
              <a:ext uri="{FF2B5EF4-FFF2-40B4-BE49-F238E27FC236}">
                <a16:creationId xmlns:a16="http://schemas.microsoft.com/office/drawing/2014/main" id="{32962DCE-3326-217F-D0CD-880B29CAC64F}"/>
              </a:ext>
            </a:extLst>
          </p:cNvPr>
          <p:cNvSpPr>
            <a:spLocks noGrp="1"/>
          </p:cNvSpPr>
          <p:nvPr>
            <p:ph type="title"/>
          </p:nvPr>
        </p:nvSpPr>
        <p:spPr>
          <a:xfrm>
            <a:off x="576072" y="82296"/>
            <a:ext cx="10515600" cy="676656"/>
          </a:xfrm>
        </p:spPr>
        <p:txBody>
          <a:bodyPr/>
          <a:lstStyle/>
          <a:p>
            <a:pPr algn="ctr"/>
            <a:r>
              <a:rPr lang="en-US" sz="2800" b="1" dirty="0"/>
              <a:t>Logistic Regression</a:t>
            </a:r>
            <a:endParaRPr lang="en-IN" sz="2800" b="1" dirty="0"/>
          </a:p>
        </p:txBody>
      </p:sp>
      <p:sp>
        <p:nvSpPr>
          <p:cNvPr id="6" name="Content Placeholder 5">
            <a:extLst>
              <a:ext uri="{FF2B5EF4-FFF2-40B4-BE49-F238E27FC236}">
                <a16:creationId xmlns:a16="http://schemas.microsoft.com/office/drawing/2014/main" id="{1FFA76F8-594A-6957-64BE-96272EDC8065}"/>
              </a:ext>
            </a:extLst>
          </p:cNvPr>
          <p:cNvSpPr>
            <a:spLocks noGrp="1"/>
          </p:cNvSpPr>
          <p:nvPr>
            <p:ph idx="1"/>
          </p:nvPr>
        </p:nvSpPr>
        <p:spPr>
          <a:xfrm>
            <a:off x="196948" y="576775"/>
            <a:ext cx="11818268" cy="5683348"/>
          </a:xfrm>
        </p:spPr>
        <p:txBody>
          <a:bodyPr>
            <a:noAutofit/>
          </a:bodyPr>
          <a:lstStyle/>
          <a:p>
            <a:pPr algn="just">
              <a:lnSpc>
                <a:spcPct val="150000"/>
              </a:lnSpc>
              <a:spcAft>
                <a:spcPts val="1000"/>
              </a:spcAft>
            </a:pPr>
            <a:r>
              <a:rPr lang="en-US" sz="1400" i="1" dirty="0">
                <a:effectLst/>
                <a:latin typeface="Georgia" panose="02040502050405020303" pitchFamily="18" charset="0"/>
                <a:ea typeface="Calibri" panose="020F0502020204030204" pitchFamily="34" charset="0"/>
                <a:cs typeface="Times New Roman" panose="02020603050405020304" pitchFamily="18" charset="0"/>
              </a:rPr>
              <a:t>Logistic regression analysis </a:t>
            </a:r>
            <a:r>
              <a:rPr lang="en-US" sz="1400" dirty="0">
                <a:effectLst/>
                <a:latin typeface="Georgia" panose="02040502050405020303" pitchFamily="18" charset="0"/>
                <a:ea typeface="Calibri" panose="020F0502020204030204" pitchFamily="34" charset="0"/>
                <a:cs typeface="Times New Roman" panose="02020603050405020304" pitchFamily="18" charset="0"/>
              </a:rPr>
              <a:t>studies the association between a categorical dependent variable and a set of independent (explanatory) variables. The name </a:t>
            </a:r>
            <a:r>
              <a:rPr lang="en-US" sz="1400" i="1" dirty="0">
                <a:effectLst/>
                <a:latin typeface="Georgia" panose="02040502050405020303" pitchFamily="18" charset="0"/>
                <a:ea typeface="Calibri" panose="020F0502020204030204" pitchFamily="34" charset="0"/>
                <a:cs typeface="Times New Roman" panose="02020603050405020304" pitchFamily="18" charset="0"/>
              </a:rPr>
              <a:t>logistic regression </a:t>
            </a:r>
            <a:r>
              <a:rPr lang="en-US" sz="1400" dirty="0">
                <a:effectLst/>
                <a:latin typeface="Georgia" panose="02040502050405020303" pitchFamily="18" charset="0"/>
                <a:ea typeface="Calibri" panose="020F0502020204030204" pitchFamily="34" charset="0"/>
                <a:cs typeface="Times New Roman" panose="02020603050405020304" pitchFamily="18" charset="0"/>
              </a:rPr>
              <a:t>is used when the dependent variable has only two values, such as 0 and 1 or Yes and No. The name </a:t>
            </a:r>
            <a:r>
              <a:rPr lang="en-US" sz="1400" i="1" dirty="0">
                <a:effectLst/>
                <a:latin typeface="Georgia" panose="02040502050405020303" pitchFamily="18" charset="0"/>
                <a:ea typeface="Calibri" panose="020F0502020204030204" pitchFamily="34" charset="0"/>
                <a:cs typeface="Times New Roman" panose="02020603050405020304" pitchFamily="18" charset="0"/>
              </a:rPr>
              <a:t>multinomial logistic regression </a:t>
            </a:r>
            <a:r>
              <a:rPr lang="en-US" sz="1400" dirty="0">
                <a:effectLst/>
                <a:latin typeface="Georgia" panose="02040502050405020303" pitchFamily="18" charset="0"/>
                <a:ea typeface="Calibri" panose="020F0502020204030204" pitchFamily="34" charset="0"/>
                <a:cs typeface="Times New Roman" panose="02020603050405020304" pitchFamily="18" charset="0"/>
              </a:rPr>
              <a:t>is usually reserved for the case when the dependent variable has three or more unique values, such as Married, Single, Divorced, or Widowed. Although the type of data used for the dependent variable is different from that of multiple regression, the practical use of the procedure is similar.</a:t>
            </a:r>
          </a:p>
          <a:p>
            <a:pPr algn="just">
              <a:lnSpc>
                <a:spcPct val="150000"/>
              </a:lnSpc>
              <a:spcAft>
                <a:spcPts val="1000"/>
              </a:spcAft>
            </a:pPr>
            <a:r>
              <a:rPr lang="en-US" sz="1400" dirty="0">
                <a:effectLst/>
                <a:latin typeface="Georgia" panose="02040502050405020303" pitchFamily="18" charset="0"/>
                <a:ea typeface="Calibri" panose="020F0502020204030204" pitchFamily="34" charset="0"/>
                <a:cs typeface="Times New Roman" panose="02020603050405020304" pitchFamily="18" charset="0"/>
              </a:rPr>
              <a:t>Logistic regression competes with discriminant analysis as a method for analyzing categorical-response variables. Many statisticians feel that logistic regression is more versatile and better suited for modeling most situations than is discriminant analysis. This is because logistic regression does not assume that the independent variables are normally distributed, as discriminant analysis does.</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effectLst/>
                <a:latin typeface="Georgia" panose="02040502050405020303" pitchFamily="18" charset="0"/>
                <a:ea typeface="Calibri" panose="020F0502020204030204" pitchFamily="34" charset="0"/>
              </a:rPr>
              <a:t>This program computes binary logistic regression and multinomial logistic regression on both numeric and categorical independent variables. It reports on the regression equation as well as the goodness of fit, odds ratios, confidence limits, likelihood, and deviance. It performs a comprehensive residual analysis including diagnostic residual reports and plots. It can perform an independent variable subset selection search, looking for the best regression model with the fewest independent variables. It provides confidence intervals on predicted values and provides ROC curves to help determine the best cutoff point for classification. It allows you to validate your results by automatically classifying rows that are not used during the analysis.</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670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282A02A-E509-33A5-B576-4A47B03F5E74}"/>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4" name="Slide Number Placeholder 3">
            <a:extLst>
              <a:ext uri="{FF2B5EF4-FFF2-40B4-BE49-F238E27FC236}">
                <a16:creationId xmlns:a16="http://schemas.microsoft.com/office/drawing/2014/main" id="{41DE5DFD-F396-B0DC-6182-487B36048A06}"/>
              </a:ext>
            </a:extLst>
          </p:cNvPr>
          <p:cNvSpPr>
            <a:spLocks noGrp="1"/>
          </p:cNvSpPr>
          <p:nvPr>
            <p:ph type="sldNum" sz="quarter" idx="12"/>
          </p:nvPr>
        </p:nvSpPr>
        <p:spPr/>
        <p:txBody>
          <a:bodyPr/>
          <a:lstStyle/>
          <a:p>
            <a:fld id="{58FB4751-880F-D840-AAA9-3A15815CC996}" type="slidenum">
              <a:rPr lang="en-US" smtClean="0"/>
              <a:t>16</a:t>
            </a:fld>
            <a:endParaRPr lang="en-US" dirty="0"/>
          </a:p>
        </p:txBody>
      </p:sp>
      <p:sp>
        <p:nvSpPr>
          <p:cNvPr id="5" name="Title 4">
            <a:extLst>
              <a:ext uri="{FF2B5EF4-FFF2-40B4-BE49-F238E27FC236}">
                <a16:creationId xmlns:a16="http://schemas.microsoft.com/office/drawing/2014/main" id="{0633113F-8DB7-BE43-CA6C-EA7AA24E5677}"/>
              </a:ext>
            </a:extLst>
          </p:cNvPr>
          <p:cNvSpPr>
            <a:spLocks noGrp="1"/>
          </p:cNvSpPr>
          <p:nvPr>
            <p:ph type="title"/>
          </p:nvPr>
        </p:nvSpPr>
        <p:spPr>
          <a:xfrm>
            <a:off x="576072" y="0"/>
            <a:ext cx="10515600" cy="676656"/>
          </a:xfrm>
        </p:spPr>
        <p:txBody>
          <a:bodyPr/>
          <a:lstStyle/>
          <a:p>
            <a:pPr algn="ctr"/>
            <a:r>
              <a:rPr lang="en-US" sz="2400" b="1" dirty="0"/>
              <a:t>Decision Tree Classifier</a:t>
            </a:r>
            <a:endParaRPr lang="en-IN" sz="2400" b="1" dirty="0"/>
          </a:p>
        </p:txBody>
      </p:sp>
      <p:sp>
        <p:nvSpPr>
          <p:cNvPr id="6" name="Content Placeholder 5">
            <a:extLst>
              <a:ext uri="{FF2B5EF4-FFF2-40B4-BE49-F238E27FC236}">
                <a16:creationId xmlns:a16="http://schemas.microsoft.com/office/drawing/2014/main" id="{F9B39177-29C6-21F7-10C3-D9785C26665D}"/>
              </a:ext>
            </a:extLst>
          </p:cNvPr>
          <p:cNvSpPr>
            <a:spLocks noGrp="1"/>
          </p:cNvSpPr>
          <p:nvPr>
            <p:ph idx="1"/>
          </p:nvPr>
        </p:nvSpPr>
        <p:spPr>
          <a:xfrm>
            <a:off x="576071" y="676656"/>
            <a:ext cx="11254857" cy="5442790"/>
          </a:xfrm>
        </p:spPr>
        <p:txBody>
          <a:bodyPr>
            <a:normAutofit/>
          </a:bodyPr>
          <a:lstStyle/>
          <a:p>
            <a:pPr algn="just">
              <a:lnSpc>
                <a:spcPct val="150000"/>
              </a:lnSpc>
              <a:spcAft>
                <a:spcPts val="1000"/>
              </a:spcAft>
            </a:pPr>
            <a:r>
              <a:rPr lang="en-US" sz="1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rPr>
              <a:t>Decision tree classifiers are used successfully in many diverse areas. Their most important feature is the capability of capturing descriptive decision making knowledge from the supplied data. Decision tree can be generated from training sets. The procedure for such generation based on the set of objects (S), each belonging to one of the classes C1, C2, …, Ck is as follows:</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rPr>
              <a:t>Step 1:- If all the objects in S belong to the same class, for example Ci, the decision tree for S consists of a  leaf   labeled with this class</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solidFill>
                  <a:srgbClr val="2E2E2E"/>
                </a:solidFill>
                <a:latin typeface="Georgia" panose="02040502050405020303" pitchFamily="18" charset="0"/>
                <a:ea typeface="Calibri" panose="020F0502020204030204" pitchFamily="34" charset="0"/>
                <a:cs typeface="Times New Roman" panose="02020603050405020304" pitchFamily="18" charset="0"/>
              </a:rPr>
              <a:t>Step 2:-</a:t>
            </a:r>
            <a:r>
              <a:rPr lang="en-US" sz="1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rPr>
              <a:t> Otherwise, let T be some test with possible outcomes O1, O2,…, On. Each object in S has one outcome for T so the test partitions S into subsets S1, S2,… Sn where each object in Si has outcome Oi for T. T becomes the root of the decision tree and for each outcome Oi we build a subsidiary decision tree by invoking the same procedure recursively on the set Si.</a:t>
            </a:r>
            <a:endParaRPr lang="en-IN" sz="14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sz="1400" dirty="0">
              <a:latin typeface="Georgia" panose="02040502050405020303" pitchFamily="18" charset="0"/>
            </a:endParaRPr>
          </a:p>
        </p:txBody>
      </p:sp>
    </p:spTree>
    <p:extLst>
      <p:ext uri="{BB962C8B-B14F-4D97-AF65-F5344CB8AC3E}">
        <p14:creationId xmlns:p14="http://schemas.microsoft.com/office/powerpoint/2010/main" val="295408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282A02A-E509-33A5-B576-4A47B03F5E74}"/>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4" name="Slide Number Placeholder 3">
            <a:extLst>
              <a:ext uri="{FF2B5EF4-FFF2-40B4-BE49-F238E27FC236}">
                <a16:creationId xmlns:a16="http://schemas.microsoft.com/office/drawing/2014/main" id="{41DE5DFD-F396-B0DC-6182-487B36048A06}"/>
              </a:ext>
            </a:extLst>
          </p:cNvPr>
          <p:cNvSpPr>
            <a:spLocks noGrp="1"/>
          </p:cNvSpPr>
          <p:nvPr>
            <p:ph type="sldNum" sz="quarter" idx="12"/>
          </p:nvPr>
        </p:nvSpPr>
        <p:spPr/>
        <p:txBody>
          <a:bodyPr/>
          <a:lstStyle/>
          <a:p>
            <a:fld id="{58FB4751-880F-D840-AAA9-3A15815CC996}" type="slidenum">
              <a:rPr lang="en-US" smtClean="0"/>
              <a:t>17</a:t>
            </a:fld>
            <a:endParaRPr lang="en-US" dirty="0"/>
          </a:p>
        </p:txBody>
      </p:sp>
      <p:sp>
        <p:nvSpPr>
          <p:cNvPr id="5" name="Title 4">
            <a:extLst>
              <a:ext uri="{FF2B5EF4-FFF2-40B4-BE49-F238E27FC236}">
                <a16:creationId xmlns:a16="http://schemas.microsoft.com/office/drawing/2014/main" id="{0633113F-8DB7-BE43-CA6C-EA7AA24E5677}"/>
              </a:ext>
            </a:extLst>
          </p:cNvPr>
          <p:cNvSpPr>
            <a:spLocks noGrp="1"/>
          </p:cNvSpPr>
          <p:nvPr>
            <p:ph type="title"/>
          </p:nvPr>
        </p:nvSpPr>
        <p:spPr>
          <a:xfrm>
            <a:off x="576072" y="0"/>
            <a:ext cx="10515600" cy="676656"/>
          </a:xfrm>
        </p:spPr>
        <p:txBody>
          <a:bodyPr/>
          <a:lstStyle/>
          <a:p>
            <a:pPr algn="ctr"/>
            <a:r>
              <a:rPr lang="en-US" sz="2400" b="1" dirty="0"/>
              <a:t>SGD CLASSIFIER</a:t>
            </a:r>
            <a:endParaRPr lang="en-IN" sz="2400" b="1" dirty="0"/>
          </a:p>
        </p:txBody>
      </p:sp>
      <p:sp>
        <p:nvSpPr>
          <p:cNvPr id="6" name="Content Placeholder 5">
            <a:extLst>
              <a:ext uri="{FF2B5EF4-FFF2-40B4-BE49-F238E27FC236}">
                <a16:creationId xmlns:a16="http://schemas.microsoft.com/office/drawing/2014/main" id="{F9B39177-29C6-21F7-10C3-D9785C26665D}"/>
              </a:ext>
            </a:extLst>
          </p:cNvPr>
          <p:cNvSpPr>
            <a:spLocks noGrp="1"/>
          </p:cNvSpPr>
          <p:nvPr>
            <p:ph idx="1"/>
          </p:nvPr>
        </p:nvSpPr>
        <p:spPr>
          <a:xfrm>
            <a:off x="576071" y="676656"/>
            <a:ext cx="11254857" cy="5442790"/>
          </a:xfrm>
        </p:spPr>
        <p:txBody>
          <a:bodyPr>
            <a:normAutofit/>
          </a:bodyPr>
          <a:lstStyle/>
          <a:p>
            <a:pPr algn="just">
              <a:lnSpc>
                <a:spcPct val="150000"/>
              </a:lnSpc>
            </a:pPr>
            <a:r>
              <a:rPr lang="en-US" sz="1400" b="1" i="0" dirty="0">
                <a:solidFill>
                  <a:srgbClr val="212529"/>
                </a:solidFill>
                <a:effectLst/>
                <a:latin typeface="Georgia" panose="02040502050405020303" pitchFamily="18" charset="0"/>
              </a:rPr>
              <a:t>Stochastic Gradient Descent (SGD)</a:t>
            </a:r>
            <a:r>
              <a:rPr lang="en-US" sz="1400" b="0" i="0" dirty="0">
                <a:solidFill>
                  <a:srgbClr val="212529"/>
                </a:solidFill>
                <a:effectLst/>
                <a:latin typeface="Georgia" panose="02040502050405020303" pitchFamily="18" charset="0"/>
              </a:rPr>
              <a:t> is a simple yet very efficient approach to fitting linear classifiers and regressors under convex loss functions such as (linear) Support Vector Machine and Logistic Regression. Even though SGD has been around in the machine learning community for a long time, it has received a considerable amount of attention just recently in the context of large-scale learning.</a:t>
            </a:r>
          </a:p>
          <a:p>
            <a:pPr algn="just">
              <a:lnSpc>
                <a:spcPct val="150000"/>
              </a:lnSpc>
            </a:pPr>
            <a:r>
              <a:rPr lang="en-US" sz="1400" b="0" i="0" dirty="0">
                <a:solidFill>
                  <a:srgbClr val="212529"/>
                </a:solidFill>
                <a:effectLst/>
                <a:latin typeface="Georgia" panose="02040502050405020303" pitchFamily="18" charset="0"/>
              </a:rPr>
              <a:t>SGD has been successfully applied to large-scale and sparse machine learning problems often encountered in text classification and natural language processing. Given that the data is sparse, the classifiers in this module easily scale to problems with more than 10^5 training examples and more than 10^5 features.</a:t>
            </a:r>
          </a:p>
          <a:p>
            <a:pPr algn="just">
              <a:lnSpc>
                <a:spcPct val="150000"/>
              </a:lnSpc>
            </a:pPr>
            <a:r>
              <a:rPr lang="en-US" sz="1400" b="0" i="0" dirty="0">
                <a:solidFill>
                  <a:srgbClr val="212529"/>
                </a:solidFill>
                <a:effectLst/>
                <a:latin typeface="Georgia" panose="02040502050405020303" pitchFamily="18" charset="0"/>
              </a:rPr>
              <a:t>Strictly speaking, SGD is merely an optimization technique and does not correspond to a specific family of machine learning models. It is only a way to train a model. Often, an instance of SGD Classifier or SGD Regressor will have an equivalent estimator in the scikit-learn API, potentially using a different optimization technique.</a:t>
            </a:r>
          </a:p>
        </p:txBody>
      </p:sp>
    </p:spTree>
    <p:extLst>
      <p:ext uri="{BB962C8B-B14F-4D97-AF65-F5344CB8AC3E}">
        <p14:creationId xmlns:p14="http://schemas.microsoft.com/office/powerpoint/2010/main" val="4111868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282A02A-E509-33A5-B576-4A47B03F5E74}"/>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4" name="Slide Number Placeholder 3">
            <a:extLst>
              <a:ext uri="{FF2B5EF4-FFF2-40B4-BE49-F238E27FC236}">
                <a16:creationId xmlns:a16="http://schemas.microsoft.com/office/drawing/2014/main" id="{41DE5DFD-F396-B0DC-6182-487B36048A06}"/>
              </a:ext>
            </a:extLst>
          </p:cNvPr>
          <p:cNvSpPr>
            <a:spLocks noGrp="1"/>
          </p:cNvSpPr>
          <p:nvPr>
            <p:ph type="sldNum" sz="quarter" idx="12"/>
          </p:nvPr>
        </p:nvSpPr>
        <p:spPr/>
        <p:txBody>
          <a:bodyPr/>
          <a:lstStyle/>
          <a:p>
            <a:fld id="{58FB4751-880F-D840-AAA9-3A15815CC996}" type="slidenum">
              <a:rPr lang="en-US" smtClean="0"/>
              <a:t>18</a:t>
            </a:fld>
            <a:endParaRPr lang="en-US" dirty="0"/>
          </a:p>
        </p:txBody>
      </p:sp>
      <p:sp>
        <p:nvSpPr>
          <p:cNvPr id="5" name="Title 4">
            <a:extLst>
              <a:ext uri="{FF2B5EF4-FFF2-40B4-BE49-F238E27FC236}">
                <a16:creationId xmlns:a16="http://schemas.microsoft.com/office/drawing/2014/main" id="{0633113F-8DB7-BE43-CA6C-EA7AA24E5677}"/>
              </a:ext>
            </a:extLst>
          </p:cNvPr>
          <p:cNvSpPr>
            <a:spLocks noGrp="1"/>
          </p:cNvSpPr>
          <p:nvPr>
            <p:ph type="title"/>
          </p:nvPr>
        </p:nvSpPr>
        <p:spPr>
          <a:xfrm>
            <a:off x="576072" y="0"/>
            <a:ext cx="10515600" cy="676656"/>
          </a:xfrm>
        </p:spPr>
        <p:txBody>
          <a:bodyPr/>
          <a:lstStyle/>
          <a:p>
            <a:pPr algn="ctr"/>
            <a:r>
              <a:rPr lang="en-US" sz="2400" b="1" dirty="0"/>
              <a:t>Naïve Bayes</a:t>
            </a:r>
            <a:endParaRPr lang="en-IN" sz="2400" b="1" dirty="0"/>
          </a:p>
        </p:txBody>
      </p:sp>
      <p:sp>
        <p:nvSpPr>
          <p:cNvPr id="6" name="Content Placeholder 5">
            <a:extLst>
              <a:ext uri="{FF2B5EF4-FFF2-40B4-BE49-F238E27FC236}">
                <a16:creationId xmlns:a16="http://schemas.microsoft.com/office/drawing/2014/main" id="{F9B39177-29C6-21F7-10C3-D9785C26665D}"/>
              </a:ext>
            </a:extLst>
          </p:cNvPr>
          <p:cNvSpPr>
            <a:spLocks noGrp="1"/>
          </p:cNvSpPr>
          <p:nvPr>
            <p:ph idx="1"/>
          </p:nvPr>
        </p:nvSpPr>
        <p:spPr>
          <a:xfrm>
            <a:off x="576071" y="676656"/>
            <a:ext cx="11254857" cy="5442790"/>
          </a:xfrm>
        </p:spPr>
        <p:txBody>
          <a:bodyPr>
            <a:noAutofit/>
          </a:bodyPr>
          <a:lstStyle/>
          <a:p>
            <a:pPr algn="just">
              <a:lnSpc>
                <a:spcPct val="150000"/>
              </a:lnSpc>
              <a:spcAft>
                <a:spcPts val="1000"/>
              </a:spcAft>
            </a:pPr>
            <a:r>
              <a:rPr lang="en-US" sz="13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naive bayes approach is a supervised learning method which is based on a simplistic hypothesis: it assumes that the presence (or absence) of a particular feature of a class is unrelated to the presence (or absence) of any other feature </a:t>
            </a:r>
            <a:r>
              <a:rPr lang="en-US" sz="1300" dirty="0">
                <a:solidFill>
                  <a:srgbClr val="000000"/>
                </a:solidFill>
                <a:effectLst/>
                <a:latin typeface="Georgia" panose="02040502050405020303" pitchFamily="18" charset="0"/>
                <a:ea typeface="Calibri" panose="020F0502020204030204" pitchFamily="34" charset="0"/>
              </a:rPr>
              <a:t>Yet, despite this, it appears robust and efficient. Its performance is comparable to other supervised learning techniques. Various reasons have been advanced in the literature. In this tutorial, we highlight an explanation based on the representation bias. The naive bayes classifier is a linear classifier, as well as linear discriminant analysis, logistic regression or linear SVM (support vector machine). The difference lies on the method of estimating the parameters of the classifier (the learning bias).</a:t>
            </a:r>
          </a:p>
          <a:p>
            <a:pPr algn="just">
              <a:lnSpc>
                <a:spcPct val="150000"/>
              </a:lnSpc>
              <a:spcAft>
                <a:spcPts val="1000"/>
              </a:spcAft>
            </a:pPr>
            <a:r>
              <a:rPr lang="en-US" sz="13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While the Naive Bayes classifier is widely used in the research world, it is not widespread among practitioners which want to obtain usable results. On the one hand, the researchers found especially it is very easy to program and implement it, its parameters are easy to estimate, learning is very fast even on very large databases, its accuracy is reasonably good in comparison to the other approaches. On the other hand, the final users do not obtain a model easy to interpret and deploy, they does not understand the interest of such a technique.</a:t>
            </a:r>
          </a:p>
          <a:p>
            <a:pPr algn="just">
              <a:lnSpc>
                <a:spcPct val="150000"/>
              </a:lnSpc>
              <a:spcAft>
                <a:spcPts val="1000"/>
              </a:spcAft>
            </a:pPr>
            <a:r>
              <a:rPr lang="en-US" sz="13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Thus, we introduce in a new presentation of the results of the learning process. The classifier is easier to understand, and its deployment is also made easier. In the first part of this tutorial, we present some theoretical aspects of the naive bayes classifier. Then, we implement the approach on a dataset with Tanagra. We compare the obtained results (the parameters of the model) to those obtained with other linear approaches such as the logistic regression, the linear discriminant analysis and the linear SVM. We note that the results are highly consistent. This largely explains the good performance of the method in comparison to others. In the second part, we use various tools on the same dataset (</a:t>
            </a:r>
            <a:r>
              <a:rPr lang="en-US" sz="1300" b="1" dirty="0">
                <a:solidFill>
                  <a:srgbClr val="3366FF"/>
                </a:solidFill>
                <a:effectLst/>
                <a:latin typeface="Georgia" panose="02040502050405020303" pitchFamily="18" charset="0"/>
                <a:ea typeface="Calibri" panose="020F0502020204030204" pitchFamily="34" charset="0"/>
                <a:cs typeface="Times New Roman" panose="02020603050405020304" pitchFamily="18" charset="0"/>
              </a:rPr>
              <a:t>Weka 3.6.0</a:t>
            </a:r>
            <a:r>
              <a:rPr lang="en-US" sz="13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t>
            </a:r>
            <a:r>
              <a:rPr lang="en-US" sz="1300" b="1" dirty="0">
                <a:solidFill>
                  <a:srgbClr val="3366FF"/>
                </a:solidFill>
                <a:effectLst/>
                <a:latin typeface="Georgia" panose="02040502050405020303" pitchFamily="18" charset="0"/>
                <a:ea typeface="Calibri" panose="020F0502020204030204" pitchFamily="34" charset="0"/>
                <a:cs typeface="Times New Roman" panose="02020603050405020304" pitchFamily="18" charset="0"/>
              </a:rPr>
              <a:t>R 2.9.2</a:t>
            </a:r>
            <a:r>
              <a:rPr lang="en-US" sz="13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t>
            </a:r>
            <a:r>
              <a:rPr lang="en-US" sz="1300" b="1" dirty="0" err="1">
                <a:solidFill>
                  <a:srgbClr val="3366FF"/>
                </a:solidFill>
                <a:effectLst/>
                <a:latin typeface="Georgia" panose="02040502050405020303" pitchFamily="18" charset="0"/>
                <a:ea typeface="Calibri" panose="020F0502020204030204" pitchFamily="34" charset="0"/>
                <a:cs typeface="Times New Roman" panose="02020603050405020304" pitchFamily="18" charset="0"/>
              </a:rPr>
              <a:t>Knime</a:t>
            </a:r>
            <a:r>
              <a:rPr lang="en-US" sz="1300" b="1" dirty="0">
                <a:solidFill>
                  <a:srgbClr val="3366FF"/>
                </a:solidFill>
                <a:effectLst/>
                <a:latin typeface="Georgia" panose="02040502050405020303" pitchFamily="18" charset="0"/>
                <a:ea typeface="Calibri" panose="020F0502020204030204" pitchFamily="34" charset="0"/>
                <a:cs typeface="Times New Roman" panose="02020603050405020304" pitchFamily="18" charset="0"/>
              </a:rPr>
              <a:t> 2.1.1</a:t>
            </a:r>
            <a:r>
              <a:rPr lang="en-US" sz="13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a:t>
            </a:r>
            <a:r>
              <a:rPr lang="en-US" sz="1300" b="1" dirty="0">
                <a:solidFill>
                  <a:srgbClr val="3366FF"/>
                </a:solidFill>
                <a:effectLst/>
                <a:latin typeface="Georgia" panose="02040502050405020303" pitchFamily="18" charset="0"/>
                <a:ea typeface="Calibri" panose="020F0502020204030204" pitchFamily="34" charset="0"/>
                <a:cs typeface="Times New Roman" panose="02020603050405020304" pitchFamily="18" charset="0"/>
              </a:rPr>
              <a:t>Orange 2.0b </a:t>
            </a:r>
            <a:r>
              <a:rPr lang="en-US" sz="13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and </a:t>
            </a:r>
            <a:r>
              <a:rPr lang="en-US" sz="1300" b="1" dirty="0">
                <a:solidFill>
                  <a:srgbClr val="3366FF"/>
                </a:solidFill>
                <a:effectLst/>
                <a:latin typeface="Georgia" panose="02040502050405020303" pitchFamily="18" charset="0"/>
                <a:ea typeface="Calibri" panose="020F0502020204030204" pitchFamily="34" charset="0"/>
                <a:cs typeface="Times New Roman" panose="02020603050405020304" pitchFamily="18" charset="0"/>
              </a:rPr>
              <a:t>RapidMiner 4.6.0)</a:t>
            </a:r>
            <a:r>
              <a:rPr lang="en-US" sz="13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We try above all to understand the obtained results.</a:t>
            </a:r>
            <a:endParaRPr lang="en-IN" sz="1300"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300"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300" dirty="0">
              <a:latin typeface="Georgia" panose="02040502050405020303" pitchFamily="18" charset="0"/>
            </a:endParaRPr>
          </a:p>
        </p:txBody>
      </p:sp>
    </p:spTree>
    <p:extLst>
      <p:ext uri="{BB962C8B-B14F-4D97-AF65-F5344CB8AC3E}">
        <p14:creationId xmlns:p14="http://schemas.microsoft.com/office/powerpoint/2010/main" val="250803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282A02A-E509-33A5-B576-4A47B03F5E74}"/>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4" name="Slide Number Placeholder 3">
            <a:extLst>
              <a:ext uri="{FF2B5EF4-FFF2-40B4-BE49-F238E27FC236}">
                <a16:creationId xmlns:a16="http://schemas.microsoft.com/office/drawing/2014/main" id="{41DE5DFD-F396-B0DC-6182-487B36048A06}"/>
              </a:ext>
            </a:extLst>
          </p:cNvPr>
          <p:cNvSpPr>
            <a:spLocks noGrp="1"/>
          </p:cNvSpPr>
          <p:nvPr>
            <p:ph type="sldNum" sz="quarter" idx="12"/>
          </p:nvPr>
        </p:nvSpPr>
        <p:spPr/>
        <p:txBody>
          <a:bodyPr/>
          <a:lstStyle/>
          <a:p>
            <a:fld id="{58FB4751-880F-D840-AAA9-3A15815CC996}" type="slidenum">
              <a:rPr lang="en-US" smtClean="0"/>
              <a:t>19</a:t>
            </a:fld>
            <a:endParaRPr lang="en-US" dirty="0"/>
          </a:p>
        </p:txBody>
      </p:sp>
      <p:sp>
        <p:nvSpPr>
          <p:cNvPr id="5" name="Title 4">
            <a:extLst>
              <a:ext uri="{FF2B5EF4-FFF2-40B4-BE49-F238E27FC236}">
                <a16:creationId xmlns:a16="http://schemas.microsoft.com/office/drawing/2014/main" id="{0633113F-8DB7-BE43-CA6C-EA7AA24E5677}"/>
              </a:ext>
            </a:extLst>
          </p:cNvPr>
          <p:cNvSpPr>
            <a:spLocks noGrp="1"/>
          </p:cNvSpPr>
          <p:nvPr>
            <p:ph type="title"/>
          </p:nvPr>
        </p:nvSpPr>
        <p:spPr>
          <a:xfrm>
            <a:off x="576072" y="0"/>
            <a:ext cx="10515600" cy="676656"/>
          </a:xfrm>
        </p:spPr>
        <p:txBody>
          <a:bodyPr/>
          <a:lstStyle/>
          <a:p>
            <a:pPr algn="ctr"/>
            <a:r>
              <a:rPr lang="en-US" sz="2400" b="1" dirty="0"/>
              <a:t>K Nearest Neighbors</a:t>
            </a:r>
            <a:endParaRPr lang="en-IN" sz="2400" b="1" dirty="0"/>
          </a:p>
        </p:txBody>
      </p:sp>
      <p:sp>
        <p:nvSpPr>
          <p:cNvPr id="6" name="Content Placeholder 5">
            <a:extLst>
              <a:ext uri="{FF2B5EF4-FFF2-40B4-BE49-F238E27FC236}">
                <a16:creationId xmlns:a16="http://schemas.microsoft.com/office/drawing/2014/main" id="{F9B39177-29C6-21F7-10C3-D9785C26665D}"/>
              </a:ext>
            </a:extLst>
          </p:cNvPr>
          <p:cNvSpPr>
            <a:spLocks noGrp="1"/>
          </p:cNvSpPr>
          <p:nvPr>
            <p:ph idx="1"/>
          </p:nvPr>
        </p:nvSpPr>
        <p:spPr>
          <a:xfrm>
            <a:off x="576071" y="676656"/>
            <a:ext cx="11254857" cy="5442790"/>
          </a:xfrm>
        </p:spPr>
        <p:txBody>
          <a:bodyPr>
            <a:normAutofit/>
          </a:bodyPr>
          <a:lstStyle/>
          <a:p>
            <a:pPr lvl="0">
              <a:lnSpc>
                <a:spcPct val="150000"/>
              </a:lnSpc>
              <a:spcAft>
                <a:spcPts val="1470"/>
              </a:spcAft>
            </a:pPr>
            <a:r>
              <a:rPr lang="en-US" sz="1400" dirty="0">
                <a:solidFill>
                  <a:srgbClr val="000000"/>
                </a:solidFill>
                <a:effectLst/>
                <a:latin typeface="Georgia" panose="02040502050405020303" pitchFamily="18" charset="0"/>
                <a:ea typeface="Calibri" panose="020F0502020204030204" pitchFamily="34" charset="0"/>
                <a:cs typeface="Wingdings" panose="05000000000000000000" pitchFamily="2" charset="2"/>
              </a:rPr>
              <a:t>Simple, but a very powerful classification algorithm</a:t>
            </a:r>
            <a:endParaRPr lang="en-IN" sz="1400" dirty="0">
              <a:solidFill>
                <a:srgbClr val="000000"/>
              </a:solidFill>
              <a:latin typeface="Georgia" panose="02040502050405020303" pitchFamily="18" charset="0"/>
              <a:ea typeface="Calibri" panose="020F0502020204030204" pitchFamily="34" charset="0"/>
              <a:cs typeface="Wingdings" panose="05000000000000000000" pitchFamily="2" charset="2"/>
            </a:endParaRPr>
          </a:p>
          <a:p>
            <a:pPr lvl="0">
              <a:lnSpc>
                <a:spcPct val="150000"/>
              </a:lnSpc>
              <a:spcAft>
                <a:spcPts val="1470"/>
              </a:spcAft>
            </a:pPr>
            <a:r>
              <a:rPr lang="en-US" sz="1400" dirty="0">
                <a:solidFill>
                  <a:srgbClr val="000000"/>
                </a:solidFill>
                <a:effectLst/>
                <a:latin typeface="Georgia" panose="02040502050405020303" pitchFamily="18" charset="0"/>
                <a:ea typeface="Calibri" panose="020F0502020204030204" pitchFamily="34" charset="0"/>
                <a:cs typeface="Wingdings" panose="05000000000000000000" pitchFamily="2" charset="2"/>
              </a:rPr>
              <a:t>Classifies based on a similarity measure</a:t>
            </a:r>
            <a:endParaRPr lang="en-IN" sz="1400" dirty="0">
              <a:solidFill>
                <a:srgbClr val="000000"/>
              </a:solidFill>
              <a:effectLst/>
              <a:latin typeface="Georgia" panose="02040502050405020303" pitchFamily="18" charset="0"/>
              <a:ea typeface="Calibri" panose="020F0502020204030204" pitchFamily="34" charset="0"/>
              <a:cs typeface="Wingdings" panose="05000000000000000000" pitchFamily="2" charset="2"/>
            </a:endParaRPr>
          </a:p>
          <a:p>
            <a:pPr lvl="0">
              <a:lnSpc>
                <a:spcPct val="150000"/>
              </a:lnSpc>
            </a:pPr>
            <a:r>
              <a:rPr lang="en-US" sz="1400" dirty="0">
                <a:solidFill>
                  <a:srgbClr val="000000"/>
                </a:solidFill>
                <a:effectLst/>
                <a:latin typeface="Georgia" panose="02040502050405020303" pitchFamily="18" charset="0"/>
                <a:ea typeface="Calibri" panose="020F0502020204030204" pitchFamily="34" charset="0"/>
                <a:cs typeface="Wingdings" panose="05000000000000000000" pitchFamily="2" charset="2"/>
              </a:rPr>
              <a:t>Non-parametric </a:t>
            </a:r>
            <a:endParaRPr lang="en-IN" sz="1400" dirty="0">
              <a:solidFill>
                <a:srgbClr val="000000"/>
              </a:solidFill>
              <a:effectLst/>
              <a:latin typeface="Georgia" panose="02040502050405020303" pitchFamily="18" charset="0"/>
              <a:ea typeface="Calibri" panose="020F0502020204030204" pitchFamily="34" charset="0"/>
              <a:cs typeface="Wingdings" panose="05000000000000000000" pitchFamily="2" charset="2"/>
            </a:endParaRPr>
          </a:p>
          <a:p>
            <a:pPr lvl="0">
              <a:lnSpc>
                <a:spcPct val="150000"/>
              </a:lnSpc>
            </a:pPr>
            <a:r>
              <a:rPr lang="en-US" sz="1400" dirty="0">
                <a:solidFill>
                  <a:srgbClr val="000000"/>
                </a:solidFill>
                <a:effectLst/>
                <a:latin typeface="Georgia" panose="02040502050405020303" pitchFamily="18" charset="0"/>
                <a:ea typeface="Calibri" panose="020F0502020204030204" pitchFamily="34" charset="0"/>
                <a:cs typeface="Wingdings" panose="05000000000000000000" pitchFamily="2" charset="2"/>
              </a:rPr>
              <a:t>Lazy learning</a:t>
            </a:r>
            <a:endParaRPr lang="en-IN" sz="1400" dirty="0">
              <a:solidFill>
                <a:srgbClr val="000000"/>
              </a:solidFill>
              <a:effectLst/>
              <a:latin typeface="Georgia" panose="02040502050405020303" pitchFamily="18" charset="0"/>
              <a:ea typeface="Calibri" panose="020F0502020204030204" pitchFamily="34" charset="0"/>
              <a:cs typeface="Wingdings" panose="05000000000000000000" pitchFamily="2" charset="2"/>
            </a:endParaRPr>
          </a:p>
          <a:p>
            <a:pPr lvl="0">
              <a:lnSpc>
                <a:spcPct val="150000"/>
              </a:lnSpc>
              <a:spcAft>
                <a:spcPts val="1280"/>
              </a:spcAft>
            </a:pPr>
            <a:r>
              <a:rPr lang="en-US" sz="1400" dirty="0">
                <a:solidFill>
                  <a:srgbClr val="000000"/>
                </a:solidFill>
                <a:effectLst/>
                <a:latin typeface="Georgia" panose="02040502050405020303" pitchFamily="18" charset="0"/>
                <a:ea typeface="Calibri" panose="020F0502020204030204" pitchFamily="34" charset="0"/>
                <a:cs typeface="Wingdings" panose="05000000000000000000" pitchFamily="2" charset="2"/>
              </a:rPr>
              <a:t>Does not “learn” until the test example is given</a:t>
            </a:r>
            <a:endParaRPr lang="en-IN" sz="1400" dirty="0">
              <a:solidFill>
                <a:srgbClr val="000000"/>
              </a:solidFill>
              <a:effectLst/>
              <a:latin typeface="Georgia" panose="02040502050405020303" pitchFamily="18" charset="0"/>
              <a:ea typeface="Calibri" panose="020F0502020204030204" pitchFamily="34" charset="0"/>
              <a:cs typeface="Wingdings" panose="05000000000000000000" pitchFamily="2" charset="2"/>
            </a:endParaRPr>
          </a:p>
          <a:p>
            <a:pPr lvl="0">
              <a:lnSpc>
                <a:spcPct val="150000"/>
              </a:lnSpc>
            </a:pPr>
            <a:r>
              <a:rPr lang="en-US" sz="1400" dirty="0">
                <a:solidFill>
                  <a:srgbClr val="000000"/>
                </a:solidFill>
                <a:effectLst/>
                <a:latin typeface="Georgia" panose="02040502050405020303" pitchFamily="18" charset="0"/>
                <a:ea typeface="Calibri" panose="020F0502020204030204" pitchFamily="34" charset="0"/>
                <a:cs typeface="Wingdings" panose="05000000000000000000" pitchFamily="2" charset="2"/>
              </a:rPr>
              <a:t>Whenever we have a new data to classify, we find its K-nearest neighbors from the training data</a:t>
            </a:r>
            <a:endParaRPr lang="en-IN" sz="1400" dirty="0">
              <a:solidFill>
                <a:srgbClr val="000000"/>
              </a:solidFill>
              <a:effectLst/>
              <a:latin typeface="Georgia" panose="02040502050405020303" pitchFamily="18" charset="0"/>
              <a:ea typeface="Calibri" panose="020F0502020204030204" pitchFamily="34" charset="0"/>
              <a:cs typeface="Wingdings" panose="05000000000000000000" pitchFamily="2" charset="2"/>
            </a:endParaRPr>
          </a:p>
        </p:txBody>
      </p:sp>
    </p:spTree>
    <p:extLst>
      <p:ext uri="{BB962C8B-B14F-4D97-AF65-F5344CB8AC3E}">
        <p14:creationId xmlns:p14="http://schemas.microsoft.com/office/powerpoint/2010/main" val="235789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INDEX</a:t>
            </a:r>
          </a:p>
        </p:txBody>
      </p:sp>
      <p:graphicFrame>
        <p:nvGraphicFramePr>
          <p:cNvPr id="13" name="Content Placeholder 12">
            <a:extLst>
              <a:ext uri="{FF2B5EF4-FFF2-40B4-BE49-F238E27FC236}">
                <a16:creationId xmlns:a16="http://schemas.microsoft.com/office/drawing/2014/main" id="{A0447E4C-9F33-E60B-01AE-5F33E568A080}"/>
              </a:ext>
            </a:extLst>
          </p:cNvPr>
          <p:cNvGraphicFramePr>
            <a:graphicFrameLocks noGrp="1"/>
          </p:cNvGraphicFramePr>
          <p:nvPr>
            <p:ph idx="1"/>
            <p:extLst>
              <p:ext uri="{D42A27DB-BD31-4B8C-83A1-F6EECF244321}">
                <p14:modId xmlns:p14="http://schemas.microsoft.com/office/powerpoint/2010/main" val="1477595019"/>
              </p:ext>
            </p:extLst>
          </p:nvPr>
        </p:nvGraphicFramePr>
        <p:xfrm>
          <a:off x="7708323" y="235662"/>
          <a:ext cx="4077277" cy="8625840"/>
        </p:xfrm>
        <a:graphic>
          <a:graphicData uri="http://schemas.openxmlformats.org/drawingml/2006/table">
            <a:tbl>
              <a:tblPr firstRow="1" bandRow="1">
                <a:tableStyleId>{2D5ABB26-0587-4C30-8999-92F81FD0307C}</a:tableStyleId>
              </a:tblPr>
              <a:tblGrid>
                <a:gridCol w="4077277">
                  <a:extLst>
                    <a:ext uri="{9D8B030D-6E8A-4147-A177-3AD203B41FA5}">
                      <a16:colId xmlns:a16="http://schemas.microsoft.com/office/drawing/2014/main" val="786381241"/>
                    </a:ext>
                  </a:extLst>
                </a:gridCol>
              </a:tblGrid>
              <a:tr h="242596">
                <a:tc>
                  <a:txBody>
                    <a:bodyPr/>
                    <a:lstStyle/>
                    <a:p>
                      <a:pPr algn="ctr"/>
                      <a:r>
                        <a:rPr lang="en-US" sz="1600" dirty="0"/>
                        <a:t>ABSTRACT</a:t>
                      </a:r>
                    </a:p>
                  </a:txBody>
                  <a:tcPr/>
                </a:tc>
                <a:extLst>
                  <a:ext uri="{0D108BD9-81ED-4DB2-BD59-A6C34878D82A}">
                    <a16:rowId xmlns:a16="http://schemas.microsoft.com/office/drawing/2014/main" val="494227592"/>
                  </a:ext>
                </a:extLst>
              </a:tr>
              <a:tr h="4124135">
                <a:tc>
                  <a:txBody>
                    <a:bodyPr/>
                    <a:lstStyle/>
                    <a:p>
                      <a:pPr algn="ctr"/>
                      <a:r>
                        <a:rPr lang="en-US" sz="1600" dirty="0"/>
                        <a:t>INTRODUCTION</a:t>
                      </a:r>
                    </a:p>
                    <a:p>
                      <a:pPr algn="ctr"/>
                      <a:endParaRPr lang="en-US" sz="1600" dirty="0"/>
                    </a:p>
                    <a:p>
                      <a:pPr algn="ctr"/>
                      <a:r>
                        <a:rPr lang="en-US" sz="1600" dirty="0"/>
                        <a:t>OBJECTIVE OF THE PROJECT</a:t>
                      </a:r>
                    </a:p>
                    <a:p>
                      <a:pPr algn="ctr"/>
                      <a:endParaRPr lang="en-US" sz="1600" dirty="0"/>
                    </a:p>
                    <a:p>
                      <a:pPr algn="ctr"/>
                      <a:r>
                        <a:rPr lang="en-US" sz="1600" dirty="0"/>
                        <a:t>LITERATURE REVIEW/LITERATURE SURVEY</a:t>
                      </a:r>
                    </a:p>
                    <a:p>
                      <a:pPr algn="ctr"/>
                      <a:endParaRPr lang="en-US" sz="1600" dirty="0"/>
                    </a:p>
                    <a:p>
                      <a:pPr algn="ctr"/>
                      <a:r>
                        <a:rPr lang="en-US" sz="1600" dirty="0"/>
                        <a:t>EXISTING SYSTEM</a:t>
                      </a:r>
                    </a:p>
                    <a:p>
                      <a:pPr algn="ctr"/>
                      <a:endParaRPr lang="en-US" sz="1600" dirty="0"/>
                    </a:p>
                    <a:p>
                      <a:pPr algn="ctr"/>
                      <a:r>
                        <a:rPr lang="en-US" sz="1600" dirty="0"/>
                        <a:t>LIMITATIONS OF EXISTING SYSTEM</a:t>
                      </a:r>
                    </a:p>
                    <a:p>
                      <a:pPr algn="ctr"/>
                      <a:endParaRPr lang="en-US" sz="1600" dirty="0"/>
                    </a:p>
                    <a:p>
                      <a:pPr algn="ctr"/>
                      <a:r>
                        <a:rPr lang="en-US" sz="1600" dirty="0"/>
                        <a:t>PROPOSED SYSTEM</a:t>
                      </a:r>
                    </a:p>
                    <a:p>
                      <a:pPr algn="ctr"/>
                      <a:endParaRPr lang="en-US" sz="1600" dirty="0"/>
                    </a:p>
                    <a:p>
                      <a:pPr algn="ctr"/>
                      <a:r>
                        <a:rPr lang="en-US" sz="1600" dirty="0"/>
                        <a:t>ADVANTAGES OF PROPOSED SYSTEM</a:t>
                      </a:r>
                    </a:p>
                    <a:p>
                      <a:pPr algn="ctr"/>
                      <a:endParaRPr lang="en-US" sz="1600" dirty="0"/>
                    </a:p>
                    <a:p>
                      <a:pPr algn="ctr"/>
                      <a:r>
                        <a:rPr lang="en-US" sz="1600" dirty="0"/>
                        <a:t>ALGORITHMS USED</a:t>
                      </a:r>
                    </a:p>
                    <a:p>
                      <a:pPr algn="ctr"/>
                      <a:endParaRPr lang="en-US" sz="1600" dirty="0"/>
                    </a:p>
                    <a:p>
                      <a:pPr algn="ctr"/>
                      <a:r>
                        <a:rPr lang="en-US" sz="1600" dirty="0"/>
                        <a:t>SYSTEM ARCHITECTURE</a:t>
                      </a:r>
                    </a:p>
                    <a:p>
                      <a:pPr algn="ctr"/>
                      <a:endParaRPr lang="en-US" sz="1600" dirty="0"/>
                    </a:p>
                    <a:p>
                      <a:pPr algn="ctr"/>
                      <a:r>
                        <a:rPr lang="en-IN" sz="1600" dirty="0"/>
                        <a:t>CLASS DIAGRAM</a:t>
                      </a:r>
                    </a:p>
                    <a:p>
                      <a:pPr algn="ctr"/>
                      <a:endParaRPr lang="en-IN" sz="1600" dirty="0"/>
                    </a:p>
                    <a:p>
                      <a:pPr algn="ctr"/>
                      <a:r>
                        <a:rPr lang="en-IN" sz="1600" dirty="0"/>
                        <a:t>DATA FLOW DIAGRAM</a:t>
                      </a:r>
                    </a:p>
                    <a:p>
                      <a:pPr algn="ctr"/>
                      <a:endParaRPr lang="en-IN" sz="1600" dirty="0"/>
                    </a:p>
                    <a:p>
                      <a:pPr algn="ctr"/>
                      <a:r>
                        <a:rPr lang="en-IN" sz="1600" dirty="0"/>
                        <a:t>FLOWCHART DIAGRAM</a:t>
                      </a:r>
                    </a:p>
                  </a:txBody>
                  <a:tcPr/>
                </a:tc>
                <a:extLst>
                  <a:ext uri="{0D108BD9-81ED-4DB2-BD59-A6C34878D82A}">
                    <a16:rowId xmlns:a16="http://schemas.microsoft.com/office/drawing/2014/main" val="3373851240"/>
                  </a:ext>
                </a:extLst>
              </a:tr>
              <a:tr h="242596">
                <a:tc>
                  <a:txBody>
                    <a:bodyPr/>
                    <a:lstStyle/>
                    <a:p>
                      <a:pPr algn="ctr"/>
                      <a:endParaRPr lang="en-IN" sz="1600" dirty="0"/>
                    </a:p>
                  </a:txBody>
                  <a:tcPr/>
                </a:tc>
                <a:extLst>
                  <a:ext uri="{0D108BD9-81ED-4DB2-BD59-A6C34878D82A}">
                    <a16:rowId xmlns:a16="http://schemas.microsoft.com/office/drawing/2014/main" val="93027041"/>
                  </a:ext>
                </a:extLst>
              </a:tr>
              <a:tr h="419030">
                <a:tc>
                  <a:txBody>
                    <a:bodyPr/>
                    <a:lstStyle/>
                    <a:p>
                      <a:pPr algn="ctr"/>
                      <a:endParaRPr lang="en-US" sz="1600" dirty="0"/>
                    </a:p>
                    <a:p>
                      <a:pPr algn="ctr"/>
                      <a:endParaRPr lang="en-IN" sz="1600" dirty="0"/>
                    </a:p>
                  </a:txBody>
                  <a:tcPr/>
                </a:tc>
                <a:extLst>
                  <a:ext uri="{0D108BD9-81ED-4DB2-BD59-A6C34878D82A}">
                    <a16:rowId xmlns:a16="http://schemas.microsoft.com/office/drawing/2014/main" val="353791807"/>
                  </a:ext>
                </a:extLst>
              </a:tr>
              <a:tr h="242596">
                <a:tc>
                  <a:txBody>
                    <a:bodyPr/>
                    <a:lstStyle/>
                    <a:p>
                      <a:pPr algn="ctr"/>
                      <a:endParaRPr lang="en-IN" sz="1600"/>
                    </a:p>
                  </a:txBody>
                  <a:tcPr/>
                </a:tc>
                <a:extLst>
                  <a:ext uri="{0D108BD9-81ED-4DB2-BD59-A6C34878D82A}">
                    <a16:rowId xmlns:a16="http://schemas.microsoft.com/office/drawing/2014/main" val="3148671668"/>
                  </a:ext>
                </a:extLst>
              </a:tr>
              <a:tr h="242596">
                <a:tc>
                  <a:txBody>
                    <a:bodyPr/>
                    <a:lstStyle/>
                    <a:p>
                      <a:pPr algn="ctr"/>
                      <a:endParaRPr lang="en-IN" sz="1600" dirty="0"/>
                    </a:p>
                  </a:txBody>
                  <a:tcPr/>
                </a:tc>
                <a:extLst>
                  <a:ext uri="{0D108BD9-81ED-4DB2-BD59-A6C34878D82A}">
                    <a16:rowId xmlns:a16="http://schemas.microsoft.com/office/drawing/2014/main" val="4015079628"/>
                  </a:ext>
                </a:extLst>
              </a:tr>
              <a:tr h="242596">
                <a:tc>
                  <a:txBody>
                    <a:bodyPr/>
                    <a:lstStyle/>
                    <a:p>
                      <a:pPr algn="ctr"/>
                      <a:endParaRPr lang="en-IN" sz="1600"/>
                    </a:p>
                  </a:txBody>
                  <a:tcPr/>
                </a:tc>
                <a:extLst>
                  <a:ext uri="{0D108BD9-81ED-4DB2-BD59-A6C34878D82A}">
                    <a16:rowId xmlns:a16="http://schemas.microsoft.com/office/drawing/2014/main" val="150983533"/>
                  </a:ext>
                </a:extLst>
              </a:tr>
              <a:tr h="242596">
                <a:tc>
                  <a:txBody>
                    <a:bodyPr/>
                    <a:lstStyle/>
                    <a:p>
                      <a:pPr algn="ctr"/>
                      <a:endParaRPr lang="en-IN" sz="1600"/>
                    </a:p>
                  </a:txBody>
                  <a:tcPr/>
                </a:tc>
                <a:extLst>
                  <a:ext uri="{0D108BD9-81ED-4DB2-BD59-A6C34878D82A}">
                    <a16:rowId xmlns:a16="http://schemas.microsoft.com/office/drawing/2014/main" val="3463499165"/>
                  </a:ext>
                </a:extLst>
              </a:tr>
              <a:tr h="242596">
                <a:tc>
                  <a:txBody>
                    <a:bodyPr/>
                    <a:lstStyle/>
                    <a:p>
                      <a:pPr algn="ctr"/>
                      <a:endParaRPr lang="en-IN" sz="1600" dirty="0"/>
                    </a:p>
                  </a:txBody>
                  <a:tcPr/>
                </a:tc>
                <a:extLst>
                  <a:ext uri="{0D108BD9-81ED-4DB2-BD59-A6C34878D82A}">
                    <a16:rowId xmlns:a16="http://schemas.microsoft.com/office/drawing/2014/main" val="2781637148"/>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E3C9FE-D921-34BF-5BEF-D2600A90A0A4}"/>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4" name="Slide Number Placeholder 3">
            <a:extLst>
              <a:ext uri="{FF2B5EF4-FFF2-40B4-BE49-F238E27FC236}">
                <a16:creationId xmlns:a16="http://schemas.microsoft.com/office/drawing/2014/main" id="{9D8EAABD-B7A0-6704-4FAB-3901F007DEE2}"/>
              </a:ext>
            </a:extLst>
          </p:cNvPr>
          <p:cNvSpPr>
            <a:spLocks noGrp="1"/>
          </p:cNvSpPr>
          <p:nvPr>
            <p:ph type="sldNum" sz="quarter" idx="12"/>
          </p:nvPr>
        </p:nvSpPr>
        <p:spPr/>
        <p:txBody>
          <a:bodyPr/>
          <a:lstStyle/>
          <a:p>
            <a:fld id="{58FB4751-880F-D840-AAA9-3A15815CC996}" type="slidenum">
              <a:rPr lang="en-US" smtClean="0"/>
              <a:t>20</a:t>
            </a:fld>
            <a:endParaRPr lang="en-US" dirty="0"/>
          </a:p>
        </p:txBody>
      </p:sp>
      <p:sp>
        <p:nvSpPr>
          <p:cNvPr id="5" name="Title 4">
            <a:extLst>
              <a:ext uri="{FF2B5EF4-FFF2-40B4-BE49-F238E27FC236}">
                <a16:creationId xmlns:a16="http://schemas.microsoft.com/office/drawing/2014/main" id="{59605B68-DD04-5211-08EB-68608698E5D6}"/>
              </a:ext>
            </a:extLst>
          </p:cNvPr>
          <p:cNvSpPr>
            <a:spLocks noGrp="1"/>
          </p:cNvSpPr>
          <p:nvPr>
            <p:ph type="title"/>
          </p:nvPr>
        </p:nvSpPr>
        <p:spPr>
          <a:xfrm>
            <a:off x="576072" y="0"/>
            <a:ext cx="10515600" cy="676656"/>
          </a:xfrm>
        </p:spPr>
        <p:txBody>
          <a:bodyPr/>
          <a:lstStyle/>
          <a:p>
            <a:pPr algn="ctr"/>
            <a:r>
              <a:rPr lang="en-US" sz="2400" b="1" dirty="0"/>
              <a:t>System Architecture</a:t>
            </a:r>
            <a:endParaRPr lang="en-IN" sz="2400" b="1" dirty="0"/>
          </a:p>
        </p:txBody>
      </p:sp>
      <p:pic>
        <p:nvPicPr>
          <p:cNvPr id="31" name="Content Placeholder 30">
            <a:extLst>
              <a:ext uri="{FF2B5EF4-FFF2-40B4-BE49-F238E27FC236}">
                <a16:creationId xmlns:a16="http://schemas.microsoft.com/office/drawing/2014/main" id="{83230219-488C-BEF6-312E-1A7FB23C5BEF}"/>
              </a:ext>
            </a:extLst>
          </p:cNvPr>
          <p:cNvPicPr>
            <a:picLocks noGrp="1" noChangeAspect="1"/>
          </p:cNvPicPr>
          <p:nvPr>
            <p:ph idx="1"/>
          </p:nvPr>
        </p:nvPicPr>
        <p:blipFill>
          <a:blip r:embed="rId2"/>
          <a:stretch>
            <a:fillRect/>
          </a:stretch>
        </p:blipFill>
        <p:spPr>
          <a:xfrm>
            <a:off x="2568388" y="555423"/>
            <a:ext cx="7032812" cy="5267154"/>
          </a:xfrm>
        </p:spPr>
      </p:pic>
    </p:spTree>
    <p:extLst>
      <p:ext uri="{BB962C8B-B14F-4D97-AF65-F5344CB8AC3E}">
        <p14:creationId xmlns:p14="http://schemas.microsoft.com/office/powerpoint/2010/main" val="238052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015CAF-721F-19D3-8EF1-92EFDC1078BC}"/>
              </a:ext>
            </a:extLst>
          </p:cNvPr>
          <p:cNvSpPr>
            <a:spLocks noGrp="1"/>
          </p:cNvSpPr>
          <p:nvPr>
            <p:ph type="ftr" sz="quarter" idx="11"/>
          </p:nvPr>
        </p:nvSpPr>
        <p:spPr>
          <a:xfrm>
            <a:off x="4376928" y="6559296"/>
            <a:ext cx="3438144" cy="310896"/>
          </a:xfrm>
        </p:spPr>
        <p:txBody>
          <a:bodyPr/>
          <a:lstStyle/>
          <a:p>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a:p>
            <a:endParaRPr lang="en-US" dirty="0"/>
          </a:p>
        </p:txBody>
      </p:sp>
      <p:sp>
        <p:nvSpPr>
          <p:cNvPr id="4" name="Slide Number Placeholder 3">
            <a:extLst>
              <a:ext uri="{FF2B5EF4-FFF2-40B4-BE49-F238E27FC236}">
                <a16:creationId xmlns:a16="http://schemas.microsoft.com/office/drawing/2014/main" id="{1B6E24DA-119F-7D53-AA08-035C4EF0DE1C}"/>
              </a:ext>
            </a:extLst>
          </p:cNvPr>
          <p:cNvSpPr>
            <a:spLocks noGrp="1"/>
          </p:cNvSpPr>
          <p:nvPr>
            <p:ph type="sldNum" sz="quarter" idx="12"/>
          </p:nvPr>
        </p:nvSpPr>
        <p:spPr/>
        <p:txBody>
          <a:bodyPr/>
          <a:lstStyle/>
          <a:p>
            <a:fld id="{58FB4751-880F-D840-AAA9-3A15815CC996}" type="slidenum">
              <a:rPr lang="en-US" smtClean="0"/>
              <a:t>21</a:t>
            </a:fld>
            <a:endParaRPr lang="en-US" dirty="0"/>
          </a:p>
        </p:txBody>
      </p:sp>
      <p:sp>
        <p:nvSpPr>
          <p:cNvPr id="5" name="Title 4">
            <a:extLst>
              <a:ext uri="{FF2B5EF4-FFF2-40B4-BE49-F238E27FC236}">
                <a16:creationId xmlns:a16="http://schemas.microsoft.com/office/drawing/2014/main" id="{34081FD5-2264-0552-BAD2-26D2998DF5CF}"/>
              </a:ext>
            </a:extLst>
          </p:cNvPr>
          <p:cNvSpPr>
            <a:spLocks noGrp="1"/>
          </p:cNvSpPr>
          <p:nvPr>
            <p:ph type="title"/>
          </p:nvPr>
        </p:nvSpPr>
        <p:spPr>
          <a:xfrm>
            <a:off x="576072" y="82296"/>
            <a:ext cx="10515600" cy="310896"/>
          </a:xfrm>
        </p:spPr>
        <p:txBody>
          <a:bodyPr/>
          <a:lstStyle/>
          <a:p>
            <a:pPr algn="ctr"/>
            <a:r>
              <a:rPr lang="en-US" sz="2400" b="1" dirty="0"/>
              <a:t>Class Diagram</a:t>
            </a:r>
            <a:endParaRPr lang="en-IN" sz="2400" b="1" dirty="0"/>
          </a:p>
        </p:txBody>
      </p:sp>
      <p:pic>
        <p:nvPicPr>
          <p:cNvPr id="8" name="Content Placeholder 7">
            <a:extLst>
              <a:ext uri="{FF2B5EF4-FFF2-40B4-BE49-F238E27FC236}">
                <a16:creationId xmlns:a16="http://schemas.microsoft.com/office/drawing/2014/main" id="{9DF8DC3F-4A9A-B5F8-C4D8-5AA17CF1FA67}"/>
              </a:ext>
            </a:extLst>
          </p:cNvPr>
          <p:cNvPicPr>
            <a:picLocks noGrp="1" noChangeAspect="1"/>
          </p:cNvPicPr>
          <p:nvPr>
            <p:ph idx="1"/>
          </p:nvPr>
        </p:nvPicPr>
        <p:blipFill>
          <a:blip r:embed="rId2"/>
          <a:stretch>
            <a:fillRect/>
          </a:stretch>
        </p:blipFill>
        <p:spPr>
          <a:xfrm>
            <a:off x="2844800" y="393192"/>
            <a:ext cx="6680200" cy="5855208"/>
          </a:xfrm>
        </p:spPr>
      </p:pic>
    </p:spTree>
    <p:extLst>
      <p:ext uri="{BB962C8B-B14F-4D97-AF65-F5344CB8AC3E}">
        <p14:creationId xmlns:p14="http://schemas.microsoft.com/office/powerpoint/2010/main" val="193227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E3C9FE-D921-34BF-5BEF-D2600A90A0A4}"/>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4" name="Slide Number Placeholder 3">
            <a:extLst>
              <a:ext uri="{FF2B5EF4-FFF2-40B4-BE49-F238E27FC236}">
                <a16:creationId xmlns:a16="http://schemas.microsoft.com/office/drawing/2014/main" id="{9D8EAABD-B7A0-6704-4FAB-3901F007DEE2}"/>
              </a:ext>
            </a:extLst>
          </p:cNvPr>
          <p:cNvSpPr>
            <a:spLocks noGrp="1"/>
          </p:cNvSpPr>
          <p:nvPr>
            <p:ph type="sldNum" sz="quarter" idx="12"/>
          </p:nvPr>
        </p:nvSpPr>
        <p:spPr/>
        <p:txBody>
          <a:bodyPr/>
          <a:lstStyle/>
          <a:p>
            <a:fld id="{58FB4751-880F-D840-AAA9-3A15815CC996}" type="slidenum">
              <a:rPr lang="en-US" smtClean="0"/>
              <a:t>22</a:t>
            </a:fld>
            <a:endParaRPr lang="en-US" dirty="0"/>
          </a:p>
        </p:txBody>
      </p:sp>
      <p:sp>
        <p:nvSpPr>
          <p:cNvPr id="5" name="Title 4">
            <a:extLst>
              <a:ext uri="{FF2B5EF4-FFF2-40B4-BE49-F238E27FC236}">
                <a16:creationId xmlns:a16="http://schemas.microsoft.com/office/drawing/2014/main" id="{59605B68-DD04-5211-08EB-68608698E5D6}"/>
              </a:ext>
            </a:extLst>
          </p:cNvPr>
          <p:cNvSpPr>
            <a:spLocks noGrp="1"/>
          </p:cNvSpPr>
          <p:nvPr>
            <p:ph type="title"/>
          </p:nvPr>
        </p:nvSpPr>
        <p:spPr>
          <a:xfrm>
            <a:off x="576072" y="0"/>
            <a:ext cx="10515600" cy="676656"/>
          </a:xfrm>
        </p:spPr>
        <p:txBody>
          <a:bodyPr/>
          <a:lstStyle/>
          <a:p>
            <a:pPr algn="ctr"/>
            <a:r>
              <a:rPr lang="en-US" sz="2400" b="1" dirty="0"/>
              <a:t>Data Flow Diagram</a:t>
            </a:r>
            <a:endParaRPr lang="en-IN" sz="2400" b="1" dirty="0"/>
          </a:p>
        </p:txBody>
      </p:sp>
      <p:pic>
        <p:nvPicPr>
          <p:cNvPr id="8" name="Content Placeholder 7">
            <a:extLst>
              <a:ext uri="{FF2B5EF4-FFF2-40B4-BE49-F238E27FC236}">
                <a16:creationId xmlns:a16="http://schemas.microsoft.com/office/drawing/2014/main" id="{16C6C10F-BEF9-6F11-DE37-37B34F770361}"/>
              </a:ext>
            </a:extLst>
          </p:cNvPr>
          <p:cNvPicPr>
            <a:picLocks noGrp="1" noChangeAspect="1"/>
          </p:cNvPicPr>
          <p:nvPr>
            <p:ph idx="1"/>
          </p:nvPr>
        </p:nvPicPr>
        <p:blipFill>
          <a:blip r:embed="rId2"/>
          <a:stretch>
            <a:fillRect/>
          </a:stretch>
        </p:blipFill>
        <p:spPr>
          <a:xfrm>
            <a:off x="2414407" y="676656"/>
            <a:ext cx="7363186" cy="5523575"/>
          </a:xfrm>
        </p:spPr>
      </p:pic>
    </p:spTree>
    <p:extLst>
      <p:ext uri="{BB962C8B-B14F-4D97-AF65-F5344CB8AC3E}">
        <p14:creationId xmlns:p14="http://schemas.microsoft.com/office/powerpoint/2010/main" val="2602785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E3C9FE-D921-34BF-5BEF-D2600A90A0A4}"/>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4" name="Slide Number Placeholder 3">
            <a:extLst>
              <a:ext uri="{FF2B5EF4-FFF2-40B4-BE49-F238E27FC236}">
                <a16:creationId xmlns:a16="http://schemas.microsoft.com/office/drawing/2014/main" id="{9D8EAABD-B7A0-6704-4FAB-3901F007DEE2}"/>
              </a:ext>
            </a:extLst>
          </p:cNvPr>
          <p:cNvSpPr>
            <a:spLocks noGrp="1"/>
          </p:cNvSpPr>
          <p:nvPr>
            <p:ph type="sldNum" sz="quarter" idx="12"/>
          </p:nvPr>
        </p:nvSpPr>
        <p:spPr/>
        <p:txBody>
          <a:bodyPr/>
          <a:lstStyle/>
          <a:p>
            <a:fld id="{58FB4751-880F-D840-AAA9-3A15815CC996}" type="slidenum">
              <a:rPr lang="en-US" smtClean="0"/>
              <a:t>23</a:t>
            </a:fld>
            <a:endParaRPr lang="en-US" dirty="0"/>
          </a:p>
        </p:txBody>
      </p:sp>
      <p:sp>
        <p:nvSpPr>
          <p:cNvPr id="5" name="Title 4">
            <a:extLst>
              <a:ext uri="{FF2B5EF4-FFF2-40B4-BE49-F238E27FC236}">
                <a16:creationId xmlns:a16="http://schemas.microsoft.com/office/drawing/2014/main" id="{59605B68-DD04-5211-08EB-68608698E5D6}"/>
              </a:ext>
            </a:extLst>
          </p:cNvPr>
          <p:cNvSpPr>
            <a:spLocks noGrp="1"/>
          </p:cNvSpPr>
          <p:nvPr>
            <p:ph type="title"/>
          </p:nvPr>
        </p:nvSpPr>
        <p:spPr>
          <a:xfrm>
            <a:off x="576072" y="0"/>
            <a:ext cx="10515600" cy="676656"/>
          </a:xfrm>
        </p:spPr>
        <p:txBody>
          <a:bodyPr/>
          <a:lstStyle/>
          <a:p>
            <a:pPr algn="ctr"/>
            <a:r>
              <a:rPr lang="en-US" sz="2400" b="1" dirty="0"/>
              <a:t>Flowchart Diagram</a:t>
            </a:r>
            <a:endParaRPr lang="en-IN" sz="2400" b="1" dirty="0"/>
          </a:p>
        </p:txBody>
      </p:sp>
      <p:pic>
        <p:nvPicPr>
          <p:cNvPr id="9" name="Content Placeholder 8">
            <a:extLst>
              <a:ext uri="{FF2B5EF4-FFF2-40B4-BE49-F238E27FC236}">
                <a16:creationId xmlns:a16="http://schemas.microsoft.com/office/drawing/2014/main" id="{CA07C088-1ACE-CF2B-2B28-B8BDB8B048D7}"/>
              </a:ext>
            </a:extLst>
          </p:cNvPr>
          <p:cNvPicPr>
            <a:picLocks noGrp="1" noChangeAspect="1"/>
          </p:cNvPicPr>
          <p:nvPr>
            <p:ph idx="1"/>
          </p:nvPr>
        </p:nvPicPr>
        <p:blipFill>
          <a:blip r:embed="rId2"/>
          <a:stretch>
            <a:fillRect/>
          </a:stretch>
        </p:blipFill>
        <p:spPr>
          <a:xfrm>
            <a:off x="2650878" y="676656"/>
            <a:ext cx="6365987" cy="5254625"/>
          </a:xfrm>
        </p:spPr>
      </p:pic>
    </p:spTree>
    <p:extLst>
      <p:ext uri="{BB962C8B-B14F-4D97-AF65-F5344CB8AC3E}">
        <p14:creationId xmlns:p14="http://schemas.microsoft.com/office/powerpoint/2010/main" val="3265637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5779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65760" y="162944"/>
            <a:ext cx="6502620" cy="676656"/>
          </a:xfrm>
        </p:spPr>
        <p:txBody>
          <a:bodyPr/>
          <a:lstStyle/>
          <a:p>
            <a:r>
              <a:rPr lang="en-US" dirty="0"/>
              <a:t>ABSTRACT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365759" y="1102545"/>
            <a:ext cx="11452167" cy="4965746"/>
          </a:xfrm>
        </p:spPr>
        <p:txBody>
          <a:bodyPr>
            <a:noAutofit/>
          </a:bodyPr>
          <a:lstStyle/>
          <a:p>
            <a:pPr algn="just"/>
            <a:r>
              <a:rPr lang="en-US" sz="2150" b="0" i="0" dirty="0">
                <a:solidFill>
                  <a:srgbClr val="333333"/>
                </a:solidFill>
                <a:effectLst/>
                <a:latin typeface="HelveticaNeue Regular"/>
              </a:rPr>
              <a:t>Due to the increasing healthcare costs and the advance of wireless technology, health monitoring systems have been widely adopted recently. In health monitoring systems, a hospital outsources a clinical decision model to a cloud service provider, which receives biomedical data from remote clients and produces clinical decisions based on the outsourced model. Due to critical privacy concerns, both the clinical decision model and biomedical data should be protected. In this article, we propose an efficient and privacy-preserving decision tree (PPDT) classification scheme for health monitoring systems. Specifically, we first transform a decision tree classifier (i.e., the clinical decision model) into the Boolean vectors. Then, we leverage symmetric key encryption to encrypt the Boolean vectors as encrypted indices. The PPDT classification is achieved by searching the encrypted indices with encrypted tokens. We formulate a leakage function and provide the security definition and simulation-based proof for PPDT. The performance analyses demonstrate that PPDT is very efficient in terms of computation, communication, and storage. Experimental evaluations show that PPDT only requires microsecond-level execution time, kilobyte-level communication costs, and kilobyte-level storage costs on the test data set.</a:t>
            </a:r>
            <a:endParaRPr lang="en-US" sz="2150" dirty="0"/>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sz="1400" dirty="0"/>
              <a:t>Efficient and Privacy-Preserving Decision Tree Classification for Health Monitoring Systems</a:t>
            </a:r>
            <a:endParaRPr lang="en-US" dirty="0"/>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675679" y="169026"/>
            <a:ext cx="4840641" cy="814648"/>
          </a:xfrm>
        </p:spPr>
        <p:txBody>
          <a:bodyPr/>
          <a:lstStyle/>
          <a:p>
            <a:pPr algn="ctr"/>
            <a:r>
              <a:rPr lang="en-US" sz="4400" dirty="0"/>
              <a:t>INTRODUCTION</a:t>
            </a:r>
          </a:p>
        </p:txBody>
      </p:sp>
      <p:sp>
        <p:nvSpPr>
          <p:cNvPr id="2" name="TextBox 1">
            <a:extLst>
              <a:ext uri="{FF2B5EF4-FFF2-40B4-BE49-F238E27FC236}">
                <a16:creationId xmlns:a16="http://schemas.microsoft.com/office/drawing/2014/main" id="{34C08D61-F368-1663-D3A6-F3E6E0593B9D}"/>
              </a:ext>
            </a:extLst>
          </p:cNvPr>
          <p:cNvSpPr txBox="1"/>
          <p:nvPr/>
        </p:nvSpPr>
        <p:spPr>
          <a:xfrm>
            <a:off x="445771" y="983674"/>
            <a:ext cx="11136630" cy="4770537"/>
          </a:xfrm>
          <a:prstGeom prst="rect">
            <a:avLst/>
          </a:prstGeom>
          <a:noFill/>
        </p:spPr>
        <p:txBody>
          <a:bodyPr wrap="square" rtlCol="0">
            <a:spAutoFit/>
          </a:bodyPr>
          <a:lstStyle/>
          <a:p>
            <a:pPr algn="just"/>
            <a:r>
              <a:rPr lang="en-US" sz="1600" dirty="0">
                <a:latin typeface="Georgia" panose="02040502050405020303" pitchFamily="18" charset="0"/>
              </a:rPr>
              <a:t>With the growing cases of Chronic Diseases, more and more patients have to test their Health Conditions constantly at hospitals, which leads to skyrocketing costs for healthcare systems. To reduce the healthcare costs and improve the healthcare quality, health monitoring systems, which are often built by utilizing decision tree classification, help patients to test their health conditions periodically. Coupled with recent advances of wearable devices and mobile communication networks, health monitoring systems work as follows: a hospital first utilizes decision tree classification technique to produce a clinical decision model, and later tests clients’ biomedical data collected from wearable devices and provides decisions for clients based on the model . To further reduce the costs on the hospital side and enable practical deployment, the hospital often outsources the health monitoring services to a cloud server, which brings prominent</a:t>
            </a:r>
          </a:p>
          <a:p>
            <a:pPr algn="just"/>
            <a:r>
              <a:rPr lang="en-US" sz="1600" dirty="0">
                <a:latin typeface="Georgia" panose="02040502050405020303" pitchFamily="18" charset="0"/>
              </a:rPr>
              <a:t>benefits for both clients and the hospital, such as ubiquitous access, ease of management, and scalability. Despite the well-known benefits, outsourcing health monitoring services to a semi-trusted cloud also arises critical privacy concerns.</a:t>
            </a:r>
          </a:p>
          <a:p>
            <a:pPr algn="just"/>
            <a:r>
              <a:rPr lang="en-US" sz="1600" dirty="0">
                <a:latin typeface="Georgia" panose="02040502050405020303" pitchFamily="18" charset="0"/>
              </a:rPr>
              <a:t>On the hospital side, since the hospital may invest a large number of resources to gather sensitive biomedical dataset and train the clinical decision model, the model is valuable intellectual property, which brings commercial benefits to the hospital. Thus, there is a demand for the hospital to protect the content of clinical decision model when outsourcing health monitoring services to the cloud service provider. On the clients’ side, both the physiological features and the clinical decision are sensitive biomedical data, because accidental leakage of either information may reflect the clients’</a:t>
            </a:r>
          </a:p>
          <a:p>
            <a:pPr algn="just"/>
            <a:r>
              <a:rPr lang="en-US" sz="1600" dirty="0">
                <a:latin typeface="Georgia" panose="02040502050405020303" pitchFamily="18" charset="0"/>
              </a:rPr>
              <a:t>health condition and lead to serious issues. For instance, if a client has a certain chronic disease, the exposure of health</a:t>
            </a:r>
          </a:p>
          <a:p>
            <a:pPr algn="just"/>
            <a:r>
              <a:rPr lang="en-US" sz="1600" dirty="0">
                <a:latin typeface="Georgia" panose="02040502050405020303" pitchFamily="18" charset="0"/>
              </a:rPr>
              <a:t>condition deterioration may increase the health insurance costs to the client. With the aforementioned privacy concerns, both the clinical decision model and the biomedical data should be concealed from the cloud service provider in health monitoring systems.</a:t>
            </a:r>
            <a:endParaRPr lang="en-IN" sz="1600" dirty="0">
              <a:latin typeface="Georgia" panose="02040502050405020303" pitchFamily="18" charset="0"/>
            </a:endParaRPr>
          </a:p>
        </p:txBody>
      </p:sp>
      <p:cxnSp>
        <p:nvCxnSpPr>
          <p:cNvPr id="5" name="Straight Connector 4">
            <a:extLst>
              <a:ext uri="{FF2B5EF4-FFF2-40B4-BE49-F238E27FC236}">
                <a16:creationId xmlns:a16="http://schemas.microsoft.com/office/drawing/2014/main" id="{1A029AFA-03AE-5ED9-AA19-2ADE253422D9}"/>
              </a:ext>
            </a:extLst>
          </p:cNvPr>
          <p:cNvCxnSpPr/>
          <p:nvPr/>
        </p:nvCxnSpPr>
        <p:spPr>
          <a:xfrm>
            <a:off x="0" y="6260122"/>
            <a:ext cx="12192000"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2F54EF57-B7FA-D506-0E78-9618B876207A}"/>
              </a:ext>
            </a:extLst>
          </p:cNvPr>
          <p:cNvSpPr txBox="1"/>
          <p:nvPr/>
        </p:nvSpPr>
        <p:spPr>
          <a:xfrm>
            <a:off x="3967427" y="6260122"/>
            <a:ext cx="4257144" cy="923330"/>
          </a:xfrm>
          <a:prstGeom prst="rect">
            <a:avLst/>
          </a:prstGeom>
          <a:noFill/>
        </p:spPr>
        <p:txBody>
          <a:bodyPr wrap="square" rtlCol="0">
            <a:spAutoFit/>
          </a:bodyPr>
          <a:lstStyle/>
          <a:p>
            <a:r>
              <a:rPr lang="en-US" sz="1800" dirty="0"/>
              <a:t>Efficient and Privacy-Preserving Decision Tree Classification for Health Monitoring Systems</a:t>
            </a:r>
            <a:endParaRPr lang="en-US" dirty="0"/>
          </a:p>
          <a:p>
            <a:endParaRPr lang="en-IN" dirty="0"/>
          </a:p>
        </p:txBody>
      </p:sp>
      <p:sp>
        <p:nvSpPr>
          <p:cNvPr id="7" name="TextBox 6">
            <a:extLst>
              <a:ext uri="{FF2B5EF4-FFF2-40B4-BE49-F238E27FC236}">
                <a16:creationId xmlns:a16="http://schemas.microsoft.com/office/drawing/2014/main" id="{6C9F1900-4630-44BB-AAB4-DA66F821CE61}"/>
              </a:ext>
            </a:extLst>
          </p:cNvPr>
          <p:cNvSpPr txBox="1"/>
          <p:nvPr/>
        </p:nvSpPr>
        <p:spPr>
          <a:xfrm>
            <a:off x="11420622" y="6396702"/>
            <a:ext cx="914400" cy="369332"/>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82296"/>
            <a:ext cx="10515600" cy="550750"/>
          </a:xfrm>
        </p:spPr>
        <p:txBody>
          <a:bodyPr/>
          <a:lstStyle/>
          <a:p>
            <a:pPr algn="ctr"/>
            <a:r>
              <a:rPr lang="en-US" sz="2400" dirty="0">
                <a:latin typeface="Sagona Book" panose="020F0502020204030204" pitchFamily="34" charset="0"/>
                <a:cs typeface="Sagona Book" panose="020F0502020204030204" pitchFamily="34" charset="0"/>
              </a:rPr>
              <a:t>OBJECTIVE OF THE PROJECT</a:t>
            </a:r>
            <a:endParaRPr lang="en-US" sz="2400" dirty="0"/>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4337772" y="6356741"/>
            <a:ext cx="4060639" cy="393192"/>
          </a:xfrm>
        </p:spPr>
        <p:txBody>
          <a:bodyPr/>
          <a:lstStyle/>
          <a:p>
            <a:pPr marL="0" algn="ctr" rtl="0" eaLnBrk="1" latinLnBrk="0" hangingPunct="1">
              <a:spcBef>
                <a:spcPts val="0"/>
              </a:spcBef>
              <a:spcAft>
                <a:spcPts val="0"/>
              </a:spcAft>
            </a:pPr>
            <a:r>
              <a:rPr lang="en-US" sz="1500"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sz="1500" dirty="0">
              <a:effectLst/>
            </a:endParaRP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7" name="TextBox 6">
            <a:extLst>
              <a:ext uri="{FF2B5EF4-FFF2-40B4-BE49-F238E27FC236}">
                <a16:creationId xmlns:a16="http://schemas.microsoft.com/office/drawing/2014/main" id="{E21EAD3D-4011-22DF-A667-2F8EE3CB5DF5}"/>
              </a:ext>
            </a:extLst>
          </p:cNvPr>
          <p:cNvSpPr txBox="1"/>
          <p:nvPr/>
        </p:nvSpPr>
        <p:spPr>
          <a:xfrm>
            <a:off x="576072" y="601664"/>
            <a:ext cx="11254857" cy="5863144"/>
          </a:xfrm>
          <a:prstGeom prst="rect">
            <a:avLst/>
          </a:prstGeom>
          <a:noFill/>
        </p:spPr>
        <p:txBody>
          <a:bodyPr wrap="square" rtlCol="0">
            <a:spAutoFit/>
          </a:bodyPr>
          <a:lstStyle/>
          <a:p>
            <a:r>
              <a:rPr lang="en-US" sz="1250" b="0" i="0" dirty="0">
                <a:solidFill>
                  <a:srgbClr val="374151"/>
                </a:solidFill>
                <a:effectLst/>
                <a:latin typeface="Georgia" panose="02040502050405020303" pitchFamily="18" charset="0"/>
              </a:rPr>
              <a:t>The objective of implementing Efficient and Privacy-Preserving Decision Tree Classification for Health Monitoring Systems is to strike a balance between accuracy in health predictions and safeguarding the privacy of sensitive health data. The project aims to achieve the following key goals:</a:t>
            </a:r>
          </a:p>
          <a:p>
            <a:pPr algn="l">
              <a:buFont typeface="+mj-lt"/>
              <a:buAutoNum type="arabicPeriod"/>
            </a:pPr>
            <a:r>
              <a:rPr lang="en-US" sz="1250" b="1" i="0" dirty="0">
                <a:solidFill>
                  <a:srgbClr val="374151"/>
                </a:solidFill>
                <a:effectLst/>
                <a:latin typeface="Georgia" panose="02040502050405020303" pitchFamily="18" charset="0"/>
              </a:rPr>
              <a:t>Improved Predictive Accuracy:</a:t>
            </a:r>
            <a:endParaRPr lang="en-US" sz="1250" b="0" i="0" dirty="0">
              <a:solidFill>
                <a:srgbClr val="374151"/>
              </a:solidFill>
              <a:effectLst/>
              <a:latin typeface="Georgia" panose="02040502050405020303" pitchFamily="18" charset="0"/>
            </a:endParaRPr>
          </a:p>
          <a:p>
            <a:pPr marL="742950" lvl="1" indent="-285750" algn="l">
              <a:buFont typeface="+mj-lt"/>
              <a:buAutoNum type="arabicPeriod"/>
            </a:pPr>
            <a:r>
              <a:rPr lang="en-US" sz="1250" b="0" i="0" dirty="0">
                <a:solidFill>
                  <a:srgbClr val="374151"/>
                </a:solidFill>
                <a:effectLst/>
                <a:latin typeface="Georgia" panose="02040502050405020303" pitchFamily="18" charset="0"/>
              </a:rPr>
              <a:t>Enhance the accuracy of health monitoring predictions by employing efficient decision tree classification algorithms.</a:t>
            </a:r>
          </a:p>
          <a:p>
            <a:pPr marL="742950" lvl="1" indent="-285750" algn="l">
              <a:buFont typeface="+mj-lt"/>
              <a:buAutoNum type="arabicPeriod"/>
            </a:pPr>
            <a:r>
              <a:rPr lang="en-US" sz="1250" b="0" i="0" dirty="0">
                <a:solidFill>
                  <a:srgbClr val="374151"/>
                </a:solidFill>
                <a:effectLst/>
                <a:latin typeface="Georgia" panose="02040502050405020303" pitchFamily="18" charset="0"/>
              </a:rPr>
              <a:t>Investigate and implement techniques that contribute to higher precision and recall in health-related predictions.</a:t>
            </a:r>
          </a:p>
          <a:p>
            <a:pPr algn="l">
              <a:buFont typeface="+mj-lt"/>
              <a:buAutoNum type="arabicPeriod"/>
            </a:pPr>
            <a:r>
              <a:rPr lang="en-US" sz="1250" b="1" i="0" dirty="0">
                <a:solidFill>
                  <a:srgbClr val="374151"/>
                </a:solidFill>
                <a:effectLst/>
                <a:latin typeface="Georgia" panose="02040502050405020303" pitchFamily="18" charset="0"/>
              </a:rPr>
              <a:t>Privacy Preservation:</a:t>
            </a:r>
            <a:endParaRPr lang="en-US" sz="1250" b="0" i="0" dirty="0">
              <a:solidFill>
                <a:srgbClr val="374151"/>
              </a:solidFill>
              <a:effectLst/>
              <a:latin typeface="Georgia" panose="02040502050405020303" pitchFamily="18" charset="0"/>
            </a:endParaRPr>
          </a:p>
          <a:p>
            <a:pPr marL="742950" lvl="1" indent="-285750" algn="l">
              <a:buFont typeface="+mj-lt"/>
              <a:buAutoNum type="arabicPeriod"/>
            </a:pPr>
            <a:r>
              <a:rPr lang="en-US" sz="1250" b="0" i="0" dirty="0">
                <a:solidFill>
                  <a:srgbClr val="374151"/>
                </a:solidFill>
                <a:effectLst/>
                <a:latin typeface="Georgia" panose="02040502050405020303" pitchFamily="18" charset="0"/>
              </a:rPr>
              <a:t>Implement robust privacy-preserving mechanisms to ensure that sensitive health data remains confidential and secure.</a:t>
            </a:r>
          </a:p>
          <a:p>
            <a:pPr marL="742950" lvl="1" indent="-285750" algn="l">
              <a:buFont typeface="+mj-lt"/>
              <a:buAutoNum type="arabicPeriod"/>
            </a:pPr>
            <a:r>
              <a:rPr lang="en-US" sz="1250" b="0" i="0" dirty="0">
                <a:solidFill>
                  <a:srgbClr val="374151"/>
                </a:solidFill>
                <a:effectLst/>
                <a:latin typeface="Georgia" panose="02040502050405020303" pitchFamily="18" charset="0"/>
              </a:rPr>
              <a:t>Explore methods such as homomorphic encryption, secure multi-party computation, or differential privacy to protect individual privacy during the decision tree classification process.</a:t>
            </a:r>
          </a:p>
          <a:p>
            <a:pPr algn="l">
              <a:buFont typeface="+mj-lt"/>
              <a:buAutoNum type="arabicPeriod"/>
            </a:pPr>
            <a:r>
              <a:rPr lang="en-US" sz="1250" b="1" i="0" dirty="0">
                <a:solidFill>
                  <a:srgbClr val="374151"/>
                </a:solidFill>
                <a:effectLst/>
                <a:latin typeface="Georgia" panose="02040502050405020303" pitchFamily="18" charset="0"/>
              </a:rPr>
              <a:t>Efficiency Optimization:</a:t>
            </a:r>
            <a:endParaRPr lang="en-US" sz="1250" b="0" i="0" dirty="0">
              <a:solidFill>
                <a:srgbClr val="374151"/>
              </a:solidFill>
              <a:effectLst/>
              <a:latin typeface="Georgia" panose="02040502050405020303" pitchFamily="18" charset="0"/>
            </a:endParaRPr>
          </a:p>
          <a:p>
            <a:pPr marL="742950" lvl="1" indent="-285750" algn="l">
              <a:buFont typeface="+mj-lt"/>
              <a:buAutoNum type="arabicPeriod"/>
            </a:pPr>
            <a:r>
              <a:rPr lang="en-US" sz="1250" b="0" i="0" dirty="0">
                <a:solidFill>
                  <a:srgbClr val="374151"/>
                </a:solidFill>
                <a:effectLst/>
                <a:latin typeface="Georgia" panose="02040502050405020303" pitchFamily="18" charset="0"/>
              </a:rPr>
              <a:t>Optimize the decision tree classification process to be computationally efficient, especially in resource-constrained environments such as wearable devices or remote health monitoring systems.</a:t>
            </a:r>
          </a:p>
          <a:p>
            <a:pPr marL="742950" lvl="1" indent="-285750" algn="l">
              <a:buFont typeface="+mj-lt"/>
              <a:buAutoNum type="arabicPeriod"/>
            </a:pPr>
            <a:r>
              <a:rPr lang="en-US" sz="1250" b="0" i="0" dirty="0">
                <a:solidFill>
                  <a:srgbClr val="374151"/>
                </a:solidFill>
                <a:effectLst/>
                <a:latin typeface="Georgia" panose="02040502050405020303" pitchFamily="18" charset="0"/>
              </a:rPr>
              <a:t>Explore techniques like model compression, feature selection, or pruning to reduce the computational burden while maintaining prediction accuracy.</a:t>
            </a:r>
          </a:p>
          <a:p>
            <a:pPr algn="l">
              <a:buFont typeface="+mj-lt"/>
              <a:buAutoNum type="arabicPeriod"/>
            </a:pPr>
            <a:r>
              <a:rPr lang="en-US" sz="1250" b="1" i="0" dirty="0">
                <a:solidFill>
                  <a:srgbClr val="374151"/>
                </a:solidFill>
                <a:effectLst/>
                <a:latin typeface="Georgia" panose="02040502050405020303" pitchFamily="18" charset="0"/>
              </a:rPr>
              <a:t>Dynamic Adaptability:</a:t>
            </a:r>
            <a:endParaRPr lang="en-US" sz="1250" b="0" i="0" dirty="0">
              <a:solidFill>
                <a:srgbClr val="374151"/>
              </a:solidFill>
              <a:effectLst/>
              <a:latin typeface="Georgia" panose="02040502050405020303" pitchFamily="18" charset="0"/>
            </a:endParaRPr>
          </a:p>
          <a:p>
            <a:pPr marL="742950" lvl="1" indent="-285750" algn="l">
              <a:buFont typeface="+mj-lt"/>
              <a:buAutoNum type="arabicPeriod"/>
            </a:pPr>
            <a:r>
              <a:rPr lang="en-US" sz="1250" b="0" i="0" dirty="0">
                <a:solidFill>
                  <a:srgbClr val="374151"/>
                </a:solidFill>
                <a:effectLst/>
                <a:latin typeface="Georgia" panose="02040502050405020303" pitchFamily="18" charset="0"/>
              </a:rPr>
              <a:t>Design the system to adapt to changes in health conditions over time.</a:t>
            </a:r>
          </a:p>
          <a:p>
            <a:pPr marL="742950" lvl="1" indent="-285750" algn="l">
              <a:buFont typeface="+mj-lt"/>
              <a:buAutoNum type="arabicPeriod"/>
            </a:pPr>
            <a:r>
              <a:rPr lang="en-US" sz="1250" b="0" i="0" dirty="0">
                <a:solidFill>
                  <a:srgbClr val="374151"/>
                </a:solidFill>
                <a:effectLst/>
                <a:latin typeface="Georgia" panose="02040502050405020303" pitchFamily="18" charset="0"/>
              </a:rPr>
              <a:t>Implement mechanisms for continuous learning and updating of the decision tree model based on new data, ensuring the system's relevance and adaptability.</a:t>
            </a:r>
          </a:p>
          <a:p>
            <a:pPr algn="l">
              <a:buFont typeface="+mj-lt"/>
              <a:buAutoNum type="arabicPeriod"/>
            </a:pPr>
            <a:r>
              <a:rPr lang="en-US" sz="1250" b="1" i="0" dirty="0">
                <a:solidFill>
                  <a:srgbClr val="374151"/>
                </a:solidFill>
                <a:effectLst/>
                <a:latin typeface="Georgia" panose="02040502050405020303" pitchFamily="18" charset="0"/>
              </a:rPr>
              <a:t>User Trust and Acceptance:</a:t>
            </a:r>
            <a:endParaRPr lang="en-US" sz="1250" b="0" i="0" dirty="0">
              <a:solidFill>
                <a:srgbClr val="374151"/>
              </a:solidFill>
              <a:effectLst/>
              <a:latin typeface="Georgia" panose="02040502050405020303" pitchFamily="18" charset="0"/>
            </a:endParaRPr>
          </a:p>
          <a:p>
            <a:pPr marL="742950" lvl="1" indent="-285750" algn="l">
              <a:buFont typeface="+mj-lt"/>
              <a:buAutoNum type="arabicPeriod"/>
            </a:pPr>
            <a:r>
              <a:rPr lang="en-US" sz="1250" b="0" i="0" dirty="0">
                <a:solidFill>
                  <a:srgbClr val="374151"/>
                </a:solidFill>
                <a:effectLst/>
                <a:latin typeface="Georgia" panose="02040502050405020303" pitchFamily="18" charset="0"/>
              </a:rPr>
              <a:t>Develop a user-friendly interface that fosters trust among healthcare professionals and end-users.</a:t>
            </a:r>
          </a:p>
          <a:p>
            <a:pPr marL="742950" lvl="1" indent="-285750" algn="l">
              <a:buFont typeface="+mj-lt"/>
              <a:buAutoNum type="arabicPeriod"/>
            </a:pPr>
            <a:r>
              <a:rPr lang="en-US" sz="1250" b="0" i="0" dirty="0">
                <a:solidFill>
                  <a:srgbClr val="374151"/>
                </a:solidFill>
                <a:effectLst/>
                <a:latin typeface="Georgia" panose="02040502050405020303" pitchFamily="18" charset="0"/>
              </a:rPr>
              <a:t>Prioritize transparency in the decision-making process to make the predictions more interpretable and acceptable to users.</a:t>
            </a:r>
          </a:p>
          <a:p>
            <a:pPr algn="l">
              <a:buFont typeface="+mj-lt"/>
              <a:buAutoNum type="arabicPeriod"/>
            </a:pPr>
            <a:r>
              <a:rPr lang="en-US" sz="1250" b="1" i="0" dirty="0">
                <a:solidFill>
                  <a:srgbClr val="374151"/>
                </a:solidFill>
                <a:effectLst/>
                <a:latin typeface="Georgia" panose="02040502050405020303" pitchFamily="18" charset="0"/>
              </a:rPr>
              <a:t>Regulatory Compliance:</a:t>
            </a:r>
            <a:endParaRPr lang="en-US" sz="1250" b="0" i="0" dirty="0">
              <a:solidFill>
                <a:srgbClr val="374151"/>
              </a:solidFill>
              <a:effectLst/>
              <a:latin typeface="Georgia" panose="02040502050405020303" pitchFamily="18" charset="0"/>
            </a:endParaRPr>
          </a:p>
          <a:p>
            <a:pPr marL="742950" lvl="1" indent="-285750" algn="l">
              <a:buFont typeface="+mj-lt"/>
              <a:buAutoNum type="arabicPeriod"/>
            </a:pPr>
            <a:r>
              <a:rPr lang="en-US" sz="1250" b="0" i="0" dirty="0">
                <a:solidFill>
                  <a:srgbClr val="374151"/>
                </a:solidFill>
                <a:effectLst/>
                <a:latin typeface="Georgia" panose="02040502050405020303" pitchFamily="18" charset="0"/>
              </a:rPr>
              <a:t>Ensure that the implementation adheres to relevant healthcare data protection regulations and standards, such as HIPAA or GDPR.</a:t>
            </a:r>
          </a:p>
          <a:p>
            <a:pPr marL="742950" lvl="1" indent="-285750" algn="l">
              <a:buFont typeface="+mj-lt"/>
              <a:buAutoNum type="arabicPeriod"/>
            </a:pPr>
            <a:r>
              <a:rPr lang="en-US" sz="1250" b="0" i="0" dirty="0">
                <a:solidFill>
                  <a:srgbClr val="374151"/>
                </a:solidFill>
                <a:effectLst/>
                <a:latin typeface="Georgia" panose="02040502050405020303" pitchFamily="18" charset="0"/>
              </a:rPr>
              <a:t>Implement robust security measures to safeguard health data and ensure compliance with legal and ethical standards.</a:t>
            </a:r>
          </a:p>
          <a:p>
            <a:pPr algn="l">
              <a:buFont typeface="+mj-lt"/>
              <a:buAutoNum type="arabicPeriod"/>
            </a:pPr>
            <a:r>
              <a:rPr lang="en-US" sz="1250" b="1" i="0" dirty="0">
                <a:solidFill>
                  <a:srgbClr val="374151"/>
                </a:solidFill>
                <a:effectLst/>
                <a:latin typeface="Georgia" panose="02040502050405020303" pitchFamily="18" charset="0"/>
              </a:rPr>
              <a:t>Cross-Device Compatibility:</a:t>
            </a:r>
            <a:endParaRPr lang="en-US" sz="1250" b="0" i="0" dirty="0">
              <a:solidFill>
                <a:srgbClr val="374151"/>
              </a:solidFill>
              <a:effectLst/>
              <a:latin typeface="Georgia" panose="02040502050405020303" pitchFamily="18" charset="0"/>
            </a:endParaRPr>
          </a:p>
          <a:p>
            <a:pPr marL="742950" lvl="1" indent="-285750" algn="l">
              <a:buFont typeface="+mj-lt"/>
              <a:buAutoNum type="arabicPeriod"/>
            </a:pPr>
            <a:r>
              <a:rPr lang="en-US" sz="1250" b="0" i="0" dirty="0">
                <a:solidFill>
                  <a:srgbClr val="374151"/>
                </a:solidFill>
                <a:effectLst/>
                <a:latin typeface="Georgia" panose="02040502050405020303" pitchFamily="18" charset="0"/>
              </a:rPr>
              <a:t>Enable seamless integration with various health monitoring devices, ensuring interoperability and accessibility across a range of platforms.</a:t>
            </a:r>
          </a:p>
          <a:p>
            <a:pPr algn="l">
              <a:buFont typeface="+mj-lt"/>
              <a:buAutoNum type="arabicPeriod"/>
            </a:pPr>
            <a:r>
              <a:rPr lang="en-US" sz="1250" b="1" i="0" dirty="0">
                <a:solidFill>
                  <a:srgbClr val="374151"/>
                </a:solidFill>
                <a:effectLst/>
                <a:latin typeface="Georgia" panose="02040502050405020303" pitchFamily="18" charset="0"/>
              </a:rPr>
              <a:t>Validation and Evaluation:</a:t>
            </a:r>
            <a:endParaRPr lang="en-US" sz="1250" b="0" i="0" dirty="0">
              <a:solidFill>
                <a:srgbClr val="374151"/>
              </a:solidFill>
              <a:effectLst/>
              <a:latin typeface="Georgia" panose="02040502050405020303" pitchFamily="18" charset="0"/>
            </a:endParaRPr>
          </a:p>
          <a:p>
            <a:pPr marL="742950" lvl="1" indent="-285750" algn="l">
              <a:buFont typeface="+mj-lt"/>
              <a:buAutoNum type="arabicPeriod"/>
            </a:pPr>
            <a:r>
              <a:rPr lang="en-US" sz="1250" b="0" i="0" dirty="0">
                <a:solidFill>
                  <a:srgbClr val="374151"/>
                </a:solidFill>
                <a:effectLst/>
                <a:latin typeface="Georgia" panose="02040502050405020303" pitchFamily="18" charset="0"/>
              </a:rPr>
              <a:t>Conduct thorough validation and evaluation of the system's performance, comparing it against traditional decision tree models and assessing the impact of privacy-preserving techniques on predictive accuracy.</a:t>
            </a:r>
          </a:p>
          <a:p>
            <a:endParaRPr lang="en-IN" sz="1250" dirty="0">
              <a:latin typeface="Georgia" panose="02040502050405020303" pitchFamily="18" charset="0"/>
            </a:endParaRPr>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838200" y="354506"/>
            <a:ext cx="10515600" cy="466344"/>
          </a:xfrm>
        </p:spPr>
        <p:txBody>
          <a:bodyPr/>
          <a:lstStyle/>
          <a:p>
            <a:r>
              <a:rPr lang="en-US" dirty="0"/>
              <a:t>LITERATURE SURVEY / LITERATURE REVIEW</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512064" y="82296"/>
            <a:ext cx="10515600" cy="480412"/>
          </a:xfrm>
        </p:spPr>
        <p:txBody>
          <a:bodyPr/>
          <a:lstStyle/>
          <a:p>
            <a:pPr algn="ctr"/>
            <a:r>
              <a:rPr lang="en-US" sz="2800" dirty="0"/>
              <a:t>EXISTING SYSTEM</a:t>
            </a:r>
          </a:p>
        </p:txBody>
      </p:sp>
      <p:sp>
        <p:nvSpPr>
          <p:cNvPr id="3" name="Footer Placeholder 2">
            <a:extLst>
              <a:ext uri="{FF2B5EF4-FFF2-40B4-BE49-F238E27FC236}">
                <a16:creationId xmlns:a16="http://schemas.microsoft.com/office/drawing/2014/main" id="{A29B6800-D0C2-8D9D-7F2C-5D0E41F51909}"/>
              </a:ext>
            </a:extLst>
          </p:cNvPr>
          <p:cNvSpPr>
            <a:spLocks noGrp="1"/>
          </p:cNvSpPr>
          <p:nvPr>
            <p:ph type="ftr" sz="quarter" idx="11"/>
          </p:nvPr>
        </p:nvSpPr>
        <p:spPr>
          <a:xfrm>
            <a:off x="4283729" y="6464808"/>
            <a:ext cx="3624541" cy="480412"/>
          </a:xfrm>
        </p:spPr>
        <p:txBody>
          <a:bodyPr/>
          <a:lstStyle/>
          <a:p>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a:p>
            <a:endParaRPr lang="en-US" dirty="0"/>
          </a:p>
        </p:txBody>
      </p:sp>
      <p:sp>
        <p:nvSpPr>
          <p:cNvPr id="4" name="Slide Number Placeholder 3">
            <a:extLst>
              <a:ext uri="{FF2B5EF4-FFF2-40B4-BE49-F238E27FC236}">
                <a16:creationId xmlns:a16="http://schemas.microsoft.com/office/drawing/2014/main" id="{9099A4E0-99CC-34E8-536B-35867E7C5AF2}"/>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21" name="TextBox 20">
            <a:extLst>
              <a:ext uri="{FF2B5EF4-FFF2-40B4-BE49-F238E27FC236}">
                <a16:creationId xmlns:a16="http://schemas.microsoft.com/office/drawing/2014/main" id="{657B4EC2-7449-BF4F-85BD-D79FE4C07388}"/>
              </a:ext>
            </a:extLst>
          </p:cNvPr>
          <p:cNvSpPr txBox="1"/>
          <p:nvPr/>
        </p:nvSpPr>
        <p:spPr>
          <a:xfrm>
            <a:off x="512064" y="745588"/>
            <a:ext cx="11206324" cy="5443350"/>
          </a:xfrm>
          <a:prstGeom prst="rect">
            <a:avLst/>
          </a:prstGeom>
          <a:noFill/>
        </p:spPr>
        <p:txBody>
          <a:bodyPr wrap="square" rtlCol="0">
            <a:spAutoFit/>
          </a:bodyPr>
          <a:lstStyle/>
          <a:p>
            <a:pPr algn="just">
              <a:lnSpc>
                <a:spcPct val="150000"/>
              </a:lnSpc>
            </a:pPr>
            <a:r>
              <a:rPr lang="en-US" dirty="0">
                <a:effectLst/>
                <a:latin typeface="Georgia" panose="02040502050405020303" pitchFamily="18" charset="0"/>
                <a:ea typeface="Times New Roman" panose="02020603050405020304" pitchFamily="18" charset="0"/>
              </a:rPr>
              <a:t>HE-based schemes. Most of the HE-based schemes consider a hospital-client setting for health monitoring systems. In this setting, the hospital’s clinical decision tree model is required to be protected from the client, while the client’s  biomedical features and clinical predictions are required to be protected from the hospital. HE-based schemes protect the privacy of clinical model and biomedical data by utilizing FHE or AHE. Although HE-based schemes enable privacy-preserving decision tree classification for health monitoring systems, these schemes may face high computational costs due to high-complexity homomorphic operations. </a:t>
            </a:r>
            <a:endParaRPr lang="en-IN" dirty="0">
              <a:effectLst/>
              <a:latin typeface="Georgia" panose="02040502050405020303" pitchFamily="18" charset="0"/>
              <a:ea typeface="Times New Roman" panose="02020603050405020304" pitchFamily="18" charset="0"/>
            </a:endParaRPr>
          </a:p>
          <a:p>
            <a:pPr algn="just">
              <a:lnSpc>
                <a:spcPct val="150000"/>
              </a:lnSpc>
            </a:pPr>
            <a:r>
              <a:rPr lang="en-US" dirty="0">
                <a:effectLst/>
                <a:latin typeface="Georgia" panose="02040502050405020303" pitchFamily="18" charset="0"/>
                <a:ea typeface="Times New Roman" panose="02020603050405020304" pitchFamily="18" charset="0"/>
              </a:rPr>
              <a:t> </a:t>
            </a:r>
            <a:endParaRPr lang="en-IN" dirty="0">
              <a:effectLst/>
              <a:latin typeface="Georgia" panose="02040502050405020303" pitchFamily="18" charset="0"/>
              <a:ea typeface="Times New Roman" panose="02020603050405020304" pitchFamily="18" charset="0"/>
            </a:endParaRPr>
          </a:p>
          <a:p>
            <a:pPr algn="just">
              <a:lnSpc>
                <a:spcPct val="150000"/>
              </a:lnSpc>
            </a:pPr>
            <a:r>
              <a:rPr lang="en-US" dirty="0">
                <a:effectLst/>
                <a:latin typeface="Georgia" panose="02040502050405020303" pitchFamily="18" charset="0"/>
                <a:ea typeface="Times New Roman" panose="02020603050405020304" pitchFamily="18" charset="0"/>
              </a:rPr>
              <a:t>To achieve efficient health monitoring services, it is desirable to design a scheme with low computation costs. Namely, achieving sub-linear computational complexity and avoiding cryptographic tools with expensive computational</a:t>
            </a:r>
            <a:endParaRPr lang="en-IN" dirty="0">
              <a:effectLst/>
              <a:latin typeface="Georgia" panose="02040502050405020303" pitchFamily="18" charset="0"/>
              <a:ea typeface="Times New Roman" panose="02020603050405020304" pitchFamily="18" charset="0"/>
            </a:endParaRPr>
          </a:p>
          <a:p>
            <a:pPr algn="just">
              <a:lnSpc>
                <a:spcPct val="150000"/>
              </a:lnSpc>
            </a:pPr>
            <a:r>
              <a:rPr lang="en-US" dirty="0">
                <a:effectLst/>
                <a:latin typeface="Georgia" panose="02040502050405020303" pitchFamily="18" charset="0"/>
                <a:ea typeface="Times New Roman" panose="02020603050405020304" pitchFamily="18" charset="0"/>
              </a:rPr>
              <a:t>costs.</a:t>
            </a:r>
            <a:endParaRPr lang="en-IN" dirty="0">
              <a:effectLst/>
              <a:latin typeface="Georgia" panose="02040502050405020303" pitchFamily="18" charset="0"/>
              <a:ea typeface="Times New Roman" panose="02020603050405020304" pitchFamily="18" charset="0"/>
            </a:endParaRPr>
          </a:p>
          <a:p>
            <a:pPr algn="just">
              <a:lnSpc>
                <a:spcPct val="150000"/>
              </a:lnSpc>
            </a:pPr>
            <a:r>
              <a:rPr lang="en-US" dirty="0">
                <a:effectLst/>
                <a:latin typeface="Georgia" panose="02040502050405020303" pitchFamily="18" charset="0"/>
                <a:ea typeface="Times New Roman" panose="02020603050405020304" pitchFamily="18" charset="0"/>
              </a:rPr>
              <a:t>MPC-based schemes. Considering a system model with multiple non-colluding hospitals or multiple non-colluding clients, most of the MPC-based schemes evaluate the prediction interactively and collaboratively. </a:t>
            </a:r>
            <a:endParaRPr lang="en-IN" dirty="0">
              <a:latin typeface="Georgia" panose="02040502050405020303" pitchFamily="18" charset="0"/>
            </a:endParaRPr>
          </a:p>
        </p:txBody>
      </p:sp>
    </p:spTree>
    <p:extLst>
      <p:ext uri="{BB962C8B-B14F-4D97-AF65-F5344CB8AC3E}">
        <p14:creationId xmlns:p14="http://schemas.microsoft.com/office/powerpoint/2010/main" val="100210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E28B0E7-6572-4936-AF96-7BCB8241E669}"/>
              </a:ext>
            </a:extLst>
          </p:cNvPr>
          <p:cNvSpPr txBox="1"/>
          <p:nvPr/>
        </p:nvSpPr>
        <p:spPr>
          <a:xfrm>
            <a:off x="844062" y="590843"/>
            <a:ext cx="10396024" cy="6489149"/>
          </a:xfrm>
          <a:prstGeom prst="rect">
            <a:avLst/>
          </a:prstGeom>
          <a:noFill/>
        </p:spPr>
        <p:txBody>
          <a:bodyPr wrap="square" rtlCol="0">
            <a:spAutoFit/>
          </a:bodyPr>
          <a:lstStyle/>
          <a:p>
            <a:pPr algn="just">
              <a:lnSpc>
                <a:spcPct val="150000"/>
              </a:lnSpc>
            </a:pPr>
            <a:r>
              <a:rPr lang="en-US" sz="1550" dirty="0">
                <a:effectLst/>
                <a:latin typeface="Georgia" panose="02040502050405020303" pitchFamily="18" charset="0"/>
                <a:ea typeface="Times New Roman" panose="02020603050405020304" pitchFamily="18" charset="0"/>
              </a:rPr>
              <a:t>MPC-based schemes protect the privacy of both clinical decision model and biomedical data by utilizing tailored GC ,SS or hybrid cryptographic tools that combine OT, SS, GC, and</a:t>
            </a:r>
            <a:endParaRPr lang="en-IN" sz="1550" dirty="0">
              <a:effectLst/>
              <a:latin typeface="Georgia" panose="02040502050405020303" pitchFamily="18" charset="0"/>
              <a:ea typeface="Times New Roman" panose="02020603050405020304" pitchFamily="18" charset="0"/>
            </a:endParaRPr>
          </a:p>
          <a:p>
            <a:pPr algn="just">
              <a:lnSpc>
                <a:spcPct val="150000"/>
              </a:lnSpc>
            </a:pPr>
            <a:r>
              <a:rPr lang="en-US" sz="1550" dirty="0">
                <a:effectLst/>
                <a:latin typeface="Georgia" panose="02040502050405020303" pitchFamily="18" charset="0"/>
                <a:ea typeface="Times New Roman" panose="02020603050405020304" pitchFamily="18" charset="0"/>
              </a:rPr>
              <a:t>AHE Although MPC-based schemes avoid using high-complexity encryption, these schemes are designed based on a multiple party non-collusion security assumption and incur prohibitive communication costs due to collaboratively evaluation. To achieve real-time health monitoring services, it is important to design a novel scheme with low communication costs, i.e., avoiding MPC techniques.</a:t>
            </a:r>
            <a:endParaRPr lang="en-IN" sz="1550" dirty="0">
              <a:latin typeface="Georgia" panose="02040502050405020303" pitchFamily="18" charset="0"/>
            </a:endParaRPr>
          </a:p>
          <a:p>
            <a:pPr algn="just">
              <a:lnSpc>
                <a:spcPct val="150000"/>
              </a:lnSpc>
            </a:pPr>
            <a:endParaRPr lang="en-US" sz="1550" dirty="0">
              <a:effectLst/>
              <a:latin typeface="Georgia" panose="02040502050405020303" pitchFamily="18" charset="0"/>
              <a:ea typeface="Times New Roman" panose="02020603050405020304" pitchFamily="18" charset="0"/>
            </a:endParaRPr>
          </a:p>
          <a:p>
            <a:pPr algn="just">
              <a:lnSpc>
                <a:spcPct val="150000"/>
              </a:lnSpc>
            </a:pPr>
            <a:r>
              <a:rPr lang="en-US" sz="1550" dirty="0">
                <a:effectLst/>
                <a:latin typeface="Georgia" panose="02040502050405020303" pitchFamily="18" charset="0"/>
                <a:ea typeface="Times New Roman" panose="02020603050405020304" pitchFamily="18" charset="0"/>
              </a:rPr>
              <a:t>SSE-based schemes. To improve the computational and communication efficiency for health monitoring systems, Liang et al. consider a system model that involves a hospital, a client, and a cloud service provider. In this setting, the hospital outsources the clinical decision model to a cloud service provider, and thus the clinical decision model and biomedical data should be protected against the cloud service provider [20]. Liang et al. extract decision rules from decision tree classifiers, and develop an SSE-based scheme (SDTC) with O(1) computational complexity and 1 round communication interaction [20]. Yet, since the size of indexes in SDTC are exponential to the size of the decision tree classifier, SDTC  suffers from prohibitive storage overheads. Furthermore, the large size of indexes increase both the computational cost and the communication cost of SDTC. To achieve practical health monitoring services, it is important to design a scheme with low storage costs. Namely, the storage cost should not be exponential to the size of the input domain.</a:t>
            </a:r>
            <a:endParaRPr lang="en-IN" sz="1550" dirty="0">
              <a:effectLst/>
              <a:latin typeface="Georgia" panose="02040502050405020303" pitchFamily="18" charset="0"/>
              <a:ea typeface="Times New Roman" panose="02020603050405020304" pitchFamily="18" charset="0"/>
            </a:endParaRPr>
          </a:p>
          <a:p>
            <a:pPr algn="just">
              <a:lnSpc>
                <a:spcPct val="150000"/>
              </a:lnSpc>
            </a:pPr>
            <a:endParaRPr lang="en-IN" sz="1550" dirty="0">
              <a:latin typeface="Georgia" panose="02040502050405020303" pitchFamily="18" charset="0"/>
            </a:endParaRPr>
          </a:p>
        </p:txBody>
      </p:sp>
    </p:spTree>
    <p:extLst>
      <p:ext uri="{BB962C8B-B14F-4D97-AF65-F5344CB8AC3E}">
        <p14:creationId xmlns:p14="http://schemas.microsoft.com/office/powerpoint/2010/main" val="144501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576263" y="330395"/>
            <a:ext cx="10515600" cy="676656"/>
          </a:xfrm>
        </p:spPr>
        <p:txBody>
          <a:bodyPr/>
          <a:lstStyle/>
          <a:p>
            <a:pPr algn="ctr"/>
            <a:r>
              <a:rPr lang="en-US" dirty="0"/>
              <a:t>Limitations of Existing System</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pPr marL="0" algn="ctr" rtl="0" eaLnBrk="1" latinLnBrk="0" hangingPunct="1">
              <a:spcBef>
                <a:spcPts val="0"/>
              </a:spcBef>
              <a:spcAft>
                <a:spcPts val="0"/>
              </a:spcAft>
            </a:pPr>
            <a:r>
              <a:rPr lang="en-US" kern="1200" dirty="0">
                <a:solidFill>
                  <a:srgbClr val="543E34"/>
                </a:solidFill>
                <a:effectLst/>
                <a:latin typeface="Gill Sans Nova Light" panose="020B0302020104020203" pitchFamily="34" charset="0"/>
                <a:ea typeface="+mn-ea"/>
                <a:cs typeface="+mn-cs"/>
              </a:rPr>
              <a:t>Efficient and Privacy-Preserving Decision Tree Classification for Health Monitoring Systems</a:t>
            </a:r>
            <a:endParaRPr lang="en-IN" dirty="0">
              <a:effectLst/>
            </a:endParaRP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8" name="Content Placeholder 7">
            <a:extLst>
              <a:ext uri="{FF2B5EF4-FFF2-40B4-BE49-F238E27FC236}">
                <a16:creationId xmlns:a16="http://schemas.microsoft.com/office/drawing/2014/main" id="{6610927B-2C24-BB7A-11F6-F97236D44409}"/>
              </a:ext>
            </a:extLst>
          </p:cNvPr>
          <p:cNvSpPr>
            <a:spLocks noGrp="1"/>
          </p:cNvSpPr>
          <p:nvPr>
            <p:ph idx="1"/>
          </p:nvPr>
        </p:nvSpPr>
        <p:spPr/>
        <p:txBody>
          <a:bodyPr>
            <a:normAutofit/>
          </a:bodyPr>
          <a:lstStyle/>
          <a:p>
            <a:pPr marL="342900" lvl="0" indent="-342900" algn="just">
              <a:lnSpc>
                <a:spcPct val="150000"/>
              </a:lnSpc>
              <a:buFont typeface="Wingdings" panose="05000000000000000000" pitchFamily="2" charset="2"/>
              <a:buChar char=""/>
            </a:pPr>
            <a:r>
              <a:rPr lang="en-US" sz="2200" dirty="0">
                <a:effectLst/>
                <a:latin typeface="Georgia" panose="02040502050405020303" pitchFamily="18" charset="0"/>
                <a:ea typeface="Times New Roman" panose="02020603050405020304" pitchFamily="18" charset="0"/>
              </a:rPr>
              <a:t>To protect the confidentiality of both clinical decision models and biomedical data, several privacy-preserving decision tree classification schemes.</a:t>
            </a:r>
            <a:endParaRPr lang="en-IN" sz="2200" dirty="0">
              <a:effectLst/>
              <a:latin typeface="Georgia" panose="02040502050405020303" pitchFamily="18" charset="0"/>
              <a:ea typeface="Times New Roman" panose="02020603050405020304" pitchFamily="18" charset="0"/>
            </a:endParaRPr>
          </a:p>
          <a:p>
            <a:pPr indent="0" algn="just">
              <a:lnSpc>
                <a:spcPct val="150000"/>
              </a:lnSpc>
              <a:buNone/>
            </a:pPr>
            <a:endParaRPr lang="en-IN" sz="2200" dirty="0">
              <a:effectLst/>
              <a:latin typeface="Georgia" panose="02040502050405020303"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200" dirty="0">
                <a:effectLst/>
                <a:latin typeface="Georgia" panose="02040502050405020303" pitchFamily="18" charset="0"/>
                <a:ea typeface="Times New Roman" panose="02020603050405020304" pitchFamily="18" charset="0"/>
              </a:rPr>
              <a:t>MPC-based schemes enable multiple parties jointly and privately classify data according to decision trees, but they may lead to expensive communication costs.</a:t>
            </a:r>
            <a:endParaRPr lang="en-IN" sz="2200" dirty="0">
              <a:effectLst/>
              <a:latin typeface="Georgia" panose="02040502050405020303" pitchFamily="18" charset="0"/>
              <a:ea typeface="Times New Roman" panose="02020603050405020304" pitchFamily="18" charset="0"/>
            </a:endParaRPr>
          </a:p>
          <a:p>
            <a:endParaRPr lang="en-IN" sz="2200" dirty="0">
              <a:latin typeface="Georgia" panose="02040502050405020303" pitchFamily="18" charset="0"/>
            </a:endParaRPr>
          </a:p>
        </p:txBody>
      </p:sp>
    </p:spTree>
    <p:extLst>
      <p:ext uri="{BB962C8B-B14F-4D97-AF65-F5344CB8AC3E}">
        <p14:creationId xmlns:p14="http://schemas.microsoft.com/office/powerpoint/2010/main" val="1234133501"/>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{9ACD00BF-B140-4010-A24E-4A57E26B140B}tf11964407_win32</Template>
  <TotalTime>351</TotalTime>
  <Words>3523</Words>
  <Application>Microsoft Office PowerPoint</Application>
  <PresentationFormat>Widescreen</PresentationFormat>
  <Paragraphs>182</Paragraphs>
  <Slides>24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Courier New</vt:lpstr>
      <vt:lpstr>Georgia</vt:lpstr>
      <vt:lpstr>Gill Sans Nova</vt:lpstr>
      <vt:lpstr>Gill Sans Nova Light</vt:lpstr>
      <vt:lpstr>HelveticaNeue Regular</vt:lpstr>
      <vt:lpstr>Sagona Book</vt:lpstr>
      <vt:lpstr>Times New Roman</vt:lpstr>
      <vt:lpstr>Wingdings</vt:lpstr>
      <vt:lpstr>Office Theme</vt:lpstr>
      <vt:lpstr>Efficient and Privacy-Preserving Decision Tree Classification for Health Monitoring Systems</vt:lpstr>
      <vt:lpstr>INDEX</vt:lpstr>
      <vt:lpstr>ABSTRACT</vt:lpstr>
      <vt:lpstr>INTRODUCTION</vt:lpstr>
      <vt:lpstr>OBJECTIVE OF THE PROJECT</vt:lpstr>
      <vt:lpstr>LITERATURE SURVEY / LITERATURE REVIEW</vt:lpstr>
      <vt:lpstr>EXISTING SYSTEM</vt:lpstr>
      <vt:lpstr>PowerPoint Presentation</vt:lpstr>
      <vt:lpstr>Limitations of Existing System</vt:lpstr>
      <vt:lpstr>Proposed System</vt:lpstr>
      <vt:lpstr>PowerPoint Presentation</vt:lpstr>
      <vt:lpstr>Advantages of Proposed System</vt:lpstr>
      <vt:lpstr>Algorithms Used</vt:lpstr>
      <vt:lpstr>SUPPORT VECTOR MACHINE </vt:lpstr>
      <vt:lpstr>Logistic Regression</vt:lpstr>
      <vt:lpstr>Decision Tree Classifier</vt:lpstr>
      <vt:lpstr>SGD CLASSIFIER</vt:lpstr>
      <vt:lpstr>Naïve Bayes</vt:lpstr>
      <vt:lpstr>K Nearest Neighbors</vt:lpstr>
      <vt:lpstr>System Architecture</vt:lpstr>
      <vt:lpstr>Class Diagram</vt:lpstr>
      <vt:lpstr>Data Flow Diagram</vt:lpstr>
      <vt:lpstr>Flowchart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and Privacy-Preserving Decision Tree Classification for Health Monitoring Systems</dc:title>
  <dc:creator>Katakam Rohith</dc:creator>
  <cp:lastModifiedBy>Katakam Rohith</cp:lastModifiedBy>
  <cp:revision>1</cp:revision>
  <dcterms:created xsi:type="dcterms:W3CDTF">2024-01-21T12:54:40Z</dcterms:created>
  <dcterms:modified xsi:type="dcterms:W3CDTF">2024-01-21T18:46:15Z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