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sldIdLst>
    <p:sldId id="256" r:id="rId5"/>
    <p:sldId id="262" r:id="rId6"/>
    <p:sldId id="257" r:id="rId7"/>
    <p:sldId id="271" r:id="rId8"/>
    <p:sldId id="263" r:id="rId9"/>
    <p:sldId id="258" r:id="rId10"/>
    <p:sldId id="264" r:id="rId11"/>
    <p:sldId id="259" r:id="rId12"/>
    <p:sldId id="272" r:id="rId13"/>
    <p:sldId id="280" r:id="rId14"/>
    <p:sldId id="281" r:id="rId15"/>
    <p:sldId id="265" r:id="rId16"/>
    <p:sldId id="273" r:id="rId17"/>
    <p:sldId id="266" r:id="rId18"/>
    <p:sldId id="284" r:id="rId19"/>
    <p:sldId id="282" r:id="rId20"/>
    <p:sldId id="283" r:id="rId21"/>
    <p:sldId id="260" r:id="rId22"/>
    <p:sldId id="275" r:id="rId23"/>
    <p:sldId id="267" r:id="rId24"/>
    <p:sldId id="286" r:id="rId25"/>
    <p:sldId id="278" r:id="rId26"/>
    <p:sldId id="288" r:id="rId27"/>
    <p:sldId id="279" r:id="rId28"/>
    <p:sldId id="268" r:id="rId29"/>
    <p:sldId id="277" r:id="rId30"/>
    <p:sldId id="270" r:id="rId31"/>
    <p:sldId id="261" r:id="rId32"/>
    <p:sldId id="269" r:id="rId33"/>
    <p:sldId id="285" r:id="rId34"/>
  </p:sldIdLst>
  <p:sldSz cx="9144000" cy="6858000" type="screen4x3"/>
  <p:notesSz cx="6858000" cy="9144000"/>
  <p:defaultTextStyle>
    <a:defPPr>
      <a:defRPr lang="ru-RU"/>
    </a:defPPr>
    <a:lvl1pPr algn="l" rtl="0" fontAlgn="base">
      <a:spcBef>
        <a:spcPct val="0"/>
      </a:spcBef>
      <a:spcAft>
        <a:spcPct val="0"/>
      </a:spcAft>
      <a:defRPr sz="1600" kern="1200">
        <a:solidFill>
          <a:schemeClr val="tx1"/>
        </a:solidFill>
        <a:latin typeface="Tahoma" pitchFamily="34" charset="0"/>
        <a:ea typeface="+mn-ea"/>
        <a:cs typeface="+mn-cs"/>
      </a:defRPr>
    </a:lvl1pPr>
    <a:lvl2pPr marL="457200" algn="l" rtl="0" fontAlgn="base">
      <a:spcBef>
        <a:spcPct val="0"/>
      </a:spcBef>
      <a:spcAft>
        <a:spcPct val="0"/>
      </a:spcAft>
      <a:defRPr sz="1600" kern="1200">
        <a:solidFill>
          <a:schemeClr val="tx1"/>
        </a:solidFill>
        <a:latin typeface="Tahoma" pitchFamily="34" charset="0"/>
        <a:ea typeface="+mn-ea"/>
        <a:cs typeface="+mn-cs"/>
      </a:defRPr>
    </a:lvl2pPr>
    <a:lvl3pPr marL="914400" algn="l" rtl="0" fontAlgn="base">
      <a:spcBef>
        <a:spcPct val="0"/>
      </a:spcBef>
      <a:spcAft>
        <a:spcPct val="0"/>
      </a:spcAft>
      <a:defRPr sz="1600" kern="1200">
        <a:solidFill>
          <a:schemeClr val="tx1"/>
        </a:solidFill>
        <a:latin typeface="Tahoma" pitchFamily="34" charset="0"/>
        <a:ea typeface="+mn-ea"/>
        <a:cs typeface="+mn-cs"/>
      </a:defRPr>
    </a:lvl3pPr>
    <a:lvl4pPr marL="1371600" algn="l" rtl="0" fontAlgn="base">
      <a:spcBef>
        <a:spcPct val="0"/>
      </a:spcBef>
      <a:spcAft>
        <a:spcPct val="0"/>
      </a:spcAft>
      <a:defRPr sz="1600" kern="1200">
        <a:solidFill>
          <a:schemeClr val="tx1"/>
        </a:solidFill>
        <a:latin typeface="Tahoma" pitchFamily="34" charset="0"/>
        <a:ea typeface="+mn-ea"/>
        <a:cs typeface="+mn-cs"/>
      </a:defRPr>
    </a:lvl4pPr>
    <a:lvl5pPr marL="1828800" algn="l" rtl="0" fontAlgn="base">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FF33"/>
    <a:srgbClr val="FF3300"/>
    <a:srgbClr val="FFCC66"/>
    <a:srgbClr val="FFFFCC"/>
    <a:srgbClr val="FFCCCC"/>
    <a:srgbClr val="FF9999"/>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605" autoAdjust="0"/>
  </p:normalViewPr>
  <p:slideViewPr>
    <p:cSldViewPr>
      <p:cViewPr varScale="1">
        <p:scale>
          <a:sx n="40" d="100"/>
          <a:sy n="40" d="100"/>
        </p:scale>
        <p:origin x="-135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7410" name="Rectangle 2"/>
          <p:cNvSpPr>
            <a:spLocks noGrp="1" noChangeArrowheads="1"/>
          </p:cNvSpPr>
          <p:nvPr>
            <p:ph type="ctrTitle" sz="quarter"/>
          </p:nvPr>
        </p:nvSpPr>
        <p:spPr>
          <a:xfrm>
            <a:off x="685800" y="1676400"/>
            <a:ext cx="7772400" cy="1828800"/>
          </a:xfrm>
        </p:spPr>
        <p:txBody>
          <a:bodyPr/>
          <a:lstStyle>
            <a:lvl1pPr>
              <a:defRPr/>
            </a:lvl1pPr>
          </a:lstStyle>
          <a:p>
            <a:r>
              <a:rPr lang="ru-RU"/>
              <a:t>Образец заголовка</a:t>
            </a:r>
          </a:p>
        </p:txBody>
      </p:sp>
      <p:sp>
        <p:nvSpPr>
          <p:cNvPr id="1741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FEDFD67-756E-4D18-AB41-222E14544311}"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8994A94-A8FF-4C27-89FC-6C421D3A79BF}"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381000"/>
            <a:ext cx="2057400" cy="57150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381000"/>
            <a:ext cx="6019800" cy="57150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656EAFE-690B-4619-AEBF-E6DD53617BFC}"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F44A961E-45AF-491E-B9AC-1C98CCAFB641}"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9812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648200" y="41148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pPr>
              <a:defRPr/>
            </a:pPr>
            <a:fld id="{567460CF-C4A4-48E4-82B7-74EA92AF2D5E}"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1371600"/>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9812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9812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648200" y="41148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ln/>
        </p:spPr>
        <p:txBody>
          <a:bodyPr/>
          <a:lstStyle>
            <a:lvl1pPr>
              <a:defRPr/>
            </a:lvl1pPr>
          </a:lstStyle>
          <a:p>
            <a:pPr>
              <a:defRPr/>
            </a:pPr>
            <a:fld id="{6FEDCC0C-A42F-4E16-8FF7-E258B7593B03}"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381000"/>
            <a:ext cx="8229600" cy="1371600"/>
          </a:xfrm>
        </p:spPr>
        <p:txBody>
          <a:bodyPr/>
          <a:lstStyle/>
          <a:p>
            <a:r>
              <a:rPr lang="ru-RU" smtClean="0"/>
              <a:t>Образец заголовка</a:t>
            </a:r>
            <a:endParaRPr lang="ru-RU"/>
          </a:p>
        </p:txBody>
      </p:sp>
      <p:sp>
        <p:nvSpPr>
          <p:cNvPr id="3" name="Содержимое 2"/>
          <p:cNvSpPr>
            <a:spLocks noGrp="1"/>
          </p:cNvSpPr>
          <p:nvPr>
            <p:ph sz="quarter" idx="1"/>
          </p:nvPr>
        </p:nvSpPr>
        <p:spPr>
          <a:xfrm>
            <a:off x="457200" y="19812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9812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57200" y="41148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Содержимое 5"/>
          <p:cNvSpPr>
            <a:spLocks noGrp="1"/>
          </p:cNvSpPr>
          <p:nvPr>
            <p:ph sz="quarter" idx="4"/>
          </p:nvPr>
        </p:nvSpPr>
        <p:spPr>
          <a:xfrm>
            <a:off x="4648200" y="4114800"/>
            <a:ext cx="4038600" cy="1981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BE71A538-1FF5-4DDF-84D3-583835171086}"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0510AA7D-2AA4-4E9A-A58D-CF381B5D09C2}"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2A060BC-E049-4AA7-B4DB-986CE52250D0}"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440C27A-D5D0-4127-812F-EC7FA51165A7}"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DE1FF88E-B3C6-48F5-A660-0426297B3FE0}"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0A4345C3-853C-4D1D-A36F-82579D8140D4}"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86A172A5-3DBA-4738-AA8A-2F81AE643497}"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2A4C33D-ADA4-4218-9447-9BB82866BE0E}"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CEAB773B-B09B-4335-92AC-87C71486B3E3}"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638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63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effectLst>
                  <a:outerShdw blurRad="38100" dist="38100" dir="2700000" algn="tl">
                    <a:srgbClr val="000000"/>
                  </a:outerShdw>
                </a:effectLst>
                <a:latin typeface="Arial" pitchFamily="34" charset="0"/>
              </a:defRPr>
            </a:lvl1pPr>
          </a:lstStyle>
          <a:p>
            <a:pPr>
              <a:defRPr/>
            </a:pPr>
            <a:endParaRPr lang="ru-RU"/>
          </a:p>
        </p:txBody>
      </p:sp>
      <p:sp>
        <p:nvSpPr>
          <p:cNvPr id="163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effectLst>
                  <a:outerShdw blurRad="38100" dist="38100" dir="2700000" algn="tl">
                    <a:srgbClr val="000000"/>
                  </a:outerShdw>
                </a:effectLst>
                <a:latin typeface="Arial" pitchFamily="34" charset="0"/>
              </a:defRPr>
            </a:lvl1pPr>
          </a:lstStyle>
          <a:p>
            <a:pPr>
              <a:defRPr/>
            </a:pPr>
            <a:endParaRPr lang="ru-RU"/>
          </a:p>
        </p:txBody>
      </p:sp>
      <p:sp>
        <p:nvSpPr>
          <p:cNvPr id="163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effectLst>
                  <a:outerShdw blurRad="38100" dist="38100" dir="2700000" algn="tl">
                    <a:srgbClr val="000000"/>
                  </a:outerShdw>
                </a:effectLst>
                <a:latin typeface="Arial" pitchFamily="34" charset="0"/>
              </a:defRPr>
            </a:lvl1pPr>
          </a:lstStyle>
          <a:p>
            <a:pPr>
              <a:defRPr/>
            </a:pPr>
            <a:fld id="{B930D2F1-26A7-4C4C-BECE-40955A10C9D0}" type="slidenum">
              <a:rPr lang="ru-RU"/>
              <a:pPr>
                <a:defRPr/>
              </a:pPr>
              <a:t>‹#›</a:t>
            </a:fld>
            <a:endParaRPr lang="ru-RU"/>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2.xml"/><Relationship Id="rId7"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4.xml"/><Relationship Id="rId6" Type="http://schemas.openxmlformats.org/officeDocument/2006/relationships/slide" Target="slide20.xml"/><Relationship Id="rId11" Type="http://schemas.openxmlformats.org/officeDocument/2006/relationships/slide" Target="slide27.xml"/><Relationship Id="rId5" Type="http://schemas.openxmlformats.org/officeDocument/2006/relationships/slide" Target="slide18.xml"/><Relationship Id="rId10" Type="http://schemas.openxmlformats.org/officeDocument/2006/relationships/slide" Target="slide22.xml"/><Relationship Id="rId4" Type="http://schemas.openxmlformats.org/officeDocument/2006/relationships/slide" Target="slide14.xml"/><Relationship Id="rId9" Type="http://schemas.openxmlformats.org/officeDocument/2006/relationships/slide" Target="slide25.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042988" y="981075"/>
            <a:ext cx="6769100" cy="2447925"/>
          </a:xfrm>
        </p:spPr>
        <p:txBody>
          <a:bodyPr/>
          <a:lstStyle/>
          <a:p>
            <a:pPr eaLnBrk="1" hangingPunct="1">
              <a:lnSpc>
                <a:spcPct val="125000"/>
              </a:lnSpc>
              <a:defRPr/>
            </a:pPr>
            <a:r>
              <a:rPr lang="ru-RU" sz="3600" smtClean="0">
                <a:solidFill>
                  <a:srgbClr val="FFCCCC"/>
                </a:solidFill>
              </a:rPr>
              <a:t>Методы решения транспортных задач линейного программирования</a:t>
            </a:r>
          </a:p>
        </p:txBody>
      </p:sp>
      <p:pic>
        <p:nvPicPr>
          <p:cNvPr id="2" name="Picture 4" descr="main"/>
          <p:cNvPicPr>
            <a:picLocks noChangeAspect="1" noChangeArrowheads="1"/>
          </p:cNvPicPr>
          <p:nvPr/>
        </p:nvPicPr>
        <p:blipFill>
          <a:blip r:embed="rId2" cstate="print"/>
          <a:srcRect/>
          <a:stretch>
            <a:fillRect/>
          </a:stretch>
        </p:blipFill>
        <p:spPr bwMode="auto">
          <a:xfrm>
            <a:off x="3635375" y="4005263"/>
            <a:ext cx="2047875"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ru-RU" sz="3600" b="1" smtClean="0">
                <a:solidFill>
                  <a:srgbClr val="FFCCCC"/>
                </a:solidFill>
              </a:rPr>
              <a:t>Метод юго-восточного угла.</a:t>
            </a:r>
            <a:br>
              <a:rPr lang="ru-RU" sz="3600" b="1" smtClean="0">
                <a:solidFill>
                  <a:srgbClr val="FFCCCC"/>
                </a:solidFill>
              </a:rPr>
            </a:br>
            <a:r>
              <a:rPr lang="ru-RU" sz="2800" smtClean="0">
                <a:cs typeface="Times New Roman" pitchFamily="18" charset="0"/>
              </a:rPr>
              <a:t/>
            </a:r>
            <a:br>
              <a:rPr lang="ru-RU" sz="2800" smtClean="0">
                <a:cs typeface="Times New Roman" pitchFamily="18" charset="0"/>
              </a:rPr>
            </a:br>
            <a:endParaRPr lang="ru-RU" sz="2800" smtClean="0">
              <a:solidFill>
                <a:srgbClr val="FFFFCC"/>
              </a:solidFill>
              <a:effectLst/>
              <a:latin typeface="Verdana" pitchFamily="34" charset="0"/>
              <a:cs typeface="Times New Roman" pitchFamily="18" charset="0"/>
            </a:endParaRPr>
          </a:p>
        </p:txBody>
      </p:sp>
      <p:sp>
        <p:nvSpPr>
          <p:cNvPr id="67587" name="Rectangle 3"/>
          <p:cNvSpPr>
            <a:spLocks noGrp="1" noChangeArrowheads="1"/>
          </p:cNvSpPr>
          <p:nvPr>
            <p:ph type="body" sz="half" idx="1"/>
          </p:nvPr>
        </p:nvSpPr>
        <p:spPr>
          <a:xfrm>
            <a:off x="250825" y="1268413"/>
            <a:ext cx="8569325" cy="5400675"/>
          </a:xfrm>
        </p:spPr>
        <p:txBody>
          <a:bodyPr/>
          <a:lstStyle/>
          <a:p>
            <a:pPr eaLnBrk="1" hangingPunct="1">
              <a:buFont typeface="Wingdings" pitchFamily="2" charset="2"/>
              <a:buNone/>
              <a:defRPr/>
            </a:pPr>
            <a:r>
              <a:rPr lang="ru-RU" sz="2000" smtClean="0">
                <a:solidFill>
                  <a:srgbClr val="FFFFCC"/>
                </a:solidFill>
                <a:effectLst/>
                <a:cs typeface="Times New Roman" pitchFamily="18" charset="0"/>
              </a:rPr>
              <a:t>Данный метод легко алгоритмизировать, однако в подавляющем большинстве случаев он приводит к плану поставок, весьма далекому от оптимального. </a:t>
            </a:r>
          </a:p>
          <a:p>
            <a:pPr eaLnBrk="1" hangingPunct="1">
              <a:buFont typeface="Wingdings" pitchFamily="2" charset="2"/>
              <a:buNone/>
              <a:defRPr/>
            </a:pPr>
            <a:r>
              <a:rPr lang="ru-RU" sz="2000" smtClean="0">
                <a:solidFill>
                  <a:srgbClr val="FFFFCC"/>
                </a:solidFill>
                <a:effectLst/>
                <a:cs typeface="Times New Roman" pitchFamily="18" charset="0"/>
              </a:rPr>
              <a:t>При этом способе «поставки» располагаются, начиная от правого нижнего  и кончая верхним левым углом матрицы. На географических картах правый нижний угол соответствует юго-востоку, эта аналогия и дала название способу.</a:t>
            </a:r>
            <a:r>
              <a:rPr lang="ru-RU" sz="1600" smtClean="0">
                <a:solidFill>
                  <a:srgbClr val="FFFFCC"/>
                </a:solidFill>
                <a:effectLst/>
                <a:latin typeface="Verdana" pitchFamily="34" charset="0"/>
                <a:cs typeface="Times New Roman" pitchFamily="18" charset="0"/>
              </a:rPr>
              <a:t/>
            </a:r>
            <a:br>
              <a:rPr lang="ru-RU" sz="1600" smtClean="0">
                <a:solidFill>
                  <a:srgbClr val="FFFFCC"/>
                </a:solidFill>
                <a:effectLst/>
                <a:latin typeface="Verdana" pitchFamily="34" charset="0"/>
                <a:cs typeface="Times New Roman" pitchFamily="18" charset="0"/>
              </a:rPr>
            </a:br>
            <a:endParaRPr lang="ru-RU" sz="2700" smtClean="0">
              <a:solidFill>
                <a:srgbClr val="FFFFCC"/>
              </a:solidFill>
              <a:effectLst/>
              <a:latin typeface="Verdana" pitchFamily="34" charset="0"/>
              <a:cs typeface="Times New Roman" pitchFamily="18" charset="0"/>
            </a:endParaRPr>
          </a:p>
          <a:p>
            <a:pPr eaLnBrk="1" hangingPunct="1">
              <a:buFont typeface="Wingdings" pitchFamily="2" charset="2"/>
              <a:buNone/>
              <a:defRPr/>
            </a:pPr>
            <a:endParaRPr lang="ru-RU" sz="2700" smtClean="0">
              <a:solidFill>
                <a:srgbClr val="FFFFCC"/>
              </a:solidFill>
              <a:effectLst/>
              <a:latin typeface="Verdana" pitchFamily="34" charset="0"/>
              <a:cs typeface="Times New Roman" pitchFamily="18" charset="0"/>
            </a:endParaRPr>
          </a:p>
          <a:p>
            <a:pPr eaLnBrk="1" hangingPunct="1">
              <a:buFont typeface="Wingdings" pitchFamily="2" charset="2"/>
              <a:buNone/>
              <a:defRPr/>
            </a:pPr>
            <a:endParaRPr lang="ru-RU" sz="2700" smtClean="0">
              <a:solidFill>
                <a:srgbClr val="FFFFCC"/>
              </a:solidFill>
              <a:effectLst/>
              <a:latin typeface="Verdana" pitchFamily="34" charset="0"/>
              <a:cs typeface="Times New Roman" pitchFamily="18" charset="0"/>
            </a:endParaRPr>
          </a:p>
          <a:p>
            <a:pPr eaLnBrk="1" hangingPunct="1">
              <a:buFont typeface="Wingdings" pitchFamily="2" charset="2"/>
              <a:buNone/>
              <a:defRPr/>
            </a:pPr>
            <a:endParaRPr lang="ru-RU" sz="1800" smtClean="0">
              <a:solidFill>
                <a:srgbClr val="FFCCCC"/>
              </a:solidFill>
            </a:endParaRPr>
          </a:p>
          <a:p>
            <a:pPr eaLnBrk="1" hangingPunct="1">
              <a:buFont typeface="Wingdings" pitchFamily="2" charset="2"/>
              <a:buNone/>
              <a:defRPr/>
            </a:pPr>
            <a:r>
              <a:rPr lang="ru-RU" sz="2000" smtClean="0">
                <a:solidFill>
                  <a:srgbClr val="FFCCCC"/>
                </a:solidFill>
              </a:rPr>
              <a:t>План: </a:t>
            </a:r>
            <a:r>
              <a:rPr lang="en-US" sz="2000" smtClean="0">
                <a:solidFill>
                  <a:srgbClr val="FFCCCC"/>
                </a:solidFill>
              </a:rPr>
              <a:t>Z=</a:t>
            </a:r>
            <a:r>
              <a:rPr lang="ru-RU" sz="2000" smtClean="0">
                <a:solidFill>
                  <a:srgbClr val="FFCCCC"/>
                </a:solidFill>
              </a:rPr>
              <a:t>4*22</a:t>
            </a:r>
            <a:r>
              <a:rPr lang="en-US" sz="2000" smtClean="0">
                <a:solidFill>
                  <a:srgbClr val="FFCCCC"/>
                </a:solidFill>
              </a:rPr>
              <a:t>+</a:t>
            </a:r>
            <a:r>
              <a:rPr lang="ru-RU" sz="2000" smtClean="0">
                <a:solidFill>
                  <a:srgbClr val="FFCCCC"/>
                </a:solidFill>
              </a:rPr>
              <a:t>1*38</a:t>
            </a:r>
            <a:r>
              <a:rPr lang="en-US" sz="2000" smtClean="0">
                <a:solidFill>
                  <a:srgbClr val="FFCCCC"/>
                </a:solidFill>
              </a:rPr>
              <a:t>+..+</a:t>
            </a:r>
            <a:r>
              <a:rPr lang="ru-RU" sz="2000" smtClean="0">
                <a:solidFill>
                  <a:srgbClr val="FFCCCC"/>
                </a:solidFill>
              </a:rPr>
              <a:t>4*30</a:t>
            </a:r>
            <a:r>
              <a:rPr lang="en-US" sz="2000" smtClean="0">
                <a:solidFill>
                  <a:srgbClr val="FFCCCC"/>
                </a:solidFill>
              </a:rPr>
              <a:t>=363</a:t>
            </a:r>
            <a:endParaRPr lang="ru-RU" sz="20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r>
              <a:rPr lang="ru-RU" sz="1800" smtClean="0">
                <a:solidFill>
                  <a:srgbClr val="FFCCCC"/>
                </a:solidFill>
                <a:hlinkClick r:id="rId2" action="ppaction://hlinksldjump"/>
              </a:rPr>
              <a:t>все методы.</a:t>
            </a:r>
            <a:endParaRPr lang="ru-RU" sz="2700" smtClean="0">
              <a:solidFill>
                <a:srgbClr val="FFFFCC"/>
              </a:solidFill>
              <a:effectLst/>
              <a:latin typeface="Verdana" pitchFamily="34" charset="0"/>
              <a:cs typeface="Times New Roman" pitchFamily="18" charset="0"/>
            </a:endParaRPr>
          </a:p>
        </p:txBody>
      </p:sp>
      <p:graphicFrame>
        <p:nvGraphicFramePr>
          <p:cNvPr id="67588" name="Group 4"/>
          <p:cNvGraphicFramePr>
            <a:graphicFrameLocks noGrp="1"/>
          </p:cNvGraphicFramePr>
          <p:nvPr>
            <p:ph sz="half" idx="2"/>
          </p:nvPr>
        </p:nvGraphicFramePr>
        <p:xfrm>
          <a:off x="4500563" y="3500438"/>
          <a:ext cx="4186237" cy="2595563"/>
        </p:xfrm>
        <a:graphic>
          <a:graphicData uri="http://schemas.openxmlformats.org/drawingml/2006/table">
            <a:tbl>
              <a:tblPr/>
              <a:tblGrid>
                <a:gridCol w="698500"/>
                <a:gridCol w="696912"/>
                <a:gridCol w="698500"/>
                <a:gridCol w="696913"/>
                <a:gridCol w="698500"/>
                <a:gridCol w="696912"/>
              </a:tblGrid>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68613" name="Group 5"/>
          <p:cNvGraphicFramePr>
            <a:graphicFrameLocks noGrp="1"/>
          </p:cNvGraphicFramePr>
          <p:nvPr/>
        </p:nvGraphicFramePr>
        <p:xfrm>
          <a:off x="2555875" y="1989138"/>
          <a:ext cx="5761038" cy="4103689"/>
        </p:xfrm>
        <a:graphic>
          <a:graphicData uri="http://schemas.openxmlformats.org/drawingml/2006/table">
            <a:tbl>
              <a:tblPr/>
              <a:tblGrid>
                <a:gridCol w="960438"/>
                <a:gridCol w="960437"/>
                <a:gridCol w="960438"/>
                <a:gridCol w="958850"/>
                <a:gridCol w="960437"/>
                <a:gridCol w="960438"/>
              </a:tblGrid>
              <a:tr h="1152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50" name="Group 42"/>
          <p:cNvGraphicFramePr>
            <a:graphicFrameLocks noGrp="1"/>
          </p:cNvGraphicFramePr>
          <p:nvPr/>
        </p:nvGraphicFramePr>
        <p:xfrm>
          <a:off x="2555875" y="1268413"/>
          <a:ext cx="5761038" cy="720725"/>
        </p:xfrm>
        <a:graphic>
          <a:graphicData uri="http://schemas.openxmlformats.org/drawingml/2006/table">
            <a:tbl>
              <a:tblPr/>
              <a:tblGrid>
                <a:gridCol w="960438"/>
                <a:gridCol w="960437"/>
                <a:gridCol w="960438"/>
                <a:gridCol w="958850"/>
                <a:gridCol w="960437"/>
                <a:gridCol w="960438"/>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38    0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8666" name="Group 58"/>
          <p:cNvGraphicFramePr>
            <a:graphicFrameLocks noGrp="1"/>
          </p:cNvGraphicFramePr>
          <p:nvPr/>
        </p:nvGraphicFramePr>
        <p:xfrm>
          <a:off x="1404938" y="1268413"/>
          <a:ext cx="1158875" cy="4824414"/>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0  22</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0   7  27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58" name="Line 72"/>
          <p:cNvSpPr>
            <a:spLocks noChangeShapeType="1"/>
          </p:cNvSpPr>
          <p:nvPr/>
        </p:nvSpPr>
        <p:spPr bwMode="auto">
          <a:xfrm>
            <a:off x="4500563" y="2060575"/>
            <a:ext cx="358775" cy="215900"/>
          </a:xfrm>
          <a:prstGeom prst="line">
            <a:avLst/>
          </a:prstGeom>
          <a:noFill/>
          <a:ln w="28575">
            <a:solidFill>
              <a:schemeClr val="tx1"/>
            </a:solidFill>
            <a:round/>
            <a:headEnd/>
            <a:tailEnd/>
          </a:ln>
        </p:spPr>
        <p:txBody>
          <a:bodyPr/>
          <a:lstStyle/>
          <a:p>
            <a:endParaRPr lang="ru-RU"/>
          </a:p>
        </p:txBody>
      </p:sp>
      <p:sp>
        <p:nvSpPr>
          <p:cNvPr id="12359" name="Line 73"/>
          <p:cNvSpPr>
            <a:spLocks noChangeShapeType="1"/>
          </p:cNvSpPr>
          <p:nvPr/>
        </p:nvSpPr>
        <p:spPr bwMode="auto">
          <a:xfrm>
            <a:off x="6443663" y="1989138"/>
            <a:ext cx="358775" cy="215900"/>
          </a:xfrm>
          <a:prstGeom prst="line">
            <a:avLst/>
          </a:prstGeom>
          <a:noFill/>
          <a:ln w="28575">
            <a:solidFill>
              <a:schemeClr val="tx1"/>
            </a:solidFill>
            <a:round/>
            <a:headEnd/>
            <a:tailEnd/>
          </a:ln>
        </p:spPr>
        <p:txBody>
          <a:bodyPr/>
          <a:lstStyle/>
          <a:p>
            <a:endParaRPr lang="ru-RU"/>
          </a:p>
        </p:txBody>
      </p:sp>
      <p:sp>
        <p:nvSpPr>
          <p:cNvPr id="12360" name="Line 74"/>
          <p:cNvSpPr>
            <a:spLocks noChangeShapeType="1"/>
          </p:cNvSpPr>
          <p:nvPr/>
        </p:nvSpPr>
        <p:spPr bwMode="auto">
          <a:xfrm>
            <a:off x="7380288" y="2060575"/>
            <a:ext cx="358775" cy="215900"/>
          </a:xfrm>
          <a:prstGeom prst="line">
            <a:avLst/>
          </a:prstGeom>
          <a:noFill/>
          <a:ln w="28575">
            <a:solidFill>
              <a:schemeClr val="tx1"/>
            </a:solidFill>
            <a:round/>
            <a:headEnd/>
            <a:tailEnd/>
          </a:ln>
        </p:spPr>
        <p:txBody>
          <a:bodyPr/>
          <a:lstStyle/>
          <a:p>
            <a:endParaRPr lang="ru-RU"/>
          </a:p>
        </p:txBody>
      </p:sp>
      <p:sp>
        <p:nvSpPr>
          <p:cNvPr id="12361" name="Line 75"/>
          <p:cNvSpPr>
            <a:spLocks noChangeShapeType="1"/>
          </p:cNvSpPr>
          <p:nvPr/>
        </p:nvSpPr>
        <p:spPr bwMode="auto">
          <a:xfrm>
            <a:off x="5508625" y="2060575"/>
            <a:ext cx="358775" cy="215900"/>
          </a:xfrm>
          <a:prstGeom prst="line">
            <a:avLst/>
          </a:prstGeom>
          <a:noFill/>
          <a:ln w="28575">
            <a:solidFill>
              <a:schemeClr val="tx1"/>
            </a:solidFill>
            <a:round/>
            <a:headEnd/>
            <a:tailEnd/>
          </a:ln>
        </p:spPr>
        <p:txBody>
          <a:bodyPr/>
          <a:lstStyle/>
          <a:p>
            <a:endParaRPr lang="ru-RU"/>
          </a:p>
        </p:txBody>
      </p:sp>
      <p:sp>
        <p:nvSpPr>
          <p:cNvPr id="12362" name="Line 76"/>
          <p:cNvSpPr>
            <a:spLocks noChangeShapeType="1"/>
          </p:cNvSpPr>
          <p:nvPr/>
        </p:nvSpPr>
        <p:spPr bwMode="auto">
          <a:xfrm>
            <a:off x="3563938" y="2060575"/>
            <a:ext cx="358775" cy="215900"/>
          </a:xfrm>
          <a:prstGeom prst="line">
            <a:avLst/>
          </a:prstGeom>
          <a:noFill/>
          <a:ln w="28575">
            <a:solidFill>
              <a:schemeClr val="tx1"/>
            </a:solidFill>
            <a:round/>
            <a:headEnd/>
            <a:tailEnd/>
          </a:ln>
        </p:spPr>
        <p:txBody>
          <a:bodyPr/>
          <a:lstStyle/>
          <a:p>
            <a:endParaRPr lang="ru-RU"/>
          </a:p>
        </p:txBody>
      </p:sp>
      <p:sp>
        <p:nvSpPr>
          <p:cNvPr id="12363" name="Line 77"/>
          <p:cNvSpPr>
            <a:spLocks noChangeShapeType="1"/>
          </p:cNvSpPr>
          <p:nvPr/>
        </p:nvSpPr>
        <p:spPr bwMode="auto">
          <a:xfrm>
            <a:off x="6372225" y="1341438"/>
            <a:ext cx="358775" cy="215900"/>
          </a:xfrm>
          <a:prstGeom prst="line">
            <a:avLst/>
          </a:prstGeom>
          <a:noFill/>
          <a:ln w="28575">
            <a:solidFill>
              <a:schemeClr val="tx1"/>
            </a:solidFill>
            <a:round/>
            <a:headEnd/>
            <a:tailEnd/>
          </a:ln>
        </p:spPr>
        <p:txBody>
          <a:bodyPr/>
          <a:lstStyle/>
          <a:p>
            <a:endParaRPr lang="ru-RU"/>
          </a:p>
        </p:txBody>
      </p:sp>
      <p:sp>
        <p:nvSpPr>
          <p:cNvPr id="12364" name="Line 78"/>
          <p:cNvSpPr>
            <a:spLocks noChangeShapeType="1"/>
          </p:cNvSpPr>
          <p:nvPr/>
        </p:nvSpPr>
        <p:spPr bwMode="auto">
          <a:xfrm>
            <a:off x="4500563" y="1341438"/>
            <a:ext cx="358775" cy="215900"/>
          </a:xfrm>
          <a:prstGeom prst="line">
            <a:avLst/>
          </a:prstGeom>
          <a:noFill/>
          <a:ln w="28575">
            <a:solidFill>
              <a:schemeClr val="tx1"/>
            </a:solidFill>
            <a:round/>
            <a:headEnd/>
            <a:tailEnd/>
          </a:ln>
        </p:spPr>
        <p:txBody>
          <a:bodyPr/>
          <a:lstStyle/>
          <a:p>
            <a:endParaRPr lang="ru-RU"/>
          </a:p>
        </p:txBody>
      </p:sp>
      <p:sp>
        <p:nvSpPr>
          <p:cNvPr id="12365" name="Line 79"/>
          <p:cNvSpPr>
            <a:spLocks noChangeShapeType="1"/>
          </p:cNvSpPr>
          <p:nvPr/>
        </p:nvSpPr>
        <p:spPr bwMode="auto">
          <a:xfrm>
            <a:off x="2195513" y="4221163"/>
            <a:ext cx="358775" cy="215900"/>
          </a:xfrm>
          <a:prstGeom prst="line">
            <a:avLst/>
          </a:prstGeom>
          <a:noFill/>
          <a:ln w="28575">
            <a:solidFill>
              <a:schemeClr val="tx1"/>
            </a:solidFill>
            <a:round/>
            <a:headEnd/>
            <a:tailEnd/>
          </a:ln>
        </p:spPr>
        <p:txBody>
          <a:bodyPr/>
          <a:lstStyle/>
          <a:p>
            <a:endParaRPr lang="ru-RU"/>
          </a:p>
        </p:txBody>
      </p:sp>
      <p:sp>
        <p:nvSpPr>
          <p:cNvPr id="12366" name="Line 80"/>
          <p:cNvSpPr>
            <a:spLocks noChangeShapeType="1"/>
          </p:cNvSpPr>
          <p:nvPr/>
        </p:nvSpPr>
        <p:spPr bwMode="auto">
          <a:xfrm>
            <a:off x="2627313" y="4221163"/>
            <a:ext cx="358775" cy="215900"/>
          </a:xfrm>
          <a:prstGeom prst="line">
            <a:avLst/>
          </a:prstGeom>
          <a:noFill/>
          <a:ln w="28575">
            <a:solidFill>
              <a:schemeClr val="tx1"/>
            </a:solidFill>
            <a:round/>
            <a:headEnd/>
            <a:tailEnd/>
          </a:ln>
        </p:spPr>
        <p:txBody>
          <a:bodyPr/>
          <a:lstStyle/>
          <a:p>
            <a:endParaRPr lang="ru-RU"/>
          </a:p>
        </p:txBody>
      </p:sp>
      <p:sp>
        <p:nvSpPr>
          <p:cNvPr id="12367" name="Line 81"/>
          <p:cNvSpPr>
            <a:spLocks noChangeShapeType="1"/>
          </p:cNvSpPr>
          <p:nvPr/>
        </p:nvSpPr>
        <p:spPr bwMode="auto">
          <a:xfrm>
            <a:off x="2195513" y="5157788"/>
            <a:ext cx="358775" cy="215900"/>
          </a:xfrm>
          <a:prstGeom prst="line">
            <a:avLst/>
          </a:prstGeom>
          <a:noFill/>
          <a:ln w="28575">
            <a:solidFill>
              <a:schemeClr val="tx1"/>
            </a:solidFill>
            <a:round/>
            <a:headEnd/>
            <a:tailEnd/>
          </a:ln>
        </p:spPr>
        <p:txBody>
          <a:bodyPr/>
          <a:lstStyle/>
          <a:p>
            <a:endParaRPr lang="ru-RU"/>
          </a:p>
        </p:txBody>
      </p:sp>
      <p:sp>
        <p:nvSpPr>
          <p:cNvPr id="12368" name="Line 82"/>
          <p:cNvSpPr>
            <a:spLocks noChangeShapeType="1"/>
          </p:cNvSpPr>
          <p:nvPr/>
        </p:nvSpPr>
        <p:spPr bwMode="auto">
          <a:xfrm>
            <a:off x="2627313" y="5157788"/>
            <a:ext cx="358775" cy="215900"/>
          </a:xfrm>
          <a:prstGeom prst="line">
            <a:avLst/>
          </a:prstGeom>
          <a:noFill/>
          <a:ln w="28575">
            <a:solidFill>
              <a:schemeClr val="tx1"/>
            </a:solidFill>
            <a:round/>
            <a:headEnd/>
            <a:tailEnd/>
          </a:ln>
        </p:spPr>
        <p:txBody>
          <a:bodyPr/>
          <a:lstStyle/>
          <a:p>
            <a:endParaRPr lang="ru-RU"/>
          </a:p>
        </p:txBody>
      </p:sp>
      <p:sp>
        <p:nvSpPr>
          <p:cNvPr id="12369" name="Line 83"/>
          <p:cNvSpPr>
            <a:spLocks noChangeShapeType="1"/>
          </p:cNvSpPr>
          <p:nvPr/>
        </p:nvSpPr>
        <p:spPr bwMode="auto">
          <a:xfrm>
            <a:off x="1835150" y="4221163"/>
            <a:ext cx="358775" cy="215900"/>
          </a:xfrm>
          <a:prstGeom prst="line">
            <a:avLst/>
          </a:prstGeom>
          <a:noFill/>
          <a:ln w="28575">
            <a:solidFill>
              <a:schemeClr val="tx1"/>
            </a:solidFill>
            <a:round/>
            <a:headEnd/>
            <a:tailEnd/>
          </a:ln>
        </p:spPr>
        <p:txBody>
          <a:bodyPr/>
          <a:lstStyle/>
          <a:p>
            <a:endParaRPr lang="ru-RU"/>
          </a:p>
        </p:txBody>
      </p:sp>
      <p:sp>
        <p:nvSpPr>
          <p:cNvPr id="12370" name="Line 84"/>
          <p:cNvSpPr>
            <a:spLocks noChangeShapeType="1"/>
          </p:cNvSpPr>
          <p:nvPr/>
        </p:nvSpPr>
        <p:spPr bwMode="auto">
          <a:xfrm>
            <a:off x="2555875" y="3141663"/>
            <a:ext cx="358775" cy="215900"/>
          </a:xfrm>
          <a:prstGeom prst="line">
            <a:avLst/>
          </a:prstGeom>
          <a:noFill/>
          <a:ln w="28575">
            <a:solidFill>
              <a:schemeClr val="tx1"/>
            </a:solidFill>
            <a:round/>
            <a:headEnd/>
            <a:tailEnd/>
          </a:ln>
        </p:spPr>
        <p:txBody>
          <a:bodyPr/>
          <a:lstStyle/>
          <a:p>
            <a:endParaRPr lang="ru-RU"/>
          </a:p>
        </p:txBody>
      </p:sp>
      <p:sp>
        <p:nvSpPr>
          <p:cNvPr id="12371" name="Line 85"/>
          <p:cNvSpPr>
            <a:spLocks noChangeShapeType="1"/>
          </p:cNvSpPr>
          <p:nvPr/>
        </p:nvSpPr>
        <p:spPr bwMode="auto">
          <a:xfrm>
            <a:off x="2124075" y="3213100"/>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7" name="Rectangle 41"/>
          <p:cNvSpPr>
            <a:spLocks noGrp="1" noChangeArrowheads="1"/>
          </p:cNvSpPr>
          <p:nvPr>
            <p:ph type="title"/>
          </p:nvPr>
        </p:nvSpPr>
        <p:spPr>
          <a:xfrm>
            <a:off x="468313" y="333375"/>
            <a:ext cx="8229600" cy="700088"/>
          </a:xfrm>
        </p:spPr>
        <p:txBody>
          <a:bodyPr/>
          <a:lstStyle/>
          <a:p>
            <a:pPr eaLnBrk="1" hangingPunct="1">
              <a:defRPr/>
            </a:pPr>
            <a:r>
              <a:rPr lang="ru-RU" sz="3200" b="1" smtClean="0">
                <a:solidFill>
                  <a:srgbClr val="FFCCCC"/>
                </a:solidFill>
              </a:rPr>
              <a:t>Метод минимального элемента в столбце.</a:t>
            </a:r>
          </a:p>
        </p:txBody>
      </p:sp>
      <p:sp>
        <p:nvSpPr>
          <p:cNvPr id="39939" name="Rectangle 3"/>
          <p:cNvSpPr>
            <a:spLocks noGrp="1" noChangeArrowheads="1"/>
          </p:cNvSpPr>
          <p:nvPr>
            <p:ph type="body" sz="half" idx="1"/>
          </p:nvPr>
        </p:nvSpPr>
        <p:spPr>
          <a:xfrm>
            <a:off x="250825" y="5084763"/>
            <a:ext cx="4244975" cy="1584325"/>
          </a:xfrm>
        </p:spPr>
        <p:txBody>
          <a:bodyPr/>
          <a:lstStyle/>
          <a:p>
            <a:pPr eaLnBrk="1" hangingPunct="1">
              <a:buFont typeface="Wingdings" pitchFamily="2" charset="2"/>
              <a:buNone/>
              <a:defRPr/>
            </a:pPr>
            <a:r>
              <a:rPr lang="ru-RU" sz="2000" smtClean="0">
                <a:solidFill>
                  <a:srgbClr val="FFCCCC"/>
                </a:solidFill>
              </a:rPr>
              <a:t>План: </a:t>
            </a:r>
            <a:r>
              <a:rPr lang="en-US" sz="2000" smtClean="0">
                <a:solidFill>
                  <a:srgbClr val="FFCCCC"/>
                </a:solidFill>
              </a:rPr>
              <a:t>Z=1*45+4*15+..+</a:t>
            </a:r>
            <a:r>
              <a:rPr lang="ru-RU" sz="2000" smtClean="0">
                <a:solidFill>
                  <a:srgbClr val="FFCCCC"/>
                </a:solidFill>
              </a:rPr>
              <a:t>4*30</a:t>
            </a:r>
            <a:r>
              <a:rPr lang="en-US" sz="2000" smtClean="0">
                <a:solidFill>
                  <a:srgbClr val="FFCCCC"/>
                </a:solidFill>
              </a:rPr>
              <a:t>=321</a:t>
            </a:r>
            <a:endParaRPr lang="ru-RU" sz="20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r>
              <a:rPr lang="ru-RU" sz="1600" smtClean="0">
                <a:solidFill>
                  <a:srgbClr val="FFCCCC"/>
                </a:solidFill>
                <a:hlinkClick r:id="rId2" action="ppaction://hlinksldjump"/>
              </a:rPr>
              <a:t>все методы.</a:t>
            </a:r>
            <a:endParaRPr lang="ru-RU" sz="16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endParaRPr lang="ru-RU" sz="2000" smtClean="0"/>
          </a:p>
        </p:txBody>
      </p:sp>
      <p:sp>
        <p:nvSpPr>
          <p:cNvPr id="13316" name="Rectangle 43"/>
          <p:cNvSpPr>
            <a:spLocks noGrp="1" noChangeArrowheads="1"/>
          </p:cNvSpPr>
          <p:nvPr>
            <p:ph type="body" sz="half" idx="2"/>
          </p:nvPr>
        </p:nvSpPr>
        <p:spPr>
          <a:xfrm>
            <a:off x="250825" y="1125538"/>
            <a:ext cx="8893175" cy="2881312"/>
          </a:xfrm>
        </p:spPr>
        <p:txBody>
          <a:bodyPr/>
          <a:lstStyle/>
          <a:p>
            <a:pPr algn="just" eaLnBrk="1" hangingPunct="1">
              <a:buFont typeface="Wingdings" pitchFamily="2" charset="2"/>
              <a:buNone/>
            </a:pPr>
            <a:r>
              <a:rPr lang="ru-RU" sz="2000" smtClean="0">
                <a:solidFill>
                  <a:srgbClr val="FFFFCC"/>
                </a:solidFill>
                <a:effectLst/>
                <a:latin typeface="Times New Roman" pitchFamily="18" charset="0"/>
                <a:cs typeface="Times New Roman" pitchFamily="18" charset="0"/>
              </a:rPr>
              <a:t>Метод заключается в том, что поочередно в столбцах матрицы отмечаются минимальные показатели и в соответствующие  клетки заносятся поставки в зависимости от спроса и предложения. Если при записи поставок спрос по столбцу удовлетворен не полностью, ищется следующий по величине элемент в данном столбце, отмечается новый элемент и так до полного удовлетворения спроса. Только после этого переходят на следующий столбец.</a:t>
            </a:r>
          </a:p>
          <a:p>
            <a:pPr algn="just" eaLnBrk="1" hangingPunct="1">
              <a:buFont typeface="Wingdings" pitchFamily="2" charset="2"/>
              <a:buNone/>
            </a:pPr>
            <a:r>
              <a:rPr lang="ru-RU" sz="2000" smtClean="0">
                <a:solidFill>
                  <a:srgbClr val="FFFFCC"/>
                </a:solidFill>
                <a:effectLst/>
                <a:latin typeface="Times New Roman" pitchFamily="18" charset="0"/>
                <a:cs typeface="Times New Roman" pitchFamily="18" charset="0"/>
              </a:rPr>
              <a:t>Если в столбце два или несколько одинаковых по величине минимальных показателя, то может быть отмечен любой из них.</a:t>
            </a:r>
            <a:endParaRPr lang="ru-RU" sz="2000" smtClean="0">
              <a:solidFill>
                <a:srgbClr val="FFFFCC"/>
              </a:solidFill>
              <a:effectLst/>
              <a:latin typeface="Times New Roman" pitchFamily="18" charset="0"/>
            </a:endParaRPr>
          </a:p>
        </p:txBody>
      </p:sp>
      <p:graphicFrame>
        <p:nvGraphicFramePr>
          <p:cNvPr id="39981" name="Group 45"/>
          <p:cNvGraphicFramePr>
            <a:graphicFrameLocks noGrp="1"/>
          </p:cNvGraphicFramePr>
          <p:nvPr>
            <p:ph sz="half" idx="4294967295"/>
          </p:nvPr>
        </p:nvGraphicFramePr>
        <p:xfrm>
          <a:off x="4859338" y="4005263"/>
          <a:ext cx="4032250" cy="2590801"/>
        </p:xfrm>
        <a:graphic>
          <a:graphicData uri="http://schemas.openxmlformats.org/drawingml/2006/table">
            <a:tbl>
              <a:tblPr/>
              <a:tblGrid>
                <a:gridCol w="669925"/>
                <a:gridCol w="674687"/>
                <a:gridCol w="673100"/>
                <a:gridCol w="669925"/>
                <a:gridCol w="674688"/>
                <a:gridCol w="669925"/>
              </a:tblGrid>
              <a:tr h="711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54372" name="Group 100"/>
          <p:cNvGraphicFramePr>
            <a:graphicFrameLocks noGrp="1"/>
          </p:cNvGraphicFramePr>
          <p:nvPr/>
        </p:nvGraphicFramePr>
        <p:xfrm>
          <a:off x="2555875" y="1989138"/>
          <a:ext cx="5761038" cy="4248151"/>
        </p:xfrm>
        <a:graphic>
          <a:graphicData uri="http://schemas.openxmlformats.org/drawingml/2006/table">
            <a:tbl>
              <a:tblPr/>
              <a:tblGrid>
                <a:gridCol w="960438"/>
                <a:gridCol w="960437"/>
                <a:gridCol w="960438"/>
                <a:gridCol w="958850"/>
                <a:gridCol w="960437"/>
                <a:gridCol w="960438"/>
              </a:tblGrid>
              <a:tr h="1152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3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4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14" name="Group 42"/>
          <p:cNvGraphicFramePr>
            <a:graphicFrameLocks noGrp="1"/>
          </p:cNvGraphicFramePr>
          <p:nvPr/>
        </p:nvGraphicFramePr>
        <p:xfrm>
          <a:off x="2555875" y="1268413"/>
          <a:ext cx="5761038" cy="720725"/>
        </p:xfrm>
        <a:graphic>
          <a:graphicData uri="http://schemas.openxmlformats.org/drawingml/2006/table">
            <a:tbl>
              <a:tblPr/>
              <a:tblGrid>
                <a:gridCol w="960438"/>
                <a:gridCol w="960437"/>
                <a:gridCol w="960438"/>
                <a:gridCol w="958850"/>
                <a:gridCol w="960437"/>
                <a:gridCol w="960438"/>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69" name="Group 97"/>
          <p:cNvGraphicFramePr>
            <a:graphicFrameLocks noGrp="1"/>
          </p:cNvGraphicFramePr>
          <p:nvPr/>
        </p:nvGraphicFramePr>
        <p:xfrm>
          <a:off x="1403350" y="1268413"/>
          <a:ext cx="1158875" cy="4968876"/>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0 30 33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06" name="Line 73"/>
          <p:cNvSpPr>
            <a:spLocks noChangeShapeType="1"/>
          </p:cNvSpPr>
          <p:nvPr/>
        </p:nvSpPr>
        <p:spPr bwMode="auto">
          <a:xfrm>
            <a:off x="4500563" y="2060575"/>
            <a:ext cx="358775" cy="215900"/>
          </a:xfrm>
          <a:prstGeom prst="line">
            <a:avLst/>
          </a:prstGeom>
          <a:noFill/>
          <a:ln w="28575">
            <a:solidFill>
              <a:schemeClr val="tx1"/>
            </a:solidFill>
            <a:round/>
            <a:headEnd/>
            <a:tailEnd/>
          </a:ln>
        </p:spPr>
        <p:txBody>
          <a:bodyPr/>
          <a:lstStyle/>
          <a:p>
            <a:endParaRPr lang="ru-RU"/>
          </a:p>
        </p:txBody>
      </p:sp>
      <p:sp>
        <p:nvSpPr>
          <p:cNvPr id="14407" name="Line 75"/>
          <p:cNvSpPr>
            <a:spLocks noChangeShapeType="1"/>
          </p:cNvSpPr>
          <p:nvPr/>
        </p:nvSpPr>
        <p:spPr bwMode="auto">
          <a:xfrm>
            <a:off x="2627313" y="5157788"/>
            <a:ext cx="358775" cy="215900"/>
          </a:xfrm>
          <a:prstGeom prst="line">
            <a:avLst/>
          </a:prstGeom>
          <a:noFill/>
          <a:ln w="28575">
            <a:solidFill>
              <a:schemeClr val="tx1"/>
            </a:solidFill>
            <a:round/>
            <a:headEnd/>
            <a:tailEnd/>
          </a:ln>
        </p:spPr>
        <p:txBody>
          <a:bodyPr/>
          <a:lstStyle/>
          <a:p>
            <a:endParaRPr lang="ru-RU"/>
          </a:p>
        </p:txBody>
      </p:sp>
      <p:sp>
        <p:nvSpPr>
          <p:cNvPr id="14408" name="Line 76"/>
          <p:cNvSpPr>
            <a:spLocks noChangeShapeType="1"/>
          </p:cNvSpPr>
          <p:nvPr/>
        </p:nvSpPr>
        <p:spPr bwMode="auto">
          <a:xfrm>
            <a:off x="2627313" y="4221163"/>
            <a:ext cx="358775" cy="215900"/>
          </a:xfrm>
          <a:prstGeom prst="line">
            <a:avLst/>
          </a:prstGeom>
          <a:noFill/>
          <a:ln w="28575">
            <a:solidFill>
              <a:schemeClr val="tx1"/>
            </a:solidFill>
            <a:round/>
            <a:headEnd/>
            <a:tailEnd/>
          </a:ln>
        </p:spPr>
        <p:txBody>
          <a:bodyPr/>
          <a:lstStyle/>
          <a:p>
            <a:endParaRPr lang="ru-RU"/>
          </a:p>
        </p:txBody>
      </p:sp>
      <p:sp>
        <p:nvSpPr>
          <p:cNvPr id="14409" name="Line 77"/>
          <p:cNvSpPr>
            <a:spLocks noChangeShapeType="1"/>
          </p:cNvSpPr>
          <p:nvPr/>
        </p:nvSpPr>
        <p:spPr bwMode="auto">
          <a:xfrm>
            <a:off x="2627313" y="3213100"/>
            <a:ext cx="358775" cy="215900"/>
          </a:xfrm>
          <a:prstGeom prst="line">
            <a:avLst/>
          </a:prstGeom>
          <a:noFill/>
          <a:ln w="28575">
            <a:solidFill>
              <a:schemeClr val="tx1"/>
            </a:solidFill>
            <a:round/>
            <a:headEnd/>
            <a:tailEnd/>
          </a:ln>
        </p:spPr>
        <p:txBody>
          <a:bodyPr/>
          <a:lstStyle/>
          <a:p>
            <a:endParaRPr lang="ru-RU"/>
          </a:p>
        </p:txBody>
      </p:sp>
      <p:sp>
        <p:nvSpPr>
          <p:cNvPr id="14410" name="Line 78"/>
          <p:cNvSpPr>
            <a:spLocks noChangeShapeType="1"/>
          </p:cNvSpPr>
          <p:nvPr/>
        </p:nvSpPr>
        <p:spPr bwMode="auto">
          <a:xfrm>
            <a:off x="3563938" y="2060575"/>
            <a:ext cx="358775" cy="215900"/>
          </a:xfrm>
          <a:prstGeom prst="line">
            <a:avLst/>
          </a:prstGeom>
          <a:noFill/>
          <a:ln w="28575">
            <a:solidFill>
              <a:schemeClr val="tx1"/>
            </a:solidFill>
            <a:round/>
            <a:headEnd/>
            <a:tailEnd/>
          </a:ln>
        </p:spPr>
        <p:txBody>
          <a:bodyPr/>
          <a:lstStyle/>
          <a:p>
            <a:endParaRPr lang="ru-RU"/>
          </a:p>
        </p:txBody>
      </p:sp>
      <p:sp>
        <p:nvSpPr>
          <p:cNvPr id="14411" name="Line 79"/>
          <p:cNvSpPr>
            <a:spLocks noChangeShapeType="1"/>
          </p:cNvSpPr>
          <p:nvPr/>
        </p:nvSpPr>
        <p:spPr bwMode="auto">
          <a:xfrm>
            <a:off x="5580063" y="2060575"/>
            <a:ext cx="358775" cy="215900"/>
          </a:xfrm>
          <a:prstGeom prst="line">
            <a:avLst/>
          </a:prstGeom>
          <a:noFill/>
          <a:ln w="28575">
            <a:solidFill>
              <a:schemeClr val="tx1"/>
            </a:solidFill>
            <a:round/>
            <a:headEnd/>
            <a:tailEnd/>
          </a:ln>
        </p:spPr>
        <p:txBody>
          <a:bodyPr/>
          <a:lstStyle/>
          <a:p>
            <a:endParaRPr lang="ru-RU"/>
          </a:p>
        </p:txBody>
      </p:sp>
      <p:sp>
        <p:nvSpPr>
          <p:cNvPr id="14412" name="Line 80"/>
          <p:cNvSpPr>
            <a:spLocks noChangeShapeType="1"/>
          </p:cNvSpPr>
          <p:nvPr/>
        </p:nvSpPr>
        <p:spPr bwMode="auto">
          <a:xfrm>
            <a:off x="6516688" y="2060575"/>
            <a:ext cx="358775" cy="215900"/>
          </a:xfrm>
          <a:prstGeom prst="line">
            <a:avLst/>
          </a:prstGeom>
          <a:noFill/>
          <a:ln w="28575">
            <a:solidFill>
              <a:schemeClr val="tx1"/>
            </a:solidFill>
            <a:round/>
            <a:headEnd/>
            <a:tailEnd/>
          </a:ln>
        </p:spPr>
        <p:txBody>
          <a:bodyPr/>
          <a:lstStyle/>
          <a:p>
            <a:endParaRPr lang="ru-RU"/>
          </a:p>
        </p:txBody>
      </p:sp>
      <p:sp>
        <p:nvSpPr>
          <p:cNvPr id="14413" name="Line 81"/>
          <p:cNvSpPr>
            <a:spLocks noChangeShapeType="1"/>
          </p:cNvSpPr>
          <p:nvPr/>
        </p:nvSpPr>
        <p:spPr bwMode="auto">
          <a:xfrm>
            <a:off x="7451725" y="2060575"/>
            <a:ext cx="358775" cy="215900"/>
          </a:xfrm>
          <a:prstGeom prst="line">
            <a:avLst/>
          </a:prstGeom>
          <a:noFill/>
          <a:ln w="28575">
            <a:solidFill>
              <a:schemeClr val="tx1"/>
            </a:solidFill>
            <a:round/>
            <a:headEnd/>
            <a:tailEnd/>
          </a:ln>
        </p:spPr>
        <p:txBody>
          <a:bodyPr/>
          <a:lstStyle/>
          <a:p>
            <a:endParaRPr lang="ru-RU"/>
          </a:p>
        </p:txBody>
      </p:sp>
      <p:sp>
        <p:nvSpPr>
          <p:cNvPr id="14414" name="Line 83"/>
          <p:cNvSpPr>
            <a:spLocks noChangeShapeType="1"/>
          </p:cNvSpPr>
          <p:nvPr/>
        </p:nvSpPr>
        <p:spPr bwMode="auto">
          <a:xfrm>
            <a:off x="5435600" y="1341438"/>
            <a:ext cx="358775" cy="215900"/>
          </a:xfrm>
          <a:prstGeom prst="line">
            <a:avLst/>
          </a:prstGeom>
          <a:noFill/>
          <a:ln w="28575">
            <a:solidFill>
              <a:schemeClr val="tx1"/>
            </a:solidFill>
            <a:round/>
            <a:headEnd/>
            <a:tailEnd/>
          </a:ln>
        </p:spPr>
        <p:txBody>
          <a:bodyPr/>
          <a:lstStyle/>
          <a:p>
            <a:endParaRPr lang="ru-RU"/>
          </a:p>
        </p:txBody>
      </p:sp>
      <p:sp>
        <p:nvSpPr>
          <p:cNvPr id="14415" name="Line 84"/>
          <p:cNvSpPr>
            <a:spLocks noChangeShapeType="1"/>
          </p:cNvSpPr>
          <p:nvPr/>
        </p:nvSpPr>
        <p:spPr bwMode="auto">
          <a:xfrm>
            <a:off x="6443663" y="1341438"/>
            <a:ext cx="358775" cy="215900"/>
          </a:xfrm>
          <a:prstGeom prst="line">
            <a:avLst/>
          </a:prstGeom>
          <a:noFill/>
          <a:ln w="28575">
            <a:solidFill>
              <a:schemeClr val="tx1"/>
            </a:solidFill>
            <a:round/>
            <a:headEnd/>
            <a:tailEnd/>
          </a:ln>
        </p:spPr>
        <p:txBody>
          <a:bodyPr/>
          <a:lstStyle/>
          <a:p>
            <a:endParaRPr lang="ru-RU"/>
          </a:p>
        </p:txBody>
      </p:sp>
      <p:sp>
        <p:nvSpPr>
          <p:cNvPr id="14416" name="Line 101"/>
          <p:cNvSpPr>
            <a:spLocks noChangeShapeType="1"/>
          </p:cNvSpPr>
          <p:nvPr/>
        </p:nvSpPr>
        <p:spPr bwMode="auto">
          <a:xfrm>
            <a:off x="2195513" y="3213100"/>
            <a:ext cx="358775" cy="215900"/>
          </a:xfrm>
          <a:prstGeom prst="line">
            <a:avLst/>
          </a:prstGeom>
          <a:noFill/>
          <a:ln w="28575">
            <a:solidFill>
              <a:schemeClr val="tx1"/>
            </a:solidFill>
            <a:round/>
            <a:headEnd/>
            <a:tailEnd/>
          </a:ln>
        </p:spPr>
        <p:txBody>
          <a:bodyPr/>
          <a:lstStyle/>
          <a:p>
            <a:endParaRPr lang="ru-RU"/>
          </a:p>
        </p:txBody>
      </p:sp>
      <p:sp>
        <p:nvSpPr>
          <p:cNvPr id="14417" name="Line 102"/>
          <p:cNvSpPr>
            <a:spLocks noChangeShapeType="1"/>
          </p:cNvSpPr>
          <p:nvPr/>
        </p:nvSpPr>
        <p:spPr bwMode="auto">
          <a:xfrm>
            <a:off x="2195513" y="4221163"/>
            <a:ext cx="358775" cy="215900"/>
          </a:xfrm>
          <a:prstGeom prst="line">
            <a:avLst/>
          </a:prstGeom>
          <a:noFill/>
          <a:ln w="28575">
            <a:solidFill>
              <a:schemeClr val="tx1"/>
            </a:solidFill>
            <a:round/>
            <a:headEnd/>
            <a:tailEnd/>
          </a:ln>
        </p:spPr>
        <p:txBody>
          <a:bodyPr/>
          <a:lstStyle/>
          <a:p>
            <a:endParaRPr lang="ru-RU"/>
          </a:p>
        </p:txBody>
      </p:sp>
      <p:sp>
        <p:nvSpPr>
          <p:cNvPr id="14418" name="Line 103"/>
          <p:cNvSpPr>
            <a:spLocks noChangeShapeType="1"/>
          </p:cNvSpPr>
          <p:nvPr/>
        </p:nvSpPr>
        <p:spPr bwMode="auto">
          <a:xfrm>
            <a:off x="1908175" y="5229225"/>
            <a:ext cx="358775" cy="215900"/>
          </a:xfrm>
          <a:prstGeom prst="line">
            <a:avLst/>
          </a:prstGeom>
          <a:noFill/>
          <a:ln w="28575">
            <a:solidFill>
              <a:schemeClr val="tx1"/>
            </a:solidFill>
            <a:round/>
            <a:headEnd/>
            <a:tailEnd/>
          </a:ln>
        </p:spPr>
        <p:txBody>
          <a:bodyPr/>
          <a:lstStyle/>
          <a:p>
            <a:endParaRPr lang="ru-RU"/>
          </a:p>
        </p:txBody>
      </p:sp>
      <p:sp>
        <p:nvSpPr>
          <p:cNvPr id="14419" name="Line 104"/>
          <p:cNvSpPr>
            <a:spLocks noChangeShapeType="1"/>
          </p:cNvSpPr>
          <p:nvPr/>
        </p:nvSpPr>
        <p:spPr bwMode="auto">
          <a:xfrm>
            <a:off x="2195513" y="5229225"/>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68313" y="0"/>
            <a:ext cx="8229600" cy="1131888"/>
          </a:xfrm>
        </p:spPr>
        <p:txBody>
          <a:bodyPr/>
          <a:lstStyle/>
          <a:p>
            <a:pPr eaLnBrk="1" hangingPunct="1">
              <a:defRPr/>
            </a:pPr>
            <a:r>
              <a:rPr lang="ru-RU" sz="3200" b="1" smtClean="0">
                <a:solidFill>
                  <a:srgbClr val="FFCCCC"/>
                </a:solidFill>
              </a:rPr>
              <a:t>Метод минимального элемента в строке.</a:t>
            </a:r>
          </a:p>
        </p:txBody>
      </p:sp>
      <p:sp>
        <p:nvSpPr>
          <p:cNvPr id="43013" name="Rectangle 5"/>
          <p:cNvSpPr>
            <a:spLocks noChangeArrowheads="1"/>
          </p:cNvSpPr>
          <p:nvPr/>
        </p:nvSpPr>
        <p:spPr bwMode="auto">
          <a:xfrm>
            <a:off x="250825" y="5084763"/>
            <a:ext cx="4392613" cy="1512887"/>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defRPr/>
            </a:pPr>
            <a:r>
              <a:rPr lang="ru-RU" sz="2000">
                <a:solidFill>
                  <a:srgbClr val="FFCCCC"/>
                </a:solidFill>
                <a:effectLst>
                  <a:outerShdw blurRad="38100" dist="38100" dir="2700000" algn="tl">
                    <a:srgbClr val="000000"/>
                  </a:outerShdw>
                </a:effectLst>
              </a:rPr>
              <a:t>План: </a:t>
            </a:r>
            <a:r>
              <a:rPr lang="en-US" sz="2000">
                <a:solidFill>
                  <a:srgbClr val="FFCCCC"/>
                </a:solidFill>
                <a:effectLst>
                  <a:outerShdw blurRad="38100" dist="38100" dir="2700000" algn="tl">
                    <a:srgbClr val="000000"/>
                  </a:outerShdw>
                </a:effectLst>
              </a:rPr>
              <a:t>Z=1*45+</a:t>
            </a:r>
            <a:r>
              <a:rPr lang="ru-RU" sz="2000">
                <a:solidFill>
                  <a:srgbClr val="FFCCCC"/>
                </a:solidFill>
                <a:effectLst>
                  <a:outerShdw blurRad="38100" dist="38100" dir="2700000" algn="tl">
                    <a:srgbClr val="000000"/>
                  </a:outerShdw>
                </a:effectLst>
              </a:rPr>
              <a:t>3</a:t>
            </a:r>
            <a:r>
              <a:rPr lang="en-US" sz="2000">
                <a:solidFill>
                  <a:srgbClr val="FFCCCC"/>
                </a:solidFill>
                <a:effectLst>
                  <a:outerShdw blurRad="38100" dist="38100" dir="2700000" algn="tl">
                    <a:srgbClr val="000000"/>
                  </a:outerShdw>
                </a:effectLst>
              </a:rPr>
              <a:t>*15+..+</a:t>
            </a:r>
            <a:r>
              <a:rPr lang="ru-RU" sz="2000">
                <a:solidFill>
                  <a:srgbClr val="FFCCCC"/>
                </a:solidFill>
                <a:effectLst>
                  <a:outerShdw blurRad="38100" dist="38100" dir="2700000" algn="tl">
                    <a:srgbClr val="000000"/>
                  </a:outerShdw>
                </a:effectLst>
              </a:rPr>
              <a:t>4*30</a:t>
            </a:r>
            <a:r>
              <a:rPr lang="en-US" sz="2000">
                <a:solidFill>
                  <a:srgbClr val="FFCCCC"/>
                </a:solidFill>
                <a:effectLst>
                  <a:outerShdw blurRad="38100" dist="38100" dir="2700000" algn="tl">
                    <a:srgbClr val="000000"/>
                  </a:outerShdw>
                </a:effectLst>
              </a:rPr>
              <a:t>=32</a:t>
            </a:r>
            <a:r>
              <a:rPr lang="ru-RU" sz="2000">
                <a:solidFill>
                  <a:srgbClr val="FFCCCC"/>
                </a:solidFill>
                <a:effectLst>
                  <a:outerShdw blurRad="38100" dist="38100" dir="2700000" algn="tl">
                    <a:srgbClr val="000000"/>
                  </a:outerShdw>
                </a:effectLst>
              </a:rPr>
              <a:t>0</a:t>
            </a:r>
          </a:p>
          <a:p>
            <a:pPr marL="342900" indent="-342900">
              <a:spcBef>
                <a:spcPct val="20000"/>
              </a:spcBef>
              <a:buClr>
                <a:schemeClr val="hlink"/>
              </a:buClr>
              <a:buSzPct val="65000"/>
              <a:buFont typeface="Wingdings" pitchFamily="2" charset="2"/>
              <a:buNone/>
              <a:defRPr/>
            </a:pPr>
            <a:endParaRPr lang="ru-RU" sz="2000">
              <a:solidFill>
                <a:srgbClr val="FFCCCC"/>
              </a:solidFill>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None/>
              <a:defRPr/>
            </a:pPr>
            <a:endParaRPr lang="ru-RU" sz="2000">
              <a:solidFill>
                <a:srgbClr val="FFCCCC"/>
              </a:solidFill>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None/>
              <a:defRPr/>
            </a:pPr>
            <a:r>
              <a:rPr lang="ru-RU">
                <a:solidFill>
                  <a:srgbClr val="FFCCCC"/>
                </a:solidFill>
                <a:effectLst>
                  <a:outerShdw blurRad="38100" dist="38100" dir="2700000" algn="tl">
                    <a:srgbClr val="000000"/>
                  </a:outerShdw>
                </a:effectLst>
                <a:hlinkClick r:id="rId2" action="ppaction://hlinksldjump"/>
              </a:rPr>
              <a:t>все методы.</a:t>
            </a:r>
            <a:endParaRPr lang="ru-RU">
              <a:solidFill>
                <a:srgbClr val="FFCCCC"/>
              </a:solidFill>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None/>
              <a:defRPr/>
            </a:pPr>
            <a:endParaRPr lang="ru-RU" sz="2000">
              <a:solidFill>
                <a:srgbClr val="FFCCCC"/>
              </a:solidFill>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None/>
              <a:defRPr/>
            </a:pPr>
            <a:endParaRPr lang="ru-RU" sz="2000">
              <a:effectLst>
                <a:outerShdw blurRad="38100" dist="38100" dir="2700000" algn="tl">
                  <a:srgbClr val="000000"/>
                </a:outerShdw>
              </a:effectLst>
            </a:endParaRPr>
          </a:p>
        </p:txBody>
      </p:sp>
      <p:sp>
        <p:nvSpPr>
          <p:cNvPr id="15364" name="Rectangle 6"/>
          <p:cNvSpPr>
            <a:spLocks noChangeArrowheads="1"/>
          </p:cNvSpPr>
          <p:nvPr/>
        </p:nvSpPr>
        <p:spPr bwMode="auto">
          <a:xfrm>
            <a:off x="250825" y="1125538"/>
            <a:ext cx="8893175" cy="2881312"/>
          </a:xfrm>
          <a:prstGeom prst="rect">
            <a:avLst/>
          </a:prstGeom>
          <a:noFill/>
          <a:ln w="9525">
            <a:noFill/>
            <a:miter lim="800000"/>
            <a:headEnd/>
            <a:tailEnd/>
          </a:ln>
        </p:spPr>
        <p:txBody>
          <a:bodyPr/>
          <a:lstStyle/>
          <a:p>
            <a:pPr marL="342900" indent="-342900" algn="just">
              <a:spcBef>
                <a:spcPct val="20000"/>
              </a:spcBef>
              <a:buClr>
                <a:schemeClr val="hlink"/>
              </a:buClr>
              <a:buSzPct val="65000"/>
              <a:buFont typeface="Wingdings" pitchFamily="2" charset="2"/>
              <a:buNone/>
            </a:pPr>
            <a:r>
              <a:rPr lang="ru-RU" sz="2000">
                <a:solidFill>
                  <a:srgbClr val="FFFFCC"/>
                </a:solidFill>
                <a:latin typeface="Times New Roman" pitchFamily="18" charset="0"/>
                <a:cs typeface="Times New Roman" pitchFamily="18" charset="0"/>
              </a:rPr>
              <a:t>Метод заключается в том, что поочередно в строках матрицы отмечаются  минимальные показатели и в соответствующие  клетки заносятся поставки в зависимости от спроса и предложения. Если при записи поставок спрос по строке удовлетворен не полностью, ищется следующий по величине элемент в данной строке, отмечается новый элемент и так до полного удовлетворения спроса. Только после этого переходят на следующую строку.</a:t>
            </a:r>
          </a:p>
          <a:p>
            <a:pPr marL="342900" indent="-342900" algn="just">
              <a:spcBef>
                <a:spcPct val="20000"/>
              </a:spcBef>
              <a:buClr>
                <a:schemeClr val="hlink"/>
              </a:buClr>
              <a:buSzPct val="65000"/>
              <a:buFont typeface="Wingdings" pitchFamily="2" charset="2"/>
              <a:buNone/>
            </a:pPr>
            <a:r>
              <a:rPr lang="ru-RU" sz="2000">
                <a:solidFill>
                  <a:srgbClr val="FFFFCC"/>
                </a:solidFill>
                <a:latin typeface="Times New Roman" pitchFamily="18" charset="0"/>
                <a:cs typeface="Times New Roman" pitchFamily="18" charset="0"/>
              </a:rPr>
              <a:t>Если в строке два или несколько одинаковых по величине минимальных показателя, то может быть отмечен любой из них.</a:t>
            </a:r>
            <a:endParaRPr lang="ru-RU" sz="2000">
              <a:solidFill>
                <a:srgbClr val="FFFFCC"/>
              </a:solidFill>
              <a:latin typeface="Times New Roman" pitchFamily="18" charset="0"/>
            </a:endParaRPr>
          </a:p>
        </p:txBody>
      </p:sp>
      <p:graphicFrame>
        <p:nvGraphicFramePr>
          <p:cNvPr id="43015" name="Group 7"/>
          <p:cNvGraphicFramePr>
            <a:graphicFrameLocks noGrp="1"/>
          </p:cNvGraphicFramePr>
          <p:nvPr/>
        </p:nvGraphicFramePr>
        <p:xfrm>
          <a:off x="4859338" y="4005263"/>
          <a:ext cx="4032250" cy="2590801"/>
        </p:xfrm>
        <a:graphic>
          <a:graphicData uri="http://schemas.openxmlformats.org/drawingml/2006/table">
            <a:tbl>
              <a:tblPr/>
              <a:tblGrid>
                <a:gridCol w="669925"/>
                <a:gridCol w="674687"/>
                <a:gridCol w="673100"/>
                <a:gridCol w="669925"/>
                <a:gridCol w="674688"/>
                <a:gridCol w="669925"/>
              </a:tblGrid>
              <a:tr h="711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73733" name="Group 5"/>
          <p:cNvGraphicFramePr>
            <a:graphicFrameLocks noGrp="1"/>
          </p:cNvGraphicFramePr>
          <p:nvPr/>
        </p:nvGraphicFramePr>
        <p:xfrm>
          <a:off x="2555875" y="1989138"/>
          <a:ext cx="5761038" cy="3986214"/>
        </p:xfrm>
        <a:graphic>
          <a:graphicData uri="http://schemas.openxmlformats.org/drawingml/2006/table">
            <a:tbl>
              <a:tblPr/>
              <a:tblGrid>
                <a:gridCol w="960438"/>
                <a:gridCol w="960437"/>
                <a:gridCol w="960438"/>
                <a:gridCol w="958850"/>
                <a:gridCol w="960437"/>
                <a:gridCol w="960438"/>
              </a:tblGrid>
              <a:tr h="1079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3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3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70" name="Group 42"/>
          <p:cNvGraphicFramePr>
            <a:graphicFrameLocks noGrp="1"/>
          </p:cNvGraphicFramePr>
          <p:nvPr/>
        </p:nvGraphicFramePr>
        <p:xfrm>
          <a:off x="2555875" y="1268413"/>
          <a:ext cx="5761038" cy="720725"/>
        </p:xfrm>
        <a:graphic>
          <a:graphicData uri="http://schemas.openxmlformats.org/drawingml/2006/table">
            <a:tbl>
              <a:tblPr/>
              <a:tblGrid>
                <a:gridCol w="960438"/>
                <a:gridCol w="960437"/>
                <a:gridCol w="960438"/>
                <a:gridCol w="958850"/>
                <a:gridCol w="960437"/>
                <a:gridCol w="960438"/>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86" name="Group 58"/>
          <p:cNvGraphicFramePr>
            <a:graphicFrameLocks noGrp="1"/>
          </p:cNvGraphicFramePr>
          <p:nvPr/>
        </p:nvGraphicFramePr>
        <p:xfrm>
          <a:off x="1403350" y="1268413"/>
          <a:ext cx="1158875" cy="4719638"/>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52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61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54" name="Line 72"/>
          <p:cNvSpPr>
            <a:spLocks noChangeShapeType="1"/>
          </p:cNvSpPr>
          <p:nvPr/>
        </p:nvSpPr>
        <p:spPr bwMode="auto">
          <a:xfrm>
            <a:off x="4572000" y="2060575"/>
            <a:ext cx="358775" cy="215900"/>
          </a:xfrm>
          <a:prstGeom prst="line">
            <a:avLst/>
          </a:prstGeom>
          <a:noFill/>
          <a:ln w="28575">
            <a:solidFill>
              <a:schemeClr val="tx1"/>
            </a:solidFill>
            <a:round/>
            <a:headEnd/>
            <a:tailEnd/>
          </a:ln>
        </p:spPr>
        <p:txBody>
          <a:bodyPr/>
          <a:lstStyle/>
          <a:p>
            <a:endParaRPr lang="ru-RU"/>
          </a:p>
        </p:txBody>
      </p:sp>
      <p:sp>
        <p:nvSpPr>
          <p:cNvPr id="16455" name="Line 73"/>
          <p:cNvSpPr>
            <a:spLocks noChangeShapeType="1"/>
          </p:cNvSpPr>
          <p:nvPr/>
        </p:nvSpPr>
        <p:spPr bwMode="auto">
          <a:xfrm>
            <a:off x="5508625" y="2060575"/>
            <a:ext cx="358775" cy="215900"/>
          </a:xfrm>
          <a:prstGeom prst="line">
            <a:avLst/>
          </a:prstGeom>
          <a:noFill/>
          <a:ln w="28575">
            <a:solidFill>
              <a:schemeClr val="tx1"/>
            </a:solidFill>
            <a:round/>
            <a:headEnd/>
            <a:tailEnd/>
          </a:ln>
        </p:spPr>
        <p:txBody>
          <a:bodyPr/>
          <a:lstStyle/>
          <a:p>
            <a:endParaRPr lang="ru-RU"/>
          </a:p>
        </p:txBody>
      </p:sp>
      <p:sp>
        <p:nvSpPr>
          <p:cNvPr id="16456" name="Line 74"/>
          <p:cNvSpPr>
            <a:spLocks noChangeShapeType="1"/>
          </p:cNvSpPr>
          <p:nvPr/>
        </p:nvSpPr>
        <p:spPr bwMode="auto">
          <a:xfrm>
            <a:off x="6443663" y="2060575"/>
            <a:ext cx="358775" cy="215900"/>
          </a:xfrm>
          <a:prstGeom prst="line">
            <a:avLst/>
          </a:prstGeom>
          <a:noFill/>
          <a:ln w="28575">
            <a:solidFill>
              <a:schemeClr val="tx1"/>
            </a:solidFill>
            <a:round/>
            <a:headEnd/>
            <a:tailEnd/>
          </a:ln>
        </p:spPr>
        <p:txBody>
          <a:bodyPr/>
          <a:lstStyle/>
          <a:p>
            <a:endParaRPr lang="ru-RU"/>
          </a:p>
        </p:txBody>
      </p:sp>
      <p:sp>
        <p:nvSpPr>
          <p:cNvPr id="16457" name="Line 75"/>
          <p:cNvSpPr>
            <a:spLocks noChangeShapeType="1"/>
          </p:cNvSpPr>
          <p:nvPr/>
        </p:nvSpPr>
        <p:spPr bwMode="auto">
          <a:xfrm>
            <a:off x="3635375" y="2060575"/>
            <a:ext cx="358775" cy="215900"/>
          </a:xfrm>
          <a:prstGeom prst="line">
            <a:avLst/>
          </a:prstGeom>
          <a:noFill/>
          <a:ln w="28575">
            <a:solidFill>
              <a:schemeClr val="tx1"/>
            </a:solidFill>
            <a:round/>
            <a:headEnd/>
            <a:tailEnd/>
          </a:ln>
        </p:spPr>
        <p:txBody>
          <a:bodyPr/>
          <a:lstStyle/>
          <a:p>
            <a:endParaRPr lang="ru-RU"/>
          </a:p>
        </p:txBody>
      </p:sp>
      <p:sp>
        <p:nvSpPr>
          <p:cNvPr id="16458" name="Line 76"/>
          <p:cNvSpPr>
            <a:spLocks noChangeShapeType="1"/>
          </p:cNvSpPr>
          <p:nvPr/>
        </p:nvSpPr>
        <p:spPr bwMode="auto">
          <a:xfrm>
            <a:off x="7380288" y="2060575"/>
            <a:ext cx="358775" cy="215900"/>
          </a:xfrm>
          <a:prstGeom prst="line">
            <a:avLst/>
          </a:prstGeom>
          <a:noFill/>
          <a:ln w="28575">
            <a:solidFill>
              <a:schemeClr val="tx1"/>
            </a:solidFill>
            <a:round/>
            <a:headEnd/>
            <a:tailEnd/>
          </a:ln>
        </p:spPr>
        <p:txBody>
          <a:bodyPr/>
          <a:lstStyle/>
          <a:p>
            <a:endParaRPr lang="ru-RU"/>
          </a:p>
        </p:txBody>
      </p:sp>
      <p:sp>
        <p:nvSpPr>
          <p:cNvPr id="16459" name="Line 77"/>
          <p:cNvSpPr>
            <a:spLocks noChangeShapeType="1"/>
          </p:cNvSpPr>
          <p:nvPr/>
        </p:nvSpPr>
        <p:spPr bwMode="auto">
          <a:xfrm>
            <a:off x="2627313" y="3141663"/>
            <a:ext cx="358775" cy="215900"/>
          </a:xfrm>
          <a:prstGeom prst="line">
            <a:avLst/>
          </a:prstGeom>
          <a:noFill/>
          <a:ln w="28575">
            <a:solidFill>
              <a:schemeClr val="tx1"/>
            </a:solidFill>
            <a:round/>
            <a:headEnd/>
            <a:tailEnd/>
          </a:ln>
        </p:spPr>
        <p:txBody>
          <a:bodyPr/>
          <a:lstStyle/>
          <a:p>
            <a:endParaRPr lang="ru-RU"/>
          </a:p>
        </p:txBody>
      </p:sp>
      <p:sp>
        <p:nvSpPr>
          <p:cNvPr id="16460" name="Line 78"/>
          <p:cNvSpPr>
            <a:spLocks noChangeShapeType="1"/>
          </p:cNvSpPr>
          <p:nvPr/>
        </p:nvSpPr>
        <p:spPr bwMode="auto">
          <a:xfrm>
            <a:off x="2627313" y="4221163"/>
            <a:ext cx="358775" cy="215900"/>
          </a:xfrm>
          <a:prstGeom prst="line">
            <a:avLst/>
          </a:prstGeom>
          <a:noFill/>
          <a:ln w="28575">
            <a:solidFill>
              <a:schemeClr val="tx1"/>
            </a:solidFill>
            <a:round/>
            <a:headEnd/>
            <a:tailEnd/>
          </a:ln>
        </p:spPr>
        <p:txBody>
          <a:bodyPr/>
          <a:lstStyle/>
          <a:p>
            <a:endParaRPr lang="ru-RU"/>
          </a:p>
        </p:txBody>
      </p:sp>
      <p:sp>
        <p:nvSpPr>
          <p:cNvPr id="16461" name="Line 79"/>
          <p:cNvSpPr>
            <a:spLocks noChangeShapeType="1"/>
          </p:cNvSpPr>
          <p:nvPr/>
        </p:nvSpPr>
        <p:spPr bwMode="auto">
          <a:xfrm>
            <a:off x="2627313" y="5013325"/>
            <a:ext cx="358775" cy="215900"/>
          </a:xfrm>
          <a:prstGeom prst="line">
            <a:avLst/>
          </a:prstGeom>
          <a:noFill/>
          <a:ln w="28575">
            <a:solidFill>
              <a:schemeClr val="tx1"/>
            </a:solidFill>
            <a:round/>
            <a:headEnd/>
            <a:tailEnd/>
          </a:ln>
        </p:spPr>
        <p:txBody>
          <a:bodyPr/>
          <a:lstStyle/>
          <a:p>
            <a:endParaRPr lang="ru-RU"/>
          </a:p>
        </p:txBody>
      </p:sp>
      <p:sp>
        <p:nvSpPr>
          <p:cNvPr id="16462" name="Line 80"/>
          <p:cNvSpPr>
            <a:spLocks noChangeShapeType="1"/>
          </p:cNvSpPr>
          <p:nvPr/>
        </p:nvSpPr>
        <p:spPr bwMode="auto">
          <a:xfrm>
            <a:off x="2195513" y="5013325"/>
            <a:ext cx="358775" cy="215900"/>
          </a:xfrm>
          <a:prstGeom prst="line">
            <a:avLst/>
          </a:prstGeom>
          <a:noFill/>
          <a:ln w="28575">
            <a:solidFill>
              <a:schemeClr val="tx1"/>
            </a:solidFill>
            <a:round/>
            <a:headEnd/>
            <a:tailEnd/>
          </a:ln>
        </p:spPr>
        <p:txBody>
          <a:bodyPr/>
          <a:lstStyle/>
          <a:p>
            <a:endParaRPr lang="ru-RU"/>
          </a:p>
        </p:txBody>
      </p:sp>
      <p:sp>
        <p:nvSpPr>
          <p:cNvPr id="16463" name="Line 81"/>
          <p:cNvSpPr>
            <a:spLocks noChangeShapeType="1"/>
          </p:cNvSpPr>
          <p:nvPr/>
        </p:nvSpPr>
        <p:spPr bwMode="auto">
          <a:xfrm>
            <a:off x="2195513" y="4076700"/>
            <a:ext cx="358775" cy="215900"/>
          </a:xfrm>
          <a:prstGeom prst="line">
            <a:avLst/>
          </a:prstGeom>
          <a:noFill/>
          <a:ln w="28575">
            <a:solidFill>
              <a:schemeClr val="tx1"/>
            </a:solidFill>
            <a:round/>
            <a:headEnd/>
            <a:tailEnd/>
          </a:ln>
        </p:spPr>
        <p:txBody>
          <a:bodyPr/>
          <a:lstStyle/>
          <a:p>
            <a:endParaRPr lang="ru-RU"/>
          </a:p>
        </p:txBody>
      </p:sp>
      <p:sp>
        <p:nvSpPr>
          <p:cNvPr id="16464" name="Line 82"/>
          <p:cNvSpPr>
            <a:spLocks noChangeShapeType="1"/>
          </p:cNvSpPr>
          <p:nvPr/>
        </p:nvSpPr>
        <p:spPr bwMode="auto">
          <a:xfrm>
            <a:off x="2268538" y="3213100"/>
            <a:ext cx="358775" cy="215900"/>
          </a:xfrm>
          <a:prstGeom prst="line">
            <a:avLst/>
          </a:prstGeom>
          <a:noFill/>
          <a:ln w="28575">
            <a:solidFill>
              <a:schemeClr val="tx1"/>
            </a:solidFill>
            <a:round/>
            <a:headEnd/>
            <a:tailEnd/>
          </a:ln>
        </p:spPr>
        <p:txBody>
          <a:bodyPr/>
          <a:lstStyle/>
          <a:p>
            <a:endParaRPr lang="ru-RU"/>
          </a:p>
        </p:txBody>
      </p:sp>
      <p:sp>
        <p:nvSpPr>
          <p:cNvPr id="16465" name="Line 83"/>
          <p:cNvSpPr>
            <a:spLocks noChangeShapeType="1"/>
          </p:cNvSpPr>
          <p:nvPr/>
        </p:nvSpPr>
        <p:spPr bwMode="auto">
          <a:xfrm>
            <a:off x="5435600" y="1341438"/>
            <a:ext cx="358775" cy="215900"/>
          </a:xfrm>
          <a:prstGeom prst="line">
            <a:avLst/>
          </a:prstGeom>
          <a:noFill/>
          <a:ln w="28575">
            <a:solidFill>
              <a:schemeClr val="tx1"/>
            </a:solidFill>
            <a:round/>
            <a:headEnd/>
            <a:tailEnd/>
          </a:ln>
        </p:spPr>
        <p:txBody>
          <a:bodyPr/>
          <a:lstStyle/>
          <a:p>
            <a:endParaRPr lang="ru-RU"/>
          </a:p>
        </p:txBody>
      </p:sp>
      <p:sp>
        <p:nvSpPr>
          <p:cNvPr id="16466" name="Line 84"/>
          <p:cNvSpPr>
            <a:spLocks noChangeShapeType="1"/>
          </p:cNvSpPr>
          <p:nvPr/>
        </p:nvSpPr>
        <p:spPr bwMode="auto">
          <a:xfrm>
            <a:off x="6443663" y="1341438"/>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68313" y="115888"/>
            <a:ext cx="8229600" cy="1371600"/>
          </a:xfrm>
        </p:spPr>
        <p:txBody>
          <a:bodyPr/>
          <a:lstStyle/>
          <a:p>
            <a:pPr eaLnBrk="1" hangingPunct="1">
              <a:defRPr/>
            </a:pPr>
            <a:r>
              <a:rPr lang="ru-RU" sz="3600" b="1" smtClean="0">
                <a:solidFill>
                  <a:srgbClr val="FFCCCC"/>
                </a:solidFill>
              </a:rPr>
              <a:t>Метод минимального элемента в</a:t>
            </a:r>
            <a:br>
              <a:rPr lang="ru-RU" sz="3600" b="1" smtClean="0">
                <a:solidFill>
                  <a:srgbClr val="FFCCCC"/>
                </a:solidFill>
              </a:rPr>
            </a:br>
            <a:r>
              <a:rPr lang="ru-RU" sz="3600" b="1" smtClean="0">
                <a:solidFill>
                  <a:srgbClr val="FFCCCC"/>
                </a:solidFill>
              </a:rPr>
              <a:t>матрице.</a:t>
            </a:r>
          </a:p>
        </p:txBody>
      </p:sp>
      <p:sp>
        <p:nvSpPr>
          <p:cNvPr id="70659" name="Rectangle 3"/>
          <p:cNvSpPr>
            <a:spLocks noGrp="1" noChangeArrowheads="1"/>
          </p:cNvSpPr>
          <p:nvPr>
            <p:ph type="body" sz="half" idx="1"/>
          </p:nvPr>
        </p:nvSpPr>
        <p:spPr>
          <a:xfrm>
            <a:off x="468313" y="1484313"/>
            <a:ext cx="8291512" cy="5040312"/>
          </a:xfrm>
        </p:spPr>
        <p:txBody>
          <a:bodyPr/>
          <a:lstStyle/>
          <a:p>
            <a:pPr algn="just" eaLnBrk="1" hangingPunct="1">
              <a:lnSpc>
                <a:spcPct val="90000"/>
              </a:lnSpc>
              <a:buFont typeface="Wingdings" pitchFamily="2" charset="2"/>
              <a:buNone/>
              <a:defRPr/>
            </a:pPr>
            <a:r>
              <a:rPr lang="ru-RU" sz="1900" smtClean="0">
                <a:solidFill>
                  <a:schemeClr val="tx2"/>
                </a:solidFill>
                <a:cs typeface="Times New Roman" pitchFamily="18" charset="0"/>
              </a:rPr>
              <a:t>Данный метод дает лучший результат, особенно в более крупных матрицах, но его использование требует большого внимания.</a:t>
            </a:r>
          </a:p>
          <a:p>
            <a:pPr algn="just" eaLnBrk="1" hangingPunct="1">
              <a:lnSpc>
                <a:spcPct val="90000"/>
              </a:lnSpc>
              <a:buFont typeface="Wingdings" pitchFamily="2" charset="2"/>
              <a:buNone/>
              <a:defRPr/>
            </a:pPr>
            <a:r>
              <a:rPr lang="ru-RU" sz="1900" smtClean="0">
                <a:solidFill>
                  <a:schemeClr val="tx2"/>
                </a:solidFill>
                <a:cs typeface="Times New Roman" pitchFamily="18" charset="0"/>
              </a:rPr>
              <a:t>При использовании этого способа удобно после записи очередной поставки отмечать (хотя бы крестиками) все клетки соответствующего столбца или соответствующей строки (в зависимости от того, удовлетворен ли спрос или исчерпана мощность). Тогда количество элементов матрицы, которые нужно просматривать после записи каждого нового кружка, все время уменьшается.</a:t>
            </a:r>
          </a:p>
          <a:p>
            <a:pPr eaLnBrk="1" hangingPunct="1">
              <a:lnSpc>
                <a:spcPct val="90000"/>
              </a:lnSpc>
              <a:buFont typeface="Wingdings" pitchFamily="2" charset="2"/>
              <a:buNone/>
              <a:defRPr/>
            </a:pPr>
            <a:endParaRPr lang="ru-RU" sz="1900" smtClean="0">
              <a:solidFill>
                <a:srgbClr val="FFCCCC"/>
              </a:solidFill>
            </a:endParaRPr>
          </a:p>
          <a:p>
            <a:pPr eaLnBrk="1" hangingPunct="1">
              <a:lnSpc>
                <a:spcPct val="90000"/>
              </a:lnSpc>
              <a:buFont typeface="Wingdings" pitchFamily="2" charset="2"/>
              <a:buNone/>
              <a:defRPr/>
            </a:pPr>
            <a:endParaRPr lang="ru-RU" sz="1800" smtClean="0">
              <a:solidFill>
                <a:srgbClr val="FFCCCC"/>
              </a:solidFill>
            </a:endParaRPr>
          </a:p>
          <a:p>
            <a:pPr eaLnBrk="1" hangingPunct="1">
              <a:lnSpc>
                <a:spcPct val="90000"/>
              </a:lnSpc>
              <a:buFont typeface="Wingdings" pitchFamily="2" charset="2"/>
              <a:buNone/>
              <a:defRPr/>
            </a:pPr>
            <a:endParaRPr lang="ru-RU" sz="1800" smtClean="0">
              <a:solidFill>
                <a:srgbClr val="FFCCCC"/>
              </a:solidFill>
            </a:endParaRPr>
          </a:p>
          <a:p>
            <a:pPr eaLnBrk="1" hangingPunct="1">
              <a:lnSpc>
                <a:spcPct val="90000"/>
              </a:lnSpc>
              <a:buFont typeface="Wingdings" pitchFamily="2" charset="2"/>
              <a:buNone/>
              <a:defRPr/>
            </a:pPr>
            <a:endParaRPr lang="ru-RU" sz="1800" smtClean="0">
              <a:solidFill>
                <a:srgbClr val="FFCCCC"/>
              </a:solidFill>
            </a:endParaRPr>
          </a:p>
          <a:p>
            <a:pPr eaLnBrk="1" hangingPunct="1">
              <a:lnSpc>
                <a:spcPct val="90000"/>
              </a:lnSpc>
              <a:buFont typeface="Wingdings" pitchFamily="2" charset="2"/>
              <a:buNone/>
              <a:defRPr/>
            </a:pPr>
            <a:r>
              <a:rPr lang="ru-RU" sz="1800" smtClean="0">
                <a:solidFill>
                  <a:srgbClr val="FFCCCC"/>
                </a:solidFill>
              </a:rPr>
              <a:t>План: </a:t>
            </a:r>
            <a:r>
              <a:rPr lang="en-US" sz="1800" smtClean="0">
                <a:solidFill>
                  <a:srgbClr val="FFCCCC"/>
                </a:solidFill>
              </a:rPr>
              <a:t>Z=1*45+</a:t>
            </a:r>
            <a:r>
              <a:rPr lang="ru-RU" sz="1800" smtClean="0">
                <a:solidFill>
                  <a:srgbClr val="FFCCCC"/>
                </a:solidFill>
              </a:rPr>
              <a:t>4</a:t>
            </a:r>
            <a:r>
              <a:rPr lang="en-US" sz="1800" smtClean="0">
                <a:solidFill>
                  <a:srgbClr val="FFCCCC"/>
                </a:solidFill>
              </a:rPr>
              <a:t>*15+..+</a:t>
            </a:r>
            <a:r>
              <a:rPr lang="ru-RU" sz="1800" smtClean="0">
                <a:solidFill>
                  <a:srgbClr val="FFCCCC"/>
                </a:solidFill>
              </a:rPr>
              <a:t>4*30</a:t>
            </a:r>
            <a:r>
              <a:rPr lang="en-US" sz="1800" smtClean="0">
                <a:solidFill>
                  <a:srgbClr val="FFCCCC"/>
                </a:solidFill>
              </a:rPr>
              <a:t>=321</a:t>
            </a:r>
            <a:endParaRPr lang="ru-RU" sz="1800" smtClean="0">
              <a:solidFill>
                <a:srgbClr val="FFCCCC"/>
              </a:solidFill>
            </a:endParaRPr>
          </a:p>
          <a:p>
            <a:pPr eaLnBrk="1" hangingPunct="1">
              <a:lnSpc>
                <a:spcPct val="90000"/>
              </a:lnSpc>
              <a:buFont typeface="Wingdings" pitchFamily="2" charset="2"/>
              <a:buNone/>
              <a:defRPr/>
            </a:pPr>
            <a:endParaRPr lang="ru-RU" sz="1800" smtClean="0">
              <a:solidFill>
                <a:srgbClr val="FFCCCC"/>
              </a:solidFill>
            </a:endParaRPr>
          </a:p>
          <a:p>
            <a:pPr eaLnBrk="1" hangingPunct="1">
              <a:lnSpc>
                <a:spcPct val="90000"/>
              </a:lnSpc>
              <a:buFont typeface="Wingdings" pitchFamily="2" charset="2"/>
              <a:buNone/>
              <a:defRPr/>
            </a:pPr>
            <a:endParaRPr lang="ru-RU" sz="1800" smtClean="0">
              <a:solidFill>
                <a:srgbClr val="FFCCCC"/>
              </a:solidFill>
            </a:endParaRPr>
          </a:p>
          <a:p>
            <a:pPr eaLnBrk="1" hangingPunct="1">
              <a:lnSpc>
                <a:spcPct val="90000"/>
              </a:lnSpc>
              <a:buFont typeface="Wingdings" pitchFamily="2" charset="2"/>
              <a:buNone/>
              <a:defRPr/>
            </a:pPr>
            <a:r>
              <a:rPr lang="ru-RU" sz="1600" smtClean="0">
                <a:solidFill>
                  <a:srgbClr val="FFCCCC"/>
                </a:solidFill>
                <a:hlinkClick r:id="rId2" action="ppaction://hlinksldjump"/>
              </a:rPr>
              <a:t>все методы.</a:t>
            </a:r>
            <a:endParaRPr lang="ru-RU" sz="1600" smtClean="0">
              <a:solidFill>
                <a:srgbClr val="FFCCCC"/>
              </a:solidFill>
            </a:endParaRPr>
          </a:p>
          <a:p>
            <a:pPr eaLnBrk="1" hangingPunct="1">
              <a:lnSpc>
                <a:spcPct val="90000"/>
              </a:lnSpc>
              <a:buFont typeface="Wingdings" pitchFamily="2" charset="2"/>
              <a:buNone/>
              <a:defRPr/>
            </a:pPr>
            <a:endParaRPr lang="ru-RU" sz="1800" smtClean="0">
              <a:solidFill>
                <a:schemeClr val="tx2"/>
              </a:solidFill>
              <a:cs typeface="Times New Roman" pitchFamily="18" charset="0"/>
            </a:endParaRPr>
          </a:p>
        </p:txBody>
      </p:sp>
      <p:graphicFrame>
        <p:nvGraphicFramePr>
          <p:cNvPr id="70699" name="Group 43"/>
          <p:cNvGraphicFramePr>
            <a:graphicFrameLocks noGrp="1"/>
          </p:cNvGraphicFramePr>
          <p:nvPr>
            <p:ph sz="half" idx="2"/>
          </p:nvPr>
        </p:nvGraphicFramePr>
        <p:xfrm>
          <a:off x="4716463" y="3789363"/>
          <a:ext cx="4038600" cy="2735264"/>
        </p:xfrm>
        <a:graphic>
          <a:graphicData uri="http://schemas.openxmlformats.org/drawingml/2006/table">
            <a:tbl>
              <a:tblPr/>
              <a:tblGrid>
                <a:gridCol w="671512"/>
                <a:gridCol w="674688"/>
                <a:gridCol w="674687"/>
                <a:gridCol w="671513"/>
                <a:gridCol w="674687"/>
                <a:gridCol w="671513"/>
              </a:tblGrid>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8313" y="188913"/>
            <a:ext cx="8229600" cy="815975"/>
          </a:xfrm>
        </p:spPr>
        <p:txBody>
          <a:bodyPr/>
          <a:lstStyle/>
          <a:p>
            <a:pPr eaLnBrk="1" hangingPunct="1">
              <a:defRPr/>
            </a:pPr>
            <a:r>
              <a:rPr lang="ru-RU" sz="4000" smtClean="0">
                <a:solidFill>
                  <a:srgbClr val="FFFFCC"/>
                </a:solidFill>
              </a:rPr>
              <a:t>Ход решения.</a:t>
            </a:r>
          </a:p>
        </p:txBody>
      </p:sp>
      <p:graphicFrame>
        <p:nvGraphicFramePr>
          <p:cNvPr id="71769" name="Group 89"/>
          <p:cNvGraphicFramePr>
            <a:graphicFrameLocks noGrp="1"/>
          </p:cNvGraphicFramePr>
          <p:nvPr/>
        </p:nvGraphicFramePr>
        <p:xfrm>
          <a:off x="2339975" y="1916113"/>
          <a:ext cx="5761038" cy="4249738"/>
        </p:xfrm>
        <a:graphic>
          <a:graphicData uri="http://schemas.openxmlformats.org/drawingml/2006/table">
            <a:tbl>
              <a:tblPr/>
              <a:tblGrid>
                <a:gridCol w="960438"/>
                <a:gridCol w="960437"/>
                <a:gridCol w="960438"/>
                <a:gridCol w="958850"/>
                <a:gridCol w="960437"/>
                <a:gridCol w="960438"/>
              </a:tblGrid>
              <a:tr h="1206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5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68" name="Group 88"/>
          <p:cNvGraphicFramePr>
            <a:graphicFrameLocks noGrp="1"/>
          </p:cNvGraphicFramePr>
          <p:nvPr/>
        </p:nvGraphicFramePr>
        <p:xfrm>
          <a:off x="2339975" y="1196975"/>
          <a:ext cx="5761038" cy="749808"/>
        </p:xfrm>
        <a:graphic>
          <a:graphicData uri="http://schemas.openxmlformats.org/drawingml/2006/table">
            <a:tbl>
              <a:tblPr/>
              <a:tblGrid>
                <a:gridCol w="960438"/>
                <a:gridCol w="960437"/>
                <a:gridCol w="960438"/>
                <a:gridCol w="958850"/>
                <a:gridCol w="960437"/>
                <a:gridCol w="960438"/>
              </a:tblGrid>
              <a:tr h="719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7  0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3   0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37" name="Group 57"/>
          <p:cNvGraphicFramePr>
            <a:graphicFrameLocks noGrp="1"/>
          </p:cNvGraphicFramePr>
          <p:nvPr/>
        </p:nvGraphicFramePr>
        <p:xfrm>
          <a:off x="1187450" y="1196975"/>
          <a:ext cx="1158875" cy="4968876"/>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r>
                        <a:rPr kumimoji="0" lang="ru-RU"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r>
                        <a:rPr kumimoji="0" lang="ru-RU"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2400" b="0" i="0" u="none" strike="noStrike" cap="none" normalizeH="0" baseline="0" smtClean="0">
                          <a:ln>
                            <a:noFill/>
                          </a:ln>
                          <a:solidFill>
                            <a:srgbClr val="FF3300"/>
                          </a:solidFill>
                          <a:effectLst>
                            <a:outerShdw blurRad="38100" dist="38100" dir="2700000" algn="tl">
                              <a:srgbClr val="000000"/>
                            </a:outerShdw>
                          </a:effectLst>
                          <a:latin typeface="Tahoma" pitchFamily="34" charset="0"/>
                        </a:rPr>
                        <a:t>ν</a:t>
                      </a:r>
                      <a:r>
                        <a:rPr kumimoji="0" lang="ru-RU"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02" name="Line 71"/>
          <p:cNvSpPr>
            <a:spLocks noChangeShapeType="1"/>
          </p:cNvSpPr>
          <p:nvPr/>
        </p:nvSpPr>
        <p:spPr bwMode="auto">
          <a:xfrm>
            <a:off x="4284663" y="1989138"/>
            <a:ext cx="358775" cy="215900"/>
          </a:xfrm>
          <a:prstGeom prst="line">
            <a:avLst/>
          </a:prstGeom>
          <a:noFill/>
          <a:ln w="28575">
            <a:solidFill>
              <a:schemeClr val="tx1"/>
            </a:solidFill>
            <a:round/>
            <a:headEnd/>
            <a:tailEnd/>
          </a:ln>
        </p:spPr>
        <p:txBody>
          <a:bodyPr/>
          <a:lstStyle/>
          <a:p>
            <a:endParaRPr lang="ru-RU"/>
          </a:p>
        </p:txBody>
      </p:sp>
      <p:sp>
        <p:nvSpPr>
          <p:cNvPr id="18503" name="Line 72"/>
          <p:cNvSpPr>
            <a:spLocks noChangeShapeType="1"/>
          </p:cNvSpPr>
          <p:nvPr/>
        </p:nvSpPr>
        <p:spPr bwMode="auto">
          <a:xfrm>
            <a:off x="2411413" y="5157788"/>
            <a:ext cx="358775" cy="215900"/>
          </a:xfrm>
          <a:prstGeom prst="line">
            <a:avLst/>
          </a:prstGeom>
          <a:noFill/>
          <a:ln w="28575">
            <a:solidFill>
              <a:schemeClr val="tx1"/>
            </a:solidFill>
            <a:round/>
            <a:headEnd/>
            <a:tailEnd/>
          </a:ln>
        </p:spPr>
        <p:txBody>
          <a:bodyPr/>
          <a:lstStyle/>
          <a:p>
            <a:endParaRPr lang="ru-RU"/>
          </a:p>
        </p:txBody>
      </p:sp>
      <p:sp>
        <p:nvSpPr>
          <p:cNvPr id="18504" name="Line 73"/>
          <p:cNvSpPr>
            <a:spLocks noChangeShapeType="1"/>
          </p:cNvSpPr>
          <p:nvPr/>
        </p:nvSpPr>
        <p:spPr bwMode="auto">
          <a:xfrm>
            <a:off x="2411413" y="4149725"/>
            <a:ext cx="358775" cy="215900"/>
          </a:xfrm>
          <a:prstGeom prst="line">
            <a:avLst/>
          </a:prstGeom>
          <a:noFill/>
          <a:ln w="28575">
            <a:solidFill>
              <a:schemeClr val="tx1"/>
            </a:solidFill>
            <a:round/>
            <a:headEnd/>
            <a:tailEnd/>
          </a:ln>
        </p:spPr>
        <p:txBody>
          <a:bodyPr/>
          <a:lstStyle/>
          <a:p>
            <a:endParaRPr lang="ru-RU"/>
          </a:p>
        </p:txBody>
      </p:sp>
      <p:sp>
        <p:nvSpPr>
          <p:cNvPr id="18505" name="Line 74"/>
          <p:cNvSpPr>
            <a:spLocks noChangeShapeType="1"/>
          </p:cNvSpPr>
          <p:nvPr/>
        </p:nvSpPr>
        <p:spPr bwMode="auto">
          <a:xfrm>
            <a:off x="2339975" y="3141663"/>
            <a:ext cx="358775" cy="215900"/>
          </a:xfrm>
          <a:prstGeom prst="line">
            <a:avLst/>
          </a:prstGeom>
          <a:noFill/>
          <a:ln w="28575">
            <a:solidFill>
              <a:schemeClr val="tx1"/>
            </a:solidFill>
            <a:round/>
            <a:headEnd/>
            <a:tailEnd/>
          </a:ln>
        </p:spPr>
        <p:txBody>
          <a:bodyPr/>
          <a:lstStyle/>
          <a:p>
            <a:endParaRPr lang="ru-RU"/>
          </a:p>
        </p:txBody>
      </p:sp>
      <p:sp>
        <p:nvSpPr>
          <p:cNvPr id="18506" name="Line 75"/>
          <p:cNvSpPr>
            <a:spLocks noChangeShapeType="1"/>
          </p:cNvSpPr>
          <p:nvPr/>
        </p:nvSpPr>
        <p:spPr bwMode="auto">
          <a:xfrm>
            <a:off x="3348038" y="1989138"/>
            <a:ext cx="358775" cy="215900"/>
          </a:xfrm>
          <a:prstGeom prst="line">
            <a:avLst/>
          </a:prstGeom>
          <a:noFill/>
          <a:ln w="28575">
            <a:solidFill>
              <a:schemeClr val="tx1"/>
            </a:solidFill>
            <a:round/>
            <a:headEnd/>
            <a:tailEnd/>
          </a:ln>
        </p:spPr>
        <p:txBody>
          <a:bodyPr/>
          <a:lstStyle/>
          <a:p>
            <a:endParaRPr lang="ru-RU"/>
          </a:p>
        </p:txBody>
      </p:sp>
      <p:sp>
        <p:nvSpPr>
          <p:cNvPr id="18507" name="Line 76"/>
          <p:cNvSpPr>
            <a:spLocks noChangeShapeType="1"/>
          </p:cNvSpPr>
          <p:nvPr/>
        </p:nvSpPr>
        <p:spPr bwMode="auto">
          <a:xfrm>
            <a:off x="5292725" y="1989138"/>
            <a:ext cx="358775" cy="215900"/>
          </a:xfrm>
          <a:prstGeom prst="line">
            <a:avLst/>
          </a:prstGeom>
          <a:noFill/>
          <a:ln w="28575">
            <a:solidFill>
              <a:schemeClr val="tx1"/>
            </a:solidFill>
            <a:round/>
            <a:headEnd/>
            <a:tailEnd/>
          </a:ln>
        </p:spPr>
        <p:txBody>
          <a:bodyPr/>
          <a:lstStyle/>
          <a:p>
            <a:endParaRPr lang="ru-RU"/>
          </a:p>
        </p:txBody>
      </p:sp>
      <p:sp>
        <p:nvSpPr>
          <p:cNvPr id="18508" name="Line 77"/>
          <p:cNvSpPr>
            <a:spLocks noChangeShapeType="1"/>
          </p:cNvSpPr>
          <p:nvPr/>
        </p:nvSpPr>
        <p:spPr bwMode="auto">
          <a:xfrm>
            <a:off x="6227763" y="1989138"/>
            <a:ext cx="358775" cy="215900"/>
          </a:xfrm>
          <a:prstGeom prst="line">
            <a:avLst/>
          </a:prstGeom>
          <a:noFill/>
          <a:ln w="28575">
            <a:solidFill>
              <a:schemeClr val="tx1"/>
            </a:solidFill>
            <a:round/>
            <a:headEnd/>
            <a:tailEnd/>
          </a:ln>
        </p:spPr>
        <p:txBody>
          <a:bodyPr/>
          <a:lstStyle/>
          <a:p>
            <a:endParaRPr lang="ru-RU"/>
          </a:p>
        </p:txBody>
      </p:sp>
      <p:sp>
        <p:nvSpPr>
          <p:cNvPr id="18509" name="Line 78"/>
          <p:cNvSpPr>
            <a:spLocks noChangeShapeType="1"/>
          </p:cNvSpPr>
          <p:nvPr/>
        </p:nvSpPr>
        <p:spPr bwMode="auto">
          <a:xfrm>
            <a:off x="7164388" y="1989138"/>
            <a:ext cx="358775" cy="215900"/>
          </a:xfrm>
          <a:prstGeom prst="line">
            <a:avLst/>
          </a:prstGeom>
          <a:noFill/>
          <a:ln w="28575">
            <a:solidFill>
              <a:schemeClr val="tx1"/>
            </a:solidFill>
            <a:round/>
            <a:headEnd/>
            <a:tailEnd/>
          </a:ln>
        </p:spPr>
        <p:txBody>
          <a:bodyPr/>
          <a:lstStyle/>
          <a:p>
            <a:endParaRPr lang="ru-RU"/>
          </a:p>
        </p:txBody>
      </p:sp>
      <p:sp>
        <p:nvSpPr>
          <p:cNvPr id="18510" name="Line 79"/>
          <p:cNvSpPr>
            <a:spLocks noChangeShapeType="1"/>
          </p:cNvSpPr>
          <p:nvPr/>
        </p:nvSpPr>
        <p:spPr bwMode="auto">
          <a:xfrm>
            <a:off x="5219700" y="1412875"/>
            <a:ext cx="358775" cy="215900"/>
          </a:xfrm>
          <a:prstGeom prst="line">
            <a:avLst/>
          </a:prstGeom>
          <a:noFill/>
          <a:ln w="28575">
            <a:solidFill>
              <a:schemeClr val="tx1"/>
            </a:solidFill>
            <a:round/>
            <a:headEnd/>
            <a:tailEnd/>
          </a:ln>
        </p:spPr>
        <p:txBody>
          <a:bodyPr/>
          <a:lstStyle/>
          <a:p>
            <a:endParaRPr lang="ru-RU"/>
          </a:p>
        </p:txBody>
      </p:sp>
      <p:sp>
        <p:nvSpPr>
          <p:cNvPr id="18511" name="Line 80"/>
          <p:cNvSpPr>
            <a:spLocks noChangeShapeType="1"/>
          </p:cNvSpPr>
          <p:nvPr/>
        </p:nvSpPr>
        <p:spPr bwMode="auto">
          <a:xfrm>
            <a:off x="6227763" y="1412875"/>
            <a:ext cx="358775" cy="215900"/>
          </a:xfrm>
          <a:prstGeom prst="line">
            <a:avLst/>
          </a:prstGeom>
          <a:noFill/>
          <a:ln w="28575">
            <a:solidFill>
              <a:schemeClr val="tx1"/>
            </a:solidFill>
            <a:round/>
            <a:headEnd/>
            <a:tailEnd/>
          </a:ln>
        </p:spPr>
        <p:txBody>
          <a:bodyPr/>
          <a:lstStyle/>
          <a:p>
            <a:endParaRPr lang="ru-RU"/>
          </a:p>
        </p:txBody>
      </p:sp>
      <p:sp>
        <p:nvSpPr>
          <p:cNvPr id="18512" name="Line 81"/>
          <p:cNvSpPr>
            <a:spLocks noChangeShapeType="1"/>
          </p:cNvSpPr>
          <p:nvPr/>
        </p:nvSpPr>
        <p:spPr bwMode="auto">
          <a:xfrm>
            <a:off x="1763713" y="3213100"/>
            <a:ext cx="358775" cy="215900"/>
          </a:xfrm>
          <a:prstGeom prst="line">
            <a:avLst/>
          </a:prstGeom>
          <a:noFill/>
          <a:ln w="28575">
            <a:solidFill>
              <a:schemeClr val="tx1"/>
            </a:solidFill>
            <a:round/>
            <a:headEnd/>
            <a:tailEnd/>
          </a:ln>
        </p:spPr>
        <p:txBody>
          <a:bodyPr/>
          <a:lstStyle/>
          <a:p>
            <a:endParaRPr lang="ru-RU"/>
          </a:p>
        </p:txBody>
      </p:sp>
      <p:sp>
        <p:nvSpPr>
          <p:cNvPr id="18513" name="Line 82"/>
          <p:cNvSpPr>
            <a:spLocks noChangeShapeType="1"/>
          </p:cNvSpPr>
          <p:nvPr/>
        </p:nvSpPr>
        <p:spPr bwMode="auto">
          <a:xfrm>
            <a:off x="1763713" y="4221163"/>
            <a:ext cx="358775" cy="215900"/>
          </a:xfrm>
          <a:prstGeom prst="line">
            <a:avLst/>
          </a:prstGeom>
          <a:noFill/>
          <a:ln w="28575">
            <a:solidFill>
              <a:schemeClr val="tx1"/>
            </a:solidFill>
            <a:round/>
            <a:headEnd/>
            <a:tailEnd/>
          </a:ln>
        </p:spPr>
        <p:txBody>
          <a:bodyPr/>
          <a:lstStyle/>
          <a:p>
            <a:endParaRPr lang="ru-RU"/>
          </a:p>
        </p:txBody>
      </p:sp>
      <p:sp>
        <p:nvSpPr>
          <p:cNvPr id="18514" name="Line 84"/>
          <p:cNvSpPr>
            <a:spLocks noChangeShapeType="1"/>
          </p:cNvSpPr>
          <p:nvPr/>
        </p:nvSpPr>
        <p:spPr bwMode="auto">
          <a:xfrm>
            <a:off x="1979613" y="5300663"/>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1" name="Rectangle 43"/>
          <p:cNvSpPr>
            <a:spLocks noGrp="1" noChangeArrowheads="1"/>
          </p:cNvSpPr>
          <p:nvPr>
            <p:ph type="title"/>
          </p:nvPr>
        </p:nvSpPr>
        <p:spPr>
          <a:xfrm>
            <a:off x="323850" y="5129213"/>
            <a:ext cx="4356100" cy="1728787"/>
          </a:xfrm>
        </p:spPr>
        <p:txBody>
          <a:bodyPr/>
          <a:lstStyle/>
          <a:p>
            <a:pPr algn="l" eaLnBrk="1" hangingPunct="1">
              <a:defRPr/>
            </a:pPr>
            <a:r>
              <a:rPr lang="ru-RU" sz="2000" smtClean="0">
                <a:solidFill>
                  <a:srgbClr val="FFCCCC"/>
                </a:solidFill>
              </a:rPr>
              <a:t>План: </a:t>
            </a:r>
            <a:r>
              <a:rPr lang="en-US" sz="2000" smtClean="0">
                <a:solidFill>
                  <a:srgbClr val="FFCCCC"/>
                </a:solidFill>
              </a:rPr>
              <a:t>Z=2*2</a:t>
            </a:r>
            <a:r>
              <a:rPr lang="ru-RU" sz="2000" smtClean="0">
                <a:solidFill>
                  <a:srgbClr val="FFCCCC"/>
                </a:solidFill>
              </a:rPr>
              <a:t>2</a:t>
            </a:r>
            <a:r>
              <a:rPr lang="en-US" sz="2000" smtClean="0">
                <a:solidFill>
                  <a:srgbClr val="FFCCCC"/>
                </a:solidFill>
              </a:rPr>
              <a:t>+</a:t>
            </a:r>
            <a:r>
              <a:rPr lang="ru-RU" sz="2000" smtClean="0">
                <a:solidFill>
                  <a:srgbClr val="FFCCCC"/>
                </a:solidFill>
              </a:rPr>
              <a:t>1</a:t>
            </a:r>
            <a:r>
              <a:rPr lang="en-US" sz="2000" smtClean="0">
                <a:solidFill>
                  <a:srgbClr val="FFCCCC"/>
                </a:solidFill>
              </a:rPr>
              <a:t>*</a:t>
            </a:r>
            <a:r>
              <a:rPr lang="ru-RU" sz="2000" smtClean="0">
                <a:solidFill>
                  <a:srgbClr val="FFCCCC"/>
                </a:solidFill>
              </a:rPr>
              <a:t>45</a:t>
            </a:r>
            <a:r>
              <a:rPr lang="en-US" sz="2000" smtClean="0">
                <a:solidFill>
                  <a:srgbClr val="FFCCCC"/>
                </a:solidFill>
              </a:rPr>
              <a:t>+..4*30=321</a:t>
            </a:r>
            <a:r>
              <a:rPr lang="ru-RU" sz="2000" smtClean="0">
                <a:solidFill>
                  <a:srgbClr val="FFCCCC"/>
                </a:solidFill>
              </a:rPr>
              <a:t/>
            </a:r>
            <a:br>
              <a:rPr lang="ru-RU" sz="2000" smtClean="0">
                <a:solidFill>
                  <a:srgbClr val="FFCCCC"/>
                </a:solidFill>
              </a:rPr>
            </a:br>
            <a:r>
              <a:rPr lang="ru-RU" sz="2000" smtClean="0">
                <a:solidFill>
                  <a:srgbClr val="FFCCCC"/>
                </a:solidFill>
              </a:rPr>
              <a:t/>
            </a:r>
            <a:br>
              <a:rPr lang="ru-RU" sz="2000" smtClean="0">
                <a:solidFill>
                  <a:srgbClr val="FFCCCC"/>
                </a:solidFill>
              </a:rPr>
            </a:br>
            <a:r>
              <a:rPr lang="ru-RU" sz="2000" smtClean="0">
                <a:solidFill>
                  <a:srgbClr val="FFCCCC"/>
                </a:solidFill>
              </a:rPr>
              <a:t/>
            </a:r>
            <a:br>
              <a:rPr lang="ru-RU" sz="2000" smtClean="0">
                <a:solidFill>
                  <a:srgbClr val="FFCCCC"/>
                </a:solidFill>
              </a:rPr>
            </a:br>
            <a:r>
              <a:rPr lang="ru-RU" sz="1600" smtClean="0">
                <a:solidFill>
                  <a:srgbClr val="FFCCCC"/>
                </a:solidFill>
                <a:hlinkClick r:id="rId2" action="ppaction://hlinksldjump"/>
              </a:rPr>
              <a:t>все методы.</a:t>
            </a:r>
            <a:r>
              <a:rPr lang="ru-RU" sz="1600" smtClean="0">
                <a:solidFill>
                  <a:srgbClr val="FFCCCC"/>
                </a:solidFill>
              </a:rPr>
              <a:t/>
            </a:r>
            <a:br>
              <a:rPr lang="ru-RU" sz="1600" smtClean="0">
                <a:solidFill>
                  <a:srgbClr val="FFCCCC"/>
                </a:solidFill>
              </a:rPr>
            </a:br>
            <a:endParaRPr lang="ru-RU" sz="1600" smtClean="0">
              <a:solidFill>
                <a:srgbClr val="FFCCCC"/>
              </a:solidFill>
            </a:endParaRPr>
          </a:p>
        </p:txBody>
      </p:sp>
      <p:sp>
        <p:nvSpPr>
          <p:cNvPr id="27692" name="Rectangle 44"/>
          <p:cNvSpPr>
            <a:spLocks noGrp="1" noChangeArrowheads="1"/>
          </p:cNvSpPr>
          <p:nvPr>
            <p:ph type="body" sz="half" idx="1"/>
          </p:nvPr>
        </p:nvSpPr>
        <p:spPr>
          <a:xfrm>
            <a:off x="395288" y="260350"/>
            <a:ext cx="8497887" cy="3816350"/>
          </a:xfrm>
        </p:spPr>
        <p:txBody>
          <a:bodyPr/>
          <a:lstStyle/>
          <a:p>
            <a:pPr algn="ctr" eaLnBrk="1" hangingPunct="1">
              <a:buFont typeface="Wingdings" pitchFamily="2" charset="2"/>
              <a:buNone/>
              <a:defRPr/>
            </a:pPr>
            <a:r>
              <a:rPr lang="ru-RU" sz="3200" b="1" smtClean="0">
                <a:solidFill>
                  <a:srgbClr val="FFCCCC"/>
                </a:solidFill>
              </a:rPr>
              <a:t>Метод двойного предпочтения.</a:t>
            </a:r>
          </a:p>
          <a:p>
            <a:pPr algn="just" eaLnBrk="1" hangingPunct="1">
              <a:buFont typeface="Wingdings" pitchFamily="2" charset="2"/>
              <a:buNone/>
              <a:defRPr/>
            </a:pPr>
            <a:endParaRPr lang="ru-RU" sz="2000" smtClean="0">
              <a:solidFill>
                <a:srgbClr val="FFFFCC"/>
              </a:solidFill>
              <a:effectLst/>
              <a:latin typeface="Times New Roman" pitchFamily="18" charset="0"/>
            </a:endParaRPr>
          </a:p>
          <a:p>
            <a:pPr algn="just" eaLnBrk="1" hangingPunct="1">
              <a:buFont typeface="Wingdings" pitchFamily="2" charset="2"/>
              <a:buNone/>
              <a:defRPr/>
            </a:pPr>
            <a:r>
              <a:rPr lang="ru-RU" sz="2100" smtClean="0">
                <a:solidFill>
                  <a:srgbClr val="FFFFCC"/>
                </a:solidFill>
                <a:effectLst/>
                <a:latin typeface="Times New Roman" pitchFamily="18" charset="0"/>
              </a:rPr>
              <a:t>Ищется минимальный элемент в первом столбце и проверяется является ли он минимальным в строке, если ответ положительный, то данная клетка запоминается, то есть в зависимости от спроса и предложения в данную графу-клетку ставится поставка, затем, при превращении в нуль, вычеркивается строка либо столбец.</a:t>
            </a:r>
          </a:p>
          <a:p>
            <a:pPr algn="just" eaLnBrk="1" hangingPunct="1">
              <a:buFont typeface="Wingdings" pitchFamily="2" charset="2"/>
              <a:buNone/>
              <a:defRPr/>
            </a:pPr>
            <a:r>
              <a:rPr lang="ru-RU" sz="2100" smtClean="0">
                <a:solidFill>
                  <a:srgbClr val="FFFFCC"/>
                </a:solidFill>
                <a:effectLst/>
                <a:latin typeface="Times New Roman" pitchFamily="18" charset="0"/>
              </a:rPr>
              <a:t>Пройдя таким образом всю матрицу переходят к первому столбцу из оставшихся(не вычеркнутых) и тек до тех пор пока распределение не будет закончено.</a:t>
            </a:r>
            <a:endParaRPr lang="en-US" sz="2100" smtClean="0">
              <a:solidFill>
                <a:srgbClr val="FFFFCC"/>
              </a:solidFill>
              <a:effectLst/>
              <a:latin typeface="Times New Roman" pitchFamily="18" charset="0"/>
            </a:endParaRPr>
          </a:p>
        </p:txBody>
      </p:sp>
      <p:graphicFrame>
        <p:nvGraphicFramePr>
          <p:cNvPr id="27694" name="Group 46"/>
          <p:cNvGraphicFramePr>
            <a:graphicFrameLocks noGrp="1"/>
          </p:cNvGraphicFramePr>
          <p:nvPr>
            <p:ph idx="4294967295"/>
          </p:nvPr>
        </p:nvGraphicFramePr>
        <p:xfrm>
          <a:off x="4859338" y="3933825"/>
          <a:ext cx="3889375" cy="2663826"/>
        </p:xfrm>
        <a:graphic>
          <a:graphicData uri="http://schemas.openxmlformats.org/drawingml/2006/table">
            <a:tbl>
              <a:tblPr/>
              <a:tblGrid>
                <a:gridCol w="647700"/>
                <a:gridCol w="647700"/>
                <a:gridCol w="649287"/>
                <a:gridCol w="649288"/>
                <a:gridCol w="647700"/>
                <a:gridCol w="647700"/>
              </a:tblGrid>
              <a:tr h="769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56473" name="Group 153"/>
          <p:cNvGraphicFramePr>
            <a:graphicFrameLocks noGrp="1"/>
          </p:cNvGraphicFramePr>
          <p:nvPr/>
        </p:nvGraphicFramePr>
        <p:xfrm>
          <a:off x="2700338" y="1917700"/>
          <a:ext cx="5761037" cy="4248150"/>
        </p:xfrm>
        <a:graphic>
          <a:graphicData uri="http://schemas.openxmlformats.org/drawingml/2006/table">
            <a:tbl>
              <a:tblPr/>
              <a:tblGrid>
                <a:gridCol w="960437"/>
                <a:gridCol w="960438"/>
                <a:gridCol w="960437"/>
                <a:gridCol w="958850"/>
                <a:gridCol w="960438"/>
                <a:gridCol w="960437"/>
              </a:tblGrid>
              <a:tr h="1152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3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44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510" name="Group 190"/>
          <p:cNvGraphicFramePr>
            <a:graphicFrameLocks noGrp="1"/>
          </p:cNvGraphicFramePr>
          <p:nvPr/>
        </p:nvGraphicFramePr>
        <p:xfrm>
          <a:off x="2700338" y="1196975"/>
          <a:ext cx="5761037" cy="720725"/>
        </p:xfrm>
        <a:graphic>
          <a:graphicData uri="http://schemas.openxmlformats.org/drawingml/2006/table">
            <a:tbl>
              <a:tblPr/>
              <a:tblGrid>
                <a:gridCol w="960437"/>
                <a:gridCol w="960438"/>
                <a:gridCol w="960437"/>
                <a:gridCol w="958850"/>
                <a:gridCol w="960438"/>
                <a:gridCol w="960437"/>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526" name="Group 206"/>
          <p:cNvGraphicFramePr>
            <a:graphicFrameLocks noGrp="1"/>
          </p:cNvGraphicFramePr>
          <p:nvPr/>
        </p:nvGraphicFramePr>
        <p:xfrm>
          <a:off x="1547813" y="1196975"/>
          <a:ext cx="1158875" cy="4968875"/>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0 30 33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50" name="Line 220"/>
          <p:cNvSpPr>
            <a:spLocks noChangeShapeType="1"/>
          </p:cNvSpPr>
          <p:nvPr/>
        </p:nvSpPr>
        <p:spPr bwMode="auto">
          <a:xfrm>
            <a:off x="4645025" y="1989138"/>
            <a:ext cx="358775" cy="215900"/>
          </a:xfrm>
          <a:prstGeom prst="line">
            <a:avLst/>
          </a:prstGeom>
          <a:noFill/>
          <a:ln w="28575">
            <a:solidFill>
              <a:schemeClr val="tx1"/>
            </a:solidFill>
            <a:round/>
            <a:headEnd/>
            <a:tailEnd/>
          </a:ln>
        </p:spPr>
        <p:txBody>
          <a:bodyPr/>
          <a:lstStyle/>
          <a:p>
            <a:endParaRPr lang="ru-RU"/>
          </a:p>
        </p:txBody>
      </p:sp>
      <p:sp>
        <p:nvSpPr>
          <p:cNvPr id="20551" name="Line 221"/>
          <p:cNvSpPr>
            <a:spLocks noChangeShapeType="1"/>
          </p:cNvSpPr>
          <p:nvPr/>
        </p:nvSpPr>
        <p:spPr bwMode="auto">
          <a:xfrm>
            <a:off x="2771775" y="5086350"/>
            <a:ext cx="358775" cy="215900"/>
          </a:xfrm>
          <a:prstGeom prst="line">
            <a:avLst/>
          </a:prstGeom>
          <a:noFill/>
          <a:ln w="28575">
            <a:solidFill>
              <a:schemeClr val="tx1"/>
            </a:solidFill>
            <a:round/>
            <a:headEnd/>
            <a:tailEnd/>
          </a:ln>
        </p:spPr>
        <p:txBody>
          <a:bodyPr/>
          <a:lstStyle/>
          <a:p>
            <a:endParaRPr lang="ru-RU"/>
          </a:p>
        </p:txBody>
      </p:sp>
      <p:sp>
        <p:nvSpPr>
          <p:cNvPr id="20552" name="Line 222"/>
          <p:cNvSpPr>
            <a:spLocks noChangeShapeType="1"/>
          </p:cNvSpPr>
          <p:nvPr/>
        </p:nvSpPr>
        <p:spPr bwMode="auto">
          <a:xfrm>
            <a:off x="2771775" y="4149725"/>
            <a:ext cx="358775" cy="215900"/>
          </a:xfrm>
          <a:prstGeom prst="line">
            <a:avLst/>
          </a:prstGeom>
          <a:noFill/>
          <a:ln w="28575">
            <a:solidFill>
              <a:schemeClr val="tx1"/>
            </a:solidFill>
            <a:round/>
            <a:headEnd/>
            <a:tailEnd/>
          </a:ln>
        </p:spPr>
        <p:txBody>
          <a:bodyPr/>
          <a:lstStyle/>
          <a:p>
            <a:endParaRPr lang="ru-RU"/>
          </a:p>
        </p:txBody>
      </p:sp>
      <p:sp>
        <p:nvSpPr>
          <p:cNvPr id="20553" name="Line 223"/>
          <p:cNvSpPr>
            <a:spLocks noChangeShapeType="1"/>
          </p:cNvSpPr>
          <p:nvPr/>
        </p:nvSpPr>
        <p:spPr bwMode="auto">
          <a:xfrm>
            <a:off x="2771775" y="3141663"/>
            <a:ext cx="358775" cy="215900"/>
          </a:xfrm>
          <a:prstGeom prst="line">
            <a:avLst/>
          </a:prstGeom>
          <a:noFill/>
          <a:ln w="28575">
            <a:solidFill>
              <a:schemeClr val="tx1"/>
            </a:solidFill>
            <a:round/>
            <a:headEnd/>
            <a:tailEnd/>
          </a:ln>
        </p:spPr>
        <p:txBody>
          <a:bodyPr/>
          <a:lstStyle/>
          <a:p>
            <a:endParaRPr lang="ru-RU"/>
          </a:p>
        </p:txBody>
      </p:sp>
      <p:sp>
        <p:nvSpPr>
          <p:cNvPr id="20554" name="Line 224"/>
          <p:cNvSpPr>
            <a:spLocks noChangeShapeType="1"/>
          </p:cNvSpPr>
          <p:nvPr/>
        </p:nvSpPr>
        <p:spPr bwMode="auto">
          <a:xfrm>
            <a:off x="3708400" y="1989138"/>
            <a:ext cx="358775" cy="215900"/>
          </a:xfrm>
          <a:prstGeom prst="line">
            <a:avLst/>
          </a:prstGeom>
          <a:noFill/>
          <a:ln w="28575">
            <a:solidFill>
              <a:schemeClr val="tx1"/>
            </a:solidFill>
            <a:round/>
            <a:headEnd/>
            <a:tailEnd/>
          </a:ln>
        </p:spPr>
        <p:txBody>
          <a:bodyPr/>
          <a:lstStyle/>
          <a:p>
            <a:endParaRPr lang="ru-RU"/>
          </a:p>
        </p:txBody>
      </p:sp>
      <p:sp>
        <p:nvSpPr>
          <p:cNvPr id="20555" name="Line 225"/>
          <p:cNvSpPr>
            <a:spLocks noChangeShapeType="1"/>
          </p:cNvSpPr>
          <p:nvPr/>
        </p:nvSpPr>
        <p:spPr bwMode="auto">
          <a:xfrm>
            <a:off x="5724525" y="1989138"/>
            <a:ext cx="358775" cy="215900"/>
          </a:xfrm>
          <a:prstGeom prst="line">
            <a:avLst/>
          </a:prstGeom>
          <a:noFill/>
          <a:ln w="28575">
            <a:solidFill>
              <a:schemeClr val="tx1"/>
            </a:solidFill>
            <a:round/>
            <a:headEnd/>
            <a:tailEnd/>
          </a:ln>
        </p:spPr>
        <p:txBody>
          <a:bodyPr/>
          <a:lstStyle/>
          <a:p>
            <a:endParaRPr lang="ru-RU"/>
          </a:p>
        </p:txBody>
      </p:sp>
      <p:sp>
        <p:nvSpPr>
          <p:cNvPr id="20556" name="Line 226"/>
          <p:cNvSpPr>
            <a:spLocks noChangeShapeType="1"/>
          </p:cNvSpPr>
          <p:nvPr/>
        </p:nvSpPr>
        <p:spPr bwMode="auto">
          <a:xfrm>
            <a:off x="6661150" y="1989138"/>
            <a:ext cx="358775" cy="215900"/>
          </a:xfrm>
          <a:prstGeom prst="line">
            <a:avLst/>
          </a:prstGeom>
          <a:noFill/>
          <a:ln w="28575">
            <a:solidFill>
              <a:schemeClr val="tx1"/>
            </a:solidFill>
            <a:round/>
            <a:headEnd/>
            <a:tailEnd/>
          </a:ln>
        </p:spPr>
        <p:txBody>
          <a:bodyPr/>
          <a:lstStyle/>
          <a:p>
            <a:endParaRPr lang="ru-RU"/>
          </a:p>
        </p:txBody>
      </p:sp>
      <p:sp>
        <p:nvSpPr>
          <p:cNvPr id="20557" name="Line 227"/>
          <p:cNvSpPr>
            <a:spLocks noChangeShapeType="1"/>
          </p:cNvSpPr>
          <p:nvPr/>
        </p:nvSpPr>
        <p:spPr bwMode="auto">
          <a:xfrm>
            <a:off x="7596188" y="1989138"/>
            <a:ext cx="358775" cy="215900"/>
          </a:xfrm>
          <a:prstGeom prst="line">
            <a:avLst/>
          </a:prstGeom>
          <a:noFill/>
          <a:ln w="28575">
            <a:solidFill>
              <a:schemeClr val="tx1"/>
            </a:solidFill>
            <a:round/>
            <a:headEnd/>
            <a:tailEnd/>
          </a:ln>
        </p:spPr>
        <p:txBody>
          <a:bodyPr/>
          <a:lstStyle/>
          <a:p>
            <a:endParaRPr lang="ru-RU"/>
          </a:p>
        </p:txBody>
      </p:sp>
      <p:sp>
        <p:nvSpPr>
          <p:cNvPr id="20558" name="Line 228"/>
          <p:cNvSpPr>
            <a:spLocks noChangeShapeType="1"/>
          </p:cNvSpPr>
          <p:nvPr/>
        </p:nvSpPr>
        <p:spPr bwMode="auto">
          <a:xfrm>
            <a:off x="5580063" y="1270000"/>
            <a:ext cx="358775" cy="215900"/>
          </a:xfrm>
          <a:prstGeom prst="line">
            <a:avLst/>
          </a:prstGeom>
          <a:noFill/>
          <a:ln w="28575">
            <a:solidFill>
              <a:schemeClr val="tx1"/>
            </a:solidFill>
            <a:round/>
            <a:headEnd/>
            <a:tailEnd/>
          </a:ln>
        </p:spPr>
        <p:txBody>
          <a:bodyPr/>
          <a:lstStyle/>
          <a:p>
            <a:endParaRPr lang="ru-RU"/>
          </a:p>
        </p:txBody>
      </p:sp>
      <p:sp>
        <p:nvSpPr>
          <p:cNvPr id="20559" name="Line 229"/>
          <p:cNvSpPr>
            <a:spLocks noChangeShapeType="1"/>
          </p:cNvSpPr>
          <p:nvPr/>
        </p:nvSpPr>
        <p:spPr bwMode="auto">
          <a:xfrm>
            <a:off x="6588125" y="1270000"/>
            <a:ext cx="358775" cy="215900"/>
          </a:xfrm>
          <a:prstGeom prst="line">
            <a:avLst/>
          </a:prstGeom>
          <a:noFill/>
          <a:ln w="28575">
            <a:solidFill>
              <a:schemeClr val="tx1"/>
            </a:solidFill>
            <a:round/>
            <a:headEnd/>
            <a:tailEnd/>
          </a:ln>
        </p:spPr>
        <p:txBody>
          <a:bodyPr/>
          <a:lstStyle/>
          <a:p>
            <a:endParaRPr lang="ru-RU"/>
          </a:p>
        </p:txBody>
      </p:sp>
      <p:sp>
        <p:nvSpPr>
          <p:cNvPr id="20560" name="Line 230"/>
          <p:cNvSpPr>
            <a:spLocks noChangeShapeType="1"/>
          </p:cNvSpPr>
          <p:nvPr/>
        </p:nvSpPr>
        <p:spPr bwMode="auto">
          <a:xfrm>
            <a:off x="2339975" y="3141663"/>
            <a:ext cx="358775" cy="215900"/>
          </a:xfrm>
          <a:prstGeom prst="line">
            <a:avLst/>
          </a:prstGeom>
          <a:noFill/>
          <a:ln w="28575">
            <a:solidFill>
              <a:schemeClr val="tx1"/>
            </a:solidFill>
            <a:round/>
            <a:headEnd/>
            <a:tailEnd/>
          </a:ln>
        </p:spPr>
        <p:txBody>
          <a:bodyPr/>
          <a:lstStyle/>
          <a:p>
            <a:endParaRPr lang="ru-RU"/>
          </a:p>
        </p:txBody>
      </p:sp>
      <p:sp>
        <p:nvSpPr>
          <p:cNvPr id="20561" name="Line 231"/>
          <p:cNvSpPr>
            <a:spLocks noChangeShapeType="1"/>
          </p:cNvSpPr>
          <p:nvPr/>
        </p:nvSpPr>
        <p:spPr bwMode="auto">
          <a:xfrm>
            <a:off x="2339975" y="4149725"/>
            <a:ext cx="358775" cy="215900"/>
          </a:xfrm>
          <a:prstGeom prst="line">
            <a:avLst/>
          </a:prstGeom>
          <a:noFill/>
          <a:ln w="28575">
            <a:solidFill>
              <a:schemeClr val="tx1"/>
            </a:solidFill>
            <a:round/>
            <a:headEnd/>
            <a:tailEnd/>
          </a:ln>
        </p:spPr>
        <p:txBody>
          <a:bodyPr/>
          <a:lstStyle/>
          <a:p>
            <a:endParaRPr lang="ru-RU"/>
          </a:p>
        </p:txBody>
      </p:sp>
      <p:sp>
        <p:nvSpPr>
          <p:cNvPr id="20562" name="Line 232"/>
          <p:cNvSpPr>
            <a:spLocks noChangeShapeType="1"/>
          </p:cNvSpPr>
          <p:nvPr/>
        </p:nvSpPr>
        <p:spPr bwMode="auto">
          <a:xfrm>
            <a:off x="2052638" y="5157788"/>
            <a:ext cx="358775" cy="215900"/>
          </a:xfrm>
          <a:prstGeom prst="line">
            <a:avLst/>
          </a:prstGeom>
          <a:noFill/>
          <a:ln w="28575">
            <a:solidFill>
              <a:schemeClr val="tx1"/>
            </a:solidFill>
            <a:round/>
            <a:headEnd/>
            <a:tailEnd/>
          </a:ln>
        </p:spPr>
        <p:txBody>
          <a:bodyPr/>
          <a:lstStyle/>
          <a:p>
            <a:endParaRPr lang="ru-RU"/>
          </a:p>
        </p:txBody>
      </p:sp>
      <p:sp>
        <p:nvSpPr>
          <p:cNvPr id="20563" name="Line 233"/>
          <p:cNvSpPr>
            <a:spLocks noChangeShapeType="1"/>
          </p:cNvSpPr>
          <p:nvPr/>
        </p:nvSpPr>
        <p:spPr bwMode="auto">
          <a:xfrm>
            <a:off x="2339975" y="5157788"/>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79388" y="620713"/>
            <a:ext cx="8785225" cy="5475287"/>
          </a:xfrm>
        </p:spPr>
        <p:txBody>
          <a:bodyPr/>
          <a:lstStyle/>
          <a:p>
            <a:pPr algn="just" eaLnBrk="1" hangingPunct="1">
              <a:buFont typeface="Wingdings" pitchFamily="2" charset="2"/>
              <a:buNone/>
              <a:defRPr/>
            </a:pPr>
            <a:endParaRPr lang="en-US" smtClean="0">
              <a:solidFill>
                <a:schemeClr val="tx2"/>
              </a:solidFill>
            </a:endParaRPr>
          </a:p>
          <a:p>
            <a:pPr algn="just" eaLnBrk="1" hangingPunct="1">
              <a:lnSpc>
                <a:spcPct val="120000"/>
              </a:lnSpc>
              <a:buFont typeface="Wingdings" pitchFamily="2" charset="2"/>
              <a:buNone/>
              <a:defRPr/>
            </a:pPr>
            <a:r>
              <a:rPr lang="ru-RU" sz="3600" smtClean="0">
                <a:solidFill>
                  <a:srgbClr val="FFCCCC"/>
                </a:solidFill>
              </a:rPr>
              <a:t>Транспортная задача является одной из наиболее распространенных задач линейного программирования и находит широкое практическое применение.</a:t>
            </a:r>
          </a:p>
          <a:p>
            <a:pPr eaLnBrk="1" hangingPunct="1">
              <a:buFont typeface="Wingdings" pitchFamily="2" charset="2"/>
              <a:buNone/>
              <a:defRPr/>
            </a:pPr>
            <a:endParaRPr lang="ru-RU" sz="3600" smtClean="0">
              <a:solidFill>
                <a:srgbClr val="FFCC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8313" y="188913"/>
            <a:ext cx="8229600" cy="915987"/>
          </a:xfrm>
        </p:spPr>
        <p:txBody>
          <a:bodyPr/>
          <a:lstStyle/>
          <a:p>
            <a:pPr eaLnBrk="1" hangingPunct="1">
              <a:defRPr/>
            </a:pPr>
            <a:r>
              <a:rPr lang="ru-RU" sz="3200" b="1" smtClean="0">
                <a:solidFill>
                  <a:srgbClr val="FFCCCC"/>
                </a:solidFill>
              </a:rPr>
              <a:t>Метод Лебедева.</a:t>
            </a:r>
          </a:p>
        </p:txBody>
      </p:sp>
      <p:sp>
        <p:nvSpPr>
          <p:cNvPr id="21507" name="Rectangle 4"/>
          <p:cNvSpPr>
            <a:spLocks noGrp="1" noChangeArrowheads="1"/>
          </p:cNvSpPr>
          <p:nvPr>
            <p:ph type="body" sz="half" idx="1"/>
          </p:nvPr>
        </p:nvSpPr>
        <p:spPr>
          <a:xfrm>
            <a:off x="395288" y="908050"/>
            <a:ext cx="8218487" cy="4114800"/>
          </a:xfrm>
          <a:noFill/>
        </p:spPr>
        <p:txBody>
          <a:bodyPr/>
          <a:lstStyle/>
          <a:p>
            <a:pPr algn="just" eaLnBrk="1" hangingPunct="1">
              <a:buFont typeface="Wingdings" pitchFamily="2" charset="2"/>
              <a:buNone/>
            </a:pPr>
            <a:r>
              <a:rPr lang="ru-RU" sz="1600" smtClean="0">
                <a:solidFill>
                  <a:srgbClr val="FFFFCC"/>
                </a:solidFill>
                <a:effectLst/>
                <a:latin typeface="Times New Roman" pitchFamily="18" charset="0"/>
              </a:rPr>
              <a:t>При данном методе подсчитывается С</a:t>
            </a:r>
            <a:r>
              <a:rPr lang="en-US" sz="1600" smtClean="0">
                <a:solidFill>
                  <a:srgbClr val="FFFFCC"/>
                </a:solidFill>
                <a:effectLst/>
                <a:latin typeface="Times New Roman" pitchFamily="18" charset="0"/>
              </a:rPr>
              <a:t>ij </a:t>
            </a:r>
            <a:r>
              <a:rPr lang="ru-RU" sz="1600" smtClean="0">
                <a:solidFill>
                  <a:srgbClr val="FFFFCC"/>
                </a:solidFill>
                <a:effectLst/>
                <a:latin typeface="Times New Roman" pitchFamily="18" charset="0"/>
              </a:rPr>
              <a:t>по строкам и столбцам и каждая сумма делится на число элементов в строке или строке, в результате чего получаются средние величины. </a:t>
            </a:r>
          </a:p>
          <a:p>
            <a:pPr algn="just" eaLnBrk="1" hangingPunct="1">
              <a:buFont typeface="Wingdings" pitchFamily="2" charset="2"/>
              <a:buNone/>
            </a:pPr>
            <a:r>
              <a:rPr lang="ru-RU" sz="1600" smtClean="0">
                <a:solidFill>
                  <a:srgbClr val="FFFFCC"/>
                </a:solidFill>
                <a:effectLst/>
                <a:latin typeface="Times New Roman" pitchFamily="18" charset="0"/>
              </a:rPr>
              <a:t>Каждый элемент вычитается из суммы двух соответствующих средних. При этом разности называются </a:t>
            </a:r>
            <a:r>
              <a:rPr lang="ru-RU" sz="1600" u="sng" smtClean="0">
                <a:solidFill>
                  <a:srgbClr val="FFFFCC"/>
                </a:solidFill>
                <a:effectLst/>
                <a:latin typeface="Times New Roman" pitchFamily="18" charset="0"/>
              </a:rPr>
              <a:t>коэффициентами очередности.</a:t>
            </a:r>
            <a:r>
              <a:rPr lang="ru-RU" sz="1600" smtClean="0">
                <a:solidFill>
                  <a:srgbClr val="FFFFCC"/>
                </a:solidFill>
                <a:effectLst/>
                <a:latin typeface="Times New Roman" pitchFamily="18" charset="0"/>
              </a:rPr>
              <a:t> </a:t>
            </a:r>
            <a:endParaRPr lang="en-US" sz="1600" smtClean="0">
              <a:solidFill>
                <a:srgbClr val="FFFFCC"/>
              </a:solidFill>
              <a:effectLst/>
              <a:latin typeface="Times New Roman" pitchFamily="18" charset="0"/>
            </a:endParaRPr>
          </a:p>
          <a:p>
            <a:pPr algn="just" eaLnBrk="1" hangingPunct="1">
              <a:buFont typeface="Wingdings" pitchFamily="2" charset="2"/>
              <a:buNone/>
            </a:pPr>
            <a:r>
              <a:rPr lang="ru-RU" sz="1600" smtClean="0">
                <a:solidFill>
                  <a:srgbClr val="FFFFCC"/>
                </a:solidFill>
                <a:effectLst/>
                <a:latin typeface="Times New Roman" pitchFamily="18" charset="0"/>
                <a:cs typeface="Times New Roman" pitchFamily="18" charset="0"/>
              </a:rPr>
              <a:t>Распределение поставок производится сначала в клетку таблицы с наибольшими коэффициентами, далее в следующую за ним по величине и т.д. Коэффициенты вписаны в правых верхних углах каждой клетки.</a:t>
            </a:r>
          </a:p>
          <a:p>
            <a:pPr algn="just" eaLnBrk="1" hangingPunct="1">
              <a:buFont typeface="Wingdings" pitchFamily="2" charset="2"/>
              <a:buNone/>
            </a:pPr>
            <a:endParaRPr lang="ru-RU" sz="1600" smtClean="0">
              <a:solidFill>
                <a:srgbClr val="FFFFCC"/>
              </a:solidFill>
              <a:effectLst/>
              <a:latin typeface="Times New Roman" pitchFamily="18" charset="0"/>
            </a:endParaRPr>
          </a:p>
          <a:p>
            <a:pPr algn="just" eaLnBrk="1" hangingPunct="1">
              <a:buFont typeface="Wingdings" pitchFamily="2" charset="2"/>
              <a:buNone/>
            </a:pPr>
            <a:r>
              <a:rPr lang="ru-RU" smtClean="0">
                <a:solidFill>
                  <a:srgbClr val="FFFFCC"/>
                </a:solidFill>
                <a:effectLst/>
                <a:latin typeface="Times New Roman" pitchFamily="18" charset="0"/>
              </a:rPr>
              <a:t> </a:t>
            </a:r>
          </a:p>
        </p:txBody>
      </p:sp>
      <p:sp>
        <p:nvSpPr>
          <p:cNvPr id="44037" name="Rectangle 5"/>
          <p:cNvSpPr>
            <a:spLocks noGrp="1" noChangeArrowheads="1"/>
          </p:cNvSpPr>
          <p:nvPr>
            <p:ph type="body" sz="half" idx="2"/>
          </p:nvPr>
        </p:nvSpPr>
        <p:spPr>
          <a:xfrm>
            <a:off x="250825" y="6165850"/>
            <a:ext cx="2952750" cy="434975"/>
          </a:xfrm>
        </p:spPr>
        <p:txBody>
          <a:bodyPr/>
          <a:lstStyle/>
          <a:p>
            <a:pPr eaLnBrk="1" hangingPunct="1">
              <a:buFont typeface="Wingdings" pitchFamily="2" charset="2"/>
              <a:buNone/>
              <a:defRPr/>
            </a:pPr>
            <a:r>
              <a:rPr lang="ru-RU" sz="1600" smtClean="0">
                <a:solidFill>
                  <a:srgbClr val="FFCCCC"/>
                </a:solidFill>
                <a:hlinkClick r:id="rId2" action="ppaction://hlinksldjump"/>
              </a:rPr>
              <a:t>все методы.</a:t>
            </a:r>
            <a:r>
              <a:rPr lang="ru-RU" sz="1600" smtClean="0">
                <a:solidFill>
                  <a:srgbClr val="FFCCCC"/>
                </a:solidFill>
              </a:rPr>
              <a:t/>
            </a:r>
            <a:br>
              <a:rPr lang="ru-RU" sz="1600" smtClean="0">
                <a:solidFill>
                  <a:srgbClr val="FFCCCC"/>
                </a:solidFill>
              </a:rPr>
            </a:br>
            <a:endParaRPr lang="ru-RU" sz="1600" smtClean="0">
              <a:solidFill>
                <a:srgbClr val="FFCCCC"/>
              </a:solidFill>
            </a:endParaRPr>
          </a:p>
        </p:txBody>
      </p:sp>
      <p:graphicFrame>
        <p:nvGraphicFramePr>
          <p:cNvPr id="44094" name="Group 62"/>
          <p:cNvGraphicFramePr>
            <a:graphicFrameLocks noGrp="1"/>
          </p:cNvGraphicFramePr>
          <p:nvPr/>
        </p:nvGraphicFramePr>
        <p:xfrm>
          <a:off x="4716463" y="3284538"/>
          <a:ext cx="4176712" cy="2882900"/>
        </p:xfrm>
        <a:graphic>
          <a:graphicData uri="http://schemas.openxmlformats.org/drawingml/2006/table">
            <a:tbl>
              <a:tblPr/>
              <a:tblGrid>
                <a:gridCol w="576262"/>
                <a:gridCol w="719138"/>
                <a:gridCol w="647700"/>
                <a:gridCol w="720725"/>
                <a:gridCol w="817562"/>
                <a:gridCol w="695325"/>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8" name="Rectangle 56"/>
          <p:cNvSpPr>
            <a:spLocks noChangeArrowheads="1"/>
          </p:cNvSpPr>
          <p:nvPr/>
        </p:nvSpPr>
        <p:spPr bwMode="auto">
          <a:xfrm>
            <a:off x="250825" y="2781300"/>
            <a:ext cx="4321175" cy="3455988"/>
          </a:xfrm>
          <a:prstGeom prst="rect">
            <a:avLst/>
          </a:prstGeom>
          <a:noFill/>
          <a:ln w="9525">
            <a:noFill/>
            <a:miter lim="800000"/>
            <a:headEnd/>
            <a:tailEnd/>
          </a:ln>
          <a:effectLst/>
        </p:spPr>
        <p:txBody>
          <a:bodyPr/>
          <a:lstStyle/>
          <a:p>
            <a:pPr marL="342900" indent="-342900" algn="just">
              <a:spcBef>
                <a:spcPct val="20000"/>
              </a:spcBef>
              <a:buClr>
                <a:schemeClr val="hlink"/>
              </a:buClr>
              <a:buSzPct val="65000"/>
              <a:buFont typeface="Wingdings" pitchFamily="2" charset="2"/>
              <a:buNone/>
              <a:defRPr/>
            </a:pPr>
            <a:r>
              <a:rPr lang="ru-RU">
                <a:solidFill>
                  <a:srgbClr val="FFFFCC"/>
                </a:solidFill>
                <a:latin typeface="Times New Roman" pitchFamily="18" charset="0"/>
                <a:cs typeface="Times New Roman" pitchFamily="18" charset="0"/>
              </a:rPr>
              <a:t>Этот способ, предложенный А.В. Лебедевым, несложен и дает в общем неплохие результаты. Так же как и в способе наименьшего элемента,  здесь  можно для каждой данной матрицы определить последовательность записи поставок (в порядке убывания  величин коэффициентов) и руководствоваться этой последовательностью при базисном  распределении  в  зависимости от конкретных величин показателей мощностей и спроса. </a:t>
            </a:r>
          </a:p>
          <a:p>
            <a:pPr marL="342900" indent="-342900" algn="just">
              <a:spcBef>
                <a:spcPct val="20000"/>
              </a:spcBef>
              <a:buClr>
                <a:schemeClr val="hlink"/>
              </a:buClr>
              <a:buSzPct val="65000"/>
              <a:buFont typeface="Wingdings" pitchFamily="2" charset="2"/>
              <a:buNone/>
              <a:defRPr/>
            </a:pPr>
            <a:r>
              <a:rPr lang="ru-RU" sz="1800">
                <a:solidFill>
                  <a:srgbClr val="FFCCCC"/>
                </a:solidFill>
                <a:effectLst>
                  <a:outerShdw blurRad="38100" dist="38100" dir="2700000" algn="tl">
                    <a:srgbClr val="000000"/>
                  </a:outerShdw>
                </a:effectLst>
              </a:rPr>
              <a:t>План: </a:t>
            </a:r>
            <a:r>
              <a:rPr lang="en-US" sz="1800">
                <a:solidFill>
                  <a:srgbClr val="FFCCCC"/>
                </a:solidFill>
                <a:effectLst>
                  <a:outerShdw blurRad="38100" dist="38100" dir="2700000" algn="tl">
                    <a:srgbClr val="000000"/>
                  </a:outerShdw>
                </a:effectLst>
              </a:rPr>
              <a:t>Z=</a:t>
            </a:r>
            <a:r>
              <a:rPr lang="ru-RU" sz="1800">
                <a:solidFill>
                  <a:srgbClr val="FFCCCC"/>
                </a:solidFill>
                <a:effectLst>
                  <a:outerShdw blurRad="38100" dist="38100" dir="2700000" algn="tl">
                    <a:srgbClr val="000000"/>
                  </a:outerShdw>
                </a:effectLst>
              </a:rPr>
              <a:t>1</a:t>
            </a:r>
            <a:r>
              <a:rPr lang="en-US" sz="1800">
                <a:solidFill>
                  <a:srgbClr val="FFCCCC"/>
                </a:solidFill>
                <a:effectLst>
                  <a:outerShdw blurRad="38100" dist="38100" dir="2700000" algn="tl">
                    <a:srgbClr val="000000"/>
                  </a:outerShdw>
                </a:effectLst>
              </a:rPr>
              <a:t>*</a:t>
            </a:r>
            <a:r>
              <a:rPr lang="ru-RU" sz="1800">
                <a:solidFill>
                  <a:srgbClr val="FFCCCC"/>
                </a:solidFill>
                <a:effectLst>
                  <a:outerShdw blurRad="38100" dist="38100" dir="2700000" algn="tl">
                    <a:srgbClr val="000000"/>
                  </a:outerShdw>
                </a:effectLst>
              </a:rPr>
              <a:t>45</a:t>
            </a:r>
            <a:r>
              <a:rPr lang="en-US" sz="1800">
                <a:solidFill>
                  <a:srgbClr val="FFCCCC"/>
                </a:solidFill>
                <a:effectLst>
                  <a:outerShdw blurRad="38100" dist="38100" dir="2700000" algn="tl">
                    <a:srgbClr val="000000"/>
                  </a:outerShdw>
                </a:effectLst>
              </a:rPr>
              <a:t>+4*15..2*20=32</a:t>
            </a:r>
            <a:r>
              <a:rPr lang="ru-RU" sz="1800">
                <a:solidFill>
                  <a:srgbClr val="FFCCCC"/>
                </a:solidFill>
                <a:effectLst>
                  <a:outerShdw blurRad="38100" dist="38100" dir="2700000" algn="tl">
                    <a:srgbClr val="000000"/>
                  </a:outerShdw>
                </a:effectLst>
              </a:rPr>
              <a:t>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76100" name="Group 324"/>
          <p:cNvGraphicFramePr>
            <a:graphicFrameLocks noGrp="1"/>
          </p:cNvGraphicFramePr>
          <p:nvPr/>
        </p:nvGraphicFramePr>
        <p:xfrm>
          <a:off x="1692275" y="1628775"/>
          <a:ext cx="4608513" cy="2735263"/>
        </p:xfrm>
        <a:graphic>
          <a:graphicData uri="http://schemas.openxmlformats.org/drawingml/2006/table">
            <a:tbl>
              <a:tblPr/>
              <a:tblGrid>
                <a:gridCol w="576263"/>
                <a:gridCol w="790575"/>
                <a:gridCol w="792162"/>
                <a:gridCol w="792163"/>
                <a:gridCol w="792162"/>
                <a:gridCol w="865188"/>
              </a:tblGrid>
              <a:tr h="722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3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2,2</a:t>
                      </a:r>
                      <a:r>
                        <a:rPr kumimoji="0" lang="ru-RU" sz="13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    </a:t>
                      </a:r>
                      <a:r>
                        <a:rPr kumimoji="0" lang="ru-RU" sz="13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5,2</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2,8</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3,4</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3,7</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3,6</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3,9</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083" name="Group 307"/>
          <p:cNvGraphicFramePr>
            <a:graphicFrameLocks noGrp="1"/>
          </p:cNvGraphicFramePr>
          <p:nvPr/>
        </p:nvGraphicFramePr>
        <p:xfrm>
          <a:off x="1692275" y="1125538"/>
          <a:ext cx="4608513" cy="504825"/>
        </p:xfrm>
        <a:graphic>
          <a:graphicData uri="http://schemas.openxmlformats.org/drawingml/2006/table">
            <a:tbl>
              <a:tblPr/>
              <a:tblGrid>
                <a:gridCol w="576263"/>
                <a:gridCol w="790575"/>
                <a:gridCol w="792162"/>
                <a:gridCol w="792163"/>
                <a:gridCol w="792162"/>
                <a:gridCol w="865188"/>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2   0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063" name="Group 287"/>
          <p:cNvGraphicFramePr>
            <a:graphicFrameLocks noGrp="1"/>
          </p:cNvGraphicFramePr>
          <p:nvPr/>
        </p:nvGraphicFramePr>
        <p:xfrm>
          <a:off x="684213" y="1125538"/>
          <a:ext cx="1008062" cy="3240087"/>
        </p:xfrm>
        <a:graphic>
          <a:graphicData uri="http://schemas.openxmlformats.org/drawingml/2006/table">
            <a:tbl>
              <a:tblPr/>
              <a:tblGrid>
                <a:gridCol w="1008062"/>
              </a:tblGrid>
              <a:tr h="4826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0   20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98" name="Line 72"/>
          <p:cNvSpPr>
            <a:spLocks noChangeShapeType="1"/>
          </p:cNvSpPr>
          <p:nvPr/>
        </p:nvSpPr>
        <p:spPr bwMode="auto">
          <a:xfrm>
            <a:off x="3852863" y="2420938"/>
            <a:ext cx="277812" cy="153987"/>
          </a:xfrm>
          <a:prstGeom prst="line">
            <a:avLst/>
          </a:prstGeom>
          <a:noFill/>
          <a:ln w="19050">
            <a:solidFill>
              <a:schemeClr val="tx1"/>
            </a:solidFill>
            <a:round/>
            <a:headEnd/>
            <a:tailEnd/>
          </a:ln>
        </p:spPr>
        <p:txBody>
          <a:bodyPr/>
          <a:lstStyle/>
          <a:p>
            <a:endParaRPr lang="ru-RU"/>
          </a:p>
        </p:txBody>
      </p:sp>
      <p:sp>
        <p:nvSpPr>
          <p:cNvPr id="22599" name="Line 73"/>
          <p:cNvSpPr>
            <a:spLocks noChangeShapeType="1"/>
          </p:cNvSpPr>
          <p:nvPr/>
        </p:nvSpPr>
        <p:spPr bwMode="auto">
          <a:xfrm>
            <a:off x="3059113" y="3716338"/>
            <a:ext cx="277812" cy="153987"/>
          </a:xfrm>
          <a:prstGeom prst="line">
            <a:avLst/>
          </a:prstGeom>
          <a:noFill/>
          <a:ln w="19050">
            <a:solidFill>
              <a:schemeClr val="tx1"/>
            </a:solidFill>
            <a:round/>
            <a:headEnd/>
            <a:tailEnd/>
          </a:ln>
        </p:spPr>
        <p:txBody>
          <a:bodyPr/>
          <a:lstStyle/>
          <a:p>
            <a:endParaRPr lang="ru-RU"/>
          </a:p>
        </p:txBody>
      </p:sp>
      <p:sp>
        <p:nvSpPr>
          <p:cNvPr id="22600" name="Line 74"/>
          <p:cNvSpPr>
            <a:spLocks noChangeShapeType="1"/>
          </p:cNvSpPr>
          <p:nvPr/>
        </p:nvSpPr>
        <p:spPr bwMode="auto">
          <a:xfrm>
            <a:off x="4716463" y="3068638"/>
            <a:ext cx="277812" cy="153987"/>
          </a:xfrm>
          <a:prstGeom prst="line">
            <a:avLst/>
          </a:prstGeom>
          <a:noFill/>
          <a:ln w="19050">
            <a:solidFill>
              <a:schemeClr val="tx1"/>
            </a:solidFill>
            <a:round/>
            <a:headEnd/>
            <a:tailEnd/>
          </a:ln>
        </p:spPr>
        <p:txBody>
          <a:bodyPr/>
          <a:lstStyle/>
          <a:p>
            <a:endParaRPr lang="ru-RU"/>
          </a:p>
        </p:txBody>
      </p:sp>
      <p:sp>
        <p:nvSpPr>
          <p:cNvPr id="22601" name="Line 75"/>
          <p:cNvSpPr>
            <a:spLocks noChangeShapeType="1"/>
          </p:cNvSpPr>
          <p:nvPr/>
        </p:nvSpPr>
        <p:spPr bwMode="auto">
          <a:xfrm>
            <a:off x="3852863" y="2997200"/>
            <a:ext cx="277812" cy="153988"/>
          </a:xfrm>
          <a:prstGeom prst="line">
            <a:avLst/>
          </a:prstGeom>
          <a:noFill/>
          <a:ln w="19050">
            <a:solidFill>
              <a:schemeClr val="tx1"/>
            </a:solidFill>
            <a:round/>
            <a:headEnd/>
            <a:tailEnd/>
          </a:ln>
        </p:spPr>
        <p:txBody>
          <a:bodyPr/>
          <a:lstStyle/>
          <a:p>
            <a:endParaRPr lang="ru-RU"/>
          </a:p>
        </p:txBody>
      </p:sp>
      <p:sp>
        <p:nvSpPr>
          <p:cNvPr id="22602" name="Line 76"/>
          <p:cNvSpPr>
            <a:spLocks noChangeShapeType="1"/>
          </p:cNvSpPr>
          <p:nvPr/>
        </p:nvSpPr>
        <p:spPr bwMode="auto">
          <a:xfrm>
            <a:off x="2268538" y="2420938"/>
            <a:ext cx="277812" cy="153987"/>
          </a:xfrm>
          <a:prstGeom prst="line">
            <a:avLst/>
          </a:prstGeom>
          <a:noFill/>
          <a:ln w="19050">
            <a:solidFill>
              <a:schemeClr val="tx1"/>
            </a:solidFill>
            <a:round/>
            <a:headEnd/>
            <a:tailEnd/>
          </a:ln>
        </p:spPr>
        <p:txBody>
          <a:bodyPr/>
          <a:lstStyle/>
          <a:p>
            <a:endParaRPr lang="ru-RU"/>
          </a:p>
        </p:txBody>
      </p:sp>
      <p:sp>
        <p:nvSpPr>
          <p:cNvPr id="22603" name="Line 77"/>
          <p:cNvSpPr>
            <a:spLocks noChangeShapeType="1"/>
          </p:cNvSpPr>
          <p:nvPr/>
        </p:nvSpPr>
        <p:spPr bwMode="auto">
          <a:xfrm>
            <a:off x="4716463" y="2420938"/>
            <a:ext cx="277812" cy="153987"/>
          </a:xfrm>
          <a:prstGeom prst="line">
            <a:avLst/>
          </a:prstGeom>
          <a:noFill/>
          <a:ln w="19050">
            <a:solidFill>
              <a:schemeClr val="tx1"/>
            </a:solidFill>
            <a:round/>
            <a:headEnd/>
            <a:tailEnd/>
          </a:ln>
        </p:spPr>
        <p:txBody>
          <a:bodyPr/>
          <a:lstStyle/>
          <a:p>
            <a:endParaRPr lang="ru-RU"/>
          </a:p>
        </p:txBody>
      </p:sp>
      <p:sp>
        <p:nvSpPr>
          <p:cNvPr id="22604" name="Line 78"/>
          <p:cNvSpPr>
            <a:spLocks noChangeShapeType="1"/>
          </p:cNvSpPr>
          <p:nvPr/>
        </p:nvSpPr>
        <p:spPr bwMode="auto">
          <a:xfrm>
            <a:off x="5437188" y="2420938"/>
            <a:ext cx="277812" cy="153987"/>
          </a:xfrm>
          <a:prstGeom prst="line">
            <a:avLst/>
          </a:prstGeom>
          <a:noFill/>
          <a:ln w="19050">
            <a:solidFill>
              <a:schemeClr val="tx1"/>
            </a:solidFill>
            <a:round/>
            <a:headEnd/>
            <a:tailEnd/>
          </a:ln>
        </p:spPr>
        <p:txBody>
          <a:bodyPr/>
          <a:lstStyle/>
          <a:p>
            <a:endParaRPr lang="ru-RU"/>
          </a:p>
        </p:txBody>
      </p:sp>
      <p:sp>
        <p:nvSpPr>
          <p:cNvPr id="22605" name="Line 79"/>
          <p:cNvSpPr>
            <a:spLocks noChangeShapeType="1"/>
          </p:cNvSpPr>
          <p:nvPr/>
        </p:nvSpPr>
        <p:spPr bwMode="auto">
          <a:xfrm>
            <a:off x="2268538" y="3068638"/>
            <a:ext cx="277812" cy="153987"/>
          </a:xfrm>
          <a:prstGeom prst="line">
            <a:avLst/>
          </a:prstGeom>
          <a:noFill/>
          <a:ln w="19050">
            <a:solidFill>
              <a:schemeClr val="tx1"/>
            </a:solidFill>
            <a:round/>
            <a:headEnd/>
            <a:tailEnd/>
          </a:ln>
        </p:spPr>
        <p:txBody>
          <a:bodyPr/>
          <a:lstStyle/>
          <a:p>
            <a:endParaRPr lang="ru-RU"/>
          </a:p>
        </p:txBody>
      </p:sp>
      <p:sp>
        <p:nvSpPr>
          <p:cNvPr id="22606" name="Line 80"/>
          <p:cNvSpPr>
            <a:spLocks noChangeShapeType="1"/>
          </p:cNvSpPr>
          <p:nvPr/>
        </p:nvSpPr>
        <p:spPr bwMode="auto">
          <a:xfrm>
            <a:off x="3060700" y="3068638"/>
            <a:ext cx="277813" cy="153987"/>
          </a:xfrm>
          <a:prstGeom prst="line">
            <a:avLst/>
          </a:prstGeom>
          <a:noFill/>
          <a:ln w="19050">
            <a:solidFill>
              <a:schemeClr val="tx1"/>
            </a:solidFill>
            <a:round/>
            <a:headEnd/>
            <a:tailEnd/>
          </a:ln>
        </p:spPr>
        <p:txBody>
          <a:bodyPr/>
          <a:lstStyle/>
          <a:p>
            <a:endParaRPr lang="ru-RU"/>
          </a:p>
        </p:txBody>
      </p:sp>
      <p:sp>
        <p:nvSpPr>
          <p:cNvPr id="22607" name="Line 81"/>
          <p:cNvSpPr>
            <a:spLocks noChangeShapeType="1"/>
          </p:cNvSpPr>
          <p:nvPr/>
        </p:nvSpPr>
        <p:spPr bwMode="auto">
          <a:xfrm>
            <a:off x="5437188" y="3068638"/>
            <a:ext cx="277812" cy="153987"/>
          </a:xfrm>
          <a:prstGeom prst="line">
            <a:avLst/>
          </a:prstGeom>
          <a:noFill/>
          <a:ln w="19050">
            <a:solidFill>
              <a:schemeClr val="tx1"/>
            </a:solidFill>
            <a:round/>
            <a:headEnd/>
            <a:tailEnd/>
          </a:ln>
        </p:spPr>
        <p:txBody>
          <a:bodyPr/>
          <a:lstStyle/>
          <a:p>
            <a:endParaRPr lang="ru-RU"/>
          </a:p>
        </p:txBody>
      </p:sp>
      <p:sp>
        <p:nvSpPr>
          <p:cNvPr id="22608" name="Line 82"/>
          <p:cNvSpPr>
            <a:spLocks noChangeShapeType="1"/>
          </p:cNvSpPr>
          <p:nvPr/>
        </p:nvSpPr>
        <p:spPr bwMode="auto">
          <a:xfrm>
            <a:off x="3851275" y="3716338"/>
            <a:ext cx="277813" cy="153987"/>
          </a:xfrm>
          <a:prstGeom prst="line">
            <a:avLst/>
          </a:prstGeom>
          <a:noFill/>
          <a:ln w="19050">
            <a:solidFill>
              <a:schemeClr val="tx1"/>
            </a:solidFill>
            <a:round/>
            <a:headEnd/>
            <a:tailEnd/>
          </a:ln>
        </p:spPr>
        <p:txBody>
          <a:bodyPr/>
          <a:lstStyle/>
          <a:p>
            <a:endParaRPr lang="ru-RU"/>
          </a:p>
        </p:txBody>
      </p:sp>
      <p:sp>
        <p:nvSpPr>
          <p:cNvPr id="22609" name="Line 83"/>
          <p:cNvSpPr>
            <a:spLocks noChangeShapeType="1"/>
          </p:cNvSpPr>
          <p:nvPr/>
        </p:nvSpPr>
        <p:spPr bwMode="auto">
          <a:xfrm flipH="1" flipV="1">
            <a:off x="3060700" y="2420938"/>
            <a:ext cx="215900" cy="144462"/>
          </a:xfrm>
          <a:prstGeom prst="line">
            <a:avLst/>
          </a:prstGeom>
          <a:noFill/>
          <a:ln w="19050">
            <a:solidFill>
              <a:schemeClr val="tx1"/>
            </a:solidFill>
            <a:round/>
            <a:headEnd/>
            <a:tailEnd/>
          </a:ln>
        </p:spPr>
        <p:txBody>
          <a:bodyPr/>
          <a:lstStyle/>
          <a:p>
            <a:endParaRPr lang="ru-RU"/>
          </a:p>
        </p:txBody>
      </p:sp>
      <p:sp>
        <p:nvSpPr>
          <p:cNvPr id="22610" name="Line 84"/>
          <p:cNvSpPr>
            <a:spLocks noChangeShapeType="1"/>
          </p:cNvSpPr>
          <p:nvPr/>
        </p:nvSpPr>
        <p:spPr bwMode="auto">
          <a:xfrm>
            <a:off x="2268538" y="3716338"/>
            <a:ext cx="277812" cy="153987"/>
          </a:xfrm>
          <a:prstGeom prst="line">
            <a:avLst/>
          </a:prstGeom>
          <a:noFill/>
          <a:ln w="19050">
            <a:solidFill>
              <a:schemeClr val="tx1"/>
            </a:solidFill>
            <a:round/>
            <a:headEnd/>
            <a:tailEnd/>
          </a:ln>
        </p:spPr>
        <p:txBody>
          <a:bodyPr/>
          <a:lstStyle/>
          <a:p>
            <a:endParaRPr lang="ru-RU"/>
          </a:p>
        </p:txBody>
      </p:sp>
      <p:graphicFrame>
        <p:nvGraphicFramePr>
          <p:cNvPr id="76115" name="Group 339"/>
          <p:cNvGraphicFramePr>
            <a:graphicFrameLocks noGrp="1"/>
          </p:cNvGraphicFramePr>
          <p:nvPr>
            <p:ph sz="quarter" idx="1"/>
          </p:nvPr>
        </p:nvGraphicFramePr>
        <p:xfrm>
          <a:off x="7380288" y="1125538"/>
          <a:ext cx="1079500" cy="3240087"/>
        </p:xfrm>
        <a:graphic>
          <a:graphicData uri="http://schemas.openxmlformats.org/drawingml/2006/table">
            <a:tbl>
              <a:tblPr/>
              <a:tblGrid>
                <a:gridCol w="1079500"/>
              </a:tblGrid>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Средние по строкам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3,2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3,5</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117" name="Group 341"/>
          <p:cNvGraphicFramePr>
            <a:graphicFrameLocks noGrp="1"/>
          </p:cNvGraphicFramePr>
          <p:nvPr>
            <p:ph sz="quarter" idx="2"/>
          </p:nvPr>
        </p:nvGraphicFramePr>
        <p:xfrm>
          <a:off x="6300788" y="1125538"/>
          <a:ext cx="1079500" cy="3241675"/>
        </p:xfrm>
        <a:graphic>
          <a:graphicData uri="http://schemas.openxmlformats.org/drawingml/2006/table">
            <a:tbl>
              <a:tblPr/>
              <a:tblGrid>
                <a:gridCol w="1079500"/>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Σ</a:t>
                      </a: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 по строкам</a:t>
                      </a:r>
                      <a:r>
                        <a:rPr kumimoji="0" lang="ru-RU"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108" name="Group 332"/>
          <p:cNvGraphicFramePr>
            <a:graphicFrameLocks noGrp="1"/>
          </p:cNvGraphicFramePr>
          <p:nvPr>
            <p:ph sz="quarter" idx="3"/>
          </p:nvPr>
        </p:nvGraphicFramePr>
        <p:xfrm>
          <a:off x="684213" y="4797425"/>
          <a:ext cx="5616575" cy="579438"/>
        </p:xfrm>
        <a:graphic>
          <a:graphicData uri="http://schemas.openxmlformats.org/drawingml/2006/table">
            <a:tbl>
              <a:tblPr/>
              <a:tblGrid>
                <a:gridCol w="1584325"/>
                <a:gridCol w="790575"/>
                <a:gridCol w="792162"/>
                <a:gridCol w="792163"/>
                <a:gridCol w="792162"/>
                <a:gridCol w="865188"/>
              </a:tblGrid>
              <a:tr h="5064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Средние по столбцам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3,6</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103" name="Group 327"/>
          <p:cNvGraphicFramePr>
            <a:graphicFrameLocks noGrp="1"/>
          </p:cNvGraphicFramePr>
          <p:nvPr>
            <p:ph sz="quarter" idx="4"/>
          </p:nvPr>
        </p:nvGraphicFramePr>
        <p:xfrm>
          <a:off x="684213" y="4365625"/>
          <a:ext cx="5616575" cy="431800"/>
        </p:xfrm>
        <a:graphic>
          <a:graphicData uri="http://schemas.openxmlformats.org/drawingml/2006/table">
            <a:tbl>
              <a:tblPr/>
              <a:tblGrid>
                <a:gridCol w="1584325"/>
                <a:gridCol w="792162"/>
                <a:gridCol w="790575"/>
                <a:gridCol w="792163"/>
                <a:gridCol w="792162"/>
                <a:gridCol w="865188"/>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Σ</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 по столбцам</a:t>
                      </a:r>
                      <a:endParaRPr kumimoji="0" lang="el-GR"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71" name="Line 285"/>
          <p:cNvSpPr>
            <a:spLocks noChangeShapeType="1"/>
          </p:cNvSpPr>
          <p:nvPr/>
        </p:nvSpPr>
        <p:spPr bwMode="auto">
          <a:xfrm>
            <a:off x="4643438" y="3716338"/>
            <a:ext cx="277812" cy="153987"/>
          </a:xfrm>
          <a:prstGeom prst="line">
            <a:avLst/>
          </a:prstGeom>
          <a:noFill/>
          <a:ln w="19050">
            <a:solidFill>
              <a:schemeClr val="tx1"/>
            </a:solidFill>
            <a:round/>
            <a:headEnd/>
            <a:tailEnd/>
          </a:ln>
        </p:spPr>
        <p:txBody>
          <a:bodyPr/>
          <a:lstStyle/>
          <a:p>
            <a:endParaRPr lang="ru-RU"/>
          </a:p>
        </p:txBody>
      </p:sp>
      <p:sp>
        <p:nvSpPr>
          <p:cNvPr id="22672" name="Line 286"/>
          <p:cNvSpPr>
            <a:spLocks noChangeShapeType="1"/>
          </p:cNvSpPr>
          <p:nvPr/>
        </p:nvSpPr>
        <p:spPr bwMode="auto">
          <a:xfrm>
            <a:off x="5435600" y="3716338"/>
            <a:ext cx="277813" cy="153987"/>
          </a:xfrm>
          <a:prstGeom prst="line">
            <a:avLst/>
          </a:prstGeom>
          <a:noFill/>
          <a:ln w="19050">
            <a:solidFill>
              <a:schemeClr val="tx1"/>
            </a:solidFill>
            <a:round/>
            <a:headEnd/>
            <a:tailEnd/>
          </a:ln>
        </p:spPr>
        <p:txBody>
          <a:bodyPr/>
          <a:lstStyle/>
          <a:p>
            <a:endParaRPr lang="ru-RU"/>
          </a:p>
        </p:txBody>
      </p:sp>
      <p:sp>
        <p:nvSpPr>
          <p:cNvPr id="22673" name="Line 342"/>
          <p:cNvSpPr>
            <a:spLocks noChangeShapeType="1"/>
          </p:cNvSpPr>
          <p:nvPr/>
        </p:nvSpPr>
        <p:spPr bwMode="auto">
          <a:xfrm>
            <a:off x="1042988" y="2997200"/>
            <a:ext cx="277812" cy="153988"/>
          </a:xfrm>
          <a:prstGeom prst="line">
            <a:avLst/>
          </a:prstGeom>
          <a:noFill/>
          <a:ln w="19050">
            <a:solidFill>
              <a:schemeClr val="tx1"/>
            </a:solidFill>
            <a:round/>
            <a:headEnd/>
            <a:tailEnd/>
          </a:ln>
        </p:spPr>
        <p:txBody>
          <a:bodyPr/>
          <a:lstStyle/>
          <a:p>
            <a:endParaRPr lang="ru-RU"/>
          </a:p>
        </p:txBody>
      </p:sp>
      <p:sp>
        <p:nvSpPr>
          <p:cNvPr id="22674" name="Line 343"/>
          <p:cNvSpPr>
            <a:spLocks noChangeShapeType="1"/>
          </p:cNvSpPr>
          <p:nvPr/>
        </p:nvSpPr>
        <p:spPr bwMode="auto">
          <a:xfrm>
            <a:off x="1403350" y="2997200"/>
            <a:ext cx="277813" cy="153988"/>
          </a:xfrm>
          <a:prstGeom prst="line">
            <a:avLst/>
          </a:prstGeom>
          <a:noFill/>
          <a:ln w="19050">
            <a:solidFill>
              <a:schemeClr val="tx1"/>
            </a:solidFill>
            <a:round/>
            <a:headEnd/>
            <a:tailEnd/>
          </a:ln>
        </p:spPr>
        <p:txBody>
          <a:bodyPr/>
          <a:lstStyle/>
          <a:p>
            <a:endParaRPr lang="ru-RU"/>
          </a:p>
        </p:txBody>
      </p:sp>
      <p:sp>
        <p:nvSpPr>
          <p:cNvPr id="22675" name="Line 344"/>
          <p:cNvSpPr>
            <a:spLocks noChangeShapeType="1"/>
          </p:cNvSpPr>
          <p:nvPr/>
        </p:nvSpPr>
        <p:spPr bwMode="auto">
          <a:xfrm>
            <a:off x="1331913" y="2420938"/>
            <a:ext cx="277812" cy="153987"/>
          </a:xfrm>
          <a:prstGeom prst="line">
            <a:avLst/>
          </a:prstGeom>
          <a:noFill/>
          <a:ln w="19050">
            <a:solidFill>
              <a:schemeClr val="tx1"/>
            </a:solidFill>
            <a:round/>
            <a:headEnd/>
            <a:tailEnd/>
          </a:ln>
        </p:spPr>
        <p:txBody>
          <a:bodyPr/>
          <a:lstStyle/>
          <a:p>
            <a:endParaRPr lang="ru-RU"/>
          </a:p>
        </p:txBody>
      </p:sp>
      <p:sp>
        <p:nvSpPr>
          <p:cNvPr id="22676" name="Line 345"/>
          <p:cNvSpPr>
            <a:spLocks noChangeShapeType="1"/>
          </p:cNvSpPr>
          <p:nvPr/>
        </p:nvSpPr>
        <p:spPr bwMode="auto">
          <a:xfrm>
            <a:off x="2339975" y="1196975"/>
            <a:ext cx="277813" cy="153988"/>
          </a:xfrm>
          <a:prstGeom prst="line">
            <a:avLst/>
          </a:prstGeom>
          <a:noFill/>
          <a:ln w="19050">
            <a:solidFill>
              <a:schemeClr val="tx1"/>
            </a:solidFill>
            <a:round/>
            <a:headEnd/>
            <a:tailEnd/>
          </a:ln>
        </p:spPr>
        <p:txBody>
          <a:bodyPr/>
          <a:lstStyle/>
          <a:p>
            <a:endParaRPr lang="ru-RU"/>
          </a:p>
        </p:txBody>
      </p:sp>
      <p:sp>
        <p:nvSpPr>
          <p:cNvPr id="22677" name="Line 346"/>
          <p:cNvSpPr>
            <a:spLocks noChangeShapeType="1"/>
          </p:cNvSpPr>
          <p:nvPr/>
        </p:nvSpPr>
        <p:spPr bwMode="auto">
          <a:xfrm>
            <a:off x="5508625" y="1196975"/>
            <a:ext cx="277813" cy="153988"/>
          </a:xfrm>
          <a:prstGeom prst="line">
            <a:avLst/>
          </a:prstGeom>
          <a:noFill/>
          <a:ln w="19050">
            <a:solidFill>
              <a:schemeClr val="tx1"/>
            </a:solidFill>
            <a:round/>
            <a:headEnd/>
            <a:tailEnd/>
          </a:ln>
        </p:spPr>
        <p:txBody>
          <a:bodyPr/>
          <a:lstStyle/>
          <a:p>
            <a:endParaRPr lang="ru-RU"/>
          </a:p>
        </p:txBody>
      </p:sp>
      <p:sp>
        <p:nvSpPr>
          <p:cNvPr id="22678" name="Line 347"/>
          <p:cNvSpPr>
            <a:spLocks noChangeShapeType="1"/>
          </p:cNvSpPr>
          <p:nvPr/>
        </p:nvSpPr>
        <p:spPr bwMode="auto">
          <a:xfrm>
            <a:off x="1331913" y="3789363"/>
            <a:ext cx="277812" cy="153987"/>
          </a:xfrm>
          <a:prstGeom prst="line">
            <a:avLst/>
          </a:prstGeom>
          <a:noFill/>
          <a:ln w="19050">
            <a:solidFill>
              <a:schemeClr val="tx1"/>
            </a:solidFill>
            <a:round/>
            <a:headEnd/>
            <a:tailEnd/>
          </a:ln>
        </p:spPr>
        <p:txBody>
          <a:bodyPr/>
          <a:lstStyle/>
          <a:p>
            <a:endParaRPr lang="ru-RU"/>
          </a:p>
        </p:txBody>
      </p:sp>
      <p:sp>
        <p:nvSpPr>
          <p:cNvPr id="22679" name="Line 348"/>
          <p:cNvSpPr>
            <a:spLocks noChangeShapeType="1"/>
          </p:cNvSpPr>
          <p:nvPr/>
        </p:nvSpPr>
        <p:spPr bwMode="auto">
          <a:xfrm>
            <a:off x="2339975" y="1700213"/>
            <a:ext cx="277813" cy="153987"/>
          </a:xfrm>
          <a:prstGeom prst="line">
            <a:avLst/>
          </a:prstGeom>
          <a:noFill/>
          <a:ln w="19050">
            <a:solidFill>
              <a:schemeClr val="tx1"/>
            </a:solidFill>
            <a:round/>
            <a:headEnd/>
            <a:tailEnd/>
          </a:ln>
        </p:spPr>
        <p:txBody>
          <a:bodyPr/>
          <a:lstStyle/>
          <a:p>
            <a:endParaRPr lang="ru-RU"/>
          </a:p>
        </p:txBody>
      </p:sp>
      <p:sp>
        <p:nvSpPr>
          <p:cNvPr id="22680" name="Line 349"/>
          <p:cNvSpPr>
            <a:spLocks noChangeShapeType="1"/>
          </p:cNvSpPr>
          <p:nvPr/>
        </p:nvSpPr>
        <p:spPr bwMode="auto">
          <a:xfrm>
            <a:off x="3132138" y="1700213"/>
            <a:ext cx="277812" cy="153987"/>
          </a:xfrm>
          <a:prstGeom prst="line">
            <a:avLst/>
          </a:prstGeom>
          <a:noFill/>
          <a:ln w="19050">
            <a:solidFill>
              <a:schemeClr val="tx1"/>
            </a:solidFill>
            <a:round/>
            <a:headEnd/>
            <a:tailEnd/>
          </a:ln>
        </p:spPr>
        <p:txBody>
          <a:bodyPr/>
          <a:lstStyle/>
          <a:p>
            <a:endParaRPr lang="ru-RU"/>
          </a:p>
        </p:txBody>
      </p:sp>
      <p:sp>
        <p:nvSpPr>
          <p:cNvPr id="22681" name="Line 350"/>
          <p:cNvSpPr>
            <a:spLocks noChangeShapeType="1"/>
          </p:cNvSpPr>
          <p:nvPr/>
        </p:nvSpPr>
        <p:spPr bwMode="auto">
          <a:xfrm>
            <a:off x="3924300" y="1700213"/>
            <a:ext cx="277813" cy="153987"/>
          </a:xfrm>
          <a:prstGeom prst="line">
            <a:avLst/>
          </a:prstGeom>
          <a:noFill/>
          <a:ln w="19050">
            <a:solidFill>
              <a:schemeClr val="tx1"/>
            </a:solidFill>
            <a:round/>
            <a:headEnd/>
            <a:tailEnd/>
          </a:ln>
        </p:spPr>
        <p:txBody>
          <a:bodyPr/>
          <a:lstStyle/>
          <a:p>
            <a:endParaRPr lang="ru-RU"/>
          </a:p>
        </p:txBody>
      </p:sp>
      <p:sp>
        <p:nvSpPr>
          <p:cNvPr id="22682" name="Line 351"/>
          <p:cNvSpPr>
            <a:spLocks noChangeShapeType="1"/>
          </p:cNvSpPr>
          <p:nvPr/>
        </p:nvSpPr>
        <p:spPr bwMode="auto">
          <a:xfrm>
            <a:off x="4716463" y="1700213"/>
            <a:ext cx="277812" cy="153987"/>
          </a:xfrm>
          <a:prstGeom prst="line">
            <a:avLst/>
          </a:prstGeom>
          <a:noFill/>
          <a:ln w="19050">
            <a:solidFill>
              <a:schemeClr val="tx1"/>
            </a:solidFill>
            <a:round/>
            <a:headEnd/>
            <a:tailEnd/>
          </a:ln>
        </p:spPr>
        <p:txBody>
          <a:bodyPr/>
          <a:lstStyle/>
          <a:p>
            <a:endParaRPr lang="ru-RU"/>
          </a:p>
        </p:txBody>
      </p:sp>
      <p:sp>
        <p:nvSpPr>
          <p:cNvPr id="22683" name="Line 352"/>
          <p:cNvSpPr>
            <a:spLocks noChangeShapeType="1"/>
          </p:cNvSpPr>
          <p:nvPr/>
        </p:nvSpPr>
        <p:spPr bwMode="auto">
          <a:xfrm>
            <a:off x="5508625" y="1773238"/>
            <a:ext cx="277813" cy="153987"/>
          </a:xfrm>
          <a:prstGeom prst="line">
            <a:avLst/>
          </a:prstGeom>
          <a:noFill/>
          <a:ln w="19050">
            <a:solidFill>
              <a:schemeClr val="tx1"/>
            </a:solidFill>
            <a:round/>
            <a:headEnd/>
            <a:tailEnd/>
          </a:ln>
        </p:spPr>
        <p:txBody>
          <a:bodyPr/>
          <a:lstStyle/>
          <a:p>
            <a:endParaRPr lang="ru-RU"/>
          </a:p>
        </p:txBody>
      </p:sp>
      <p:sp>
        <p:nvSpPr>
          <p:cNvPr id="22684" name="Line 353"/>
          <p:cNvSpPr>
            <a:spLocks noChangeShapeType="1"/>
          </p:cNvSpPr>
          <p:nvPr/>
        </p:nvSpPr>
        <p:spPr bwMode="auto">
          <a:xfrm>
            <a:off x="1763713" y="3716338"/>
            <a:ext cx="277812" cy="153987"/>
          </a:xfrm>
          <a:prstGeom prst="line">
            <a:avLst/>
          </a:prstGeom>
          <a:noFill/>
          <a:ln w="19050">
            <a:solidFill>
              <a:schemeClr val="tx1"/>
            </a:solidFill>
            <a:round/>
            <a:headEnd/>
            <a:tailEnd/>
          </a:ln>
        </p:spPr>
        <p:txBody>
          <a:bodyPr/>
          <a:lstStyle/>
          <a:p>
            <a:endParaRPr lang="ru-RU"/>
          </a:p>
        </p:txBody>
      </p:sp>
      <p:sp>
        <p:nvSpPr>
          <p:cNvPr id="22685" name="Line 354"/>
          <p:cNvSpPr>
            <a:spLocks noChangeShapeType="1"/>
          </p:cNvSpPr>
          <p:nvPr/>
        </p:nvSpPr>
        <p:spPr bwMode="auto">
          <a:xfrm>
            <a:off x="1763713" y="3068638"/>
            <a:ext cx="277812" cy="153987"/>
          </a:xfrm>
          <a:prstGeom prst="line">
            <a:avLst/>
          </a:prstGeom>
          <a:noFill/>
          <a:ln w="19050">
            <a:solidFill>
              <a:schemeClr val="tx1"/>
            </a:solidFill>
            <a:round/>
            <a:headEnd/>
            <a:tailEnd/>
          </a:ln>
        </p:spPr>
        <p:txBody>
          <a:bodyPr/>
          <a:lstStyle/>
          <a:p>
            <a:endParaRPr lang="ru-RU"/>
          </a:p>
        </p:txBody>
      </p:sp>
      <p:sp>
        <p:nvSpPr>
          <p:cNvPr id="22686" name="Line 355"/>
          <p:cNvSpPr>
            <a:spLocks noChangeShapeType="1"/>
          </p:cNvSpPr>
          <p:nvPr/>
        </p:nvSpPr>
        <p:spPr bwMode="auto">
          <a:xfrm>
            <a:off x="1763713" y="2420938"/>
            <a:ext cx="277812" cy="153987"/>
          </a:xfrm>
          <a:prstGeom prst="line">
            <a:avLst/>
          </a:prstGeom>
          <a:noFill/>
          <a:ln w="19050">
            <a:solidFill>
              <a:schemeClr val="tx1"/>
            </a:solidFill>
            <a:round/>
            <a:headEnd/>
            <a:tailEnd/>
          </a:ln>
        </p:spPr>
        <p:txBody>
          <a:bodyPr/>
          <a:lstStyle/>
          <a:p>
            <a:endParaRPr lang="ru-RU"/>
          </a:p>
        </p:txBody>
      </p:sp>
      <p:sp>
        <p:nvSpPr>
          <p:cNvPr id="22687" name="Rectangle 356"/>
          <p:cNvSpPr>
            <a:spLocks noChangeArrowheads="1"/>
          </p:cNvSpPr>
          <p:nvPr/>
        </p:nvSpPr>
        <p:spPr bwMode="auto">
          <a:xfrm>
            <a:off x="6300788" y="4365625"/>
            <a:ext cx="2159000" cy="1008063"/>
          </a:xfrm>
          <a:prstGeom prst="rect">
            <a:avLst/>
          </a:prstGeom>
          <a:noFill/>
          <a:ln w="28575">
            <a:solidFill>
              <a:schemeClr val="tx1"/>
            </a:solidFill>
            <a:miter lim="800000"/>
            <a:headEnd/>
            <a:tailEnd/>
          </a:ln>
        </p:spPr>
        <p:txBody>
          <a:bodyPr wrap="none" anchor="ctr"/>
          <a:lstStyle/>
          <a:p>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468313" y="188913"/>
            <a:ext cx="8229600" cy="915987"/>
          </a:xfrm>
          <a:prstGeom prst="rect">
            <a:avLst/>
          </a:prstGeom>
          <a:noFill/>
          <a:ln w="9525">
            <a:noFill/>
            <a:miter lim="800000"/>
            <a:headEnd/>
            <a:tailEnd/>
          </a:ln>
          <a:effectLst/>
        </p:spPr>
        <p:txBody>
          <a:bodyPr anchor="ctr"/>
          <a:lstStyle/>
          <a:p>
            <a:pPr algn="ctr">
              <a:defRPr/>
            </a:pPr>
            <a:r>
              <a:rPr lang="ru-RU" sz="3200" b="1">
                <a:solidFill>
                  <a:srgbClr val="FFCCCC"/>
                </a:solidFill>
                <a:effectLst>
                  <a:outerShdw blurRad="38100" dist="38100" dir="2700000" algn="tl">
                    <a:srgbClr val="000000"/>
                  </a:outerShdw>
                </a:effectLst>
              </a:rPr>
              <a:t>Метод Лебедева-Тихомирова.</a:t>
            </a:r>
          </a:p>
        </p:txBody>
      </p:sp>
      <p:sp>
        <p:nvSpPr>
          <p:cNvPr id="23555" name="Rectangle 5"/>
          <p:cNvSpPr>
            <a:spLocks noChangeArrowheads="1"/>
          </p:cNvSpPr>
          <p:nvPr/>
        </p:nvSpPr>
        <p:spPr bwMode="auto">
          <a:xfrm>
            <a:off x="395288" y="908050"/>
            <a:ext cx="8218487" cy="4114800"/>
          </a:xfrm>
          <a:prstGeom prst="rect">
            <a:avLst/>
          </a:prstGeom>
          <a:noFill/>
          <a:ln w="9525">
            <a:noFill/>
            <a:miter lim="800000"/>
            <a:headEnd/>
            <a:tailEnd/>
          </a:ln>
        </p:spPr>
        <p:txBody>
          <a:bodyPr/>
          <a:lstStyle/>
          <a:p>
            <a:pPr marL="342900" indent="-342900" algn="just">
              <a:spcBef>
                <a:spcPct val="20000"/>
              </a:spcBef>
              <a:buClr>
                <a:schemeClr val="hlink"/>
              </a:buClr>
              <a:buSzPct val="65000"/>
              <a:buFont typeface="Wingdings" pitchFamily="2" charset="2"/>
              <a:buNone/>
            </a:pPr>
            <a:r>
              <a:rPr lang="ru-RU">
                <a:solidFill>
                  <a:srgbClr val="FFFFCC"/>
                </a:solidFill>
                <a:latin typeface="Times New Roman" pitchFamily="18" charset="0"/>
              </a:rPr>
              <a:t>При данном методе подсчитывается С</a:t>
            </a:r>
            <a:r>
              <a:rPr lang="en-US">
                <a:solidFill>
                  <a:srgbClr val="FFFFCC"/>
                </a:solidFill>
                <a:latin typeface="Times New Roman" pitchFamily="18" charset="0"/>
              </a:rPr>
              <a:t>ij </a:t>
            </a:r>
            <a:r>
              <a:rPr lang="ru-RU">
                <a:solidFill>
                  <a:srgbClr val="FFFFCC"/>
                </a:solidFill>
                <a:latin typeface="Times New Roman" pitchFamily="18" charset="0"/>
              </a:rPr>
              <a:t>по строкам и столбцам и каждая сумма делится на число элементов в строке или строке, в результате чего получаются средние величины. </a:t>
            </a:r>
          </a:p>
          <a:p>
            <a:pPr marL="342900" indent="-342900" algn="just">
              <a:spcBef>
                <a:spcPct val="20000"/>
              </a:spcBef>
              <a:buClr>
                <a:schemeClr val="hlink"/>
              </a:buClr>
              <a:buSzPct val="65000"/>
              <a:buFont typeface="Wingdings" pitchFamily="2" charset="2"/>
              <a:buNone/>
            </a:pPr>
            <a:r>
              <a:rPr lang="ru-RU">
                <a:solidFill>
                  <a:srgbClr val="FFFFCC"/>
                </a:solidFill>
                <a:latin typeface="Times New Roman" pitchFamily="18" charset="0"/>
              </a:rPr>
              <a:t>Каждый элемент вычитается из суммы двух соответствующих средних. При этом разности называются </a:t>
            </a:r>
            <a:r>
              <a:rPr lang="ru-RU" u="sng">
                <a:solidFill>
                  <a:srgbClr val="FFFFCC"/>
                </a:solidFill>
                <a:latin typeface="Times New Roman" pitchFamily="18" charset="0"/>
              </a:rPr>
              <a:t>коэффициентами очередности.</a:t>
            </a:r>
            <a:r>
              <a:rPr lang="ru-RU">
                <a:solidFill>
                  <a:srgbClr val="FFFFCC"/>
                </a:solidFill>
                <a:latin typeface="Times New Roman" pitchFamily="18" charset="0"/>
              </a:rPr>
              <a:t> </a:t>
            </a:r>
            <a:endParaRPr lang="en-US">
              <a:solidFill>
                <a:srgbClr val="FFFFCC"/>
              </a:solidFill>
              <a:latin typeface="Times New Roman" pitchFamily="18" charset="0"/>
            </a:endParaRPr>
          </a:p>
          <a:p>
            <a:pPr marL="342900" indent="-342900" algn="just">
              <a:spcBef>
                <a:spcPct val="20000"/>
              </a:spcBef>
              <a:buClr>
                <a:schemeClr val="hlink"/>
              </a:buClr>
              <a:buSzPct val="65000"/>
              <a:buFont typeface="Wingdings" pitchFamily="2" charset="2"/>
              <a:buNone/>
            </a:pPr>
            <a:r>
              <a:rPr lang="ru-RU">
                <a:solidFill>
                  <a:srgbClr val="FFFFCC"/>
                </a:solidFill>
                <a:latin typeface="Times New Roman" pitchFamily="18" charset="0"/>
                <a:cs typeface="Times New Roman" pitchFamily="18" charset="0"/>
              </a:rPr>
              <a:t>Распределение поставок производится сначала в клетку таблицы с наибольшими коэффициентами, далее в следующую за ним по величине и т.д. Коэффициенты вписаны в правых верхних углах каждой клетки.</a:t>
            </a:r>
          </a:p>
          <a:p>
            <a:pPr marL="342900" indent="-342900" algn="just">
              <a:spcBef>
                <a:spcPct val="20000"/>
              </a:spcBef>
              <a:buClr>
                <a:schemeClr val="hlink"/>
              </a:buClr>
              <a:buSzPct val="65000"/>
              <a:buFont typeface="Wingdings" pitchFamily="2" charset="2"/>
              <a:buNone/>
            </a:pPr>
            <a:endParaRPr lang="ru-RU">
              <a:solidFill>
                <a:srgbClr val="FFFFCC"/>
              </a:solidFill>
              <a:latin typeface="Times New Roman" pitchFamily="18" charset="0"/>
            </a:endParaRPr>
          </a:p>
          <a:p>
            <a:pPr marL="342900" indent="-342900" algn="just">
              <a:spcBef>
                <a:spcPct val="20000"/>
              </a:spcBef>
              <a:buClr>
                <a:schemeClr val="hlink"/>
              </a:buClr>
              <a:buSzPct val="65000"/>
              <a:buFont typeface="Wingdings" pitchFamily="2" charset="2"/>
              <a:buNone/>
            </a:pPr>
            <a:r>
              <a:rPr lang="ru-RU" sz="2800">
                <a:solidFill>
                  <a:srgbClr val="FFFFCC"/>
                </a:solidFill>
                <a:latin typeface="Times New Roman" pitchFamily="18" charset="0"/>
              </a:rPr>
              <a:t> </a:t>
            </a:r>
          </a:p>
        </p:txBody>
      </p:sp>
      <p:sp>
        <p:nvSpPr>
          <p:cNvPr id="60422" name="Rectangle 6"/>
          <p:cNvSpPr>
            <a:spLocks noChangeArrowheads="1"/>
          </p:cNvSpPr>
          <p:nvPr/>
        </p:nvSpPr>
        <p:spPr bwMode="auto">
          <a:xfrm>
            <a:off x="250825" y="6165850"/>
            <a:ext cx="2952750" cy="434975"/>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defRPr/>
            </a:pPr>
            <a:r>
              <a:rPr lang="ru-RU" sz="1400">
                <a:solidFill>
                  <a:srgbClr val="FFCCCC"/>
                </a:solidFill>
                <a:effectLst>
                  <a:outerShdw blurRad="38100" dist="38100" dir="2700000" algn="tl">
                    <a:srgbClr val="000000"/>
                  </a:outerShdw>
                </a:effectLst>
                <a:hlinkClick r:id="rId2" action="ppaction://hlinksldjump"/>
              </a:rPr>
              <a:t>все методы.</a:t>
            </a:r>
            <a:r>
              <a:rPr lang="ru-RU" sz="1400">
                <a:solidFill>
                  <a:srgbClr val="FFCCCC"/>
                </a:solidFill>
                <a:effectLst>
                  <a:outerShdw blurRad="38100" dist="38100" dir="2700000" algn="tl">
                    <a:srgbClr val="000000"/>
                  </a:outerShdw>
                </a:effectLst>
              </a:rPr>
              <a:t/>
            </a:r>
            <a:br>
              <a:rPr lang="ru-RU" sz="1400">
                <a:solidFill>
                  <a:srgbClr val="FFCCCC"/>
                </a:solidFill>
                <a:effectLst>
                  <a:outerShdw blurRad="38100" dist="38100" dir="2700000" algn="tl">
                    <a:srgbClr val="000000"/>
                  </a:outerShdw>
                </a:effectLst>
              </a:rPr>
            </a:br>
            <a:endParaRPr lang="ru-RU" sz="1400">
              <a:solidFill>
                <a:srgbClr val="FFCCCC"/>
              </a:solidFill>
              <a:effectLst>
                <a:outerShdw blurRad="38100" dist="38100" dir="2700000" algn="tl">
                  <a:srgbClr val="000000"/>
                </a:outerShdw>
              </a:effectLst>
            </a:endParaRPr>
          </a:p>
        </p:txBody>
      </p:sp>
      <p:graphicFrame>
        <p:nvGraphicFramePr>
          <p:cNvPr id="60423" name="Group 7"/>
          <p:cNvGraphicFramePr>
            <a:graphicFrameLocks noGrp="1"/>
          </p:cNvGraphicFramePr>
          <p:nvPr/>
        </p:nvGraphicFramePr>
        <p:xfrm>
          <a:off x="4716463" y="3284538"/>
          <a:ext cx="4176712" cy="2882900"/>
        </p:xfrm>
        <a:graphic>
          <a:graphicData uri="http://schemas.openxmlformats.org/drawingml/2006/table">
            <a:tbl>
              <a:tblPr/>
              <a:tblGrid>
                <a:gridCol w="695325"/>
                <a:gridCol w="696912"/>
                <a:gridCol w="696913"/>
                <a:gridCol w="695325"/>
                <a:gridCol w="696912"/>
                <a:gridCol w="695325"/>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60" name="Rectangle 44"/>
          <p:cNvSpPr>
            <a:spLocks noChangeArrowheads="1"/>
          </p:cNvSpPr>
          <p:nvPr/>
        </p:nvSpPr>
        <p:spPr bwMode="auto">
          <a:xfrm>
            <a:off x="395288" y="2781300"/>
            <a:ext cx="4321175" cy="3240088"/>
          </a:xfrm>
          <a:prstGeom prst="rect">
            <a:avLst/>
          </a:prstGeom>
          <a:noFill/>
          <a:ln w="9525">
            <a:noFill/>
            <a:miter lim="800000"/>
            <a:headEnd/>
            <a:tailEnd/>
          </a:ln>
          <a:effectLst/>
        </p:spPr>
        <p:txBody>
          <a:bodyPr/>
          <a:lstStyle/>
          <a:p>
            <a:pPr marL="342900" indent="-342900" algn="just">
              <a:spcBef>
                <a:spcPct val="20000"/>
              </a:spcBef>
              <a:buClr>
                <a:schemeClr val="hlink"/>
              </a:buClr>
              <a:buSzPct val="65000"/>
              <a:buFont typeface="Wingdings" pitchFamily="2" charset="2"/>
              <a:buNone/>
              <a:defRPr/>
            </a:pPr>
            <a:r>
              <a:rPr lang="ru-RU">
                <a:solidFill>
                  <a:srgbClr val="FFFFCC"/>
                </a:solidFill>
                <a:cs typeface="Times New Roman" pitchFamily="18" charset="0"/>
              </a:rPr>
              <a:t>После записи каждой поставки исключаются из рассмотрения элементы соответствующего столбца (или строки), пересчитываются средние величины по строкам (столбцам) и заново  вычисляются  все коэффициенты очередности.</a:t>
            </a:r>
            <a:endParaRPr lang="en-US">
              <a:solidFill>
                <a:srgbClr val="FFFFCC"/>
              </a:solidFill>
              <a:cs typeface="Times New Roman" pitchFamily="18" charset="0"/>
            </a:endParaRPr>
          </a:p>
          <a:p>
            <a:pPr marL="342900" indent="-342900" algn="just">
              <a:spcBef>
                <a:spcPct val="20000"/>
              </a:spcBef>
              <a:buClr>
                <a:schemeClr val="hlink"/>
              </a:buClr>
              <a:buSzPct val="65000"/>
              <a:buFont typeface="Wingdings" pitchFamily="2" charset="2"/>
              <a:buNone/>
              <a:defRPr/>
            </a:pPr>
            <a:endParaRPr lang="en-US">
              <a:solidFill>
                <a:srgbClr val="FFFFCC"/>
              </a:solidFill>
              <a:cs typeface="Times New Roman" pitchFamily="18" charset="0"/>
            </a:endParaRPr>
          </a:p>
          <a:p>
            <a:pPr marL="342900" indent="-342900" algn="just">
              <a:spcBef>
                <a:spcPct val="20000"/>
              </a:spcBef>
              <a:buClr>
                <a:schemeClr val="hlink"/>
              </a:buClr>
              <a:buSzPct val="65000"/>
              <a:buFont typeface="Wingdings" pitchFamily="2" charset="2"/>
              <a:buNone/>
              <a:defRPr/>
            </a:pPr>
            <a:endParaRPr lang="en-US">
              <a:solidFill>
                <a:srgbClr val="FFFFCC"/>
              </a:solidFill>
              <a:cs typeface="Times New Roman" pitchFamily="18" charset="0"/>
            </a:endParaRPr>
          </a:p>
          <a:p>
            <a:pPr marL="342900" indent="-342900" algn="just">
              <a:spcBef>
                <a:spcPct val="20000"/>
              </a:spcBef>
              <a:buClr>
                <a:schemeClr val="hlink"/>
              </a:buClr>
              <a:buSzPct val="65000"/>
              <a:buFont typeface="Wingdings" pitchFamily="2" charset="2"/>
              <a:buNone/>
              <a:defRPr/>
            </a:pPr>
            <a:r>
              <a:rPr lang="ru-RU" sz="1800">
                <a:solidFill>
                  <a:srgbClr val="FFCCCC"/>
                </a:solidFill>
                <a:effectLst>
                  <a:outerShdw blurRad="38100" dist="38100" dir="2700000" algn="tl">
                    <a:srgbClr val="000000"/>
                  </a:outerShdw>
                </a:effectLst>
              </a:rPr>
              <a:t>План: </a:t>
            </a:r>
            <a:r>
              <a:rPr lang="en-US" sz="1800">
                <a:solidFill>
                  <a:srgbClr val="FFCCCC"/>
                </a:solidFill>
                <a:effectLst>
                  <a:outerShdw blurRad="38100" dist="38100" dir="2700000" algn="tl">
                    <a:srgbClr val="000000"/>
                  </a:outerShdw>
                </a:effectLst>
              </a:rPr>
              <a:t>Z=</a:t>
            </a:r>
            <a:r>
              <a:rPr lang="ru-RU" sz="1800">
                <a:solidFill>
                  <a:srgbClr val="FFCCCC"/>
                </a:solidFill>
                <a:effectLst>
                  <a:outerShdw blurRad="38100" dist="38100" dir="2700000" algn="tl">
                    <a:srgbClr val="000000"/>
                  </a:outerShdw>
                </a:effectLst>
              </a:rPr>
              <a:t>1</a:t>
            </a:r>
            <a:r>
              <a:rPr lang="en-US" sz="1800">
                <a:solidFill>
                  <a:srgbClr val="FFCCCC"/>
                </a:solidFill>
                <a:effectLst>
                  <a:outerShdw blurRad="38100" dist="38100" dir="2700000" algn="tl">
                    <a:srgbClr val="000000"/>
                  </a:outerShdw>
                </a:effectLst>
              </a:rPr>
              <a:t>*</a:t>
            </a:r>
            <a:r>
              <a:rPr lang="ru-RU" sz="1800">
                <a:solidFill>
                  <a:srgbClr val="FFCCCC"/>
                </a:solidFill>
                <a:effectLst>
                  <a:outerShdw blurRad="38100" dist="38100" dir="2700000" algn="tl">
                    <a:srgbClr val="000000"/>
                  </a:outerShdw>
                </a:effectLst>
              </a:rPr>
              <a:t>45</a:t>
            </a:r>
            <a:r>
              <a:rPr lang="en-US" sz="1800">
                <a:solidFill>
                  <a:srgbClr val="FFCCCC"/>
                </a:solidFill>
                <a:effectLst>
                  <a:outerShdw blurRad="38100" dist="38100" dir="2700000" algn="tl">
                    <a:srgbClr val="000000"/>
                  </a:outerShdw>
                </a:effectLst>
              </a:rPr>
              <a:t>+4*15+..2*20=290</a:t>
            </a:r>
            <a:endParaRPr lang="ru-RU" sz="1800">
              <a:solidFill>
                <a:srgbClr val="FFCCCC"/>
              </a:solidFill>
              <a:effectLst>
                <a:outerShdw blurRad="38100" dist="38100" dir="2700000" algn="tl">
                  <a:srgbClr val="000000"/>
                </a:outerShdw>
              </a:effectLst>
            </a:endParaRPr>
          </a:p>
          <a:p>
            <a:pPr marL="342900" indent="-342900" algn="just">
              <a:spcBef>
                <a:spcPct val="20000"/>
              </a:spcBef>
              <a:buClr>
                <a:schemeClr val="hlink"/>
              </a:buClr>
              <a:buSzPct val="65000"/>
              <a:buFont typeface="Wingdings" pitchFamily="2" charset="2"/>
              <a:buNone/>
              <a:defRPr/>
            </a:pPr>
            <a:endParaRPr lang="ru-RU">
              <a:solidFill>
                <a:srgbClr val="FFFFCC"/>
              </a:solidFill>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 Шаг 1.</a:t>
            </a:r>
          </a:p>
        </p:txBody>
      </p:sp>
      <p:graphicFrame>
        <p:nvGraphicFramePr>
          <p:cNvPr id="81925" name="Group 5"/>
          <p:cNvGraphicFramePr>
            <a:graphicFrameLocks noGrp="1"/>
          </p:cNvGraphicFramePr>
          <p:nvPr/>
        </p:nvGraphicFramePr>
        <p:xfrm>
          <a:off x="1692275" y="1628775"/>
          <a:ext cx="4608513" cy="2735263"/>
        </p:xfrm>
        <a:graphic>
          <a:graphicData uri="http://schemas.openxmlformats.org/drawingml/2006/table">
            <a:tbl>
              <a:tblPr/>
              <a:tblGrid>
                <a:gridCol w="576263"/>
                <a:gridCol w="790575"/>
                <a:gridCol w="792162"/>
                <a:gridCol w="792163"/>
                <a:gridCol w="792162"/>
                <a:gridCol w="865188"/>
              </a:tblGrid>
              <a:tr h="722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3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2,2</a:t>
                      </a:r>
                      <a:r>
                        <a:rPr kumimoji="0" lang="ru-RU" sz="13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    </a:t>
                      </a:r>
                      <a:r>
                        <a:rPr kumimoji="0" lang="ru-RU" sz="13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5,2</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2,8</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3,4</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3,7</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3,6</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3,9</a:t>
                      </a:r>
                      <a:endParaRPr kumimoji="0" lang="en-US"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    </a:t>
                      </a:r>
                      <a:r>
                        <a:rPr kumimoji="0" lang="ru-RU" sz="1400" b="1" i="0" u="none" strike="noStrike" cap="none" normalizeH="0" baseline="0" smtClean="0">
                          <a:ln>
                            <a:noFill/>
                          </a:ln>
                          <a:solidFill>
                            <a:srgbClr val="FF9999"/>
                          </a:solidFill>
                          <a:effectLst>
                            <a:outerShdw blurRad="38100" dist="38100" dir="2700000" algn="tl">
                              <a:srgbClr val="000000"/>
                            </a:outerShdw>
                          </a:effectLst>
                          <a:latin typeface="Tahoma" pitchFamily="34" charset="0"/>
                        </a:rPr>
                        <a:t>3,2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962" name="Group 42"/>
          <p:cNvGraphicFramePr>
            <a:graphicFrameLocks noGrp="1"/>
          </p:cNvGraphicFramePr>
          <p:nvPr/>
        </p:nvGraphicFramePr>
        <p:xfrm>
          <a:off x="1692275" y="1125538"/>
          <a:ext cx="4608513" cy="504825"/>
        </p:xfrm>
        <a:graphic>
          <a:graphicData uri="http://schemas.openxmlformats.org/drawingml/2006/table">
            <a:tbl>
              <a:tblPr/>
              <a:tblGrid>
                <a:gridCol w="576263"/>
                <a:gridCol w="790575"/>
                <a:gridCol w="792162"/>
                <a:gridCol w="792163"/>
                <a:gridCol w="792162"/>
                <a:gridCol w="865188"/>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978" name="Group 58"/>
          <p:cNvGraphicFramePr>
            <a:graphicFrameLocks noGrp="1"/>
          </p:cNvGraphicFramePr>
          <p:nvPr/>
        </p:nvGraphicFramePr>
        <p:xfrm>
          <a:off x="684213" y="1125538"/>
          <a:ext cx="1008062" cy="3240087"/>
        </p:xfrm>
        <a:graphic>
          <a:graphicData uri="http://schemas.openxmlformats.org/drawingml/2006/table">
            <a:tbl>
              <a:tblPr/>
              <a:tblGrid>
                <a:gridCol w="1008062"/>
              </a:tblGrid>
              <a:tr h="4826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46" name="Line 72"/>
          <p:cNvSpPr>
            <a:spLocks noChangeShapeType="1"/>
          </p:cNvSpPr>
          <p:nvPr/>
        </p:nvSpPr>
        <p:spPr bwMode="auto">
          <a:xfrm>
            <a:off x="3852863" y="2420938"/>
            <a:ext cx="277812" cy="153987"/>
          </a:xfrm>
          <a:prstGeom prst="line">
            <a:avLst/>
          </a:prstGeom>
          <a:noFill/>
          <a:ln w="19050">
            <a:solidFill>
              <a:schemeClr val="tx1"/>
            </a:solidFill>
            <a:round/>
            <a:headEnd/>
            <a:tailEnd/>
          </a:ln>
        </p:spPr>
        <p:txBody>
          <a:bodyPr/>
          <a:lstStyle/>
          <a:p>
            <a:endParaRPr lang="ru-RU"/>
          </a:p>
        </p:txBody>
      </p:sp>
      <p:sp>
        <p:nvSpPr>
          <p:cNvPr id="24647" name="Line 73"/>
          <p:cNvSpPr>
            <a:spLocks noChangeShapeType="1"/>
          </p:cNvSpPr>
          <p:nvPr/>
        </p:nvSpPr>
        <p:spPr bwMode="auto">
          <a:xfrm>
            <a:off x="3059113" y="3716338"/>
            <a:ext cx="277812" cy="153987"/>
          </a:xfrm>
          <a:prstGeom prst="line">
            <a:avLst/>
          </a:prstGeom>
          <a:noFill/>
          <a:ln w="19050">
            <a:solidFill>
              <a:schemeClr val="tx1"/>
            </a:solidFill>
            <a:round/>
            <a:headEnd/>
            <a:tailEnd/>
          </a:ln>
        </p:spPr>
        <p:txBody>
          <a:bodyPr/>
          <a:lstStyle/>
          <a:p>
            <a:endParaRPr lang="ru-RU"/>
          </a:p>
        </p:txBody>
      </p:sp>
      <p:sp>
        <p:nvSpPr>
          <p:cNvPr id="24648" name="Line 74"/>
          <p:cNvSpPr>
            <a:spLocks noChangeShapeType="1"/>
          </p:cNvSpPr>
          <p:nvPr/>
        </p:nvSpPr>
        <p:spPr bwMode="auto">
          <a:xfrm>
            <a:off x="4716463" y="3068638"/>
            <a:ext cx="277812" cy="153987"/>
          </a:xfrm>
          <a:prstGeom prst="line">
            <a:avLst/>
          </a:prstGeom>
          <a:noFill/>
          <a:ln w="19050">
            <a:solidFill>
              <a:schemeClr val="tx1"/>
            </a:solidFill>
            <a:round/>
            <a:headEnd/>
            <a:tailEnd/>
          </a:ln>
        </p:spPr>
        <p:txBody>
          <a:bodyPr/>
          <a:lstStyle/>
          <a:p>
            <a:endParaRPr lang="ru-RU"/>
          </a:p>
        </p:txBody>
      </p:sp>
      <p:sp>
        <p:nvSpPr>
          <p:cNvPr id="24649" name="Line 75"/>
          <p:cNvSpPr>
            <a:spLocks noChangeShapeType="1"/>
          </p:cNvSpPr>
          <p:nvPr/>
        </p:nvSpPr>
        <p:spPr bwMode="auto">
          <a:xfrm>
            <a:off x="3852863" y="2997200"/>
            <a:ext cx="277812" cy="153988"/>
          </a:xfrm>
          <a:prstGeom prst="line">
            <a:avLst/>
          </a:prstGeom>
          <a:noFill/>
          <a:ln w="19050">
            <a:solidFill>
              <a:schemeClr val="tx1"/>
            </a:solidFill>
            <a:round/>
            <a:headEnd/>
            <a:tailEnd/>
          </a:ln>
        </p:spPr>
        <p:txBody>
          <a:bodyPr/>
          <a:lstStyle/>
          <a:p>
            <a:endParaRPr lang="ru-RU"/>
          </a:p>
        </p:txBody>
      </p:sp>
      <p:sp>
        <p:nvSpPr>
          <p:cNvPr id="24650" name="Line 76"/>
          <p:cNvSpPr>
            <a:spLocks noChangeShapeType="1"/>
          </p:cNvSpPr>
          <p:nvPr/>
        </p:nvSpPr>
        <p:spPr bwMode="auto">
          <a:xfrm>
            <a:off x="2268538" y="2420938"/>
            <a:ext cx="277812" cy="153987"/>
          </a:xfrm>
          <a:prstGeom prst="line">
            <a:avLst/>
          </a:prstGeom>
          <a:noFill/>
          <a:ln w="19050">
            <a:solidFill>
              <a:schemeClr val="tx1"/>
            </a:solidFill>
            <a:round/>
            <a:headEnd/>
            <a:tailEnd/>
          </a:ln>
        </p:spPr>
        <p:txBody>
          <a:bodyPr/>
          <a:lstStyle/>
          <a:p>
            <a:endParaRPr lang="ru-RU"/>
          </a:p>
        </p:txBody>
      </p:sp>
      <p:sp>
        <p:nvSpPr>
          <p:cNvPr id="24651" name="Line 77"/>
          <p:cNvSpPr>
            <a:spLocks noChangeShapeType="1"/>
          </p:cNvSpPr>
          <p:nvPr/>
        </p:nvSpPr>
        <p:spPr bwMode="auto">
          <a:xfrm>
            <a:off x="4716463" y="2420938"/>
            <a:ext cx="277812" cy="153987"/>
          </a:xfrm>
          <a:prstGeom prst="line">
            <a:avLst/>
          </a:prstGeom>
          <a:noFill/>
          <a:ln w="19050">
            <a:solidFill>
              <a:schemeClr val="tx1"/>
            </a:solidFill>
            <a:round/>
            <a:headEnd/>
            <a:tailEnd/>
          </a:ln>
        </p:spPr>
        <p:txBody>
          <a:bodyPr/>
          <a:lstStyle/>
          <a:p>
            <a:endParaRPr lang="ru-RU"/>
          </a:p>
        </p:txBody>
      </p:sp>
      <p:sp>
        <p:nvSpPr>
          <p:cNvPr id="24652" name="Line 78"/>
          <p:cNvSpPr>
            <a:spLocks noChangeShapeType="1"/>
          </p:cNvSpPr>
          <p:nvPr/>
        </p:nvSpPr>
        <p:spPr bwMode="auto">
          <a:xfrm>
            <a:off x="5437188" y="2420938"/>
            <a:ext cx="277812" cy="153987"/>
          </a:xfrm>
          <a:prstGeom prst="line">
            <a:avLst/>
          </a:prstGeom>
          <a:noFill/>
          <a:ln w="19050">
            <a:solidFill>
              <a:schemeClr val="tx1"/>
            </a:solidFill>
            <a:round/>
            <a:headEnd/>
            <a:tailEnd/>
          </a:ln>
        </p:spPr>
        <p:txBody>
          <a:bodyPr/>
          <a:lstStyle/>
          <a:p>
            <a:endParaRPr lang="ru-RU"/>
          </a:p>
        </p:txBody>
      </p:sp>
      <p:sp>
        <p:nvSpPr>
          <p:cNvPr id="24653" name="Line 79"/>
          <p:cNvSpPr>
            <a:spLocks noChangeShapeType="1"/>
          </p:cNvSpPr>
          <p:nvPr/>
        </p:nvSpPr>
        <p:spPr bwMode="auto">
          <a:xfrm>
            <a:off x="2268538" y="3068638"/>
            <a:ext cx="277812" cy="153987"/>
          </a:xfrm>
          <a:prstGeom prst="line">
            <a:avLst/>
          </a:prstGeom>
          <a:noFill/>
          <a:ln w="19050">
            <a:solidFill>
              <a:schemeClr val="tx1"/>
            </a:solidFill>
            <a:round/>
            <a:headEnd/>
            <a:tailEnd/>
          </a:ln>
        </p:spPr>
        <p:txBody>
          <a:bodyPr/>
          <a:lstStyle/>
          <a:p>
            <a:endParaRPr lang="ru-RU"/>
          </a:p>
        </p:txBody>
      </p:sp>
      <p:sp>
        <p:nvSpPr>
          <p:cNvPr id="24654" name="Line 80"/>
          <p:cNvSpPr>
            <a:spLocks noChangeShapeType="1"/>
          </p:cNvSpPr>
          <p:nvPr/>
        </p:nvSpPr>
        <p:spPr bwMode="auto">
          <a:xfrm>
            <a:off x="3060700" y="3068638"/>
            <a:ext cx="277813" cy="153987"/>
          </a:xfrm>
          <a:prstGeom prst="line">
            <a:avLst/>
          </a:prstGeom>
          <a:noFill/>
          <a:ln w="19050">
            <a:solidFill>
              <a:schemeClr val="tx1"/>
            </a:solidFill>
            <a:round/>
            <a:headEnd/>
            <a:tailEnd/>
          </a:ln>
        </p:spPr>
        <p:txBody>
          <a:bodyPr/>
          <a:lstStyle/>
          <a:p>
            <a:endParaRPr lang="ru-RU"/>
          </a:p>
        </p:txBody>
      </p:sp>
      <p:sp>
        <p:nvSpPr>
          <p:cNvPr id="24655" name="Line 81"/>
          <p:cNvSpPr>
            <a:spLocks noChangeShapeType="1"/>
          </p:cNvSpPr>
          <p:nvPr/>
        </p:nvSpPr>
        <p:spPr bwMode="auto">
          <a:xfrm>
            <a:off x="5437188" y="3068638"/>
            <a:ext cx="277812" cy="153987"/>
          </a:xfrm>
          <a:prstGeom prst="line">
            <a:avLst/>
          </a:prstGeom>
          <a:noFill/>
          <a:ln w="19050">
            <a:solidFill>
              <a:schemeClr val="tx1"/>
            </a:solidFill>
            <a:round/>
            <a:headEnd/>
            <a:tailEnd/>
          </a:ln>
        </p:spPr>
        <p:txBody>
          <a:bodyPr/>
          <a:lstStyle/>
          <a:p>
            <a:endParaRPr lang="ru-RU"/>
          </a:p>
        </p:txBody>
      </p:sp>
      <p:sp>
        <p:nvSpPr>
          <p:cNvPr id="24656" name="Line 82"/>
          <p:cNvSpPr>
            <a:spLocks noChangeShapeType="1"/>
          </p:cNvSpPr>
          <p:nvPr/>
        </p:nvSpPr>
        <p:spPr bwMode="auto">
          <a:xfrm>
            <a:off x="3851275" y="3716338"/>
            <a:ext cx="277813" cy="153987"/>
          </a:xfrm>
          <a:prstGeom prst="line">
            <a:avLst/>
          </a:prstGeom>
          <a:noFill/>
          <a:ln w="19050">
            <a:solidFill>
              <a:schemeClr val="tx1"/>
            </a:solidFill>
            <a:round/>
            <a:headEnd/>
            <a:tailEnd/>
          </a:ln>
        </p:spPr>
        <p:txBody>
          <a:bodyPr/>
          <a:lstStyle/>
          <a:p>
            <a:endParaRPr lang="ru-RU"/>
          </a:p>
        </p:txBody>
      </p:sp>
      <p:sp>
        <p:nvSpPr>
          <p:cNvPr id="24657" name="Line 83"/>
          <p:cNvSpPr>
            <a:spLocks noChangeShapeType="1"/>
          </p:cNvSpPr>
          <p:nvPr/>
        </p:nvSpPr>
        <p:spPr bwMode="auto">
          <a:xfrm flipH="1" flipV="1">
            <a:off x="3060700" y="2420938"/>
            <a:ext cx="215900" cy="144462"/>
          </a:xfrm>
          <a:prstGeom prst="line">
            <a:avLst/>
          </a:prstGeom>
          <a:noFill/>
          <a:ln w="19050">
            <a:solidFill>
              <a:schemeClr val="tx1"/>
            </a:solidFill>
            <a:round/>
            <a:headEnd/>
            <a:tailEnd/>
          </a:ln>
        </p:spPr>
        <p:txBody>
          <a:bodyPr/>
          <a:lstStyle/>
          <a:p>
            <a:endParaRPr lang="ru-RU"/>
          </a:p>
        </p:txBody>
      </p:sp>
      <p:sp>
        <p:nvSpPr>
          <p:cNvPr id="24658" name="Line 84"/>
          <p:cNvSpPr>
            <a:spLocks noChangeShapeType="1"/>
          </p:cNvSpPr>
          <p:nvPr/>
        </p:nvSpPr>
        <p:spPr bwMode="auto">
          <a:xfrm>
            <a:off x="2268538" y="3716338"/>
            <a:ext cx="277812" cy="153987"/>
          </a:xfrm>
          <a:prstGeom prst="line">
            <a:avLst/>
          </a:prstGeom>
          <a:noFill/>
          <a:ln w="19050">
            <a:solidFill>
              <a:schemeClr val="tx1"/>
            </a:solidFill>
            <a:round/>
            <a:headEnd/>
            <a:tailEnd/>
          </a:ln>
        </p:spPr>
        <p:txBody>
          <a:bodyPr/>
          <a:lstStyle/>
          <a:p>
            <a:endParaRPr lang="ru-RU"/>
          </a:p>
        </p:txBody>
      </p:sp>
      <p:graphicFrame>
        <p:nvGraphicFramePr>
          <p:cNvPr id="82005" name="Group 85"/>
          <p:cNvGraphicFramePr>
            <a:graphicFrameLocks noGrp="1"/>
          </p:cNvGraphicFramePr>
          <p:nvPr/>
        </p:nvGraphicFramePr>
        <p:xfrm>
          <a:off x="7380288" y="1125538"/>
          <a:ext cx="1079500" cy="3240087"/>
        </p:xfrm>
        <a:graphic>
          <a:graphicData uri="http://schemas.openxmlformats.org/drawingml/2006/table">
            <a:tbl>
              <a:tblPr/>
              <a:tblGrid>
                <a:gridCol w="1079500"/>
              </a:tblGrid>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Средние по строкам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3,2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3,5</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2019" name="Group 99"/>
          <p:cNvGraphicFramePr>
            <a:graphicFrameLocks noGrp="1"/>
          </p:cNvGraphicFramePr>
          <p:nvPr/>
        </p:nvGraphicFramePr>
        <p:xfrm>
          <a:off x="6300788" y="1125538"/>
          <a:ext cx="1079500" cy="3241675"/>
        </p:xfrm>
        <a:graphic>
          <a:graphicData uri="http://schemas.openxmlformats.org/drawingml/2006/table">
            <a:tbl>
              <a:tblPr/>
              <a:tblGrid>
                <a:gridCol w="1079500"/>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Σ</a:t>
                      </a: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 по строкам</a:t>
                      </a:r>
                      <a:r>
                        <a:rPr kumimoji="0" lang="ru-RU"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2033" name="Group 113"/>
          <p:cNvGraphicFramePr>
            <a:graphicFrameLocks noGrp="1"/>
          </p:cNvGraphicFramePr>
          <p:nvPr/>
        </p:nvGraphicFramePr>
        <p:xfrm>
          <a:off x="684213" y="4797425"/>
          <a:ext cx="5616575" cy="579438"/>
        </p:xfrm>
        <a:graphic>
          <a:graphicData uri="http://schemas.openxmlformats.org/drawingml/2006/table">
            <a:tbl>
              <a:tblPr/>
              <a:tblGrid>
                <a:gridCol w="1584325"/>
                <a:gridCol w="790575"/>
                <a:gridCol w="792162"/>
                <a:gridCol w="792163"/>
                <a:gridCol w="792162"/>
                <a:gridCol w="865188"/>
              </a:tblGrid>
              <a:tr h="5064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Средние по столбцам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3,6</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2049" name="Group 129"/>
          <p:cNvGraphicFramePr>
            <a:graphicFrameLocks noGrp="1"/>
          </p:cNvGraphicFramePr>
          <p:nvPr/>
        </p:nvGraphicFramePr>
        <p:xfrm>
          <a:off x="684213" y="4365625"/>
          <a:ext cx="5616575" cy="431800"/>
        </p:xfrm>
        <a:graphic>
          <a:graphicData uri="http://schemas.openxmlformats.org/drawingml/2006/table">
            <a:tbl>
              <a:tblPr/>
              <a:tblGrid>
                <a:gridCol w="1584325"/>
                <a:gridCol w="792162"/>
                <a:gridCol w="790575"/>
                <a:gridCol w="792163"/>
                <a:gridCol w="792162"/>
                <a:gridCol w="865188"/>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l-GR"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Σ</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 по столбцам</a:t>
                      </a:r>
                      <a:endParaRPr kumimoji="0" lang="el-GR"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719" name="Line 145"/>
          <p:cNvSpPr>
            <a:spLocks noChangeShapeType="1"/>
          </p:cNvSpPr>
          <p:nvPr/>
        </p:nvSpPr>
        <p:spPr bwMode="auto">
          <a:xfrm>
            <a:off x="4643438" y="3716338"/>
            <a:ext cx="277812" cy="153987"/>
          </a:xfrm>
          <a:prstGeom prst="line">
            <a:avLst/>
          </a:prstGeom>
          <a:noFill/>
          <a:ln w="19050">
            <a:solidFill>
              <a:schemeClr val="tx1"/>
            </a:solidFill>
            <a:round/>
            <a:headEnd/>
            <a:tailEnd/>
          </a:ln>
        </p:spPr>
        <p:txBody>
          <a:bodyPr/>
          <a:lstStyle/>
          <a:p>
            <a:endParaRPr lang="ru-RU"/>
          </a:p>
        </p:txBody>
      </p:sp>
      <p:sp>
        <p:nvSpPr>
          <p:cNvPr id="24720" name="Line 146"/>
          <p:cNvSpPr>
            <a:spLocks noChangeShapeType="1"/>
          </p:cNvSpPr>
          <p:nvPr/>
        </p:nvSpPr>
        <p:spPr bwMode="auto">
          <a:xfrm>
            <a:off x="5435600" y="3716338"/>
            <a:ext cx="277813" cy="153987"/>
          </a:xfrm>
          <a:prstGeom prst="line">
            <a:avLst/>
          </a:prstGeom>
          <a:noFill/>
          <a:ln w="19050">
            <a:solidFill>
              <a:schemeClr val="tx1"/>
            </a:solidFill>
            <a:round/>
            <a:headEnd/>
            <a:tailEnd/>
          </a:ln>
        </p:spPr>
        <p:txBody>
          <a:bodyPr/>
          <a:lstStyle/>
          <a:p>
            <a:endParaRPr lang="ru-RU"/>
          </a:p>
        </p:txBody>
      </p:sp>
      <p:sp>
        <p:nvSpPr>
          <p:cNvPr id="24721" name="Line 160"/>
          <p:cNvSpPr>
            <a:spLocks noChangeShapeType="1"/>
          </p:cNvSpPr>
          <p:nvPr/>
        </p:nvSpPr>
        <p:spPr bwMode="auto">
          <a:xfrm>
            <a:off x="1763713" y="2420938"/>
            <a:ext cx="277812" cy="153987"/>
          </a:xfrm>
          <a:prstGeom prst="line">
            <a:avLst/>
          </a:prstGeom>
          <a:noFill/>
          <a:ln w="19050">
            <a:solidFill>
              <a:schemeClr val="tx1"/>
            </a:solidFill>
            <a:round/>
            <a:headEnd/>
            <a:tailEnd/>
          </a:ln>
        </p:spPr>
        <p:txBody>
          <a:bodyPr/>
          <a:lstStyle/>
          <a:p>
            <a:endParaRPr lang="ru-RU"/>
          </a:p>
        </p:txBody>
      </p:sp>
      <p:sp>
        <p:nvSpPr>
          <p:cNvPr id="24722" name="Rectangle 161"/>
          <p:cNvSpPr>
            <a:spLocks noChangeArrowheads="1"/>
          </p:cNvSpPr>
          <p:nvPr/>
        </p:nvSpPr>
        <p:spPr bwMode="auto">
          <a:xfrm>
            <a:off x="6300788" y="4365625"/>
            <a:ext cx="2159000" cy="1008063"/>
          </a:xfrm>
          <a:prstGeom prst="rect">
            <a:avLst/>
          </a:prstGeom>
          <a:noFill/>
          <a:ln w="28575">
            <a:solidFill>
              <a:schemeClr val="tx1"/>
            </a:solidFill>
            <a:miter lim="800000"/>
            <a:headEnd/>
            <a:tailEnd/>
          </a:ln>
        </p:spPr>
        <p:txBody>
          <a:bodyPr wrap="none" anchor="ctr"/>
          <a:lstStyle/>
          <a:p>
            <a:endParaRPr lang="ru-RU"/>
          </a:p>
        </p:txBody>
      </p:sp>
      <p:sp>
        <p:nvSpPr>
          <p:cNvPr id="24723" name="Line 162"/>
          <p:cNvSpPr>
            <a:spLocks noChangeShapeType="1"/>
          </p:cNvSpPr>
          <p:nvPr/>
        </p:nvSpPr>
        <p:spPr bwMode="auto">
          <a:xfrm>
            <a:off x="3132138" y="1700213"/>
            <a:ext cx="277812" cy="153987"/>
          </a:xfrm>
          <a:prstGeom prst="line">
            <a:avLst/>
          </a:prstGeom>
          <a:noFill/>
          <a:ln w="19050">
            <a:solidFill>
              <a:schemeClr val="tx1"/>
            </a:solidFill>
            <a:round/>
            <a:headEnd/>
            <a:tailEnd/>
          </a:ln>
        </p:spPr>
        <p:txBody>
          <a:bodyPr/>
          <a:lstStyle/>
          <a:p>
            <a:endParaRPr lang="ru-RU"/>
          </a:p>
        </p:txBody>
      </p:sp>
      <p:sp>
        <p:nvSpPr>
          <p:cNvPr id="24724" name="Line 163"/>
          <p:cNvSpPr>
            <a:spLocks noChangeShapeType="1"/>
          </p:cNvSpPr>
          <p:nvPr/>
        </p:nvSpPr>
        <p:spPr bwMode="auto">
          <a:xfrm>
            <a:off x="3132138" y="1700213"/>
            <a:ext cx="576262" cy="2592387"/>
          </a:xfrm>
          <a:prstGeom prst="line">
            <a:avLst/>
          </a:prstGeom>
          <a:noFill/>
          <a:ln w="19050">
            <a:solidFill>
              <a:srgbClr val="FF9900"/>
            </a:solidFill>
            <a:round/>
            <a:headEnd/>
            <a:tailEnd/>
          </a:ln>
        </p:spPr>
        <p:txBody>
          <a:bodyPr/>
          <a:lstStyle/>
          <a:p>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468313" y="260350"/>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 Итог.</a:t>
            </a:r>
          </a:p>
        </p:txBody>
      </p:sp>
      <p:graphicFrame>
        <p:nvGraphicFramePr>
          <p:cNvPr id="61551" name="Group 111"/>
          <p:cNvGraphicFramePr>
            <a:graphicFrameLocks noGrp="1"/>
          </p:cNvGraphicFramePr>
          <p:nvPr/>
        </p:nvGraphicFramePr>
        <p:xfrm>
          <a:off x="2124075" y="1701800"/>
          <a:ext cx="6335713" cy="4464050"/>
        </p:xfrm>
        <a:graphic>
          <a:graphicData uri="http://schemas.openxmlformats.org/drawingml/2006/table">
            <a:tbl>
              <a:tblPr/>
              <a:tblGrid>
                <a:gridCol w="1055688"/>
                <a:gridCol w="1057275"/>
                <a:gridCol w="1055687"/>
                <a:gridCol w="1054100"/>
                <a:gridCol w="1057275"/>
                <a:gridCol w="1055688"/>
              </a:tblGrid>
              <a:tr h="1211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2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2,75</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2,4 3,5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2.5</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3.05</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2,9  3,1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2.5</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2.8</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3.35</a:t>
                      </a:r>
                      <a:endPar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3,2 3,6</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88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3,25</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2.7</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2,55</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3.7</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3,55</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2,85</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2,9</a:t>
                      </a:r>
                      <a:endPar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3.6</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3,25</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3      3,5</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1.6</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3.9</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3,5</a:t>
                      </a:r>
                      <a:endPar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3,3    3,5</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2.9</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3.2</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2,85</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2,6   3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3   3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82" name="Group 42"/>
          <p:cNvGraphicFramePr>
            <a:graphicFrameLocks noGrp="1"/>
          </p:cNvGraphicFramePr>
          <p:nvPr/>
        </p:nvGraphicFramePr>
        <p:xfrm>
          <a:off x="2124075" y="981075"/>
          <a:ext cx="6335713" cy="720725"/>
        </p:xfrm>
        <a:graphic>
          <a:graphicData uri="http://schemas.openxmlformats.org/drawingml/2006/table">
            <a:tbl>
              <a:tblPr/>
              <a:tblGrid>
                <a:gridCol w="1055688"/>
                <a:gridCol w="1055687"/>
                <a:gridCol w="1057275"/>
                <a:gridCol w="1055688"/>
                <a:gridCol w="1055687"/>
                <a:gridCol w="1055688"/>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73" name="Group 133"/>
          <p:cNvGraphicFramePr>
            <a:graphicFrameLocks noGrp="1"/>
          </p:cNvGraphicFramePr>
          <p:nvPr/>
        </p:nvGraphicFramePr>
        <p:xfrm>
          <a:off x="971550" y="981075"/>
          <a:ext cx="1158875" cy="5184775"/>
        </p:xfrm>
        <a:graphic>
          <a:graphicData uri="http://schemas.openxmlformats.org/drawingml/2006/table">
            <a:tbl>
              <a:tblPr/>
              <a:tblGrid>
                <a:gridCol w="1158875"/>
              </a:tblGrid>
              <a:tr h="7016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14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96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15  35</a:t>
                      </a: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70" name="Line 72"/>
          <p:cNvSpPr>
            <a:spLocks noChangeShapeType="1"/>
          </p:cNvSpPr>
          <p:nvPr/>
        </p:nvSpPr>
        <p:spPr bwMode="auto">
          <a:xfrm>
            <a:off x="4213225" y="1773238"/>
            <a:ext cx="358775" cy="215900"/>
          </a:xfrm>
          <a:prstGeom prst="line">
            <a:avLst/>
          </a:prstGeom>
          <a:noFill/>
          <a:ln w="19050">
            <a:solidFill>
              <a:schemeClr val="tx1"/>
            </a:solidFill>
            <a:round/>
            <a:headEnd/>
            <a:tailEnd/>
          </a:ln>
        </p:spPr>
        <p:txBody>
          <a:bodyPr/>
          <a:lstStyle/>
          <a:p>
            <a:endParaRPr lang="ru-RU"/>
          </a:p>
        </p:txBody>
      </p:sp>
      <p:sp>
        <p:nvSpPr>
          <p:cNvPr id="25671" name="Line 73"/>
          <p:cNvSpPr>
            <a:spLocks noChangeShapeType="1"/>
          </p:cNvSpPr>
          <p:nvPr/>
        </p:nvSpPr>
        <p:spPr bwMode="auto">
          <a:xfrm>
            <a:off x="2195513" y="5084763"/>
            <a:ext cx="358775" cy="215900"/>
          </a:xfrm>
          <a:prstGeom prst="line">
            <a:avLst/>
          </a:prstGeom>
          <a:noFill/>
          <a:ln w="19050">
            <a:solidFill>
              <a:schemeClr val="tx1"/>
            </a:solidFill>
            <a:round/>
            <a:headEnd/>
            <a:tailEnd/>
          </a:ln>
        </p:spPr>
        <p:txBody>
          <a:bodyPr/>
          <a:lstStyle/>
          <a:p>
            <a:endParaRPr lang="ru-RU"/>
          </a:p>
        </p:txBody>
      </p:sp>
      <p:sp>
        <p:nvSpPr>
          <p:cNvPr id="25672" name="Line 74"/>
          <p:cNvSpPr>
            <a:spLocks noChangeShapeType="1"/>
          </p:cNvSpPr>
          <p:nvPr/>
        </p:nvSpPr>
        <p:spPr bwMode="auto">
          <a:xfrm>
            <a:off x="2268538" y="4005263"/>
            <a:ext cx="358775" cy="215900"/>
          </a:xfrm>
          <a:prstGeom prst="line">
            <a:avLst/>
          </a:prstGeom>
          <a:noFill/>
          <a:ln w="19050">
            <a:solidFill>
              <a:schemeClr val="tx1"/>
            </a:solidFill>
            <a:round/>
            <a:headEnd/>
            <a:tailEnd/>
          </a:ln>
        </p:spPr>
        <p:txBody>
          <a:bodyPr/>
          <a:lstStyle/>
          <a:p>
            <a:endParaRPr lang="ru-RU"/>
          </a:p>
        </p:txBody>
      </p:sp>
      <p:sp>
        <p:nvSpPr>
          <p:cNvPr id="25673" name="Line 75"/>
          <p:cNvSpPr>
            <a:spLocks noChangeShapeType="1"/>
          </p:cNvSpPr>
          <p:nvPr/>
        </p:nvSpPr>
        <p:spPr bwMode="auto">
          <a:xfrm>
            <a:off x="2195513" y="2997200"/>
            <a:ext cx="358775" cy="215900"/>
          </a:xfrm>
          <a:prstGeom prst="line">
            <a:avLst/>
          </a:prstGeom>
          <a:noFill/>
          <a:ln w="28575">
            <a:solidFill>
              <a:schemeClr val="tx1"/>
            </a:solidFill>
            <a:round/>
            <a:headEnd/>
            <a:tailEnd/>
          </a:ln>
        </p:spPr>
        <p:txBody>
          <a:bodyPr/>
          <a:lstStyle/>
          <a:p>
            <a:endParaRPr lang="ru-RU"/>
          </a:p>
        </p:txBody>
      </p:sp>
      <p:sp>
        <p:nvSpPr>
          <p:cNvPr id="25674" name="Line 76"/>
          <p:cNvSpPr>
            <a:spLocks noChangeShapeType="1"/>
          </p:cNvSpPr>
          <p:nvPr/>
        </p:nvSpPr>
        <p:spPr bwMode="auto">
          <a:xfrm>
            <a:off x="3276600" y="1773238"/>
            <a:ext cx="358775" cy="215900"/>
          </a:xfrm>
          <a:prstGeom prst="line">
            <a:avLst/>
          </a:prstGeom>
          <a:noFill/>
          <a:ln w="19050">
            <a:solidFill>
              <a:schemeClr val="tx1"/>
            </a:solidFill>
            <a:round/>
            <a:headEnd/>
            <a:tailEnd/>
          </a:ln>
        </p:spPr>
        <p:txBody>
          <a:bodyPr/>
          <a:lstStyle/>
          <a:p>
            <a:endParaRPr lang="ru-RU"/>
          </a:p>
        </p:txBody>
      </p:sp>
      <p:sp>
        <p:nvSpPr>
          <p:cNvPr id="25675" name="Line 77"/>
          <p:cNvSpPr>
            <a:spLocks noChangeShapeType="1"/>
          </p:cNvSpPr>
          <p:nvPr/>
        </p:nvSpPr>
        <p:spPr bwMode="auto">
          <a:xfrm>
            <a:off x="5364163" y="1773238"/>
            <a:ext cx="358775" cy="215900"/>
          </a:xfrm>
          <a:prstGeom prst="line">
            <a:avLst/>
          </a:prstGeom>
          <a:noFill/>
          <a:ln w="19050">
            <a:solidFill>
              <a:schemeClr val="tx1"/>
            </a:solidFill>
            <a:round/>
            <a:headEnd/>
            <a:tailEnd/>
          </a:ln>
        </p:spPr>
        <p:txBody>
          <a:bodyPr/>
          <a:lstStyle/>
          <a:p>
            <a:endParaRPr lang="ru-RU"/>
          </a:p>
        </p:txBody>
      </p:sp>
      <p:sp>
        <p:nvSpPr>
          <p:cNvPr id="25676" name="Line 78"/>
          <p:cNvSpPr>
            <a:spLocks noChangeShapeType="1"/>
          </p:cNvSpPr>
          <p:nvPr/>
        </p:nvSpPr>
        <p:spPr bwMode="auto">
          <a:xfrm>
            <a:off x="6443663" y="1773238"/>
            <a:ext cx="358775" cy="215900"/>
          </a:xfrm>
          <a:prstGeom prst="line">
            <a:avLst/>
          </a:prstGeom>
          <a:noFill/>
          <a:ln w="19050">
            <a:solidFill>
              <a:schemeClr val="tx1"/>
            </a:solidFill>
            <a:round/>
            <a:headEnd/>
            <a:tailEnd/>
          </a:ln>
        </p:spPr>
        <p:txBody>
          <a:bodyPr/>
          <a:lstStyle/>
          <a:p>
            <a:endParaRPr lang="ru-RU"/>
          </a:p>
        </p:txBody>
      </p:sp>
      <p:sp>
        <p:nvSpPr>
          <p:cNvPr id="25677" name="Line 79"/>
          <p:cNvSpPr>
            <a:spLocks noChangeShapeType="1"/>
          </p:cNvSpPr>
          <p:nvPr/>
        </p:nvSpPr>
        <p:spPr bwMode="auto">
          <a:xfrm>
            <a:off x="7451725" y="1773238"/>
            <a:ext cx="358775" cy="215900"/>
          </a:xfrm>
          <a:prstGeom prst="line">
            <a:avLst/>
          </a:prstGeom>
          <a:noFill/>
          <a:ln w="19050">
            <a:solidFill>
              <a:schemeClr val="tx1"/>
            </a:solidFill>
            <a:round/>
            <a:headEnd/>
            <a:tailEnd/>
          </a:ln>
        </p:spPr>
        <p:txBody>
          <a:bodyPr/>
          <a:lstStyle/>
          <a:p>
            <a:endParaRPr lang="ru-RU"/>
          </a:p>
        </p:txBody>
      </p:sp>
      <p:sp>
        <p:nvSpPr>
          <p:cNvPr id="25678" name="Line 80"/>
          <p:cNvSpPr>
            <a:spLocks noChangeShapeType="1"/>
          </p:cNvSpPr>
          <p:nvPr/>
        </p:nvSpPr>
        <p:spPr bwMode="auto">
          <a:xfrm>
            <a:off x="1692275" y="2997200"/>
            <a:ext cx="358775" cy="215900"/>
          </a:xfrm>
          <a:prstGeom prst="line">
            <a:avLst/>
          </a:prstGeom>
          <a:noFill/>
          <a:ln w="28575">
            <a:solidFill>
              <a:schemeClr val="tx1"/>
            </a:solidFill>
            <a:round/>
            <a:headEnd/>
            <a:tailEnd/>
          </a:ln>
        </p:spPr>
        <p:txBody>
          <a:bodyPr/>
          <a:lstStyle/>
          <a:p>
            <a:endParaRPr lang="ru-RU"/>
          </a:p>
        </p:txBody>
      </p:sp>
      <p:sp>
        <p:nvSpPr>
          <p:cNvPr id="25679" name="Line 81"/>
          <p:cNvSpPr>
            <a:spLocks noChangeShapeType="1"/>
          </p:cNvSpPr>
          <p:nvPr/>
        </p:nvSpPr>
        <p:spPr bwMode="auto">
          <a:xfrm>
            <a:off x="1547813" y="4005263"/>
            <a:ext cx="358775" cy="215900"/>
          </a:xfrm>
          <a:prstGeom prst="line">
            <a:avLst/>
          </a:prstGeom>
          <a:noFill/>
          <a:ln w="28575">
            <a:solidFill>
              <a:schemeClr val="tx1"/>
            </a:solidFill>
            <a:round/>
            <a:headEnd/>
            <a:tailEnd/>
          </a:ln>
        </p:spPr>
        <p:txBody>
          <a:bodyPr/>
          <a:lstStyle/>
          <a:p>
            <a:endParaRPr lang="ru-RU"/>
          </a:p>
        </p:txBody>
      </p:sp>
      <p:sp>
        <p:nvSpPr>
          <p:cNvPr id="25680" name="Line 82"/>
          <p:cNvSpPr>
            <a:spLocks noChangeShapeType="1"/>
          </p:cNvSpPr>
          <p:nvPr/>
        </p:nvSpPr>
        <p:spPr bwMode="auto">
          <a:xfrm>
            <a:off x="1763713" y="5084763"/>
            <a:ext cx="358775" cy="215900"/>
          </a:xfrm>
          <a:prstGeom prst="line">
            <a:avLst/>
          </a:prstGeom>
          <a:noFill/>
          <a:ln w="28575">
            <a:solidFill>
              <a:schemeClr val="tx1"/>
            </a:solidFill>
            <a:round/>
            <a:headEnd/>
            <a:tailEnd/>
          </a:ln>
        </p:spPr>
        <p:txBody>
          <a:bodyPr/>
          <a:lstStyle/>
          <a:p>
            <a:endParaRPr lang="ru-RU"/>
          </a:p>
        </p:txBody>
      </p:sp>
      <p:sp>
        <p:nvSpPr>
          <p:cNvPr id="25681" name="Line 83"/>
          <p:cNvSpPr>
            <a:spLocks noChangeShapeType="1"/>
          </p:cNvSpPr>
          <p:nvPr/>
        </p:nvSpPr>
        <p:spPr bwMode="auto">
          <a:xfrm>
            <a:off x="3203575" y="1052513"/>
            <a:ext cx="358775" cy="215900"/>
          </a:xfrm>
          <a:prstGeom prst="line">
            <a:avLst/>
          </a:prstGeom>
          <a:noFill/>
          <a:ln w="28575">
            <a:solidFill>
              <a:schemeClr val="tx1"/>
            </a:solidFill>
            <a:round/>
            <a:headEnd/>
            <a:tailEnd/>
          </a:ln>
        </p:spPr>
        <p:txBody>
          <a:bodyPr/>
          <a:lstStyle/>
          <a:p>
            <a:endParaRPr lang="ru-RU"/>
          </a:p>
        </p:txBody>
      </p:sp>
      <p:sp>
        <p:nvSpPr>
          <p:cNvPr id="25682" name="Line 84"/>
          <p:cNvSpPr>
            <a:spLocks noChangeShapeType="1"/>
          </p:cNvSpPr>
          <p:nvPr/>
        </p:nvSpPr>
        <p:spPr bwMode="auto">
          <a:xfrm>
            <a:off x="1403350" y="5084763"/>
            <a:ext cx="358775" cy="215900"/>
          </a:xfrm>
          <a:prstGeom prst="line">
            <a:avLst/>
          </a:prstGeom>
          <a:noFill/>
          <a:ln w="28575">
            <a:solidFill>
              <a:schemeClr val="tx1"/>
            </a:solidFill>
            <a:round/>
            <a:headEnd/>
            <a:tailEnd/>
          </a:ln>
        </p:spPr>
        <p:txBody>
          <a:bodyPr/>
          <a:lstStyle/>
          <a:p>
            <a:endParaRPr lang="ru-RU"/>
          </a:p>
        </p:txBody>
      </p:sp>
      <p:sp>
        <p:nvSpPr>
          <p:cNvPr id="25683" name="Line 85"/>
          <p:cNvSpPr>
            <a:spLocks noChangeShapeType="1"/>
          </p:cNvSpPr>
          <p:nvPr/>
        </p:nvSpPr>
        <p:spPr bwMode="auto">
          <a:xfrm>
            <a:off x="4211638" y="1773238"/>
            <a:ext cx="649287" cy="4176712"/>
          </a:xfrm>
          <a:prstGeom prst="line">
            <a:avLst/>
          </a:prstGeom>
          <a:noFill/>
          <a:ln w="12700">
            <a:solidFill>
              <a:srgbClr val="FF9900"/>
            </a:solidFill>
            <a:round/>
            <a:headEnd/>
            <a:tailEnd/>
          </a:ln>
        </p:spPr>
        <p:txBody>
          <a:bodyPr/>
          <a:lstStyle/>
          <a:p>
            <a:endParaRPr lang="ru-RU"/>
          </a:p>
        </p:txBody>
      </p:sp>
      <p:sp>
        <p:nvSpPr>
          <p:cNvPr id="25684" name="Line 86"/>
          <p:cNvSpPr>
            <a:spLocks noChangeShapeType="1"/>
          </p:cNvSpPr>
          <p:nvPr/>
        </p:nvSpPr>
        <p:spPr bwMode="auto">
          <a:xfrm>
            <a:off x="3276600" y="5013325"/>
            <a:ext cx="358775" cy="215900"/>
          </a:xfrm>
          <a:prstGeom prst="line">
            <a:avLst/>
          </a:prstGeom>
          <a:noFill/>
          <a:ln w="19050">
            <a:solidFill>
              <a:schemeClr val="tx1"/>
            </a:solidFill>
            <a:round/>
            <a:headEnd/>
            <a:tailEnd/>
          </a:ln>
        </p:spPr>
        <p:txBody>
          <a:bodyPr/>
          <a:lstStyle/>
          <a:p>
            <a:endParaRPr lang="ru-RU"/>
          </a:p>
        </p:txBody>
      </p:sp>
      <p:sp>
        <p:nvSpPr>
          <p:cNvPr id="25685" name="Line 87"/>
          <p:cNvSpPr>
            <a:spLocks noChangeShapeType="1"/>
          </p:cNvSpPr>
          <p:nvPr/>
        </p:nvSpPr>
        <p:spPr bwMode="auto">
          <a:xfrm>
            <a:off x="5435600" y="5084763"/>
            <a:ext cx="358775" cy="215900"/>
          </a:xfrm>
          <a:prstGeom prst="line">
            <a:avLst/>
          </a:prstGeom>
          <a:noFill/>
          <a:ln w="19050">
            <a:solidFill>
              <a:schemeClr val="tx1"/>
            </a:solidFill>
            <a:round/>
            <a:headEnd/>
            <a:tailEnd/>
          </a:ln>
        </p:spPr>
        <p:txBody>
          <a:bodyPr/>
          <a:lstStyle/>
          <a:p>
            <a:endParaRPr lang="ru-RU"/>
          </a:p>
        </p:txBody>
      </p:sp>
      <p:sp>
        <p:nvSpPr>
          <p:cNvPr id="25686" name="Line 88"/>
          <p:cNvSpPr>
            <a:spLocks noChangeShapeType="1"/>
          </p:cNvSpPr>
          <p:nvPr/>
        </p:nvSpPr>
        <p:spPr bwMode="auto">
          <a:xfrm>
            <a:off x="6443663" y="5084763"/>
            <a:ext cx="358775" cy="215900"/>
          </a:xfrm>
          <a:prstGeom prst="line">
            <a:avLst/>
          </a:prstGeom>
          <a:noFill/>
          <a:ln w="19050">
            <a:solidFill>
              <a:schemeClr val="tx1"/>
            </a:solidFill>
            <a:round/>
            <a:headEnd/>
            <a:tailEnd/>
          </a:ln>
        </p:spPr>
        <p:txBody>
          <a:bodyPr/>
          <a:lstStyle/>
          <a:p>
            <a:endParaRPr lang="ru-RU"/>
          </a:p>
        </p:txBody>
      </p:sp>
      <p:sp>
        <p:nvSpPr>
          <p:cNvPr id="25687" name="Line 89"/>
          <p:cNvSpPr>
            <a:spLocks noChangeShapeType="1"/>
          </p:cNvSpPr>
          <p:nvPr/>
        </p:nvSpPr>
        <p:spPr bwMode="auto">
          <a:xfrm>
            <a:off x="7380288" y="5516563"/>
            <a:ext cx="358775" cy="215900"/>
          </a:xfrm>
          <a:prstGeom prst="line">
            <a:avLst/>
          </a:prstGeom>
          <a:noFill/>
          <a:ln w="19050">
            <a:solidFill>
              <a:schemeClr val="tx1"/>
            </a:solidFill>
            <a:round/>
            <a:headEnd/>
            <a:tailEnd/>
          </a:ln>
        </p:spPr>
        <p:txBody>
          <a:bodyPr/>
          <a:lstStyle/>
          <a:p>
            <a:endParaRPr lang="ru-RU"/>
          </a:p>
        </p:txBody>
      </p:sp>
      <p:sp>
        <p:nvSpPr>
          <p:cNvPr id="25688" name="Line 90"/>
          <p:cNvSpPr>
            <a:spLocks noChangeShapeType="1"/>
          </p:cNvSpPr>
          <p:nvPr/>
        </p:nvSpPr>
        <p:spPr bwMode="auto">
          <a:xfrm>
            <a:off x="3203575" y="3933825"/>
            <a:ext cx="358775" cy="215900"/>
          </a:xfrm>
          <a:prstGeom prst="line">
            <a:avLst/>
          </a:prstGeom>
          <a:noFill/>
          <a:ln w="19050">
            <a:solidFill>
              <a:schemeClr val="tx1"/>
            </a:solidFill>
            <a:round/>
            <a:headEnd/>
            <a:tailEnd/>
          </a:ln>
        </p:spPr>
        <p:txBody>
          <a:bodyPr/>
          <a:lstStyle/>
          <a:p>
            <a:endParaRPr lang="ru-RU"/>
          </a:p>
        </p:txBody>
      </p:sp>
      <p:sp>
        <p:nvSpPr>
          <p:cNvPr id="25689" name="Line 91"/>
          <p:cNvSpPr>
            <a:spLocks noChangeShapeType="1"/>
          </p:cNvSpPr>
          <p:nvPr/>
        </p:nvSpPr>
        <p:spPr bwMode="auto">
          <a:xfrm>
            <a:off x="5795963" y="4005263"/>
            <a:ext cx="358775" cy="215900"/>
          </a:xfrm>
          <a:prstGeom prst="line">
            <a:avLst/>
          </a:prstGeom>
          <a:noFill/>
          <a:ln w="19050">
            <a:solidFill>
              <a:schemeClr val="tx1"/>
            </a:solidFill>
            <a:round/>
            <a:headEnd/>
            <a:tailEnd/>
          </a:ln>
        </p:spPr>
        <p:txBody>
          <a:bodyPr/>
          <a:lstStyle/>
          <a:p>
            <a:endParaRPr lang="ru-RU"/>
          </a:p>
        </p:txBody>
      </p:sp>
      <p:sp>
        <p:nvSpPr>
          <p:cNvPr id="25690" name="Line 92"/>
          <p:cNvSpPr>
            <a:spLocks noChangeShapeType="1"/>
          </p:cNvSpPr>
          <p:nvPr/>
        </p:nvSpPr>
        <p:spPr bwMode="auto">
          <a:xfrm>
            <a:off x="6877050" y="4005263"/>
            <a:ext cx="358775" cy="215900"/>
          </a:xfrm>
          <a:prstGeom prst="line">
            <a:avLst/>
          </a:prstGeom>
          <a:noFill/>
          <a:ln w="19050">
            <a:solidFill>
              <a:schemeClr val="tx1"/>
            </a:solidFill>
            <a:round/>
            <a:headEnd/>
            <a:tailEnd/>
          </a:ln>
        </p:spPr>
        <p:txBody>
          <a:bodyPr/>
          <a:lstStyle/>
          <a:p>
            <a:endParaRPr lang="ru-RU"/>
          </a:p>
        </p:txBody>
      </p:sp>
      <p:sp>
        <p:nvSpPr>
          <p:cNvPr id="25691" name="Line 93"/>
          <p:cNvSpPr>
            <a:spLocks noChangeShapeType="1"/>
          </p:cNvSpPr>
          <p:nvPr/>
        </p:nvSpPr>
        <p:spPr bwMode="auto">
          <a:xfrm>
            <a:off x="7451725" y="4005263"/>
            <a:ext cx="358775" cy="215900"/>
          </a:xfrm>
          <a:prstGeom prst="line">
            <a:avLst/>
          </a:prstGeom>
          <a:noFill/>
          <a:ln w="19050">
            <a:solidFill>
              <a:schemeClr val="tx1"/>
            </a:solidFill>
            <a:round/>
            <a:headEnd/>
            <a:tailEnd/>
          </a:ln>
        </p:spPr>
        <p:txBody>
          <a:bodyPr/>
          <a:lstStyle/>
          <a:p>
            <a:endParaRPr lang="ru-RU"/>
          </a:p>
        </p:txBody>
      </p:sp>
      <p:sp>
        <p:nvSpPr>
          <p:cNvPr id="25692" name="Line 94"/>
          <p:cNvSpPr>
            <a:spLocks noChangeShapeType="1"/>
          </p:cNvSpPr>
          <p:nvPr/>
        </p:nvSpPr>
        <p:spPr bwMode="auto">
          <a:xfrm>
            <a:off x="3276600" y="2924175"/>
            <a:ext cx="358775" cy="215900"/>
          </a:xfrm>
          <a:prstGeom prst="line">
            <a:avLst/>
          </a:prstGeom>
          <a:noFill/>
          <a:ln w="19050">
            <a:solidFill>
              <a:schemeClr val="tx1"/>
            </a:solidFill>
            <a:round/>
            <a:headEnd/>
            <a:tailEnd/>
          </a:ln>
        </p:spPr>
        <p:txBody>
          <a:bodyPr/>
          <a:lstStyle/>
          <a:p>
            <a:endParaRPr lang="ru-RU"/>
          </a:p>
        </p:txBody>
      </p:sp>
      <p:sp>
        <p:nvSpPr>
          <p:cNvPr id="25693" name="Line 95"/>
          <p:cNvSpPr>
            <a:spLocks noChangeShapeType="1"/>
          </p:cNvSpPr>
          <p:nvPr/>
        </p:nvSpPr>
        <p:spPr bwMode="auto">
          <a:xfrm>
            <a:off x="4859338" y="2997200"/>
            <a:ext cx="358775" cy="215900"/>
          </a:xfrm>
          <a:prstGeom prst="line">
            <a:avLst/>
          </a:prstGeom>
          <a:noFill/>
          <a:ln w="19050">
            <a:solidFill>
              <a:schemeClr val="tx1"/>
            </a:solidFill>
            <a:round/>
            <a:headEnd/>
            <a:tailEnd/>
          </a:ln>
        </p:spPr>
        <p:txBody>
          <a:bodyPr/>
          <a:lstStyle/>
          <a:p>
            <a:endParaRPr lang="ru-RU"/>
          </a:p>
        </p:txBody>
      </p:sp>
      <p:sp>
        <p:nvSpPr>
          <p:cNvPr id="25694" name="Line 96"/>
          <p:cNvSpPr>
            <a:spLocks noChangeShapeType="1"/>
          </p:cNvSpPr>
          <p:nvPr/>
        </p:nvSpPr>
        <p:spPr bwMode="auto">
          <a:xfrm>
            <a:off x="5867400" y="2997200"/>
            <a:ext cx="358775" cy="215900"/>
          </a:xfrm>
          <a:prstGeom prst="line">
            <a:avLst/>
          </a:prstGeom>
          <a:noFill/>
          <a:ln w="19050">
            <a:solidFill>
              <a:schemeClr val="tx1"/>
            </a:solidFill>
            <a:round/>
            <a:headEnd/>
            <a:tailEnd/>
          </a:ln>
        </p:spPr>
        <p:txBody>
          <a:bodyPr/>
          <a:lstStyle/>
          <a:p>
            <a:endParaRPr lang="ru-RU"/>
          </a:p>
        </p:txBody>
      </p:sp>
      <p:sp>
        <p:nvSpPr>
          <p:cNvPr id="25695" name="Line 97"/>
          <p:cNvSpPr>
            <a:spLocks noChangeShapeType="1"/>
          </p:cNvSpPr>
          <p:nvPr/>
        </p:nvSpPr>
        <p:spPr bwMode="auto">
          <a:xfrm>
            <a:off x="6443663" y="2924175"/>
            <a:ext cx="358775" cy="215900"/>
          </a:xfrm>
          <a:prstGeom prst="line">
            <a:avLst/>
          </a:prstGeom>
          <a:noFill/>
          <a:ln w="19050">
            <a:solidFill>
              <a:schemeClr val="tx1"/>
            </a:solidFill>
            <a:round/>
            <a:headEnd/>
            <a:tailEnd/>
          </a:ln>
        </p:spPr>
        <p:txBody>
          <a:bodyPr/>
          <a:lstStyle/>
          <a:p>
            <a:endParaRPr lang="ru-RU"/>
          </a:p>
        </p:txBody>
      </p:sp>
      <p:sp>
        <p:nvSpPr>
          <p:cNvPr id="25696" name="Line 98"/>
          <p:cNvSpPr>
            <a:spLocks noChangeShapeType="1"/>
          </p:cNvSpPr>
          <p:nvPr/>
        </p:nvSpPr>
        <p:spPr bwMode="auto">
          <a:xfrm>
            <a:off x="6156325" y="1844675"/>
            <a:ext cx="720725" cy="4105275"/>
          </a:xfrm>
          <a:prstGeom prst="line">
            <a:avLst/>
          </a:prstGeom>
          <a:noFill/>
          <a:ln w="12700">
            <a:solidFill>
              <a:srgbClr val="FF9900"/>
            </a:solidFill>
            <a:round/>
            <a:headEnd/>
            <a:tailEnd/>
          </a:ln>
        </p:spPr>
        <p:txBody>
          <a:bodyPr/>
          <a:lstStyle/>
          <a:p>
            <a:endParaRPr lang="ru-RU"/>
          </a:p>
        </p:txBody>
      </p:sp>
      <p:sp>
        <p:nvSpPr>
          <p:cNvPr id="25697" name="Line 100"/>
          <p:cNvSpPr>
            <a:spLocks noChangeShapeType="1"/>
          </p:cNvSpPr>
          <p:nvPr/>
        </p:nvSpPr>
        <p:spPr bwMode="auto">
          <a:xfrm>
            <a:off x="5868988" y="5084763"/>
            <a:ext cx="358775" cy="215900"/>
          </a:xfrm>
          <a:prstGeom prst="line">
            <a:avLst/>
          </a:prstGeom>
          <a:noFill/>
          <a:ln w="19050">
            <a:solidFill>
              <a:schemeClr val="tx1"/>
            </a:solidFill>
            <a:round/>
            <a:headEnd/>
            <a:tailEnd/>
          </a:ln>
        </p:spPr>
        <p:txBody>
          <a:bodyPr/>
          <a:lstStyle/>
          <a:p>
            <a:endParaRPr lang="ru-RU"/>
          </a:p>
        </p:txBody>
      </p:sp>
      <p:sp>
        <p:nvSpPr>
          <p:cNvPr id="25698" name="Line 101"/>
          <p:cNvSpPr>
            <a:spLocks noChangeShapeType="1"/>
          </p:cNvSpPr>
          <p:nvPr/>
        </p:nvSpPr>
        <p:spPr bwMode="auto">
          <a:xfrm>
            <a:off x="7885113" y="4005263"/>
            <a:ext cx="358775" cy="215900"/>
          </a:xfrm>
          <a:prstGeom prst="line">
            <a:avLst/>
          </a:prstGeom>
          <a:noFill/>
          <a:ln w="19050">
            <a:solidFill>
              <a:schemeClr val="tx1"/>
            </a:solidFill>
            <a:round/>
            <a:headEnd/>
            <a:tailEnd/>
          </a:ln>
        </p:spPr>
        <p:txBody>
          <a:bodyPr/>
          <a:lstStyle/>
          <a:p>
            <a:endParaRPr lang="ru-RU"/>
          </a:p>
        </p:txBody>
      </p:sp>
      <p:sp>
        <p:nvSpPr>
          <p:cNvPr id="25699" name="Line 102"/>
          <p:cNvSpPr>
            <a:spLocks noChangeShapeType="1"/>
          </p:cNvSpPr>
          <p:nvPr/>
        </p:nvSpPr>
        <p:spPr bwMode="auto">
          <a:xfrm>
            <a:off x="7524750" y="5013325"/>
            <a:ext cx="358775" cy="215900"/>
          </a:xfrm>
          <a:prstGeom prst="line">
            <a:avLst/>
          </a:prstGeom>
          <a:noFill/>
          <a:ln w="19050">
            <a:solidFill>
              <a:schemeClr val="tx1"/>
            </a:solidFill>
            <a:round/>
            <a:headEnd/>
            <a:tailEnd/>
          </a:ln>
        </p:spPr>
        <p:txBody>
          <a:bodyPr/>
          <a:lstStyle/>
          <a:p>
            <a:endParaRPr lang="ru-RU"/>
          </a:p>
        </p:txBody>
      </p:sp>
      <p:sp>
        <p:nvSpPr>
          <p:cNvPr id="25700" name="Line 103"/>
          <p:cNvSpPr>
            <a:spLocks noChangeShapeType="1"/>
          </p:cNvSpPr>
          <p:nvPr/>
        </p:nvSpPr>
        <p:spPr bwMode="auto">
          <a:xfrm>
            <a:off x="3708400" y="4005263"/>
            <a:ext cx="358775" cy="215900"/>
          </a:xfrm>
          <a:prstGeom prst="line">
            <a:avLst/>
          </a:prstGeom>
          <a:noFill/>
          <a:ln w="19050">
            <a:solidFill>
              <a:schemeClr val="tx1"/>
            </a:solidFill>
            <a:round/>
            <a:headEnd/>
            <a:tailEnd/>
          </a:ln>
        </p:spPr>
        <p:txBody>
          <a:bodyPr/>
          <a:lstStyle/>
          <a:p>
            <a:endParaRPr lang="ru-RU"/>
          </a:p>
        </p:txBody>
      </p:sp>
      <p:sp>
        <p:nvSpPr>
          <p:cNvPr id="25701" name="Line 104"/>
          <p:cNvSpPr>
            <a:spLocks noChangeShapeType="1"/>
          </p:cNvSpPr>
          <p:nvPr/>
        </p:nvSpPr>
        <p:spPr bwMode="auto">
          <a:xfrm>
            <a:off x="6443663" y="4005263"/>
            <a:ext cx="358775" cy="215900"/>
          </a:xfrm>
          <a:prstGeom prst="line">
            <a:avLst/>
          </a:prstGeom>
          <a:noFill/>
          <a:ln w="19050">
            <a:solidFill>
              <a:schemeClr val="tx1"/>
            </a:solidFill>
            <a:round/>
            <a:headEnd/>
            <a:tailEnd/>
          </a:ln>
        </p:spPr>
        <p:txBody>
          <a:bodyPr/>
          <a:lstStyle/>
          <a:p>
            <a:endParaRPr lang="ru-RU"/>
          </a:p>
        </p:txBody>
      </p:sp>
      <p:sp>
        <p:nvSpPr>
          <p:cNvPr id="25702" name="Line 105"/>
          <p:cNvSpPr>
            <a:spLocks noChangeShapeType="1"/>
          </p:cNvSpPr>
          <p:nvPr/>
        </p:nvSpPr>
        <p:spPr bwMode="auto">
          <a:xfrm>
            <a:off x="3708400" y="5084763"/>
            <a:ext cx="358775" cy="215900"/>
          </a:xfrm>
          <a:prstGeom prst="line">
            <a:avLst/>
          </a:prstGeom>
          <a:noFill/>
          <a:ln w="19050">
            <a:solidFill>
              <a:schemeClr val="tx1"/>
            </a:solidFill>
            <a:round/>
            <a:headEnd/>
            <a:tailEnd/>
          </a:ln>
        </p:spPr>
        <p:txBody>
          <a:bodyPr/>
          <a:lstStyle/>
          <a:p>
            <a:endParaRPr lang="ru-RU"/>
          </a:p>
        </p:txBody>
      </p:sp>
      <p:sp>
        <p:nvSpPr>
          <p:cNvPr id="25703" name="Line 106"/>
          <p:cNvSpPr>
            <a:spLocks noChangeShapeType="1"/>
          </p:cNvSpPr>
          <p:nvPr/>
        </p:nvSpPr>
        <p:spPr bwMode="auto">
          <a:xfrm>
            <a:off x="3708400" y="2997200"/>
            <a:ext cx="358775" cy="215900"/>
          </a:xfrm>
          <a:prstGeom prst="line">
            <a:avLst/>
          </a:prstGeom>
          <a:noFill/>
          <a:ln w="19050">
            <a:solidFill>
              <a:schemeClr val="tx1"/>
            </a:solidFill>
            <a:round/>
            <a:headEnd/>
            <a:tailEnd/>
          </a:ln>
        </p:spPr>
        <p:txBody>
          <a:bodyPr/>
          <a:lstStyle/>
          <a:p>
            <a:endParaRPr lang="ru-RU"/>
          </a:p>
        </p:txBody>
      </p:sp>
      <p:sp>
        <p:nvSpPr>
          <p:cNvPr id="25704" name="Line 107"/>
          <p:cNvSpPr>
            <a:spLocks noChangeShapeType="1"/>
          </p:cNvSpPr>
          <p:nvPr/>
        </p:nvSpPr>
        <p:spPr bwMode="auto">
          <a:xfrm>
            <a:off x="5435600" y="2997200"/>
            <a:ext cx="358775" cy="215900"/>
          </a:xfrm>
          <a:prstGeom prst="line">
            <a:avLst/>
          </a:prstGeom>
          <a:noFill/>
          <a:ln w="19050">
            <a:solidFill>
              <a:schemeClr val="tx1"/>
            </a:solidFill>
            <a:round/>
            <a:headEnd/>
            <a:tailEnd/>
          </a:ln>
        </p:spPr>
        <p:txBody>
          <a:bodyPr/>
          <a:lstStyle/>
          <a:p>
            <a:endParaRPr lang="ru-RU"/>
          </a:p>
        </p:txBody>
      </p:sp>
      <p:sp>
        <p:nvSpPr>
          <p:cNvPr id="25705" name="Line 108"/>
          <p:cNvSpPr>
            <a:spLocks noChangeShapeType="1"/>
          </p:cNvSpPr>
          <p:nvPr/>
        </p:nvSpPr>
        <p:spPr bwMode="auto">
          <a:xfrm>
            <a:off x="7524750" y="2997200"/>
            <a:ext cx="358775" cy="215900"/>
          </a:xfrm>
          <a:prstGeom prst="line">
            <a:avLst/>
          </a:prstGeom>
          <a:noFill/>
          <a:ln w="19050">
            <a:solidFill>
              <a:schemeClr val="tx1"/>
            </a:solidFill>
            <a:round/>
            <a:headEnd/>
            <a:tailEnd/>
          </a:ln>
        </p:spPr>
        <p:txBody>
          <a:bodyPr/>
          <a:lstStyle/>
          <a:p>
            <a:endParaRPr lang="ru-RU"/>
          </a:p>
        </p:txBody>
      </p:sp>
      <p:sp>
        <p:nvSpPr>
          <p:cNvPr id="25706" name="Line 112"/>
          <p:cNvSpPr>
            <a:spLocks noChangeShapeType="1"/>
          </p:cNvSpPr>
          <p:nvPr/>
        </p:nvSpPr>
        <p:spPr bwMode="auto">
          <a:xfrm flipV="1">
            <a:off x="2195513" y="4365625"/>
            <a:ext cx="5688012" cy="358775"/>
          </a:xfrm>
          <a:prstGeom prst="line">
            <a:avLst/>
          </a:prstGeom>
          <a:noFill/>
          <a:ln w="12700">
            <a:solidFill>
              <a:srgbClr val="FF9900"/>
            </a:solidFill>
            <a:round/>
            <a:headEnd/>
            <a:tailEnd/>
          </a:ln>
        </p:spPr>
        <p:txBody>
          <a:bodyPr/>
          <a:lstStyle/>
          <a:p>
            <a:endParaRPr lang="ru-RU"/>
          </a:p>
        </p:txBody>
      </p:sp>
      <p:sp>
        <p:nvSpPr>
          <p:cNvPr id="25707" name="Line 113"/>
          <p:cNvSpPr>
            <a:spLocks noChangeShapeType="1"/>
          </p:cNvSpPr>
          <p:nvPr/>
        </p:nvSpPr>
        <p:spPr bwMode="auto">
          <a:xfrm>
            <a:off x="3203575" y="5300663"/>
            <a:ext cx="358775" cy="215900"/>
          </a:xfrm>
          <a:prstGeom prst="line">
            <a:avLst/>
          </a:prstGeom>
          <a:noFill/>
          <a:ln w="19050">
            <a:solidFill>
              <a:schemeClr val="tx1"/>
            </a:solidFill>
            <a:round/>
            <a:headEnd/>
            <a:tailEnd/>
          </a:ln>
        </p:spPr>
        <p:txBody>
          <a:bodyPr/>
          <a:lstStyle/>
          <a:p>
            <a:endParaRPr lang="ru-RU"/>
          </a:p>
        </p:txBody>
      </p:sp>
      <p:sp>
        <p:nvSpPr>
          <p:cNvPr id="25708" name="Line 115"/>
          <p:cNvSpPr>
            <a:spLocks noChangeShapeType="1"/>
          </p:cNvSpPr>
          <p:nvPr/>
        </p:nvSpPr>
        <p:spPr bwMode="auto">
          <a:xfrm>
            <a:off x="5435600" y="3213100"/>
            <a:ext cx="358775" cy="215900"/>
          </a:xfrm>
          <a:prstGeom prst="line">
            <a:avLst/>
          </a:prstGeom>
          <a:noFill/>
          <a:ln w="19050">
            <a:solidFill>
              <a:schemeClr val="tx1"/>
            </a:solidFill>
            <a:round/>
            <a:headEnd/>
            <a:tailEnd/>
          </a:ln>
        </p:spPr>
        <p:txBody>
          <a:bodyPr/>
          <a:lstStyle/>
          <a:p>
            <a:endParaRPr lang="ru-RU"/>
          </a:p>
        </p:txBody>
      </p:sp>
      <p:sp>
        <p:nvSpPr>
          <p:cNvPr id="25709" name="Line 116"/>
          <p:cNvSpPr>
            <a:spLocks noChangeShapeType="1"/>
          </p:cNvSpPr>
          <p:nvPr/>
        </p:nvSpPr>
        <p:spPr bwMode="auto">
          <a:xfrm>
            <a:off x="3348038" y="3284538"/>
            <a:ext cx="358775" cy="215900"/>
          </a:xfrm>
          <a:prstGeom prst="line">
            <a:avLst/>
          </a:prstGeom>
          <a:noFill/>
          <a:ln w="19050">
            <a:solidFill>
              <a:schemeClr val="tx1"/>
            </a:solidFill>
            <a:round/>
            <a:headEnd/>
            <a:tailEnd/>
          </a:ln>
        </p:spPr>
        <p:txBody>
          <a:bodyPr/>
          <a:lstStyle/>
          <a:p>
            <a:endParaRPr lang="ru-RU"/>
          </a:p>
        </p:txBody>
      </p:sp>
      <p:sp>
        <p:nvSpPr>
          <p:cNvPr id="25710" name="Line 117"/>
          <p:cNvSpPr>
            <a:spLocks noChangeShapeType="1"/>
          </p:cNvSpPr>
          <p:nvPr/>
        </p:nvSpPr>
        <p:spPr bwMode="auto">
          <a:xfrm>
            <a:off x="7451725" y="5300663"/>
            <a:ext cx="358775" cy="215900"/>
          </a:xfrm>
          <a:prstGeom prst="line">
            <a:avLst/>
          </a:prstGeom>
          <a:noFill/>
          <a:ln w="19050">
            <a:solidFill>
              <a:schemeClr val="tx1"/>
            </a:solidFill>
            <a:round/>
            <a:headEnd/>
            <a:tailEnd/>
          </a:ln>
        </p:spPr>
        <p:txBody>
          <a:bodyPr/>
          <a:lstStyle/>
          <a:p>
            <a:endParaRPr lang="ru-RU"/>
          </a:p>
        </p:txBody>
      </p:sp>
      <p:sp>
        <p:nvSpPr>
          <p:cNvPr id="25711" name="Line 118"/>
          <p:cNvSpPr>
            <a:spLocks noChangeShapeType="1"/>
          </p:cNvSpPr>
          <p:nvPr/>
        </p:nvSpPr>
        <p:spPr bwMode="auto">
          <a:xfrm>
            <a:off x="5364163" y="5300663"/>
            <a:ext cx="358775" cy="215900"/>
          </a:xfrm>
          <a:prstGeom prst="line">
            <a:avLst/>
          </a:prstGeom>
          <a:noFill/>
          <a:ln w="19050">
            <a:solidFill>
              <a:schemeClr val="tx1"/>
            </a:solidFill>
            <a:round/>
            <a:headEnd/>
            <a:tailEnd/>
          </a:ln>
        </p:spPr>
        <p:txBody>
          <a:bodyPr/>
          <a:lstStyle/>
          <a:p>
            <a:endParaRPr lang="ru-RU"/>
          </a:p>
        </p:txBody>
      </p:sp>
      <p:sp>
        <p:nvSpPr>
          <p:cNvPr id="25712" name="Line 119"/>
          <p:cNvSpPr>
            <a:spLocks noChangeShapeType="1"/>
          </p:cNvSpPr>
          <p:nvPr/>
        </p:nvSpPr>
        <p:spPr bwMode="auto">
          <a:xfrm flipV="1">
            <a:off x="2484438" y="3141663"/>
            <a:ext cx="5688012" cy="358775"/>
          </a:xfrm>
          <a:prstGeom prst="line">
            <a:avLst/>
          </a:prstGeom>
          <a:noFill/>
          <a:ln w="12700">
            <a:solidFill>
              <a:srgbClr val="FF9900"/>
            </a:solidFill>
            <a:round/>
            <a:headEnd/>
            <a:tailEnd/>
          </a:ln>
        </p:spPr>
        <p:txBody>
          <a:bodyPr/>
          <a:lstStyle/>
          <a:p>
            <a:endParaRPr lang="ru-RU"/>
          </a:p>
        </p:txBody>
      </p:sp>
      <p:sp>
        <p:nvSpPr>
          <p:cNvPr id="25713" name="Line 120"/>
          <p:cNvSpPr>
            <a:spLocks noChangeShapeType="1"/>
          </p:cNvSpPr>
          <p:nvPr/>
        </p:nvSpPr>
        <p:spPr bwMode="auto">
          <a:xfrm>
            <a:off x="7956550" y="5013325"/>
            <a:ext cx="358775" cy="215900"/>
          </a:xfrm>
          <a:prstGeom prst="line">
            <a:avLst/>
          </a:prstGeom>
          <a:noFill/>
          <a:ln w="19050">
            <a:solidFill>
              <a:schemeClr val="tx1"/>
            </a:solidFill>
            <a:round/>
            <a:headEnd/>
            <a:tailEnd/>
          </a:ln>
        </p:spPr>
        <p:txBody>
          <a:bodyPr/>
          <a:lstStyle/>
          <a:p>
            <a:endParaRPr lang="ru-RU"/>
          </a:p>
        </p:txBody>
      </p:sp>
      <p:sp>
        <p:nvSpPr>
          <p:cNvPr id="25714" name="Line 121"/>
          <p:cNvSpPr>
            <a:spLocks noChangeShapeType="1"/>
          </p:cNvSpPr>
          <p:nvPr/>
        </p:nvSpPr>
        <p:spPr bwMode="auto">
          <a:xfrm>
            <a:off x="5867400" y="5300663"/>
            <a:ext cx="358775" cy="215900"/>
          </a:xfrm>
          <a:prstGeom prst="line">
            <a:avLst/>
          </a:prstGeom>
          <a:noFill/>
          <a:ln w="19050">
            <a:solidFill>
              <a:schemeClr val="tx1"/>
            </a:solidFill>
            <a:round/>
            <a:headEnd/>
            <a:tailEnd/>
          </a:ln>
        </p:spPr>
        <p:txBody>
          <a:bodyPr/>
          <a:lstStyle/>
          <a:p>
            <a:endParaRPr lang="ru-RU"/>
          </a:p>
        </p:txBody>
      </p:sp>
      <p:sp>
        <p:nvSpPr>
          <p:cNvPr id="25715" name="Line 122"/>
          <p:cNvSpPr>
            <a:spLocks noChangeShapeType="1"/>
          </p:cNvSpPr>
          <p:nvPr/>
        </p:nvSpPr>
        <p:spPr bwMode="auto">
          <a:xfrm>
            <a:off x="3635375" y="5300663"/>
            <a:ext cx="358775" cy="215900"/>
          </a:xfrm>
          <a:prstGeom prst="line">
            <a:avLst/>
          </a:prstGeom>
          <a:noFill/>
          <a:ln w="19050">
            <a:solidFill>
              <a:schemeClr val="tx1"/>
            </a:solidFill>
            <a:round/>
            <a:headEnd/>
            <a:tailEnd/>
          </a:ln>
        </p:spPr>
        <p:txBody>
          <a:bodyPr/>
          <a:lstStyle/>
          <a:p>
            <a:endParaRPr lang="ru-RU"/>
          </a:p>
        </p:txBody>
      </p:sp>
      <p:sp>
        <p:nvSpPr>
          <p:cNvPr id="25716" name="Line 123"/>
          <p:cNvSpPr>
            <a:spLocks noChangeShapeType="1"/>
          </p:cNvSpPr>
          <p:nvPr/>
        </p:nvSpPr>
        <p:spPr bwMode="auto">
          <a:xfrm>
            <a:off x="3203575" y="1844675"/>
            <a:ext cx="863600" cy="4105275"/>
          </a:xfrm>
          <a:prstGeom prst="line">
            <a:avLst/>
          </a:prstGeom>
          <a:noFill/>
          <a:ln w="12700">
            <a:solidFill>
              <a:srgbClr val="FF9900"/>
            </a:solidFill>
            <a:round/>
            <a:headEnd/>
            <a:tailEnd/>
          </a:ln>
        </p:spPr>
        <p:txBody>
          <a:bodyPr/>
          <a:lstStyle/>
          <a:p>
            <a:endParaRPr lang="ru-RU"/>
          </a:p>
        </p:txBody>
      </p:sp>
      <p:sp>
        <p:nvSpPr>
          <p:cNvPr id="25717" name="Line 124"/>
          <p:cNvSpPr>
            <a:spLocks noChangeShapeType="1"/>
          </p:cNvSpPr>
          <p:nvPr/>
        </p:nvSpPr>
        <p:spPr bwMode="auto">
          <a:xfrm>
            <a:off x="5219700" y="1773238"/>
            <a:ext cx="792163" cy="4176712"/>
          </a:xfrm>
          <a:prstGeom prst="line">
            <a:avLst/>
          </a:prstGeom>
          <a:noFill/>
          <a:ln w="12700">
            <a:solidFill>
              <a:srgbClr val="FF9900"/>
            </a:solidFill>
            <a:round/>
            <a:headEnd/>
            <a:tailEnd/>
          </a:ln>
        </p:spPr>
        <p:txBody>
          <a:bodyPr/>
          <a:lstStyle/>
          <a:p>
            <a:endParaRPr lang="ru-RU"/>
          </a:p>
        </p:txBody>
      </p:sp>
      <p:sp>
        <p:nvSpPr>
          <p:cNvPr id="25718" name="Line 125"/>
          <p:cNvSpPr>
            <a:spLocks noChangeShapeType="1"/>
          </p:cNvSpPr>
          <p:nvPr/>
        </p:nvSpPr>
        <p:spPr bwMode="auto">
          <a:xfrm>
            <a:off x="5292725" y="5589588"/>
            <a:ext cx="358775" cy="215900"/>
          </a:xfrm>
          <a:prstGeom prst="line">
            <a:avLst/>
          </a:prstGeom>
          <a:noFill/>
          <a:ln w="19050">
            <a:solidFill>
              <a:schemeClr val="tx1"/>
            </a:solidFill>
            <a:round/>
            <a:headEnd/>
            <a:tailEnd/>
          </a:ln>
        </p:spPr>
        <p:txBody>
          <a:bodyPr/>
          <a:lstStyle/>
          <a:p>
            <a:endParaRPr lang="ru-RU"/>
          </a:p>
        </p:txBody>
      </p:sp>
      <p:sp>
        <p:nvSpPr>
          <p:cNvPr id="25719" name="Line 126"/>
          <p:cNvSpPr>
            <a:spLocks noChangeShapeType="1"/>
          </p:cNvSpPr>
          <p:nvPr/>
        </p:nvSpPr>
        <p:spPr bwMode="auto">
          <a:xfrm>
            <a:off x="7885113" y="5300663"/>
            <a:ext cx="358775" cy="215900"/>
          </a:xfrm>
          <a:prstGeom prst="line">
            <a:avLst/>
          </a:prstGeom>
          <a:noFill/>
          <a:ln w="19050">
            <a:solidFill>
              <a:schemeClr val="tx1"/>
            </a:solidFill>
            <a:round/>
            <a:headEnd/>
            <a:tailEnd/>
          </a:ln>
        </p:spPr>
        <p:txBody>
          <a:bodyPr/>
          <a:lstStyle/>
          <a:p>
            <a:endParaRPr lang="ru-RU"/>
          </a:p>
        </p:txBody>
      </p:sp>
      <p:sp>
        <p:nvSpPr>
          <p:cNvPr id="25720" name="Line 134"/>
          <p:cNvSpPr>
            <a:spLocks noChangeShapeType="1"/>
          </p:cNvSpPr>
          <p:nvPr/>
        </p:nvSpPr>
        <p:spPr bwMode="auto">
          <a:xfrm>
            <a:off x="7956550" y="2997200"/>
            <a:ext cx="358775" cy="215900"/>
          </a:xfrm>
          <a:prstGeom prst="line">
            <a:avLst/>
          </a:prstGeom>
          <a:noFill/>
          <a:ln w="19050">
            <a:solidFill>
              <a:schemeClr val="tx1"/>
            </a:solidFill>
            <a:round/>
            <a:headEnd/>
            <a:tailEnd/>
          </a:ln>
        </p:spPr>
        <p:txBody>
          <a:bodyPr/>
          <a:lstStyle/>
          <a:p>
            <a:endParaRPr lang="ru-RU"/>
          </a:p>
        </p:txBody>
      </p:sp>
      <p:sp>
        <p:nvSpPr>
          <p:cNvPr id="25721" name="Line 135"/>
          <p:cNvSpPr>
            <a:spLocks noChangeShapeType="1"/>
          </p:cNvSpPr>
          <p:nvPr/>
        </p:nvSpPr>
        <p:spPr bwMode="auto">
          <a:xfrm>
            <a:off x="7451725" y="3213100"/>
            <a:ext cx="358775" cy="215900"/>
          </a:xfrm>
          <a:prstGeom prst="line">
            <a:avLst/>
          </a:prstGeom>
          <a:noFill/>
          <a:ln w="19050">
            <a:solidFill>
              <a:schemeClr val="tx1"/>
            </a:solidFill>
            <a:round/>
            <a:headEnd/>
            <a:tailEnd/>
          </a:ln>
        </p:spPr>
        <p:txBody>
          <a:bodyPr/>
          <a:lstStyle/>
          <a:p>
            <a:endParaRPr lang="ru-RU"/>
          </a:p>
        </p:txBody>
      </p:sp>
      <p:sp>
        <p:nvSpPr>
          <p:cNvPr id="25722" name="Line 136"/>
          <p:cNvSpPr>
            <a:spLocks noChangeShapeType="1"/>
          </p:cNvSpPr>
          <p:nvPr/>
        </p:nvSpPr>
        <p:spPr bwMode="auto">
          <a:xfrm>
            <a:off x="5435600" y="4005263"/>
            <a:ext cx="358775" cy="215900"/>
          </a:xfrm>
          <a:prstGeom prst="line">
            <a:avLst/>
          </a:prstGeom>
          <a:noFill/>
          <a:ln w="19050">
            <a:solidFill>
              <a:schemeClr val="tx1"/>
            </a:solidFill>
            <a:round/>
            <a:headEnd/>
            <a:tailEnd/>
          </a:ln>
        </p:spPr>
        <p:txBody>
          <a:bodyPr/>
          <a:lstStyle/>
          <a:p>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188913"/>
            <a:ext cx="8229600" cy="600075"/>
          </a:xfrm>
        </p:spPr>
        <p:txBody>
          <a:bodyPr/>
          <a:lstStyle/>
          <a:p>
            <a:pPr eaLnBrk="1" hangingPunct="1">
              <a:defRPr/>
            </a:pPr>
            <a:r>
              <a:rPr lang="ru-RU" sz="3200" b="1" smtClean="0">
                <a:solidFill>
                  <a:srgbClr val="FFCCCC"/>
                </a:solidFill>
              </a:rPr>
              <a:t>Метод Фогеля.</a:t>
            </a:r>
          </a:p>
        </p:txBody>
      </p:sp>
      <p:sp>
        <p:nvSpPr>
          <p:cNvPr id="26627" name="Rectangle 3"/>
          <p:cNvSpPr>
            <a:spLocks noGrp="1" noChangeArrowheads="1"/>
          </p:cNvSpPr>
          <p:nvPr>
            <p:ph type="body" sz="half" idx="1"/>
          </p:nvPr>
        </p:nvSpPr>
        <p:spPr>
          <a:xfrm>
            <a:off x="395288" y="692150"/>
            <a:ext cx="8280400" cy="4114800"/>
          </a:xfrm>
        </p:spPr>
        <p:txBody>
          <a:bodyPr/>
          <a:lstStyle/>
          <a:p>
            <a:pPr algn="just" eaLnBrk="1" hangingPunct="1">
              <a:buFont typeface="Wingdings" pitchFamily="2" charset="2"/>
              <a:buNone/>
            </a:pPr>
            <a:r>
              <a:rPr lang="ru-RU" sz="1600" smtClean="0">
                <a:solidFill>
                  <a:srgbClr val="FFFFCC"/>
                </a:solidFill>
                <a:effectLst/>
                <a:latin typeface="Times New Roman" pitchFamily="18" charset="0"/>
              </a:rPr>
              <a:t>Процесс начинается с определения разности между двумя наименьшими С</a:t>
            </a:r>
            <a:r>
              <a:rPr lang="en-US" sz="1600" smtClean="0">
                <a:solidFill>
                  <a:srgbClr val="FFFFCC"/>
                </a:solidFill>
                <a:effectLst/>
                <a:latin typeface="Times New Roman" pitchFamily="18" charset="0"/>
              </a:rPr>
              <a:t>ij </a:t>
            </a:r>
            <a:r>
              <a:rPr lang="ru-RU" sz="1600" smtClean="0">
                <a:solidFill>
                  <a:srgbClr val="FFFFCC"/>
                </a:solidFill>
                <a:effectLst/>
                <a:latin typeface="Times New Roman" pitchFamily="18" charset="0"/>
              </a:rPr>
              <a:t> каждого столбца и строки. Минимальный элемент в соответствующей строке(столбце) запоминается и  на его место записывается поставка, после чего данная строка(столбец) исключается.</a:t>
            </a:r>
          </a:p>
          <a:p>
            <a:pPr algn="just" eaLnBrk="1" hangingPunct="1">
              <a:buFont typeface="Wingdings" pitchFamily="2" charset="2"/>
              <a:buNone/>
            </a:pPr>
            <a:r>
              <a:rPr lang="ru-RU" sz="1600" smtClean="0">
                <a:solidFill>
                  <a:srgbClr val="FFFFCC"/>
                </a:solidFill>
                <a:effectLst/>
                <a:latin typeface="Times New Roman" pitchFamily="18" charset="0"/>
              </a:rPr>
              <a:t>Если наибольшая разность оказывается сразу в двух столбцах(строках), тогда проверяют является ли какой-либо элемент минимальным в строке и столбце одновременно. Если ответ положительный, тогда записывают поставку, если нет, тогда произвольно выбираем либо столбец, либо строку.</a:t>
            </a:r>
            <a:endParaRPr lang="en-US" sz="1600" smtClean="0">
              <a:solidFill>
                <a:srgbClr val="FFFFCC"/>
              </a:solidFill>
              <a:effectLst/>
              <a:latin typeface="Times New Roman" pitchFamily="18" charset="0"/>
            </a:endParaRPr>
          </a:p>
        </p:txBody>
      </p:sp>
      <p:sp>
        <p:nvSpPr>
          <p:cNvPr id="45060" name="Rectangle 4"/>
          <p:cNvSpPr>
            <a:spLocks noChangeArrowheads="1"/>
          </p:cNvSpPr>
          <p:nvPr/>
        </p:nvSpPr>
        <p:spPr bwMode="auto">
          <a:xfrm>
            <a:off x="250825" y="2708275"/>
            <a:ext cx="4897438" cy="3100388"/>
          </a:xfrm>
          <a:prstGeom prst="rect">
            <a:avLst/>
          </a:prstGeom>
          <a:noFill/>
          <a:ln w="9525">
            <a:noFill/>
            <a:miter lim="800000"/>
            <a:headEnd/>
            <a:tailEnd/>
          </a:ln>
          <a:effectLst/>
        </p:spPr>
        <p:txBody>
          <a:bodyPr/>
          <a:lstStyle/>
          <a:p>
            <a:pPr marL="342900" indent="-342900" algn="just">
              <a:spcBef>
                <a:spcPct val="20000"/>
              </a:spcBef>
              <a:buClr>
                <a:schemeClr val="hlink"/>
              </a:buClr>
              <a:buSzPct val="65000"/>
              <a:buFont typeface="Wingdings" pitchFamily="2" charset="2"/>
              <a:buNone/>
              <a:defRPr/>
            </a:pPr>
            <a:r>
              <a:rPr lang="en-US">
                <a:solidFill>
                  <a:srgbClr val="FFFFCC"/>
                </a:solidFill>
                <a:latin typeface="Times New Roman" pitchFamily="18" charset="0"/>
                <a:cs typeface="Times New Roman" pitchFamily="18" charset="0"/>
              </a:rPr>
              <a:t>   </a:t>
            </a:r>
            <a:r>
              <a:rPr lang="ru-RU">
                <a:solidFill>
                  <a:srgbClr val="FFFFCC"/>
                </a:solidFill>
                <a:latin typeface="Times New Roman" pitchFamily="18" charset="0"/>
                <a:cs typeface="Times New Roman" pitchFamily="18" charset="0"/>
              </a:rPr>
              <a:t>Смысл способа Фогеля легко понять. Найденные разности показывают, насколько больше будут расстояния, если в соответствующем столбце (или строке) поставка будет записана не в клетку, где находится минимальный в этом столбце (строке) элемент, а в клетку, где находится элемент, следующий за ним по величине. Там, где разность оказывается наивысшей и, следовательно, там, где будут наибольшие потери в расчете на единицу продукции, если поставка попадет не на наименьший элемент, там, очевидно, и нужно в первую очередь записать поставку</a:t>
            </a:r>
            <a:r>
              <a:rPr lang="en-US">
                <a:solidFill>
                  <a:srgbClr val="FFFFCC"/>
                </a:solidFill>
                <a:latin typeface="Times New Roman" pitchFamily="18" charset="0"/>
                <a:cs typeface="Times New Roman" pitchFamily="18" charset="0"/>
              </a:rPr>
              <a:t>.</a:t>
            </a:r>
            <a:endParaRPr lang="ru-RU">
              <a:solidFill>
                <a:srgbClr val="FFFFCC"/>
              </a:solidFill>
              <a:latin typeface="Times New Roman" pitchFamily="18" charset="0"/>
            </a:endParaRPr>
          </a:p>
          <a:p>
            <a:pPr marL="342900" indent="-342900">
              <a:spcBef>
                <a:spcPct val="20000"/>
              </a:spcBef>
              <a:buClr>
                <a:schemeClr val="hlink"/>
              </a:buClr>
              <a:buSzPct val="65000"/>
              <a:buFont typeface="Wingdings" pitchFamily="2" charset="2"/>
              <a:buNone/>
              <a:defRPr/>
            </a:pPr>
            <a:r>
              <a:rPr lang="en-US" sz="1800">
                <a:solidFill>
                  <a:srgbClr val="FFCCCC"/>
                </a:solidFill>
                <a:effectLst>
                  <a:outerShdw blurRad="38100" dist="38100" dir="2700000" algn="tl">
                    <a:srgbClr val="000000"/>
                  </a:outerShdw>
                </a:effectLst>
              </a:rPr>
              <a:t>              </a:t>
            </a:r>
            <a:r>
              <a:rPr lang="ru-RU" sz="1800">
                <a:solidFill>
                  <a:srgbClr val="FFCCCC"/>
                </a:solidFill>
                <a:effectLst>
                  <a:outerShdw blurRad="38100" dist="38100" dir="2700000" algn="tl">
                    <a:srgbClr val="000000"/>
                  </a:outerShdw>
                </a:effectLst>
              </a:rPr>
              <a:t>План: </a:t>
            </a:r>
            <a:r>
              <a:rPr lang="en-US" sz="1800">
                <a:solidFill>
                  <a:srgbClr val="FFCCCC"/>
                </a:solidFill>
                <a:effectLst>
                  <a:outerShdw blurRad="38100" dist="38100" dir="2700000" algn="tl">
                    <a:srgbClr val="000000"/>
                  </a:outerShdw>
                </a:effectLst>
              </a:rPr>
              <a:t>Z=</a:t>
            </a:r>
            <a:r>
              <a:rPr lang="ru-RU" sz="1800">
                <a:solidFill>
                  <a:srgbClr val="FFCCCC"/>
                </a:solidFill>
                <a:effectLst>
                  <a:outerShdw blurRad="38100" dist="38100" dir="2700000" algn="tl">
                    <a:srgbClr val="000000"/>
                  </a:outerShdw>
                </a:effectLst>
              </a:rPr>
              <a:t>1</a:t>
            </a:r>
            <a:r>
              <a:rPr lang="en-US" sz="1800">
                <a:solidFill>
                  <a:srgbClr val="FFCCCC"/>
                </a:solidFill>
                <a:effectLst>
                  <a:outerShdw blurRad="38100" dist="38100" dir="2700000" algn="tl">
                    <a:srgbClr val="000000"/>
                  </a:outerShdw>
                </a:effectLst>
              </a:rPr>
              <a:t>*</a:t>
            </a:r>
            <a:r>
              <a:rPr lang="ru-RU" sz="1800">
                <a:solidFill>
                  <a:srgbClr val="FFCCCC"/>
                </a:solidFill>
                <a:effectLst>
                  <a:outerShdw blurRad="38100" dist="38100" dir="2700000" algn="tl">
                    <a:srgbClr val="000000"/>
                  </a:outerShdw>
                </a:effectLst>
              </a:rPr>
              <a:t>45</a:t>
            </a:r>
            <a:r>
              <a:rPr lang="en-US" sz="1800">
                <a:solidFill>
                  <a:srgbClr val="FFCCCC"/>
                </a:solidFill>
                <a:effectLst>
                  <a:outerShdw blurRad="38100" dist="38100" dir="2700000" algn="tl">
                    <a:srgbClr val="000000"/>
                  </a:outerShdw>
                </a:effectLst>
              </a:rPr>
              <a:t>+3*15+..4*13=305</a:t>
            </a:r>
            <a:endParaRPr lang="en-US">
              <a:solidFill>
                <a:srgbClr val="FFCCCC"/>
              </a:solidFill>
              <a:effectLst>
                <a:outerShdw blurRad="38100" dist="38100" dir="2700000" algn="tl">
                  <a:srgbClr val="000000"/>
                </a:outerShdw>
              </a:effectLst>
            </a:endParaRPr>
          </a:p>
          <a:p>
            <a:pPr marL="342900" indent="-342900">
              <a:spcBef>
                <a:spcPct val="20000"/>
              </a:spcBef>
              <a:buClr>
                <a:schemeClr val="hlink"/>
              </a:buClr>
              <a:buSzPct val="65000"/>
              <a:buFont typeface="Wingdings" pitchFamily="2" charset="2"/>
              <a:buNone/>
              <a:defRPr/>
            </a:pPr>
            <a:r>
              <a:rPr lang="ru-RU">
                <a:solidFill>
                  <a:srgbClr val="FFCCCC"/>
                </a:solidFill>
                <a:effectLst>
                  <a:outerShdw blurRad="38100" dist="38100" dir="2700000" algn="tl">
                    <a:srgbClr val="000000"/>
                  </a:outerShdw>
                </a:effectLst>
                <a:hlinkClick r:id="rId2" action="ppaction://hlinksldjump"/>
              </a:rPr>
              <a:t>все методы.</a:t>
            </a:r>
            <a:r>
              <a:rPr lang="ru-RU">
                <a:solidFill>
                  <a:srgbClr val="FFCCCC"/>
                </a:solidFill>
                <a:effectLst>
                  <a:outerShdw blurRad="38100" dist="38100" dir="2700000" algn="tl">
                    <a:srgbClr val="000000"/>
                  </a:outerShdw>
                </a:effectLst>
              </a:rPr>
              <a:t/>
            </a:r>
            <a:br>
              <a:rPr lang="ru-RU">
                <a:solidFill>
                  <a:srgbClr val="FFCCCC"/>
                </a:solidFill>
                <a:effectLst>
                  <a:outerShdw blurRad="38100" dist="38100" dir="2700000" algn="tl">
                    <a:srgbClr val="000000"/>
                  </a:outerShdw>
                </a:effectLst>
              </a:rPr>
            </a:br>
            <a:endParaRPr lang="ru-RU">
              <a:solidFill>
                <a:srgbClr val="FFCCCC"/>
              </a:solidFill>
              <a:effectLst>
                <a:outerShdw blurRad="38100" dist="38100" dir="2700000" algn="tl">
                  <a:srgbClr val="000000"/>
                </a:outerShdw>
              </a:effectLst>
            </a:endParaRPr>
          </a:p>
        </p:txBody>
      </p:sp>
      <p:graphicFrame>
        <p:nvGraphicFramePr>
          <p:cNvPr id="45100" name="Group 44"/>
          <p:cNvGraphicFramePr>
            <a:graphicFrameLocks noGrp="1"/>
          </p:cNvGraphicFramePr>
          <p:nvPr>
            <p:ph sz="half" idx="2"/>
          </p:nvPr>
        </p:nvGraphicFramePr>
        <p:xfrm>
          <a:off x="5364163" y="3284538"/>
          <a:ext cx="3394075" cy="2717800"/>
        </p:xfrm>
        <a:graphic>
          <a:graphicData uri="http://schemas.openxmlformats.org/drawingml/2006/table">
            <a:tbl>
              <a:tblPr/>
              <a:tblGrid>
                <a:gridCol w="563562"/>
                <a:gridCol w="568325"/>
                <a:gridCol w="566738"/>
                <a:gridCol w="563562"/>
                <a:gridCol w="568325"/>
                <a:gridCol w="563563"/>
              </a:tblGrid>
              <a:tr h="663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468313" y="188913"/>
            <a:ext cx="8218487" cy="476250"/>
          </a:xfrm>
          <a:prstGeom prst="rect">
            <a:avLst/>
          </a:prstGeom>
          <a:noFill/>
          <a:ln w="9525">
            <a:noFill/>
            <a:miter lim="800000"/>
            <a:headEnd/>
            <a:tailEnd/>
          </a:ln>
          <a:effectLst/>
        </p:spPr>
        <p:txBody>
          <a:bodyPr anchor="ctr"/>
          <a:lstStyle/>
          <a:p>
            <a:pPr algn="ctr">
              <a:defRPr/>
            </a:pPr>
            <a:r>
              <a:rPr lang="ru-RU" sz="4000">
                <a:solidFill>
                  <a:srgbClr val="FFFFCC"/>
                </a:solidFill>
                <a:effectLst>
                  <a:outerShdw blurRad="38100" dist="38100" dir="2700000" algn="tl">
                    <a:srgbClr val="000000"/>
                  </a:outerShdw>
                </a:effectLst>
              </a:rPr>
              <a:t>Ход решения.</a:t>
            </a:r>
          </a:p>
        </p:txBody>
      </p:sp>
      <p:graphicFrame>
        <p:nvGraphicFramePr>
          <p:cNvPr id="58670" name="Group 302"/>
          <p:cNvGraphicFramePr>
            <a:graphicFrameLocks noGrp="1"/>
          </p:cNvGraphicFramePr>
          <p:nvPr/>
        </p:nvGraphicFramePr>
        <p:xfrm>
          <a:off x="1692275" y="1700213"/>
          <a:ext cx="5903913" cy="4033837"/>
        </p:xfrm>
        <a:graphic>
          <a:graphicData uri="http://schemas.openxmlformats.org/drawingml/2006/table">
            <a:tbl>
              <a:tblPr/>
              <a:tblGrid>
                <a:gridCol w="1006475"/>
                <a:gridCol w="1008063"/>
                <a:gridCol w="1008062"/>
                <a:gridCol w="1008063"/>
                <a:gridCol w="865187"/>
                <a:gridCol w="1008063"/>
              </a:tblGrid>
              <a:tr h="1062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91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2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13</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685" name="Group 317"/>
          <p:cNvGraphicFramePr>
            <a:graphicFrameLocks noGrp="1"/>
          </p:cNvGraphicFramePr>
          <p:nvPr/>
        </p:nvGraphicFramePr>
        <p:xfrm>
          <a:off x="1692275" y="836613"/>
          <a:ext cx="5903913" cy="863600"/>
        </p:xfrm>
        <a:graphic>
          <a:graphicData uri="http://schemas.openxmlformats.org/drawingml/2006/table">
            <a:tbl>
              <a:tblPr/>
              <a:tblGrid>
                <a:gridCol w="1006475"/>
                <a:gridCol w="1008063"/>
                <a:gridCol w="1008062"/>
                <a:gridCol w="1008063"/>
                <a:gridCol w="865187"/>
                <a:gridCol w="1008063"/>
              </a:tblGrid>
              <a:tr h="863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17 0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686" name="Group 318"/>
          <p:cNvGraphicFramePr>
            <a:graphicFrameLocks noGrp="1"/>
          </p:cNvGraphicFramePr>
          <p:nvPr/>
        </p:nvGraphicFramePr>
        <p:xfrm>
          <a:off x="539750" y="836613"/>
          <a:ext cx="1158875" cy="4897437"/>
        </p:xfrm>
        <a:graphic>
          <a:graphicData uri="http://schemas.openxmlformats.org/drawingml/2006/table">
            <a:tbl>
              <a:tblPr/>
              <a:tblGrid>
                <a:gridCol w="1158875"/>
              </a:tblGrid>
              <a:tr h="850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4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0  15</a:t>
                      </a: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3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0   17</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52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0  13  35</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8" name="Line 139"/>
          <p:cNvSpPr>
            <a:spLocks noChangeShapeType="1"/>
          </p:cNvSpPr>
          <p:nvPr/>
        </p:nvSpPr>
        <p:spPr bwMode="auto">
          <a:xfrm>
            <a:off x="3779838" y="1773238"/>
            <a:ext cx="358775" cy="215900"/>
          </a:xfrm>
          <a:prstGeom prst="line">
            <a:avLst/>
          </a:prstGeom>
          <a:noFill/>
          <a:ln w="19050">
            <a:solidFill>
              <a:schemeClr val="tx1"/>
            </a:solidFill>
            <a:round/>
            <a:headEnd/>
            <a:tailEnd/>
          </a:ln>
        </p:spPr>
        <p:txBody>
          <a:bodyPr/>
          <a:lstStyle/>
          <a:p>
            <a:endParaRPr lang="ru-RU"/>
          </a:p>
        </p:txBody>
      </p:sp>
      <p:sp>
        <p:nvSpPr>
          <p:cNvPr id="27719" name="Line 140"/>
          <p:cNvSpPr>
            <a:spLocks noChangeShapeType="1"/>
          </p:cNvSpPr>
          <p:nvPr/>
        </p:nvSpPr>
        <p:spPr bwMode="auto">
          <a:xfrm>
            <a:off x="1692275" y="4724400"/>
            <a:ext cx="358775" cy="215900"/>
          </a:xfrm>
          <a:prstGeom prst="line">
            <a:avLst/>
          </a:prstGeom>
          <a:noFill/>
          <a:ln w="19050">
            <a:solidFill>
              <a:schemeClr val="tx1"/>
            </a:solidFill>
            <a:round/>
            <a:headEnd/>
            <a:tailEnd/>
          </a:ln>
        </p:spPr>
        <p:txBody>
          <a:bodyPr/>
          <a:lstStyle/>
          <a:p>
            <a:endParaRPr lang="ru-RU"/>
          </a:p>
        </p:txBody>
      </p:sp>
      <p:sp>
        <p:nvSpPr>
          <p:cNvPr id="27720" name="Line 141"/>
          <p:cNvSpPr>
            <a:spLocks noChangeShapeType="1"/>
          </p:cNvSpPr>
          <p:nvPr/>
        </p:nvSpPr>
        <p:spPr bwMode="auto">
          <a:xfrm>
            <a:off x="1763713" y="3716338"/>
            <a:ext cx="358775" cy="215900"/>
          </a:xfrm>
          <a:prstGeom prst="line">
            <a:avLst/>
          </a:prstGeom>
          <a:noFill/>
          <a:ln w="19050">
            <a:solidFill>
              <a:schemeClr val="tx1"/>
            </a:solidFill>
            <a:round/>
            <a:headEnd/>
            <a:tailEnd/>
          </a:ln>
        </p:spPr>
        <p:txBody>
          <a:bodyPr/>
          <a:lstStyle/>
          <a:p>
            <a:endParaRPr lang="ru-RU"/>
          </a:p>
        </p:txBody>
      </p:sp>
      <p:sp>
        <p:nvSpPr>
          <p:cNvPr id="27721" name="Line 142"/>
          <p:cNvSpPr>
            <a:spLocks noChangeShapeType="1"/>
          </p:cNvSpPr>
          <p:nvPr/>
        </p:nvSpPr>
        <p:spPr bwMode="auto">
          <a:xfrm>
            <a:off x="1763713" y="2781300"/>
            <a:ext cx="358775" cy="215900"/>
          </a:xfrm>
          <a:prstGeom prst="line">
            <a:avLst/>
          </a:prstGeom>
          <a:noFill/>
          <a:ln w="19050">
            <a:solidFill>
              <a:schemeClr val="tx1"/>
            </a:solidFill>
            <a:round/>
            <a:headEnd/>
            <a:tailEnd/>
          </a:ln>
        </p:spPr>
        <p:txBody>
          <a:bodyPr/>
          <a:lstStyle/>
          <a:p>
            <a:endParaRPr lang="ru-RU"/>
          </a:p>
        </p:txBody>
      </p:sp>
      <p:sp>
        <p:nvSpPr>
          <p:cNvPr id="27722" name="Line 143"/>
          <p:cNvSpPr>
            <a:spLocks noChangeShapeType="1"/>
          </p:cNvSpPr>
          <p:nvPr/>
        </p:nvSpPr>
        <p:spPr bwMode="auto">
          <a:xfrm>
            <a:off x="2771775" y="1773238"/>
            <a:ext cx="358775" cy="215900"/>
          </a:xfrm>
          <a:prstGeom prst="line">
            <a:avLst/>
          </a:prstGeom>
          <a:noFill/>
          <a:ln w="19050">
            <a:solidFill>
              <a:schemeClr val="tx1"/>
            </a:solidFill>
            <a:round/>
            <a:headEnd/>
            <a:tailEnd/>
          </a:ln>
        </p:spPr>
        <p:txBody>
          <a:bodyPr/>
          <a:lstStyle/>
          <a:p>
            <a:endParaRPr lang="ru-RU"/>
          </a:p>
        </p:txBody>
      </p:sp>
      <p:sp>
        <p:nvSpPr>
          <p:cNvPr id="27723" name="Line 144"/>
          <p:cNvSpPr>
            <a:spLocks noChangeShapeType="1"/>
          </p:cNvSpPr>
          <p:nvPr/>
        </p:nvSpPr>
        <p:spPr bwMode="auto">
          <a:xfrm>
            <a:off x="4859338" y="1773238"/>
            <a:ext cx="358775" cy="215900"/>
          </a:xfrm>
          <a:prstGeom prst="line">
            <a:avLst/>
          </a:prstGeom>
          <a:noFill/>
          <a:ln w="19050">
            <a:solidFill>
              <a:schemeClr val="tx1"/>
            </a:solidFill>
            <a:round/>
            <a:headEnd/>
            <a:tailEnd/>
          </a:ln>
        </p:spPr>
        <p:txBody>
          <a:bodyPr/>
          <a:lstStyle/>
          <a:p>
            <a:endParaRPr lang="ru-RU"/>
          </a:p>
        </p:txBody>
      </p:sp>
      <p:sp>
        <p:nvSpPr>
          <p:cNvPr id="27724" name="Line 145"/>
          <p:cNvSpPr>
            <a:spLocks noChangeShapeType="1"/>
          </p:cNvSpPr>
          <p:nvPr/>
        </p:nvSpPr>
        <p:spPr bwMode="auto">
          <a:xfrm>
            <a:off x="5795963" y="1773238"/>
            <a:ext cx="358775" cy="215900"/>
          </a:xfrm>
          <a:prstGeom prst="line">
            <a:avLst/>
          </a:prstGeom>
          <a:noFill/>
          <a:ln w="19050">
            <a:solidFill>
              <a:schemeClr val="tx1"/>
            </a:solidFill>
            <a:round/>
            <a:headEnd/>
            <a:tailEnd/>
          </a:ln>
        </p:spPr>
        <p:txBody>
          <a:bodyPr/>
          <a:lstStyle/>
          <a:p>
            <a:endParaRPr lang="ru-RU"/>
          </a:p>
        </p:txBody>
      </p:sp>
      <p:sp>
        <p:nvSpPr>
          <p:cNvPr id="27725" name="Line 146"/>
          <p:cNvSpPr>
            <a:spLocks noChangeShapeType="1"/>
          </p:cNvSpPr>
          <p:nvPr/>
        </p:nvSpPr>
        <p:spPr bwMode="auto">
          <a:xfrm>
            <a:off x="6659563" y="1773238"/>
            <a:ext cx="358775" cy="215900"/>
          </a:xfrm>
          <a:prstGeom prst="line">
            <a:avLst/>
          </a:prstGeom>
          <a:noFill/>
          <a:ln w="19050">
            <a:solidFill>
              <a:schemeClr val="tx1"/>
            </a:solidFill>
            <a:round/>
            <a:headEnd/>
            <a:tailEnd/>
          </a:ln>
        </p:spPr>
        <p:txBody>
          <a:bodyPr/>
          <a:lstStyle/>
          <a:p>
            <a:endParaRPr lang="ru-RU"/>
          </a:p>
        </p:txBody>
      </p:sp>
      <p:sp>
        <p:nvSpPr>
          <p:cNvPr id="27726" name="Line 147"/>
          <p:cNvSpPr>
            <a:spLocks noChangeShapeType="1"/>
          </p:cNvSpPr>
          <p:nvPr/>
        </p:nvSpPr>
        <p:spPr bwMode="auto">
          <a:xfrm>
            <a:off x="4787900" y="981075"/>
            <a:ext cx="358775" cy="215900"/>
          </a:xfrm>
          <a:prstGeom prst="line">
            <a:avLst/>
          </a:prstGeom>
          <a:noFill/>
          <a:ln w="19050">
            <a:solidFill>
              <a:schemeClr val="tx1"/>
            </a:solidFill>
            <a:round/>
            <a:headEnd/>
            <a:tailEnd/>
          </a:ln>
        </p:spPr>
        <p:txBody>
          <a:bodyPr/>
          <a:lstStyle/>
          <a:p>
            <a:endParaRPr lang="ru-RU"/>
          </a:p>
        </p:txBody>
      </p:sp>
      <p:sp>
        <p:nvSpPr>
          <p:cNvPr id="27727" name="Line 148"/>
          <p:cNvSpPr>
            <a:spLocks noChangeShapeType="1"/>
          </p:cNvSpPr>
          <p:nvPr/>
        </p:nvSpPr>
        <p:spPr bwMode="auto">
          <a:xfrm>
            <a:off x="6588125" y="908050"/>
            <a:ext cx="358775" cy="215900"/>
          </a:xfrm>
          <a:prstGeom prst="line">
            <a:avLst/>
          </a:prstGeom>
          <a:noFill/>
          <a:ln w="19050">
            <a:solidFill>
              <a:schemeClr val="tx1"/>
            </a:solidFill>
            <a:round/>
            <a:headEnd/>
            <a:tailEnd/>
          </a:ln>
        </p:spPr>
        <p:txBody>
          <a:bodyPr/>
          <a:lstStyle/>
          <a:p>
            <a:endParaRPr lang="ru-RU"/>
          </a:p>
        </p:txBody>
      </p:sp>
      <p:sp>
        <p:nvSpPr>
          <p:cNvPr id="27728" name="Line 149"/>
          <p:cNvSpPr>
            <a:spLocks noChangeShapeType="1"/>
          </p:cNvSpPr>
          <p:nvPr/>
        </p:nvSpPr>
        <p:spPr bwMode="auto">
          <a:xfrm>
            <a:off x="1403350" y="2781300"/>
            <a:ext cx="358775" cy="215900"/>
          </a:xfrm>
          <a:prstGeom prst="line">
            <a:avLst/>
          </a:prstGeom>
          <a:noFill/>
          <a:ln w="19050">
            <a:solidFill>
              <a:schemeClr val="tx1"/>
            </a:solidFill>
            <a:round/>
            <a:headEnd/>
            <a:tailEnd/>
          </a:ln>
        </p:spPr>
        <p:txBody>
          <a:bodyPr/>
          <a:lstStyle/>
          <a:p>
            <a:endParaRPr lang="ru-RU"/>
          </a:p>
        </p:txBody>
      </p:sp>
      <p:sp>
        <p:nvSpPr>
          <p:cNvPr id="27729" name="Line 150"/>
          <p:cNvSpPr>
            <a:spLocks noChangeShapeType="1"/>
          </p:cNvSpPr>
          <p:nvPr/>
        </p:nvSpPr>
        <p:spPr bwMode="auto">
          <a:xfrm>
            <a:off x="1258888" y="3716338"/>
            <a:ext cx="358775" cy="215900"/>
          </a:xfrm>
          <a:prstGeom prst="line">
            <a:avLst/>
          </a:prstGeom>
          <a:noFill/>
          <a:ln w="19050">
            <a:solidFill>
              <a:schemeClr val="tx1"/>
            </a:solidFill>
            <a:round/>
            <a:headEnd/>
            <a:tailEnd/>
          </a:ln>
        </p:spPr>
        <p:txBody>
          <a:bodyPr/>
          <a:lstStyle/>
          <a:p>
            <a:endParaRPr lang="ru-RU"/>
          </a:p>
        </p:txBody>
      </p:sp>
      <p:sp>
        <p:nvSpPr>
          <p:cNvPr id="27730" name="Line 151"/>
          <p:cNvSpPr>
            <a:spLocks noChangeShapeType="1"/>
          </p:cNvSpPr>
          <p:nvPr/>
        </p:nvSpPr>
        <p:spPr bwMode="auto">
          <a:xfrm>
            <a:off x="971550" y="4724400"/>
            <a:ext cx="358775" cy="215900"/>
          </a:xfrm>
          <a:prstGeom prst="line">
            <a:avLst/>
          </a:prstGeom>
          <a:noFill/>
          <a:ln w="19050">
            <a:solidFill>
              <a:schemeClr val="tx1"/>
            </a:solidFill>
            <a:round/>
            <a:headEnd/>
            <a:tailEnd/>
          </a:ln>
        </p:spPr>
        <p:txBody>
          <a:bodyPr/>
          <a:lstStyle/>
          <a:p>
            <a:endParaRPr lang="ru-RU"/>
          </a:p>
        </p:txBody>
      </p:sp>
      <p:sp>
        <p:nvSpPr>
          <p:cNvPr id="27731" name="Line 152"/>
          <p:cNvSpPr>
            <a:spLocks noChangeShapeType="1"/>
          </p:cNvSpPr>
          <p:nvPr/>
        </p:nvSpPr>
        <p:spPr bwMode="auto">
          <a:xfrm>
            <a:off x="1331913" y="4724400"/>
            <a:ext cx="358775" cy="215900"/>
          </a:xfrm>
          <a:prstGeom prst="line">
            <a:avLst/>
          </a:prstGeom>
          <a:noFill/>
          <a:ln w="19050">
            <a:solidFill>
              <a:schemeClr val="tx1"/>
            </a:solidFill>
            <a:round/>
            <a:headEnd/>
            <a:tailEnd/>
          </a:ln>
        </p:spPr>
        <p:txBody>
          <a:bodyPr/>
          <a:lstStyle/>
          <a:p>
            <a:endParaRPr lang="ru-RU"/>
          </a:p>
        </p:txBody>
      </p:sp>
      <p:graphicFrame>
        <p:nvGraphicFramePr>
          <p:cNvPr id="58688" name="Group 320"/>
          <p:cNvGraphicFramePr>
            <a:graphicFrameLocks noGrp="1"/>
          </p:cNvGraphicFramePr>
          <p:nvPr>
            <p:ph sz="half" idx="1"/>
          </p:nvPr>
        </p:nvGraphicFramePr>
        <p:xfrm>
          <a:off x="7596188" y="836613"/>
          <a:ext cx="1079500" cy="4918075"/>
        </p:xfrm>
        <a:graphic>
          <a:graphicData uri="http://schemas.openxmlformats.org/drawingml/2006/table">
            <a:tbl>
              <a:tblPr/>
              <a:tblGrid>
                <a:gridCol w="1079500"/>
              </a:tblGrid>
              <a:tr h="8636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Разности по строкам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10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2 1 1</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9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0 0 0 0 0</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7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1 1 1 1</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665" name="Group 297"/>
          <p:cNvGraphicFramePr>
            <a:graphicFrameLocks noGrp="1"/>
          </p:cNvGraphicFramePr>
          <p:nvPr>
            <p:ph sz="quarter" idx="2"/>
          </p:nvPr>
        </p:nvGraphicFramePr>
        <p:xfrm>
          <a:off x="539750" y="5734050"/>
          <a:ext cx="6048375" cy="863600"/>
        </p:xfrm>
        <a:graphic>
          <a:graphicData uri="http://schemas.openxmlformats.org/drawingml/2006/table">
            <a:tbl>
              <a:tblPr/>
              <a:tblGrid>
                <a:gridCol w="1150938"/>
                <a:gridCol w="1008062"/>
                <a:gridCol w="1008063"/>
                <a:gridCol w="1008062"/>
                <a:gridCol w="1008063"/>
                <a:gridCol w="865187"/>
              </a:tblGrid>
              <a:tr h="863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Разности по столбцам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1 1 1 1 2</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0 0 0 0 2</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2 2</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664" name="Group 296"/>
          <p:cNvGraphicFramePr>
            <a:graphicFrameLocks noGrp="1"/>
          </p:cNvGraphicFramePr>
          <p:nvPr>
            <p:ph sz="quarter" idx="3"/>
          </p:nvPr>
        </p:nvGraphicFramePr>
        <p:xfrm>
          <a:off x="6588125" y="5734050"/>
          <a:ext cx="2087563" cy="863600"/>
        </p:xfrm>
        <a:graphic>
          <a:graphicData uri="http://schemas.openxmlformats.org/drawingml/2006/table">
            <a:tbl>
              <a:tblPr/>
              <a:tblGrid>
                <a:gridCol w="1008063"/>
                <a:gridCol w="1079500"/>
              </a:tblGrid>
              <a:tr h="863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1 1 1 1 3</a:t>
                      </a: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70" name="Line 281"/>
          <p:cNvSpPr>
            <a:spLocks noChangeShapeType="1"/>
          </p:cNvSpPr>
          <p:nvPr/>
        </p:nvSpPr>
        <p:spPr bwMode="auto">
          <a:xfrm>
            <a:off x="5795963" y="1628775"/>
            <a:ext cx="504825" cy="4751388"/>
          </a:xfrm>
          <a:prstGeom prst="line">
            <a:avLst/>
          </a:prstGeom>
          <a:noFill/>
          <a:ln w="12700">
            <a:solidFill>
              <a:srgbClr val="FF9900"/>
            </a:solidFill>
            <a:round/>
            <a:headEnd/>
            <a:tailEnd/>
          </a:ln>
        </p:spPr>
        <p:txBody>
          <a:bodyPr/>
          <a:lstStyle/>
          <a:p>
            <a:endParaRPr lang="ru-RU"/>
          </a:p>
        </p:txBody>
      </p:sp>
      <p:sp>
        <p:nvSpPr>
          <p:cNvPr id="27771" name="Line 284"/>
          <p:cNvSpPr>
            <a:spLocks noChangeShapeType="1"/>
          </p:cNvSpPr>
          <p:nvPr/>
        </p:nvSpPr>
        <p:spPr bwMode="auto">
          <a:xfrm>
            <a:off x="3851275" y="1557338"/>
            <a:ext cx="504825" cy="4751387"/>
          </a:xfrm>
          <a:prstGeom prst="line">
            <a:avLst/>
          </a:prstGeom>
          <a:noFill/>
          <a:ln w="12700">
            <a:solidFill>
              <a:srgbClr val="FF9900"/>
            </a:solidFill>
            <a:round/>
            <a:headEnd/>
            <a:tailEnd/>
          </a:ln>
        </p:spPr>
        <p:txBody>
          <a:bodyPr/>
          <a:lstStyle/>
          <a:p>
            <a:endParaRPr lang="ru-RU"/>
          </a:p>
        </p:txBody>
      </p:sp>
      <p:sp>
        <p:nvSpPr>
          <p:cNvPr id="27772" name="Line 285"/>
          <p:cNvSpPr>
            <a:spLocks noChangeShapeType="1"/>
          </p:cNvSpPr>
          <p:nvPr/>
        </p:nvSpPr>
        <p:spPr bwMode="auto">
          <a:xfrm flipV="1">
            <a:off x="1908175" y="2924175"/>
            <a:ext cx="6480175" cy="431800"/>
          </a:xfrm>
          <a:prstGeom prst="line">
            <a:avLst/>
          </a:prstGeom>
          <a:noFill/>
          <a:ln w="12700">
            <a:solidFill>
              <a:srgbClr val="FF9900"/>
            </a:solidFill>
            <a:round/>
            <a:headEnd/>
            <a:tailEnd/>
          </a:ln>
        </p:spPr>
        <p:txBody>
          <a:bodyPr/>
          <a:lstStyle/>
          <a:p>
            <a:endParaRPr lang="ru-RU"/>
          </a:p>
        </p:txBody>
      </p:sp>
      <p:sp>
        <p:nvSpPr>
          <p:cNvPr id="27773" name="Line 289"/>
          <p:cNvSpPr>
            <a:spLocks noChangeShapeType="1"/>
          </p:cNvSpPr>
          <p:nvPr/>
        </p:nvSpPr>
        <p:spPr bwMode="auto">
          <a:xfrm flipV="1">
            <a:off x="1979613" y="4868863"/>
            <a:ext cx="6480175" cy="431800"/>
          </a:xfrm>
          <a:prstGeom prst="line">
            <a:avLst/>
          </a:prstGeom>
          <a:noFill/>
          <a:ln w="12700">
            <a:solidFill>
              <a:srgbClr val="FF9900"/>
            </a:solidFill>
            <a:round/>
            <a:headEnd/>
            <a:tailEnd/>
          </a:ln>
        </p:spPr>
        <p:txBody>
          <a:bodyPr/>
          <a:lstStyle/>
          <a:p>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7200" y="1700213"/>
            <a:ext cx="8229600" cy="4395787"/>
          </a:xfrm>
        </p:spPr>
        <p:txBody>
          <a:bodyPr/>
          <a:lstStyle/>
          <a:p>
            <a:pPr eaLnBrk="1" hangingPunct="1">
              <a:lnSpc>
                <a:spcPct val="135000"/>
              </a:lnSpc>
              <a:buFont typeface="Wingdings" pitchFamily="2" charset="2"/>
              <a:buNone/>
              <a:defRPr/>
            </a:pPr>
            <a:r>
              <a:rPr lang="ru-RU" sz="2000" smtClean="0">
                <a:solidFill>
                  <a:schemeClr val="tx2"/>
                </a:solidFill>
              </a:rPr>
              <a:t>Данный этап решения задачи может быть осуществлен с помощью различных методов, среди которых:</a:t>
            </a:r>
          </a:p>
          <a:p>
            <a:pPr eaLnBrk="1" hangingPunct="1">
              <a:lnSpc>
                <a:spcPct val="135000"/>
              </a:lnSpc>
              <a:buClr>
                <a:srgbClr val="FF9933"/>
              </a:buClr>
              <a:buSzPct val="80000"/>
              <a:buFont typeface="Wingdings" pitchFamily="2" charset="2"/>
              <a:buChar char="ü"/>
              <a:defRPr/>
            </a:pPr>
            <a:r>
              <a:rPr lang="ru-RU" sz="2000" smtClean="0">
                <a:solidFill>
                  <a:schemeClr val="tx2"/>
                </a:solidFill>
              </a:rPr>
              <a:t>Потенциалов. </a:t>
            </a:r>
          </a:p>
          <a:p>
            <a:pPr eaLnBrk="1" hangingPunct="1">
              <a:lnSpc>
                <a:spcPct val="135000"/>
              </a:lnSpc>
              <a:buClr>
                <a:srgbClr val="FF9933"/>
              </a:buClr>
              <a:buSzPct val="80000"/>
              <a:buFont typeface="Wingdings" pitchFamily="2" charset="2"/>
              <a:buChar char="ü"/>
              <a:defRPr/>
            </a:pPr>
            <a:r>
              <a:rPr lang="ru-RU" sz="2000" smtClean="0">
                <a:solidFill>
                  <a:schemeClr val="tx2"/>
                </a:solidFill>
                <a:hlinkClick r:id="rId2" action="ppaction://hlinksldjump"/>
              </a:rPr>
              <a:t>Квадратов. </a:t>
            </a:r>
            <a:endParaRPr lang="ru-RU" sz="2000" smtClean="0">
              <a:solidFill>
                <a:schemeClr val="tx2"/>
              </a:solidFill>
            </a:endParaRPr>
          </a:p>
          <a:p>
            <a:pPr eaLnBrk="1" hangingPunct="1">
              <a:lnSpc>
                <a:spcPct val="135000"/>
              </a:lnSpc>
              <a:buClr>
                <a:srgbClr val="FF9933"/>
              </a:buClr>
              <a:buSzPct val="80000"/>
              <a:buFont typeface="Wingdings" pitchFamily="2" charset="2"/>
              <a:buChar char="ü"/>
              <a:defRPr/>
            </a:pPr>
            <a:r>
              <a:rPr lang="ru-RU" sz="2000" smtClean="0">
                <a:solidFill>
                  <a:schemeClr val="tx2"/>
                </a:solidFill>
              </a:rPr>
              <a:t>Распределительный. </a:t>
            </a:r>
          </a:p>
          <a:p>
            <a:pPr eaLnBrk="1" hangingPunct="1">
              <a:lnSpc>
                <a:spcPct val="135000"/>
              </a:lnSpc>
              <a:buClr>
                <a:srgbClr val="FF9933"/>
              </a:buClr>
              <a:buSzPct val="80000"/>
              <a:buFont typeface="Wingdings" pitchFamily="2" charset="2"/>
              <a:buChar char="ü"/>
              <a:defRPr/>
            </a:pPr>
            <a:r>
              <a:rPr lang="ru-RU" sz="2000" smtClean="0">
                <a:solidFill>
                  <a:schemeClr val="tx2"/>
                </a:solidFill>
              </a:rPr>
              <a:t>Венгерский. </a:t>
            </a:r>
          </a:p>
          <a:p>
            <a:pPr eaLnBrk="1" hangingPunct="1">
              <a:lnSpc>
                <a:spcPct val="135000"/>
              </a:lnSpc>
              <a:buClr>
                <a:srgbClr val="FF9933"/>
              </a:buClr>
              <a:buSzPct val="80000"/>
              <a:buFont typeface="Wingdings" pitchFamily="2" charset="2"/>
              <a:buChar char="ü"/>
              <a:defRPr/>
            </a:pPr>
            <a:r>
              <a:rPr lang="ru-RU" sz="2000" smtClean="0">
                <a:solidFill>
                  <a:schemeClr val="tx2"/>
                </a:solidFill>
              </a:rPr>
              <a:t>Форда- Фулкерсона. </a:t>
            </a:r>
          </a:p>
          <a:p>
            <a:pPr eaLnBrk="1" hangingPunct="1">
              <a:lnSpc>
                <a:spcPct val="135000"/>
              </a:lnSpc>
              <a:buClr>
                <a:srgbClr val="FF9933"/>
              </a:buClr>
              <a:buSzPct val="80000"/>
              <a:buFont typeface="Wingdings" pitchFamily="2" charset="2"/>
              <a:buChar char="ü"/>
              <a:defRPr/>
            </a:pPr>
            <a:r>
              <a:rPr lang="ru-RU" sz="2000" smtClean="0">
                <a:solidFill>
                  <a:schemeClr val="tx2"/>
                </a:solidFill>
              </a:rPr>
              <a:t>Разрешающих слагаемых. </a:t>
            </a:r>
          </a:p>
          <a:p>
            <a:pPr eaLnBrk="1" hangingPunct="1">
              <a:lnSpc>
                <a:spcPct val="135000"/>
              </a:lnSpc>
              <a:buClr>
                <a:srgbClr val="FF9933"/>
              </a:buClr>
              <a:buSzPct val="80000"/>
              <a:buFont typeface="Wingdings" pitchFamily="2" charset="2"/>
              <a:buChar char="ü"/>
              <a:defRPr/>
            </a:pPr>
            <a:r>
              <a:rPr lang="ru-RU" sz="2000" smtClean="0">
                <a:solidFill>
                  <a:schemeClr val="tx2"/>
                </a:solidFill>
              </a:rPr>
              <a:t>Дифференциальных рент.</a:t>
            </a:r>
            <a:r>
              <a:rPr lang="ru-RU" sz="2000" smtClean="0"/>
              <a:t> </a:t>
            </a:r>
          </a:p>
          <a:p>
            <a:pPr eaLnBrk="1" hangingPunct="1">
              <a:lnSpc>
                <a:spcPct val="80000"/>
              </a:lnSpc>
              <a:buFont typeface="Wingdings" pitchFamily="2" charset="2"/>
              <a:buNone/>
              <a:defRPr/>
            </a:pPr>
            <a:endParaRPr lang="ru-RU" sz="2000" smtClean="0"/>
          </a:p>
        </p:txBody>
      </p:sp>
      <p:sp>
        <p:nvSpPr>
          <p:cNvPr id="47108" name="Rectangle 4"/>
          <p:cNvSpPr>
            <a:spLocks noGrp="1" noChangeArrowheads="1"/>
          </p:cNvSpPr>
          <p:nvPr>
            <p:ph type="title"/>
          </p:nvPr>
        </p:nvSpPr>
        <p:spPr/>
        <p:txBody>
          <a:bodyPr/>
          <a:lstStyle/>
          <a:p>
            <a:pPr eaLnBrk="1" hangingPunct="1">
              <a:defRPr/>
            </a:pPr>
            <a:r>
              <a:rPr lang="ru-RU" sz="3600" smtClean="0">
                <a:solidFill>
                  <a:srgbClr val="FFFFCC"/>
                </a:solidFill>
              </a:rPr>
              <a:t>Построение оптимального распределения.</a:t>
            </a:r>
          </a:p>
        </p:txBody>
      </p:sp>
      <p:sp>
        <p:nvSpPr>
          <p:cNvPr id="47109" name="Rectangle 5"/>
          <p:cNvSpPr>
            <a:spLocks noChangeArrowheads="1"/>
          </p:cNvSpPr>
          <p:nvPr/>
        </p:nvSpPr>
        <p:spPr bwMode="auto">
          <a:xfrm>
            <a:off x="7272338" y="6381750"/>
            <a:ext cx="1871662" cy="336550"/>
          </a:xfrm>
          <a:prstGeom prst="rect">
            <a:avLst/>
          </a:prstGeom>
          <a:noFill/>
          <a:ln w="9525">
            <a:noFill/>
            <a:miter lim="800000"/>
            <a:headEnd/>
            <a:tailEnd/>
          </a:ln>
          <a:effectLst/>
        </p:spPr>
        <p:txBody>
          <a:bodyPr wrap="none">
            <a:spAutoFit/>
          </a:bodyPr>
          <a:lstStyle/>
          <a:p>
            <a:pPr>
              <a:defRPr/>
            </a:pPr>
            <a:r>
              <a:rPr lang="ru-RU">
                <a:solidFill>
                  <a:srgbClr val="FFCCCC"/>
                </a:solidFill>
                <a:effectLst>
                  <a:outerShdw blurRad="38100" dist="38100" dir="2700000" algn="tl">
                    <a:srgbClr val="000000"/>
                  </a:outerShdw>
                </a:effectLst>
                <a:hlinkClick r:id="rId3" action="ppaction://hlinksldjump"/>
              </a:rPr>
              <a:t>Предыдущий этап</a:t>
            </a:r>
            <a:endParaRPr lang="ru-RU">
              <a:solidFill>
                <a:srgbClr val="FFCCCC"/>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sz="half" idx="1"/>
          </p:nvPr>
        </p:nvSpPr>
        <p:spPr>
          <a:xfrm>
            <a:off x="395288" y="1052513"/>
            <a:ext cx="8497887" cy="5618162"/>
          </a:xfrm>
        </p:spPr>
        <p:txBody>
          <a:bodyPr/>
          <a:lstStyle/>
          <a:p>
            <a:pPr eaLnBrk="1" hangingPunct="1">
              <a:lnSpc>
                <a:spcPct val="80000"/>
              </a:lnSpc>
              <a:buFont typeface="Wingdings" pitchFamily="2" charset="2"/>
              <a:buNone/>
              <a:defRPr/>
            </a:pPr>
            <a:r>
              <a:rPr lang="ru-RU" sz="1800" smtClean="0">
                <a:latin typeface="Times New Roman" pitchFamily="18" charset="0"/>
              </a:rPr>
              <a:t>Пусть предварительный план поставок будет иметь следующий вид:</a:t>
            </a: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r>
              <a:rPr lang="en-US" sz="1800" smtClean="0">
                <a:solidFill>
                  <a:srgbClr val="FFCCCC"/>
                </a:solidFill>
              </a:rPr>
              <a:t>                                                          </a:t>
            </a:r>
            <a:r>
              <a:rPr lang="ru-RU" sz="1800" smtClean="0">
                <a:solidFill>
                  <a:srgbClr val="FFCCCC"/>
                </a:solidFill>
              </a:rPr>
              <a:t>План: </a:t>
            </a:r>
            <a:r>
              <a:rPr lang="en-US" sz="1800" smtClean="0">
                <a:solidFill>
                  <a:srgbClr val="FFCCCC"/>
                </a:solidFill>
              </a:rPr>
              <a:t>Z=</a:t>
            </a:r>
            <a:r>
              <a:rPr lang="ru-RU" sz="1800" smtClean="0">
                <a:solidFill>
                  <a:srgbClr val="FFCCCC"/>
                </a:solidFill>
              </a:rPr>
              <a:t>4*22</a:t>
            </a:r>
            <a:r>
              <a:rPr lang="en-US" sz="1800" smtClean="0">
                <a:solidFill>
                  <a:srgbClr val="FFCCCC"/>
                </a:solidFill>
              </a:rPr>
              <a:t>+</a:t>
            </a:r>
            <a:r>
              <a:rPr lang="ru-RU" sz="1800" smtClean="0">
                <a:solidFill>
                  <a:srgbClr val="FFCCCC"/>
                </a:solidFill>
              </a:rPr>
              <a:t>1*38</a:t>
            </a:r>
            <a:r>
              <a:rPr lang="en-US" sz="1800" smtClean="0">
                <a:solidFill>
                  <a:srgbClr val="FFCCCC"/>
                </a:solidFill>
              </a:rPr>
              <a:t>+..+</a:t>
            </a:r>
            <a:r>
              <a:rPr lang="ru-RU" sz="1800" smtClean="0">
                <a:solidFill>
                  <a:srgbClr val="FFCCCC"/>
                </a:solidFill>
              </a:rPr>
              <a:t>4*30</a:t>
            </a:r>
            <a:r>
              <a:rPr lang="en-US" sz="1800" smtClean="0">
                <a:solidFill>
                  <a:srgbClr val="FFCCCC"/>
                </a:solidFill>
              </a:rPr>
              <a:t>=363</a:t>
            </a:r>
            <a:endParaRPr lang="ru-RU" sz="1800" smtClean="0">
              <a:latin typeface="Times New Roman" pitchFamily="18" charset="0"/>
            </a:endParaRP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endParaRPr lang="ru-RU" sz="1800" smtClean="0">
              <a:latin typeface="Times New Roman" pitchFamily="18" charset="0"/>
            </a:endParaRPr>
          </a:p>
          <a:p>
            <a:pPr eaLnBrk="1" hangingPunct="1">
              <a:lnSpc>
                <a:spcPct val="80000"/>
              </a:lnSpc>
              <a:buFont typeface="Wingdings" pitchFamily="2" charset="2"/>
              <a:buNone/>
              <a:defRPr/>
            </a:pPr>
            <a:endParaRPr lang="en-US" sz="1800" smtClean="0">
              <a:latin typeface="Times New Roman" pitchFamily="18" charset="0"/>
            </a:endParaRPr>
          </a:p>
          <a:p>
            <a:pPr eaLnBrk="1" hangingPunct="1">
              <a:lnSpc>
                <a:spcPct val="80000"/>
              </a:lnSpc>
              <a:buFont typeface="Wingdings" pitchFamily="2" charset="2"/>
              <a:buNone/>
              <a:defRPr/>
            </a:pPr>
            <a:r>
              <a:rPr lang="ru-RU" sz="1800" smtClean="0">
                <a:latin typeface="Times New Roman" pitchFamily="18" charset="0"/>
              </a:rPr>
              <a:t>Назовём квадратом 4 клетки, стоящие в углах такого прямоугольника, который хотя бы по одной диагонали стоят 2 положительные поставки. В клетках, стоящих на других диагоналях могут быть либо нулевыми, либо нуль и поставка, либо обе поставки. </a:t>
            </a:r>
          </a:p>
          <a:p>
            <a:pPr eaLnBrk="1" hangingPunct="1">
              <a:lnSpc>
                <a:spcPct val="80000"/>
              </a:lnSpc>
              <a:buFont typeface="Wingdings" pitchFamily="2" charset="2"/>
              <a:buNone/>
              <a:defRPr/>
            </a:pPr>
            <a:r>
              <a:rPr lang="ru-RU" sz="1800" smtClean="0">
                <a:latin typeface="Times New Roman" pitchFamily="18" charset="0"/>
              </a:rPr>
              <a:t>Например:</a:t>
            </a:r>
            <a:endParaRPr lang="en-US" sz="1800" smtClean="0">
              <a:latin typeface="Times New Roman" pitchFamily="18" charset="0"/>
            </a:endParaRPr>
          </a:p>
          <a:p>
            <a:pPr eaLnBrk="1" hangingPunct="1">
              <a:lnSpc>
                <a:spcPct val="80000"/>
              </a:lnSpc>
              <a:buFont typeface="Wingdings" pitchFamily="2" charset="2"/>
              <a:buNone/>
              <a:defRPr/>
            </a:pPr>
            <a:endParaRPr lang="en-US" sz="1800" smtClean="0">
              <a:latin typeface="Times New Roman" pitchFamily="18" charset="0"/>
            </a:endParaRPr>
          </a:p>
          <a:p>
            <a:pPr algn="r" eaLnBrk="1" hangingPunct="1">
              <a:lnSpc>
                <a:spcPct val="80000"/>
              </a:lnSpc>
              <a:buFont typeface="Wingdings" pitchFamily="2" charset="2"/>
              <a:buNone/>
              <a:defRPr/>
            </a:pPr>
            <a:r>
              <a:rPr lang="ru-RU" sz="1800" smtClean="0">
                <a:latin typeface="Times New Roman" pitchFamily="18" charset="0"/>
              </a:rPr>
              <a:t>      Квадрат будет «неправильный», если сумма двух С</a:t>
            </a:r>
            <a:r>
              <a:rPr lang="en-US" sz="1800" baseline="-25000" smtClean="0">
                <a:latin typeface="Times New Roman" pitchFamily="18" charset="0"/>
              </a:rPr>
              <a:t>ij </a:t>
            </a:r>
            <a:r>
              <a:rPr lang="ru-RU" sz="1800" smtClean="0">
                <a:latin typeface="Times New Roman" pitchFamily="18" charset="0"/>
              </a:rPr>
              <a:t>,                                                                      стоящих в клетке с положительными(полными) </a:t>
            </a:r>
          </a:p>
          <a:p>
            <a:pPr algn="r" eaLnBrk="1" hangingPunct="1">
              <a:lnSpc>
                <a:spcPct val="80000"/>
              </a:lnSpc>
              <a:buFont typeface="Wingdings" pitchFamily="2" charset="2"/>
              <a:buNone/>
              <a:defRPr/>
            </a:pPr>
            <a:r>
              <a:rPr lang="ru-RU" sz="1800" smtClean="0">
                <a:latin typeface="Times New Roman" pitchFamily="18" charset="0"/>
              </a:rPr>
              <a:t>поставками, на одной диагонали будет больше</a:t>
            </a:r>
          </a:p>
          <a:p>
            <a:pPr algn="r" eaLnBrk="1" hangingPunct="1">
              <a:lnSpc>
                <a:spcPct val="80000"/>
              </a:lnSpc>
              <a:buFont typeface="Wingdings" pitchFamily="2" charset="2"/>
              <a:buNone/>
              <a:defRPr/>
            </a:pPr>
            <a:r>
              <a:rPr lang="ru-RU" sz="1800" smtClean="0">
                <a:latin typeface="Times New Roman" pitchFamily="18" charset="0"/>
              </a:rPr>
              <a:t> суммы С</a:t>
            </a:r>
            <a:r>
              <a:rPr lang="en-US" sz="1800" baseline="-25000" smtClean="0">
                <a:latin typeface="Times New Roman" pitchFamily="18" charset="0"/>
              </a:rPr>
              <a:t>ij </a:t>
            </a:r>
            <a:r>
              <a:rPr lang="ru-RU" sz="1800" baseline="-25000" smtClean="0">
                <a:latin typeface="Times New Roman" pitchFamily="18" charset="0"/>
              </a:rPr>
              <a:t> </a:t>
            </a:r>
            <a:r>
              <a:rPr lang="ru-RU" sz="1800" smtClean="0">
                <a:latin typeface="Times New Roman" pitchFamily="18" charset="0"/>
              </a:rPr>
              <a:t>на другой.</a:t>
            </a:r>
          </a:p>
          <a:p>
            <a:pPr eaLnBrk="1" hangingPunct="1">
              <a:lnSpc>
                <a:spcPct val="80000"/>
              </a:lnSpc>
              <a:buFont typeface="Wingdings" pitchFamily="2" charset="2"/>
              <a:buNone/>
              <a:defRPr/>
            </a:pPr>
            <a:r>
              <a:rPr lang="ru-RU" sz="1800" smtClean="0">
                <a:latin typeface="Times New Roman" pitchFamily="18" charset="0"/>
              </a:rPr>
              <a:t>      </a:t>
            </a:r>
            <a:endParaRPr lang="en-US" sz="1800" smtClean="0">
              <a:latin typeface="Times New Roman" pitchFamily="18" charset="0"/>
            </a:endParaRPr>
          </a:p>
          <a:p>
            <a:pPr eaLnBrk="1" hangingPunct="1">
              <a:lnSpc>
                <a:spcPct val="80000"/>
              </a:lnSpc>
              <a:buFont typeface="Wingdings" pitchFamily="2" charset="2"/>
              <a:buNone/>
              <a:defRPr/>
            </a:pPr>
            <a:r>
              <a:rPr lang="en-US" sz="1800" smtClean="0">
                <a:latin typeface="Times New Roman" pitchFamily="18" charset="0"/>
              </a:rPr>
              <a:t>       </a:t>
            </a:r>
            <a:r>
              <a:rPr lang="ru-RU" sz="1800" smtClean="0">
                <a:latin typeface="Times New Roman" pitchFamily="18" charset="0"/>
              </a:rPr>
              <a:t>(4+3)</a:t>
            </a:r>
            <a:r>
              <a:rPr lang="en-US" sz="1800" smtClean="0">
                <a:latin typeface="Times New Roman" pitchFamily="18" charset="0"/>
              </a:rPr>
              <a:t>&gt;</a:t>
            </a:r>
            <a:r>
              <a:rPr lang="ru-RU" sz="1800" smtClean="0">
                <a:latin typeface="Times New Roman" pitchFamily="18" charset="0"/>
              </a:rPr>
              <a:t>(1+2)</a:t>
            </a:r>
          </a:p>
        </p:txBody>
      </p:sp>
      <p:graphicFrame>
        <p:nvGraphicFramePr>
          <p:cNvPr id="31874" name="Group 130"/>
          <p:cNvGraphicFramePr>
            <a:graphicFrameLocks noGrp="1"/>
          </p:cNvGraphicFramePr>
          <p:nvPr>
            <p:ph sz="quarter" idx="4294967295"/>
          </p:nvPr>
        </p:nvGraphicFramePr>
        <p:xfrm>
          <a:off x="1042988" y="1412875"/>
          <a:ext cx="3097212" cy="2035175"/>
        </p:xfrm>
        <a:graphic>
          <a:graphicData uri="http://schemas.openxmlformats.org/drawingml/2006/table">
            <a:tbl>
              <a:tblPr/>
              <a:tblGrid>
                <a:gridCol w="517525"/>
                <a:gridCol w="514350"/>
                <a:gridCol w="519112"/>
                <a:gridCol w="514350"/>
                <a:gridCol w="514350"/>
                <a:gridCol w="517525"/>
              </a:tblGrid>
              <a:tr h="554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r>
                        <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43" name="Group 99"/>
          <p:cNvGraphicFramePr>
            <a:graphicFrameLocks noGrp="1"/>
          </p:cNvGraphicFramePr>
          <p:nvPr>
            <p:ph sz="quarter" idx="4294967295"/>
          </p:nvPr>
        </p:nvGraphicFramePr>
        <p:xfrm>
          <a:off x="684213" y="4941888"/>
          <a:ext cx="1728787" cy="1368425"/>
        </p:xfrm>
        <a:graphic>
          <a:graphicData uri="http://schemas.openxmlformats.org/drawingml/2006/table">
            <a:tbl>
              <a:tblPr/>
              <a:tblGrid>
                <a:gridCol w="574675"/>
                <a:gridCol w="579437"/>
                <a:gridCol w="574675"/>
              </a:tblGrid>
              <a:tr h="344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200" b="1" i="0" u="none" strike="noStrike" cap="none" normalizeH="0" baseline="0" smtClean="0">
                        <a:ln>
                          <a:noFill/>
                        </a:ln>
                        <a:solidFill>
                          <a:srgbClr val="FF9933"/>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B</a:t>
                      </a:r>
                      <a:r>
                        <a:rPr kumimoji="0" lang="en-US"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1</a:t>
                      </a:r>
                      <a:endParaRPr kumimoji="0" lang="ru-RU"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B</a:t>
                      </a:r>
                      <a:r>
                        <a:rPr kumimoji="0" lang="en-US"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A</a:t>
                      </a:r>
                      <a:r>
                        <a:rPr kumimoji="0" lang="en-US"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1</a:t>
                      </a:r>
                      <a:endParaRPr kumimoji="0" lang="ru-RU"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endPar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1</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endPar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A</a:t>
                      </a:r>
                      <a:r>
                        <a:rPr kumimoji="0" lang="en-US"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2</a:t>
                      </a:r>
                      <a:endParaRPr kumimoji="0" lang="ru-RU" sz="12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endParaRPr kumimoji="0" lang="ru-RU" sz="12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75" name="Rectangle 131"/>
          <p:cNvSpPr>
            <a:spLocks noGrp="1" noChangeArrowheads="1"/>
          </p:cNvSpPr>
          <p:nvPr>
            <p:ph type="title"/>
          </p:nvPr>
        </p:nvSpPr>
        <p:spPr>
          <a:xfrm>
            <a:off x="457200" y="381000"/>
            <a:ext cx="8229600" cy="600075"/>
          </a:xfrm>
        </p:spPr>
        <p:txBody>
          <a:bodyPr/>
          <a:lstStyle/>
          <a:p>
            <a:pPr eaLnBrk="1" hangingPunct="1">
              <a:defRPr/>
            </a:pPr>
            <a:r>
              <a:rPr lang="ru-RU" sz="3200" b="1" smtClean="0">
                <a:solidFill>
                  <a:srgbClr val="FFCCCC"/>
                </a:solidFill>
              </a:rPr>
              <a:t>Метод квадратов.</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395288" y="333375"/>
            <a:ext cx="8497887" cy="65246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65000"/>
              <a:buFont typeface="Wingdings" pitchFamily="2" charset="2"/>
              <a:buNone/>
              <a:defRPr/>
            </a:pPr>
            <a:endParaRPr lang="en-US" sz="2800">
              <a:solidFill>
                <a:srgbClr val="FFCCCC"/>
              </a:solidFill>
              <a:effectLst>
                <a:outerShdw blurRad="38100" dist="38100" dir="2700000" algn="tl">
                  <a:srgbClr val="000000"/>
                </a:outerShdw>
              </a:effectLst>
              <a:latin typeface="Times New Roman" pitchFamily="18" charset="0"/>
            </a:endParaRPr>
          </a:p>
          <a:p>
            <a:pPr marL="342900" indent="-342900">
              <a:lnSpc>
                <a:spcPct val="80000"/>
              </a:lnSpc>
              <a:spcBef>
                <a:spcPct val="20000"/>
              </a:spcBef>
              <a:buClr>
                <a:schemeClr val="hlink"/>
              </a:buClr>
              <a:buSzPct val="65000"/>
              <a:buFont typeface="Wingdings" pitchFamily="2" charset="2"/>
              <a:buNone/>
              <a:defRPr/>
            </a:pPr>
            <a:r>
              <a:rPr lang="ru-RU" sz="2800">
                <a:solidFill>
                  <a:srgbClr val="FFCCCC"/>
                </a:solidFill>
                <a:effectLst>
                  <a:outerShdw blurRad="38100" dist="38100" dir="2700000" algn="tl">
                    <a:srgbClr val="000000"/>
                  </a:outerShdw>
                </a:effectLst>
                <a:latin typeface="Times New Roman" pitchFamily="18" charset="0"/>
              </a:rPr>
              <a:t>Теорема.</a:t>
            </a:r>
          </a:p>
          <a:p>
            <a:pPr marL="342900" indent="-342900">
              <a:lnSpc>
                <a:spcPct val="80000"/>
              </a:lnSpc>
              <a:spcBef>
                <a:spcPct val="20000"/>
              </a:spcBef>
              <a:buClr>
                <a:schemeClr val="hlink"/>
              </a:buClr>
              <a:buSzPct val="65000"/>
              <a:buFont typeface="Wingdings" pitchFamily="2" charset="2"/>
              <a:buNone/>
              <a:defRPr/>
            </a:pPr>
            <a:r>
              <a:rPr lang="ru-RU" sz="2400">
                <a:solidFill>
                  <a:srgbClr val="FFFFCC"/>
                </a:solidFill>
                <a:effectLst>
                  <a:outerShdw blurRad="38100" dist="38100" dir="2700000" algn="tl">
                    <a:srgbClr val="000000"/>
                  </a:outerShdw>
                </a:effectLst>
                <a:latin typeface="Times New Roman" pitchFamily="18" charset="0"/>
              </a:rPr>
              <a:t>В оптимальном распределении нет неправильных квадратов.</a:t>
            </a:r>
          </a:p>
          <a:p>
            <a:pPr marL="342900" indent="-342900">
              <a:lnSpc>
                <a:spcPct val="80000"/>
              </a:lnSpc>
              <a:spcBef>
                <a:spcPct val="20000"/>
              </a:spcBef>
              <a:buClr>
                <a:schemeClr val="hlink"/>
              </a:buClr>
              <a:buSzPct val="65000"/>
              <a:buFont typeface="Wingdings" pitchFamily="2" charset="2"/>
              <a:buNone/>
              <a:defRPr/>
            </a:pPr>
            <a:endParaRPr lang="ru-RU" sz="2400">
              <a:solidFill>
                <a:srgbClr val="FFFFCC"/>
              </a:solidFill>
              <a:effectLst>
                <a:outerShdw blurRad="38100" dist="38100" dir="2700000" algn="tl">
                  <a:srgbClr val="000000"/>
                </a:outerShdw>
              </a:effectLst>
              <a:latin typeface="Times New Roman" pitchFamily="18" charset="0"/>
            </a:endParaRPr>
          </a:p>
          <a:p>
            <a:pPr marL="342900" indent="-342900">
              <a:spcBef>
                <a:spcPct val="20000"/>
              </a:spcBef>
              <a:buClr>
                <a:schemeClr val="hlink"/>
              </a:buClr>
              <a:buSzPct val="65000"/>
              <a:buFont typeface="Wingdings" pitchFamily="2" charset="2"/>
              <a:buNone/>
              <a:defRPr/>
            </a:pPr>
            <a:r>
              <a:rPr lang="ru-RU" sz="2000">
                <a:effectLst>
                  <a:outerShdw blurRad="38100" dist="38100" dir="2700000" algn="tl">
                    <a:srgbClr val="000000"/>
                  </a:outerShdw>
                </a:effectLst>
                <a:latin typeface="Times New Roman" pitchFamily="18" charset="0"/>
              </a:rPr>
              <a:t>Известно, что любой неправильный квадрат можно превратить в правильный, используя следующий алгоритм: вычтем из чисел по одной диагонали соответствующей левой части неравенства наименьшую поставку и прибавим к другой.</a:t>
            </a:r>
          </a:p>
          <a:p>
            <a:pPr marL="342900" indent="-342900" algn="just">
              <a:spcBef>
                <a:spcPct val="20000"/>
              </a:spcBef>
              <a:buClr>
                <a:schemeClr val="hlink"/>
              </a:buClr>
              <a:buSzPct val="65000"/>
              <a:buFont typeface="Wingdings" pitchFamily="2" charset="2"/>
              <a:buNone/>
              <a:defRPr/>
            </a:pPr>
            <a:r>
              <a:rPr lang="ru-RU" sz="2000">
                <a:effectLst>
                  <a:outerShdw blurRad="38100" dist="38100" dir="2700000" algn="tl">
                    <a:srgbClr val="000000"/>
                  </a:outerShdw>
                </a:effectLst>
                <a:latin typeface="Times New Roman" pitchFamily="18" charset="0"/>
              </a:rPr>
              <a:t>(в нашем примере: из 22 и 7 выберем 7, после чего из 22 вычитаем 7, а к 38 прибавим 7,тогда получим:</a:t>
            </a:r>
            <a:endParaRPr lang="ru-RU" sz="2000" baseline="-25000">
              <a:effectLst>
                <a:outerShdw blurRad="38100" dist="38100" dir="2700000" algn="tl">
                  <a:srgbClr val="000000"/>
                </a:outerShdw>
              </a:effectLst>
              <a:latin typeface="Times New Roman" pitchFamily="18" charset="0"/>
            </a:endParaRPr>
          </a:p>
          <a:p>
            <a:pPr marL="342900" indent="-342900" algn="r">
              <a:spcBef>
                <a:spcPct val="20000"/>
              </a:spcBef>
              <a:buClr>
                <a:schemeClr val="hlink"/>
              </a:buClr>
              <a:buSzPct val="65000"/>
              <a:buFont typeface="Wingdings" pitchFamily="2" charset="2"/>
              <a:buNone/>
              <a:defRPr/>
            </a:pPr>
            <a:r>
              <a:rPr lang="ru-RU" sz="2000">
                <a:effectLst>
                  <a:outerShdw blurRad="38100" dist="38100" dir="2700000" algn="tl">
                    <a:srgbClr val="000000"/>
                  </a:outerShdw>
                </a:effectLst>
                <a:latin typeface="Times New Roman" pitchFamily="18" charset="0"/>
              </a:rPr>
              <a:t>                                                      ) </a:t>
            </a:r>
          </a:p>
          <a:p>
            <a:pPr marL="342900" indent="-342900" algn="r">
              <a:spcBef>
                <a:spcPct val="20000"/>
              </a:spcBef>
              <a:buClr>
                <a:schemeClr val="hlink"/>
              </a:buClr>
              <a:buSzPct val="65000"/>
              <a:buFont typeface="Wingdings" pitchFamily="2" charset="2"/>
              <a:buNone/>
              <a:defRPr/>
            </a:pPr>
            <a:endParaRPr lang="ru-RU" sz="2000">
              <a:effectLst>
                <a:outerShdw blurRad="38100" dist="38100" dir="2700000" algn="tl">
                  <a:srgbClr val="000000"/>
                </a:outerShdw>
              </a:effectLst>
              <a:latin typeface="Times New Roman" pitchFamily="18" charset="0"/>
            </a:endParaRPr>
          </a:p>
          <a:p>
            <a:pPr marL="342900" indent="-342900" algn="r">
              <a:spcBef>
                <a:spcPct val="20000"/>
              </a:spcBef>
              <a:buClr>
                <a:schemeClr val="hlink"/>
              </a:buClr>
              <a:buSzPct val="65000"/>
              <a:buFont typeface="Wingdings" pitchFamily="2" charset="2"/>
              <a:buNone/>
              <a:defRPr/>
            </a:pPr>
            <a:endParaRPr lang="ru-RU" sz="2000">
              <a:effectLst>
                <a:outerShdw blurRad="38100" dist="38100" dir="2700000" algn="tl">
                  <a:srgbClr val="000000"/>
                </a:outerShdw>
              </a:effectLst>
              <a:latin typeface="Times New Roman" pitchFamily="18" charset="0"/>
            </a:endParaRPr>
          </a:p>
          <a:p>
            <a:pPr marL="342900" indent="-342900" algn="r">
              <a:spcBef>
                <a:spcPct val="20000"/>
              </a:spcBef>
              <a:buClr>
                <a:schemeClr val="hlink"/>
              </a:buClr>
              <a:buSzPct val="65000"/>
              <a:buFont typeface="Wingdings" pitchFamily="2" charset="2"/>
              <a:buNone/>
              <a:defRPr/>
            </a:pPr>
            <a:endParaRPr lang="ru-RU" sz="2000">
              <a:effectLst>
                <a:outerShdw blurRad="38100" dist="38100" dir="2700000" algn="tl">
                  <a:srgbClr val="000000"/>
                </a:outerShdw>
              </a:effectLst>
              <a:latin typeface="Times New Roman" pitchFamily="18" charset="0"/>
            </a:endParaRPr>
          </a:p>
          <a:p>
            <a:pPr marL="342900" indent="-342900" algn="just">
              <a:spcBef>
                <a:spcPct val="20000"/>
              </a:spcBef>
              <a:buClr>
                <a:schemeClr val="hlink"/>
              </a:buClr>
              <a:buSzPct val="65000"/>
              <a:buFont typeface="Wingdings" pitchFamily="2" charset="2"/>
              <a:buNone/>
              <a:defRPr/>
            </a:pPr>
            <a:endParaRPr lang="ru-RU" sz="2000">
              <a:effectLst>
                <a:outerShdw blurRad="38100" dist="38100" dir="2700000" algn="tl">
                  <a:srgbClr val="000000"/>
                </a:outerShdw>
              </a:effectLst>
              <a:latin typeface="Times New Roman" pitchFamily="18" charset="0"/>
            </a:endParaRPr>
          </a:p>
        </p:txBody>
      </p:sp>
      <p:graphicFrame>
        <p:nvGraphicFramePr>
          <p:cNvPr id="46103" name="Group 23"/>
          <p:cNvGraphicFramePr>
            <a:graphicFrameLocks noGrp="1"/>
          </p:cNvGraphicFramePr>
          <p:nvPr/>
        </p:nvGraphicFramePr>
        <p:xfrm>
          <a:off x="3635375" y="4149725"/>
          <a:ext cx="2447925" cy="1655763"/>
        </p:xfrm>
        <a:graphic>
          <a:graphicData uri="http://schemas.openxmlformats.org/drawingml/2006/table">
            <a:tbl>
              <a:tblPr/>
              <a:tblGrid>
                <a:gridCol w="814388"/>
                <a:gridCol w="819150"/>
                <a:gridCol w="814387"/>
              </a:tblGrid>
              <a:tr h="485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9933"/>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B</a:t>
                      </a:r>
                      <a:r>
                        <a:rPr kumimoji="0" lang="en-US"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B</a:t>
                      </a:r>
                      <a:r>
                        <a:rPr kumimoji="0" lang="en-US"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A</a:t>
                      </a:r>
                      <a:r>
                        <a:rPr kumimoji="0" lang="en-US"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1</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A</a:t>
                      </a:r>
                      <a:r>
                        <a:rPr kumimoji="0" lang="en-US"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2500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9933"/>
                          </a:solidFill>
                          <a:effectLst>
                            <a:outerShdw blurRad="38100" dist="38100" dir="2700000" algn="tl">
                              <a:srgbClr val="000000"/>
                            </a:outerShdw>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7"/>
          <p:cNvSpPr>
            <a:spLocks noGrp="1" noChangeArrowheads="1"/>
          </p:cNvSpPr>
          <p:nvPr>
            <p:ph type="title" idx="4294967295"/>
          </p:nvPr>
        </p:nvSpPr>
        <p:spPr>
          <a:xfrm>
            <a:off x="611188" y="0"/>
            <a:ext cx="8229600" cy="863600"/>
          </a:xfrm>
        </p:spPr>
        <p:txBody>
          <a:bodyPr/>
          <a:lstStyle/>
          <a:p>
            <a:pPr eaLnBrk="1" hangingPunct="1">
              <a:defRPr/>
            </a:pPr>
            <a:r>
              <a:rPr lang="ru-RU" sz="3600" u="sng" smtClean="0">
                <a:solidFill>
                  <a:srgbClr val="FFCCCC"/>
                </a:solidFill>
              </a:rPr>
              <a:t>Постановка задачи.</a:t>
            </a:r>
          </a:p>
        </p:txBody>
      </p:sp>
      <p:sp>
        <p:nvSpPr>
          <p:cNvPr id="3080" name="Rectangle 8"/>
          <p:cNvSpPr>
            <a:spLocks noGrp="1" noChangeArrowheads="1"/>
          </p:cNvSpPr>
          <p:nvPr>
            <p:ph type="body" idx="4294967295"/>
          </p:nvPr>
        </p:nvSpPr>
        <p:spPr>
          <a:xfrm>
            <a:off x="250825" y="908050"/>
            <a:ext cx="8713788" cy="5472113"/>
          </a:xfrm>
        </p:spPr>
        <p:txBody>
          <a:bodyPr/>
          <a:lstStyle/>
          <a:p>
            <a:pPr algn="just" eaLnBrk="1" hangingPunct="1">
              <a:buFont typeface="Wingdings" pitchFamily="2" charset="2"/>
              <a:buNone/>
              <a:defRPr/>
            </a:pPr>
            <a:r>
              <a:rPr lang="ru-RU" sz="2600" dirty="0" smtClean="0"/>
              <a:t>Некоторый однородный продукт, сосредоточенный у </a:t>
            </a:r>
            <a:r>
              <a:rPr lang="en-US" sz="2600" dirty="0" smtClean="0"/>
              <a:t>m </a:t>
            </a:r>
            <a:r>
              <a:rPr lang="ru-RU" sz="2600" dirty="0" smtClean="0"/>
              <a:t>поставщиков</a:t>
            </a:r>
            <a:r>
              <a:rPr lang="en-US" sz="2600" dirty="0" smtClean="0"/>
              <a:t> </a:t>
            </a:r>
            <a:r>
              <a:rPr lang="ru-RU" sz="2600" dirty="0" smtClean="0"/>
              <a:t>в количестве А</a:t>
            </a:r>
            <a:r>
              <a:rPr lang="en-US" sz="2600" baseline="-25000" dirty="0" err="1" smtClean="0"/>
              <a:t>i</a:t>
            </a:r>
            <a:r>
              <a:rPr lang="ru-RU" sz="2600" dirty="0" smtClean="0"/>
              <a:t>(</a:t>
            </a:r>
            <a:r>
              <a:rPr lang="en-US" sz="2600" dirty="0" err="1" smtClean="0"/>
              <a:t>i</a:t>
            </a:r>
            <a:r>
              <a:rPr lang="en-US" sz="2600" dirty="0" smtClean="0"/>
              <a:t>=1..m</a:t>
            </a:r>
            <a:r>
              <a:rPr lang="ru-RU" sz="2600" dirty="0" smtClean="0"/>
              <a:t>)</a:t>
            </a:r>
            <a:r>
              <a:rPr lang="en-US" sz="2600" dirty="0" smtClean="0"/>
              <a:t> </a:t>
            </a:r>
            <a:r>
              <a:rPr lang="ru-RU" sz="2600" dirty="0" smtClean="0"/>
              <a:t>единиц соответственно, необходимо доставить </a:t>
            </a:r>
            <a:r>
              <a:rPr lang="en-US" sz="2600" dirty="0" smtClean="0"/>
              <a:t>n</a:t>
            </a:r>
            <a:r>
              <a:rPr lang="ru-RU" sz="2600" dirty="0" smtClean="0"/>
              <a:t> потребителям </a:t>
            </a:r>
            <a:r>
              <a:rPr lang="en-US" sz="2600" baseline="-25000" dirty="0" smtClean="0"/>
              <a:t> </a:t>
            </a:r>
            <a:r>
              <a:rPr lang="ru-RU" sz="2600" dirty="0" smtClean="0"/>
              <a:t>в количестве В</a:t>
            </a:r>
            <a:r>
              <a:rPr lang="en-US" sz="2600" baseline="-25000" dirty="0" smtClean="0"/>
              <a:t>j</a:t>
            </a:r>
            <a:r>
              <a:rPr lang="en-US" sz="2600" dirty="0" smtClean="0"/>
              <a:t> (j=1..n) </a:t>
            </a:r>
            <a:r>
              <a:rPr lang="ru-RU" sz="2600" dirty="0" smtClean="0"/>
              <a:t>единиц. Известна стоимость С</a:t>
            </a:r>
            <a:r>
              <a:rPr lang="en-US" sz="2600" baseline="-25000" dirty="0" err="1" smtClean="0"/>
              <a:t>ij</a:t>
            </a:r>
            <a:r>
              <a:rPr lang="en-US" sz="2600" baseline="-25000" dirty="0" smtClean="0"/>
              <a:t> </a:t>
            </a:r>
            <a:r>
              <a:rPr lang="ru-RU" sz="2600" dirty="0" smtClean="0"/>
              <a:t>перевозки единицы груза от </a:t>
            </a:r>
            <a:r>
              <a:rPr lang="en-US" sz="2600" dirty="0" err="1" smtClean="0"/>
              <a:t>i</a:t>
            </a:r>
            <a:r>
              <a:rPr lang="en-US" sz="2600" dirty="0" smtClean="0"/>
              <a:t>-</a:t>
            </a:r>
            <a:r>
              <a:rPr lang="ru-RU" sz="2600" dirty="0" smtClean="0"/>
              <a:t>го поставщика к </a:t>
            </a:r>
            <a:r>
              <a:rPr lang="en-US" sz="2600" dirty="0" smtClean="0"/>
              <a:t>j</a:t>
            </a:r>
            <a:r>
              <a:rPr lang="ru-RU" sz="2600" dirty="0" smtClean="0"/>
              <a:t>-</a:t>
            </a:r>
            <a:r>
              <a:rPr lang="ru-RU" sz="2600" dirty="0" err="1" smtClean="0"/>
              <a:t>му</a:t>
            </a:r>
            <a:r>
              <a:rPr lang="ru-RU" sz="2600" dirty="0" smtClean="0"/>
              <a:t> потребителю.</a:t>
            </a:r>
            <a:endParaRPr lang="en-US" sz="2600" dirty="0" smtClean="0"/>
          </a:p>
          <a:p>
            <a:pPr eaLnBrk="1" hangingPunct="1">
              <a:buFont typeface="Wingdings" pitchFamily="2" charset="2"/>
              <a:buNone/>
              <a:defRPr/>
            </a:pPr>
            <a:endParaRPr lang="ru-RU" sz="2600" u="sng" dirty="0" smtClean="0">
              <a:latin typeface="Arial Cyr"/>
              <a:cs typeface="Tahoma" pitchFamily="34" charset="0"/>
            </a:endParaRPr>
          </a:p>
          <a:p>
            <a:pPr algn="just" eaLnBrk="1" hangingPunct="1">
              <a:buFont typeface="Wingdings" pitchFamily="2" charset="2"/>
              <a:buNone/>
              <a:defRPr/>
            </a:pPr>
            <a:r>
              <a:rPr lang="ru-RU" sz="3000" u="sng" dirty="0" smtClean="0">
                <a:latin typeface="Arial Cyr"/>
                <a:cs typeface="Tahoma" pitchFamily="34" charset="0"/>
              </a:rPr>
              <a:t>Определить оптимальный(имеющий минимальную стоимость) план поставок продукции, позволяющий вывести все грузы и полностью удовлетворить потребности потребителей.</a:t>
            </a:r>
          </a:p>
          <a:p>
            <a:pPr algn="just" eaLnBrk="1" hangingPunct="1">
              <a:buFont typeface="Wingdings" pitchFamily="2" charset="2"/>
              <a:buNone/>
              <a:defRPr/>
            </a:pPr>
            <a:endParaRPr lang="en-US" sz="3100" baseline="-25000" dirty="0" smtClean="0">
              <a:latin typeface="Arial Cyr"/>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57200" y="5013325"/>
            <a:ext cx="8229600" cy="1439863"/>
          </a:xfrm>
        </p:spPr>
        <p:txBody>
          <a:bodyPr/>
          <a:lstStyle/>
          <a:p>
            <a:pPr algn="just" eaLnBrk="1" hangingPunct="1">
              <a:buFont typeface="Wingdings" pitchFamily="2" charset="2"/>
              <a:buNone/>
              <a:defRPr/>
            </a:pPr>
            <a:r>
              <a:rPr lang="ru-RU" sz="2000" smtClean="0">
                <a:solidFill>
                  <a:srgbClr val="FFCCCC"/>
                </a:solidFill>
              </a:rPr>
              <a:t>План: </a:t>
            </a:r>
            <a:r>
              <a:rPr lang="en-US" sz="2000" smtClean="0">
                <a:solidFill>
                  <a:srgbClr val="FFCCCC"/>
                </a:solidFill>
              </a:rPr>
              <a:t>Z=</a:t>
            </a:r>
            <a:r>
              <a:rPr lang="ru-RU" sz="2000" smtClean="0">
                <a:solidFill>
                  <a:srgbClr val="FFCCCC"/>
                </a:solidFill>
              </a:rPr>
              <a:t>4*15</a:t>
            </a:r>
            <a:r>
              <a:rPr lang="en-US" sz="2000" smtClean="0">
                <a:solidFill>
                  <a:srgbClr val="FFCCCC"/>
                </a:solidFill>
              </a:rPr>
              <a:t>+</a:t>
            </a:r>
            <a:r>
              <a:rPr lang="ru-RU" sz="2000" smtClean="0">
                <a:solidFill>
                  <a:srgbClr val="FFCCCC"/>
                </a:solidFill>
              </a:rPr>
              <a:t>1*45</a:t>
            </a:r>
            <a:r>
              <a:rPr lang="en-US" sz="2000" smtClean="0">
                <a:solidFill>
                  <a:srgbClr val="FFCCCC"/>
                </a:solidFill>
              </a:rPr>
              <a:t>+..+</a:t>
            </a:r>
            <a:r>
              <a:rPr lang="ru-RU" sz="2000" smtClean="0">
                <a:solidFill>
                  <a:srgbClr val="FFCCCC"/>
                </a:solidFill>
              </a:rPr>
              <a:t>4*30</a:t>
            </a:r>
            <a:r>
              <a:rPr lang="en-US" sz="2000" smtClean="0">
                <a:solidFill>
                  <a:srgbClr val="FFCCCC"/>
                </a:solidFill>
              </a:rPr>
              <a:t>=</a:t>
            </a:r>
            <a:r>
              <a:rPr lang="ru-RU" sz="2000" smtClean="0">
                <a:solidFill>
                  <a:srgbClr val="FFCCCC"/>
                </a:solidFill>
              </a:rPr>
              <a:t>315</a:t>
            </a:r>
            <a:r>
              <a:rPr lang="ru-RU" sz="2000" smtClean="0">
                <a:latin typeface="Times New Roman" pitchFamily="18" charset="0"/>
              </a:rPr>
              <a:t> </a:t>
            </a:r>
          </a:p>
          <a:p>
            <a:pPr algn="just" eaLnBrk="1" hangingPunct="1">
              <a:buFont typeface="Wingdings" pitchFamily="2" charset="2"/>
              <a:buNone/>
              <a:defRPr/>
            </a:pPr>
            <a:r>
              <a:rPr lang="ru-RU" sz="2000" smtClean="0">
                <a:latin typeface="Times New Roman" pitchFamily="18" charset="0"/>
              </a:rPr>
              <a:t>Преобразовав таким образом базовую матрицу мы получим оптимальное          распределение, что и требовалось найти. </a:t>
            </a:r>
          </a:p>
          <a:p>
            <a:pPr algn="r" eaLnBrk="1" hangingPunct="1">
              <a:lnSpc>
                <a:spcPct val="80000"/>
              </a:lnSpc>
              <a:buFont typeface="Wingdings" pitchFamily="2" charset="2"/>
              <a:buNone/>
              <a:defRPr/>
            </a:pPr>
            <a:r>
              <a:rPr lang="ru-RU" sz="2400" smtClean="0">
                <a:solidFill>
                  <a:srgbClr val="FFCC66"/>
                </a:solidFill>
                <a:latin typeface="Times New Roman" pitchFamily="18" charset="0"/>
              </a:rPr>
              <a:t>Задача решена</a:t>
            </a:r>
            <a:r>
              <a:rPr lang="ru-RU" sz="2000" smtClean="0">
                <a:solidFill>
                  <a:srgbClr val="FFCC66"/>
                </a:solidFill>
                <a:latin typeface="Times New Roman" pitchFamily="18" charset="0"/>
              </a:rPr>
              <a:t>.</a:t>
            </a:r>
            <a:endParaRPr lang="ru-RU" sz="2800" smtClean="0"/>
          </a:p>
        </p:txBody>
      </p:sp>
      <p:graphicFrame>
        <p:nvGraphicFramePr>
          <p:cNvPr id="74756" name="Group 4"/>
          <p:cNvGraphicFramePr>
            <a:graphicFrameLocks noGrp="1"/>
          </p:cNvGraphicFramePr>
          <p:nvPr/>
        </p:nvGraphicFramePr>
        <p:xfrm>
          <a:off x="1547813" y="476250"/>
          <a:ext cx="5761037" cy="4103688"/>
        </p:xfrm>
        <a:graphic>
          <a:graphicData uri="http://schemas.openxmlformats.org/drawingml/2006/table">
            <a:tbl>
              <a:tblPr/>
              <a:tblGrid>
                <a:gridCol w="960437"/>
                <a:gridCol w="960438"/>
                <a:gridCol w="960437"/>
                <a:gridCol w="958850"/>
                <a:gridCol w="960438"/>
                <a:gridCol w="960437"/>
              </a:tblGrid>
              <a:tr h="1152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endPar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81000"/>
            <a:ext cx="8229600" cy="1031875"/>
          </a:xfrm>
        </p:spPr>
        <p:txBody>
          <a:bodyPr/>
          <a:lstStyle/>
          <a:p>
            <a:pPr eaLnBrk="1" hangingPunct="1">
              <a:defRPr/>
            </a:pPr>
            <a:r>
              <a:rPr lang="ru-RU" sz="4000" smtClean="0">
                <a:solidFill>
                  <a:srgbClr val="FFCCCC"/>
                </a:solidFill>
              </a:rPr>
              <a:t>Предварительный анализ задачи.</a:t>
            </a:r>
          </a:p>
        </p:txBody>
      </p:sp>
      <p:sp>
        <p:nvSpPr>
          <p:cNvPr id="49155" name="Rectangle 3"/>
          <p:cNvSpPr>
            <a:spLocks noGrp="1" noChangeArrowheads="1"/>
          </p:cNvSpPr>
          <p:nvPr>
            <p:ph type="body" idx="1"/>
          </p:nvPr>
        </p:nvSpPr>
        <p:spPr>
          <a:xfrm>
            <a:off x="468313" y="1196975"/>
            <a:ext cx="8229600" cy="4968875"/>
          </a:xfrm>
        </p:spPr>
        <p:txBody>
          <a:bodyPr/>
          <a:lstStyle/>
          <a:p>
            <a:pPr marL="381000" indent="-381000" algn="just" eaLnBrk="1" hangingPunct="1">
              <a:lnSpc>
                <a:spcPct val="80000"/>
              </a:lnSpc>
              <a:buFont typeface="Wingdings" pitchFamily="2" charset="2"/>
              <a:buNone/>
              <a:defRPr/>
            </a:pPr>
            <a:r>
              <a:rPr lang="ru-RU" sz="2400" dirty="0" smtClean="0"/>
              <a:t>Пусть Х</a:t>
            </a:r>
            <a:r>
              <a:rPr lang="en-US" sz="2400" baseline="-25000" dirty="0" err="1" smtClean="0"/>
              <a:t>ij</a:t>
            </a:r>
            <a:r>
              <a:rPr lang="en-US" sz="2400" baseline="-25000" dirty="0" smtClean="0"/>
              <a:t> </a:t>
            </a:r>
            <a:r>
              <a:rPr lang="en-US" sz="2400" dirty="0" smtClean="0"/>
              <a:t>–</a:t>
            </a:r>
            <a:r>
              <a:rPr lang="ru-RU" sz="2400" dirty="0" smtClean="0"/>
              <a:t>количество единиц груза, запланированных к перевозке от </a:t>
            </a:r>
            <a:r>
              <a:rPr lang="en-US" sz="2400" dirty="0" err="1" smtClean="0"/>
              <a:t>i</a:t>
            </a:r>
            <a:r>
              <a:rPr lang="ru-RU" sz="2400" dirty="0" smtClean="0"/>
              <a:t>-го поставщика к </a:t>
            </a:r>
            <a:r>
              <a:rPr lang="en-US" sz="2400" dirty="0" smtClean="0"/>
              <a:t>j</a:t>
            </a:r>
            <a:r>
              <a:rPr lang="ru-RU" sz="2400" dirty="0" smtClean="0"/>
              <a:t>-</a:t>
            </a:r>
            <a:r>
              <a:rPr lang="ru-RU" sz="2400" dirty="0" err="1" smtClean="0"/>
              <a:t>му</a:t>
            </a:r>
            <a:r>
              <a:rPr lang="ru-RU" sz="2400" dirty="0" smtClean="0"/>
              <a:t> потребителю. Тогда  </a:t>
            </a:r>
            <a:r>
              <a:rPr lang="en-US" sz="2400" dirty="0" smtClean="0">
                <a:cs typeface="Tahoma" pitchFamily="34" charset="0"/>
              </a:rPr>
              <a:t>Z=</a:t>
            </a:r>
            <a:r>
              <a:rPr lang="el-GR" sz="2400" dirty="0" smtClean="0">
                <a:cs typeface="Tahoma" pitchFamily="34" charset="0"/>
              </a:rPr>
              <a:t>Σ</a:t>
            </a:r>
            <a:r>
              <a:rPr lang="en-US" sz="2400" baseline="-25000" dirty="0" err="1" smtClean="0">
                <a:cs typeface="Tahoma" pitchFamily="34" charset="0"/>
              </a:rPr>
              <a:t>i</a:t>
            </a:r>
            <a:r>
              <a:rPr lang="en-US" sz="2400" baseline="-25000" dirty="0" smtClean="0">
                <a:cs typeface="Tahoma" pitchFamily="34" charset="0"/>
              </a:rPr>
              <a:t> </a:t>
            </a:r>
            <a:r>
              <a:rPr lang="el-GR" sz="2400" dirty="0" smtClean="0">
                <a:cs typeface="Tahoma" pitchFamily="34" charset="0"/>
              </a:rPr>
              <a:t>Σ</a:t>
            </a:r>
            <a:r>
              <a:rPr lang="en-US" sz="2400" baseline="-25000" dirty="0" smtClean="0">
                <a:cs typeface="Tahoma" pitchFamily="34" charset="0"/>
              </a:rPr>
              <a:t>j </a:t>
            </a:r>
            <a:r>
              <a:rPr lang="en-US" sz="2400" dirty="0" err="1" smtClean="0">
                <a:cs typeface="Tahoma" pitchFamily="34" charset="0"/>
              </a:rPr>
              <a:t>C</a:t>
            </a:r>
            <a:r>
              <a:rPr lang="en-US" sz="2400" baseline="-25000" dirty="0" err="1" smtClean="0">
                <a:cs typeface="Tahoma" pitchFamily="34" charset="0"/>
              </a:rPr>
              <a:t>ij</a:t>
            </a:r>
            <a:r>
              <a:rPr lang="en-US" sz="2400" dirty="0" smtClean="0">
                <a:cs typeface="Tahoma" pitchFamily="34" charset="0"/>
              </a:rPr>
              <a:t> </a:t>
            </a:r>
            <a:r>
              <a:rPr lang="en-US" sz="2400" dirty="0" err="1" smtClean="0">
                <a:cs typeface="Tahoma" pitchFamily="34" charset="0"/>
              </a:rPr>
              <a:t>X</a:t>
            </a:r>
            <a:r>
              <a:rPr lang="en-US" sz="2400" baseline="-25000" dirty="0" err="1" smtClean="0">
                <a:cs typeface="Tahoma" pitchFamily="34" charset="0"/>
              </a:rPr>
              <a:t>ij</a:t>
            </a:r>
            <a:r>
              <a:rPr lang="en-US" sz="2400" baseline="-25000" dirty="0" smtClean="0">
                <a:cs typeface="Tahoma" pitchFamily="34" charset="0"/>
              </a:rPr>
              <a:t> </a:t>
            </a:r>
            <a:r>
              <a:rPr lang="ru-RU" sz="2400" dirty="0" smtClean="0">
                <a:cs typeface="Tahoma" pitchFamily="34" charset="0"/>
              </a:rPr>
              <a:t>–стоимость всего плана.</a:t>
            </a:r>
            <a:endParaRPr lang="ru-RU" sz="2400" dirty="0" smtClean="0"/>
          </a:p>
          <a:p>
            <a:pPr marL="381000" indent="-381000" algn="just" eaLnBrk="1" hangingPunct="1">
              <a:lnSpc>
                <a:spcPct val="80000"/>
              </a:lnSpc>
              <a:buFont typeface="Wingdings" pitchFamily="2" charset="2"/>
              <a:buNone/>
              <a:defRPr/>
            </a:pPr>
            <a:endParaRPr lang="ru-RU" sz="2400" dirty="0" smtClean="0"/>
          </a:p>
          <a:p>
            <a:pPr marL="381000" indent="-381000" algn="just" eaLnBrk="1" hangingPunct="1">
              <a:lnSpc>
                <a:spcPct val="80000"/>
              </a:lnSpc>
              <a:buFont typeface="Wingdings" pitchFamily="2" charset="2"/>
              <a:buNone/>
              <a:defRPr/>
            </a:pPr>
            <a:r>
              <a:rPr lang="ru-RU" sz="2400" dirty="0" smtClean="0">
                <a:solidFill>
                  <a:srgbClr val="FFFFCC"/>
                </a:solidFill>
              </a:rPr>
              <a:t>Ограничения:</a:t>
            </a:r>
          </a:p>
          <a:p>
            <a:pPr marL="381000" indent="-381000" algn="just" eaLnBrk="1" hangingPunct="1">
              <a:buFont typeface="Wingdings" pitchFamily="2" charset="2"/>
              <a:buAutoNum type="arabicPeriod"/>
              <a:defRPr/>
            </a:pPr>
            <a:r>
              <a:rPr lang="en-US" sz="2400" dirty="0" err="1" smtClean="0">
                <a:cs typeface="Tahoma" pitchFamily="34" charset="0"/>
              </a:rPr>
              <a:t>X</a:t>
            </a:r>
            <a:r>
              <a:rPr lang="en-US" sz="2400" baseline="-25000" dirty="0" err="1" smtClean="0">
                <a:cs typeface="Tahoma" pitchFamily="34" charset="0"/>
              </a:rPr>
              <a:t>ij</a:t>
            </a:r>
            <a:r>
              <a:rPr lang="en-US" sz="2400" dirty="0" smtClean="0">
                <a:cs typeface="Tahoma" pitchFamily="34" charset="0"/>
              </a:rPr>
              <a:t>&gt;=0                    </a:t>
            </a:r>
            <a:r>
              <a:rPr lang="ru-RU" sz="2400" dirty="0" smtClean="0">
                <a:cs typeface="Tahoma" pitchFamily="34" charset="0"/>
              </a:rPr>
              <a:t> </a:t>
            </a:r>
            <a:r>
              <a:rPr lang="en-US" sz="2400" dirty="0" smtClean="0">
                <a:cs typeface="Tahoma" pitchFamily="34" charset="0"/>
              </a:rPr>
              <a:t>-</a:t>
            </a:r>
            <a:r>
              <a:rPr lang="ru-RU" sz="2000" dirty="0" smtClean="0">
                <a:cs typeface="Tahoma" pitchFamily="34" charset="0"/>
              </a:rPr>
              <a:t>размер поставок</a:t>
            </a:r>
            <a:r>
              <a:rPr lang="ru-RU" sz="2400" dirty="0" smtClean="0">
                <a:cs typeface="Tahoma" pitchFamily="34" charset="0"/>
              </a:rPr>
              <a:t>.</a:t>
            </a:r>
          </a:p>
          <a:p>
            <a:pPr marL="381000" indent="-381000" eaLnBrk="1" hangingPunct="1">
              <a:buFont typeface="Wingdings" pitchFamily="2" charset="2"/>
              <a:buAutoNum type="arabicPeriod"/>
              <a:defRPr/>
            </a:pPr>
            <a:r>
              <a:rPr lang="el-GR" sz="2400" dirty="0" smtClean="0">
                <a:cs typeface="Tahoma" pitchFamily="34" charset="0"/>
              </a:rPr>
              <a:t>Σ</a:t>
            </a:r>
            <a:r>
              <a:rPr lang="en-US" sz="2400" dirty="0" err="1" smtClean="0">
                <a:cs typeface="Tahoma" pitchFamily="34" charset="0"/>
              </a:rPr>
              <a:t>X</a:t>
            </a:r>
            <a:r>
              <a:rPr lang="en-US" sz="2400" baseline="-25000" dirty="0" err="1" smtClean="0">
                <a:cs typeface="Tahoma" pitchFamily="34" charset="0"/>
              </a:rPr>
              <a:t>ij</a:t>
            </a:r>
            <a:r>
              <a:rPr lang="en-US" sz="2400" dirty="0" smtClean="0">
                <a:cs typeface="Tahoma" pitchFamily="34" charset="0"/>
              </a:rPr>
              <a:t>=</a:t>
            </a:r>
            <a:r>
              <a:rPr lang="ru-RU" sz="2400" dirty="0" smtClean="0">
                <a:cs typeface="Tahoma" pitchFamily="34" charset="0"/>
              </a:rPr>
              <a:t>А</a:t>
            </a:r>
            <a:r>
              <a:rPr lang="en-US" sz="2400" baseline="-25000" dirty="0" err="1" smtClean="0">
                <a:cs typeface="Tahoma" pitchFamily="34" charset="0"/>
              </a:rPr>
              <a:t>i</a:t>
            </a:r>
            <a:r>
              <a:rPr lang="ru-RU" sz="2400" dirty="0" smtClean="0">
                <a:cs typeface="Tahoma" pitchFamily="34" charset="0"/>
              </a:rPr>
              <a:t>, где </a:t>
            </a:r>
            <a:r>
              <a:rPr lang="en-US" sz="2400" dirty="0" smtClean="0">
                <a:cs typeface="Tahoma" pitchFamily="34" charset="0"/>
              </a:rPr>
              <a:t>j=1..n</a:t>
            </a:r>
            <a:r>
              <a:rPr lang="ru-RU" sz="2400" dirty="0" smtClean="0">
                <a:cs typeface="Tahoma" pitchFamily="34" charset="0"/>
              </a:rPr>
              <a:t>     -</a:t>
            </a:r>
            <a:r>
              <a:rPr lang="ru-RU" sz="2000" dirty="0" smtClean="0">
                <a:cs typeface="Tahoma" pitchFamily="34" charset="0"/>
              </a:rPr>
              <a:t>объем поставок равен количеству                                   продаж, т.е. все грузы должны быть перевезены.</a:t>
            </a:r>
          </a:p>
          <a:p>
            <a:pPr marL="381000" indent="-381000" eaLnBrk="1" hangingPunct="1">
              <a:buFont typeface="Wingdings" pitchFamily="2" charset="2"/>
              <a:buAutoNum type="arabicPeriod"/>
              <a:defRPr/>
            </a:pPr>
            <a:r>
              <a:rPr lang="el-GR" sz="2400" dirty="0" smtClean="0">
                <a:cs typeface="Tahoma" pitchFamily="34" charset="0"/>
              </a:rPr>
              <a:t>Σ</a:t>
            </a:r>
            <a:r>
              <a:rPr lang="en-US" sz="2400" dirty="0" err="1" smtClean="0">
                <a:cs typeface="Tahoma" pitchFamily="34" charset="0"/>
              </a:rPr>
              <a:t>X</a:t>
            </a:r>
            <a:r>
              <a:rPr lang="en-US" sz="2400" baseline="-25000" dirty="0" err="1" smtClean="0">
                <a:cs typeface="Tahoma" pitchFamily="34" charset="0"/>
              </a:rPr>
              <a:t>ij</a:t>
            </a:r>
            <a:r>
              <a:rPr lang="en-US" sz="2400" dirty="0" smtClean="0">
                <a:cs typeface="Tahoma" pitchFamily="34" charset="0"/>
              </a:rPr>
              <a:t>=</a:t>
            </a:r>
            <a:r>
              <a:rPr lang="ru-RU" sz="2400" dirty="0" smtClean="0">
                <a:cs typeface="Tahoma" pitchFamily="34" charset="0"/>
              </a:rPr>
              <a:t>В</a:t>
            </a:r>
            <a:r>
              <a:rPr lang="en-US" sz="2400" baseline="-25000" dirty="0" smtClean="0">
                <a:cs typeface="Tahoma" pitchFamily="34" charset="0"/>
              </a:rPr>
              <a:t>j</a:t>
            </a:r>
            <a:r>
              <a:rPr lang="ru-RU" sz="2400" dirty="0" smtClean="0">
                <a:cs typeface="Tahoma" pitchFamily="34" charset="0"/>
              </a:rPr>
              <a:t>, где </a:t>
            </a:r>
            <a:r>
              <a:rPr lang="en-US" sz="2400" dirty="0" err="1" smtClean="0">
                <a:cs typeface="Tahoma" pitchFamily="34" charset="0"/>
              </a:rPr>
              <a:t>i</a:t>
            </a:r>
            <a:r>
              <a:rPr lang="en-US" sz="2400" dirty="0" smtClean="0">
                <a:cs typeface="Tahoma" pitchFamily="34" charset="0"/>
              </a:rPr>
              <a:t>=1..m</a:t>
            </a:r>
            <a:r>
              <a:rPr lang="ru-RU" sz="2400" dirty="0" smtClean="0">
                <a:cs typeface="Tahoma" pitchFamily="34" charset="0"/>
              </a:rPr>
              <a:t>    -</a:t>
            </a:r>
            <a:r>
              <a:rPr lang="ru-RU" sz="2000" dirty="0" smtClean="0">
                <a:cs typeface="Tahoma" pitchFamily="34" charset="0"/>
              </a:rPr>
              <a:t>объем поставок равен спросу, т.е. все потребности должны быть удовлетворены.</a:t>
            </a:r>
          </a:p>
          <a:p>
            <a:pPr marL="381000" indent="-381000" eaLnBrk="1" hangingPunct="1">
              <a:buFont typeface="Wingdings" pitchFamily="2" charset="2"/>
              <a:buAutoNum type="arabicPeriod"/>
              <a:defRPr/>
            </a:pPr>
            <a:r>
              <a:rPr lang="en-US" sz="2400" dirty="0" smtClean="0">
                <a:cs typeface="Tahoma" pitchFamily="34" charset="0"/>
              </a:rPr>
              <a:t>Z=</a:t>
            </a:r>
            <a:r>
              <a:rPr lang="el-GR" sz="2400" dirty="0" smtClean="0">
                <a:cs typeface="Tahoma" pitchFamily="34" charset="0"/>
              </a:rPr>
              <a:t>Σ</a:t>
            </a:r>
            <a:r>
              <a:rPr lang="en-US" sz="2400" baseline="-25000" dirty="0" err="1" smtClean="0">
                <a:cs typeface="Tahoma" pitchFamily="34" charset="0"/>
              </a:rPr>
              <a:t>i</a:t>
            </a:r>
            <a:r>
              <a:rPr lang="en-US" sz="2400" baseline="-25000" dirty="0" smtClean="0">
                <a:cs typeface="Tahoma" pitchFamily="34" charset="0"/>
              </a:rPr>
              <a:t> </a:t>
            </a:r>
            <a:r>
              <a:rPr lang="el-GR" sz="2400" dirty="0" smtClean="0">
                <a:cs typeface="Tahoma" pitchFamily="34" charset="0"/>
              </a:rPr>
              <a:t>Σ</a:t>
            </a:r>
            <a:r>
              <a:rPr lang="en-US" sz="2400" baseline="-25000" dirty="0" smtClean="0">
                <a:cs typeface="Tahoma" pitchFamily="34" charset="0"/>
              </a:rPr>
              <a:t>j </a:t>
            </a:r>
            <a:r>
              <a:rPr lang="en-US" sz="2400" dirty="0" err="1" smtClean="0">
                <a:cs typeface="Tahoma" pitchFamily="34" charset="0"/>
              </a:rPr>
              <a:t>C</a:t>
            </a:r>
            <a:r>
              <a:rPr lang="en-US" sz="2400" baseline="-25000" dirty="0" err="1" smtClean="0">
                <a:cs typeface="Tahoma" pitchFamily="34" charset="0"/>
              </a:rPr>
              <a:t>ij</a:t>
            </a:r>
            <a:r>
              <a:rPr lang="en-US" sz="2400" dirty="0" smtClean="0">
                <a:cs typeface="Tahoma" pitchFamily="34" charset="0"/>
              </a:rPr>
              <a:t> </a:t>
            </a:r>
            <a:r>
              <a:rPr lang="en-US" sz="2400" dirty="0" err="1" smtClean="0">
                <a:cs typeface="Tahoma" pitchFamily="34" charset="0"/>
              </a:rPr>
              <a:t>X</a:t>
            </a:r>
            <a:r>
              <a:rPr lang="en-US" sz="2400" baseline="-25000" dirty="0" err="1" smtClean="0">
                <a:cs typeface="Tahoma" pitchFamily="34" charset="0"/>
              </a:rPr>
              <a:t>ij</a:t>
            </a:r>
            <a:r>
              <a:rPr lang="en-US" sz="2400" baseline="-25000" dirty="0" smtClean="0">
                <a:cs typeface="Tahoma" pitchFamily="34" charset="0"/>
              </a:rPr>
              <a:t> </a:t>
            </a:r>
            <a:r>
              <a:rPr lang="en-US" sz="2400" dirty="0" smtClean="0">
                <a:latin typeface="Arial Cyr"/>
                <a:cs typeface="Tahoma" pitchFamily="34" charset="0"/>
              </a:rPr>
              <a:t>→ min     </a:t>
            </a:r>
            <a:r>
              <a:rPr lang="en-US" sz="2000" dirty="0" smtClean="0">
                <a:latin typeface="Arial Cyr"/>
                <a:cs typeface="Tahoma" pitchFamily="34" charset="0"/>
              </a:rPr>
              <a:t>-</a:t>
            </a:r>
            <a:r>
              <a:rPr lang="ru-RU" sz="2000" dirty="0" smtClean="0">
                <a:latin typeface="Arial Cyr"/>
                <a:cs typeface="Tahoma" pitchFamily="34" charset="0"/>
              </a:rPr>
              <a:t>план должен быть минимальным.</a:t>
            </a:r>
          </a:p>
          <a:p>
            <a:pPr marL="381000" indent="-381000" eaLnBrk="1" hangingPunct="1">
              <a:buFont typeface="Wingdings" pitchFamily="2" charset="2"/>
              <a:buNone/>
              <a:defRPr/>
            </a:pPr>
            <a:endParaRPr lang="ru-RU" sz="2400" dirty="0" smtClean="0">
              <a:latin typeface="Arial Cyr"/>
              <a:cs typeface="Tahoma" pitchFamily="34" charset="0"/>
            </a:endParaRPr>
          </a:p>
          <a:p>
            <a:pPr marL="381000" indent="-381000" eaLnBrk="1" hangingPunct="1">
              <a:buFont typeface="Wingdings" pitchFamily="2" charset="2"/>
              <a:buNone/>
              <a:defRPr/>
            </a:pPr>
            <a:r>
              <a:rPr lang="ru-RU" sz="2400" dirty="0" smtClean="0">
                <a:latin typeface="Arial Cyr"/>
                <a:cs typeface="Tahoma" pitchFamily="34" charset="0"/>
              </a:rPr>
              <a:t>В данной модели предполагается, что </a:t>
            </a:r>
            <a:r>
              <a:rPr lang="el-GR" sz="2400" dirty="0" smtClean="0">
                <a:cs typeface="Tahoma" pitchFamily="34" charset="0"/>
              </a:rPr>
              <a:t>Σ</a:t>
            </a:r>
            <a:r>
              <a:rPr lang="ru-RU" sz="2400" dirty="0" smtClean="0">
                <a:latin typeface="Arial Cyr"/>
                <a:cs typeface="Tahoma" pitchFamily="34" charset="0"/>
              </a:rPr>
              <a:t> А</a:t>
            </a:r>
            <a:r>
              <a:rPr lang="en-US" sz="2400" baseline="-25000" dirty="0" err="1" smtClean="0">
                <a:cs typeface="Tahoma" pitchFamily="34" charset="0"/>
              </a:rPr>
              <a:t>i</a:t>
            </a:r>
            <a:r>
              <a:rPr lang="ru-RU" sz="2400" dirty="0" smtClean="0">
                <a:cs typeface="Tahoma" pitchFamily="34" charset="0"/>
              </a:rPr>
              <a:t>= </a:t>
            </a:r>
            <a:r>
              <a:rPr lang="el-GR" sz="2400" dirty="0" smtClean="0">
                <a:cs typeface="Tahoma" pitchFamily="34" charset="0"/>
              </a:rPr>
              <a:t>Σ</a:t>
            </a:r>
            <a:r>
              <a:rPr lang="ru-RU" sz="2400" dirty="0" smtClean="0">
                <a:cs typeface="Tahoma" pitchFamily="34" charset="0"/>
              </a:rPr>
              <a:t> В</a:t>
            </a:r>
            <a:r>
              <a:rPr lang="en-US" sz="2400" baseline="-25000" dirty="0" smtClean="0">
                <a:cs typeface="Tahoma" pitchFamily="34" charset="0"/>
              </a:rPr>
              <a:t>j</a:t>
            </a:r>
            <a:r>
              <a:rPr lang="ru-RU" sz="2400" baseline="-25000" dirty="0" smtClean="0">
                <a:cs typeface="Tahoma" pitchFamily="34" charset="0"/>
              </a:rPr>
              <a:t> </a:t>
            </a:r>
            <a:r>
              <a:rPr lang="ru-RU" sz="2400" dirty="0" smtClean="0">
                <a:cs typeface="Tahoma" pitchFamily="34" charset="0"/>
              </a:rPr>
              <a:t>.</a:t>
            </a:r>
            <a:endParaRPr lang="ru-RU"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1412875"/>
            <a:ext cx="8435975" cy="4683125"/>
          </a:xfrm>
        </p:spPr>
        <p:txBody>
          <a:bodyPr/>
          <a:lstStyle/>
          <a:p>
            <a:pPr algn="just" eaLnBrk="1" hangingPunct="1">
              <a:lnSpc>
                <a:spcPct val="120000"/>
              </a:lnSpc>
              <a:buClrTx/>
              <a:buSzTx/>
              <a:buFontTx/>
              <a:buNone/>
              <a:defRPr/>
            </a:pPr>
            <a:r>
              <a:rPr lang="ru-RU" sz="3600" smtClean="0">
                <a:solidFill>
                  <a:srgbClr val="FFFFCC"/>
                </a:solidFill>
                <a:effectLst/>
              </a:rPr>
              <a:t>Решение транспортной задачи осуществляется в три этапа:</a:t>
            </a:r>
          </a:p>
          <a:p>
            <a:pPr algn="just" eaLnBrk="1" hangingPunct="1">
              <a:buClr>
                <a:srgbClr val="FFCC66"/>
              </a:buClr>
              <a:buSzPct val="85000"/>
              <a:buFont typeface="Wingdings" pitchFamily="2" charset="2"/>
              <a:buChar char="Ø"/>
              <a:defRPr/>
            </a:pPr>
            <a:r>
              <a:rPr lang="ru-RU" smtClean="0">
                <a:solidFill>
                  <a:srgbClr val="FFFFCC"/>
                </a:solidFill>
                <a:effectLst/>
              </a:rPr>
              <a:t>Составление </a:t>
            </a:r>
            <a:r>
              <a:rPr lang="ru-RU" u="sng" smtClean="0">
                <a:solidFill>
                  <a:srgbClr val="FFFFCC"/>
                </a:solidFill>
                <a:effectLst/>
              </a:rPr>
              <a:t>матрицы</a:t>
            </a:r>
            <a:r>
              <a:rPr lang="ru-RU" smtClean="0">
                <a:solidFill>
                  <a:srgbClr val="FFFFCC"/>
                </a:solidFill>
                <a:effectLst/>
              </a:rPr>
              <a:t> поставок</a:t>
            </a:r>
          </a:p>
          <a:p>
            <a:pPr algn="just" eaLnBrk="1" hangingPunct="1">
              <a:buClr>
                <a:srgbClr val="FFCC66"/>
              </a:buClr>
              <a:buSzPct val="85000"/>
              <a:buFont typeface="Wingdings" pitchFamily="2" charset="2"/>
              <a:buChar char="Ø"/>
              <a:defRPr/>
            </a:pPr>
            <a:r>
              <a:rPr lang="ru-RU" smtClean="0">
                <a:solidFill>
                  <a:srgbClr val="FFFFCC"/>
                </a:solidFill>
                <a:effectLst/>
              </a:rPr>
              <a:t>Составление первоначального </a:t>
            </a:r>
            <a:r>
              <a:rPr lang="ru-RU" u="sng" smtClean="0">
                <a:solidFill>
                  <a:srgbClr val="FFFFCC"/>
                </a:solidFill>
                <a:effectLst/>
              </a:rPr>
              <a:t>опорного плана</a:t>
            </a:r>
            <a:r>
              <a:rPr lang="ru-RU" smtClean="0">
                <a:solidFill>
                  <a:srgbClr val="FFFFCC"/>
                </a:solidFill>
                <a:effectLst/>
              </a:rPr>
              <a:t>.</a:t>
            </a:r>
          </a:p>
          <a:p>
            <a:pPr algn="just" eaLnBrk="1" hangingPunct="1">
              <a:buClr>
                <a:srgbClr val="FFCC66"/>
              </a:buClr>
              <a:buSzPct val="85000"/>
              <a:buFont typeface="Wingdings" pitchFamily="2" charset="2"/>
              <a:buChar char="Ø"/>
              <a:defRPr/>
            </a:pPr>
            <a:r>
              <a:rPr lang="ru-RU" u="sng" smtClean="0">
                <a:solidFill>
                  <a:srgbClr val="FFFFCC"/>
                </a:solidFill>
                <a:effectLst/>
              </a:rPr>
              <a:t>Оптимизация плана</a:t>
            </a:r>
            <a:r>
              <a:rPr lang="ru-RU" smtClean="0">
                <a:solidFill>
                  <a:srgbClr val="FFFFCC"/>
                </a:solidFill>
                <a:effectLst/>
              </a:rPr>
              <a:t>. </a:t>
            </a:r>
          </a:p>
          <a:p>
            <a:pPr eaLnBrk="1" hangingPunct="1">
              <a:buSzTx/>
              <a:buFont typeface="Wingdings" pitchFamily="2" charset="2"/>
              <a:buChar char="§"/>
              <a:defRPr/>
            </a:pPr>
            <a:endParaRPr lang="ru-RU" smtClean="0">
              <a:solidFill>
                <a:srgbClr val="FFFFCC"/>
              </a:solidFill>
            </a:endParaRPr>
          </a:p>
        </p:txBody>
      </p:sp>
      <p:sp>
        <p:nvSpPr>
          <p:cNvPr id="36868" name="Rectangle 4"/>
          <p:cNvSpPr>
            <a:spLocks noGrp="1" noChangeArrowheads="1"/>
          </p:cNvSpPr>
          <p:nvPr>
            <p:ph type="title"/>
          </p:nvPr>
        </p:nvSpPr>
        <p:spPr>
          <a:xfrm>
            <a:off x="457200" y="381000"/>
            <a:ext cx="8229600" cy="600075"/>
          </a:xfrm>
        </p:spPr>
        <p:txBody>
          <a:bodyPr/>
          <a:lstStyle/>
          <a:p>
            <a:pPr eaLnBrk="1" hangingPunct="1">
              <a:defRPr/>
            </a:pPr>
            <a:r>
              <a:rPr lang="ru-RU" smtClean="0"/>
              <a:t>Решение задачи</a:t>
            </a:r>
            <a:r>
              <a:rPr lang="en-US" smtClean="0"/>
              <a:t>.</a:t>
            </a:r>
            <a:endParaRPr lang="ru-RU"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395288" y="333375"/>
            <a:ext cx="8353425" cy="6335713"/>
          </a:xfrm>
        </p:spPr>
        <p:txBody>
          <a:bodyPr/>
          <a:lstStyle/>
          <a:p>
            <a:pPr algn="ctr" eaLnBrk="1" hangingPunct="1">
              <a:buFont typeface="Wingdings" pitchFamily="2" charset="2"/>
              <a:buNone/>
              <a:defRPr/>
            </a:pPr>
            <a:r>
              <a:rPr lang="ru-RU" sz="4000" smtClean="0">
                <a:solidFill>
                  <a:srgbClr val="FFFFCC"/>
                </a:solidFill>
              </a:rPr>
              <a:t>      Матрица поставок.</a:t>
            </a:r>
          </a:p>
          <a:p>
            <a:pPr algn="ctr" eaLnBrk="1" hangingPunct="1">
              <a:buFont typeface="Wingdings" pitchFamily="2" charset="2"/>
              <a:buNone/>
              <a:defRPr/>
            </a:pPr>
            <a:endParaRPr lang="ru-RU" sz="4000" smtClean="0">
              <a:solidFill>
                <a:srgbClr val="FFFFCC"/>
              </a:solidFill>
            </a:endParaRPr>
          </a:p>
          <a:p>
            <a:pPr eaLnBrk="1" hangingPunct="1">
              <a:buFont typeface="Wingdings" pitchFamily="2" charset="2"/>
              <a:buNone/>
              <a:defRPr/>
            </a:pPr>
            <a:r>
              <a:rPr lang="ru-RU" sz="2800" smtClean="0"/>
              <a:t>                        </a:t>
            </a:r>
            <a:r>
              <a:rPr lang="en-US" sz="2800" smtClean="0"/>
              <a:t>     </a:t>
            </a:r>
            <a:r>
              <a:rPr lang="ru-RU" sz="2800" smtClean="0"/>
              <a:t>Спрос потребителей</a:t>
            </a:r>
            <a:r>
              <a:rPr lang="en-US" sz="2800" smtClean="0"/>
              <a:t>(B</a:t>
            </a:r>
            <a:r>
              <a:rPr lang="en-US" sz="2800" baseline="-25000" smtClean="0"/>
              <a:t>i</a:t>
            </a:r>
            <a:r>
              <a:rPr lang="en-US" sz="2800" smtClean="0"/>
              <a:t>)</a:t>
            </a:r>
          </a:p>
          <a:p>
            <a:pPr eaLnBrk="1" hangingPunct="1">
              <a:buFont typeface="Wingdings" pitchFamily="2" charset="2"/>
              <a:buNone/>
              <a:defRPr/>
            </a:pPr>
            <a:endParaRPr lang="ru-RU" sz="2800" smtClean="0"/>
          </a:p>
          <a:p>
            <a:pPr eaLnBrk="1" hangingPunct="1">
              <a:buFont typeface="Wingdings" pitchFamily="2" charset="2"/>
              <a:buNone/>
              <a:defRPr/>
            </a:pPr>
            <a:endParaRPr lang="en-US" sz="2800" smtClean="0"/>
          </a:p>
          <a:p>
            <a:pPr eaLnBrk="1" hangingPunct="1">
              <a:buFont typeface="Wingdings" pitchFamily="2" charset="2"/>
              <a:buNone/>
              <a:defRPr/>
            </a:pPr>
            <a:r>
              <a:rPr lang="ru-RU" sz="2800" smtClean="0"/>
              <a:t>Количество</a:t>
            </a:r>
          </a:p>
          <a:p>
            <a:pPr eaLnBrk="1" hangingPunct="1">
              <a:buFont typeface="Wingdings" pitchFamily="2" charset="2"/>
              <a:buNone/>
              <a:defRPr/>
            </a:pPr>
            <a:r>
              <a:rPr lang="ru-RU" sz="2800" smtClean="0"/>
              <a:t>продаж у</a:t>
            </a:r>
          </a:p>
          <a:p>
            <a:pPr eaLnBrk="1" hangingPunct="1">
              <a:buFont typeface="Wingdings" pitchFamily="2" charset="2"/>
              <a:buNone/>
              <a:defRPr/>
            </a:pPr>
            <a:r>
              <a:rPr lang="ru-RU" sz="2800" smtClean="0"/>
              <a:t>Поставщиков</a:t>
            </a:r>
            <a:endParaRPr lang="en-US" sz="2800" smtClean="0"/>
          </a:p>
          <a:p>
            <a:pPr eaLnBrk="1" hangingPunct="1">
              <a:buFont typeface="Wingdings" pitchFamily="2" charset="2"/>
              <a:buNone/>
              <a:defRPr/>
            </a:pPr>
            <a:r>
              <a:rPr lang="en-US" sz="2800" smtClean="0"/>
              <a:t>(A</a:t>
            </a:r>
            <a:r>
              <a:rPr lang="en-US" sz="2800" baseline="-25000" smtClean="0"/>
              <a:t>i</a:t>
            </a:r>
            <a:r>
              <a:rPr lang="en-US" sz="2800" smtClean="0"/>
              <a:t>)         </a:t>
            </a:r>
          </a:p>
          <a:p>
            <a:pPr eaLnBrk="1" hangingPunct="1">
              <a:buFont typeface="Wingdings" pitchFamily="2" charset="2"/>
              <a:buNone/>
              <a:defRPr/>
            </a:pPr>
            <a:r>
              <a:rPr lang="en-US" sz="2800" smtClean="0"/>
              <a:t>                            </a:t>
            </a:r>
            <a:r>
              <a:rPr lang="ru-RU" sz="2800" smtClean="0"/>
              <a:t>Стоимость поставок(с</a:t>
            </a:r>
            <a:r>
              <a:rPr lang="en-US" sz="2800" baseline="-25000" smtClean="0"/>
              <a:t>ij</a:t>
            </a:r>
            <a:r>
              <a:rPr lang="ru-RU" sz="2800" smtClean="0"/>
              <a:t>)</a:t>
            </a:r>
          </a:p>
        </p:txBody>
      </p:sp>
      <p:graphicFrame>
        <p:nvGraphicFramePr>
          <p:cNvPr id="20535" name="Group 55"/>
          <p:cNvGraphicFramePr>
            <a:graphicFrameLocks noGrp="1"/>
          </p:cNvGraphicFramePr>
          <p:nvPr>
            <p:ph sz="half" idx="2"/>
          </p:nvPr>
        </p:nvGraphicFramePr>
        <p:xfrm>
          <a:off x="2916238" y="2492375"/>
          <a:ext cx="4537075" cy="2808288"/>
        </p:xfrm>
        <a:graphic>
          <a:graphicData uri="http://schemas.openxmlformats.org/drawingml/2006/table">
            <a:tbl>
              <a:tblPr/>
              <a:tblGrid>
                <a:gridCol w="755650"/>
                <a:gridCol w="757237"/>
                <a:gridCol w="755650"/>
                <a:gridCol w="755650"/>
                <a:gridCol w="757238"/>
                <a:gridCol w="755650"/>
              </a:tblGrid>
              <a:tr h="1004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8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08" name="Rectangle 57"/>
          <p:cNvSpPr>
            <a:spLocks noChangeArrowheads="1"/>
          </p:cNvSpPr>
          <p:nvPr/>
        </p:nvSpPr>
        <p:spPr bwMode="auto">
          <a:xfrm>
            <a:off x="3635375" y="3500438"/>
            <a:ext cx="3817938" cy="1800225"/>
          </a:xfrm>
          <a:prstGeom prst="rect">
            <a:avLst/>
          </a:prstGeom>
          <a:noFill/>
          <a:ln w="38100">
            <a:solidFill>
              <a:srgbClr val="FFFF66"/>
            </a:solidFill>
            <a:miter lim="800000"/>
            <a:headEnd/>
            <a:tailEnd/>
          </a:ln>
        </p:spPr>
        <p:txBody>
          <a:bodyPr wrap="none" anchor="ctr"/>
          <a:lstStyle/>
          <a:p>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81000"/>
            <a:ext cx="8362950" cy="1371600"/>
          </a:xfrm>
        </p:spPr>
        <p:txBody>
          <a:bodyPr/>
          <a:lstStyle/>
          <a:p>
            <a:pPr eaLnBrk="1" hangingPunct="1">
              <a:defRPr/>
            </a:pPr>
            <a:r>
              <a:rPr lang="ru-RU" sz="3600" smtClean="0">
                <a:solidFill>
                  <a:srgbClr val="FFFFCC"/>
                </a:solidFill>
              </a:rPr>
              <a:t>Построение первоначального опорного плана.</a:t>
            </a:r>
            <a:br>
              <a:rPr lang="ru-RU" sz="3600" smtClean="0">
                <a:solidFill>
                  <a:srgbClr val="FFFFCC"/>
                </a:solidFill>
              </a:rPr>
            </a:br>
            <a:endParaRPr lang="ru-RU" sz="3600" smtClean="0">
              <a:solidFill>
                <a:srgbClr val="FFFFCC"/>
              </a:solidFill>
            </a:endParaRPr>
          </a:p>
        </p:txBody>
      </p:sp>
      <p:sp>
        <p:nvSpPr>
          <p:cNvPr id="37891" name="Rectangle 3"/>
          <p:cNvSpPr>
            <a:spLocks noGrp="1" noChangeArrowheads="1"/>
          </p:cNvSpPr>
          <p:nvPr>
            <p:ph type="body" sz="half" idx="1"/>
          </p:nvPr>
        </p:nvSpPr>
        <p:spPr>
          <a:xfrm>
            <a:off x="250825" y="1628775"/>
            <a:ext cx="8713788" cy="4679950"/>
          </a:xfrm>
        </p:spPr>
        <p:txBody>
          <a:bodyPr/>
          <a:lstStyle/>
          <a:p>
            <a:pPr algn="just" eaLnBrk="1" hangingPunct="1">
              <a:buFont typeface="Wingdings" pitchFamily="2" charset="2"/>
              <a:buNone/>
              <a:defRPr/>
            </a:pPr>
            <a:r>
              <a:rPr lang="ru-RU" sz="2000" smtClean="0">
                <a:effectLst/>
              </a:rPr>
              <a:t>В любой транспортной задаче можно найти бесчисленное множество вариантов плана перевозок. </a:t>
            </a:r>
          </a:p>
          <a:p>
            <a:pPr algn="just" eaLnBrk="1" hangingPunct="1">
              <a:buFont typeface="Wingdings" pitchFamily="2" charset="2"/>
              <a:buNone/>
              <a:defRPr/>
            </a:pPr>
            <a:r>
              <a:rPr lang="ru-RU" sz="2000" u="sng" smtClean="0">
                <a:effectLst/>
              </a:rPr>
              <a:t>Допустимый</a:t>
            </a:r>
            <a:r>
              <a:rPr lang="ru-RU" sz="2000" smtClean="0">
                <a:effectLst/>
              </a:rPr>
              <a:t> - это такой план  (такое распределение поставок), в котором все мощности используются, а спрос всех потребителей удовлетворен.</a:t>
            </a:r>
          </a:p>
          <a:p>
            <a:pPr eaLnBrk="1" hangingPunct="1">
              <a:buFont typeface="Wingdings" pitchFamily="2" charset="2"/>
              <a:buNone/>
              <a:defRPr/>
            </a:pPr>
            <a:endParaRPr lang="ru-RU" sz="2000" smtClean="0"/>
          </a:p>
          <a:p>
            <a:pPr eaLnBrk="1" hangingPunct="1">
              <a:buFont typeface="Wingdings" pitchFamily="2" charset="2"/>
              <a:buNone/>
              <a:defRPr/>
            </a:pPr>
            <a:r>
              <a:rPr lang="ru-RU" sz="2100" smtClean="0">
                <a:solidFill>
                  <a:srgbClr val="FFCCCC"/>
                </a:solidFill>
                <a:effectLst/>
              </a:rPr>
              <a:t>Наиболее распространенные </a:t>
            </a:r>
            <a:r>
              <a:rPr lang="ru-RU" sz="2100" u="sng" smtClean="0">
                <a:solidFill>
                  <a:srgbClr val="FFCCCC"/>
                </a:solidFill>
                <a:effectLst/>
              </a:rPr>
              <a:t>методы построения</a:t>
            </a:r>
            <a:r>
              <a:rPr lang="ru-RU" sz="2100" smtClean="0">
                <a:solidFill>
                  <a:srgbClr val="FFCCCC"/>
                </a:solidFill>
                <a:effectLst/>
              </a:rPr>
              <a:t>  данной матрицы:</a:t>
            </a:r>
          </a:p>
          <a:p>
            <a:pPr eaLnBrk="1" hangingPunct="1">
              <a:buFont typeface="Wingdings" pitchFamily="2" charset="2"/>
              <a:buChar char="ü"/>
              <a:defRPr/>
            </a:pPr>
            <a:r>
              <a:rPr lang="ru-RU" sz="2000" smtClean="0">
                <a:solidFill>
                  <a:srgbClr val="FFFFCC"/>
                </a:solidFill>
                <a:effectLst/>
                <a:hlinkClick r:id="rId2" action="ppaction://hlinksldjump"/>
              </a:rPr>
              <a:t>Северо-западного угла</a:t>
            </a:r>
            <a:endParaRPr lang="ru-RU" sz="2000" smtClean="0">
              <a:solidFill>
                <a:srgbClr val="FFFFCC"/>
              </a:solidFill>
              <a:effectLst/>
            </a:endParaRPr>
          </a:p>
          <a:p>
            <a:pPr eaLnBrk="1" hangingPunct="1">
              <a:buFont typeface="Wingdings" pitchFamily="2" charset="2"/>
              <a:buChar char="ü"/>
              <a:defRPr/>
            </a:pPr>
            <a:r>
              <a:rPr lang="ru-RU" sz="2000" smtClean="0">
                <a:effectLst/>
                <a:hlinkClick r:id="rId3" action="ppaction://hlinksldjump"/>
              </a:rPr>
              <a:t>Минимум в столбце</a:t>
            </a:r>
            <a:endParaRPr lang="ru-RU" sz="2000" smtClean="0">
              <a:effectLst/>
            </a:endParaRPr>
          </a:p>
          <a:p>
            <a:pPr eaLnBrk="1" hangingPunct="1">
              <a:buFont typeface="Wingdings" pitchFamily="2" charset="2"/>
              <a:buChar char="ü"/>
              <a:defRPr/>
            </a:pPr>
            <a:r>
              <a:rPr lang="ru-RU" sz="2000" smtClean="0">
                <a:effectLst/>
                <a:hlinkClick r:id="rId4" action="ppaction://hlinksldjump"/>
              </a:rPr>
              <a:t>Минимум в строке</a:t>
            </a:r>
            <a:endParaRPr lang="ru-RU" sz="2000" smtClean="0">
              <a:effectLst/>
            </a:endParaRPr>
          </a:p>
          <a:p>
            <a:pPr eaLnBrk="1" hangingPunct="1">
              <a:buFont typeface="Wingdings" pitchFamily="2" charset="2"/>
              <a:buChar char="ü"/>
              <a:defRPr/>
            </a:pPr>
            <a:r>
              <a:rPr lang="ru-RU" sz="2000" smtClean="0">
                <a:effectLst/>
                <a:hlinkClick r:id="rId5" action="ppaction://hlinksldjump"/>
              </a:rPr>
              <a:t>Двойного предпочтения</a:t>
            </a:r>
            <a:endParaRPr lang="ru-RU" sz="2000" smtClean="0">
              <a:effectLst/>
            </a:endParaRPr>
          </a:p>
          <a:p>
            <a:pPr eaLnBrk="1" hangingPunct="1">
              <a:buFont typeface="Wingdings" pitchFamily="2" charset="2"/>
              <a:buChar char="ü"/>
              <a:defRPr/>
            </a:pPr>
            <a:r>
              <a:rPr lang="ru-RU" sz="2000" smtClean="0">
                <a:effectLst/>
                <a:hlinkClick r:id="rId6" action="ppaction://hlinksldjump"/>
              </a:rPr>
              <a:t>Лебедева</a:t>
            </a:r>
            <a:endParaRPr lang="ru-RU" sz="2000" smtClean="0">
              <a:effectLst/>
            </a:endParaRPr>
          </a:p>
          <a:p>
            <a:pPr eaLnBrk="1" hangingPunct="1">
              <a:lnSpc>
                <a:spcPct val="80000"/>
              </a:lnSpc>
              <a:buFont typeface="Wingdings" pitchFamily="2" charset="2"/>
              <a:buNone/>
              <a:defRPr/>
            </a:pPr>
            <a:endParaRPr lang="ru-RU" sz="2000" smtClean="0">
              <a:effectLst/>
            </a:endParaRPr>
          </a:p>
        </p:txBody>
      </p:sp>
      <p:sp>
        <p:nvSpPr>
          <p:cNvPr id="8196" name="Rectangle 4"/>
          <p:cNvSpPr>
            <a:spLocks noGrp="1" noChangeArrowheads="1"/>
          </p:cNvSpPr>
          <p:nvPr>
            <p:ph type="body" sz="half" idx="2"/>
          </p:nvPr>
        </p:nvSpPr>
        <p:spPr>
          <a:xfrm>
            <a:off x="4932363" y="4005263"/>
            <a:ext cx="4038600" cy="1944687"/>
          </a:xfrm>
        </p:spPr>
        <p:txBody>
          <a:bodyPr/>
          <a:lstStyle/>
          <a:p>
            <a:pPr eaLnBrk="1" hangingPunct="1">
              <a:buFont typeface="Wingdings" pitchFamily="2" charset="2"/>
              <a:buChar char="ü"/>
            </a:pPr>
            <a:r>
              <a:rPr lang="ru-RU" sz="2000" smtClean="0">
                <a:effectLst/>
                <a:hlinkClick r:id="rId7" action="ppaction://hlinksldjump"/>
              </a:rPr>
              <a:t>Юго - восточного угла. </a:t>
            </a:r>
            <a:endParaRPr lang="ru-RU" sz="2000" smtClean="0">
              <a:effectLst/>
            </a:endParaRPr>
          </a:p>
          <a:p>
            <a:pPr eaLnBrk="1" hangingPunct="1">
              <a:buFont typeface="Wingdings" pitchFamily="2" charset="2"/>
              <a:buChar char="ü"/>
            </a:pPr>
            <a:r>
              <a:rPr lang="ru-RU" sz="2000" smtClean="0">
                <a:effectLst/>
                <a:hlinkClick r:id="rId8" action="ppaction://hlinksldjump"/>
              </a:rPr>
              <a:t>Минимального элемента в матрице. </a:t>
            </a:r>
            <a:endParaRPr lang="ru-RU" sz="2000" smtClean="0">
              <a:effectLst/>
            </a:endParaRPr>
          </a:p>
          <a:p>
            <a:pPr eaLnBrk="1" hangingPunct="1">
              <a:buFont typeface="Wingdings" pitchFamily="2" charset="2"/>
              <a:buChar char="ü"/>
            </a:pPr>
            <a:r>
              <a:rPr lang="ru-RU" sz="2000" smtClean="0">
                <a:effectLst/>
                <a:hlinkClick r:id="rId9" action="ppaction://hlinksldjump"/>
              </a:rPr>
              <a:t>Фогеля. </a:t>
            </a:r>
            <a:endParaRPr lang="ru-RU" sz="2000" smtClean="0">
              <a:effectLst/>
            </a:endParaRPr>
          </a:p>
          <a:p>
            <a:pPr eaLnBrk="1" hangingPunct="1">
              <a:buFont typeface="Wingdings" pitchFamily="2" charset="2"/>
              <a:buChar char="ü"/>
            </a:pPr>
            <a:r>
              <a:rPr lang="ru-RU" sz="2000" smtClean="0">
                <a:effectLst/>
                <a:hlinkClick r:id="rId10" action="ppaction://hlinksldjump"/>
              </a:rPr>
              <a:t>Лебедева - Тихомирова.</a:t>
            </a:r>
            <a:endParaRPr lang="ru-RU" sz="2000" smtClean="0">
              <a:effectLst/>
            </a:endParaRPr>
          </a:p>
          <a:p>
            <a:pPr eaLnBrk="1" hangingPunct="1">
              <a:buFont typeface="Wingdings" pitchFamily="2" charset="2"/>
              <a:buChar char="ü"/>
            </a:pPr>
            <a:endParaRPr lang="ru-RU" sz="2000" smtClean="0">
              <a:effectLst/>
            </a:endParaRPr>
          </a:p>
          <a:p>
            <a:pPr algn="r" eaLnBrk="1" hangingPunct="1">
              <a:buFont typeface="Wingdings" pitchFamily="2" charset="2"/>
              <a:buNone/>
            </a:pPr>
            <a:endParaRPr lang="ru-RU" sz="2000" smtClean="0">
              <a:effectLst/>
            </a:endParaRPr>
          </a:p>
        </p:txBody>
      </p:sp>
      <p:sp>
        <p:nvSpPr>
          <p:cNvPr id="37893" name="Rectangle 5"/>
          <p:cNvSpPr>
            <a:spLocks noChangeArrowheads="1"/>
          </p:cNvSpPr>
          <p:nvPr/>
        </p:nvSpPr>
        <p:spPr bwMode="auto">
          <a:xfrm>
            <a:off x="6191250" y="6423025"/>
            <a:ext cx="2952750" cy="434975"/>
          </a:xfrm>
          <a:prstGeom prst="rect">
            <a:avLst/>
          </a:prstGeom>
          <a:noFill/>
          <a:ln w="9525">
            <a:noFill/>
            <a:miter lim="800000"/>
            <a:headEnd/>
            <a:tailEnd/>
          </a:ln>
          <a:effectLst/>
        </p:spPr>
        <p:txBody>
          <a:bodyPr/>
          <a:lstStyle/>
          <a:p>
            <a:pPr marL="342900" indent="-342900" algn="r">
              <a:spcBef>
                <a:spcPct val="20000"/>
              </a:spcBef>
              <a:buClr>
                <a:schemeClr val="hlink"/>
              </a:buClr>
              <a:buSzPct val="65000"/>
              <a:buFont typeface="Wingdings" pitchFamily="2" charset="2"/>
              <a:buNone/>
              <a:defRPr/>
            </a:pPr>
            <a:r>
              <a:rPr lang="ru-RU">
                <a:solidFill>
                  <a:srgbClr val="FFCCCC"/>
                </a:solidFill>
                <a:effectLst>
                  <a:outerShdw blurRad="38100" dist="38100" dir="2700000" algn="tl">
                    <a:srgbClr val="000000"/>
                  </a:outerShdw>
                </a:effectLst>
                <a:hlinkClick r:id="rId11" action="ppaction://hlinksldjump"/>
              </a:rPr>
              <a:t>Следующий этап</a:t>
            </a:r>
            <a:r>
              <a:rPr lang="ru-RU">
                <a:solidFill>
                  <a:srgbClr val="FFCCCC"/>
                </a:solidFill>
                <a:effectLst>
                  <a:outerShdw blurRad="38100" dist="38100" dir="2700000" algn="tl">
                    <a:srgbClr val="000000"/>
                  </a:outerShdw>
                </a:effectLst>
              </a:rPr>
              <a:t>.</a:t>
            </a:r>
            <a:br>
              <a:rPr lang="ru-RU">
                <a:solidFill>
                  <a:srgbClr val="FFCCCC"/>
                </a:solidFill>
                <a:effectLst>
                  <a:outerShdw blurRad="38100" dist="38100" dir="2700000" algn="tl">
                    <a:srgbClr val="000000"/>
                  </a:outerShdw>
                </a:effectLst>
              </a:rPr>
            </a:br>
            <a:endParaRPr lang="ru-RU">
              <a:solidFill>
                <a:srgbClr val="FFCCCC"/>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body" sz="half" idx="1"/>
          </p:nvPr>
        </p:nvSpPr>
        <p:spPr>
          <a:xfrm>
            <a:off x="323850" y="188913"/>
            <a:ext cx="8640763" cy="6553200"/>
          </a:xfrm>
        </p:spPr>
        <p:txBody>
          <a:bodyPr/>
          <a:lstStyle/>
          <a:p>
            <a:pPr algn="ctr" eaLnBrk="1" hangingPunct="1">
              <a:buFont typeface="Wingdings" pitchFamily="2" charset="2"/>
              <a:buNone/>
              <a:defRPr/>
            </a:pPr>
            <a:r>
              <a:rPr lang="ru-RU" sz="2800" smtClean="0"/>
              <a:t> </a:t>
            </a:r>
            <a:r>
              <a:rPr lang="ru-RU" sz="3500" b="1" smtClean="0">
                <a:solidFill>
                  <a:srgbClr val="FFCCCC"/>
                </a:solidFill>
              </a:rPr>
              <a:t>Метод северо-западного угла.</a:t>
            </a:r>
          </a:p>
          <a:p>
            <a:pPr algn="ctr" eaLnBrk="1" hangingPunct="1">
              <a:buFont typeface="Wingdings" pitchFamily="2" charset="2"/>
              <a:buNone/>
              <a:defRPr/>
            </a:pPr>
            <a:endParaRPr lang="ru-RU" sz="2200" smtClean="0">
              <a:latin typeface="Verdana" pitchFamily="34" charset="0"/>
              <a:cs typeface="Times New Roman" pitchFamily="18" charset="0"/>
            </a:endParaRPr>
          </a:p>
          <a:p>
            <a:pPr algn="just" eaLnBrk="1" hangingPunct="1">
              <a:buFont typeface="Wingdings" pitchFamily="2" charset="2"/>
              <a:buNone/>
              <a:defRPr/>
            </a:pPr>
            <a:r>
              <a:rPr lang="ru-RU" sz="2200" smtClean="0">
                <a:solidFill>
                  <a:srgbClr val="FFFFCC"/>
                </a:solidFill>
                <a:effectLst/>
                <a:latin typeface="Verdana" pitchFamily="34" charset="0"/>
                <a:cs typeface="Times New Roman" pitchFamily="18" charset="0"/>
              </a:rPr>
              <a:t>Данный метод легко алгоритмизировать, однако в подавляющем большинстве случаев он приводит к плану поставок, весьма далекому от оптимального. </a:t>
            </a:r>
          </a:p>
          <a:p>
            <a:pPr algn="just" eaLnBrk="1" hangingPunct="1">
              <a:buFont typeface="Wingdings" pitchFamily="2" charset="2"/>
              <a:buNone/>
              <a:defRPr/>
            </a:pPr>
            <a:r>
              <a:rPr lang="ru-RU" sz="2200" smtClean="0">
                <a:solidFill>
                  <a:srgbClr val="FFFFCC"/>
                </a:solidFill>
                <a:effectLst/>
                <a:latin typeface="Verdana" pitchFamily="34" charset="0"/>
                <a:cs typeface="Times New Roman" pitchFamily="18" charset="0"/>
              </a:rPr>
              <a:t>При этом способе «поставки» располагаются, начиная от левого верхнего и кончая нижним правым углом матрицы. На географических картах левый верхний угол соответствует северо-западу, эта аналогия и дала название способу.</a:t>
            </a:r>
          </a:p>
          <a:p>
            <a:pPr algn="just" eaLnBrk="1" hangingPunct="1">
              <a:buFont typeface="Wingdings" pitchFamily="2" charset="2"/>
              <a:buNone/>
              <a:defRPr/>
            </a:pPr>
            <a:endParaRPr lang="ru-RU" sz="2200" smtClean="0">
              <a:solidFill>
                <a:srgbClr val="FFFFCC"/>
              </a:solidFill>
              <a:effectLst/>
              <a:latin typeface="Verdana" pitchFamily="34" charset="0"/>
              <a:cs typeface="Times New Roman" pitchFamily="18" charset="0"/>
            </a:endParaRPr>
          </a:p>
          <a:p>
            <a:pPr eaLnBrk="1" hangingPunct="1">
              <a:buFont typeface="Wingdings" pitchFamily="2" charset="2"/>
              <a:buNone/>
              <a:defRPr/>
            </a:pPr>
            <a:endParaRPr lang="ru-RU" sz="2800" smtClean="0">
              <a:solidFill>
                <a:srgbClr val="FFCCCC"/>
              </a:solidFill>
            </a:endParaRPr>
          </a:p>
          <a:p>
            <a:pPr eaLnBrk="1" hangingPunct="1">
              <a:buFont typeface="Wingdings" pitchFamily="2" charset="2"/>
              <a:buNone/>
              <a:defRPr/>
            </a:pPr>
            <a:endParaRPr lang="ru-RU" sz="2800" smtClean="0">
              <a:solidFill>
                <a:srgbClr val="FFCCCC"/>
              </a:solidFill>
            </a:endParaRPr>
          </a:p>
          <a:p>
            <a:pPr eaLnBrk="1" hangingPunct="1">
              <a:buFont typeface="Wingdings" pitchFamily="2" charset="2"/>
              <a:buNone/>
              <a:defRPr/>
            </a:pPr>
            <a:r>
              <a:rPr lang="ru-RU" sz="2000" smtClean="0">
                <a:solidFill>
                  <a:srgbClr val="FFCCCC"/>
                </a:solidFill>
              </a:rPr>
              <a:t>План: </a:t>
            </a:r>
            <a:r>
              <a:rPr lang="en-US" sz="2000" smtClean="0">
                <a:solidFill>
                  <a:srgbClr val="FFCCCC"/>
                </a:solidFill>
              </a:rPr>
              <a:t>Z=</a:t>
            </a:r>
            <a:r>
              <a:rPr lang="ru-RU" sz="2000" smtClean="0">
                <a:solidFill>
                  <a:srgbClr val="FFCCCC"/>
                </a:solidFill>
              </a:rPr>
              <a:t>4*22</a:t>
            </a:r>
            <a:r>
              <a:rPr lang="en-US" sz="2000" smtClean="0">
                <a:solidFill>
                  <a:srgbClr val="FFCCCC"/>
                </a:solidFill>
              </a:rPr>
              <a:t>+</a:t>
            </a:r>
            <a:r>
              <a:rPr lang="ru-RU" sz="2000" smtClean="0">
                <a:solidFill>
                  <a:srgbClr val="FFCCCC"/>
                </a:solidFill>
              </a:rPr>
              <a:t>1*38</a:t>
            </a:r>
            <a:r>
              <a:rPr lang="en-US" sz="2000" smtClean="0">
                <a:solidFill>
                  <a:srgbClr val="FFCCCC"/>
                </a:solidFill>
              </a:rPr>
              <a:t>+..+</a:t>
            </a:r>
            <a:r>
              <a:rPr lang="ru-RU" sz="2000" smtClean="0">
                <a:solidFill>
                  <a:srgbClr val="FFCCCC"/>
                </a:solidFill>
              </a:rPr>
              <a:t>4*30</a:t>
            </a:r>
            <a:r>
              <a:rPr lang="en-US" sz="2000" smtClean="0">
                <a:solidFill>
                  <a:srgbClr val="FFCCCC"/>
                </a:solidFill>
              </a:rPr>
              <a:t>=363</a:t>
            </a:r>
            <a:endParaRPr lang="ru-RU" sz="20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endParaRPr lang="ru-RU" sz="2000" smtClean="0">
              <a:solidFill>
                <a:srgbClr val="FFCCCC"/>
              </a:solidFill>
            </a:endParaRPr>
          </a:p>
          <a:p>
            <a:pPr eaLnBrk="1" hangingPunct="1">
              <a:buFont typeface="Wingdings" pitchFamily="2" charset="2"/>
              <a:buNone/>
              <a:defRPr/>
            </a:pPr>
            <a:r>
              <a:rPr lang="ru-RU" sz="1600" smtClean="0">
                <a:solidFill>
                  <a:srgbClr val="FFCCCC"/>
                </a:solidFill>
                <a:hlinkClick r:id="rId2" action="ppaction://hlinksldjump"/>
              </a:rPr>
              <a:t>все методы.</a:t>
            </a:r>
            <a:endParaRPr lang="ru-RU" sz="1600" smtClean="0">
              <a:solidFill>
                <a:srgbClr val="FFCCCC"/>
              </a:solidFill>
            </a:endParaRPr>
          </a:p>
          <a:p>
            <a:pPr eaLnBrk="1" hangingPunct="1">
              <a:buFont typeface="Wingdings" pitchFamily="2" charset="2"/>
              <a:buNone/>
              <a:defRPr/>
            </a:pPr>
            <a:endParaRPr lang="ru-RU" sz="1600" smtClean="0">
              <a:solidFill>
                <a:srgbClr val="FFCCCC"/>
              </a:solidFill>
            </a:endParaRPr>
          </a:p>
        </p:txBody>
      </p:sp>
      <p:graphicFrame>
        <p:nvGraphicFramePr>
          <p:cNvPr id="22630" name="Group 102"/>
          <p:cNvGraphicFramePr>
            <a:graphicFrameLocks noGrp="1"/>
          </p:cNvGraphicFramePr>
          <p:nvPr>
            <p:ph sz="quarter" idx="2"/>
          </p:nvPr>
        </p:nvGraphicFramePr>
        <p:xfrm>
          <a:off x="4787900" y="3789363"/>
          <a:ext cx="4103688" cy="2663826"/>
        </p:xfrm>
        <a:graphic>
          <a:graphicData uri="http://schemas.openxmlformats.org/drawingml/2006/table">
            <a:tbl>
              <a:tblPr/>
              <a:tblGrid>
                <a:gridCol w="684213"/>
                <a:gridCol w="684212"/>
                <a:gridCol w="684213"/>
                <a:gridCol w="682625"/>
                <a:gridCol w="684212"/>
                <a:gridCol w="684213"/>
              </a:tblGrid>
              <a:tr h="768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53" name="Rectangle 77"/>
          <p:cNvSpPr>
            <a:spLocks noGrp="1" noChangeArrowheads="1"/>
          </p:cNvSpPr>
          <p:nvPr>
            <p:ph type="title"/>
          </p:nvPr>
        </p:nvSpPr>
        <p:spPr>
          <a:xfrm>
            <a:off x="468313" y="260350"/>
            <a:ext cx="8218487" cy="476250"/>
          </a:xfrm>
        </p:spPr>
        <p:txBody>
          <a:bodyPr/>
          <a:lstStyle/>
          <a:p>
            <a:pPr eaLnBrk="1" hangingPunct="1">
              <a:defRPr/>
            </a:pPr>
            <a:r>
              <a:rPr lang="ru-RU" sz="4000" smtClean="0">
                <a:solidFill>
                  <a:srgbClr val="FFFFCC"/>
                </a:solidFill>
              </a:rPr>
              <a:t>Ход решения.</a:t>
            </a:r>
          </a:p>
        </p:txBody>
      </p:sp>
      <p:graphicFrame>
        <p:nvGraphicFramePr>
          <p:cNvPr id="50275" name="Group 99"/>
          <p:cNvGraphicFramePr>
            <a:graphicFrameLocks noGrp="1"/>
          </p:cNvGraphicFramePr>
          <p:nvPr>
            <p:ph sz="half" idx="1"/>
          </p:nvPr>
        </p:nvGraphicFramePr>
        <p:xfrm>
          <a:off x="2555875" y="1989138"/>
          <a:ext cx="5761038" cy="4103689"/>
        </p:xfrm>
        <a:graphic>
          <a:graphicData uri="http://schemas.openxmlformats.org/drawingml/2006/table">
            <a:tbl>
              <a:tblPr/>
              <a:tblGrid>
                <a:gridCol w="960438"/>
                <a:gridCol w="960437"/>
                <a:gridCol w="960438"/>
                <a:gridCol w="958850"/>
                <a:gridCol w="960437"/>
                <a:gridCol w="960438"/>
              </a:tblGrid>
              <a:tr h="1152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j</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i</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18</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60</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22</a:t>
                      </a:r>
                      <a:r>
                        <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1</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40</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3</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5</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2</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rPr>
                        <a:t>4</a:t>
                      </a:r>
                      <a:endParaRPr kumimoji="0" lang="ru-RU" sz="1400" b="1" i="0" u="none" strike="noStrike" cap="none" normalizeH="0" baseline="0" smtClean="0">
                        <a:ln>
                          <a:noFill/>
                        </a:ln>
                        <a:solidFill>
                          <a:srgbClr val="FF6600"/>
                        </a:solidFill>
                        <a:effectLst>
                          <a:outerShdw blurRad="38100" dist="38100" dir="2700000" algn="tl">
                            <a:srgbClr val="000000"/>
                          </a:outerShdw>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4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237" name="Group 61"/>
          <p:cNvGraphicFramePr>
            <a:graphicFrameLocks noGrp="1"/>
          </p:cNvGraphicFramePr>
          <p:nvPr>
            <p:ph sz="quarter" idx="2"/>
          </p:nvPr>
        </p:nvGraphicFramePr>
        <p:xfrm>
          <a:off x="2555875" y="1268413"/>
          <a:ext cx="5761038" cy="720725"/>
        </p:xfrm>
        <a:graphic>
          <a:graphicData uri="http://schemas.openxmlformats.org/drawingml/2006/table">
            <a:tbl>
              <a:tblPr/>
              <a:tblGrid>
                <a:gridCol w="960438"/>
                <a:gridCol w="960437"/>
                <a:gridCol w="960438"/>
                <a:gridCol w="958850"/>
                <a:gridCol w="960437"/>
                <a:gridCol w="960438"/>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274" name="Group 98"/>
          <p:cNvGraphicFramePr>
            <a:graphicFrameLocks noGrp="1"/>
          </p:cNvGraphicFramePr>
          <p:nvPr>
            <p:ph sz="quarter" idx="3"/>
          </p:nvPr>
        </p:nvGraphicFramePr>
        <p:xfrm>
          <a:off x="1404938" y="1268413"/>
          <a:ext cx="1158875" cy="4824414"/>
        </p:xfrm>
        <a:graphic>
          <a:graphicData uri="http://schemas.openxmlformats.org/drawingml/2006/table">
            <a:tbl>
              <a:tblPr/>
              <a:tblGrid>
                <a:gridCol w="1158875"/>
              </a:tblGrid>
              <a:tr h="7207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0 38</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0   8  28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ru-RU"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0 30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10" name="Line 100"/>
          <p:cNvSpPr>
            <a:spLocks noChangeShapeType="1"/>
          </p:cNvSpPr>
          <p:nvPr/>
        </p:nvSpPr>
        <p:spPr bwMode="auto">
          <a:xfrm>
            <a:off x="4572000" y="2060575"/>
            <a:ext cx="358775" cy="215900"/>
          </a:xfrm>
          <a:prstGeom prst="line">
            <a:avLst/>
          </a:prstGeom>
          <a:noFill/>
          <a:ln w="28575">
            <a:solidFill>
              <a:schemeClr val="tx1"/>
            </a:solidFill>
            <a:round/>
            <a:headEnd/>
            <a:tailEnd/>
          </a:ln>
        </p:spPr>
        <p:txBody>
          <a:bodyPr/>
          <a:lstStyle/>
          <a:p>
            <a:endParaRPr lang="ru-RU"/>
          </a:p>
        </p:txBody>
      </p:sp>
      <p:sp>
        <p:nvSpPr>
          <p:cNvPr id="10311" name="Line 101"/>
          <p:cNvSpPr>
            <a:spLocks noChangeShapeType="1"/>
          </p:cNvSpPr>
          <p:nvPr/>
        </p:nvSpPr>
        <p:spPr bwMode="auto">
          <a:xfrm>
            <a:off x="6516688" y="2060575"/>
            <a:ext cx="358775" cy="215900"/>
          </a:xfrm>
          <a:prstGeom prst="line">
            <a:avLst/>
          </a:prstGeom>
          <a:noFill/>
          <a:ln w="28575">
            <a:solidFill>
              <a:schemeClr val="tx1"/>
            </a:solidFill>
            <a:round/>
            <a:headEnd/>
            <a:tailEnd/>
          </a:ln>
        </p:spPr>
        <p:txBody>
          <a:bodyPr/>
          <a:lstStyle/>
          <a:p>
            <a:endParaRPr lang="ru-RU"/>
          </a:p>
        </p:txBody>
      </p:sp>
      <p:sp>
        <p:nvSpPr>
          <p:cNvPr id="10312" name="Line 102"/>
          <p:cNvSpPr>
            <a:spLocks noChangeShapeType="1"/>
          </p:cNvSpPr>
          <p:nvPr/>
        </p:nvSpPr>
        <p:spPr bwMode="auto">
          <a:xfrm>
            <a:off x="7451725" y="2060575"/>
            <a:ext cx="358775" cy="215900"/>
          </a:xfrm>
          <a:prstGeom prst="line">
            <a:avLst/>
          </a:prstGeom>
          <a:noFill/>
          <a:ln w="28575">
            <a:solidFill>
              <a:schemeClr val="tx1"/>
            </a:solidFill>
            <a:round/>
            <a:headEnd/>
            <a:tailEnd/>
          </a:ln>
        </p:spPr>
        <p:txBody>
          <a:bodyPr/>
          <a:lstStyle/>
          <a:p>
            <a:endParaRPr lang="ru-RU"/>
          </a:p>
        </p:txBody>
      </p:sp>
      <p:sp>
        <p:nvSpPr>
          <p:cNvPr id="10313" name="Line 103"/>
          <p:cNvSpPr>
            <a:spLocks noChangeShapeType="1"/>
          </p:cNvSpPr>
          <p:nvPr/>
        </p:nvSpPr>
        <p:spPr bwMode="auto">
          <a:xfrm>
            <a:off x="5508625" y="2060575"/>
            <a:ext cx="358775" cy="215900"/>
          </a:xfrm>
          <a:prstGeom prst="line">
            <a:avLst/>
          </a:prstGeom>
          <a:noFill/>
          <a:ln w="28575">
            <a:solidFill>
              <a:schemeClr val="tx1"/>
            </a:solidFill>
            <a:round/>
            <a:headEnd/>
            <a:tailEnd/>
          </a:ln>
        </p:spPr>
        <p:txBody>
          <a:bodyPr/>
          <a:lstStyle/>
          <a:p>
            <a:endParaRPr lang="ru-RU"/>
          </a:p>
        </p:txBody>
      </p:sp>
      <p:sp>
        <p:nvSpPr>
          <p:cNvPr id="10314" name="Line 104"/>
          <p:cNvSpPr>
            <a:spLocks noChangeShapeType="1"/>
          </p:cNvSpPr>
          <p:nvPr/>
        </p:nvSpPr>
        <p:spPr bwMode="auto">
          <a:xfrm>
            <a:off x="3563938" y="2060575"/>
            <a:ext cx="358775" cy="215900"/>
          </a:xfrm>
          <a:prstGeom prst="line">
            <a:avLst/>
          </a:prstGeom>
          <a:noFill/>
          <a:ln w="28575">
            <a:solidFill>
              <a:schemeClr val="tx1"/>
            </a:solidFill>
            <a:round/>
            <a:headEnd/>
            <a:tailEnd/>
          </a:ln>
        </p:spPr>
        <p:txBody>
          <a:bodyPr/>
          <a:lstStyle/>
          <a:p>
            <a:endParaRPr lang="ru-RU"/>
          </a:p>
        </p:txBody>
      </p:sp>
      <p:sp>
        <p:nvSpPr>
          <p:cNvPr id="10315" name="Line 105"/>
          <p:cNvSpPr>
            <a:spLocks noChangeShapeType="1"/>
          </p:cNvSpPr>
          <p:nvPr/>
        </p:nvSpPr>
        <p:spPr bwMode="auto">
          <a:xfrm>
            <a:off x="6443663" y="1341438"/>
            <a:ext cx="358775" cy="215900"/>
          </a:xfrm>
          <a:prstGeom prst="line">
            <a:avLst/>
          </a:prstGeom>
          <a:noFill/>
          <a:ln w="28575">
            <a:solidFill>
              <a:schemeClr val="tx1"/>
            </a:solidFill>
            <a:round/>
            <a:headEnd/>
            <a:tailEnd/>
          </a:ln>
        </p:spPr>
        <p:txBody>
          <a:bodyPr/>
          <a:lstStyle/>
          <a:p>
            <a:endParaRPr lang="ru-RU"/>
          </a:p>
        </p:txBody>
      </p:sp>
      <p:sp>
        <p:nvSpPr>
          <p:cNvPr id="10316" name="Line 106"/>
          <p:cNvSpPr>
            <a:spLocks noChangeShapeType="1"/>
          </p:cNvSpPr>
          <p:nvPr/>
        </p:nvSpPr>
        <p:spPr bwMode="auto">
          <a:xfrm>
            <a:off x="4500563" y="1341438"/>
            <a:ext cx="358775" cy="215900"/>
          </a:xfrm>
          <a:prstGeom prst="line">
            <a:avLst/>
          </a:prstGeom>
          <a:noFill/>
          <a:ln w="28575">
            <a:solidFill>
              <a:schemeClr val="tx1"/>
            </a:solidFill>
            <a:round/>
            <a:headEnd/>
            <a:tailEnd/>
          </a:ln>
        </p:spPr>
        <p:txBody>
          <a:bodyPr/>
          <a:lstStyle/>
          <a:p>
            <a:endParaRPr lang="ru-RU"/>
          </a:p>
        </p:txBody>
      </p:sp>
      <p:sp>
        <p:nvSpPr>
          <p:cNvPr id="10317" name="Line 107"/>
          <p:cNvSpPr>
            <a:spLocks noChangeShapeType="1"/>
          </p:cNvSpPr>
          <p:nvPr/>
        </p:nvSpPr>
        <p:spPr bwMode="auto">
          <a:xfrm>
            <a:off x="2195513" y="3213100"/>
            <a:ext cx="358775" cy="215900"/>
          </a:xfrm>
          <a:prstGeom prst="line">
            <a:avLst/>
          </a:prstGeom>
          <a:noFill/>
          <a:ln w="28575">
            <a:solidFill>
              <a:schemeClr val="tx1"/>
            </a:solidFill>
            <a:round/>
            <a:headEnd/>
            <a:tailEnd/>
          </a:ln>
        </p:spPr>
        <p:txBody>
          <a:bodyPr/>
          <a:lstStyle/>
          <a:p>
            <a:endParaRPr lang="ru-RU"/>
          </a:p>
        </p:txBody>
      </p:sp>
      <p:sp>
        <p:nvSpPr>
          <p:cNvPr id="10318" name="Line 108"/>
          <p:cNvSpPr>
            <a:spLocks noChangeShapeType="1"/>
          </p:cNvSpPr>
          <p:nvPr/>
        </p:nvSpPr>
        <p:spPr bwMode="auto">
          <a:xfrm>
            <a:off x="2195513" y="4221163"/>
            <a:ext cx="358775" cy="215900"/>
          </a:xfrm>
          <a:prstGeom prst="line">
            <a:avLst/>
          </a:prstGeom>
          <a:noFill/>
          <a:ln w="28575">
            <a:solidFill>
              <a:schemeClr val="tx1"/>
            </a:solidFill>
            <a:round/>
            <a:headEnd/>
            <a:tailEnd/>
          </a:ln>
        </p:spPr>
        <p:txBody>
          <a:bodyPr/>
          <a:lstStyle/>
          <a:p>
            <a:endParaRPr lang="ru-RU"/>
          </a:p>
        </p:txBody>
      </p:sp>
      <p:sp>
        <p:nvSpPr>
          <p:cNvPr id="10319" name="Line 109"/>
          <p:cNvSpPr>
            <a:spLocks noChangeShapeType="1"/>
          </p:cNvSpPr>
          <p:nvPr/>
        </p:nvSpPr>
        <p:spPr bwMode="auto">
          <a:xfrm>
            <a:off x="1908175" y="4221163"/>
            <a:ext cx="358775" cy="215900"/>
          </a:xfrm>
          <a:prstGeom prst="line">
            <a:avLst/>
          </a:prstGeom>
          <a:noFill/>
          <a:ln w="28575">
            <a:solidFill>
              <a:schemeClr val="tx1"/>
            </a:solidFill>
            <a:round/>
            <a:headEnd/>
            <a:tailEnd/>
          </a:ln>
        </p:spPr>
        <p:txBody>
          <a:bodyPr/>
          <a:lstStyle/>
          <a:p>
            <a:endParaRPr lang="ru-RU"/>
          </a:p>
        </p:txBody>
      </p:sp>
      <p:sp>
        <p:nvSpPr>
          <p:cNvPr id="10320" name="Line 110"/>
          <p:cNvSpPr>
            <a:spLocks noChangeShapeType="1"/>
          </p:cNvSpPr>
          <p:nvPr/>
        </p:nvSpPr>
        <p:spPr bwMode="auto">
          <a:xfrm>
            <a:off x="2195513" y="5157788"/>
            <a:ext cx="358775" cy="215900"/>
          </a:xfrm>
          <a:prstGeom prst="line">
            <a:avLst/>
          </a:prstGeom>
          <a:noFill/>
          <a:ln w="28575">
            <a:solidFill>
              <a:schemeClr val="tx1"/>
            </a:solidFill>
            <a:round/>
            <a:headEnd/>
            <a:tailEnd/>
          </a:ln>
        </p:spPr>
        <p:txBody>
          <a:bodyPr/>
          <a:lstStyle/>
          <a:p>
            <a:endParaRPr lang="ru-RU"/>
          </a:p>
        </p:txBody>
      </p:sp>
    </p:spTree>
  </p:cSld>
  <p:clrMapOvr>
    <a:masterClrMapping/>
  </p:clrMapOvr>
</p:sld>
</file>

<file path=ppt/theme/theme1.xml><?xml version="1.0" encoding="utf-8"?>
<a:theme xmlns:a="http://schemas.openxmlformats.org/drawingml/2006/main" name="Текстура">
  <a:themeElements>
    <a:clrScheme name="Текстура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Текстура">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Текстура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Текстура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Текстура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Текстура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Текстура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Текстура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Текстура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Текстура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76DE67A23428664980AEDC7F62340FE0" ma:contentTypeVersion="0" ma:contentTypeDescription="Создание документа." ma:contentTypeScope="" ma:versionID="87212bc4366b7144ab36b387e788a130">
  <xsd:schema xmlns:xsd="http://www.w3.org/2001/XMLSchema" xmlns:p="http://schemas.microsoft.com/office/2006/metadata/properties" targetNamespace="http://schemas.microsoft.com/office/2006/metadata/properties" ma:root="true" ma:fieldsID="53974d1da0c14f073d2cc649cae9f3e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одержимого" ma:readOnly="true"/>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697EE00-BCE5-4519-A850-A843B7919609}">
  <ds:schemaRefs>
    <ds:schemaRef ds:uri="http://schemas.microsoft.com/sharepoint/v3/contenttype/forms"/>
  </ds:schemaRefs>
</ds:datastoreItem>
</file>

<file path=customXml/itemProps2.xml><?xml version="1.0" encoding="utf-8"?>
<ds:datastoreItem xmlns:ds="http://schemas.openxmlformats.org/officeDocument/2006/customXml" ds:itemID="{FEE3D535-F016-4667-AA95-D076AC5D1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500B305-24BB-41A0-A405-314CB015CF6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Textured</Template>
  <TotalTime>483</TotalTime>
  <Words>2624</Words>
  <Application>Microsoft Office PowerPoint</Application>
  <PresentationFormat>Экран (4:3)</PresentationFormat>
  <Paragraphs>1025</Paragraphs>
  <Slides>30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Tahoma</vt:lpstr>
      <vt:lpstr>Arial</vt:lpstr>
      <vt:lpstr>Wingdings</vt:lpstr>
      <vt:lpstr>Calibri</vt:lpstr>
      <vt:lpstr>Arial Cyr</vt:lpstr>
      <vt:lpstr>Verdana</vt:lpstr>
      <vt:lpstr>Times New Roman</vt:lpstr>
      <vt:lpstr>Текстура</vt:lpstr>
      <vt:lpstr>Слайд 1</vt:lpstr>
      <vt:lpstr>Слайд 2</vt:lpstr>
      <vt:lpstr>Постановка задачи.</vt:lpstr>
      <vt:lpstr>Предварительный анализ задачи.</vt:lpstr>
      <vt:lpstr>Решение задачи.</vt:lpstr>
      <vt:lpstr>Слайд 6</vt:lpstr>
      <vt:lpstr>Построение первоначального опорного плана. </vt:lpstr>
      <vt:lpstr>Слайд 8</vt:lpstr>
      <vt:lpstr>Ход решения.</vt:lpstr>
      <vt:lpstr>Метод юго-восточного угла.  </vt:lpstr>
      <vt:lpstr>Слайд 11</vt:lpstr>
      <vt:lpstr>Метод минимального элемента в столбце.</vt:lpstr>
      <vt:lpstr>Слайд 13</vt:lpstr>
      <vt:lpstr>Метод минимального элемента в строке.</vt:lpstr>
      <vt:lpstr>Слайд 15</vt:lpstr>
      <vt:lpstr>Метод минимального элемента в матрице.</vt:lpstr>
      <vt:lpstr>Ход решения.</vt:lpstr>
      <vt:lpstr>План: Z=2*22+1*45+..4*30=321   все методы. </vt:lpstr>
      <vt:lpstr>Слайд 19</vt:lpstr>
      <vt:lpstr>Метод Лебедева.</vt:lpstr>
      <vt:lpstr>Слайд 21</vt:lpstr>
      <vt:lpstr>Слайд 22</vt:lpstr>
      <vt:lpstr>Слайд 23</vt:lpstr>
      <vt:lpstr>Слайд 24</vt:lpstr>
      <vt:lpstr>Метод Фогеля.</vt:lpstr>
      <vt:lpstr>Слайд 26</vt:lpstr>
      <vt:lpstr>Построение оптимального распределения.</vt:lpstr>
      <vt:lpstr>Метод квадратов.</vt:lpstr>
      <vt:lpstr>Слайд 29</vt:lpstr>
      <vt:lpstr>Слайд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Транспортная задача</dc:title>
  <dc:creator>Е.В.Ковалевская</dc:creator>
  <cp:lastModifiedBy>Наташа</cp:lastModifiedBy>
  <cp:revision>19</cp:revision>
  <dcterms:created xsi:type="dcterms:W3CDTF">2004-02-28T16:43:29Z</dcterms:created>
  <dcterms:modified xsi:type="dcterms:W3CDTF">2012-02-14T15:15:28Z</dcterms:modified>
</cp:coreProperties>
</file>