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iriam Libre"/>
      <p:regular r:id="rId24"/>
      <p:bold r:id="rId25"/>
    </p:embeddedFont>
    <p:embeddedFont>
      <p:font typeface="Work Sans"/>
      <p:regular r:id="rId26"/>
      <p:bold r:id="rId27"/>
      <p:italic r:id="rId28"/>
      <p:boldItalic r:id="rId29"/>
    </p:embeddedFont>
    <p:embeddedFont>
      <p:font typeface="Barlow Light"/>
      <p:regular r:id="rId30"/>
      <p:bold r:id="rId31"/>
      <p:italic r:id="rId32"/>
      <p:boldItalic r:id="rId33"/>
    </p:embeddedFont>
    <p:embeddedFont>
      <p:font typeface="Barlow"/>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930567-FB61-4587-AE4A-2DC8F2FAED1D}">
  <a:tblStyle styleId="{51930567-FB61-4587-AE4A-2DC8F2FAED1D}"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iriamLibre-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WorkSans-regular.fntdata"/><Relationship Id="rId25" Type="http://schemas.openxmlformats.org/officeDocument/2006/relationships/font" Target="fonts/MiriamLibre-bold.fntdata"/><Relationship Id="rId28" Type="http://schemas.openxmlformats.org/officeDocument/2006/relationships/font" Target="fonts/WorkSans-italic.fntdata"/><Relationship Id="rId27" Type="http://schemas.openxmlformats.org/officeDocument/2006/relationships/font" Target="fonts/Work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WorkSa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Light-bold.fntdata"/><Relationship Id="rId30" Type="http://schemas.openxmlformats.org/officeDocument/2006/relationships/font" Target="fonts/BarlowLight-regular.fntdata"/><Relationship Id="rId11" Type="http://schemas.openxmlformats.org/officeDocument/2006/relationships/slide" Target="slides/slide6.xml"/><Relationship Id="rId33" Type="http://schemas.openxmlformats.org/officeDocument/2006/relationships/font" Target="fonts/BarlowLight-boldItalic.fntdata"/><Relationship Id="rId10" Type="http://schemas.openxmlformats.org/officeDocument/2006/relationships/slide" Target="slides/slide5.xml"/><Relationship Id="rId32" Type="http://schemas.openxmlformats.org/officeDocument/2006/relationships/font" Target="fonts/BarlowLight-italic.fntdata"/><Relationship Id="rId13" Type="http://schemas.openxmlformats.org/officeDocument/2006/relationships/slide" Target="slides/slide8.xml"/><Relationship Id="rId35" Type="http://schemas.openxmlformats.org/officeDocument/2006/relationships/font" Target="fonts/Barlow-bold.fntdata"/><Relationship Id="rId12" Type="http://schemas.openxmlformats.org/officeDocument/2006/relationships/slide" Target="slides/slide7.xml"/><Relationship Id="rId34" Type="http://schemas.openxmlformats.org/officeDocument/2006/relationships/font" Target="fonts/Barlow-regular.fntdata"/><Relationship Id="rId15" Type="http://schemas.openxmlformats.org/officeDocument/2006/relationships/slide" Target="slides/slide10.xml"/><Relationship Id="rId37" Type="http://schemas.openxmlformats.org/officeDocument/2006/relationships/font" Target="fonts/Barlow-boldItalic.fntdata"/><Relationship Id="rId14" Type="http://schemas.openxmlformats.org/officeDocument/2006/relationships/slide" Target="slides/slide9.xml"/><Relationship Id="rId36" Type="http://schemas.openxmlformats.org/officeDocument/2006/relationships/font" Target="fonts/Barlow-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solidFill>
                  <a:schemeClr val="dk1"/>
                </a:solidFill>
                <a:latin typeface="Barlow"/>
                <a:ea typeface="Barlow"/>
                <a:cs typeface="Barlow"/>
                <a:sym typeface="Barlow"/>
              </a:rPr>
              <a:t>Consultants, who help small businesses grow. (They will guide from an initial idea to the point to qualify for a small business loan and be successful enough to not default on it.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9decbdb880_2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9decbdb880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9decbdb880_2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9decbdb880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200">
                <a:solidFill>
                  <a:schemeClr val="dk1"/>
                </a:solidFill>
                <a:latin typeface="Barlow"/>
                <a:ea typeface="Barlow"/>
                <a:cs typeface="Barlow"/>
                <a:sym typeface="Barlow"/>
              </a:rPr>
              <a:t>While determining this, we came to the conclusion that the reason larger term, amount loans didn’t default as much is because of trust. The small term, amount loans aren’t risky. The banks hand them out so much more often and don’t care as much about these as less than $50,000 isn’t much to a lender. This is the opposite for the larger term, amount loans. These are extremely risky loans for the banks. Thus they must be super confident in the businesses they loan to and have almost a guarantee they will not default. Our recommendation is that if you are offered a long term loan to take it because it most likely means that the bank has trust in you.</a:t>
            </a:r>
            <a:endParaRPr sz="1200">
              <a:solidFill>
                <a:schemeClr val="dk1"/>
              </a:solidFill>
              <a:latin typeface="Barlow"/>
              <a:ea typeface="Barlow"/>
              <a:cs typeface="Barlow"/>
              <a:sym typeface="Barlow"/>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9decbdb880_2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9decbdb880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200">
                <a:solidFill>
                  <a:schemeClr val="dk1"/>
                </a:solidFill>
                <a:latin typeface="Barlow"/>
                <a:ea typeface="Barlow"/>
                <a:cs typeface="Barlow"/>
                <a:sym typeface="Barlow"/>
              </a:rPr>
              <a:t>We also found the average term Capital One was 66 months and Well Fargo was 119 months, This is consistent with what we found earlier. The longer the term the more likely you are to not default. We recommend if you are going to use a big bank to secure a loan to go with Wells Fargo.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9ac0a36019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9ac0a3601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9e3b82af0a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9e3b82af0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9e3b82af0a_1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9e3b82af0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decbdb880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decbdb88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decbdb880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decbdb88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acd34fff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9acd34ff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decbdb880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9decbdb88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9decbdb880_2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9decbdb880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A5B0FE"/>
                </a:solidFill>
                <a:latin typeface="Miriam Libre"/>
                <a:ea typeface="Miriam Libre"/>
                <a:cs typeface="Miriam Libre"/>
                <a:sym typeface="Miriam Libre"/>
              </a:rPr>
              <a:t>Why these factors influence defaultness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9decbdb880_2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9decbdb88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p:txBody>
      </p:sp>
      <p:sp>
        <p:nvSpPr>
          <p:cNvPr id="11" name="Google Shape;11;p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ird">
  <p:cSld name="BLANK_1">
    <p:spTree>
      <p:nvGrpSpPr>
        <p:cNvPr id="228"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232"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7" name="Shape 47"/>
        <p:cNvGrpSpPr/>
        <p:nvPr/>
      </p:nvGrpSpPr>
      <p:grpSpPr>
        <a:xfrm>
          <a:off x="0" y="0"/>
          <a:ext cx="0" cy="0"/>
          <a:chOff x="0" y="0"/>
          <a:chExt cx="0" cy="0"/>
        </a:xfrm>
      </p:grpSpPr>
      <p:sp>
        <p:nvSpPr>
          <p:cNvPr id="48" name="Google Shape;48;p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50" name="Google Shape;50;p3"/>
          <p:cNvSpPr txBox="1"/>
          <p:nvPr>
            <p:ph idx="1" type="subTitle"/>
          </p:nvPr>
        </p:nvSpPr>
        <p:spPr>
          <a:xfrm>
            <a:off x="2626350" y="3144854"/>
            <a:ext cx="38913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9"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2848484" y="825425"/>
            <a:ext cx="3447000" cy="3492600"/>
          </a:xfrm>
          <a:prstGeom prst="rect">
            <a:avLst/>
          </a:prstGeom>
        </p:spPr>
        <p:txBody>
          <a:bodyPr anchorCtr="0" anchor="ctr" bIns="91425" lIns="91425" spcFirstLastPara="1" rIns="91425" wrap="square" tIns="91425">
            <a:noAutofit/>
          </a:bodyPr>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63" name="Google Shape;63;p4"/>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64" name="Google Shape;64;p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3"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 name="Google Shape;88;p5"/>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5" name="Google Shape;115;p6"/>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6" name="Google Shape;116;p6"/>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7" name="Google Shape;117;p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2"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Google Shape;146;p7"/>
          <p:cNvSpPr txBox="1"/>
          <p:nvPr>
            <p:ph idx="1" type="body"/>
          </p:nvPr>
        </p:nvSpPr>
        <p:spPr>
          <a:xfrm>
            <a:off x="4572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7" name="Google Shape;147;p7"/>
          <p:cNvSpPr txBox="1"/>
          <p:nvPr>
            <p:ph idx="2" type="body"/>
          </p:nvPr>
        </p:nvSpPr>
        <p:spPr>
          <a:xfrm>
            <a:off x="219835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8" name="Google Shape;148;p7"/>
          <p:cNvSpPr txBox="1"/>
          <p:nvPr>
            <p:ph idx="3" type="body"/>
          </p:nvPr>
        </p:nvSpPr>
        <p:spPr>
          <a:xfrm>
            <a:off x="39395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Google Shape;149;p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7" name="Google Shape;187;p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223" name="Google Shape;223;p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lf" type="blank">
  <p:cSld name="BLANK">
    <p:spTree>
      <p:nvGrpSpPr>
        <p:cNvPr id="224"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p:txBody>
      </p:sp>
      <p:sp>
        <p:nvSpPr>
          <p:cNvPr id="7" name="Google Shape;7;p1"/>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3"/>
          <p:cNvSpPr txBox="1"/>
          <p:nvPr>
            <p:ph type="ctrTitle"/>
          </p:nvPr>
        </p:nvSpPr>
        <p:spPr>
          <a:xfrm>
            <a:off x="1726675" y="676300"/>
            <a:ext cx="5049900" cy="3408300"/>
          </a:xfrm>
          <a:prstGeom prst="rect">
            <a:avLst/>
          </a:prstGeom>
        </p:spPr>
        <p:txBody>
          <a:bodyPr anchorCtr="0" anchor="ctr" bIns="91425" lIns="91425" spcFirstLastPara="1" rIns="91425" wrap="square" tIns="91425">
            <a:noAutofit/>
          </a:bodyPr>
          <a:lstStyle/>
          <a:p>
            <a:pPr indent="0" lvl="0" marL="457200" rtl="0" algn="ctr">
              <a:spcBef>
                <a:spcPts val="600"/>
              </a:spcBef>
              <a:spcAft>
                <a:spcPts val="0"/>
              </a:spcAft>
              <a:buClr>
                <a:srgbClr val="000000"/>
              </a:buClr>
              <a:buSzPts val="1100"/>
              <a:buFont typeface="Arial"/>
              <a:buNone/>
            </a:pPr>
            <a:r>
              <a:rPr lang="en" sz="2800">
                <a:latin typeface="Barlow"/>
                <a:ea typeface="Barlow"/>
                <a:cs typeface="Barlow"/>
                <a:sym typeface="Barlow"/>
              </a:rPr>
              <a:t>Saving Your Credit Score: Analysis of Small Business Loans</a:t>
            </a:r>
            <a:endParaRPr sz="4700"/>
          </a:p>
        </p:txBody>
      </p:sp>
      <p:sp>
        <p:nvSpPr>
          <p:cNvPr id="241" name="Google Shape;241;p13"/>
          <p:cNvSpPr txBox="1"/>
          <p:nvPr>
            <p:ph type="ctrTitle"/>
          </p:nvPr>
        </p:nvSpPr>
        <p:spPr>
          <a:xfrm>
            <a:off x="2109950" y="3140900"/>
            <a:ext cx="5102100" cy="178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 By Stephanie, Morgan, Marisol, Katalina </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2" name="Shape 322"/>
        <p:cNvGrpSpPr/>
        <p:nvPr/>
      </p:nvGrpSpPr>
      <p:grpSpPr>
        <a:xfrm>
          <a:off x="0" y="0"/>
          <a:ext cx="0" cy="0"/>
          <a:chOff x="0" y="0"/>
          <a:chExt cx="0" cy="0"/>
        </a:xfrm>
      </p:grpSpPr>
      <p:sp>
        <p:nvSpPr>
          <p:cNvPr id="323" name="Google Shape;323;p22"/>
          <p:cNvSpPr/>
          <p:nvPr/>
        </p:nvSpPr>
        <p:spPr>
          <a:xfrm>
            <a:off x="4025325" y="4755000"/>
            <a:ext cx="1188900" cy="388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4" name="Google Shape;324;p22"/>
          <p:cNvPicPr preferRelativeResize="0"/>
          <p:nvPr/>
        </p:nvPicPr>
        <p:blipFill>
          <a:blip r:embed="rId3">
            <a:alphaModFix/>
          </a:blip>
          <a:stretch>
            <a:fillRect/>
          </a:stretch>
        </p:blipFill>
        <p:spPr>
          <a:xfrm>
            <a:off x="1343600" y="114238"/>
            <a:ext cx="6456799" cy="4915024"/>
          </a:xfrm>
          <a:prstGeom prst="rect">
            <a:avLst/>
          </a:prstGeom>
          <a:noFill/>
          <a:ln>
            <a:noFill/>
          </a:ln>
        </p:spPr>
      </p:pic>
      <p:sp>
        <p:nvSpPr>
          <p:cNvPr id="325" name="Google Shape;325;p22"/>
          <p:cNvSpPr/>
          <p:nvPr/>
        </p:nvSpPr>
        <p:spPr>
          <a:xfrm>
            <a:off x="2402675" y="4789050"/>
            <a:ext cx="1886700" cy="320400"/>
          </a:xfrm>
          <a:prstGeom prst="bentUpArrow">
            <a:avLst>
              <a:gd fmla="val 25000" name="adj1"/>
              <a:gd fmla="val 25000" name="adj2"/>
              <a:gd fmla="val 25000" name="adj3"/>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flipH="1">
            <a:off x="1806500" y="4789050"/>
            <a:ext cx="757500" cy="320400"/>
          </a:xfrm>
          <a:prstGeom prst="bentUpArrow">
            <a:avLst>
              <a:gd fmla="val 25000" name="adj1"/>
              <a:gd fmla="val 25000" name="adj2"/>
              <a:gd fmla="val 25000" name="adj3"/>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flipH="1">
            <a:off x="5214225" y="4789050"/>
            <a:ext cx="757500" cy="320400"/>
          </a:xfrm>
          <a:prstGeom prst="bentUpArrow">
            <a:avLst>
              <a:gd fmla="val 25000" name="adj1"/>
              <a:gd fmla="val 25000" name="adj2"/>
              <a:gd fmla="val 25000" name="adj3"/>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5518350" y="4789050"/>
            <a:ext cx="631800" cy="320400"/>
          </a:xfrm>
          <a:prstGeom prst="bentUpArrow">
            <a:avLst>
              <a:gd fmla="val 25000" name="adj1"/>
              <a:gd fmla="val 25000" name="adj2"/>
              <a:gd fmla="val 25000" name="adj3"/>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 name="Shape 332"/>
        <p:cNvGrpSpPr/>
        <p:nvPr/>
      </p:nvGrpSpPr>
      <p:grpSpPr>
        <a:xfrm>
          <a:off x="0" y="0"/>
          <a:ext cx="0" cy="0"/>
          <a:chOff x="0" y="0"/>
          <a:chExt cx="0" cy="0"/>
        </a:xfrm>
      </p:grpSpPr>
      <p:sp>
        <p:nvSpPr>
          <p:cNvPr id="333" name="Google Shape;333;p23"/>
          <p:cNvSpPr/>
          <p:nvPr/>
        </p:nvSpPr>
        <p:spPr>
          <a:xfrm>
            <a:off x="3644900" y="4679975"/>
            <a:ext cx="1537500" cy="46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p23"/>
          <p:cNvPicPr preferRelativeResize="0"/>
          <p:nvPr/>
        </p:nvPicPr>
        <p:blipFill>
          <a:blip r:embed="rId3">
            <a:alphaModFix/>
          </a:blip>
          <a:stretch>
            <a:fillRect/>
          </a:stretch>
        </p:blipFill>
        <p:spPr>
          <a:xfrm>
            <a:off x="778113" y="115613"/>
            <a:ext cx="7271074" cy="4912275"/>
          </a:xfrm>
          <a:prstGeom prst="rect">
            <a:avLst/>
          </a:prstGeom>
          <a:noFill/>
          <a:ln>
            <a:noFill/>
          </a:ln>
        </p:spPr>
      </p:pic>
      <p:sp>
        <p:nvSpPr>
          <p:cNvPr id="335" name="Google Shape;335;p23"/>
          <p:cNvSpPr/>
          <p:nvPr/>
        </p:nvSpPr>
        <p:spPr>
          <a:xfrm>
            <a:off x="2184950" y="1042875"/>
            <a:ext cx="1370700" cy="3279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a:off x="7097775" y="3324950"/>
            <a:ext cx="352800" cy="10857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txBox="1"/>
          <p:nvPr/>
        </p:nvSpPr>
        <p:spPr>
          <a:xfrm>
            <a:off x="3502850" y="869025"/>
            <a:ext cx="1669200" cy="828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Light"/>
                <a:ea typeface="Barlow Light"/>
                <a:cs typeface="Barlow Light"/>
                <a:sym typeface="Barlow Light"/>
              </a:rPr>
              <a:t>54% of loans with terms less than 2.5 years defaulted</a:t>
            </a:r>
            <a:endParaRPr>
              <a:latin typeface="Barlow Light"/>
              <a:ea typeface="Barlow Light"/>
              <a:cs typeface="Barlow Light"/>
              <a:sym typeface="Barlow Light"/>
            </a:endParaRPr>
          </a:p>
        </p:txBody>
      </p:sp>
      <p:sp>
        <p:nvSpPr>
          <p:cNvPr id="338" name="Google Shape;338;p23"/>
          <p:cNvSpPr txBox="1"/>
          <p:nvPr/>
        </p:nvSpPr>
        <p:spPr>
          <a:xfrm>
            <a:off x="6439575" y="2402100"/>
            <a:ext cx="1669200" cy="963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Barlow Light"/>
                <a:ea typeface="Barlow Light"/>
                <a:cs typeface="Barlow Light"/>
                <a:sym typeface="Barlow Light"/>
              </a:rPr>
              <a:t>Only 1% of loans with terms of about 25 years defaulted</a:t>
            </a:r>
            <a:endParaRPr>
              <a:latin typeface="Barlow Light"/>
              <a:ea typeface="Barlow Light"/>
              <a:cs typeface="Barlow Light"/>
              <a:sym typeface="Barlow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6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5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2" name="Shape 342"/>
        <p:cNvGrpSpPr/>
        <p:nvPr/>
      </p:nvGrpSpPr>
      <p:grpSpPr>
        <a:xfrm>
          <a:off x="0" y="0"/>
          <a:ext cx="0" cy="0"/>
          <a:chOff x="0" y="0"/>
          <a:chExt cx="0" cy="0"/>
        </a:xfrm>
      </p:grpSpPr>
      <p:sp>
        <p:nvSpPr>
          <p:cNvPr id="343" name="Google Shape;343;p24"/>
          <p:cNvSpPr/>
          <p:nvPr/>
        </p:nvSpPr>
        <p:spPr>
          <a:xfrm>
            <a:off x="3922300" y="4747200"/>
            <a:ext cx="1497900" cy="39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4" name="Google Shape;344;p24"/>
          <p:cNvPicPr preferRelativeResize="0"/>
          <p:nvPr/>
        </p:nvPicPr>
        <p:blipFill>
          <a:blip r:embed="rId3">
            <a:alphaModFix/>
          </a:blip>
          <a:stretch>
            <a:fillRect/>
          </a:stretch>
        </p:blipFill>
        <p:spPr>
          <a:xfrm>
            <a:off x="946513" y="350550"/>
            <a:ext cx="8041974" cy="4442400"/>
          </a:xfrm>
          <a:prstGeom prst="rect">
            <a:avLst/>
          </a:prstGeom>
          <a:noFill/>
          <a:ln>
            <a:noFill/>
          </a:ln>
        </p:spPr>
      </p:pic>
      <p:sp>
        <p:nvSpPr>
          <p:cNvPr id="345" name="Google Shape;345;p24"/>
          <p:cNvSpPr/>
          <p:nvPr/>
        </p:nvSpPr>
        <p:spPr>
          <a:xfrm>
            <a:off x="898775" y="1041150"/>
            <a:ext cx="614100" cy="2313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txBox="1"/>
          <p:nvPr/>
        </p:nvSpPr>
        <p:spPr>
          <a:xfrm>
            <a:off x="-334650" y="694150"/>
            <a:ext cx="2707200" cy="284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200">
                <a:solidFill>
                  <a:srgbClr val="FF0000"/>
                </a:solidFill>
                <a:latin typeface="Barlow"/>
                <a:ea typeface="Barlow"/>
                <a:cs typeface="Barlow"/>
                <a:sym typeface="Barlow"/>
              </a:rPr>
              <a:t>A</a:t>
            </a:r>
            <a:r>
              <a:rPr lang="en" sz="1200">
                <a:solidFill>
                  <a:srgbClr val="FF0000"/>
                </a:solidFill>
                <a:latin typeface="Barlow"/>
                <a:ea typeface="Barlow"/>
                <a:cs typeface="Barlow"/>
                <a:sym typeface="Barlow"/>
              </a:rPr>
              <a:t>verage term was 5.5 years</a:t>
            </a:r>
            <a:endParaRPr sz="1200">
              <a:solidFill>
                <a:srgbClr val="FF0000"/>
              </a:solidFill>
              <a:latin typeface="Barlow Light"/>
              <a:ea typeface="Barlow Light"/>
              <a:cs typeface="Barlow Light"/>
              <a:sym typeface="Barlow Light"/>
            </a:endParaRPr>
          </a:p>
        </p:txBody>
      </p:sp>
      <p:sp>
        <p:nvSpPr>
          <p:cNvPr id="347" name="Google Shape;347;p24"/>
          <p:cNvSpPr txBox="1"/>
          <p:nvPr/>
        </p:nvSpPr>
        <p:spPr>
          <a:xfrm>
            <a:off x="142400" y="3488325"/>
            <a:ext cx="2493600" cy="2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0000"/>
                </a:solidFill>
                <a:latin typeface="Barlow Light"/>
                <a:ea typeface="Barlow Light"/>
                <a:cs typeface="Barlow Light"/>
                <a:sym typeface="Barlow Light"/>
              </a:rPr>
              <a:t>Average term was 10 years</a:t>
            </a:r>
            <a:endParaRPr sz="1200">
              <a:solidFill>
                <a:srgbClr val="FF0000"/>
              </a:solidFill>
              <a:latin typeface="Barlow Light"/>
              <a:ea typeface="Barlow Light"/>
              <a:cs typeface="Barlow Light"/>
              <a:sym typeface="Barlow Light"/>
            </a:endParaRPr>
          </a:p>
        </p:txBody>
      </p:sp>
      <p:sp>
        <p:nvSpPr>
          <p:cNvPr id="348" name="Google Shape;348;p24"/>
          <p:cNvSpPr/>
          <p:nvPr/>
        </p:nvSpPr>
        <p:spPr>
          <a:xfrm>
            <a:off x="517250" y="3818675"/>
            <a:ext cx="614100" cy="2313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type="title"/>
          </p:nvPr>
        </p:nvSpPr>
        <p:spPr>
          <a:xfrm>
            <a:off x="412700" y="185925"/>
            <a:ext cx="5138700" cy="94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a:t>
            </a:r>
            <a:r>
              <a:rPr lang="en"/>
              <a:t>XGBoost)</a:t>
            </a:r>
            <a:endParaRPr sz="1500">
              <a:solidFill>
                <a:schemeClr val="dk1"/>
              </a:solidFill>
              <a:latin typeface="Barlow"/>
              <a:ea typeface="Barlow"/>
              <a:cs typeface="Barlow"/>
              <a:sym typeface="Barlow"/>
            </a:endParaRPr>
          </a:p>
        </p:txBody>
      </p:sp>
      <p:sp>
        <p:nvSpPr>
          <p:cNvPr id="354" name="Google Shape;354;p25"/>
          <p:cNvSpPr txBox="1"/>
          <p:nvPr>
            <p:ph idx="1" type="body"/>
          </p:nvPr>
        </p:nvSpPr>
        <p:spPr>
          <a:xfrm>
            <a:off x="377100" y="1336975"/>
            <a:ext cx="5138700" cy="3180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SzPts val="1600"/>
              <a:buFont typeface="Barlow"/>
              <a:buChar char="➢"/>
            </a:pPr>
            <a:r>
              <a:rPr lang="en" sz="1600">
                <a:latin typeface="Barlow"/>
                <a:ea typeface="Barlow"/>
                <a:cs typeface="Barlow"/>
                <a:sym typeface="Barlow"/>
              </a:rPr>
              <a:t>Decision tree-based model</a:t>
            </a:r>
            <a:endParaRPr sz="1600">
              <a:latin typeface="Barlow"/>
              <a:ea typeface="Barlow"/>
              <a:cs typeface="Barlow"/>
              <a:sym typeface="Barlow"/>
            </a:endParaRPr>
          </a:p>
          <a:p>
            <a:pPr indent="-330200" lvl="0" marL="457200" rtl="0" algn="l">
              <a:lnSpc>
                <a:spcPct val="115000"/>
              </a:lnSpc>
              <a:spcBef>
                <a:spcPts val="0"/>
              </a:spcBef>
              <a:spcAft>
                <a:spcPts val="0"/>
              </a:spcAft>
              <a:buSzPts val="1600"/>
              <a:buFont typeface="Barlow"/>
              <a:buChar char="➢"/>
            </a:pPr>
            <a:r>
              <a:rPr lang="en" sz="1600">
                <a:latin typeface="Barlow"/>
                <a:ea typeface="Barlow"/>
                <a:cs typeface="Barlow"/>
                <a:sym typeface="Barlow"/>
              </a:rPr>
              <a:t>Decision trees can capture non-linearity in data</a:t>
            </a:r>
            <a:endParaRPr sz="1600">
              <a:latin typeface="Barlow"/>
              <a:ea typeface="Barlow"/>
              <a:cs typeface="Barlow"/>
              <a:sym typeface="Barlow"/>
            </a:endParaRPr>
          </a:p>
          <a:p>
            <a:pPr indent="-330200" lvl="0" marL="457200" rtl="0" algn="l">
              <a:lnSpc>
                <a:spcPct val="115000"/>
              </a:lnSpc>
              <a:spcBef>
                <a:spcPts val="0"/>
              </a:spcBef>
              <a:spcAft>
                <a:spcPts val="0"/>
              </a:spcAft>
              <a:buSzPts val="1600"/>
              <a:buFont typeface="Barlow"/>
              <a:buChar char="➢"/>
            </a:pPr>
            <a:r>
              <a:rPr lang="en" sz="1600">
                <a:latin typeface="Barlow"/>
                <a:ea typeface="Barlow"/>
                <a:cs typeface="Barlow"/>
                <a:sym typeface="Barlow"/>
              </a:rPr>
              <a:t>In XGBoost, multiple decision trees are built subsequently (called “boosting”)</a:t>
            </a:r>
            <a:endParaRPr sz="1600">
              <a:latin typeface="Barlow"/>
              <a:ea typeface="Barlow"/>
              <a:cs typeface="Barlow"/>
              <a:sym typeface="Barlow"/>
            </a:endParaRPr>
          </a:p>
          <a:p>
            <a:pPr indent="-330200" lvl="0" marL="457200" rtl="0" algn="l">
              <a:lnSpc>
                <a:spcPct val="115000"/>
              </a:lnSpc>
              <a:spcBef>
                <a:spcPts val="0"/>
              </a:spcBef>
              <a:spcAft>
                <a:spcPts val="0"/>
              </a:spcAft>
              <a:buSzPts val="1600"/>
              <a:buFont typeface="Barlow"/>
              <a:buChar char="➢"/>
            </a:pPr>
            <a:r>
              <a:rPr lang="en" sz="1600">
                <a:latin typeface="Barlow"/>
                <a:ea typeface="Barlow"/>
                <a:cs typeface="Barlow"/>
                <a:sym typeface="Barlow"/>
              </a:rPr>
              <a:t>Builds current decision tree based on where previous decision tree did poorly</a:t>
            </a:r>
            <a:endParaRPr sz="1600">
              <a:latin typeface="Barlow"/>
              <a:ea typeface="Barlow"/>
              <a:cs typeface="Barlow"/>
              <a:sym typeface="Barlow"/>
            </a:endParaRPr>
          </a:p>
        </p:txBody>
      </p:sp>
      <p:sp>
        <p:nvSpPr>
          <p:cNvPr id="355" name="Google Shape;355;p2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56" name="Google Shape;356;p25"/>
          <p:cNvSpPr/>
          <p:nvPr/>
        </p:nvSpPr>
        <p:spPr>
          <a:xfrm>
            <a:off x="8614050" y="2088425"/>
            <a:ext cx="530100" cy="1093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412700" y="185925"/>
            <a:ext cx="5138700" cy="94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(XGBoost)</a:t>
            </a:r>
            <a:endParaRPr sz="1500">
              <a:solidFill>
                <a:schemeClr val="dk1"/>
              </a:solidFill>
              <a:latin typeface="Barlow"/>
              <a:ea typeface="Barlow"/>
              <a:cs typeface="Barlow"/>
              <a:sym typeface="Barlow"/>
            </a:endParaRPr>
          </a:p>
        </p:txBody>
      </p:sp>
      <p:sp>
        <p:nvSpPr>
          <p:cNvPr id="362" name="Google Shape;362;p26"/>
          <p:cNvSpPr txBox="1"/>
          <p:nvPr>
            <p:ph idx="1" type="body"/>
          </p:nvPr>
        </p:nvSpPr>
        <p:spPr>
          <a:xfrm>
            <a:off x="377100" y="1336975"/>
            <a:ext cx="5138700" cy="3180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SzPts val="1600"/>
              <a:buFont typeface="Barlow"/>
              <a:buChar char="➢"/>
            </a:pPr>
            <a:r>
              <a:rPr lang="en" sz="1600">
                <a:latin typeface="Barlow"/>
                <a:ea typeface="Barlow"/>
                <a:cs typeface="Barlow"/>
                <a:sym typeface="Barlow"/>
              </a:rPr>
              <a:t>Predicts whether a loan will default or not based on the SBA Loan dataset from 1970-2014</a:t>
            </a:r>
            <a:endParaRPr sz="1600">
              <a:latin typeface="Barlow"/>
              <a:ea typeface="Barlow"/>
              <a:cs typeface="Barlow"/>
              <a:sym typeface="Barlow"/>
            </a:endParaRPr>
          </a:p>
          <a:p>
            <a:pPr indent="-330200" lvl="0" marL="457200" rtl="0" algn="l">
              <a:lnSpc>
                <a:spcPct val="115000"/>
              </a:lnSpc>
              <a:spcBef>
                <a:spcPts val="0"/>
              </a:spcBef>
              <a:spcAft>
                <a:spcPts val="0"/>
              </a:spcAft>
              <a:buSzPts val="1600"/>
              <a:buFont typeface="Barlow"/>
              <a:buChar char="➢"/>
            </a:pPr>
            <a:r>
              <a:rPr lang="en" sz="1600">
                <a:latin typeface="Barlow"/>
                <a:ea typeface="Barlow"/>
                <a:cs typeface="Barlow"/>
                <a:sym typeface="Barlow"/>
              </a:rPr>
              <a:t>Model will help US economy come out of the recession by making sure loans given out won’t default</a:t>
            </a:r>
            <a:endParaRPr sz="1600">
              <a:latin typeface="Barlow"/>
              <a:ea typeface="Barlow"/>
              <a:cs typeface="Barlow"/>
              <a:sym typeface="Barlow"/>
            </a:endParaRPr>
          </a:p>
          <a:p>
            <a:pPr indent="-330200" lvl="0" marL="457200" rtl="0" algn="l">
              <a:lnSpc>
                <a:spcPct val="115000"/>
              </a:lnSpc>
              <a:spcBef>
                <a:spcPts val="0"/>
              </a:spcBef>
              <a:spcAft>
                <a:spcPts val="0"/>
              </a:spcAft>
              <a:buSzPts val="1600"/>
              <a:buFont typeface="Barlow"/>
              <a:buChar char="➢"/>
            </a:pPr>
            <a:r>
              <a:rPr lang="en" sz="1600">
                <a:latin typeface="Barlow"/>
                <a:ea typeface="Barlow"/>
                <a:cs typeface="Barlow"/>
                <a:sym typeface="Barlow"/>
              </a:rPr>
              <a:t>90% precision on predicting defaulted loans</a:t>
            </a:r>
            <a:endParaRPr/>
          </a:p>
        </p:txBody>
      </p:sp>
      <p:sp>
        <p:nvSpPr>
          <p:cNvPr id="363" name="Google Shape;363;p26"/>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64" name="Google Shape;364;p26"/>
          <p:cNvSpPr/>
          <p:nvPr/>
        </p:nvSpPr>
        <p:spPr>
          <a:xfrm>
            <a:off x="8709150" y="2096350"/>
            <a:ext cx="434700" cy="94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8" name="Shape 368"/>
        <p:cNvGrpSpPr/>
        <p:nvPr/>
      </p:nvGrpSpPr>
      <p:grpSpPr>
        <a:xfrm>
          <a:off x="0" y="0"/>
          <a:ext cx="0" cy="0"/>
          <a:chOff x="0" y="0"/>
          <a:chExt cx="0" cy="0"/>
        </a:xfrm>
      </p:grpSpPr>
      <p:sp>
        <p:nvSpPr>
          <p:cNvPr id="369" name="Google Shape;369;p27"/>
          <p:cNvSpPr/>
          <p:nvPr/>
        </p:nvSpPr>
        <p:spPr>
          <a:xfrm>
            <a:off x="4001550" y="4735450"/>
            <a:ext cx="1260000" cy="42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0" name="Google Shape;370;p27"/>
          <p:cNvPicPr preferRelativeResize="0"/>
          <p:nvPr/>
        </p:nvPicPr>
        <p:blipFill>
          <a:blip r:embed="rId3">
            <a:alphaModFix/>
          </a:blip>
          <a:stretch>
            <a:fillRect/>
          </a:stretch>
        </p:blipFill>
        <p:spPr>
          <a:xfrm>
            <a:off x="152400" y="454950"/>
            <a:ext cx="8839199" cy="4132023"/>
          </a:xfrm>
          <a:prstGeom prst="rect">
            <a:avLst/>
          </a:prstGeom>
          <a:noFill/>
          <a:ln>
            <a:noFill/>
          </a:ln>
        </p:spPr>
      </p:pic>
      <p:sp>
        <p:nvSpPr>
          <p:cNvPr id="371" name="Google Shape;371;p27"/>
          <p:cNvSpPr/>
          <p:nvPr/>
        </p:nvSpPr>
        <p:spPr>
          <a:xfrm>
            <a:off x="855225" y="818700"/>
            <a:ext cx="639600" cy="31413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a:off x="2430700" y="3025800"/>
            <a:ext cx="639600" cy="9342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p:nvPr/>
        </p:nvSpPr>
        <p:spPr>
          <a:xfrm>
            <a:off x="6365525" y="3479400"/>
            <a:ext cx="639600" cy="4806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txBox="1"/>
          <p:nvPr/>
        </p:nvSpPr>
        <p:spPr>
          <a:xfrm>
            <a:off x="4523425" y="1006450"/>
            <a:ext cx="2541600" cy="93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Barlow Light"/>
                <a:ea typeface="Barlow Light"/>
                <a:cs typeface="Barlow Light"/>
                <a:sym typeface="Barlow Light"/>
              </a:rPr>
              <a:t>The SBA website, our analysis, and our model found 3 similar contributing factors   </a:t>
            </a:r>
            <a:endParaRPr>
              <a:latin typeface="Barlow Light"/>
              <a:ea typeface="Barlow Light"/>
              <a:cs typeface="Barlow Light"/>
              <a:sym typeface="Barlow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 summary, if you’re looking to get a loan:</a:t>
            </a:r>
            <a:endParaRPr/>
          </a:p>
        </p:txBody>
      </p:sp>
      <p:sp>
        <p:nvSpPr>
          <p:cNvPr id="380" name="Google Shape;380;p28"/>
          <p:cNvSpPr txBox="1"/>
          <p:nvPr>
            <p:ph idx="1" type="body"/>
          </p:nvPr>
        </p:nvSpPr>
        <p:spPr>
          <a:xfrm>
            <a:off x="457200" y="1444375"/>
            <a:ext cx="5138700" cy="3522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Be aware that some industries are riskier than others</a:t>
            </a:r>
            <a:endParaRPr sz="1800"/>
          </a:p>
          <a:p>
            <a:pPr indent="-342900" lvl="0" marL="457200" rtl="0" algn="l">
              <a:spcBef>
                <a:spcPts val="0"/>
              </a:spcBef>
              <a:spcAft>
                <a:spcPts val="0"/>
              </a:spcAft>
              <a:buSzPts val="1800"/>
              <a:buChar char="▹"/>
            </a:pPr>
            <a:r>
              <a:rPr lang="en" sz="1800"/>
              <a:t>The current pandemic can increase your likelihood of defaulting</a:t>
            </a:r>
            <a:endParaRPr sz="1800"/>
          </a:p>
          <a:p>
            <a:pPr indent="-342900" lvl="0" marL="457200" rtl="0" algn="l">
              <a:spcBef>
                <a:spcPts val="0"/>
              </a:spcBef>
              <a:spcAft>
                <a:spcPts val="0"/>
              </a:spcAft>
              <a:buSzPts val="1800"/>
              <a:buChar char="▹"/>
            </a:pPr>
            <a:r>
              <a:rPr lang="en" sz="1800"/>
              <a:t>Go for a longer term loan (ideally 20-25 years) if possible</a:t>
            </a:r>
            <a:endParaRPr sz="1800"/>
          </a:p>
          <a:p>
            <a:pPr indent="-342900" lvl="0" marL="457200" rtl="0" algn="l">
              <a:spcBef>
                <a:spcPts val="0"/>
              </a:spcBef>
              <a:spcAft>
                <a:spcPts val="0"/>
              </a:spcAft>
              <a:buSzPts val="1800"/>
              <a:buChar char="▹"/>
            </a:pPr>
            <a:r>
              <a:rPr lang="en" sz="1800"/>
              <a:t>Wells Fargo is the safest bet out of popular banks</a:t>
            </a:r>
            <a:endParaRPr sz="1800"/>
          </a:p>
        </p:txBody>
      </p:sp>
      <p:sp>
        <p:nvSpPr>
          <p:cNvPr id="381" name="Google Shape;381;p28"/>
          <p:cNvSpPr/>
          <p:nvPr/>
        </p:nvSpPr>
        <p:spPr>
          <a:xfrm>
            <a:off x="8634925" y="2071900"/>
            <a:ext cx="509100" cy="111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9"/>
          <p:cNvSpPr txBox="1"/>
          <p:nvPr>
            <p:ph idx="4294967295" type="ctrTitle"/>
          </p:nvPr>
        </p:nvSpPr>
        <p:spPr>
          <a:xfrm>
            <a:off x="3552600" y="648000"/>
            <a:ext cx="49056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rgbClr val="FFFFFF"/>
                </a:solidFill>
              </a:rPr>
              <a:t>$200,000</a:t>
            </a:r>
            <a:endParaRPr sz="4800">
              <a:solidFill>
                <a:srgbClr val="FFFFFF"/>
              </a:solidFill>
            </a:endParaRPr>
          </a:p>
        </p:txBody>
      </p:sp>
      <p:sp>
        <p:nvSpPr>
          <p:cNvPr id="387" name="Google Shape;387;p29"/>
          <p:cNvSpPr txBox="1"/>
          <p:nvPr>
            <p:ph idx="4294967295" type="subTitle"/>
          </p:nvPr>
        </p:nvSpPr>
        <p:spPr>
          <a:xfrm>
            <a:off x="3552600" y="1182700"/>
            <a:ext cx="5591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Average loan amount given by the SBA</a:t>
            </a:r>
            <a:endParaRPr sz="2400"/>
          </a:p>
        </p:txBody>
      </p:sp>
      <p:sp>
        <p:nvSpPr>
          <p:cNvPr id="388" name="Google Shape;388;p29"/>
          <p:cNvSpPr txBox="1"/>
          <p:nvPr>
            <p:ph idx="4294967295" type="ctrTitle"/>
          </p:nvPr>
        </p:nvSpPr>
        <p:spPr>
          <a:xfrm>
            <a:off x="3552600" y="3515343"/>
            <a:ext cx="49056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4800">
              <a:solidFill>
                <a:srgbClr val="FFFFFF"/>
              </a:solidFill>
            </a:endParaRPr>
          </a:p>
          <a:p>
            <a:pPr indent="0" lvl="0" marL="0" rtl="0" algn="l">
              <a:spcBef>
                <a:spcPts val="0"/>
              </a:spcBef>
              <a:spcAft>
                <a:spcPts val="0"/>
              </a:spcAft>
              <a:buNone/>
            </a:pPr>
            <a:r>
              <a:rPr lang="en" sz="4800">
                <a:solidFill>
                  <a:srgbClr val="FFFFFF"/>
                </a:solidFill>
              </a:rPr>
              <a:t>$400,000,000</a:t>
            </a:r>
            <a:endParaRPr sz="4800">
              <a:solidFill>
                <a:srgbClr val="FFFFFF"/>
              </a:solidFill>
            </a:endParaRPr>
          </a:p>
        </p:txBody>
      </p:sp>
      <p:sp>
        <p:nvSpPr>
          <p:cNvPr id="389" name="Google Shape;389;p29"/>
          <p:cNvSpPr txBox="1"/>
          <p:nvPr>
            <p:ph idx="4294967295" type="subTitle"/>
          </p:nvPr>
        </p:nvSpPr>
        <p:spPr>
          <a:xfrm>
            <a:off x="3552600" y="4036500"/>
            <a:ext cx="53016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Saved using our model</a:t>
            </a:r>
            <a:endParaRPr sz="2400"/>
          </a:p>
        </p:txBody>
      </p:sp>
      <p:sp>
        <p:nvSpPr>
          <p:cNvPr id="390" name="Google Shape;390;p29"/>
          <p:cNvSpPr txBox="1"/>
          <p:nvPr>
            <p:ph idx="4294967295" type="ctrTitle"/>
          </p:nvPr>
        </p:nvSpPr>
        <p:spPr>
          <a:xfrm>
            <a:off x="3552600" y="1962447"/>
            <a:ext cx="49056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rgbClr val="FFFFFF"/>
                </a:solidFill>
              </a:rPr>
              <a:t>20,000</a:t>
            </a:r>
            <a:endParaRPr sz="4800">
              <a:solidFill>
                <a:srgbClr val="FFFFFF"/>
              </a:solidFill>
            </a:endParaRPr>
          </a:p>
        </p:txBody>
      </p:sp>
      <p:sp>
        <p:nvSpPr>
          <p:cNvPr id="391" name="Google Shape;391;p29"/>
          <p:cNvSpPr txBox="1"/>
          <p:nvPr>
            <p:ph idx="4294967295" type="subTitle"/>
          </p:nvPr>
        </p:nvSpPr>
        <p:spPr>
          <a:xfrm>
            <a:off x="3552600" y="2497150"/>
            <a:ext cx="51147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Average amount of SBA loans given yearly</a:t>
            </a:r>
            <a:endParaRPr sz="2400"/>
          </a:p>
        </p:txBody>
      </p:sp>
      <p:pic>
        <p:nvPicPr>
          <p:cNvPr id="392" name="Google Shape;392;p29"/>
          <p:cNvPicPr preferRelativeResize="0"/>
          <p:nvPr/>
        </p:nvPicPr>
        <p:blipFill rotWithShape="1">
          <a:blip r:embed="rId3">
            <a:alphaModFix/>
          </a:blip>
          <a:srcRect b="0" l="0" r="49957" t="0"/>
          <a:stretch/>
        </p:blipFill>
        <p:spPr>
          <a:xfrm>
            <a:off x="413144" y="1447800"/>
            <a:ext cx="2283200" cy="2247900"/>
          </a:xfrm>
          <a:prstGeom prst="rect">
            <a:avLst/>
          </a:prstGeom>
          <a:noFill/>
          <a:ln>
            <a:noFill/>
          </a:ln>
        </p:spPr>
      </p:pic>
      <p:sp>
        <p:nvSpPr>
          <p:cNvPr id="393" name="Google Shape;393;p29"/>
          <p:cNvSpPr/>
          <p:nvPr/>
        </p:nvSpPr>
        <p:spPr>
          <a:xfrm>
            <a:off x="8701225" y="2072575"/>
            <a:ext cx="451800" cy="112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7" name="Shape 397"/>
        <p:cNvGrpSpPr/>
        <p:nvPr/>
      </p:nvGrpSpPr>
      <p:grpSpPr>
        <a:xfrm>
          <a:off x="0" y="0"/>
          <a:ext cx="0" cy="0"/>
          <a:chOff x="0" y="0"/>
          <a:chExt cx="0" cy="0"/>
        </a:xfrm>
      </p:grpSpPr>
      <p:sp>
        <p:nvSpPr>
          <p:cNvPr id="398" name="Google Shape;398;p30"/>
          <p:cNvSpPr txBox="1"/>
          <p:nvPr>
            <p:ph idx="4294967295" type="ctrTitle"/>
          </p:nvPr>
        </p:nvSpPr>
        <p:spPr>
          <a:xfrm>
            <a:off x="685800" y="440350"/>
            <a:ext cx="4863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THANKS!</a:t>
            </a:r>
            <a:endParaRPr sz="6000"/>
          </a:p>
        </p:txBody>
      </p:sp>
      <p:sp>
        <p:nvSpPr>
          <p:cNvPr id="399" name="Google Shape;399;p30"/>
          <p:cNvSpPr txBox="1"/>
          <p:nvPr>
            <p:ph idx="4294967295" type="subTitle"/>
          </p:nvPr>
        </p:nvSpPr>
        <p:spPr>
          <a:xfrm>
            <a:off x="685800" y="1639925"/>
            <a:ext cx="48639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3600"/>
              <a:t>Any questions?</a:t>
            </a:r>
            <a:endParaRPr b="1" sz="3600"/>
          </a:p>
        </p:txBody>
      </p:sp>
      <p:sp>
        <p:nvSpPr>
          <p:cNvPr id="400" name="Google Shape;400;p30"/>
          <p:cNvSpPr/>
          <p:nvPr/>
        </p:nvSpPr>
        <p:spPr>
          <a:xfrm>
            <a:off x="8788400" y="2128050"/>
            <a:ext cx="355500" cy="943200"/>
          </a:xfrm>
          <a:prstGeom prst="rect">
            <a:avLst/>
          </a:prstGeom>
          <a:solidFill>
            <a:srgbClr val="FD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4"/>
          <p:cNvSpPr txBox="1"/>
          <p:nvPr>
            <p:ph idx="4294967295" type="title"/>
          </p:nvPr>
        </p:nvSpPr>
        <p:spPr>
          <a:xfrm>
            <a:off x="5265875" y="3147700"/>
            <a:ext cx="3415200" cy="413400"/>
          </a:xfrm>
          <a:prstGeom prst="rect">
            <a:avLst/>
          </a:prstGeom>
          <a:solidFill>
            <a:srgbClr val="FFFFFF"/>
          </a:solidFill>
        </p:spPr>
        <p:txBody>
          <a:bodyPr anchorCtr="0" anchor="b" bIns="91425" lIns="91425" spcFirstLastPara="1" rIns="91425" wrap="square" tIns="91425">
            <a:noAutofit/>
          </a:bodyPr>
          <a:lstStyle/>
          <a:p>
            <a:pPr indent="0" lvl="0" marL="0" rtl="0" algn="ctr">
              <a:spcBef>
                <a:spcPts val="0"/>
              </a:spcBef>
              <a:spcAft>
                <a:spcPts val="0"/>
              </a:spcAft>
              <a:buNone/>
            </a:pPr>
            <a:r>
              <a:rPr lang="en" sz="2100">
                <a:solidFill>
                  <a:srgbClr val="000000"/>
                </a:solidFill>
              </a:rPr>
              <a:t>27 Columns</a:t>
            </a:r>
            <a:endParaRPr sz="2100">
              <a:solidFill>
                <a:srgbClr val="000000"/>
              </a:solidFill>
            </a:endParaRPr>
          </a:p>
        </p:txBody>
      </p:sp>
      <p:graphicFrame>
        <p:nvGraphicFramePr>
          <p:cNvPr id="247" name="Google Shape;247;p14"/>
          <p:cNvGraphicFramePr/>
          <p:nvPr/>
        </p:nvGraphicFramePr>
        <p:xfrm>
          <a:off x="5265775" y="3702206"/>
          <a:ext cx="3000000" cy="3000000"/>
        </p:xfrm>
        <a:graphic>
          <a:graphicData uri="http://schemas.openxmlformats.org/drawingml/2006/table">
            <a:tbl>
              <a:tblPr>
                <a:noFill/>
                <a:tableStyleId>{51930567-FB61-4587-AE4A-2DC8F2FAED1D}</a:tableStyleId>
              </a:tblPr>
              <a:tblGrid>
                <a:gridCol w="3415225"/>
              </a:tblGrid>
              <a:tr h="411475">
                <a:tc>
                  <a:txBody>
                    <a:bodyPr/>
                    <a:lstStyle/>
                    <a:p>
                      <a:pPr indent="0" lvl="0" marL="0" rtl="0" algn="l">
                        <a:spcBef>
                          <a:spcPts val="0"/>
                        </a:spcBef>
                        <a:spcAft>
                          <a:spcPts val="0"/>
                        </a:spcAft>
                        <a:buNone/>
                      </a:pPr>
                      <a:r>
                        <a:rPr lang="en" sz="1300">
                          <a:latin typeface="Barlow Light"/>
                          <a:ea typeface="Barlow Light"/>
                          <a:cs typeface="Barlow Light"/>
                          <a:sym typeface="Barlow Light"/>
                        </a:rPr>
                        <a:t>Name of business, bank, state, gross amount, term, approval date, default date...</a:t>
                      </a:r>
                      <a:endParaRPr sz="1300">
                        <a:latin typeface="Barlow Light"/>
                        <a:ea typeface="Barlow Light"/>
                        <a:cs typeface="Barlow Light"/>
                        <a:sym typeface="Barlow Light"/>
                      </a:endParaRPr>
                    </a:p>
                  </a:txBody>
                  <a:tcPr marT="68575" marB="68575" marR="91425" marL="91425" anchor="ctr">
                    <a:lnL cap="flat" cmpd="sng" w="9525">
                      <a:solidFill>
                        <a:srgbClr val="A5B0FE"/>
                      </a:solidFill>
                      <a:prstDash val="dash"/>
                      <a:round/>
                      <a:headEnd len="sm" w="sm" type="none"/>
                      <a:tailEnd len="sm" w="sm" type="none"/>
                    </a:lnL>
                    <a:lnR cap="flat" cmpd="sng" w="9525">
                      <a:solidFill>
                        <a:srgbClr val="A5B0FE"/>
                      </a:solidFill>
                      <a:prstDash val="dash"/>
                      <a:round/>
                      <a:headEnd len="sm" w="sm" type="none"/>
                      <a:tailEnd len="sm" w="sm" type="none"/>
                    </a:lnR>
                    <a:lnT cap="flat" cmpd="sng" w="9525">
                      <a:solidFill>
                        <a:srgbClr val="A5B0FE"/>
                      </a:solidFill>
                      <a:prstDash val="solid"/>
                      <a:round/>
                      <a:headEnd len="sm" w="sm" type="none"/>
                      <a:tailEnd len="sm" w="sm" type="none"/>
                    </a:lnT>
                    <a:lnB cap="flat" cmpd="sng" w="9525">
                      <a:solidFill>
                        <a:srgbClr val="A5B0FE"/>
                      </a:solidFill>
                      <a:prstDash val="solid"/>
                      <a:round/>
                      <a:headEnd len="sm" w="sm" type="none"/>
                      <a:tailEnd len="sm" w="sm" type="none"/>
                    </a:lnB>
                    <a:solidFill>
                      <a:srgbClr val="FFFFFF"/>
                    </a:solidFill>
                  </a:tcPr>
                </a:tc>
              </a:tr>
            </a:tbl>
          </a:graphicData>
        </a:graphic>
      </p:graphicFrame>
      <p:sp>
        <p:nvSpPr>
          <p:cNvPr id="248" name="Google Shape;248;p14"/>
          <p:cNvSpPr txBox="1"/>
          <p:nvPr>
            <p:ph idx="4294967295" type="title"/>
          </p:nvPr>
        </p:nvSpPr>
        <p:spPr>
          <a:xfrm>
            <a:off x="5288075" y="1217938"/>
            <a:ext cx="3370800" cy="411600"/>
          </a:xfrm>
          <a:prstGeom prst="rect">
            <a:avLst/>
          </a:prstGeom>
          <a:solidFill>
            <a:srgbClr val="FFFFFF"/>
          </a:solidFill>
        </p:spPr>
        <p:txBody>
          <a:bodyPr anchorCtr="0" anchor="b" bIns="91425" lIns="91425" spcFirstLastPara="1" rIns="91425" wrap="square" tIns="91425">
            <a:noAutofit/>
          </a:bodyPr>
          <a:lstStyle/>
          <a:p>
            <a:pPr indent="0" lvl="0" marL="0" rtl="0" algn="ctr">
              <a:spcBef>
                <a:spcPts val="0"/>
              </a:spcBef>
              <a:spcAft>
                <a:spcPts val="0"/>
              </a:spcAft>
              <a:buNone/>
            </a:pPr>
            <a:r>
              <a:rPr lang="en" sz="2100">
                <a:solidFill>
                  <a:srgbClr val="000000"/>
                </a:solidFill>
              </a:rPr>
              <a:t>Dataset Size</a:t>
            </a:r>
            <a:endParaRPr sz="2100">
              <a:solidFill>
                <a:srgbClr val="000000"/>
              </a:solidFill>
            </a:endParaRPr>
          </a:p>
        </p:txBody>
      </p:sp>
      <p:graphicFrame>
        <p:nvGraphicFramePr>
          <p:cNvPr id="249" name="Google Shape;249;p14"/>
          <p:cNvGraphicFramePr/>
          <p:nvPr/>
        </p:nvGraphicFramePr>
        <p:xfrm>
          <a:off x="5288075" y="1747789"/>
          <a:ext cx="3000000" cy="3000000"/>
        </p:xfrm>
        <a:graphic>
          <a:graphicData uri="http://schemas.openxmlformats.org/drawingml/2006/table">
            <a:tbl>
              <a:tblPr>
                <a:noFill/>
                <a:tableStyleId>{51930567-FB61-4587-AE4A-2DC8F2FAED1D}</a:tableStyleId>
              </a:tblPr>
              <a:tblGrid>
                <a:gridCol w="3370800"/>
              </a:tblGrid>
              <a:tr h="411475">
                <a:tc>
                  <a:txBody>
                    <a:bodyPr/>
                    <a:lstStyle/>
                    <a:p>
                      <a:pPr indent="0" lvl="0" marL="0" rtl="0" algn="l">
                        <a:spcBef>
                          <a:spcPts val="0"/>
                        </a:spcBef>
                        <a:spcAft>
                          <a:spcPts val="0"/>
                        </a:spcAft>
                        <a:buNone/>
                      </a:pPr>
                      <a:r>
                        <a:rPr lang="en" sz="1500">
                          <a:latin typeface="Barlow Light"/>
                          <a:ea typeface="Barlow Light"/>
                          <a:cs typeface="Barlow Light"/>
                          <a:sym typeface="Barlow Light"/>
                        </a:rPr>
                        <a:t>Rows: 899164                            Columns: 27</a:t>
                      </a:r>
                      <a:endParaRPr sz="1500">
                        <a:latin typeface="Barlow Light"/>
                        <a:ea typeface="Barlow Light"/>
                        <a:cs typeface="Barlow Light"/>
                        <a:sym typeface="Barlow Light"/>
                      </a:endParaRPr>
                    </a:p>
                  </a:txBody>
                  <a:tcPr marT="68575" marB="68575" marR="91425" marL="91425" anchor="ctr">
                    <a:lnL cap="flat" cmpd="sng" w="9525">
                      <a:solidFill>
                        <a:srgbClr val="A5B0FE"/>
                      </a:solidFill>
                      <a:prstDash val="dash"/>
                      <a:round/>
                      <a:headEnd len="sm" w="sm" type="none"/>
                      <a:tailEnd len="sm" w="sm" type="none"/>
                    </a:lnL>
                    <a:lnR cap="flat" cmpd="sng" w="9525">
                      <a:solidFill>
                        <a:srgbClr val="A5B0FE"/>
                      </a:solidFill>
                      <a:prstDash val="dash"/>
                      <a:round/>
                      <a:headEnd len="sm" w="sm" type="none"/>
                      <a:tailEnd len="sm" w="sm" type="none"/>
                    </a:lnR>
                    <a:lnT cap="flat" cmpd="sng" w="9525">
                      <a:solidFill>
                        <a:srgbClr val="A5B0FE"/>
                      </a:solidFill>
                      <a:prstDash val="solid"/>
                      <a:round/>
                      <a:headEnd len="sm" w="sm" type="none"/>
                      <a:tailEnd len="sm" w="sm" type="none"/>
                    </a:lnT>
                    <a:lnB cap="flat" cmpd="sng" w="9525">
                      <a:solidFill>
                        <a:srgbClr val="A5B0FE"/>
                      </a:solidFill>
                      <a:prstDash val="solid"/>
                      <a:round/>
                      <a:headEnd len="sm" w="sm" type="none"/>
                      <a:tailEnd len="sm" w="sm" type="none"/>
                    </a:lnB>
                    <a:solidFill>
                      <a:srgbClr val="FFFFFF"/>
                    </a:solidFill>
                  </a:tcPr>
                </a:tc>
              </a:tr>
            </a:tbl>
          </a:graphicData>
        </a:graphic>
      </p:graphicFrame>
      <p:sp>
        <p:nvSpPr>
          <p:cNvPr id="250" name="Google Shape;250;p14"/>
          <p:cNvSpPr txBox="1"/>
          <p:nvPr>
            <p:ph idx="4294967295" type="title"/>
          </p:nvPr>
        </p:nvSpPr>
        <p:spPr>
          <a:xfrm>
            <a:off x="56750" y="1113850"/>
            <a:ext cx="5407200" cy="8574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2100">
                <a:solidFill>
                  <a:srgbClr val="FFFFFF"/>
                </a:solidFill>
                <a:latin typeface="Barlow"/>
                <a:ea typeface="Barlow"/>
                <a:cs typeface="Barlow"/>
                <a:sym typeface="Barlow"/>
              </a:rPr>
              <a:t>Kaggle: </a:t>
            </a:r>
            <a:endParaRPr sz="2100">
              <a:solidFill>
                <a:srgbClr val="FFFFFF"/>
              </a:solidFill>
              <a:latin typeface="Barlow"/>
              <a:ea typeface="Barlow"/>
              <a:cs typeface="Barlow"/>
              <a:sym typeface="Barlow"/>
            </a:endParaRPr>
          </a:p>
          <a:p>
            <a:pPr indent="0" lvl="0" marL="0" rtl="0" algn="ctr">
              <a:lnSpc>
                <a:spcPct val="100000"/>
              </a:lnSpc>
              <a:spcBef>
                <a:spcPts val="600"/>
              </a:spcBef>
              <a:spcAft>
                <a:spcPts val="0"/>
              </a:spcAft>
              <a:buNone/>
            </a:pPr>
            <a:r>
              <a:rPr lang="en" sz="2100">
                <a:solidFill>
                  <a:srgbClr val="FFFFFF"/>
                </a:solidFill>
                <a:latin typeface="Barlow"/>
                <a:ea typeface="Barlow"/>
                <a:cs typeface="Barlow"/>
                <a:sym typeface="Barlow"/>
              </a:rPr>
              <a:t>Should This Loan be Approved or </a:t>
            </a:r>
            <a:endParaRPr sz="2100">
              <a:solidFill>
                <a:srgbClr val="FFFFFF"/>
              </a:solidFill>
              <a:latin typeface="Barlow"/>
              <a:ea typeface="Barlow"/>
              <a:cs typeface="Barlow"/>
              <a:sym typeface="Barlow"/>
            </a:endParaRPr>
          </a:p>
          <a:p>
            <a:pPr indent="0" lvl="0" marL="0" rtl="0" algn="ctr">
              <a:lnSpc>
                <a:spcPct val="100000"/>
              </a:lnSpc>
              <a:spcBef>
                <a:spcPts val="600"/>
              </a:spcBef>
              <a:spcAft>
                <a:spcPts val="600"/>
              </a:spcAft>
              <a:buNone/>
            </a:pPr>
            <a:r>
              <a:rPr lang="en" sz="2100">
                <a:solidFill>
                  <a:srgbClr val="FFFFFF"/>
                </a:solidFill>
                <a:latin typeface="Barlow"/>
                <a:ea typeface="Barlow"/>
                <a:cs typeface="Barlow"/>
                <a:sym typeface="Barlow"/>
              </a:rPr>
              <a:t>Denied?</a:t>
            </a:r>
            <a:endParaRPr sz="2100">
              <a:solidFill>
                <a:srgbClr val="FFFFFF"/>
              </a:solidFill>
              <a:latin typeface="Barlow"/>
              <a:ea typeface="Barlow"/>
              <a:cs typeface="Barlow"/>
              <a:sym typeface="Barlow"/>
            </a:endParaRPr>
          </a:p>
        </p:txBody>
      </p:sp>
      <p:sp>
        <p:nvSpPr>
          <p:cNvPr id="251" name="Google Shape;251;p14"/>
          <p:cNvSpPr txBox="1"/>
          <p:nvPr>
            <p:ph idx="4294967295" type="subTitle"/>
          </p:nvPr>
        </p:nvSpPr>
        <p:spPr>
          <a:xfrm>
            <a:off x="378550" y="2179350"/>
            <a:ext cx="4373400" cy="78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Barlow"/>
              <a:buChar char="➢"/>
            </a:pPr>
            <a:r>
              <a:rPr lang="en" sz="1800">
                <a:solidFill>
                  <a:srgbClr val="000000"/>
                </a:solidFill>
                <a:latin typeface="Barlow"/>
                <a:ea typeface="Barlow"/>
                <a:cs typeface="Barlow"/>
                <a:sym typeface="Barlow"/>
              </a:rPr>
              <a:t>A large and rich dataset from the U.S. Small Business Administration (SBA)</a:t>
            </a:r>
            <a:endParaRPr sz="1800">
              <a:solidFill>
                <a:srgbClr val="000000"/>
              </a:solidFill>
              <a:latin typeface="Barlow"/>
              <a:ea typeface="Barlow"/>
              <a:cs typeface="Barlow"/>
              <a:sym typeface="Barlow"/>
            </a:endParaRPr>
          </a:p>
          <a:p>
            <a:pPr indent="0" lvl="0" marL="457200" rtl="0" algn="l">
              <a:spcBef>
                <a:spcPts val="1800"/>
              </a:spcBef>
              <a:spcAft>
                <a:spcPts val="0"/>
              </a:spcAft>
              <a:buNone/>
            </a:pPr>
            <a:r>
              <a:t/>
            </a:r>
            <a:endParaRPr sz="1800">
              <a:solidFill>
                <a:srgbClr val="000000"/>
              </a:solidFill>
              <a:latin typeface="Barlow"/>
              <a:ea typeface="Barlow"/>
              <a:cs typeface="Barlow"/>
              <a:sym typeface="Barlow"/>
            </a:endParaRPr>
          </a:p>
          <a:p>
            <a:pPr indent="-342900" lvl="0" marL="457200" rtl="0" algn="l">
              <a:spcBef>
                <a:spcPts val="1800"/>
              </a:spcBef>
              <a:spcAft>
                <a:spcPts val="0"/>
              </a:spcAft>
              <a:buClr>
                <a:srgbClr val="FFFFFF"/>
              </a:buClr>
              <a:buSzPts val="1800"/>
              <a:buFont typeface="Barlow"/>
              <a:buChar char="➢"/>
            </a:pPr>
            <a:r>
              <a:rPr lang="en" sz="1800">
                <a:solidFill>
                  <a:srgbClr val="000000"/>
                </a:solidFill>
                <a:latin typeface="Barlow"/>
                <a:ea typeface="Barlow"/>
                <a:cs typeface="Barlow"/>
                <a:sym typeface="Barlow"/>
              </a:rPr>
              <a:t>SBA loans from 1970-2014</a:t>
            </a:r>
            <a:endParaRPr sz="1500">
              <a:solidFill>
                <a:srgbClr val="000000"/>
              </a:solidFill>
              <a:latin typeface="Barlow"/>
              <a:ea typeface="Barlow"/>
              <a:cs typeface="Barlow"/>
              <a:sym typeface="Barlow"/>
            </a:endParaRPr>
          </a:p>
        </p:txBody>
      </p:sp>
      <p:grpSp>
        <p:nvGrpSpPr>
          <p:cNvPr id="252" name="Google Shape;252;p14"/>
          <p:cNvGrpSpPr/>
          <p:nvPr/>
        </p:nvGrpSpPr>
        <p:grpSpPr>
          <a:xfrm>
            <a:off x="4019825" y="4759225"/>
            <a:ext cx="1331400" cy="384300"/>
            <a:chOff x="4019825" y="4759225"/>
            <a:chExt cx="1331400" cy="384300"/>
          </a:xfrm>
        </p:grpSpPr>
        <p:sp>
          <p:nvSpPr>
            <p:cNvPr id="253" name="Google Shape;253;p14"/>
            <p:cNvSpPr/>
            <p:nvPr/>
          </p:nvSpPr>
          <p:spPr>
            <a:xfrm>
              <a:off x="4019825" y="4909825"/>
              <a:ext cx="1331400" cy="233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4041175" y="4759225"/>
              <a:ext cx="1109400" cy="150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5"/>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60" name="Google Shape;260;p15"/>
          <p:cNvPicPr preferRelativeResize="0"/>
          <p:nvPr/>
        </p:nvPicPr>
        <p:blipFill>
          <a:blip r:embed="rId3">
            <a:alphaModFix/>
          </a:blip>
          <a:stretch>
            <a:fillRect/>
          </a:stretch>
        </p:blipFill>
        <p:spPr>
          <a:xfrm>
            <a:off x="756500" y="1180687"/>
            <a:ext cx="7630998" cy="2782124"/>
          </a:xfrm>
          <a:prstGeom prst="rect">
            <a:avLst/>
          </a:prstGeom>
          <a:noFill/>
          <a:ln>
            <a:noFill/>
          </a:ln>
        </p:spPr>
      </p:pic>
      <p:sp>
        <p:nvSpPr>
          <p:cNvPr id="261" name="Google Shape;261;p15"/>
          <p:cNvSpPr txBox="1"/>
          <p:nvPr>
            <p:ph idx="4294967295" type="title"/>
          </p:nvPr>
        </p:nvSpPr>
        <p:spPr>
          <a:xfrm>
            <a:off x="1981925" y="323275"/>
            <a:ext cx="5407200" cy="8574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600"/>
              </a:spcAft>
              <a:buNone/>
            </a:pPr>
            <a:r>
              <a:rPr lang="en" sz="2100">
                <a:solidFill>
                  <a:srgbClr val="FFFFFF"/>
                </a:solidFill>
                <a:latin typeface="Barlow"/>
                <a:ea typeface="Barlow"/>
                <a:cs typeface="Barlow"/>
                <a:sym typeface="Barlow"/>
              </a:rPr>
              <a:t>Data Set</a:t>
            </a:r>
            <a:endParaRPr sz="2100">
              <a:solidFill>
                <a:srgbClr val="FFFFFF"/>
              </a:solidFill>
              <a:latin typeface="Barlow"/>
              <a:ea typeface="Barlow"/>
              <a:cs typeface="Barlow"/>
              <a:sym typeface="Barlow"/>
            </a:endParaRPr>
          </a:p>
        </p:txBody>
      </p:sp>
      <p:grpSp>
        <p:nvGrpSpPr>
          <p:cNvPr id="262" name="Google Shape;262;p15"/>
          <p:cNvGrpSpPr/>
          <p:nvPr/>
        </p:nvGrpSpPr>
        <p:grpSpPr>
          <a:xfrm>
            <a:off x="4019825" y="4759225"/>
            <a:ext cx="1331400" cy="384300"/>
            <a:chOff x="4019825" y="4759225"/>
            <a:chExt cx="1331400" cy="384300"/>
          </a:xfrm>
        </p:grpSpPr>
        <p:sp>
          <p:nvSpPr>
            <p:cNvPr id="263" name="Google Shape;263;p15"/>
            <p:cNvSpPr/>
            <p:nvPr/>
          </p:nvSpPr>
          <p:spPr>
            <a:xfrm>
              <a:off x="4019825" y="4909825"/>
              <a:ext cx="1331400" cy="233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4041175" y="4759225"/>
              <a:ext cx="1109400" cy="150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6"/>
          <p:cNvSpPr txBox="1"/>
          <p:nvPr>
            <p:ph type="title"/>
          </p:nvPr>
        </p:nvSpPr>
        <p:spPr>
          <a:xfrm>
            <a:off x="2148650" y="670700"/>
            <a:ext cx="1358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270" name="Google Shape;270;p16"/>
          <p:cNvSpPr txBox="1"/>
          <p:nvPr>
            <p:ph idx="3" type="body"/>
          </p:nvPr>
        </p:nvSpPr>
        <p:spPr>
          <a:xfrm>
            <a:off x="409350" y="1661575"/>
            <a:ext cx="5187900" cy="30552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Font typeface="Barlow"/>
              <a:buChar char="➢"/>
            </a:pPr>
            <a:r>
              <a:rPr lang="en" sz="1500">
                <a:latin typeface="Barlow"/>
                <a:ea typeface="Barlow"/>
                <a:cs typeface="Barlow"/>
                <a:sym typeface="Barlow"/>
              </a:rPr>
              <a:t>What factors tend to cause a loan to be defaulted on.</a:t>
            </a:r>
            <a:endParaRPr sz="1500">
              <a:latin typeface="Barlow"/>
              <a:ea typeface="Barlow"/>
              <a:cs typeface="Barlow"/>
              <a:sym typeface="Barlow"/>
            </a:endParaRPr>
          </a:p>
          <a:p>
            <a:pPr indent="-323850" lvl="0" marL="457200" rtl="0" algn="l">
              <a:spcBef>
                <a:spcPts val="0"/>
              </a:spcBef>
              <a:spcAft>
                <a:spcPts val="0"/>
              </a:spcAft>
              <a:buSzPts val="1500"/>
              <a:buFont typeface="Barlow"/>
              <a:buChar char="➢"/>
            </a:pPr>
            <a:r>
              <a:rPr lang="en" sz="1500">
                <a:latin typeface="Barlow"/>
                <a:ea typeface="Barlow"/>
                <a:cs typeface="Barlow"/>
                <a:sym typeface="Barlow"/>
              </a:rPr>
              <a:t>Create a model to predict which approved loan applications will default on their loan. </a:t>
            </a:r>
            <a:endParaRPr/>
          </a:p>
        </p:txBody>
      </p:sp>
      <p:grpSp>
        <p:nvGrpSpPr>
          <p:cNvPr id="271" name="Google Shape;271;p16"/>
          <p:cNvGrpSpPr/>
          <p:nvPr/>
        </p:nvGrpSpPr>
        <p:grpSpPr>
          <a:xfrm flipH="1">
            <a:off x="124443" y="3123463"/>
            <a:ext cx="2548164" cy="2030420"/>
            <a:chOff x="9925050" y="4203700"/>
            <a:chExt cx="2267050" cy="1803375"/>
          </a:xfrm>
        </p:grpSpPr>
        <p:sp>
          <p:nvSpPr>
            <p:cNvPr id="272" name="Google Shape;272;p16"/>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6"/>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6"/>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5" name="Google Shape;275;p16"/>
          <p:cNvSpPr txBox="1"/>
          <p:nvPr/>
        </p:nvSpPr>
        <p:spPr>
          <a:xfrm>
            <a:off x="1413476" y="3123476"/>
            <a:ext cx="1185000" cy="7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Barlow Light"/>
                <a:ea typeface="Barlow Light"/>
                <a:cs typeface="Barlow Light"/>
                <a:sym typeface="Barlow Light"/>
              </a:rPr>
              <a:t>Hi, I have a small business. How can I get a loan and not default on it?</a:t>
            </a:r>
            <a:endParaRPr sz="1100">
              <a:latin typeface="Barlow Light"/>
              <a:ea typeface="Barlow Light"/>
              <a:cs typeface="Barlow Light"/>
              <a:sym typeface="Barlow Light"/>
            </a:endParaRPr>
          </a:p>
        </p:txBody>
      </p:sp>
      <p:sp>
        <p:nvSpPr>
          <p:cNvPr id="276" name="Google Shape;276;p16"/>
          <p:cNvSpPr/>
          <p:nvPr/>
        </p:nvSpPr>
        <p:spPr>
          <a:xfrm>
            <a:off x="8685375" y="1969550"/>
            <a:ext cx="458700" cy="137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7"/>
          <p:cNvSpPr txBox="1"/>
          <p:nvPr>
            <p:ph type="title"/>
          </p:nvPr>
        </p:nvSpPr>
        <p:spPr>
          <a:xfrm>
            <a:off x="457200" y="586975"/>
            <a:ext cx="5532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t>
            </a:r>
            <a:r>
              <a:rPr lang="en"/>
              <a:t>SBA ?</a:t>
            </a:r>
            <a:endParaRPr/>
          </a:p>
          <a:p>
            <a:pPr indent="0" lvl="0" marL="0" rtl="0" algn="l">
              <a:spcBef>
                <a:spcPts val="0"/>
              </a:spcBef>
              <a:spcAft>
                <a:spcPts val="0"/>
              </a:spcAft>
              <a:buNone/>
            </a:pPr>
            <a:r>
              <a:rPr lang="en"/>
              <a:t>Requirements and Tips</a:t>
            </a:r>
            <a:endParaRPr/>
          </a:p>
        </p:txBody>
      </p:sp>
      <p:sp>
        <p:nvSpPr>
          <p:cNvPr id="282" name="Google Shape;282;p17"/>
          <p:cNvSpPr txBox="1"/>
          <p:nvPr>
            <p:ph idx="1" type="body"/>
          </p:nvPr>
        </p:nvSpPr>
        <p:spPr>
          <a:xfrm>
            <a:off x="457200" y="1661575"/>
            <a:ext cx="1656300" cy="30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Barlow"/>
                <a:ea typeface="Barlow"/>
                <a:cs typeface="Barlow"/>
                <a:sym typeface="Barlow"/>
              </a:rPr>
              <a:t>The Small Business Administration </a:t>
            </a:r>
            <a:endParaRPr b="1">
              <a:latin typeface="Barlow"/>
              <a:ea typeface="Barlow"/>
              <a:cs typeface="Barlow"/>
              <a:sym typeface="Barlow"/>
            </a:endParaRPr>
          </a:p>
          <a:p>
            <a:pPr indent="-304800" lvl="0" marL="457200" rtl="0" algn="l">
              <a:spcBef>
                <a:spcPts val="600"/>
              </a:spcBef>
              <a:spcAft>
                <a:spcPts val="0"/>
              </a:spcAft>
              <a:buSzPts val="1200"/>
              <a:buChar char="▹"/>
            </a:pPr>
            <a:r>
              <a:rPr lang="en"/>
              <a:t>Provides support to small businesses and entrepreneurs. </a:t>
            </a:r>
            <a:endParaRPr/>
          </a:p>
          <a:p>
            <a:pPr indent="-304800" lvl="0" marL="457200" rtl="0" algn="l">
              <a:spcBef>
                <a:spcPts val="0"/>
              </a:spcBef>
              <a:spcAft>
                <a:spcPts val="0"/>
              </a:spcAft>
              <a:buSzPts val="1200"/>
              <a:buChar char="▹"/>
            </a:pPr>
            <a:r>
              <a:rPr lang="en"/>
              <a:t>Connects businesses with lenders to help grow their business. </a:t>
            </a:r>
            <a:endParaRPr/>
          </a:p>
        </p:txBody>
      </p:sp>
      <p:sp>
        <p:nvSpPr>
          <p:cNvPr id="283" name="Google Shape;283;p17"/>
          <p:cNvSpPr txBox="1"/>
          <p:nvPr>
            <p:ph idx="2" type="body"/>
          </p:nvPr>
        </p:nvSpPr>
        <p:spPr>
          <a:xfrm>
            <a:off x="2198350" y="1661575"/>
            <a:ext cx="1656300" cy="30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Barlow"/>
                <a:ea typeface="Barlow"/>
                <a:cs typeface="Barlow"/>
                <a:sym typeface="Barlow"/>
              </a:rPr>
              <a:t>Requirements</a:t>
            </a:r>
            <a:endParaRPr/>
          </a:p>
          <a:p>
            <a:pPr indent="-304800" lvl="0" marL="457200" rtl="0" algn="l">
              <a:spcBef>
                <a:spcPts val="600"/>
              </a:spcBef>
              <a:spcAft>
                <a:spcPts val="0"/>
              </a:spcAft>
              <a:buSzPts val="1200"/>
              <a:buChar char="▹"/>
            </a:pPr>
            <a:r>
              <a:rPr lang="en"/>
              <a:t>Must be a legally operating business in the USA. </a:t>
            </a:r>
            <a:endParaRPr/>
          </a:p>
          <a:p>
            <a:pPr indent="-304800" lvl="0" marL="457200" rtl="0" algn="l">
              <a:spcBef>
                <a:spcPts val="0"/>
              </a:spcBef>
              <a:spcAft>
                <a:spcPts val="0"/>
              </a:spcAft>
              <a:buSzPts val="1200"/>
              <a:buChar char="▹"/>
            </a:pPr>
            <a:r>
              <a:rPr lang="en"/>
              <a:t>Cannot be funded by another lender.</a:t>
            </a:r>
            <a:endParaRPr/>
          </a:p>
        </p:txBody>
      </p:sp>
      <p:sp>
        <p:nvSpPr>
          <p:cNvPr id="284" name="Google Shape;284;p17"/>
          <p:cNvSpPr txBox="1"/>
          <p:nvPr>
            <p:ph idx="3" type="body"/>
          </p:nvPr>
        </p:nvSpPr>
        <p:spPr>
          <a:xfrm>
            <a:off x="3939500" y="1661575"/>
            <a:ext cx="1656300" cy="30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Barlow"/>
                <a:ea typeface="Barlow"/>
                <a:cs typeface="Barlow"/>
                <a:sym typeface="Barlow"/>
              </a:rPr>
              <a:t>Deciding factors</a:t>
            </a:r>
            <a:endParaRPr/>
          </a:p>
          <a:p>
            <a:pPr indent="-304800" lvl="0" marL="457200" rtl="0" algn="l">
              <a:spcBef>
                <a:spcPts val="600"/>
              </a:spcBef>
              <a:spcAft>
                <a:spcPts val="0"/>
              </a:spcAft>
              <a:buSzPts val="1200"/>
              <a:buChar char="▹"/>
            </a:pPr>
            <a:r>
              <a:rPr lang="en"/>
              <a:t>How you get your income</a:t>
            </a:r>
            <a:endParaRPr/>
          </a:p>
          <a:p>
            <a:pPr indent="-304800" lvl="0" marL="457200" rtl="0" algn="l">
              <a:spcBef>
                <a:spcPts val="0"/>
              </a:spcBef>
              <a:spcAft>
                <a:spcPts val="0"/>
              </a:spcAft>
              <a:buSzPts val="1200"/>
              <a:buChar char="▹"/>
            </a:pPr>
            <a:r>
              <a:rPr lang="en"/>
              <a:t>Business location </a:t>
            </a:r>
            <a:endParaRPr/>
          </a:p>
          <a:p>
            <a:pPr indent="-304800" lvl="0" marL="457200" rtl="0" algn="l">
              <a:spcBef>
                <a:spcPts val="0"/>
              </a:spcBef>
              <a:spcAft>
                <a:spcPts val="0"/>
              </a:spcAft>
              <a:buSzPts val="1200"/>
              <a:buChar char="▹"/>
            </a:pPr>
            <a:r>
              <a:rPr lang="en"/>
              <a:t>Business size  </a:t>
            </a:r>
            <a:endParaRPr/>
          </a:p>
          <a:p>
            <a:pPr indent="-304800" lvl="0" marL="457200" rtl="0" algn="l">
              <a:spcBef>
                <a:spcPts val="0"/>
              </a:spcBef>
              <a:spcAft>
                <a:spcPts val="0"/>
              </a:spcAft>
              <a:buSzPts val="1200"/>
              <a:buChar char="▹"/>
            </a:pPr>
            <a:r>
              <a:rPr lang="en"/>
              <a:t>New or existing </a:t>
            </a:r>
            <a:endParaRPr/>
          </a:p>
          <a:p>
            <a:pPr indent="0" lvl="0" marL="0" rtl="0" algn="l">
              <a:spcBef>
                <a:spcPts val="600"/>
              </a:spcBef>
              <a:spcAft>
                <a:spcPts val="0"/>
              </a:spcAft>
              <a:buNone/>
            </a:pPr>
            <a:r>
              <a:t/>
            </a:r>
            <a:endParaRPr/>
          </a:p>
        </p:txBody>
      </p:sp>
      <p:sp>
        <p:nvSpPr>
          <p:cNvPr id="285" name="Google Shape;285;p17"/>
          <p:cNvSpPr/>
          <p:nvPr/>
        </p:nvSpPr>
        <p:spPr>
          <a:xfrm>
            <a:off x="8669525" y="2001250"/>
            <a:ext cx="474600" cy="156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get a loan?</a:t>
            </a:r>
            <a:endParaRPr/>
          </a:p>
        </p:txBody>
      </p:sp>
      <p:sp>
        <p:nvSpPr>
          <p:cNvPr id="291" name="Google Shape;291;p18"/>
          <p:cNvSpPr txBox="1"/>
          <p:nvPr>
            <p:ph idx="1" type="body"/>
          </p:nvPr>
        </p:nvSpPr>
        <p:spPr>
          <a:xfrm>
            <a:off x="457200" y="1581475"/>
            <a:ext cx="2270700" cy="3055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1800">
                <a:latin typeface="Barlow"/>
                <a:ea typeface="Barlow"/>
                <a:cs typeface="Barlow"/>
                <a:sym typeface="Barlow"/>
              </a:rPr>
              <a:t>Personal</a:t>
            </a:r>
            <a:endParaRPr b="1" sz="1800">
              <a:latin typeface="Barlow"/>
              <a:ea typeface="Barlow"/>
              <a:cs typeface="Barlow"/>
              <a:sym typeface="Barlow"/>
            </a:endParaRPr>
          </a:p>
          <a:p>
            <a:pPr indent="-330200" lvl="0" marL="457200" rtl="0" algn="l">
              <a:lnSpc>
                <a:spcPct val="115000"/>
              </a:lnSpc>
              <a:spcBef>
                <a:spcPts val="0"/>
              </a:spcBef>
              <a:spcAft>
                <a:spcPts val="0"/>
              </a:spcAft>
              <a:buSzPts val="1600"/>
              <a:buChar char="➢"/>
            </a:pPr>
            <a:r>
              <a:rPr lang="en" sz="1600">
                <a:latin typeface="Barlow"/>
                <a:ea typeface="Barlow"/>
                <a:cs typeface="Barlow"/>
                <a:sym typeface="Barlow"/>
              </a:rPr>
              <a:t>Credit Score</a:t>
            </a:r>
            <a:endParaRPr sz="1600">
              <a:latin typeface="Barlow"/>
              <a:ea typeface="Barlow"/>
              <a:cs typeface="Barlow"/>
              <a:sym typeface="Barlow"/>
            </a:endParaRPr>
          </a:p>
          <a:p>
            <a:pPr indent="-330200" lvl="0" marL="457200" rtl="0" algn="l">
              <a:lnSpc>
                <a:spcPct val="115000"/>
              </a:lnSpc>
              <a:spcBef>
                <a:spcPts val="0"/>
              </a:spcBef>
              <a:spcAft>
                <a:spcPts val="0"/>
              </a:spcAft>
              <a:buSzPts val="1600"/>
              <a:buFont typeface="Barlow"/>
              <a:buChar char="➢"/>
            </a:pPr>
            <a:r>
              <a:rPr lang="en" sz="1600">
                <a:latin typeface="Barlow"/>
                <a:ea typeface="Barlow"/>
                <a:cs typeface="Barlow"/>
                <a:sym typeface="Barlow"/>
              </a:rPr>
              <a:t>Interview with the banks</a:t>
            </a:r>
            <a:endParaRPr sz="1600">
              <a:latin typeface="Barlow"/>
              <a:ea typeface="Barlow"/>
              <a:cs typeface="Barlow"/>
              <a:sym typeface="Barlow"/>
            </a:endParaRPr>
          </a:p>
          <a:p>
            <a:pPr indent="-330200" lvl="0" marL="457200" rtl="0" algn="l">
              <a:lnSpc>
                <a:spcPct val="115000"/>
              </a:lnSpc>
              <a:spcBef>
                <a:spcPts val="0"/>
              </a:spcBef>
              <a:spcAft>
                <a:spcPts val="0"/>
              </a:spcAft>
              <a:buSzPts val="1600"/>
              <a:buFont typeface="Barlow"/>
              <a:buChar char="➢"/>
            </a:pPr>
            <a:r>
              <a:rPr lang="en" sz="1600">
                <a:latin typeface="Barlow"/>
                <a:ea typeface="Barlow"/>
                <a:cs typeface="Barlow"/>
                <a:sym typeface="Barlow"/>
              </a:rPr>
              <a:t>Personal Record</a:t>
            </a:r>
            <a:endParaRPr sz="1600">
              <a:latin typeface="Barlow"/>
              <a:ea typeface="Barlow"/>
              <a:cs typeface="Barlow"/>
              <a:sym typeface="Barlow"/>
            </a:endParaRPr>
          </a:p>
        </p:txBody>
      </p:sp>
      <p:sp>
        <p:nvSpPr>
          <p:cNvPr id="292" name="Google Shape;292;p18"/>
          <p:cNvSpPr txBox="1"/>
          <p:nvPr>
            <p:ph idx="2" type="body"/>
          </p:nvPr>
        </p:nvSpPr>
        <p:spPr>
          <a:xfrm>
            <a:off x="2917900" y="1581475"/>
            <a:ext cx="2510700" cy="305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Barlow"/>
                <a:ea typeface="Barlow"/>
                <a:cs typeface="Barlow"/>
                <a:sym typeface="Barlow"/>
              </a:rPr>
              <a:t>Business</a:t>
            </a:r>
            <a:endParaRPr b="1" sz="1800">
              <a:latin typeface="Barlow"/>
              <a:ea typeface="Barlow"/>
              <a:cs typeface="Barlow"/>
              <a:sym typeface="Barlow"/>
            </a:endParaRPr>
          </a:p>
          <a:p>
            <a:pPr indent="-330200" lvl="0" marL="457200" rtl="0" algn="l">
              <a:lnSpc>
                <a:spcPct val="115000"/>
              </a:lnSpc>
              <a:spcBef>
                <a:spcPts val="0"/>
              </a:spcBef>
              <a:spcAft>
                <a:spcPts val="0"/>
              </a:spcAft>
              <a:buSzPts val="1600"/>
              <a:buChar char="➢"/>
            </a:pPr>
            <a:r>
              <a:rPr lang="en" sz="1600"/>
              <a:t>Existing or New</a:t>
            </a:r>
            <a:endParaRPr sz="1600"/>
          </a:p>
          <a:p>
            <a:pPr indent="-330200" lvl="0" marL="457200" rtl="0" algn="l">
              <a:lnSpc>
                <a:spcPct val="115000"/>
              </a:lnSpc>
              <a:spcBef>
                <a:spcPts val="0"/>
              </a:spcBef>
              <a:spcAft>
                <a:spcPts val="0"/>
              </a:spcAft>
              <a:buSzPts val="1600"/>
              <a:buChar char="➢"/>
            </a:pPr>
            <a:r>
              <a:rPr lang="en" sz="1600"/>
              <a:t>Bank</a:t>
            </a:r>
            <a:endParaRPr sz="1600"/>
          </a:p>
          <a:p>
            <a:pPr indent="-330200" lvl="0" marL="457200" rtl="0" algn="l">
              <a:lnSpc>
                <a:spcPct val="115000"/>
              </a:lnSpc>
              <a:spcBef>
                <a:spcPts val="0"/>
              </a:spcBef>
              <a:spcAft>
                <a:spcPts val="0"/>
              </a:spcAft>
              <a:buSzPts val="1600"/>
              <a:buChar char="➢"/>
            </a:pPr>
            <a:r>
              <a:rPr lang="en" sz="1600"/>
              <a:t>Industry</a:t>
            </a:r>
            <a:endParaRPr sz="1600"/>
          </a:p>
          <a:p>
            <a:pPr indent="-330200" lvl="0" marL="457200" rtl="0" algn="l">
              <a:lnSpc>
                <a:spcPct val="115000"/>
              </a:lnSpc>
              <a:spcBef>
                <a:spcPts val="0"/>
              </a:spcBef>
              <a:spcAft>
                <a:spcPts val="0"/>
              </a:spcAft>
              <a:buSzPts val="1600"/>
              <a:buChar char="➢"/>
            </a:pPr>
            <a:r>
              <a:rPr lang="en" sz="1600"/>
              <a:t>Loan Terms</a:t>
            </a:r>
            <a:endParaRPr sz="1600"/>
          </a:p>
          <a:p>
            <a:pPr indent="-330200" lvl="0" marL="457200" rtl="0" algn="l">
              <a:lnSpc>
                <a:spcPct val="115000"/>
              </a:lnSpc>
              <a:spcBef>
                <a:spcPts val="0"/>
              </a:spcBef>
              <a:spcAft>
                <a:spcPts val="0"/>
              </a:spcAft>
              <a:buSzPts val="1600"/>
              <a:buChar char="➢"/>
            </a:pPr>
            <a:r>
              <a:rPr lang="en" sz="1600"/>
              <a:t>Loan Amounts</a:t>
            </a:r>
            <a:endParaRPr sz="1600"/>
          </a:p>
          <a:p>
            <a:pPr indent="0" lvl="0" marL="0" rtl="0" algn="l">
              <a:lnSpc>
                <a:spcPct val="115000"/>
              </a:lnSpc>
              <a:spcBef>
                <a:spcPts val="0"/>
              </a:spcBef>
              <a:spcAft>
                <a:spcPts val="0"/>
              </a:spcAft>
              <a:buNone/>
            </a:pPr>
            <a:r>
              <a:t/>
            </a:r>
            <a:endParaRPr/>
          </a:p>
        </p:txBody>
      </p:sp>
      <p:sp>
        <p:nvSpPr>
          <p:cNvPr id="293" name="Google Shape;293;p18"/>
          <p:cNvSpPr/>
          <p:nvPr/>
        </p:nvSpPr>
        <p:spPr>
          <a:xfrm>
            <a:off x="8661600" y="2048800"/>
            <a:ext cx="482400" cy="148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pic>
        <p:nvPicPr>
          <p:cNvPr id="298" name="Google Shape;298;p19"/>
          <p:cNvPicPr preferRelativeResize="0"/>
          <p:nvPr/>
        </p:nvPicPr>
        <p:blipFill>
          <a:blip r:embed="rId3">
            <a:alphaModFix/>
          </a:blip>
          <a:stretch>
            <a:fillRect/>
          </a:stretch>
        </p:blipFill>
        <p:spPr>
          <a:xfrm>
            <a:off x="1030838" y="164413"/>
            <a:ext cx="7082225" cy="4814675"/>
          </a:xfrm>
          <a:prstGeom prst="rect">
            <a:avLst/>
          </a:prstGeom>
          <a:noFill/>
          <a:ln>
            <a:noFill/>
          </a:ln>
        </p:spPr>
      </p:pic>
      <p:sp>
        <p:nvSpPr>
          <p:cNvPr id="299" name="Google Shape;299;p19"/>
          <p:cNvSpPr/>
          <p:nvPr/>
        </p:nvSpPr>
        <p:spPr>
          <a:xfrm>
            <a:off x="4001550" y="4775075"/>
            <a:ext cx="1077900" cy="368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19"/>
          <p:cNvGrpSpPr/>
          <p:nvPr/>
        </p:nvGrpSpPr>
        <p:grpSpPr>
          <a:xfrm>
            <a:off x="5166925" y="872775"/>
            <a:ext cx="2200500" cy="930300"/>
            <a:chOff x="5166925" y="872775"/>
            <a:chExt cx="2200500" cy="930300"/>
          </a:xfrm>
        </p:grpSpPr>
        <p:sp>
          <p:nvSpPr>
            <p:cNvPr id="301" name="Google Shape;301;p19"/>
            <p:cNvSpPr/>
            <p:nvPr/>
          </p:nvSpPr>
          <p:spPr>
            <a:xfrm>
              <a:off x="5166925" y="872775"/>
              <a:ext cx="2163300" cy="930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txBox="1"/>
            <p:nvPr/>
          </p:nvSpPr>
          <p:spPr>
            <a:xfrm>
              <a:off x="5282125" y="944088"/>
              <a:ext cx="20853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Light"/>
                  <a:ea typeface="Barlow Light"/>
                  <a:cs typeface="Barlow Light"/>
                  <a:sym typeface="Barlow Light"/>
                </a:rPr>
                <a:t>Between 1970 and 2014 70% of loans were given to Existing businesses</a:t>
              </a:r>
              <a:endParaRPr>
                <a:latin typeface="Barlow Light"/>
                <a:ea typeface="Barlow Light"/>
                <a:cs typeface="Barlow Light"/>
                <a:sym typeface="Barlow Light"/>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0"/>
          <p:cNvSpPr txBox="1"/>
          <p:nvPr>
            <p:ph type="title"/>
          </p:nvPr>
        </p:nvSpPr>
        <p:spPr>
          <a:xfrm>
            <a:off x="603975" y="453825"/>
            <a:ext cx="4937100" cy="618000"/>
          </a:xfrm>
          <a:prstGeom prst="rect">
            <a:avLst/>
          </a:prstGeom>
          <a:solidFill>
            <a:srgbClr val="FFFFFF"/>
          </a:solidFill>
        </p:spPr>
        <p:txBody>
          <a:bodyPr anchorCtr="0" anchor="b" bIns="91425" lIns="91425" spcFirstLastPara="1" rIns="91425" wrap="square" tIns="91425">
            <a:noAutofit/>
          </a:bodyPr>
          <a:lstStyle/>
          <a:p>
            <a:pPr indent="0" lvl="0" marL="0" rtl="0" algn="ctr">
              <a:spcBef>
                <a:spcPts val="0"/>
              </a:spcBef>
              <a:spcAft>
                <a:spcPts val="0"/>
              </a:spcAft>
              <a:buNone/>
            </a:pPr>
            <a:r>
              <a:rPr lang="en" sz="2100">
                <a:solidFill>
                  <a:srgbClr val="000000"/>
                </a:solidFill>
              </a:rPr>
              <a:t>Factors that play a role in defaultness</a:t>
            </a:r>
            <a:endParaRPr sz="2100">
              <a:solidFill>
                <a:srgbClr val="000000"/>
              </a:solidFill>
            </a:endParaRPr>
          </a:p>
        </p:txBody>
      </p:sp>
      <p:graphicFrame>
        <p:nvGraphicFramePr>
          <p:cNvPr id="308" name="Google Shape;308;p20"/>
          <p:cNvGraphicFramePr/>
          <p:nvPr/>
        </p:nvGraphicFramePr>
        <p:xfrm>
          <a:off x="2836963" y="1365969"/>
          <a:ext cx="3000000" cy="3000000"/>
        </p:xfrm>
        <a:graphic>
          <a:graphicData uri="http://schemas.openxmlformats.org/drawingml/2006/table">
            <a:tbl>
              <a:tblPr>
                <a:noFill/>
                <a:tableStyleId>{51930567-FB61-4587-AE4A-2DC8F2FAED1D}</a:tableStyleId>
              </a:tblPr>
              <a:tblGrid>
                <a:gridCol w="2891175"/>
              </a:tblGrid>
              <a:tr h="413075">
                <a:tc>
                  <a:txBody>
                    <a:bodyPr/>
                    <a:lstStyle/>
                    <a:p>
                      <a:pPr indent="0" lvl="0" marL="0" rtl="0" algn="ctr">
                        <a:spcBef>
                          <a:spcPts val="0"/>
                        </a:spcBef>
                        <a:spcAft>
                          <a:spcPts val="0"/>
                        </a:spcAft>
                        <a:buNone/>
                      </a:pPr>
                      <a:r>
                        <a:rPr b="1" lang="en" sz="2200">
                          <a:latin typeface="Barlow"/>
                          <a:ea typeface="Barlow"/>
                          <a:cs typeface="Barlow"/>
                          <a:sym typeface="Barlow"/>
                        </a:rPr>
                        <a:t>Features</a:t>
                      </a:r>
                      <a:endParaRPr b="1" sz="2200">
                        <a:latin typeface="Barlow"/>
                        <a:ea typeface="Barlow"/>
                        <a:cs typeface="Barlow"/>
                        <a:sym typeface="Barlow"/>
                      </a:endParaRPr>
                    </a:p>
                  </a:txBody>
                  <a:tcPr marT="68575" marB="68575" marR="91425" marL="91425" anchor="ctr">
                    <a:lnL cap="flat" cmpd="sng" w="9525">
                      <a:solidFill>
                        <a:srgbClr val="A5B0FE"/>
                      </a:solidFill>
                      <a:prstDash val="dash"/>
                      <a:round/>
                      <a:headEnd len="sm" w="sm" type="none"/>
                      <a:tailEnd len="sm" w="sm" type="none"/>
                    </a:lnL>
                    <a:lnR cap="flat" cmpd="sng" w="9525">
                      <a:solidFill>
                        <a:srgbClr val="A5B0FE"/>
                      </a:solidFill>
                      <a:prstDash val="dash"/>
                      <a:round/>
                      <a:headEnd len="sm" w="sm" type="none"/>
                      <a:tailEnd len="sm" w="sm" type="none"/>
                    </a:lnR>
                    <a:lnT cap="flat" cmpd="sng" w="28575">
                      <a:solidFill>
                        <a:srgbClr val="A5B0FE"/>
                      </a:solidFill>
                      <a:prstDash val="solid"/>
                      <a:round/>
                      <a:headEnd len="sm" w="sm" type="none"/>
                      <a:tailEnd len="sm" w="sm" type="none"/>
                    </a:lnT>
                    <a:lnB cap="flat" cmpd="sng" w="9525">
                      <a:solidFill>
                        <a:srgbClr val="A5B0FE"/>
                      </a:solidFill>
                      <a:prstDash val="solid"/>
                      <a:round/>
                      <a:headEnd len="sm" w="sm" type="none"/>
                      <a:tailEnd len="sm" w="sm" type="none"/>
                    </a:lnB>
                    <a:solidFill>
                      <a:srgbClr val="FFFFFF"/>
                    </a:solidFill>
                  </a:tcPr>
                </a:tc>
              </a:tr>
              <a:tr h="550750">
                <a:tc>
                  <a:txBody>
                    <a:bodyPr/>
                    <a:lstStyle/>
                    <a:p>
                      <a:pPr indent="0" lvl="0" marL="0" rtl="0" algn="ctr">
                        <a:spcBef>
                          <a:spcPts val="0"/>
                        </a:spcBef>
                        <a:spcAft>
                          <a:spcPts val="0"/>
                        </a:spcAft>
                        <a:buNone/>
                      </a:pPr>
                      <a:r>
                        <a:rPr lang="en" sz="1600">
                          <a:latin typeface="Barlow Light"/>
                          <a:ea typeface="Barlow Light"/>
                          <a:cs typeface="Barlow Light"/>
                          <a:sym typeface="Barlow Light"/>
                        </a:rPr>
                        <a:t>Industry</a:t>
                      </a:r>
                      <a:endParaRPr sz="1600">
                        <a:latin typeface="Barlow Light"/>
                        <a:ea typeface="Barlow Light"/>
                        <a:cs typeface="Barlow Light"/>
                        <a:sym typeface="Barlow Light"/>
                      </a:endParaRPr>
                    </a:p>
                  </a:txBody>
                  <a:tcPr marT="68575" marB="68575" marR="91425" marL="91425" anchor="ctr">
                    <a:lnL cap="flat" cmpd="sng" w="9525">
                      <a:solidFill>
                        <a:srgbClr val="A5B0FE"/>
                      </a:solidFill>
                      <a:prstDash val="dash"/>
                      <a:round/>
                      <a:headEnd len="sm" w="sm" type="none"/>
                      <a:tailEnd len="sm" w="sm" type="none"/>
                    </a:lnL>
                    <a:lnR cap="flat" cmpd="sng" w="9525">
                      <a:solidFill>
                        <a:srgbClr val="A5B0FE"/>
                      </a:solidFill>
                      <a:prstDash val="dash"/>
                      <a:round/>
                      <a:headEnd len="sm" w="sm" type="none"/>
                      <a:tailEnd len="sm" w="sm" type="none"/>
                    </a:lnR>
                    <a:lnT cap="flat" cmpd="sng" w="9525">
                      <a:solidFill>
                        <a:srgbClr val="A5B0FE"/>
                      </a:solidFill>
                      <a:prstDash val="solid"/>
                      <a:round/>
                      <a:headEnd len="sm" w="sm" type="none"/>
                      <a:tailEnd len="sm" w="sm" type="none"/>
                    </a:lnT>
                    <a:lnB cap="flat" cmpd="sng" w="9525">
                      <a:solidFill>
                        <a:srgbClr val="A5B0FE"/>
                      </a:solidFill>
                      <a:prstDash val="solid"/>
                      <a:round/>
                      <a:headEnd len="sm" w="sm" type="none"/>
                      <a:tailEnd len="sm" w="sm" type="none"/>
                    </a:lnB>
                    <a:solidFill>
                      <a:srgbClr val="FFFFFF"/>
                    </a:solidFill>
                  </a:tcPr>
                </a:tc>
              </a:tr>
              <a:tr h="550750">
                <a:tc>
                  <a:txBody>
                    <a:bodyPr/>
                    <a:lstStyle/>
                    <a:p>
                      <a:pPr indent="0" lvl="0" marL="0" rtl="0" algn="ctr">
                        <a:spcBef>
                          <a:spcPts val="0"/>
                        </a:spcBef>
                        <a:spcAft>
                          <a:spcPts val="0"/>
                        </a:spcAft>
                        <a:buNone/>
                      </a:pPr>
                      <a:r>
                        <a:rPr lang="en" sz="1600">
                          <a:latin typeface="Barlow Light"/>
                          <a:ea typeface="Barlow Light"/>
                          <a:cs typeface="Barlow Light"/>
                          <a:sym typeface="Barlow Light"/>
                        </a:rPr>
                        <a:t>Year</a:t>
                      </a:r>
                      <a:endParaRPr sz="1600">
                        <a:latin typeface="Barlow Light"/>
                        <a:ea typeface="Barlow Light"/>
                        <a:cs typeface="Barlow Light"/>
                        <a:sym typeface="Barlow Light"/>
                      </a:endParaRPr>
                    </a:p>
                  </a:txBody>
                  <a:tcPr marT="68575" marB="68575" marR="91425" marL="91425" anchor="ctr">
                    <a:lnL cap="flat" cmpd="sng" w="9525">
                      <a:solidFill>
                        <a:srgbClr val="A5B0FE"/>
                      </a:solidFill>
                      <a:prstDash val="dash"/>
                      <a:round/>
                      <a:headEnd len="sm" w="sm" type="none"/>
                      <a:tailEnd len="sm" w="sm" type="none"/>
                    </a:lnL>
                    <a:lnR cap="flat" cmpd="sng" w="9525">
                      <a:solidFill>
                        <a:srgbClr val="A5B0FE"/>
                      </a:solidFill>
                      <a:prstDash val="dash"/>
                      <a:round/>
                      <a:headEnd len="sm" w="sm" type="none"/>
                      <a:tailEnd len="sm" w="sm" type="none"/>
                    </a:lnR>
                    <a:lnT cap="flat" cmpd="sng" w="9525">
                      <a:solidFill>
                        <a:srgbClr val="A5B0FE"/>
                      </a:solidFill>
                      <a:prstDash val="solid"/>
                      <a:round/>
                      <a:headEnd len="sm" w="sm" type="none"/>
                      <a:tailEnd len="sm" w="sm" type="none"/>
                    </a:lnT>
                    <a:lnB cap="flat" cmpd="sng" w="9525">
                      <a:solidFill>
                        <a:srgbClr val="A5B0FE"/>
                      </a:solidFill>
                      <a:prstDash val="solid"/>
                      <a:round/>
                      <a:headEnd len="sm" w="sm" type="none"/>
                      <a:tailEnd len="sm" w="sm" type="none"/>
                    </a:lnB>
                    <a:solidFill>
                      <a:srgbClr val="FFFFFF"/>
                    </a:solidFill>
                  </a:tcPr>
                </a:tc>
              </a:tr>
              <a:tr h="550750">
                <a:tc>
                  <a:txBody>
                    <a:bodyPr/>
                    <a:lstStyle/>
                    <a:p>
                      <a:pPr indent="0" lvl="0" marL="0" rtl="0" algn="ctr">
                        <a:spcBef>
                          <a:spcPts val="0"/>
                        </a:spcBef>
                        <a:spcAft>
                          <a:spcPts val="0"/>
                        </a:spcAft>
                        <a:buNone/>
                      </a:pPr>
                      <a:r>
                        <a:rPr lang="en" sz="1600">
                          <a:latin typeface="Barlow Light"/>
                          <a:ea typeface="Barlow Light"/>
                          <a:cs typeface="Barlow Light"/>
                          <a:sym typeface="Barlow Light"/>
                        </a:rPr>
                        <a:t>Loan Term</a:t>
                      </a:r>
                      <a:endParaRPr sz="1600">
                        <a:latin typeface="Barlow Light"/>
                        <a:ea typeface="Barlow Light"/>
                        <a:cs typeface="Barlow Light"/>
                        <a:sym typeface="Barlow Light"/>
                      </a:endParaRPr>
                    </a:p>
                  </a:txBody>
                  <a:tcPr marT="68575" marB="68575" marR="91425" marL="91425" anchor="ctr">
                    <a:lnL cap="flat" cmpd="sng" w="9525">
                      <a:solidFill>
                        <a:srgbClr val="A5B0FE"/>
                      </a:solidFill>
                      <a:prstDash val="dash"/>
                      <a:round/>
                      <a:headEnd len="sm" w="sm" type="none"/>
                      <a:tailEnd len="sm" w="sm" type="none"/>
                    </a:lnL>
                    <a:lnR cap="flat" cmpd="sng" w="9525">
                      <a:solidFill>
                        <a:srgbClr val="A5B0FE"/>
                      </a:solidFill>
                      <a:prstDash val="dash"/>
                      <a:round/>
                      <a:headEnd len="sm" w="sm" type="none"/>
                      <a:tailEnd len="sm" w="sm" type="none"/>
                    </a:lnR>
                    <a:lnT cap="flat" cmpd="sng" w="9525">
                      <a:solidFill>
                        <a:srgbClr val="A5B0FE"/>
                      </a:solidFill>
                      <a:prstDash val="solid"/>
                      <a:round/>
                      <a:headEnd len="sm" w="sm" type="none"/>
                      <a:tailEnd len="sm" w="sm" type="none"/>
                    </a:lnT>
                    <a:lnB cap="flat" cmpd="sng" w="9525">
                      <a:solidFill>
                        <a:srgbClr val="A5B0FE"/>
                      </a:solidFill>
                      <a:prstDash val="solid"/>
                      <a:round/>
                      <a:headEnd len="sm" w="sm" type="none"/>
                      <a:tailEnd len="sm" w="sm" type="none"/>
                    </a:lnB>
                    <a:solidFill>
                      <a:srgbClr val="FFFFFF"/>
                    </a:solidFill>
                  </a:tcPr>
                </a:tc>
              </a:tr>
              <a:tr h="550750">
                <a:tc>
                  <a:txBody>
                    <a:bodyPr/>
                    <a:lstStyle/>
                    <a:p>
                      <a:pPr indent="0" lvl="0" marL="0" rtl="0" algn="ctr">
                        <a:spcBef>
                          <a:spcPts val="0"/>
                        </a:spcBef>
                        <a:spcAft>
                          <a:spcPts val="0"/>
                        </a:spcAft>
                        <a:buNone/>
                      </a:pPr>
                      <a:r>
                        <a:rPr lang="en" sz="1600">
                          <a:latin typeface="Barlow Light"/>
                          <a:ea typeface="Barlow Light"/>
                          <a:cs typeface="Barlow Light"/>
                          <a:sym typeface="Barlow Light"/>
                        </a:rPr>
                        <a:t>Loan Amount</a:t>
                      </a:r>
                      <a:endParaRPr sz="1600">
                        <a:latin typeface="Barlow Light"/>
                        <a:ea typeface="Barlow Light"/>
                        <a:cs typeface="Barlow Light"/>
                        <a:sym typeface="Barlow Light"/>
                      </a:endParaRPr>
                    </a:p>
                  </a:txBody>
                  <a:tcPr marT="68575" marB="68575" marR="91425" marL="91425" anchor="ctr">
                    <a:lnL cap="flat" cmpd="sng" w="9525">
                      <a:solidFill>
                        <a:srgbClr val="A5B0FE"/>
                      </a:solidFill>
                      <a:prstDash val="dash"/>
                      <a:round/>
                      <a:headEnd len="sm" w="sm" type="none"/>
                      <a:tailEnd len="sm" w="sm" type="none"/>
                    </a:lnL>
                    <a:lnR cap="flat" cmpd="sng" w="9525">
                      <a:solidFill>
                        <a:srgbClr val="A5B0FE"/>
                      </a:solidFill>
                      <a:prstDash val="dash"/>
                      <a:round/>
                      <a:headEnd len="sm" w="sm" type="none"/>
                      <a:tailEnd len="sm" w="sm" type="none"/>
                    </a:lnR>
                    <a:lnT cap="flat" cmpd="sng" w="9525">
                      <a:solidFill>
                        <a:srgbClr val="A5B0FE"/>
                      </a:solidFill>
                      <a:prstDash val="solid"/>
                      <a:round/>
                      <a:headEnd len="sm" w="sm" type="none"/>
                      <a:tailEnd len="sm" w="sm" type="none"/>
                    </a:lnT>
                    <a:lnB cap="flat" cmpd="sng" w="9525">
                      <a:solidFill>
                        <a:srgbClr val="A5B0FE"/>
                      </a:solidFill>
                      <a:prstDash val="solid"/>
                      <a:round/>
                      <a:headEnd len="sm" w="sm" type="none"/>
                      <a:tailEnd len="sm" w="sm" type="none"/>
                    </a:lnB>
                    <a:solidFill>
                      <a:srgbClr val="FFFFFF"/>
                    </a:solidFill>
                  </a:tcPr>
                </a:tc>
              </a:tr>
              <a:tr h="550750">
                <a:tc>
                  <a:txBody>
                    <a:bodyPr/>
                    <a:lstStyle/>
                    <a:p>
                      <a:pPr indent="0" lvl="0" marL="0" rtl="0" algn="ctr">
                        <a:spcBef>
                          <a:spcPts val="0"/>
                        </a:spcBef>
                        <a:spcAft>
                          <a:spcPts val="0"/>
                        </a:spcAft>
                        <a:buNone/>
                      </a:pPr>
                      <a:r>
                        <a:rPr lang="en" sz="1600">
                          <a:latin typeface="Barlow Light"/>
                          <a:ea typeface="Barlow Light"/>
                          <a:cs typeface="Barlow Light"/>
                          <a:sym typeface="Barlow Light"/>
                        </a:rPr>
                        <a:t>Bank</a:t>
                      </a:r>
                      <a:endParaRPr sz="1600">
                        <a:latin typeface="Barlow Light"/>
                        <a:ea typeface="Barlow Light"/>
                        <a:cs typeface="Barlow Light"/>
                        <a:sym typeface="Barlow Light"/>
                      </a:endParaRPr>
                    </a:p>
                  </a:txBody>
                  <a:tcPr marT="68575" marB="68575" marR="91425" marL="91425" anchor="ctr">
                    <a:lnL cap="flat" cmpd="sng" w="9525">
                      <a:solidFill>
                        <a:srgbClr val="A5B0FE"/>
                      </a:solidFill>
                      <a:prstDash val="dash"/>
                      <a:round/>
                      <a:headEnd len="sm" w="sm" type="none"/>
                      <a:tailEnd len="sm" w="sm" type="none"/>
                    </a:lnL>
                    <a:lnR cap="flat" cmpd="sng" w="9525">
                      <a:solidFill>
                        <a:srgbClr val="A5B0FE"/>
                      </a:solidFill>
                      <a:prstDash val="dash"/>
                      <a:round/>
                      <a:headEnd len="sm" w="sm" type="none"/>
                      <a:tailEnd len="sm" w="sm" type="none"/>
                    </a:lnR>
                    <a:lnT cap="flat" cmpd="sng" w="9525">
                      <a:solidFill>
                        <a:srgbClr val="A5B0FE"/>
                      </a:solidFill>
                      <a:prstDash val="solid"/>
                      <a:round/>
                      <a:headEnd len="sm" w="sm" type="none"/>
                      <a:tailEnd len="sm" w="sm" type="none"/>
                    </a:lnT>
                    <a:lnB cap="flat" cmpd="sng" w="28575">
                      <a:solidFill>
                        <a:srgbClr val="A5B0FE"/>
                      </a:solidFill>
                      <a:prstDash val="solid"/>
                      <a:round/>
                      <a:headEnd len="sm" w="sm" type="none"/>
                      <a:tailEnd len="sm" w="sm" type="none"/>
                    </a:lnB>
                    <a:solidFill>
                      <a:srgbClr val="FFFFFF"/>
                    </a:solidFill>
                  </a:tcPr>
                </a:tc>
              </a:tr>
            </a:tbl>
          </a:graphicData>
        </a:graphic>
      </p:graphicFrame>
      <p:sp>
        <p:nvSpPr>
          <p:cNvPr id="309" name="Google Shape;309;p20"/>
          <p:cNvSpPr/>
          <p:nvPr/>
        </p:nvSpPr>
        <p:spPr>
          <a:xfrm>
            <a:off x="8661600" y="2001250"/>
            <a:ext cx="482400" cy="116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txBox="1"/>
          <p:nvPr/>
        </p:nvSpPr>
        <p:spPr>
          <a:xfrm>
            <a:off x="323375" y="1365900"/>
            <a:ext cx="2251500" cy="3224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B4A7D6"/>
              </a:buClr>
              <a:buSzPts val="1400"/>
              <a:buFont typeface="Barlow Light"/>
              <a:buChar char="➢"/>
            </a:pPr>
            <a:r>
              <a:rPr lang="en">
                <a:latin typeface="Barlow Light"/>
                <a:ea typeface="Barlow Light"/>
                <a:cs typeface="Barlow Light"/>
                <a:sym typeface="Barlow Light"/>
              </a:rPr>
              <a:t>Identified 5 factors from the SBA website as well as Business.org</a:t>
            </a:r>
            <a:endParaRPr>
              <a:latin typeface="Barlow Light"/>
              <a:ea typeface="Barlow Light"/>
              <a:cs typeface="Barlow Light"/>
              <a:sym typeface="Barlow Light"/>
            </a:endParaRPr>
          </a:p>
          <a:p>
            <a:pPr indent="-317500" lvl="0" marL="457200" rtl="0" algn="l">
              <a:spcBef>
                <a:spcPts val="0"/>
              </a:spcBef>
              <a:spcAft>
                <a:spcPts val="0"/>
              </a:spcAft>
              <a:buClr>
                <a:srgbClr val="B4A7D6"/>
              </a:buClr>
              <a:buSzPts val="1400"/>
              <a:buFont typeface="Barlow Light"/>
              <a:buChar char="➢"/>
            </a:pPr>
            <a:r>
              <a:rPr lang="en">
                <a:latin typeface="Barlow Light"/>
                <a:ea typeface="Barlow Light"/>
                <a:cs typeface="Barlow Light"/>
                <a:sym typeface="Barlow Light"/>
              </a:rPr>
              <a:t>Analyzed 15 different features</a:t>
            </a:r>
            <a:endParaRPr>
              <a:latin typeface="Barlow Light"/>
              <a:ea typeface="Barlow Light"/>
              <a:cs typeface="Barlow Light"/>
              <a:sym typeface="Barlow Light"/>
            </a:endParaRPr>
          </a:p>
          <a:p>
            <a:pPr indent="-317500" lvl="0" marL="457200" rtl="0" algn="l">
              <a:spcBef>
                <a:spcPts val="0"/>
              </a:spcBef>
              <a:spcAft>
                <a:spcPts val="0"/>
              </a:spcAft>
              <a:buClr>
                <a:srgbClr val="B4A7D6"/>
              </a:buClr>
              <a:buSzPts val="1400"/>
              <a:buFont typeface="Barlow Light"/>
              <a:buChar char="➢"/>
            </a:pPr>
            <a:r>
              <a:rPr lang="en">
                <a:latin typeface="Barlow Light"/>
                <a:ea typeface="Barlow Light"/>
                <a:cs typeface="Barlow Light"/>
                <a:sym typeface="Barlow Light"/>
              </a:rPr>
              <a:t>Our findings are consistent with these sites</a:t>
            </a:r>
            <a:endParaRPr>
              <a:latin typeface="Barlow Light"/>
              <a:ea typeface="Barlow Light"/>
              <a:cs typeface="Barlow Light"/>
              <a:sym typeface="Barlow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4" name="Shape 314"/>
        <p:cNvGrpSpPr/>
        <p:nvPr/>
      </p:nvGrpSpPr>
      <p:grpSpPr>
        <a:xfrm>
          <a:off x="0" y="0"/>
          <a:ext cx="0" cy="0"/>
          <a:chOff x="0" y="0"/>
          <a:chExt cx="0" cy="0"/>
        </a:xfrm>
      </p:grpSpPr>
      <p:pic>
        <p:nvPicPr>
          <p:cNvPr id="315" name="Google Shape;315;p21"/>
          <p:cNvPicPr preferRelativeResize="0"/>
          <p:nvPr/>
        </p:nvPicPr>
        <p:blipFill>
          <a:blip r:embed="rId3">
            <a:alphaModFix/>
          </a:blip>
          <a:stretch>
            <a:fillRect/>
          </a:stretch>
        </p:blipFill>
        <p:spPr>
          <a:xfrm>
            <a:off x="194113" y="551188"/>
            <a:ext cx="8755775" cy="4041125"/>
          </a:xfrm>
          <a:prstGeom prst="rect">
            <a:avLst/>
          </a:prstGeom>
          <a:noFill/>
          <a:ln>
            <a:noFill/>
          </a:ln>
        </p:spPr>
      </p:pic>
      <p:sp>
        <p:nvSpPr>
          <p:cNvPr id="316" name="Google Shape;316;p21"/>
          <p:cNvSpPr/>
          <p:nvPr/>
        </p:nvSpPr>
        <p:spPr>
          <a:xfrm>
            <a:off x="3930225" y="4759225"/>
            <a:ext cx="1418700" cy="38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1"/>
          <p:cNvSpPr/>
          <p:nvPr/>
        </p:nvSpPr>
        <p:spPr>
          <a:xfrm>
            <a:off x="1084775" y="881000"/>
            <a:ext cx="1014600" cy="2403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1"/>
          <p:cNvSpPr/>
          <p:nvPr/>
        </p:nvSpPr>
        <p:spPr>
          <a:xfrm>
            <a:off x="1567300" y="3133500"/>
            <a:ext cx="1014600" cy="2403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