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4" r:id="rId5"/>
    <p:sldId id="260" r:id="rId6"/>
    <p:sldId id="261" r:id="rId7"/>
    <p:sldId id="262" r:id="rId8"/>
    <p:sldId id="259" r:id="rId9"/>
    <p:sldId id="269" r:id="rId10"/>
    <p:sldId id="270" r:id="rId11"/>
    <p:sldId id="271" r:id="rId12"/>
    <p:sldId id="266" r:id="rId13"/>
    <p:sldId id="268" r:id="rId14"/>
    <p:sldId id="25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0000"/>
    <a:srgbClr val="CC99F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al\Documents\Kudaibergen\Study\6%20semester\R%20Stat\Final\Data\AQI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al\Documents\Kudaibergen\Study\6%20semester\R%20Stat\Final\Data\AQI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al\Documents\Kudaibergen\Study\6%20semester\R%20Stat\Final\Data\SO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al\Documents\Kudaibergen\Study\6%20semester\R%20Stat\Final\Data\SO2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al\Documents\Kudaibergen\Study\6%20semester\R%20Stat\Final\Data\PM10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al\Documents\Kudaibergen\Study\6%20semester\R%20Stat\Final\Data\PM10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/>
              <a:t>AQI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Wuhan</c:v>
          </c:tx>
          <c:spPr>
            <a:ln w="2222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  <a:round/>
              </a:ln>
              <a:effectLst/>
            </c:spPr>
          </c:marker>
          <c:val>
            <c:numRef>
              <c:f>AQI!$I$170:$AE$170</c:f>
              <c:numCache>
                <c:formatCode>General</c:formatCode>
                <c:ptCount val="23"/>
                <c:pt idx="0">
                  <c:v>67.5416666666666</c:v>
                </c:pt>
                <c:pt idx="1">
                  <c:v>103.875</c:v>
                </c:pt>
                <c:pt idx="2">
                  <c:v>129.958333333333</c:v>
                </c:pt>
                <c:pt idx="3">
                  <c:v>142.875</c:v>
                </c:pt>
                <c:pt idx="4">
                  <c:v>85.5</c:v>
                </c:pt>
                <c:pt idx="5">
                  <c:v>28</c:v>
                </c:pt>
                <c:pt idx="6">
                  <c:v>27.7083333333333</c:v>
                </c:pt>
                <c:pt idx="7">
                  <c:v>54.5</c:v>
                </c:pt>
                <c:pt idx="8">
                  <c:v>25.7083333333333</c:v>
                </c:pt>
                <c:pt idx="9">
                  <c:v>40.6666666666666</c:v>
                </c:pt>
                <c:pt idx="10">
                  <c:v>54.375</c:v>
                </c:pt>
                <c:pt idx="11">
                  <c:v>82.125</c:v>
                </c:pt>
                <c:pt idx="12">
                  <c:v>64.7916666666666</c:v>
                </c:pt>
                <c:pt idx="13">
                  <c:v>143.125</c:v>
                </c:pt>
                <c:pt idx="14">
                  <c:v>123.416666666666</c:v>
                </c:pt>
                <c:pt idx="15">
                  <c:v>81.7083333333333</c:v>
                </c:pt>
                <c:pt idx="16">
                  <c:v>60.625</c:v>
                </c:pt>
                <c:pt idx="17">
                  <c:v>75.1666666666666</c:v>
                </c:pt>
                <c:pt idx="18">
                  <c:v>136.833333333333</c:v>
                </c:pt>
                <c:pt idx="19">
                  <c:v>121.708333333333</c:v>
                </c:pt>
                <c:pt idx="20">
                  <c:v>119.625</c:v>
                </c:pt>
                <c:pt idx="21">
                  <c:v>106.947368421052</c:v>
                </c:pt>
                <c:pt idx="22">
                  <c:v>107.833333333333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AF-45E5-92DB-D9658B0A71F3}"/>
            </c:ext>
          </c:extLst>
        </c:ser>
        <c:ser>
          <c:idx val="1"/>
          <c:order val="1"/>
          <c:tx>
            <c:strRef>
              <c:f>AQI!$B$171</c:f>
              <c:strCache>
                <c:ptCount val="1"/>
                <c:pt idx="0">
                  <c:v>Huangshi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AQI!$I$171:$AE$171</c:f>
              <c:numCache>
                <c:formatCode>General</c:formatCode>
                <c:ptCount val="23"/>
                <c:pt idx="0">
                  <c:v>60.5416666666666</c:v>
                </c:pt>
                <c:pt idx="1">
                  <c:v>73.875</c:v>
                </c:pt>
                <c:pt idx="2">
                  <c:v>115.833333333333</c:v>
                </c:pt>
                <c:pt idx="3">
                  <c:v>107.166666666666</c:v>
                </c:pt>
                <c:pt idx="4">
                  <c:v>53.375</c:v>
                </c:pt>
                <c:pt idx="5">
                  <c:v>55.5416666666666</c:v>
                </c:pt>
                <c:pt idx="6">
                  <c:v>27</c:v>
                </c:pt>
                <c:pt idx="7">
                  <c:v>54.375</c:v>
                </c:pt>
                <c:pt idx="8">
                  <c:v>34.75</c:v>
                </c:pt>
                <c:pt idx="9">
                  <c:v>28.1666666666666</c:v>
                </c:pt>
                <c:pt idx="10">
                  <c:v>40.9166666666666</c:v>
                </c:pt>
                <c:pt idx="11">
                  <c:v>61.1666666666666</c:v>
                </c:pt>
                <c:pt idx="12">
                  <c:v>53</c:v>
                </c:pt>
                <c:pt idx="13">
                  <c:v>86.875</c:v>
                </c:pt>
                <c:pt idx="14">
                  <c:v>97.625</c:v>
                </c:pt>
                <c:pt idx="15">
                  <c:v>75.4166666666666</c:v>
                </c:pt>
                <c:pt idx="16">
                  <c:v>62.4583333333333</c:v>
                </c:pt>
                <c:pt idx="17">
                  <c:v>65.9166666666666</c:v>
                </c:pt>
                <c:pt idx="18">
                  <c:v>89.4583333333333</c:v>
                </c:pt>
                <c:pt idx="19">
                  <c:v>105.083333333333</c:v>
                </c:pt>
                <c:pt idx="20">
                  <c:v>100.208333333333</c:v>
                </c:pt>
                <c:pt idx="21">
                  <c:v>85.631578947368396</c:v>
                </c:pt>
                <c:pt idx="22">
                  <c:v>90.9166666666666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AF-45E5-92DB-D9658B0A71F3}"/>
            </c:ext>
          </c:extLst>
        </c:ser>
        <c:ser>
          <c:idx val="2"/>
          <c:order val="2"/>
          <c:tx>
            <c:strRef>
              <c:f>AQI!$B$172</c:f>
              <c:strCache>
                <c:ptCount val="1"/>
                <c:pt idx="0">
                  <c:v>Shiyan</c:v>
                </c:pt>
              </c:strCache>
            </c:strRef>
          </c:tx>
          <c:spPr>
            <a:ln w="2222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  <a:round/>
              </a:ln>
              <a:effectLst/>
            </c:spPr>
          </c:marker>
          <c:val>
            <c:numRef>
              <c:f>AQI!$I$172:$AE$172</c:f>
              <c:numCache>
                <c:formatCode>General</c:formatCode>
                <c:ptCount val="23"/>
                <c:pt idx="0">
                  <c:v>65.4583333333333</c:v>
                </c:pt>
                <c:pt idx="1">
                  <c:v>91.5416666666666</c:v>
                </c:pt>
                <c:pt idx="2">
                  <c:v>115</c:v>
                </c:pt>
                <c:pt idx="3">
                  <c:v>126.291666666666</c:v>
                </c:pt>
                <c:pt idx="4">
                  <c:v>45.4583333333333</c:v>
                </c:pt>
                <c:pt idx="5">
                  <c:v>29.0416666666666</c:v>
                </c:pt>
                <c:pt idx="6">
                  <c:v>48.0416666666666</c:v>
                </c:pt>
                <c:pt idx="7">
                  <c:v>44.8333333333333</c:v>
                </c:pt>
                <c:pt idx="8">
                  <c:v>42.5833333333333</c:v>
                </c:pt>
                <c:pt idx="9">
                  <c:v>46.125</c:v>
                </c:pt>
                <c:pt idx="10">
                  <c:v>46.625</c:v>
                </c:pt>
                <c:pt idx="11">
                  <c:v>57.375</c:v>
                </c:pt>
                <c:pt idx="12">
                  <c:v>80.0833333333333</c:v>
                </c:pt>
                <c:pt idx="13">
                  <c:v>111.333333333333</c:v>
                </c:pt>
                <c:pt idx="14">
                  <c:v>116.541666666666</c:v>
                </c:pt>
                <c:pt idx="15">
                  <c:v>90.4583333333333</c:v>
                </c:pt>
                <c:pt idx="16">
                  <c:v>95.7916666666666</c:v>
                </c:pt>
                <c:pt idx="17">
                  <c:v>92.3333333333333</c:v>
                </c:pt>
                <c:pt idx="18">
                  <c:v>63.2916666666666</c:v>
                </c:pt>
                <c:pt idx="19">
                  <c:v>58.9583333333333</c:v>
                </c:pt>
                <c:pt idx="20">
                  <c:v>95.1666666666666</c:v>
                </c:pt>
                <c:pt idx="21">
                  <c:v>111.73684210526299</c:v>
                </c:pt>
                <c:pt idx="22">
                  <c:v>103.291666666666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AF-45E5-92DB-D9658B0A71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6016127"/>
        <c:axId val="986035311"/>
      </c:lineChart>
      <c:catAx>
        <c:axId val="1026016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986035311"/>
        <c:crosses val="autoZero"/>
        <c:auto val="1"/>
        <c:lblAlgn val="ctr"/>
        <c:lblOffset val="100"/>
        <c:noMultiLvlLbl val="0"/>
      </c:catAx>
      <c:valAx>
        <c:axId val="986035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026016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Segoe UI" panose="020B0502040204020203" pitchFamily="34" charset="0"/>
          <a:cs typeface="Segoe UI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/>
              <a:t>AQI(AFTER)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AQI!$B$170</c:f>
              <c:strCache>
                <c:ptCount val="1"/>
                <c:pt idx="0">
                  <c:v>Wuhan</c:v>
                </c:pt>
              </c:strCache>
            </c:strRef>
          </c:tx>
          <c:spPr>
            <a:ln w="2222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  <a:round/>
              </a:ln>
              <a:effectLst/>
            </c:spPr>
          </c:marker>
          <c:val>
            <c:numRef>
              <c:f>AQI!$BQ$170:$CM$170</c:f>
              <c:numCache>
                <c:formatCode>General</c:formatCode>
                <c:ptCount val="23"/>
                <c:pt idx="0">
                  <c:v>42.125</c:v>
                </c:pt>
                <c:pt idx="1">
                  <c:v>39.3333333333333</c:v>
                </c:pt>
                <c:pt idx="2">
                  <c:v>32.2916666666666</c:v>
                </c:pt>
                <c:pt idx="3">
                  <c:v>45.375</c:v>
                </c:pt>
                <c:pt idx="4">
                  <c:v>70</c:v>
                </c:pt>
                <c:pt idx="5">
                  <c:v>58.6666666666666</c:v>
                </c:pt>
                <c:pt idx="6">
                  <c:v>49.2916666666666</c:v>
                </c:pt>
                <c:pt idx="7">
                  <c:v>38.5416666666666</c:v>
                </c:pt>
                <c:pt idx="8">
                  <c:v>61.2083333333333</c:v>
                </c:pt>
                <c:pt idx="9">
                  <c:v>52.0833333333333</c:v>
                </c:pt>
                <c:pt idx="10">
                  <c:v>61.375</c:v>
                </c:pt>
                <c:pt idx="11">
                  <c:v>66</c:v>
                </c:pt>
                <c:pt idx="12">
                  <c:v>77.6666666666666</c:v>
                </c:pt>
                <c:pt idx="13">
                  <c:v>73.3333333333333</c:v>
                </c:pt>
                <c:pt idx="14">
                  <c:v>66.125</c:v>
                </c:pt>
                <c:pt idx="15">
                  <c:v>68</c:v>
                </c:pt>
                <c:pt idx="16">
                  <c:v>68.9583333333333</c:v>
                </c:pt>
                <c:pt idx="17">
                  <c:v>74.285714285714207</c:v>
                </c:pt>
                <c:pt idx="18">
                  <c:v>57.7916666666666</c:v>
                </c:pt>
                <c:pt idx="19">
                  <c:v>70.5833333333333</c:v>
                </c:pt>
                <c:pt idx="20">
                  <c:v>62.9166666666666</c:v>
                </c:pt>
                <c:pt idx="21">
                  <c:v>79.6666666666666</c:v>
                </c:pt>
                <c:pt idx="22">
                  <c:v>64.9166666666666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AB-4909-A986-3C27B09097D0}"/>
            </c:ext>
          </c:extLst>
        </c:ser>
        <c:ser>
          <c:idx val="1"/>
          <c:order val="1"/>
          <c:tx>
            <c:strRef>
              <c:f>AQI!$B$171</c:f>
              <c:strCache>
                <c:ptCount val="1"/>
                <c:pt idx="0">
                  <c:v>Huangshi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AQI!$BQ$171:$CM$171</c:f>
              <c:numCache>
                <c:formatCode>General</c:formatCode>
                <c:ptCount val="23"/>
                <c:pt idx="0">
                  <c:v>45.0416666666666</c:v>
                </c:pt>
                <c:pt idx="1">
                  <c:v>35.125</c:v>
                </c:pt>
                <c:pt idx="2">
                  <c:v>41.8333333333333</c:v>
                </c:pt>
                <c:pt idx="3">
                  <c:v>48.7916666666666</c:v>
                </c:pt>
                <c:pt idx="4">
                  <c:v>65.4583333333333</c:v>
                </c:pt>
                <c:pt idx="5">
                  <c:v>47.875</c:v>
                </c:pt>
                <c:pt idx="6">
                  <c:v>39.75</c:v>
                </c:pt>
                <c:pt idx="7">
                  <c:v>34</c:v>
                </c:pt>
                <c:pt idx="8">
                  <c:v>50.5833333333333</c:v>
                </c:pt>
                <c:pt idx="9">
                  <c:v>62.625</c:v>
                </c:pt>
                <c:pt idx="10">
                  <c:v>64.4166666666666</c:v>
                </c:pt>
                <c:pt idx="11">
                  <c:v>63</c:v>
                </c:pt>
                <c:pt idx="12">
                  <c:v>63.625</c:v>
                </c:pt>
                <c:pt idx="13">
                  <c:v>69.3333333333333</c:v>
                </c:pt>
                <c:pt idx="14">
                  <c:v>73.2083333333333</c:v>
                </c:pt>
                <c:pt idx="15">
                  <c:v>71.5416666666666</c:v>
                </c:pt>
                <c:pt idx="16">
                  <c:v>67.2916666666666</c:v>
                </c:pt>
                <c:pt idx="17">
                  <c:v>70</c:v>
                </c:pt>
                <c:pt idx="18">
                  <c:v>60.6666666666666</c:v>
                </c:pt>
                <c:pt idx="19">
                  <c:v>92.375</c:v>
                </c:pt>
                <c:pt idx="20">
                  <c:v>62.2083333333333</c:v>
                </c:pt>
                <c:pt idx="21">
                  <c:v>60.4166666666666</c:v>
                </c:pt>
                <c:pt idx="22">
                  <c:v>72.25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AB-4909-A986-3C27B09097D0}"/>
            </c:ext>
          </c:extLst>
        </c:ser>
        <c:ser>
          <c:idx val="2"/>
          <c:order val="2"/>
          <c:tx>
            <c:strRef>
              <c:f>AQI!$B$172</c:f>
              <c:strCache>
                <c:ptCount val="1"/>
                <c:pt idx="0">
                  <c:v>Shiyan</c:v>
                </c:pt>
              </c:strCache>
            </c:strRef>
          </c:tx>
          <c:spPr>
            <a:ln w="2222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  <a:round/>
              </a:ln>
              <a:effectLst/>
            </c:spPr>
          </c:marker>
          <c:val>
            <c:numRef>
              <c:f>AQI!$BQ$172:$CM$172</c:f>
              <c:numCache>
                <c:formatCode>General</c:formatCode>
                <c:ptCount val="23"/>
                <c:pt idx="0">
                  <c:v>38.875</c:v>
                </c:pt>
                <c:pt idx="1">
                  <c:v>63.3333333333333</c:v>
                </c:pt>
                <c:pt idx="2">
                  <c:v>49.7083333333333</c:v>
                </c:pt>
                <c:pt idx="3">
                  <c:v>48.0416666666666</c:v>
                </c:pt>
                <c:pt idx="4">
                  <c:v>56.875</c:v>
                </c:pt>
                <c:pt idx="5">
                  <c:v>57.75</c:v>
                </c:pt>
                <c:pt idx="6">
                  <c:v>54.3333333333333</c:v>
                </c:pt>
                <c:pt idx="7">
                  <c:v>88.6666666666666</c:v>
                </c:pt>
                <c:pt idx="8">
                  <c:v>44.9166666666666</c:v>
                </c:pt>
                <c:pt idx="9">
                  <c:v>59.7083333333333</c:v>
                </c:pt>
                <c:pt idx="10">
                  <c:v>63.6666666666666</c:v>
                </c:pt>
                <c:pt idx="11">
                  <c:v>64.1666666666666</c:v>
                </c:pt>
                <c:pt idx="12">
                  <c:v>65.3333333333333</c:v>
                </c:pt>
                <c:pt idx="13">
                  <c:v>59.625</c:v>
                </c:pt>
                <c:pt idx="14">
                  <c:v>49.7916666666666</c:v>
                </c:pt>
                <c:pt idx="15">
                  <c:v>56.0416666666666</c:v>
                </c:pt>
                <c:pt idx="16">
                  <c:v>49.8333333333333</c:v>
                </c:pt>
                <c:pt idx="17">
                  <c:v>44.5</c:v>
                </c:pt>
                <c:pt idx="18">
                  <c:v>82.125</c:v>
                </c:pt>
                <c:pt idx="19">
                  <c:v>90.4583333333333</c:v>
                </c:pt>
                <c:pt idx="20">
                  <c:v>66.9583333333333</c:v>
                </c:pt>
                <c:pt idx="21">
                  <c:v>51.3333333333333</c:v>
                </c:pt>
                <c:pt idx="22">
                  <c:v>62.375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AB-4909-A986-3C27B0909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6043327"/>
        <c:axId val="456856783"/>
      </c:lineChart>
      <c:catAx>
        <c:axId val="1026043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456856783"/>
        <c:crosses val="autoZero"/>
        <c:auto val="1"/>
        <c:lblAlgn val="ctr"/>
        <c:lblOffset val="100"/>
        <c:noMultiLvlLbl val="0"/>
      </c:catAx>
      <c:valAx>
        <c:axId val="456856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026043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Segoe UI" panose="020B0502040204020203" pitchFamily="34" charset="0"/>
          <a:cs typeface="Segoe UI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/>
              <a:t>SO2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'SO2'!$B$170</c:f>
              <c:strCache>
                <c:ptCount val="1"/>
                <c:pt idx="0">
                  <c:v>Wuhan</c:v>
                </c:pt>
              </c:strCache>
            </c:strRef>
          </c:tx>
          <c:spPr>
            <a:ln w="2222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  <a:round/>
              </a:ln>
              <a:effectLst/>
            </c:spPr>
          </c:marker>
          <c:val>
            <c:numRef>
              <c:f>'SO2'!$I$170:$AE$170</c:f>
              <c:numCache>
                <c:formatCode>General</c:formatCode>
                <c:ptCount val="23"/>
                <c:pt idx="0">
                  <c:v>11.625</c:v>
                </c:pt>
                <c:pt idx="1">
                  <c:v>6.3333333333333304</c:v>
                </c:pt>
                <c:pt idx="2">
                  <c:v>6.0416666666666599</c:v>
                </c:pt>
                <c:pt idx="3">
                  <c:v>6.4166666666666599</c:v>
                </c:pt>
                <c:pt idx="4">
                  <c:v>7.625</c:v>
                </c:pt>
                <c:pt idx="5">
                  <c:v>5.3333333333333304</c:v>
                </c:pt>
                <c:pt idx="6">
                  <c:v>5.5</c:v>
                </c:pt>
                <c:pt idx="7">
                  <c:v>7.8333333333333304</c:v>
                </c:pt>
                <c:pt idx="8">
                  <c:v>5.0833333333333304</c:v>
                </c:pt>
                <c:pt idx="9">
                  <c:v>5</c:v>
                </c:pt>
                <c:pt idx="10">
                  <c:v>5.0833333333333304</c:v>
                </c:pt>
                <c:pt idx="11">
                  <c:v>6.4583333333333304</c:v>
                </c:pt>
                <c:pt idx="12">
                  <c:v>7.2916666666666599</c:v>
                </c:pt>
                <c:pt idx="13">
                  <c:v>7.8333333333333304</c:v>
                </c:pt>
                <c:pt idx="14">
                  <c:v>6.9166666666666599</c:v>
                </c:pt>
                <c:pt idx="15">
                  <c:v>5</c:v>
                </c:pt>
                <c:pt idx="16">
                  <c:v>5.6666666666666599</c:v>
                </c:pt>
                <c:pt idx="17">
                  <c:v>7.875</c:v>
                </c:pt>
                <c:pt idx="18">
                  <c:v>7.9166666666666599</c:v>
                </c:pt>
                <c:pt idx="19">
                  <c:v>10.625</c:v>
                </c:pt>
                <c:pt idx="20">
                  <c:v>7.875</c:v>
                </c:pt>
                <c:pt idx="21">
                  <c:v>5.0526315789473601</c:v>
                </c:pt>
                <c:pt idx="22">
                  <c:v>5.2916666666666599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52-416D-A331-CE385D2387B2}"/>
            </c:ext>
          </c:extLst>
        </c:ser>
        <c:ser>
          <c:idx val="1"/>
          <c:order val="1"/>
          <c:tx>
            <c:strRef>
              <c:f>'SO2'!$B$171</c:f>
              <c:strCache>
                <c:ptCount val="1"/>
                <c:pt idx="0">
                  <c:v>Huangshi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'SO2'!$I$171:$AE$171</c:f>
              <c:numCache>
                <c:formatCode>General</c:formatCode>
                <c:ptCount val="23"/>
                <c:pt idx="0">
                  <c:v>13.5</c:v>
                </c:pt>
                <c:pt idx="1">
                  <c:v>7.8333333333333304</c:v>
                </c:pt>
                <c:pt idx="2">
                  <c:v>14.25</c:v>
                </c:pt>
                <c:pt idx="3">
                  <c:v>12.625</c:v>
                </c:pt>
                <c:pt idx="4">
                  <c:v>10.1666666666666</c:v>
                </c:pt>
                <c:pt idx="5">
                  <c:v>11.2083333333333</c:v>
                </c:pt>
                <c:pt idx="6">
                  <c:v>9.4166666666666607</c:v>
                </c:pt>
                <c:pt idx="7">
                  <c:v>11.0833333333333</c:v>
                </c:pt>
                <c:pt idx="8">
                  <c:v>7.5416666666666599</c:v>
                </c:pt>
                <c:pt idx="9">
                  <c:v>6.7083333333333304</c:v>
                </c:pt>
                <c:pt idx="10">
                  <c:v>7.5</c:v>
                </c:pt>
                <c:pt idx="11">
                  <c:v>15.875</c:v>
                </c:pt>
                <c:pt idx="12">
                  <c:v>12.8333333333333</c:v>
                </c:pt>
                <c:pt idx="13">
                  <c:v>11.125</c:v>
                </c:pt>
                <c:pt idx="14">
                  <c:v>9.2916666666666607</c:v>
                </c:pt>
                <c:pt idx="15">
                  <c:v>7.0833333333333304</c:v>
                </c:pt>
                <c:pt idx="16">
                  <c:v>9.5</c:v>
                </c:pt>
                <c:pt idx="17">
                  <c:v>11.5416666666666</c:v>
                </c:pt>
                <c:pt idx="18">
                  <c:v>23.625</c:v>
                </c:pt>
                <c:pt idx="19">
                  <c:v>27.0833333333333</c:v>
                </c:pt>
                <c:pt idx="20">
                  <c:v>10.5416666666666</c:v>
                </c:pt>
                <c:pt idx="21">
                  <c:v>8.0526315789473593</c:v>
                </c:pt>
                <c:pt idx="22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52-416D-A331-CE385D2387B2}"/>
            </c:ext>
          </c:extLst>
        </c:ser>
        <c:ser>
          <c:idx val="2"/>
          <c:order val="2"/>
          <c:tx>
            <c:strRef>
              <c:f>'SO2'!$B$172</c:f>
              <c:strCache>
                <c:ptCount val="1"/>
                <c:pt idx="0">
                  <c:v>Shiyan</c:v>
                </c:pt>
              </c:strCache>
            </c:strRef>
          </c:tx>
          <c:spPr>
            <a:ln w="2222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  <a:round/>
              </a:ln>
              <a:effectLst/>
            </c:spPr>
          </c:marker>
          <c:val>
            <c:numRef>
              <c:f>'SO2'!$I$172:$AE$172</c:f>
              <c:numCache>
                <c:formatCode>General</c:formatCode>
                <c:ptCount val="23"/>
                <c:pt idx="0">
                  <c:v>6.9583333333333304</c:v>
                </c:pt>
                <c:pt idx="1">
                  <c:v>8.4166666666666607</c:v>
                </c:pt>
                <c:pt idx="2">
                  <c:v>8.5416666666666607</c:v>
                </c:pt>
                <c:pt idx="3">
                  <c:v>9.5833333333333304</c:v>
                </c:pt>
                <c:pt idx="4">
                  <c:v>5.5833333333333304</c:v>
                </c:pt>
                <c:pt idx="5">
                  <c:v>4.9583333333333304</c:v>
                </c:pt>
                <c:pt idx="6">
                  <c:v>5.7083333333333304</c:v>
                </c:pt>
                <c:pt idx="7">
                  <c:v>6.7083333333333304</c:v>
                </c:pt>
                <c:pt idx="8">
                  <c:v>5.2916666666666599</c:v>
                </c:pt>
                <c:pt idx="9">
                  <c:v>5.9166666666666599</c:v>
                </c:pt>
                <c:pt idx="10">
                  <c:v>5.5833333333333304</c:v>
                </c:pt>
                <c:pt idx="11">
                  <c:v>5.6666666666666599</c:v>
                </c:pt>
                <c:pt idx="12">
                  <c:v>7.0416666666666599</c:v>
                </c:pt>
                <c:pt idx="13">
                  <c:v>6.7083333333333304</c:v>
                </c:pt>
                <c:pt idx="14">
                  <c:v>8.9166666666666607</c:v>
                </c:pt>
                <c:pt idx="15">
                  <c:v>5.7916666666666599</c:v>
                </c:pt>
                <c:pt idx="16">
                  <c:v>5.7916666666666599</c:v>
                </c:pt>
                <c:pt idx="17">
                  <c:v>5.375</c:v>
                </c:pt>
                <c:pt idx="18">
                  <c:v>4.875</c:v>
                </c:pt>
                <c:pt idx="19">
                  <c:v>5.4583333333333304</c:v>
                </c:pt>
                <c:pt idx="20">
                  <c:v>8.1666666666666607</c:v>
                </c:pt>
                <c:pt idx="21">
                  <c:v>5.6315789473684204</c:v>
                </c:pt>
                <c:pt idx="22">
                  <c:v>4.8333333333333304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52-416D-A331-CE385D238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1314912"/>
        <c:axId val="1719036192"/>
      </c:lineChart>
      <c:catAx>
        <c:axId val="1461314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719036192"/>
        <c:crosses val="autoZero"/>
        <c:auto val="1"/>
        <c:lblAlgn val="ctr"/>
        <c:lblOffset val="100"/>
        <c:noMultiLvlLbl val="0"/>
      </c:catAx>
      <c:valAx>
        <c:axId val="1719036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46131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Segoe UI" panose="020B0502040204020203" pitchFamily="34" charset="0"/>
          <a:cs typeface="Segoe UI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/>
              <a:t>SO2(AFter)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Wuhan</c:v>
          </c:tx>
          <c:spPr>
            <a:ln w="2222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  <a:round/>
              </a:ln>
              <a:effectLst/>
            </c:spPr>
          </c:marker>
          <c:val>
            <c:numRef>
              <c:f>'SO2'!$BQ$170:$CM$170</c:f>
              <c:numCache>
                <c:formatCode>General</c:formatCode>
                <c:ptCount val="23"/>
                <c:pt idx="0">
                  <c:v>5.375</c:v>
                </c:pt>
                <c:pt idx="1">
                  <c:v>6.125</c:v>
                </c:pt>
                <c:pt idx="2">
                  <c:v>5.5833333333333304</c:v>
                </c:pt>
                <c:pt idx="3">
                  <c:v>8.4583333333333304</c:v>
                </c:pt>
                <c:pt idx="4">
                  <c:v>9.7083333333333304</c:v>
                </c:pt>
                <c:pt idx="5">
                  <c:v>10.125</c:v>
                </c:pt>
                <c:pt idx="6">
                  <c:v>8.7083333333333304</c:v>
                </c:pt>
                <c:pt idx="7">
                  <c:v>8.4166666666666607</c:v>
                </c:pt>
                <c:pt idx="8">
                  <c:v>5.75</c:v>
                </c:pt>
                <c:pt idx="9">
                  <c:v>6.25</c:v>
                </c:pt>
                <c:pt idx="10">
                  <c:v>11.5416666666666</c:v>
                </c:pt>
                <c:pt idx="11">
                  <c:v>16.875</c:v>
                </c:pt>
                <c:pt idx="12">
                  <c:v>7.375</c:v>
                </c:pt>
                <c:pt idx="13">
                  <c:v>6.8333333333333304</c:v>
                </c:pt>
                <c:pt idx="14">
                  <c:v>7.5416666666666599</c:v>
                </c:pt>
                <c:pt idx="15">
                  <c:v>11.875</c:v>
                </c:pt>
                <c:pt idx="16">
                  <c:v>10.75</c:v>
                </c:pt>
                <c:pt idx="17">
                  <c:v>10.095238095238001</c:v>
                </c:pt>
                <c:pt idx="18">
                  <c:v>8.875</c:v>
                </c:pt>
                <c:pt idx="19">
                  <c:v>14.1666666666666</c:v>
                </c:pt>
                <c:pt idx="20">
                  <c:v>16.1666666666666</c:v>
                </c:pt>
                <c:pt idx="21">
                  <c:v>7.9583333333333304</c:v>
                </c:pt>
                <c:pt idx="22">
                  <c:v>11.3333333333333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00-4BD3-A9C7-6627512FA5BF}"/>
            </c:ext>
          </c:extLst>
        </c:ser>
        <c:ser>
          <c:idx val="1"/>
          <c:order val="1"/>
          <c:tx>
            <c:v>Huangshi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'SO2'!$BQ$171:$CM$171</c:f>
              <c:numCache>
                <c:formatCode>General</c:formatCode>
                <c:ptCount val="23"/>
                <c:pt idx="0">
                  <c:v>13.7083333333333</c:v>
                </c:pt>
                <c:pt idx="1">
                  <c:v>6.9166666666666599</c:v>
                </c:pt>
                <c:pt idx="2">
                  <c:v>8.125</c:v>
                </c:pt>
                <c:pt idx="3">
                  <c:v>27.9166666666666</c:v>
                </c:pt>
                <c:pt idx="4">
                  <c:v>10.9166666666666</c:v>
                </c:pt>
                <c:pt idx="5">
                  <c:v>13.8333333333333</c:v>
                </c:pt>
                <c:pt idx="6">
                  <c:v>14.7083333333333</c:v>
                </c:pt>
                <c:pt idx="7">
                  <c:v>8.9166666666666607</c:v>
                </c:pt>
                <c:pt idx="8">
                  <c:v>8.0416666666666607</c:v>
                </c:pt>
                <c:pt idx="9">
                  <c:v>15.625</c:v>
                </c:pt>
                <c:pt idx="10">
                  <c:v>20.4166666666666</c:v>
                </c:pt>
                <c:pt idx="11">
                  <c:v>29.9166666666666</c:v>
                </c:pt>
                <c:pt idx="12">
                  <c:v>12.1666666666666</c:v>
                </c:pt>
                <c:pt idx="13">
                  <c:v>18.0416666666666</c:v>
                </c:pt>
                <c:pt idx="14">
                  <c:v>26.375</c:v>
                </c:pt>
                <c:pt idx="15">
                  <c:v>17.75</c:v>
                </c:pt>
                <c:pt idx="16">
                  <c:v>27.0416666666666</c:v>
                </c:pt>
                <c:pt idx="17">
                  <c:v>38.095238095238003</c:v>
                </c:pt>
                <c:pt idx="18">
                  <c:v>26.9583333333333</c:v>
                </c:pt>
                <c:pt idx="19">
                  <c:v>19.6666666666666</c:v>
                </c:pt>
                <c:pt idx="20">
                  <c:v>21.7083333333333</c:v>
                </c:pt>
                <c:pt idx="21">
                  <c:v>12.125</c:v>
                </c:pt>
                <c:pt idx="22">
                  <c:v>12.7916666666666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00-4BD3-A9C7-6627512FA5BF}"/>
            </c:ext>
          </c:extLst>
        </c:ser>
        <c:ser>
          <c:idx val="2"/>
          <c:order val="2"/>
          <c:tx>
            <c:v>Shiyan</c:v>
          </c:tx>
          <c:spPr>
            <a:ln w="2222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  <a:round/>
              </a:ln>
              <a:effectLst/>
            </c:spPr>
          </c:marker>
          <c:val>
            <c:numRef>
              <c:f>'SO2'!$BQ$172:$CM$172</c:f>
              <c:numCache>
                <c:formatCode>General</c:formatCode>
                <c:ptCount val="23"/>
                <c:pt idx="0">
                  <c:v>4</c:v>
                </c:pt>
                <c:pt idx="1">
                  <c:v>4.3333333333333304</c:v>
                </c:pt>
                <c:pt idx="2">
                  <c:v>3.875</c:v>
                </c:pt>
                <c:pt idx="3">
                  <c:v>5.4166666666666599</c:v>
                </c:pt>
                <c:pt idx="4">
                  <c:v>6.375</c:v>
                </c:pt>
                <c:pt idx="5">
                  <c:v>4.8333333333333304</c:v>
                </c:pt>
                <c:pt idx="6">
                  <c:v>5.4166666666666599</c:v>
                </c:pt>
                <c:pt idx="7">
                  <c:v>7.0416666666666599</c:v>
                </c:pt>
                <c:pt idx="8">
                  <c:v>4.9166666666666599</c:v>
                </c:pt>
                <c:pt idx="9">
                  <c:v>4.875</c:v>
                </c:pt>
                <c:pt idx="10">
                  <c:v>5.25</c:v>
                </c:pt>
                <c:pt idx="11">
                  <c:v>5.7916666666666599</c:v>
                </c:pt>
                <c:pt idx="12">
                  <c:v>6.6666666666666599</c:v>
                </c:pt>
                <c:pt idx="13">
                  <c:v>5</c:v>
                </c:pt>
                <c:pt idx="14">
                  <c:v>5.375</c:v>
                </c:pt>
                <c:pt idx="15">
                  <c:v>6.4166666666666599</c:v>
                </c:pt>
                <c:pt idx="16">
                  <c:v>6.1666666666666599</c:v>
                </c:pt>
                <c:pt idx="17">
                  <c:v>4.8636363636363598</c:v>
                </c:pt>
                <c:pt idx="18">
                  <c:v>5.75</c:v>
                </c:pt>
                <c:pt idx="19">
                  <c:v>5.375</c:v>
                </c:pt>
                <c:pt idx="20">
                  <c:v>5.75</c:v>
                </c:pt>
                <c:pt idx="21">
                  <c:v>4.625</c:v>
                </c:pt>
                <c:pt idx="22">
                  <c:v>4.6666666666666599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00-4BD3-A9C7-6627512FA5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7896336"/>
        <c:axId val="1719026624"/>
      </c:lineChart>
      <c:catAx>
        <c:axId val="1947896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719026624"/>
        <c:crosses val="autoZero"/>
        <c:auto val="1"/>
        <c:lblAlgn val="ctr"/>
        <c:lblOffset val="100"/>
        <c:noMultiLvlLbl val="0"/>
      </c:catAx>
      <c:valAx>
        <c:axId val="1719026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94789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Segoe UI" panose="020B0502040204020203" pitchFamily="34" charset="0"/>
          <a:cs typeface="Segoe UI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PM10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'PM10'!$B$170</c:f>
              <c:strCache>
                <c:ptCount val="1"/>
                <c:pt idx="0">
                  <c:v>Wuhan</c:v>
                </c:pt>
              </c:strCache>
            </c:strRef>
          </c:tx>
          <c:spPr>
            <a:ln w="2222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  <a:round/>
              </a:ln>
              <a:effectLst/>
            </c:spPr>
          </c:marker>
          <c:val>
            <c:numRef>
              <c:f>'PM10'!$I$170:$AE$170</c:f>
              <c:numCache>
                <c:formatCode>General</c:formatCode>
                <c:ptCount val="23"/>
                <c:pt idx="0">
                  <c:v>75.875</c:v>
                </c:pt>
                <c:pt idx="1">
                  <c:v>101.833333333333</c:v>
                </c:pt>
                <c:pt idx="2">
                  <c:v>116.541666666666</c:v>
                </c:pt>
                <c:pt idx="3">
                  <c:v>134.541666666666</c:v>
                </c:pt>
                <c:pt idx="4">
                  <c:v>95.25</c:v>
                </c:pt>
                <c:pt idx="5">
                  <c:v>23.4166666666666</c:v>
                </c:pt>
                <c:pt idx="6">
                  <c:v>20.0416666666666</c:v>
                </c:pt>
                <c:pt idx="7">
                  <c:v>47.5</c:v>
                </c:pt>
                <c:pt idx="8">
                  <c:v>19.125</c:v>
                </c:pt>
                <c:pt idx="9">
                  <c:v>29.0833333333333</c:v>
                </c:pt>
                <c:pt idx="10">
                  <c:v>41.2916666666666</c:v>
                </c:pt>
                <c:pt idx="11">
                  <c:v>78.2916666666666</c:v>
                </c:pt>
                <c:pt idx="12">
                  <c:v>61.4166666666666</c:v>
                </c:pt>
                <c:pt idx="13">
                  <c:v>121.625</c:v>
                </c:pt>
                <c:pt idx="14">
                  <c:v>99.4166666666666</c:v>
                </c:pt>
                <c:pt idx="15">
                  <c:v>58.0833333333333</c:v>
                </c:pt>
                <c:pt idx="16">
                  <c:v>45.4583333333333</c:v>
                </c:pt>
                <c:pt idx="17">
                  <c:v>62.2916666666666</c:v>
                </c:pt>
                <c:pt idx="18">
                  <c:v>112.75</c:v>
                </c:pt>
                <c:pt idx="19">
                  <c:v>116.291666666666</c:v>
                </c:pt>
                <c:pt idx="20">
                  <c:v>101.25</c:v>
                </c:pt>
                <c:pt idx="21">
                  <c:v>87.789473684210506</c:v>
                </c:pt>
                <c:pt idx="22">
                  <c:v>89.2916666666666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F-4895-B2DC-53830441E2A3}"/>
            </c:ext>
          </c:extLst>
        </c:ser>
        <c:ser>
          <c:idx val="1"/>
          <c:order val="1"/>
          <c:tx>
            <c:strRef>
              <c:f>'PM10'!$B$171</c:f>
              <c:strCache>
                <c:ptCount val="1"/>
                <c:pt idx="0">
                  <c:v>Huangshi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'PM10'!$I$171:$AE$171</c:f>
              <c:numCache>
                <c:formatCode>General</c:formatCode>
                <c:ptCount val="23"/>
                <c:pt idx="0">
                  <c:v>70.6666666666666</c:v>
                </c:pt>
                <c:pt idx="1">
                  <c:v>87.7916666666666</c:v>
                </c:pt>
                <c:pt idx="2">
                  <c:v>133.791666666666</c:v>
                </c:pt>
                <c:pt idx="3">
                  <c:v>116.75</c:v>
                </c:pt>
                <c:pt idx="4">
                  <c:v>56.5833333333333</c:v>
                </c:pt>
                <c:pt idx="5">
                  <c:v>64.6666666666666</c:v>
                </c:pt>
                <c:pt idx="6">
                  <c:v>22.2916666666666</c:v>
                </c:pt>
                <c:pt idx="7">
                  <c:v>56.7083333333333</c:v>
                </c:pt>
                <c:pt idx="8">
                  <c:v>31.75</c:v>
                </c:pt>
                <c:pt idx="9">
                  <c:v>25.8333333333333</c:v>
                </c:pt>
                <c:pt idx="10">
                  <c:v>38.6666666666666</c:v>
                </c:pt>
                <c:pt idx="11">
                  <c:v>67</c:v>
                </c:pt>
                <c:pt idx="12">
                  <c:v>55.6666666666666</c:v>
                </c:pt>
                <c:pt idx="13">
                  <c:v>96.1666666666666</c:v>
                </c:pt>
                <c:pt idx="14">
                  <c:v>102.166666666666</c:v>
                </c:pt>
                <c:pt idx="15">
                  <c:v>73.2916666666666</c:v>
                </c:pt>
                <c:pt idx="16">
                  <c:v>63.8333333333333</c:v>
                </c:pt>
                <c:pt idx="17">
                  <c:v>69.375</c:v>
                </c:pt>
                <c:pt idx="18">
                  <c:v>100.125</c:v>
                </c:pt>
                <c:pt idx="19">
                  <c:v>128.708333333333</c:v>
                </c:pt>
                <c:pt idx="20">
                  <c:v>109.666666666666</c:v>
                </c:pt>
                <c:pt idx="21">
                  <c:v>79.315789473684205</c:v>
                </c:pt>
                <c:pt idx="22">
                  <c:v>89.7083333333333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7F-4895-B2DC-53830441E2A3}"/>
            </c:ext>
          </c:extLst>
        </c:ser>
        <c:ser>
          <c:idx val="2"/>
          <c:order val="2"/>
          <c:tx>
            <c:strRef>
              <c:f>'PM10'!$B$172</c:f>
              <c:strCache>
                <c:ptCount val="1"/>
                <c:pt idx="0">
                  <c:v>Shiyan</c:v>
                </c:pt>
              </c:strCache>
            </c:strRef>
          </c:tx>
          <c:spPr>
            <a:ln w="2222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  <a:round/>
              </a:ln>
              <a:effectLst/>
            </c:spPr>
          </c:marker>
          <c:val>
            <c:numRef>
              <c:f>'PM10'!$I$172:$AE$172</c:f>
              <c:numCache>
                <c:formatCode>General</c:formatCode>
                <c:ptCount val="23"/>
                <c:pt idx="0">
                  <c:v>79.9166666666666</c:v>
                </c:pt>
                <c:pt idx="1">
                  <c:v>111.333333333333</c:v>
                </c:pt>
                <c:pt idx="2">
                  <c:v>136.833333333333</c:v>
                </c:pt>
                <c:pt idx="3">
                  <c:v>139.5</c:v>
                </c:pt>
                <c:pt idx="4">
                  <c:v>37.9166666666666</c:v>
                </c:pt>
                <c:pt idx="5">
                  <c:v>24.5</c:v>
                </c:pt>
                <c:pt idx="6">
                  <c:v>52.625</c:v>
                </c:pt>
                <c:pt idx="7">
                  <c:v>46.5833333333333</c:v>
                </c:pt>
                <c:pt idx="8">
                  <c:v>43.4166666666666</c:v>
                </c:pt>
                <c:pt idx="9">
                  <c:v>44.7083333333333</c:v>
                </c:pt>
                <c:pt idx="10">
                  <c:v>46.9166666666666</c:v>
                </c:pt>
                <c:pt idx="11">
                  <c:v>63.7916666666666</c:v>
                </c:pt>
                <c:pt idx="12">
                  <c:v>88.375</c:v>
                </c:pt>
                <c:pt idx="13">
                  <c:v>112.458333333333</c:v>
                </c:pt>
                <c:pt idx="14">
                  <c:v>110.833333333333</c:v>
                </c:pt>
                <c:pt idx="15">
                  <c:v>95.7083333333333</c:v>
                </c:pt>
                <c:pt idx="16">
                  <c:v>102.5</c:v>
                </c:pt>
                <c:pt idx="17">
                  <c:v>107.458333333333</c:v>
                </c:pt>
                <c:pt idx="18">
                  <c:v>73.75</c:v>
                </c:pt>
                <c:pt idx="19">
                  <c:v>65.9583333333333</c:v>
                </c:pt>
                <c:pt idx="20">
                  <c:v>107.583333333333</c:v>
                </c:pt>
                <c:pt idx="21">
                  <c:v>117.36842105263101</c:v>
                </c:pt>
                <c:pt idx="22">
                  <c:v>107.166666666666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7F-4895-B2DC-53830441E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916032"/>
        <c:axId val="49369360"/>
      </c:lineChart>
      <c:catAx>
        <c:axId val="172916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69360"/>
        <c:crosses val="autoZero"/>
        <c:auto val="1"/>
        <c:lblAlgn val="ctr"/>
        <c:lblOffset val="100"/>
        <c:noMultiLvlLbl val="0"/>
      </c:catAx>
      <c:valAx>
        <c:axId val="49369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1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PM10(AFter)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'PM10'!$B$170</c:f>
              <c:strCache>
                <c:ptCount val="1"/>
                <c:pt idx="0">
                  <c:v>Wuhan</c:v>
                </c:pt>
              </c:strCache>
            </c:strRef>
          </c:tx>
          <c:spPr>
            <a:ln w="2222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>
                  <a:shade val="65000"/>
                </a:schemeClr>
              </a:solidFill>
              <a:ln w="9525">
                <a:solidFill>
                  <a:schemeClr val="accent1">
                    <a:shade val="65000"/>
                  </a:schemeClr>
                </a:solidFill>
                <a:round/>
              </a:ln>
              <a:effectLst/>
            </c:spPr>
          </c:marker>
          <c:val>
            <c:numRef>
              <c:f>'PM10'!$BQ$170:$CM$170</c:f>
              <c:numCache>
                <c:formatCode>General</c:formatCode>
                <c:ptCount val="23"/>
                <c:pt idx="0">
                  <c:v>37.1666666666666</c:v>
                </c:pt>
                <c:pt idx="1">
                  <c:v>36.9166666666666</c:v>
                </c:pt>
                <c:pt idx="2">
                  <c:v>26.8333333333333</c:v>
                </c:pt>
                <c:pt idx="3">
                  <c:v>39.375</c:v>
                </c:pt>
                <c:pt idx="4">
                  <c:v>59.7916666666666</c:v>
                </c:pt>
                <c:pt idx="5">
                  <c:v>49.3333333333333</c:v>
                </c:pt>
                <c:pt idx="6">
                  <c:v>42.2083333333333</c:v>
                </c:pt>
                <c:pt idx="7">
                  <c:v>31.7916666666666</c:v>
                </c:pt>
                <c:pt idx="8">
                  <c:v>49.1666666666666</c:v>
                </c:pt>
                <c:pt idx="9">
                  <c:v>50.5833333333333</c:v>
                </c:pt>
                <c:pt idx="10">
                  <c:v>70.1666666666666</c:v>
                </c:pt>
                <c:pt idx="11">
                  <c:v>63.2083333333333</c:v>
                </c:pt>
                <c:pt idx="12">
                  <c:v>83.7916666666666</c:v>
                </c:pt>
                <c:pt idx="13">
                  <c:v>78.75</c:v>
                </c:pt>
                <c:pt idx="14">
                  <c:v>81.7083333333333</c:v>
                </c:pt>
                <c:pt idx="15">
                  <c:v>85.4583333333333</c:v>
                </c:pt>
                <c:pt idx="16">
                  <c:v>78.7083333333333</c:v>
                </c:pt>
                <c:pt idx="17">
                  <c:v>80.3333333333333</c:v>
                </c:pt>
                <c:pt idx="18">
                  <c:v>66.125</c:v>
                </c:pt>
                <c:pt idx="19">
                  <c:v>92.0833333333333</c:v>
                </c:pt>
                <c:pt idx="20">
                  <c:v>65.7083333333333</c:v>
                </c:pt>
                <c:pt idx="21">
                  <c:v>84.5</c:v>
                </c:pt>
                <c:pt idx="22">
                  <c:v>74.4583333333333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AF-4F4D-9066-57FFD722809F}"/>
            </c:ext>
          </c:extLst>
        </c:ser>
        <c:ser>
          <c:idx val="1"/>
          <c:order val="1"/>
          <c:tx>
            <c:strRef>
              <c:f>'PM10'!$B$171</c:f>
              <c:strCache>
                <c:ptCount val="1"/>
                <c:pt idx="0">
                  <c:v>Huangshi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'PM10'!$BQ$171:$CM$171</c:f>
              <c:numCache>
                <c:formatCode>General</c:formatCode>
                <c:ptCount val="23"/>
                <c:pt idx="0">
                  <c:v>39.25</c:v>
                </c:pt>
                <c:pt idx="1">
                  <c:v>32.9583333333333</c:v>
                </c:pt>
                <c:pt idx="2">
                  <c:v>38.875</c:v>
                </c:pt>
                <c:pt idx="3">
                  <c:v>50.0833333333333</c:v>
                </c:pt>
                <c:pt idx="4">
                  <c:v>72.2916666666666</c:v>
                </c:pt>
                <c:pt idx="5">
                  <c:v>48.2083333333333</c:v>
                </c:pt>
                <c:pt idx="6">
                  <c:v>38.5833333333333</c:v>
                </c:pt>
                <c:pt idx="7">
                  <c:v>32.4583333333333</c:v>
                </c:pt>
                <c:pt idx="8">
                  <c:v>49.0833333333333</c:v>
                </c:pt>
                <c:pt idx="9">
                  <c:v>66.2083333333333</c:v>
                </c:pt>
                <c:pt idx="10">
                  <c:v>77.3333333333333</c:v>
                </c:pt>
                <c:pt idx="11">
                  <c:v>72.25</c:v>
                </c:pt>
                <c:pt idx="12">
                  <c:v>75.4583333333333</c:v>
                </c:pt>
                <c:pt idx="13">
                  <c:v>85.5833333333333</c:v>
                </c:pt>
                <c:pt idx="14">
                  <c:v>95.8333333333333</c:v>
                </c:pt>
                <c:pt idx="15">
                  <c:v>92.375</c:v>
                </c:pt>
                <c:pt idx="16">
                  <c:v>83.875</c:v>
                </c:pt>
                <c:pt idx="17">
                  <c:v>86.6666666666666</c:v>
                </c:pt>
                <c:pt idx="18">
                  <c:v>69.2083333333333</c:v>
                </c:pt>
                <c:pt idx="19">
                  <c:v>134.208333333333</c:v>
                </c:pt>
                <c:pt idx="20">
                  <c:v>72.5833333333333</c:v>
                </c:pt>
                <c:pt idx="21">
                  <c:v>63.625</c:v>
                </c:pt>
                <c:pt idx="22">
                  <c:v>92.5416666666666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AF-4F4D-9066-57FFD722809F}"/>
            </c:ext>
          </c:extLst>
        </c:ser>
        <c:ser>
          <c:idx val="2"/>
          <c:order val="2"/>
          <c:tx>
            <c:strRef>
              <c:f>'PM10'!$B$172</c:f>
              <c:strCache>
                <c:ptCount val="1"/>
                <c:pt idx="0">
                  <c:v>Shiyan</c:v>
                </c:pt>
              </c:strCache>
            </c:strRef>
          </c:tx>
          <c:spPr>
            <a:ln w="2222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>
                  <a:tint val="65000"/>
                </a:schemeClr>
              </a:solidFill>
              <a:ln w="9525">
                <a:solidFill>
                  <a:schemeClr val="accent1">
                    <a:tint val="65000"/>
                  </a:schemeClr>
                </a:solidFill>
                <a:round/>
              </a:ln>
              <a:effectLst/>
            </c:spPr>
          </c:marker>
          <c:val>
            <c:numRef>
              <c:f>'PM10'!$BQ$172:$CM$172</c:f>
              <c:numCache>
                <c:formatCode>General</c:formatCode>
                <c:ptCount val="23"/>
                <c:pt idx="0">
                  <c:v>39.0833333333333</c:v>
                </c:pt>
                <c:pt idx="1">
                  <c:v>70.4583333333333</c:v>
                </c:pt>
                <c:pt idx="2">
                  <c:v>48.9583333333333</c:v>
                </c:pt>
                <c:pt idx="3">
                  <c:v>50.5833333333333</c:v>
                </c:pt>
                <c:pt idx="4">
                  <c:v>56.6666666666666</c:v>
                </c:pt>
                <c:pt idx="5">
                  <c:v>53.4583333333333</c:v>
                </c:pt>
                <c:pt idx="6">
                  <c:v>52.25</c:v>
                </c:pt>
                <c:pt idx="7">
                  <c:v>94.6666666666666</c:v>
                </c:pt>
                <c:pt idx="8">
                  <c:v>43.7916666666666</c:v>
                </c:pt>
                <c:pt idx="9">
                  <c:v>72.8333333333333</c:v>
                </c:pt>
                <c:pt idx="10">
                  <c:v>76.9166666666666</c:v>
                </c:pt>
                <c:pt idx="11">
                  <c:v>77.7916666666666</c:v>
                </c:pt>
                <c:pt idx="12">
                  <c:v>80.25</c:v>
                </c:pt>
                <c:pt idx="13">
                  <c:v>68.5833333333333</c:v>
                </c:pt>
                <c:pt idx="14">
                  <c:v>51.7916666666666</c:v>
                </c:pt>
                <c:pt idx="15">
                  <c:v>62.25</c:v>
                </c:pt>
                <c:pt idx="16">
                  <c:v>51.125</c:v>
                </c:pt>
                <c:pt idx="17">
                  <c:v>44.590909090909001</c:v>
                </c:pt>
                <c:pt idx="18">
                  <c:v>114.75</c:v>
                </c:pt>
                <c:pt idx="19">
                  <c:v>130.458333333333</c:v>
                </c:pt>
                <c:pt idx="20">
                  <c:v>84</c:v>
                </c:pt>
                <c:pt idx="21">
                  <c:v>56.9166666666666</c:v>
                </c:pt>
                <c:pt idx="22">
                  <c:v>70.6666666666666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AF-4F4D-9066-57FFD72280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936080"/>
        <c:axId val="49401808"/>
      </c:lineChart>
      <c:catAx>
        <c:axId val="166936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01808"/>
        <c:crosses val="autoZero"/>
        <c:auto val="1"/>
        <c:lblAlgn val="ctr"/>
        <c:lblOffset val="100"/>
        <c:noMultiLvlLbl val="0"/>
      </c:catAx>
      <c:valAx>
        <c:axId val="49401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3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A462-A81A-42A3-87B8-A0C4AF212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899F5-1F6C-4BF8-909B-69215F935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EF6D-3DF5-4436-AAC3-33CFB0BD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A28F-4A4D-4821-AB78-A1D7B1746E2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0ECD-5DA8-41C5-AFDC-98AA0013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894DC-1CF4-48E3-83EA-0783ABCD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58D3-0582-4A2E-B442-221F9F17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B24F-1D60-4530-9090-1C924EC9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9D5DD-4456-4A4E-A3CD-B63CD8FB6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57A7-5B42-41D4-B5F1-9F73866F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A28F-4A4D-4821-AB78-A1D7B1746E2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9702-F421-48D0-AAEC-FF591A5D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08AA-B53A-4038-989F-02697134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58D3-0582-4A2E-B442-221F9F17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4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56207-49AA-44E5-AD57-B398E3C9F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F527E-955B-4C0F-B806-19C4C49FD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BBD3-B61B-436D-A0A7-193D817E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A28F-4A4D-4821-AB78-A1D7B1746E2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C4D60-4268-4379-A85A-AE6722D0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4F57-B98F-40C7-9673-2A04504B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58D3-0582-4A2E-B442-221F9F17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63C1-9272-4508-A42D-2B0DC141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CB23B-9196-485D-990F-B16EA7B7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AAA67-9A8C-4352-A937-4E170CA7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A28F-4A4D-4821-AB78-A1D7B1746E2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CF86B-E2EA-497E-B633-473AE09D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8314-2DA0-4E9B-9808-D4DE7F1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58D3-0582-4A2E-B442-221F9F17B7C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6F8C61-8124-41B5-8E5C-F20060357398}"/>
              </a:ext>
            </a:extLst>
          </p:cNvPr>
          <p:cNvCxnSpPr>
            <a:cxnSpLocks/>
          </p:cNvCxnSpPr>
          <p:nvPr userDrawn="1"/>
        </p:nvCxnSpPr>
        <p:spPr>
          <a:xfrm>
            <a:off x="448408" y="246183"/>
            <a:ext cx="11315700" cy="0"/>
          </a:xfrm>
          <a:prstGeom prst="line">
            <a:avLst/>
          </a:prstGeom>
          <a:ln w="1905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9B4D0E-78B0-4120-9206-A978EB4E4F8B}"/>
              </a:ext>
            </a:extLst>
          </p:cNvPr>
          <p:cNvCxnSpPr>
            <a:cxnSpLocks/>
          </p:cNvCxnSpPr>
          <p:nvPr userDrawn="1"/>
        </p:nvCxnSpPr>
        <p:spPr>
          <a:xfrm>
            <a:off x="448408" y="6588371"/>
            <a:ext cx="11280532" cy="0"/>
          </a:xfrm>
          <a:prstGeom prst="line">
            <a:avLst/>
          </a:prstGeom>
          <a:ln w="1905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78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504A-6D61-43BB-ADF5-78859261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CF33-5866-4EC7-B50A-904A39CB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0950-CB0D-4866-BB45-1D996C40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A28F-4A4D-4821-AB78-A1D7B1746E2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E445-E9B7-4FAB-AAC6-967698DA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B62B3-DA0A-4713-80AD-2E5CF5F4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58D3-0582-4A2E-B442-221F9F17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2C75-2F5C-4811-9780-4D3E59CC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C6D4-A4EB-4C29-B0B4-9082B66FF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F757B-2D9A-44B8-AFFD-9F113266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88C6D-0EFB-4268-9AB4-EC2A8CFD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A28F-4A4D-4821-AB78-A1D7B1746E2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A55C-A259-4AF8-B1D7-C36A0AC9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64CB-063E-4880-83CC-A05D5F1C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58D3-0582-4A2E-B442-221F9F17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594D-AEED-43C3-A914-F07DD292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17C31-F4E0-4CE3-A3D0-74E3DAB8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0549C-31A3-416F-A2DB-EDBB1E54C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A7504-19DD-4887-82B7-48E47EBF9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317D9-116C-432B-B4EB-3A78BFBE4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D538E-781F-490D-8F2D-F1543392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A28F-4A4D-4821-AB78-A1D7B1746E2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83ECC-EF6B-4EEA-98FD-00C73D19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C3701-DB47-4331-88AC-B97CB454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58D3-0582-4A2E-B442-221F9F17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3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A6D8-E554-40AD-88A3-B3AEB185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6C350-E277-4F87-89EE-1AA02813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A28F-4A4D-4821-AB78-A1D7B1746E2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8A291-11D9-4D98-B3B2-FCCEDFC1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7FC5A-03A4-47BF-ABE4-E0072527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58D3-0582-4A2E-B442-221F9F17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8B518-2D8C-4373-AFAB-6DEA62A9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A28F-4A4D-4821-AB78-A1D7B1746E2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CFF86-F1A1-4D97-B9FC-089D9C25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A27BF-9F2D-43BD-B9FB-9767405C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58D3-0582-4A2E-B442-221F9F17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9812-DB83-4561-A877-5BF5274E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DE0E-2469-451B-912F-DEB2549B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42598-A03C-4D73-BE75-9AAC5D843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A2479-B9CF-4BC6-AA73-6CC9AF85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A28F-4A4D-4821-AB78-A1D7B1746E2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1BC0B-2EFC-4897-B749-4EC2D0B4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1DCC-E49C-42D4-8C97-9D7C5AE3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58D3-0582-4A2E-B442-221F9F17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9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8DB3-C1BF-44FD-A1DB-0E27AFD5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54679-E342-41EF-A502-30608844B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7FF5D-C43E-4457-AC79-C29B3B528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3F6BE-0758-4772-B19F-38B3BC15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A28F-4A4D-4821-AB78-A1D7B1746E2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852C2-1CDC-4221-B9B4-CA746944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95498-68C9-4866-BB65-4ACEDCA0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58D3-0582-4A2E-B442-221F9F17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6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8164F-0896-4B8B-A3C2-9ABEA0CF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84B71-75EA-4710-B48A-48E7D99FB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6CC0-D16C-4B2D-9DFC-2FF2F935B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A28F-4A4D-4821-AB78-A1D7B1746E2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57593-C497-4197-ABF1-A82F3A7F1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D97AF-5F57-48BF-9A27-1998E5B46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58D3-0582-4A2E-B442-221F9F17B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9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E7F5-F137-4445-BF28-22EAA9BD1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10" y="598580"/>
            <a:ext cx="908481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IITU</a:t>
            </a:r>
            <a:br>
              <a:rPr lang="en-GB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GB" sz="4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Lockdown impact on Air quality in Hubei province in China</a:t>
            </a:r>
            <a:endParaRPr lang="en-US" sz="4900" dirty="0">
              <a:solidFill>
                <a:schemeClr val="tx1">
                  <a:lumMod val="50000"/>
                  <a:lumOff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83FB0-AA0C-4D13-979E-755665FA8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53" y="3024970"/>
            <a:ext cx="9620435" cy="1655762"/>
          </a:xfrm>
        </p:spPr>
        <p:txBody>
          <a:bodyPr>
            <a:normAutofit/>
          </a:bodyPr>
          <a:lstStyle/>
          <a:p>
            <a:pPr lvl="1" algn="l"/>
            <a:r>
              <a:rPr lang="en-GB" b="1" dirty="0">
                <a:solidFill>
                  <a:srgbClr val="FF7C8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Abutalip Kudaibergen</a:t>
            </a:r>
            <a:r>
              <a:rPr lang="en-GB" sz="2400" b="1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b="1" dirty="0">
              <a:solidFill>
                <a:srgbClr val="FF7C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3EA7D-0A8E-46A0-8771-EBB297AC9A3F}"/>
              </a:ext>
            </a:extLst>
          </p:cNvPr>
          <p:cNvSpPr txBox="1"/>
          <p:nvPr/>
        </p:nvSpPr>
        <p:spPr>
          <a:xfrm>
            <a:off x="653988" y="5743852"/>
            <a:ext cx="877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May 2020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F41712-622D-4E6D-81AD-554ABCA751EE}"/>
              </a:ext>
            </a:extLst>
          </p:cNvPr>
          <p:cNvSpPr/>
          <p:nvPr/>
        </p:nvSpPr>
        <p:spPr>
          <a:xfrm rot="16200000">
            <a:off x="10608815" y="5319765"/>
            <a:ext cx="852191" cy="734647"/>
          </a:xfrm>
          <a:prstGeom prst="triangl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6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52459D-613D-48F2-8546-1235EF9785B4}"/>
              </a:ext>
            </a:extLst>
          </p:cNvPr>
          <p:cNvSpPr txBox="1"/>
          <p:nvPr/>
        </p:nvSpPr>
        <p:spPr>
          <a:xfrm>
            <a:off x="838200" y="639192"/>
            <a:ext cx="11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4A4E15-FF63-45D5-96D8-AE8B88820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14565"/>
              </p:ext>
            </p:extLst>
          </p:nvPr>
        </p:nvGraphicFramePr>
        <p:xfrm>
          <a:off x="4992971" y="392098"/>
          <a:ext cx="6770817" cy="607380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70859">
                  <a:extLst>
                    <a:ext uri="{9D8B030D-6E8A-4147-A177-3AD203B41FA5}">
                      <a16:colId xmlns:a16="http://schemas.microsoft.com/office/drawing/2014/main" val="4001040391"/>
                    </a:ext>
                  </a:extLst>
                </a:gridCol>
                <a:gridCol w="741748">
                  <a:extLst>
                    <a:ext uri="{9D8B030D-6E8A-4147-A177-3AD203B41FA5}">
                      <a16:colId xmlns:a16="http://schemas.microsoft.com/office/drawing/2014/main" val="1337954667"/>
                    </a:ext>
                  </a:extLst>
                </a:gridCol>
                <a:gridCol w="741748">
                  <a:extLst>
                    <a:ext uri="{9D8B030D-6E8A-4147-A177-3AD203B41FA5}">
                      <a16:colId xmlns:a16="http://schemas.microsoft.com/office/drawing/2014/main" val="438916202"/>
                    </a:ext>
                  </a:extLst>
                </a:gridCol>
                <a:gridCol w="1093932">
                  <a:extLst>
                    <a:ext uri="{9D8B030D-6E8A-4147-A177-3AD203B41FA5}">
                      <a16:colId xmlns:a16="http://schemas.microsoft.com/office/drawing/2014/main" val="2335256729"/>
                    </a:ext>
                  </a:extLst>
                </a:gridCol>
                <a:gridCol w="1939034">
                  <a:extLst>
                    <a:ext uri="{9D8B030D-6E8A-4147-A177-3AD203B41FA5}">
                      <a16:colId xmlns:a16="http://schemas.microsoft.com/office/drawing/2014/main" val="3728448433"/>
                    </a:ext>
                  </a:extLst>
                </a:gridCol>
                <a:gridCol w="741748">
                  <a:extLst>
                    <a:ext uri="{9D8B030D-6E8A-4147-A177-3AD203B41FA5}">
                      <a16:colId xmlns:a16="http://schemas.microsoft.com/office/drawing/2014/main" val="2057669088"/>
                    </a:ext>
                  </a:extLst>
                </a:gridCol>
                <a:gridCol w="741748">
                  <a:extLst>
                    <a:ext uri="{9D8B030D-6E8A-4147-A177-3AD203B41FA5}">
                      <a16:colId xmlns:a16="http://schemas.microsoft.com/office/drawing/2014/main" val="2666472522"/>
                    </a:ext>
                  </a:extLst>
                </a:gridCol>
              </a:tblGrid>
              <a:tr h="2474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Statistic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Parameter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p.value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conf.int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difference_in_means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alternative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extLst>
                  <a:ext uri="{0D108BD9-81ED-4DB2-BD59-A6C34878D82A}">
                    <a16:rowId xmlns:a16="http://schemas.microsoft.com/office/drawing/2014/main" val="2178359884"/>
                  </a:ext>
                </a:extLst>
              </a:tr>
              <a:tr h="4375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Wuhan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3.1655589347075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0.00448086779026482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9.05759084303166, 43.4709587919253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26.2642748174785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two.sided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extLst>
                  <a:ext uri="{0D108BD9-81ED-4DB2-BD59-A6C34878D82A}">
                    <a16:rowId xmlns:a16="http://schemas.microsoft.com/office/drawing/2014/main" val="2589379676"/>
                  </a:ext>
                </a:extLst>
              </a:tr>
              <a:tr h="4375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Huangshi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2.11680005803816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0.0458211740193349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0.232665418381203, 22.7135588379117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11.4731121281465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two.sided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extLst>
                  <a:ext uri="{0D108BD9-81ED-4DB2-BD59-A6C34878D82A}">
                    <a16:rowId xmlns:a16="http://schemas.microsoft.com/office/drawing/2014/main" val="738837933"/>
                  </a:ext>
                </a:extLst>
              </a:tr>
              <a:tr h="4375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Shiyan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2.37095683591039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0.0269222063473498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2.22788376602307, 33.3325662721158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17.7802250190694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two.sided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extLst>
                  <a:ext uri="{0D108BD9-81ED-4DB2-BD59-A6C34878D82A}">
                    <a16:rowId xmlns:a16="http://schemas.microsoft.com/office/drawing/2014/main" val="3788049226"/>
                  </a:ext>
                </a:extLst>
              </a:tr>
              <a:tr h="4375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Yichang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3.94020735626695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0.000697722177169502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24.1164424401788, 77.7128863164955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50.9146643783371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two.sided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extLst>
                  <a:ext uri="{0D108BD9-81ED-4DB2-BD59-A6C34878D82A}">
                    <a16:rowId xmlns:a16="http://schemas.microsoft.com/office/drawing/2014/main" val="3292990592"/>
                  </a:ext>
                </a:extLst>
              </a:tr>
              <a:tr h="4375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Xiangfan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4.66336998765408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0.000119393611474296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27.368922788276, 71.2073003783362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49.2881115833061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two.sided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extLst>
                  <a:ext uri="{0D108BD9-81ED-4DB2-BD59-A6C34878D82A}">
                    <a16:rowId xmlns:a16="http://schemas.microsoft.com/office/drawing/2014/main" val="2696111119"/>
                  </a:ext>
                </a:extLst>
              </a:tr>
              <a:tr h="4375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Ezhou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2.71672920264359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0.0125962293268528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4.03211282194799, 30.0475453154905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17.0398290687192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two.sided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extLst>
                  <a:ext uri="{0D108BD9-81ED-4DB2-BD59-A6C34878D82A}">
                    <a16:rowId xmlns:a16="http://schemas.microsoft.com/office/drawing/2014/main" val="888891191"/>
                  </a:ext>
                </a:extLst>
              </a:tr>
              <a:tr h="4375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Jingmen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4.65854210389143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0.000120807091506302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24.9719663620403, 65.0457148921349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45.0088406270876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two.sided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extLst>
                  <a:ext uri="{0D108BD9-81ED-4DB2-BD59-A6C34878D82A}">
                    <a16:rowId xmlns:a16="http://schemas.microsoft.com/office/drawing/2014/main" val="3767058954"/>
                  </a:ext>
                </a:extLst>
              </a:tr>
              <a:tr h="4375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Xiaogan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3.2938868997644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0.00330971267354053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8.8890476760422, 39.1096174650715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23.9993325705568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two.sided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extLst>
                  <a:ext uri="{0D108BD9-81ED-4DB2-BD59-A6C34878D82A}">
                    <a16:rowId xmlns:a16="http://schemas.microsoft.com/office/drawing/2014/main" val="273087560"/>
                  </a:ext>
                </a:extLst>
              </a:tr>
              <a:tr h="4375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Jingzhou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4.68956538011744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0.000112009246444095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15.1925915479107, 39.2837327694991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27.2381621587049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two.sided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extLst>
                  <a:ext uri="{0D108BD9-81ED-4DB2-BD59-A6C34878D82A}">
                    <a16:rowId xmlns:a16="http://schemas.microsoft.com/office/drawing/2014/main" val="3012656064"/>
                  </a:ext>
                </a:extLst>
              </a:tr>
              <a:tr h="4375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Huanggang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2.17839263225006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0.0403740140924228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0.673776559940108, 27.4118723449308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14.0428244524354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two.sided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extLst>
                  <a:ext uri="{0D108BD9-81ED-4DB2-BD59-A6C34878D82A}">
                    <a16:rowId xmlns:a16="http://schemas.microsoft.com/office/drawing/2014/main" val="3578436575"/>
                  </a:ext>
                </a:extLst>
              </a:tr>
              <a:tr h="4375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Xianning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4.06890354288595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0.000509851568315821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9.83796594681722, 30.291480693499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20.0647233201581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two.sided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extLst>
                  <a:ext uri="{0D108BD9-81ED-4DB2-BD59-A6C34878D82A}">
                    <a16:rowId xmlns:a16="http://schemas.microsoft.com/office/drawing/2014/main" val="2174985723"/>
                  </a:ext>
                </a:extLst>
              </a:tr>
              <a:tr h="4375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Suizhou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4.04622102167156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0.000538859120092958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13.6729950630704, 42.4265992785147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28.0497971707926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two.sided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extLst>
                  <a:ext uri="{0D108BD9-81ED-4DB2-BD59-A6C34878D82A}">
                    <a16:rowId xmlns:a16="http://schemas.microsoft.com/office/drawing/2014/main" val="3531562085"/>
                  </a:ext>
                </a:extLst>
              </a:tr>
              <a:tr h="5463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Enshitujiazumiaozu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-0.57735361440229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0.569562654092984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-20.8993053758562, 11.7968852940311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-4.55121004091256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two.sided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924" marR="2924" marT="2924" marB="0" anchor="b"/>
                </a:tc>
                <a:extLst>
                  <a:ext uri="{0D108BD9-81ED-4DB2-BD59-A6C34878D82A}">
                    <a16:rowId xmlns:a16="http://schemas.microsoft.com/office/drawing/2014/main" val="1914920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9C2734-DCCC-47DF-AD6D-272A32E83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75292"/>
              </p:ext>
            </p:extLst>
          </p:nvPr>
        </p:nvGraphicFramePr>
        <p:xfrm>
          <a:off x="383822" y="1008524"/>
          <a:ext cx="4425243" cy="16611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28133">
                  <a:extLst>
                    <a:ext uri="{9D8B030D-6E8A-4147-A177-3AD203B41FA5}">
                      <a16:colId xmlns:a16="http://schemas.microsoft.com/office/drawing/2014/main" val="3552515314"/>
                    </a:ext>
                  </a:extLst>
                </a:gridCol>
                <a:gridCol w="739422">
                  <a:extLst>
                    <a:ext uri="{9D8B030D-6E8A-4147-A177-3AD203B41FA5}">
                      <a16:colId xmlns:a16="http://schemas.microsoft.com/office/drawing/2014/main" val="1081382825"/>
                    </a:ext>
                  </a:extLst>
                </a:gridCol>
                <a:gridCol w="739422">
                  <a:extLst>
                    <a:ext uri="{9D8B030D-6E8A-4147-A177-3AD203B41FA5}">
                      <a16:colId xmlns:a16="http://schemas.microsoft.com/office/drawing/2014/main" val="739667314"/>
                    </a:ext>
                  </a:extLst>
                </a:gridCol>
                <a:gridCol w="739422">
                  <a:extLst>
                    <a:ext uri="{9D8B030D-6E8A-4147-A177-3AD203B41FA5}">
                      <a16:colId xmlns:a16="http://schemas.microsoft.com/office/drawing/2014/main" val="3442776061"/>
                    </a:ext>
                  </a:extLst>
                </a:gridCol>
                <a:gridCol w="739422">
                  <a:extLst>
                    <a:ext uri="{9D8B030D-6E8A-4147-A177-3AD203B41FA5}">
                      <a16:colId xmlns:a16="http://schemas.microsoft.com/office/drawing/2014/main" val="3070302342"/>
                    </a:ext>
                  </a:extLst>
                </a:gridCol>
                <a:gridCol w="739422">
                  <a:extLst>
                    <a:ext uri="{9D8B030D-6E8A-4147-A177-3AD203B41FA5}">
                      <a16:colId xmlns:a16="http://schemas.microsoft.com/office/drawing/2014/main" val="147257801"/>
                    </a:ext>
                  </a:extLst>
                </a:gridCol>
              </a:tblGrid>
              <a:tr h="413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Statistic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Parameter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p.value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conf.int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difference_in_means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alternative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0513654"/>
                  </a:ext>
                </a:extLst>
              </a:tr>
              <a:tr h="81781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0.508507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7.55E-09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0.405032935910604, 0.638415320512308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0.508507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two.sided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85355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396BBD-0B27-4142-8F1E-82C26F86F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56175"/>
              </p:ext>
            </p:extLst>
          </p:nvPr>
        </p:nvGraphicFramePr>
        <p:xfrm>
          <a:off x="383822" y="3039016"/>
          <a:ext cx="4413951" cy="16611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26251">
                  <a:extLst>
                    <a:ext uri="{9D8B030D-6E8A-4147-A177-3AD203B41FA5}">
                      <a16:colId xmlns:a16="http://schemas.microsoft.com/office/drawing/2014/main" val="2481383065"/>
                    </a:ext>
                  </a:extLst>
                </a:gridCol>
                <a:gridCol w="737540">
                  <a:extLst>
                    <a:ext uri="{9D8B030D-6E8A-4147-A177-3AD203B41FA5}">
                      <a16:colId xmlns:a16="http://schemas.microsoft.com/office/drawing/2014/main" val="660837107"/>
                    </a:ext>
                  </a:extLst>
                </a:gridCol>
                <a:gridCol w="737540">
                  <a:extLst>
                    <a:ext uri="{9D8B030D-6E8A-4147-A177-3AD203B41FA5}">
                      <a16:colId xmlns:a16="http://schemas.microsoft.com/office/drawing/2014/main" val="2598542400"/>
                    </a:ext>
                  </a:extLst>
                </a:gridCol>
                <a:gridCol w="737540">
                  <a:extLst>
                    <a:ext uri="{9D8B030D-6E8A-4147-A177-3AD203B41FA5}">
                      <a16:colId xmlns:a16="http://schemas.microsoft.com/office/drawing/2014/main" val="2108272547"/>
                    </a:ext>
                  </a:extLst>
                </a:gridCol>
                <a:gridCol w="737540">
                  <a:extLst>
                    <a:ext uri="{9D8B030D-6E8A-4147-A177-3AD203B41FA5}">
                      <a16:colId xmlns:a16="http://schemas.microsoft.com/office/drawing/2014/main" val="3564199950"/>
                    </a:ext>
                  </a:extLst>
                </a:gridCol>
                <a:gridCol w="737540">
                  <a:extLst>
                    <a:ext uri="{9D8B030D-6E8A-4147-A177-3AD203B41FA5}">
                      <a16:colId xmlns:a16="http://schemas.microsoft.com/office/drawing/2014/main" val="521188491"/>
                    </a:ext>
                  </a:extLst>
                </a:gridCol>
              </a:tblGrid>
              <a:tr h="41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Statistic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Parameter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p.value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conf.int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difference_in_means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alternative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3238706"/>
                  </a:ext>
                </a:extLst>
              </a:tr>
              <a:tr h="818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-6.60539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1.82E-10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-2.06128931275621, -1.11497774589072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-1.58813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two.sided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170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28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DFB8-162E-42A3-8DE2-A9503F74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endParaRPr lang="en-US" b="1" dirty="0">
              <a:solidFill>
                <a:srgbClr val="FF7C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41A0-1209-4FC2-BD32-2B113783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checking tests result for every city and whole province we may conclude that most of them are statistically significant enough to reject null hypothesis.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Overall, air quality has improved.</a:t>
            </a:r>
          </a:p>
        </p:txBody>
      </p:sp>
    </p:spTree>
    <p:extLst>
      <p:ext uri="{BB962C8B-B14F-4D97-AF65-F5344CB8AC3E}">
        <p14:creationId xmlns:p14="http://schemas.microsoft.com/office/powerpoint/2010/main" val="19843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B3CB-E265-4721-BA5C-4048ACEA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7" y="21420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Attachment</a:t>
            </a:r>
            <a:endParaRPr lang="en-US" dirty="0">
              <a:solidFill>
                <a:srgbClr val="FF7C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6AA7C-0AFC-4CCB-83BE-0732E81E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4" y="1434858"/>
            <a:ext cx="7714695" cy="489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601B4D-74C0-40E2-988C-9EA0F6F3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07" y="639838"/>
            <a:ext cx="9259102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0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7513-D528-4874-A668-C58BF735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6" y="285226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References</a:t>
            </a:r>
            <a:endParaRPr lang="en-US" sz="4000" dirty="0">
              <a:solidFill>
                <a:srgbClr val="FF7C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D91D5-0741-44B3-9C92-E9DE794E7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6" y="1610789"/>
            <a:ext cx="10515600" cy="4351338"/>
          </a:xfrm>
        </p:spPr>
        <p:txBody>
          <a:bodyPr numCol="2"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https://dataverse.harvard.edu/dataset.xhtml?persistentId=doi:10.7910/DVN/XETLSS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https://www.epa.gov/co-pollution/basic-information-about-carbon-monoxide-co-outdoor-air-pollution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NO2 - Nitrogen Dioxide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https://www.epa.gov/no2-pollution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O3 - Ground-level ozone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https://www.environment.gov.au/protection/publications/factsheet-ground-level-ozone-o3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PM2.5 - Fine Particles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https://www.health.ny.gov/environmental/indoors/air/pmq_a.htm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PM10 - Particular matter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http://www.npi.gov.au/resource/particulate-matter-pm10-and-pm25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SO2 - Sulfur Dioxide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https://www.epa.gov/so2-pollutio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https://en.wikipedia.org/wiki/COVID-19_pandemic_lockdown_in_Hubei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Pollution indicators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https://en.wikipedia.org/wiki/Air_quality_index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https://statistics.berkeley.edu/computing/r-t-tests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http://www.sthda.com/english/wiki/f-test-compare-two-variances-in-r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https://rcompanion.org/rcompanion/d_09.html</a:t>
            </a:r>
          </a:p>
        </p:txBody>
      </p:sp>
    </p:spTree>
    <p:extLst>
      <p:ext uri="{BB962C8B-B14F-4D97-AF65-F5344CB8AC3E}">
        <p14:creationId xmlns:p14="http://schemas.microsoft.com/office/powerpoint/2010/main" val="323294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081A-6590-4B5D-8891-4E72A871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248688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 FOR YOUR ATTENTION!</a:t>
            </a:r>
            <a:endParaRPr lang="en-US" dirty="0">
              <a:solidFill>
                <a:srgbClr val="FF7C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7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60CA-057C-4A03-9EEE-5B75332A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49779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Hubei Province</a:t>
            </a:r>
            <a:br>
              <a:rPr lang="en-GB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GB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Climate Data</a:t>
            </a:r>
            <a:endParaRPr lang="en-US" dirty="0">
              <a:solidFill>
                <a:srgbClr val="FF7C8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B1C8A82-03EB-4CE4-B491-0B418A970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413953"/>
              </p:ext>
            </p:extLst>
          </p:nvPr>
        </p:nvGraphicFramePr>
        <p:xfrm>
          <a:off x="479487" y="2188700"/>
          <a:ext cx="1533433" cy="2613660"/>
        </p:xfrm>
        <a:graphic>
          <a:graphicData uri="http://schemas.openxmlformats.org/drawingml/2006/table">
            <a:tbl>
              <a:tblPr/>
              <a:tblGrid>
                <a:gridCol w="1533433">
                  <a:extLst>
                    <a:ext uri="{9D8B030D-6E8A-4147-A177-3AD203B41FA5}">
                      <a16:colId xmlns:a16="http://schemas.microsoft.com/office/drawing/2014/main" val="54069510"/>
                    </a:ext>
                  </a:extLst>
                </a:gridCol>
              </a:tblGrid>
              <a:tr h="25544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Wuhan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736531"/>
                  </a:ext>
                </a:extLst>
              </a:tr>
              <a:tr h="25544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Huangshi</a:t>
                      </a:r>
                      <a:endParaRPr lang="en-US" sz="2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11627"/>
                  </a:ext>
                </a:extLst>
              </a:tr>
              <a:tr h="25544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Shiyan</a:t>
                      </a:r>
                      <a:endParaRPr lang="en-US" sz="2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034581"/>
                  </a:ext>
                </a:extLst>
              </a:tr>
              <a:tr h="25544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Yichang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478508"/>
                  </a:ext>
                </a:extLst>
              </a:tr>
              <a:tr h="25544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Xiangfan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191888"/>
                  </a:ext>
                </a:extLst>
              </a:tr>
              <a:tr h="25544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Ezhou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973332"/>
                  </a:ext>
                </a:extLst>
              </a:tr>
              <a:tr h="25544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Jingmen</a:t>
                      </a:r>
                      <a:endParaRPr lang="en-US" sz="2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821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02B201-5399-434E-96A4-E73A3F364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90133"/>
              </p:ext>
            </p:extLst>
          </p:nvPr>
        </p:nvGraphicFramePr>
        <p:xfrm>
          <a:off x="2093422" y="2110276"/>
          <a:ext cx="4968536" cy="2716506"/>
        </p:xfrm>
        <a:graphic>
          <a:graphicData uri="http://schemas.openxmlformats.org/drawingml/2006/table">
            <a:tbl>
              <a:tblPr/>
              <a:tblGrid>
                <a:gridCol w="4968536">
                  <a:extLst>
                    <a:ext uri="{9D8B030D-6E8A-4147-A177-3AD203B41FA5}">
                      <a16:colId xmlns:a16="http://schemas.microsoft.com/office/drawing/2014/main" val="2593027230"/>
                    </a:ext>
                  </a:extLst>
                </a:gridCol>
              </a:tblGrid>
              <a:tr h="45275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Xiaogan</a:t>
                      </a:r>
                      <a:endParaRPr lang="en-US" sz="2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675176"/>
                  </a:ext>
                </a:extLst>
              </a:tr>
              <a:tr h="45275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Jingzhou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781233"/>
                  </a:ext>
                </a:extLst>
              </a:tr>
              <a:tr h="45275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Huanggang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663138"/>
                  </a:ext>
                </a:extLst>
              </a:tr>
              <a:tr h="45275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Xianning</a:t>
                      </a:r>
                      <a:endParaRPr lang="en-US" sz="2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507571"/>
                  </a:ext>
                </a:extLst>
              </a:tr>
              <a:tr h="45275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Suizhou</a:t>
                      </a:r>
                      <a:endParaRPr lang="en-US" sz="2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092655"/>
                  </a:ext>
                </a:extLst>
              </a:tr>
              <a:tr h="45275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Enshitujiazumiaozu</a:t>
                      </a:r>
                      <a:endParaRPr lang="en-US" sz="24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651764"/>
                  </a:ext>
                </a:extLst>
              </a:tr>
            </a:tbl>
          </a:graphicData>
        </a:graphic>
      </p:graphicFrame>
      <p:pic>
        <p:nvPicPr>
          <p:cNvPr id="2050" name="Picture 2" descr="Harvard Dataverse homepage">
            <a:extLst>
              <a:ext uri="{FF2B5EF4-FFF2-40B4-BE49-F238E27FC236}">
                <a16:creationId xmlns:a16="http://schemas.microsoft.com/office/drawing/2014/main" id="{096C6874-0FEB-4707-921F-05BD86010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62" y="662311"/>
            <a:ext cx="25527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loud 11" descr="CO2&#10;">
            <a:extLst>
              <a:ext uri="{FF2B5EF4-FFF2-40B4-BE49-F238E27FC236}">
                <a16:creationId xmlns:a16="http://schemas.microsoft.com/office/drawing/2014/main" id="{0CB556F3-EF29-45E2-B5CE-339EF72CA90E}"/>
              </a:ext>
            </a:extLst>
          </p:cNvPr>
          <p:cNvSpPr/>
          <p:nvPr/>
        </p:nvSpPr>
        <p:spPr>
          <a:xfrm>
            <a:off x="5966070" y="2590596"/>
            <a:ext cx="1837677" cy="1455938"/>
          </a:xfrm>
          <a:prstGeom prst="cloud">
            <a:avLst/>
          </a:prstGeom>
          <a:solidFill>
            <a:schemeClr val="bg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E14D2-7B63-4767-8001-5FF8D93C2D0B}"/>
              </a:ext>
            </a:extLst>
          </p:cNvPr>
          <p:cNvSpPr txBox="1"/>
          <p:nvPr/>
        </p:nvSpPr>
        <p:spPr>
          <a:xfrm>
            <a:off x="6428681" y="2902280"/>
            <a:ext cx="1194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</a:t>
            </a:r>
            <a:endParaRPr lang="en-US" sz="4000" dirty="0">
              <a:solidFill>
                <a:srgbClr val="FF7C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Cloud 13" descr="CO2&#10;">
            <a:extLst>
              <a:ext uri="{FF2B5EF4-FFF2-40B4-BE49-F238E27FC236}">
                <a16:creationId xmlns:a16="http://schemas.microsoft.com/office/drawing/2014/main" id="{38AED313-D1AE-4606-957D-FAD02493D35F}"/>
              </a:ext>
            </a:extLst>
          </p:cNvPr>
          <p:cNvSpPr/>
          <p:nvPr/>
        </p:nvSpPr>
        <p:spPr>
          <a:xfrm>
            <a:off x="8202234" y="1614811"/>
            <a:ext cx="1837677" cy="1455938"/>
          </a:xfrm>
          <a:prstGeom prst="cloud">
            <a:avLst/>
          </a:prstGeom>
          <a:solidFill>
            <a:schemeClr val="bg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E4BD4-99E4-49E6-84B0-9AC3F2188600}"/>
              </a:ext>
            </a:extLst>
          </p:cNvPr>
          <p:cNvSpPr txBox="1"/>
          <p:nvPr/>
        </p:nvSpPr>
        <p:spPr>
          <a:xfrm>
            <a:off x="8559369" y="2032088"/>
            <a:ext cx="119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NO2</a:t>
            </a:r>
            <a:endParaRPr lang="en-US" sz="3600" dirty="0">
              <a:solidFill>
                <a:srgbClr val="FF7C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Cloud 15" descr="CO2&#10;">
            <a:extLst>
              <a:ext uri="{FF2B5EF4-FFF2-40B4-BE49-F238E27FC236}">
                <a16:creationId xmlns:a16="http://schemas.microsoft.com/office/drawing/2014/main" id="{744DCE71-2DFF-4E7D-932A-726FE4705B1B}"/>
              </a:ext>
            </a:extLst>
          </p:cNvPr>
          <p:cNvSpPr/>
          <p:nvPr/>
        </p:nvSpPr>
        <p:spPr>
          <a:xfrm>
            <a:off x="9689330" y="3072614"/>
            <a:ext cx="1837677" cy="1455938"/>
          </a:xfrm>
          <a:prstGeom prst="cloud">
            <a:avLst/>
          </a:prstGeom>
          <a:solidFill>
            <a:schemeClr val="bg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D7669-76D2-49C2-AF19-5C2926D79F76}"/>
              </a:ext>
            </a:extLst>
          </p:cNvPr>
          <p:cNvSpPr txBox="1"/>
          <p:nvPr/>
        </p:nvSpPr>
        <p:spPr>
          <a:xfrm>
            <a:off x="10178341" y="3445072"/>
            <a:ext cx="119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O3</a:t>
            </a:r>
            <a:endParaRPr lang="en-US" sz="3600" dirty="0">
              <a:solidFill>
                <a:srgbClr val="FF7C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Cloud 17" descr="CO2&#10;">
            <a:extLst>
              <a:ext uri="{FF2B5EF4-FFF2-40B4-BE49-F238E27FC236}">
                <a16:creationId xmlns:a16="http://schemas.microsoft.com/office/drawing/2014/main" id="{BEFB1B81-2C2A-41A6-9649-2C6797F1BA33}"/>
              </a:ext>
            </a:extLst>
          </p:cNvPr>
          <p:cNvSpPr/>
          <p:nvPr/>
        </p:nvSpPr>
        <p:spPr>
          <a:xfrm>
            <a:off x="5891376" y="4402169"/>
            <a:ext cx="1837677" cy="1455938"/>
          </a:xfrm>
          <a:prstGeom prst="cloud">
            <a:avLst/>
          </a:prstGeom>
          <a:solidFill>
            <a:schemeClr val="bg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107FAE-0193-4653-9A04-C94691337DEC}"/>
              </a:ext>
            </a:extLst>
          </p:cNvPr>
          <p:cNvSpPr txBox="1"/>
          <p:nvPr/>
        </p:nvSpPr>
        <p:spPr>
          <a:xfrm>
            <a:off x="6325719" y="4802360"/>
            <a:ext cx="119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PM</a:t>
            </a:r>
            <a:endParaRPr lang="en-US" sz="3600" dirty="0">
              <a:solidFill>
                <a:srgbClr val="FF7C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Cloud 19" descr="CO2&#10;">
            <a:extLst>
              <a:ext uri="{FF2B5EF4-FFF2-40B4-BE49-F238E27FC236}">
                <a16:creationId xmlns:a16="http://schemas.microsoft.com/office/drawing/2014/main" id="{567E8D2A-9C9A-44D8-8F07-AA39C7E7F96B}"/>
              </a:ext>
            </a:extLst>
          </p:cNvPr>
          <p:cNvSpPr/>
          <p:nvPr/>
        </p:nvSpPr>
        <p:spPr>
          <a:xfrm>
            <a:off x="8202234" y="4820146"/>
            <a:ext cx="1837677" cy="1455938"/>
          </a:xfrm>
          <a:prstGeom prst="cloud">
            <a:avLst/>
          </a:prstGeom>
          <a:solidFill>
            <a:schemeClr val="bg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9A984-1605-40E2-8485-087996C1F5F8}"/>
              </a:ext>
            </a:extLst>
          </p:cNvPr>
          <p:cNvSpPr txBox="1"/>
          <p:nvPr/>
        </p:nvSpPr>
        <p:spPr>
          <a:xfrm>
            <a:off x="8559369" y="5182130"/>
            <a:ext cx="1194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SO2</a:t>
            </a:r>
            <a:endParaRPr lang="en-US" sz="3600" dirty="0">
              <a:solidFill>
                <a:srgbClr val="FF7C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A82835-B582-488D-AE8D-B52DF2B4DCDF}"/>
              </a:ext>
            </a:extLst>
          </p:cNvPr>
          <p:cNvCxnSpPr/>
          <p:nvPr/>
        </p:nvCxnSpPr>
        <p:spPr>
          <a:xfrm flipH="1">
            <a:off x="3861786" y="3318565"/>
            <a:ext cx="1917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189CB1-5856-4A6E-ADEB-D248CC307419}"/>
              </a:ext>
            </a:extLst>
          </p:cNvPr>
          <p:cNvCxnSpPr/>
          <p:nvPr/>
        </p:nvCxnSpPr>
        <p:spPr>
          <a:xfrm flipH="1">
            <a:off x="3861786" y="2299002"/>
            <a:ext cx="4190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E5EA71-4263-4E02-A0BB-8D667BA47318}"/>
              </a:ext>
            </a:extLst>
          </p:cNvPr>
          <p:cNvCxnSpPr/>
          <p:nvPr/>
        </p:nvCxnSpPr>
        <p:spPr>
          <a:xfrm flipH="1">
            <a:off x="4998128" y="4705165"/>
            <a:ext cx="89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4CD9A2-FDD6-4940-9FBC-482067105F61}"/>
              </a:ext>
            </a:extLst>
          </p:cNvPr>
          <p:cNvSpPr txBox="1"/>
          <p:nvPr/>
        </p:nvSpPr>
        <p:spPr>
          <a:xfrm>
            <a:off x="376563" y="5482951"/>
            <a:ext cx="4332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01.01.20 – 23.01.20</a:t>
            </a:r>
          </a:p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01.03.20 – 23.03.20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9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51A5-75E5-4051-88FC-07E4EF7A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1" y="37400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Hypothesis</a:t>
            </a:r>
            <a:endParaRPr lang="en-US" dirty="0">
              <a:solidFill>
                <a:srgbClr val="FF7C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1BEA-37E2-4D01-AB12-A80503C1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39" y="1042487"/>
            <a:ext cx="10515600" cy="4351338"/>
          </a:xfrm>
        </p:spPr>
        <p:txBody>
          <a:bodyPr>
            <a:normAutofit/>
          </a:bodyPr>
          <a:lstStyle/>
          <a:p>
            <a:endParaRPr lang="en-GB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H0: Air quality parameters </a:t>
            </a:r>
            <a:r>
              <a:rPr lang="en-GB" sz="3200" b="1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didn’t change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H1: Lockdown </a:t>
            </a:r>
            <a:r>
              <a:rPr lang="en-GB" sz="3200" b="1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affected</a:t>
            </a: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air quality parameters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Action Button: Help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9419E4C-5F36-4084-A3B3-EA6D7876D3CB}"/>
              </a:ext>
            </a:extLst>
          </p:cNvPr>
          <p:cNvSpPr/>
          <p:nvPr/>
        </p:nvSpPr>
        <p:spPr>
          <a:xfrm>
            <a:off x="4937464" y="3429000"/>
            <a:ext cx="2317072" cy="2317072"/>
          </a:xfrm>
          <a:prstGeom prst="actionButtonHelp">
            <a:avLst/>
          </a:prstGeom>
          <a:solidFill>
            <a:srgbClr val="FF7C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51A5-75E5-4051-88FC-07E4EF7A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1" y="37400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Hypothesis</a:t>
            </a:r>
            <a:endParaRPr lang="en-US" dirty="0">
              <a:solidFill>
                <a:srgbClr val="FF7C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1BEA-37E2-4D01-AB12-A80503C1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39" y="1042487"/>
            <a:ext cx="10515600" cy="4351338"/>
          </a:xfrm>
        </p:spPr>
        <p:txBody>
          <a:bodyPr>
            <a:normAutofit/>
          </a:bodyPr>
          <a:lstStyle/>
          <a:p>
            <a:endParaRPr lang="en-GB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H0: Air quality parameters didn’t change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H1: Lockdown affected air quality parameters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1EA6B-C316-46DC-8784-9089D14F2FDC}"/>
              </a:ext>
            </a:extLst>
          </p:cNvPr>
          <p:cNvSpPr txBox="1"/>
          <p:nvPr/>
        </p:nvSpPr>
        <p:spPr>
          <a:xfrm>
            <a:off x="376561" y="3814402"/>
            <a:ext cx="5548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T-Test. The paired sample t-test, sometimes called the dependent sample t-test, is a statistical procedure used to determine whether </a:t>
            </a:r>
            <a:r>
              <a:rPr lang="en-GB" b="1" dirty="0">
                <a:solidFill>
                  <a:srgbClr val="FF7C80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the mean difference between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two sets of observations is zero.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09DC8-B403-45F8-AACD-1CA7BD4A533B}"/>
              </a:ext>
            </a:extLst>
          </p:cNvPr>
          <p:cNvSpPr txBox="1"/>
          <p:nvPr/>
        </p:nvSpPr>
        <p:spPr>
          <a:xfrm>
            <a:off x="5933982" y="3823280"/>
            <a:ext cx="5850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“F Test” is a catch-all term for any test that uses the F-distribution. In most cases, when people talk about the F-Test, what they are actually talking about is The 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F-Test to Compare </a:t>
            </a:r>
            <a:r>
              <a:rPr lang="en-GB" b="1" i="1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Variances.</a:t>
            </a:r>
            <a:endParaRPr lang="en-US" b="1" dirty="0">
              <a:solidFill>
                <a:srgbClr val="FF7C8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9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51A5-75E5-4051-88FC-07E4EF7A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1" y="37400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AQI, CO, NO2</a:t>
            </a:r>
            <a:endParaRPr lang="en-US" dirty="0">
              <a:solidFill>
                <a:srgbClr val="FF7C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1BEA-37E2-4D01-AB12-A80503C1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036784"/>
            <a:ext cx="10515600" cy="4351338"/>
          </a:xfrm>
        </p:spPr>
        <p:txBody>
          <a:bodyPr>
            <a:normAutofit/>
          </a:bodyPr>
          <a:lstStyle/>
          <a:p>
            <a:endParaRPr lang="en-GB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AQI(Air quality index)-information on the </a:t>
            </a:r>
            <a:r>
              <a:rPr lang="en-GB" sz="3200" b="1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quality</a:t>
            </a: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composition of atmospheric air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84DBF58-2D6B-454A-BF5F-45F6057958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111903"/>
              </p:ext>
            </p:extLst>
          </p:nvPr>
        </p:nvGraphicFramePr>
        <p:xfrm>
          <a:off x="376563" y="2888800"/>
          <a:ext cx="5615127" cy="3369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DF39F516-D28E-42E0-A1C5-063241FAA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302609"/>
              </p:ext>
            </p:extLst>
          </p:nvPr>
        </p:nvGraphicFramePr>
        <p:xfrm>
          <a:off x="6200314" y="2888800"/>
          <a:ext cx="5615126" cy="3369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28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51A5-75E5-4051-88FC-07E4EF7A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1" y="37400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O3, SO2</a:t>
            </a:r>
            <a:endParaRPr lang="en-US" dirty="0">
              <a:solidFill>
                <a:srgbClr val="FF7C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1BEA-37E2-4D01-AB12-A80503C1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036784"/>
            <a:ext cx="10515600" cy="4351338"/>
          </a:xfrm>
        </p:spPr>
        <p:txBody>
          <a:bodyPr>
            <a:normAutofit/>
          </a:bodyPr>
          <a:lstStyle/>
          <a:p>
            <a:endParaRPr lang="en-GB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Ozone is a gas composed of three atoms of oxygen 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5F607E0-ED8F-4BBD-928D-4EF45E4621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783513"/>
              </p:ext>
            </p:extLst>
          </p:nvPr>
        </p:nvGraphicFramePr>
        <p:xfrm>
          <a:off x="376561" y="2902999"/>
          <a:ext cx="5652227" cy="339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7BB5320-C4DD-457A-BB75-2A23C167D0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45474"/>
              </p:ext>
            </p:extLst>
          </p:nvPr>
        </p:nvGraphicFramePr>
        <p:xfrm>
          <a:off x="6216482" y="2953668"/>
          <a:ext cx="5567779" cy="3340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950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51A5-75E5-4051-88FC-07E4EF7A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1" y="37400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PM10, PM2.5</a:t>
            </a:r>
            <a:endParaRPr lang="en-US" dirty="0">
              <a:solidFill>
                <a:srgbClr val="FF7C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1BEA-37E2-4D01-AB12-A80503C1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61" y="1036784"/>
            <a:ext cx="10515600" cy="4351338"/>
          </a:xfrm>
        </p:spPr>
        <p:txBody>
          <a:bodyPr>
            <a:normAutofit/>
          </a:bodyPr>
          <a:lstStyle/>
          <a:p>
            <a:endParaRPr lang="en-GB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Particulate matter (PM10) are </a:t>
            </a:r>
            <a:r>
              <a:rPr lang="en-GB" sz="3200" b="1" dirty="0">
                <a:solidFill>
                  <a:srgbClr val="FF7C8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particles</a:t>
            </a:r>
            <a:r>
              <a:rPr lang="en-GB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any substances that are less than 10 or 2.5 micrometres diameter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85622EB-CC26-47A0-B464-544BFAA89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602270"/>
              </p:ext>
            </p:extLst>
          </p:nvPr>
        </p:nvGraphicFramePr>
        <p:xfrm>
          <a:off x="376561" y="3107184"/>
          <a:ext cx="5535967" cy="337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7B533F5-26B8-4530-8624-45CF7F27CE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295042"/>
              </p:ext>
            </p:extLst>
          </p:nvPr>
        </p:nvGraphicFramePr>
        <p:xfrm>
          <a:off x="6033117" y="3107183"/>
          <a:ext cx="5782322" cy="3376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361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D8A8-AFCC-40BA-ACAF-F409A043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9" y="169816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7C8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Tests results ( Province )</a:t>
            </a:r>
            <a:endParaRPr lang="en-US" dirty="0">
              <a:solidFill>
                <a:srgbClr val="FF7C8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8C90A5E-6B93-4714-BEF7-1F2466A8E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710753"/>
              </p:ext>
            </p:extLst>
          </p:nvPr>
        </p:nvGraphicFramePr>
        <p:xfrm>
          <a:off x="449801" y="2197223"/>
          <a:ext cx="5524872" cy="123177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20812">
                  <a:extLst>
                    <a:ext uri="{9D8B030D-6E8A-4147-A177-3AD203B41FA5}">
                      <a16:colId xmlns:a16="http://schemas.microsoft.com/office/drawing/2014/main" val="3638548822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2212739182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1619436534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3784172573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1386976497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1256119628"/>
                    </a:ext>
                  </a:extLst>
                </a:gridCol>
              </a:tblGrid>
              <a:tr h="41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Statistic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Parameter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p.value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conf.int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difference_in_means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alternative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9320520"/>
                  </a:ext>
                </a:extLst>
              </a:tr>
              <a:tr h="818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10.73326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6.14E-23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20.5175245973929, 29.7305811339732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25.12405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two.sided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43536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249A6F-00C6-4819-A4C5-21293B403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37168"/>
              </p:ext>
            </p:extLst>
          </p:nvPr>
        </p:nvGraphicFramePr>
        <p:xfrm>
          <a:off x="449801" y="3715970"/>
          <a:ext cx="5524872" cy="123177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20812">
                  <a:extLst>
                    <a:ext uri="{9D8B030D-6E8A-4147-A177-3AD203B41FA5}">
                      <a16:colId xmlns:a16="http://schemas.microsoft.com/office/drawing/2014/main" val="2240852419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2738563076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2944129831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843013413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2652512951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800875185"/>
                    </a:ext>
                  </a:extLst>
                </a:gridCol>
              </a:tblGrid>
              <a:tr h="41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Statistic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Parameter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p.value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conf.int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ratio_of_variances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alternative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8215644"/>
                  </a:ext>
                </a:extLst>
              </a:tr>
              <a:tr h="818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2.739022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2.18167022550511, 3.43876157413385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2.739022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two.sided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11497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8FE3369-2A63-4D3C-9619-D87425BD23C8}"/>
              </a:ext>
            </a:extLst>
          </p:cNvPr>
          <p:cNvSpPr txBox="1"/>
          <p:nvPr/>
        </p:nvSpPr>
        <p:spPr>
          <a:xfrm>
            <a:off x="385439" y="1641298"/>
            <a:ext cx="1494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AQ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5BEFE8-3CDD-4FC1-B7D4-753D5B7456A7}"/>
              </a:ext>
            </a:extLst>
          </p:cNvPr>
          <p:cNvSpPr txBox="1"/>
          <p:nvPr/>
        </p:nvSpPr>
        <p:spPr>
          <a:xfrm>
            <a:off x="6019063" y="1733631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F72B9E-62AA-43B9-A986-DEA9605E3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64136"/>
              </p:ext>
            </p:extLst>
          </p:nvPr>
        </p:nvGraphicFramePr>
        <p:xfrm>
          <a:off x="6096000" y="2197223"/>
          <a:ext cx="5524872" cy="123177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20812">
                  <a:extLst>
                    <a:ext uri="{9D8B030D-6E8A-4147-A177-3AD203B41FA5}">
                      <a16:colId xmlns:a16="http://schemas.microsoft.com/office/drawing/2014/main" val="2131415355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568673250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2138539061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2836540764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173882091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155556852"/>
                    </a:ext>
                  </a:extLst>
                </a:gridCol>
              </a:tblGrid>
              <a:tr h="41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Statistic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Parameter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p.value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conf.int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difference_in_means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alternative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0987551"/>
                  </a:ext>
                </a:extLst>
              </a:tr>
              <a:tr h="818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3.292711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0.001112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0.027680877897919, 0.109922204639548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0.068802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two.sided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634267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619744-DD1F-4E0A-B0B2-ECA8ADAFC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28768"/>
              </p:ext>
            </p:extLst>
          </p:nvPr>
        </p:nvGraphicFramePr>
        <p:xfrm>
          <a:off x="6096000" y="3715970"/>
          <a:ext cx="5524872" cy="123177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20812">
                  <a:extLst>
                    <a:ext uri="{9D8B030D-6E8A-4147-A177-3AD203B41FA5}">
                      <a16:colId xmlns:a16="http://schemas.microsoft.com/office/drawing/2014/main" val="1587854613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4179905272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931509145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2037512001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4215742606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3779605074"/>
                    </a:ext>
                  </a:extLst>
                </a:gridCol>
              </a:tblGrid>
              <a:tr h="41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Statistic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Parameter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p.value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conf.int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difference_in_means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alternative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1029628"/>
                  </a:ext>
                </a:extLst>
              </a:tr>
              <a:tr h="818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2.132323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1.08E-10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1.69842518425159, 2.6770678684004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2.1323232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two.sided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62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56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3BFC69-5838-4359-B1BD-483A2A8C5320}"/>
              </a:ext>
            </a:extLst>
          </p:cNvPr>
          <p:cNvSpPr txBox="1"/>
          <p:nvPr/>
        </p:nvSpPr>
        <p:spPr>
          <a:xfrm>
            <a:off x="483093" y="479394"/>
            <a:ext cx="157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NO2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30433-F2F3-49D7-98E3-E91E8B66CFBD}"/>
              </a:ext>
            </a:extLst>
          </p:cNvPr>
          <p:cNvSpPr txBox="1"/>
          <p:nvPr/>
        </p:nvSpPr>
        <p:spPr>
          <a:xfrm>
            <a:off x="6435998" y="479393"/>
            <a:ext cx="72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O3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5BBB9-0506-460D-89A8-0792685F78B4}"/>
              </a:ext>
            </a:extLst>
          </p:cNvPr>
          <p:cNvSpPr txBox="1"/>
          <p:nvPr/>
        </p:nvSpPr>
        <p:spPr>
          <a:xfrm>
            <a:off x="550416" y="3623674"/>
            <a:ext cx="112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PM2.5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33BEE1-B12E-4930-A697-1F8268173A70}"/>
              </a:ext>
            </a:extLst>
          </p:cNvPr>
          <p:cNvSpPr txBox="1"/>
          <p:nvPr/>
        </p:nvSpPr>
        <p:spPr>
          <a:xfrm>
            <a:off x="6007965" y="3614390"/>
            <a:ext cx="79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PM10</a:t>
            </a:r>
          </a:p>
          <a:p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62B239C-A41D-48B8-A1DC-52C832F77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657304"/>
              </p:ext>
            </p:extLst>
          </p:nvPr>
        </p:nvGraphicFramePr>
        <p:xfrm>
          <a:off x="395440" y="857254"/>
          <a:ext cx="5524872" cy="123177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20812">
                  <a:extLst>
                    <a:ext uri="{9D8B030D-6E8A-4147-A177-3AD203B41FA5}">
                      <a16:colId xmlns:a16="http://schemas.microsoft.com/office/drawing/2014/main" val="292617136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3609896689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2749256676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4275026185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4223420983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1095372015"/>
                    </a:ext>
                  </a:extLst>
                </a:gridCol>
              </a:tblGrid>
              <a:tr h="41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Statistic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Parameter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p.value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conf.int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difference_in_means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alternative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3603387"/>
                  </a:ext>
                </a:extLst>
              </a:tr>
              <a:tr h="818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26.39887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5.37E-80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15.20350063484298,</a:t>
                      </a:r>
                    </a:p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17.6528415260972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16.42818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two.sided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276267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0A9D5AF-9017-4988-B4B2-9040F5ED8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37877"/>
              </p:ext>
            </p:extLst>
          </p:nvPr>
        </p:nvGraphicFramePr>
        <p:xfrm>
          <a:off x="390260" y="2320266"/>
          <a:ext cx="5524872" cy="123177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20812">
                  <a:extLst>
                    <a:ext uri="{9D8B030D-6E8A-4147-A177-3AD203B41FA5}">
                      <a16:colId xmlns:a16="http://schemas.microsoft.com/office/drawing/2014/main" val="292617136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3609896689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2749256676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4275026185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4223420983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1095372015"/>
                    </a:ext>
                  </a:extLst>
                </a:gridCol>
              </a:tblGrid>
              <a:tr h="41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Statistic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Parameter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p.value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conf.int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difference_in_means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alternative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3603387"/>
                  </a:ext>
                </a:extLst>
              </a:tr>
              <a:tr h="818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2.359449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3.01E-13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1.87933449561262,2.96221820003096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2.359449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two.sided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276267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686EAEC-EEAD-4B04-9628-C1ED875C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963679"/>
              </p:ext>
            </p:extLst>
          </p:nvPr>
        </p:nvGraphicFramePr>
        <p:xfrm>
          <a:off x="6271689" y="793631"/>
          <a:ext cx="5524872" cy="12954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20812">
                  <a:extLst>
                    <a:ext uri="{9D8B030D-6E8A-4147-A177-3AD203B41FA5}">
                      <a16:colId xmlns:a16="http://schemas.microsoft.com/office/drawing/2014/main" val="292617136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3609896689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2749256676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4275026185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4223420983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1095372015"/>
                    </a:ext>
                  </a:extLst>
                </a:gridCol>
              </a:tblGrid>
              <a:tr h="355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Statistic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Parameter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p.value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conf.int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difference_in_means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alternative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3603387"/>
                  </a:ext>
                </a:extLst>
              </a:tr>
              <a:tr h="87673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-37.3261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2.3E-114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41.798312795391,</a:t>
                      </a:r>
                    </a:p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37.6115604375346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-39.7049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two.sided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276267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DAD3F75-697B-48A6-AE8C-CD762B3B7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31238"/>
              </p:ext>
            </p:extLst>
          </p:nvPr>
        </p:nvGraphicFramePr>
        <p:xfrm>
          <a:off x="6271689" y="3899461"/>
          <a:ext cx="5524872" cy="123177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20812">
                  <a:extLst>
                    <a:ext uri="{9D8B030D-6E8A-4147-A177-3AD203B41FA5}">
                      <a16:colId xmlns:a16="http://schemas.microsoft.com/office/drawing/2014/main" val="292617136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3609896689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2749256676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4275026185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4223420983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1095372015"/>
                    </a:ext>
                  </a:extLst>
                </a:gridCol>
              </a:tblGrid>
              <a:tr h="41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Statistic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Parameter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p.value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conf.int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difference_in_means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alternative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3603387"/>
                  </a:ext>
                </a:extLst>
              </a:tr>
              <a:tr h="818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0.298182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3.62E-24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0.2375058600871449,</a:t>
                      </a:r>
                    </a:p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0.37435814805173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0.298182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two.sided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276267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489F030-313E-4FC7-A74C-78767764E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573848"/>
              </p:ext>
            </p:extLst>
          </p:nvPr>
        </p:nvGraphicFramePr>
        <p:xfrm>
          <a:off x="390260" y="3904799"/>
          <a:ext cx="5524872" cy="122643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20812">
                  <a:extLst>
                    <a:ext uri="{9D8B030D-6E8A-4147-A177-3AD203B41FA5}">
                      <a16:colId xmlns:a16="http://schemas.microsoft.com/office/drawing/2014/main" val="2206615566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3207615882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454696118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1345169953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3479582695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563636724"/>
                    </a:ext>
                  </a:extLst>
                </a:gridCol>
              </a:tblGrid>
              <a:tr h="408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Statistic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Parameter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p.value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conf.int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difference_in_means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alternative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1318714"/>
                  </a:ext>
                </a:extLst>
              </a:tr>
              <a:tr h="818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12.84341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2.39E-30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21.0449149754564, 28.661233765863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24.85307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two.sided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384636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E291FC1-3930-401F-876A-4D8E42D37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22043"/>
              </p:ext>
            </p:extLst>
          </p:nvPr>
        </p:nvGraphicFramePr>
        <p:xfrm>
          <a:off x="412455" y="5259236"/>
          <a:ext cx="5524872" cy="123177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20812">
                  <a:extLst>
                    <a:ext uri="{9D8B030D-6E8A-4147-A177-3AD203B41FA5}">
                      <a16:colId xmlns:a16="http://schemas.microsoft.com/office/drawing/2014/main" val="4119795997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4189248571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3854713215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3929027129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3881908693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2690734237"/>
                    </a:ext>
                  </a:extLst>
                </a:gridCol>
              </a:tblGrid>
              <a:tr h="41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Statistic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Parameter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p.value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conf.int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difference_in_means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alternative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6761656"/>
                  </a:ext>
                </a:extLst>
              </a:tr>
              <a:tr h="818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3.909843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3.11424580800671, 4.90869274915345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3.909843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two.sided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349763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CE4A764-0F92-4DAB-8694-EC061B2C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93983"/>
              </p:ext>
            </p:extLst>
          </p:nvPr>
        </p:nvGraphicFramePr>
        <p:xfrm>
          <a:off x="6271689" y="2240079"/>
          <a:ext cx="5524872" cy="123177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20812">
                  <a:extLst>
                    <a:ext uri="{9D8B030D-6E8A-4147-A177-3AD203B41FA5}">
                      <a16:colId xmlns:a16="http://schemas.microsoft.com/office/drawing/2014/main" val="1427653429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4114268074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3951177756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372262465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1432865756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2828046061"/>
                    </a:ext>
                  </a:extLst>
                </a:gridCol>
              </a:tblGrid>
              <a:tr h="423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Statistic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Parameter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p.value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conf.int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difference_in_means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alternative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5260455"/>
                  </a:ext>
                </a:extLst>
              </a:tr>
              <a:tr h="80831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3.909843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3.11424580800671, 4.90869274915345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3.909843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two.sided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495719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BA8A359-B56C-4D29-9437-7A5BCE53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648"/>
              </p:ext>
            </p:extLst>
          </p:nvPr>
        </p:nvGraphicFramePr>
        <p:xfrm>
          <a:off x="6271689" y="5259235"/>
          <a:ext cx="5524872" cy="123177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20812">
                  <a:extLst>
                    <a:ext uri="{9D8B030D-6E8A-4147-A177-3AD203B41FA5}">
                      <a16:colId xmlns:a16="http://schemas.microsoft.com/office/drawing/2014/main" val="1164328798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2195630707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416391903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118615627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3855121781"/>
                    </a:ext>
                  </a:extLst>
                </a:gridCol>
                <a:gridCol w="920812">
                  <a:extLst>
                    <a:ext uri="{9D8B030D-6E8A-4147-A177-3AD203B41FA5}">
                      <a16:colId xmlns:a16="http://schemas.microsoft.com/office/drawing/2014/main" val="2781566719"/>
                    </a:ext>
                  </a:extLst>
                </a:gridCol>
              </a:tblGrid>
              <a:tr h="41340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Statistic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Parameter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p.value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conf.int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difference_in_means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alternative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4862117"/>
                  </a:ext>
                </a:extLst>
              </a:tr>
              <a:tr h="818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0.143739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3.92E-55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0.114490170870637, 0.180460087690298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0.143739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two.sided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250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61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972</Words>
  <Application>Microsoft Office PowerPoint</Application>
  <PresentationFormat>Widescreen</PresentationFormat>
  <Paragraphs>354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Black</vt:lpstr>
      <vt:lpstr>Wingdings</vt:lpstr>
      <vt:lpstr>Office Theme</vt:lpstr>
      <vt:lpstr>IITU Lockdown impact on Air quality in Hubei province in China</vt:lpstr>
      <vt:lpstr>Hubei Province Climate Data</vt:lpstr>
      <vt:lpstr>Hypothesis</vt:lpstr>
      <vt:lpstr>Hypothesis</vt:lpstr>
      <vt:lpstr>AQI, CO, NO2</vt:lpstr>
      <vt:lpstr>O3, SO2</vt:lpstr>
      <vt:lpstr>PM10, PM2.5</vt:lpstr>
      <vt:lpstr>Tests results ( Province )</vt:lpstr>
      <vt:lpstr>PowerPoint Presentation</vt:lpstr>
      <vt:lpstr>PowerPoint Presentation</vt:lpstr>
      <vt:lpstr>Conclusion</vt:lpstr>
      <vt:lpstr>Attachment</vt:lpstr>
      <vt:lpstr>PowerPoint Presentation</vt:lpstr>
      <vt:lpstr>References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IITU Lockdown impact on Air quality in Hubei province in China</dc:title>
  <dc:creator>Kudaibergen Abutalip</dc:creator>
  <cp:lastModifiedBy>Kudaibergen Abutalip</cp:lastModifiedBy>
  <cp:revision>94</cp:revision>
  <dcterms:created xsi:type="dcterms:W3CDTF">2020-05-20T17:52:22Z</dcterms:created>
  <dcterms:modified xsi:type="dcterms:W3CDTF">2020-05-28T21:17:30Z</dcterms:modified>
</cp:coreProperties>
</file>