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1E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2" autoAdjust="0"/>
    <p:restoredTop sz="94660"/>
  </p:normalViewPr>
  <p:slideViewPr>
    <p:cSldViewPr snapToGrid="0">
      <p:cViewPr>
        <p:scale>
          <a:sx n="125" d="100"/>
          <a:sy n="125" d="100"/>
        </p:scale>
        <p:origin x="90" y="-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86032E-9F23-4C42-BFA3-E91BE0A3A2A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241E610-0DF4-4D6F-B246-AEEDF59F976B}">
      <dgm:prSet phldrT="[テキスト]"/>
      <dgm:spPr/>
      <dgm:t>
        <a:bodyPr/>
        <a:lstStyle/>
        <a:p>
          <a:r>
            <a:rPr kumimoji="1" lang="ja-JP" altLang="en-US" dirty="0"/>
            <a:t>６月前半</a:t>
          </a:r>
        </a:p>
      </dgm:t>
    </dgm:pt>
    <dgm:pt modelId="{88675B2E-6775-4A2F-9922-266F699EC43E}" type="parTrans" cxnId="{5B4A67D3-3959-4BF5-87CE-58BC380FF3A5}">
      <dgm:prSet/>
      <dgm:spPr/>
      <dgm:t>
        <a:bodyPr/>
        <a:lstStyle/>
        <a:p>
          <a:endParaRPr kumimoji="1" lang="ja-JP" altLang="en-US"/>
        </a:p>
      </dgm:t>
    </dgm:pt>
    <dgm:pt modelId="{D7ECB4FC-56AB-4C9A-97CA-B950B81C8791}" type="sibTrans" cxnId="{5B4A67D3-3959-4BF5-87CE-58BC380FF3A5}">
      <dgm:prSet/>
      <dgm:spPr/>
      <dgm:t>
        <a:bodyPr/>
        <a:lstStyle/>
        <a:p>
          <a:endParaRPr kumimoji="1" lang="ja-JP" altLang="en-US"/>
        </a:p>
      </dgm:t>
    </dgm:pt>
    <dgm:pt modelId="{81644413-AB94-4259-B1EB-E15C0886ED32}">
      <dgm:prSet phldrT="[テキスト]"/>
      <dgm:spPr/>
      <dgm:t>
        <a:bodyPr/>
        <a:lstStyle/>
        <a:p>
          <a:r>
            <a:rPr kumimoji="1" lang="ja-JP" altLang="en-US" dirty="0"/>
            <a:t>賛否検出の手法とフィルターバブルの調査</a:t>
          </a:r>
        </a:p>
      </dgm:t>
    </dgm:pt>
    <dgm:pt modelId="{E4DFFA15-12BE-4DCD-AD50-E7644C98932F}" type="parTrans" cxnId="{0740EC36-78E2-4DB6-BCA0-FCFC08A5FFE9}">
      <dgm:prSet/>
      <dgm:spPr/>
      <dgm:t>
        <a:bodyPr/>
        <a:lstStyle/>
        <a:p>
          <a:endParaRPr kumimoji="1" lang="ja-JP" altLang="en-US"/>
        </a:p>
      </dgm:t>
    </dgm:pt>
    <dgm:pt modelId="{C9191EDB-F118-4339-A9F9-AA2BCA09925E}" type="sibTrans" cxnId="{0740EC36-78E2-4DB6-BCA0-FCFC08A5FFE9}">
      <dgm:prSet/>
      <dgm:spPr/>
      <dgm:t>
        <a:bodyPr/>
        <a:lstStyle/>
        <a:p>
          <a:endParaRPr kumimoji="1" lang="ja-JP" altLang="en-US"/>
        </a:p>
      </dgm:t>
    </dgm:pt>
    <dgm:pt modelId="{071A59B0-6C4B-4934-A5A5-D9F963DCE87F}">
      <dgm:prSet phldrT="[テキスト]"/>
      <dgm:spPr/>
      <dgm:t>
        <a:bodyPr/>
        <a:lstStyle/>
        <a:p>
          <a:r>
            <a:rPr kumimoji="1" lang="ja-JP" altLang="en-US" dirty="0"/>
            <a:t>ネットニュースの選定</a:t>
          </a:r>
        </a:p>
      </dgm:t>
    </dgm:pt>
    <dgm:pt modelId="{B7D481B7-0926-47D4-A7B4-BBCD371EE0AE}" type="parTrans" cxnId="{CCA62804-35AB-45A6-8ADB-767D79B00571}">
      <dgm:prSet/>
      <dgm:spPr/>
      <dgm:t>
        <a:bodyPr/>
        <a:lstStyle/>
        <a:p>
          <a:endParaRPr kumimoji="1" lang="ja-JP" altLang="en-US"/>
        </a:p>
      </dgm:t>
    </dgm:pt>
    <dgm:pt modelId="{92FC727D-1DC1-40DA-8145-38011924B9D1}" type="sibTrans" cxnId="{CCA62804-35AB-45A6-8ADB-767D79B00571}">
      <dgm:prSet/>
      <dgm:spPr/>
      <dgm:t>
        <a:bodyPr/>
        <a:lstStyle/>
        <a:p>
          <a:endParaRPr kumimoji="1" lang="ja-JP" altLang="en-US"/>
        </a:p>
      </dgm:t>
    </dgm:pt>
    <dgm:pt modelId="{0E6A0EF5-FA50-4FFE-B709-8FFF5F13EEDA}">
      <dgm:prSet phldrT="[テキスト]"/>
      <dgm:spPr/>
      <dgm:t>
        <a:bodyPr/>
        <a:lstStyle/>
        <a:p>
          <a:r>
            <a:rPr kumimoji="1" lang="ja-JP" altLang="en-US" dirty="0"/>
            <a:t>６月後半</a:t>
          </a:r>
        </a:p>
      </dgm:t>
    </dgm:pt>
    <dgm:pt modelId="{8CB37B71-201B-48AA-94DC-8445B7785093}" type="parTrans" cxnId="{783A780A-5834-4801-A0FA-01609FC25C80}">
      <dgm:prSet/>
      <dgm:spPr/>
      <dgm:t>
        <a:bodyPr/>
        <a:lstStyle/>
        <a:p>
          <a:endParaRPr kumimoji="1" lang="ja-JP" altLang="en-US"/>
        </a:p>
      </dgm:t>
    </dgm:pt>
    <dgm:pt modelId="{1798E522-FC4F-41A3-88FA-44B76B3DFD74}" type="sibTrans" cxnId="{783A780A-5834-4801-A0FA-01609FC25C80}">
      <dgm:prSet/>
      <dgm:spPr/>
      <dgm:t>
        <a:bodyPr/>
        <a:lstStyle/>
        <a:p>
          <a:endParaRPr kumimoji="1" lang="ja-JP" altLang="en-US"/>
        </a:p>
      </dgm:t>
    </dgm:pt>
    <dgm:pt modelId="{37B5FA3C-773A-4BC4-A3C5-8529BFB092BD}">
      <dgm:prSet phldrT="[テキスト]"/>
      <dgm:spPr/>
      <dgm:t>
        <a:bodyPr/>
        <a:lstStyle/>
        <a:p>
          <a:r>
            <a:rPr kumimoji="1" lang="ja-JP" altLang="en-US" dirty="0"/>
            <a:t>ネットニュースのスクレイピングの仮実装</a:t>
          </a:r>
        </a:p>
      </dgm:t>
    </dgm:pt>
    <dgm:pt modelId="{A0CAED27-F04F-4867-9E2D-D1969B717852}" type="parTrans" cxnId="{158E34F8-1438-4BC8-862B-74BBA133B2D4}">
      <dgm:prSet/>
      <dgm:spPr/>
      <dgm:t>
        <a:bodyPr/>
        <a:lstStyle/>
        <a:p>
          <a:endParaRPr kumimoji="1" lang="ja-JP" altLang="en-US"/>
        </a:p>
      </dgm:t>
    </dgm:pt>
    <dgm:pt modelId="{CB65ED05-BB1E-4867-A1C6-9ECA351ED866}" type="sibTrans" cxnId="{158E34F8-1438-4BC8-862B-74BBA133B2D4}">
      <dgm:prSet/>
      <dgm:spPr/>
      <dgm:t>
        <a:bodyPr/>
        <a:lstStyle/>
        <a:p>
          <a:endParaRPr kumimoji="1" lang="ja-JP" altLang="en-US"/>
        </a:p>
      </dgm:t>
    </dgm:pt>
    <dgm:pt modelId="{975DC47E-931D-487B-8716-1A41D46749BC}">
      <dgm:prSet phldrT="[テキスト]"/>
      <dgm:spPr/>
      <dgm:t>
        <a:bodyPr/>
        <a:lstStyle/>
        <a:p>
          <a:r>
            <a:rPr kumimoji="1" lang="ja-JP" altLang="en-US" dirty="0"/>
            <a:t>賛否検出の仮実装</a:t>
          </a:r>
        </a:p>
      </dgm:t>
    </dgm:pt>
    <dgm:pt modelId="{AC189A5A-E211-4F0D-ABD7-8F3BBBF53332}" type="parTrans" cxnId="{42B8983F-730C-4847-A39F-3ABBECA2BB03}">
      <dgm:prSet/>
      <dgm:spPr/>
      <dgm:t>
        <a:bodyPr/>
        <a:lstStyle/>
        <a:p>
          <a:endParaRPr kumimoji="1" lang="ja-JP" altLang="en-US"/>
        </a:p>
      </dgm:t>
    </dgm:pt>
    <dgm:pt modelId="{DD15B919-B7B5-436F-A4B2-0439E1B9B68F}" type="sibTrans" cxnId="{42B8983F-730C-4847-A39F-3ABBECA2BB03}">
      <dgm:prSet/>
      <dgm:spPr/>
      <dgm:t>
        <a:bodyPr/>
        <a:lstStyle/>
        <a:p>
          <a:endParaRPr kumimoji="1" lang="ja-JP" altLang="en-US"/>
        </a:p>
      </dgm:t>
    </dgm:pt>
    <dgm:pt modelId="{B981F9B4-3A96-4170-825B-FF7ADD76E21E}">
      <dgm:prSet phldrT="[テキスト]"/>
      <dgm:spPr/>
      <dgm:t>
        <a:bodyPr/>
        <a:lstStyle/>
        <a:p>
          <a:r>
            <a:rPr kumimoji="1" lang="ja-JP" altLang="en-US" dirty="0"/>
            <a:t>７月前半</a:t>
          </a:r>
        </a:p>
      </dgm:t>
    </dgm:pt>
    <dgm:pt modelId="{A3C9A931-0866-4B93-8E1F-C305DDE3A5B1}" type="parTrans" cxnId="{0470A2FF-F190-4F43-8D65-91E2064A8AEA}">
      <dgm:prSet/>
      <dgm:spPr/>
      <dgm:t>
        <a:bodyPr/>
        <a:lstStyle/>
        <a:p>
          <a:endParaRPr kumimoji="1" lang="ja-JP" altLang="en-US"/>
        </a:p>
      </dgm:t>
    </dgm:pt>
    <dgm:pt modelId="{1A59615F-E327-4A8C-9E05-3F7F4C9BE371}" type="sibTrans" cxnId="{0470A2FF-F190-4F43-8D65-91E2064A8AEA}">
      <dgm:prSet/>
      <dgm:spPr/>
      <dgm:t>
        <a:bodyPr/>
        <a:lstStyle/>
        <a:p>
          <a:endParaRPr kumimoji="1" lang="ja-JP" altLang="en-US"/>
        </a:p>
      </dgm:t>
    </dgm:pt>
    <dgm:pt modelId="{83E9028D-82A9-45A8-B1AF-C438CF40F2ED}">
      <dgm:prSet phldrT="[テキスト]"/>
      <dgm:spPr/>
      <dgm:t>
        <a:bodyPr/>
        <a:lstStyle/>
        <a:p>
          <a:r>
            <a:rPr kumimoji="1" lang="ja-JP" altLang="en-US" dirty="0"/>
            <a:t>手法の再検討</a:t>
          </a:r>
        </a:p>
      </dgm:t>
    </dgm:pt>
    <dgm:pt modelId="{6DC58CC1-59DA-469D-AC90-A80E1C65EEEE}" type="parTrans" cxnId="{9E012C37-AD38-4A9E-AE5D-E575BDCD203C}">
      <dgm:prSet/>
      <dgm:spPr/>
      <dgm:t>
        <a:bodyPr/>
        <a:lstStyle/>
        <a:p>
          <a:endParaRPr kumimoji="1" lang="ja-JP" altLang="en-US"/>
        </a:p>
      </dgm:t>
    </dgm:pt>
    <dgm:pt modelId="{D2D4426E-D303-4D47-94C8-662165D0F863}" type="sibTrans" cxnId="{9E012C37-AD38-4A9E-AE5D-E575BDCD203C}">
      <dgm:prSet/>
      <dgm:spPr/>
      <dgm:t>
        <a:bodyPr/>
        <a:lstStyle/>
        <a:p>
          <a:endParaRPr kumimoji="1" lang="ja-JP" altLang="en-US"/>
        </a:p>
      </dgm:t>
    </dgm:pt>
    <dgm:pt modelId="{59421E55-5A09-4F87-B19F-1066D3188772}">
      <dgm:prSet phldrT="[テキスト]"/>
      <dgm:spPr/>
      <dgm:t>
        <a:bodyPr/>
        <a:lstStyle/>
        <a:p>
          <a:r>
            <a:rPr kumimoji="1" lang="ja-JP" altLang="en-US" dirty="0"/>
            <a:t>題目作成</a:t>
          </a:r>
        </a:p>
      </dgm:t>
    </dgm:pt>
    <dgm:pt modelId="{3A22C3B5-EA29-4A20-B9B3-AB86B9EC4D12}" type="parTrans" cxnId="{BE40B51A-902D-49C5-B1D0-494A5F550327}">
      <dgm:prSet/>
      <dgm:spPr/>
      <dgm:t>
        <a:bodyPr/>
        <a:lstStyle/>
        <a:p>
          <a:endParaRPr kumimoji="1" lang="ja-JP" altLang="en-US"/>
        </a:p>
      </dgm:t>
    </dgm:pt>
    <dgm:pt modelId="{733A4EDA-FEC9-4CFF-BC63-61155C56239B}" type="sibTrans" cxnId="{BE40B51A-902D-49C5-B1D0-494A5F550327}">
      <dgm:prSet/>
      <dgm:spPr/>
      <dgm:t>
        <a:bodyPr/>
        <a:lstStyle/>
        <a:p>
          <a:endParaRPr kumimoji="1" lang="ja-JP" altLang="en-US"/>
        </a:p>
      </dgm:t>
    </dgm:pt>
    <dgm:pt modelId="{54090AA3-351C-4541-9211-0D861E67A4F8}">
      <dgm:prSet/>
      <dgm:spPr/>
      <dgm:t>
        <a:bodyPr/>
        <a:lstStyle/>
        <a:p>
          <a:r>
            <a:rPr kumimoji="1" lang="ja-JP" altLang="en-US" dirty="0"/>
            <a:t>７月後半</a:t>
          </a:r>
        </a:p>
      </dgm:t>
    </dgm:pt>
    <dgm:pt modelId="{F8E42BEC-080A-4610-8E8D-F0E6EC8B4AB7}" type="parTrans" cxnId="{774B69B0-6DA9-4589-BAE8-A31A3A9CCE5D}">
      <dgm:prSet/>
      <dgm:spPr/>
      <dgm:t>
        <a:bodyPr/>
        <a:lstStyle/>
        <a:p>
          <a:endParaRPr kumimoji="1" lang="ja-JP" altLang="en-US"/>
        </a:p>
      </dgm:t>
    </dgm:pt>
    <dgm:pt modelId="{1A223665-9C74-485D-BB8E-DA52165B997C}" type="sibTrans" cxnId="{774B69B0-6DA9-4589-BAE8-A31A3A9CCE5D}">
      <dgm:prSet/>
      <dgm:spPr/>
      <dgm:t>
        <a:bodyPr/>
        <a:lstStyle/>
        <a:p>
          <a:endParaRPr kumimoji="1" lang="ja-JP" altLang="en-US"/>
        </a:p>
      </dgm:t>
    </dgm:pt>
    <dgm:pt modelId="{F12D6397-6270-419F-88ED-91815B2F498B}">
      <dgm:prSet/>
      <dgm:spPr/>
      <dgm:t>
        <a:bodyPr/>
        <a:lstStyle/>
        <a:p>
          <a:r>
            <a:rPr kumimoji="1" lang="ja-JP" altLang="en-US" dirty="0"/>
            <a:t>概要書作成</a:t>
          </a:r>
        </a:p>
      </dgm:t>
    </dgm:pt>
    <dgm:pt modelId="{A3A5F694-5DF0-41AF-8858-B7A6D0007F4F}" type="parTrans" cxnId="{6E20AA60-8CE5-4491-AC2D-9F1F73627019}">
      <dgm:prSet/>
      <dgm:spPr/>
      <dgm:t>
        <a:bodyPr/>
        <a:lstStyle/>
        <a:p>
          <a:endParaRPr kumimoji="1" lang="ja-JP" altLang="en-US"/>
        </a:p>
      </dgm:t>
    </dgm:pt>
    <dgm:pt modelId="{4F600B64-F9BB-4B23-8799-9B7BC0A4B917}" type="sibTrans" cxnId="{6E20AA60-8CE5-4491-AC2D-9F1F73627019}">
      <dgm:prSet/>
      <dgm:spPr/>
      <dgm:t>
        <a:bodyPr/>
        <a:lstStyle/>
        <a:p>
          <a:endParaRPr kumimoji="1" lang="ja-JP" altLang="en-US"/>
        </a:p>
      </dgm:t>
    </dgm:pt>
    <dgm:pt modelId="{4FD5C42F-8999-4821-B435-24DB6199E730}">
      <dgm:prSet/>
      <dgm:spPr/>
      <dgm:t>
        <a:bodyPr/>
        <a:lstStyle/>
        <a:p>
          <a:r>
            <a:rPr kumimoji="1" lang="ja-JP" altLang="en-US" dirty="0"/>
            <a:t>プレゼン資料作成・発表練習</a:t>
          </a:r>
        </a:p>
      </dgm:t>
    </dgm:pt>
    <dgm:pt modelId="{81B6BDF7-87BF-47FC-A2A5-D17F2A58F8BD}" type="parTrans" cxnId="{4D1EA3D7-E7B8-4E9F-AF2B-10C518C43245}">
      <dgm:prSet/>
      <dgm:spPr/>
      <dgm:t>
        <a:bodyPr/>
        <a:lstStyle/>
        <a:p>
          <a:endParaRPr kumimoji="1" lang="ja-JP" altLang="en-US"/>
        </a:p>
      </dgm:t>
    </dgm:pt>
    <dgm:pt modelId="{E3F107FA-24F7-4711-BD39-12C6B193D505}" type="sibTrans" cxnId="{4D1EA3D7-E7B8-4E9F-AF2B-10C518C43245}">
      <dgm:prSet/>
      <dgm:spPr/>
      <dgm:t>
        <a:bodyPr/>
        <a:lstStyle/>
        <a:p>
          <a:endParaRPr kumimoji="1" lang="ja-JP" altLang="en-US"/>
        </a:p>
      </dgm:t>
    </dgm:pt>
    <dgm:pt modelId="{CD23C0DB-1394-4D54-A6A1-A990D61A0AFF}" type="pres">
      <dgm:prSet presAssocID="{5986032E-9F23-4C42-BFA3-E91BE0A3A2A2}" presName="linearFlow" presStyleCnt="0">
        <dgm:presLayoutVars>
          <dgm:dir/>
          <dgm:animLvl val="lvl"/>
          <dgm:resizeHandles val="exact"/>
        </dgm:presLayoutVars>
      </dgm:prSet>
      <dgm:spPr/>
    </dgm:pt>
    <dgm:pt modelId="{140C2B49-1513-4AF6-9579-753CD1FC0555}" type="pres">
      <dgm:prSet presAssocID="{2241E610-0DF4-4D6F-B246-AEEDF59F976B}" presName="composite" presStyleCnt="0"/>
      <dgm:spPr/>
    </dgm:pt>
    <dgm:pt modelId="{04C40650-9E8D-4D57-AEDB-233063E57030}" type="pres">
      <dgm:prSet presAssocID="{2241E610-0DF4-4D6F-B246-AEEDF59F976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4D411EDA-B236-4257-A1D4-EF0847637F09}" type="pres">
      <dgm:prSet presAssocID="{2241E610-0DF4-4D6F-B246-AEEDF59F976B}" presName="descendantText" presStyleLbl="alignAcc1" presStyleIdx="0" presStyleCnt="4">
        <dgm:presLayoutVars>
          <dgm:bulletEnabled val="1"/>
        </dgm:presLayoutVars>
      </dgm:prSet>
      <dgm:spPr/>
    </dgm:pt>
    <dgm:pt modelId="{DA1157EA-5C67-4836-9E89-A788E3E0701E}" type="pres">
      <dgm:prSet presAssocID="{D7ECB4FC-56AB-4C9A-97CA-B950B81C8791}" presName="sp" presStyleCnt="0"/>
      <dgm:spPr/>
    </dgm:pt>
    <dgm:pt modelId="{E9B4F01F-C847-40B1-A236-C25D2AC4C6F9}" type="pres">
      <dgm:prSet presAssocID="{0E6A0EF5-FA50-4FFE-B709-8FFF5F13EEDA}" presName="composite" presStyleCnt="0"/>
      <dgm:spPr/>
    </dgm:pt>
    <dgm:pt modelId="{5A4FD86D-9E59-4A5B-B1FE-7EAF69AB4F07}" type="pres">
      <dgm:prSet presAssocID="{0E6A0EF5-FA50-4FFE-B709-8FFF5F13EEDA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884BB0F-E3B2-45AF-888B-6101F8709E51}" type="pres">
      <dgm:prSet presAssocID="{0E6A0EF5-FA50-4FFE-B709-8FFF5F13EEDA}" presName="descendantText" presStyleLbl="alignAcc1" presStyleIdx="1" presStyleCnt="4">
        <dgm:presLayoutVars>
          <dgm:bulletEnabled val="1"/>
        </dgm:presLayoutVars>
      </dgm:prSet>
      <dgm:spPr/>
    </dgm:pt>
    <dgm:pt modelId="{495325AF-0C16-43C1-9CDA-B4A2A98E574F}" type="pres">
      <dgm:prSet presAssocID="{1798E522-FC4F-41A3-88FA-44B76B3DFD74}" presName="sp" presStyleCnt="0"/>
      <dgm:spPr/>
    </dgm:pt>
    <dgm:pt modelId="{E251570B-1441-4797-B785-764C83C24435}" type="pres">
      <dgm:prSet presAssocID="{B981F9B4-3A96-4170-825B-FF7ADD76E21E}" presName="composite" presStyleCnt="0"/>
      <dgm:spPr/>
    </dgm:pt>
    <dgm:pt modelId="{7EEEAE8C-72EF-4634-B985-14E4400DB6C5}" type="pres">
      <dgm:prSet presAssocID="{B981F9B4-3A96-4170-825B-FF7ADD76E21E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8D2E39B-10C6-4B00-B9B0-ECAB898B1D4F}" type="pres">
      <dgm:prSet presAssocID="{B981F9B4-3A96-4170-825B-FF7ADD76E21E}" presName="descendantText" presStyleLbl="alignAcc1" presStyleIdx="2" presStyleCnt="4">
        <dgm:presLayoutVars>
          <dgm:bulletEnabled val="1"/>
        </dgm:presLayoutVars>
      </dgm:prSet>
      <dgm:spPr/>
    </dgm:pt>
    <dgm:pt modelId="{0305AFFB-54C3-493C-82B6-81177CD361AB}" type="pres">
      <dgm:prSet presAssocID="{1A59615F-E327-4A8C-9E05-3F7F4C9BE371}" presName="sp" presStyleCnt="0"/>
      <dgm:spPr/>
    </dgm:pt>
    <dgm:pt modelId="{5C0EBE77-F321-4955-9879-7FC6AF265494}" type="pres">
      <dgm:prSet presAssocID="{54090AA3-351C-4541-9211-0D861E67A4F8}" presName="composite" presStyleCnt="0"/>
      <dgm:spPr/>
    </dgm:pt>
    <dgm:pt modelId="{7E10752A-2DF8-4C35-BB72-CA671184B190}" type="pres">
      <dgm:prSet presAssocID="{54090AA3-351C-4541-9211-0D861E67A4F8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AB507D9D-60DC-4185-AD9A-916571662DC6}" type="pres">
      <dgm:prSet presAssocID="{54090AA3-351C-4541-9211-0D861E67A4F8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CCA62804-35AB-45A6-8ADB-767D79B00571}" srcId="{2241E610-0DF4-4D6F-B246-AEEDF59F976B}" destId="{071A59B0-6C4B-4934-A5A5-D9F963DCE87F}" srcOrd="1" destOrd="0" parTransId="{B7D481B7-0926-47D4-A7B4-BBCD371EE0AE}" sibTransId="{92FC727D-1DC1-40DA-8145-38011924B9D1}"/>
    <dgm:cxn modelId="{783A780A-5834-4801-A0FA-01609FC25C80}" srcId="{5986032E-9F23-4C42-BFA3-E91BE0A3A2A2}" destId="{0E6A0EF5-FA50-4FFE-B709-8FFF5F13EEDA}" srcOrd="1" destOrd="0" parTransId="{8CB37B71-201B-48AA-94DC-8445B7785093}" sibTransId="{1798E522-FC4F-41A3-88FA-44B76B3DFD74}"/>
    <dgm:cxn modelId="{FCD8390C-34EB-4257-86DE-27D7C3361B31}" type="presOf" srcId="{975DC47E-931D-487B-8716-1A41D46749BC}" destId="{0884BB0F-E3B2-45AF-888B-6101F8709E51}" srcOrd="0" destOrd="1" presId="urn:microsoft.com/office/officeart/2005/8/layout/chevron2"/>
    <dgm:cxn modelId="{1D844D17-AA8A-4400-96FB-DA60AA61139C}" type="presOf" srcId="{37B5FA3C-773A-4BC4-A3C5-8529BFB092BD}" destId="{0884BB0F-E3B2-45AF-888B-6101F8709E51}" srcOrd="0" destOrd="0" presId="urn:microsoft.com/office/officeart/2005/8/layout/chevron2"/>
    <dgm:cxn modelId="{BE40B51A-902D-49C5-B1D0-494A5F550327}" srcId="{B981F9B4-3A96-4170-825B-FF7ADD76E21E}" destId="{59421E55-5A09-4F87-B19F-1066D3188772}" srcOrd="1" destOrd="0" parTransId="{3A22C3B5-EA29-4A20-B9B3-AB86B9EC4D12}" sibTransId="{733A4EDA-FEC9-4CFF-BC63-61155C56239B}"/>
    <dgm:cxn modelId="{0740EC36-78E2-4DB6-BCA0-FCFC08A5FFE9}" srcId="{2241E610-0DF4-4D6F-B246-AEEDF59F976B}" destId="{81644413-AB94-4259-B1EB-E15C0886ED32}" srcOrd="0" destOrd="0" parTransId="{E4DFFA15-12BE-4DCD-AD50-E7644C98932F}" sibTransId="{C9191EDB-F118-4339-A9F9-AA2BCA09925E}"/>
    <dgm:cxn modelId="{9E012C37-AD38-4A9E-AE5D-E575BDCD203C}" srcId="{B981F9B4-3A96-4170-825B-FF7ADD76E21E}" destId="{83E9028D-82A9-45A8-B1AF-C438CF40F2ED}" srcOrd="0" destOrd="0" parTransId="{6DC58CC1-59DA-469D-AC90-A80E1C65EEEE}" sibTransId="{D2D4426E-D303-4D47-94C8-662165D0F863}"/>
    <dgm:cxn modelId="{F631BD3B-B648-408C-840D-34ECBC6405B4}" type="presOf" srcId="{071A59B0-6C4B-4934-A5A5-D9F963DCE87F}" destId="{4D411EDA-B236-4257-A1D4-EF0847637F09}" srcOrd="0" destOrd="1" presId="urn:microsoft.com/office/officeart/2005/8/layout/chevron2"/>
    <dgm:cxn modelId="{42B8983F-730C-4847-A39F-3ABBECA2BB03}" srcId="{0E6A0EF5-FA50-4FFE-B709-8FFF5F13EEDA}" destId="{975DC47E-931D-487B-8716-1A41D46749BC}" srcOrd="1" destOrd="0" parTransId="{AC189A5A-E211-4F0D-ABD7-8F3BBBF53332}" sibTransId="{DD15B919-B7B5-436F-A4B2-0439E1B9B68F}"/>
    <dgm:cxn modelId="{6E20AA60-8CE5-4491-AC2D-9F1F73627019}" srcId="{54090AA3-351C-4541-9211-0D861E67A4F8}" destId="{F12D6397-6270-419F-88ED-91815B2F498B}" srcOrd="0" destOrd="0" parTransId="{A3A5F694-5DF0-41AF-8858-B7A6D0007F4F}" sibTransId="{4F600B64-F9BB-4B23-8799-9B7BC0A4B917}"/>
    <dgm:cxn modelId="{B45C2F67-C050-4DE0-AB69-9FB099A40BAF}" type="presOf" srcId="{B981F9B4-3A96-4170-825B-FF7ADD76E21E}" destId="{7EEEAE8C-72EF-4634-B985-14E4400DB6C5}" srcOrd="0" destOrd="0" presId="urn:microsoft.com/office/officeart/2005/8/layout/chevron2"/>
    <dgm:cxn modelId="{C5F34F47-6A4F-4D95-9FE8-C9901C62337D}" type="presOf" srcId="{4FD5C42F-8999-4821-B435-24DB6199E730}" destId="{AB507D9D-60DC-4185-AD9A-916571662DC6}" srcOrd="0" destOrd="1" presId="urn:microsoft.com/office/officeart/2005/8/layout/chevron2"/>
    <dgm:cxn modelId="{186C1D52-2278-491B-940C-4393AFB7E895}" type="presOf" srcId="{83E9028D-82A9-45A8-B1AF-C438CF40F2ED}" destId="{58D2E39B-10C6-4B00-B9B0-ECAB898B1D4F}" srcOrd="0" destOrd="0" presId="urn:microsoft.com/office/officeart/2005/8/layout/chevron2"/>
    <dgm:cxn modelId="{8B86B958-BB6F-4770-8915-1295E6CEEC53}" type="presOf" srcId="{0E6A0EF5-FA50-4FFE-B709-8FFF5F13EEDA}" destId="{5A4FD86D-9E59-4A5B-B1FE-7EAF69AB4F07}" srcOrd="0" destOrd="0" presId="urn:microsoft.com/office/officeart/2005/8/layout/chevron2"/>
    <dgm:cxn modelId="{E64D9D5A-F571-454E-AD17-36307D17720A}" type="presOf" srcId="{81644413-AB94-4259-B1EB-E15C0886ED32}" destId="{4D411EDA-B236-4257-A1D4-EF0847637F09}" srcOrd="0" destOrd="0" presId="urn:microsoft.com/office/officeart/2005/8/layout/chevron2"/>
    <dgm:cxn modelId="{DAB9987F-46DE-4228-B9EA-4537DA98AAF2}" type="presOf" srcId="{54090AA3-351C-4541-9211-0D861E67A4F8}" destId="{7E10752A-2DF8-4C35-BB72-CA671184B190}" srcOrd="0" destOrd="0" presId="urn:microsoft.com/office/officeart/2005/8/layout/chevron2"/>
    <dgm:cxn modelId="{12884683-C14C-45F9-879A-3EB7654D2FA9}" type="presOf" srcId="{F12D6397-6270-419F-88ED-91815B2F498B}" destId="{AB507D9D-60DC-4185-AD9A-916571662DC6}" srcOrd="0" destOrd="0" presId="urn:microsoft.com/office/officeart/2005/8/layout/chevron2"/>
    <dgm:cxn modelId="{774B69B0-6DA9-4589-BAE8-A31A3A9CCE5D}" srcId="{5986032E-9F23-4C42-BFA3-E91BE0A3A2A2}" destId="{54090AA3-351C-4541-9211-0D861E67A4F8}" srcOrd="3" destOrd="0" parTransId="{F8E42BEC-080A-4610-8E8D-F0E6EC8B4AB7}" sibTransId="{1A223665-9C74-485D-BB8E-DA52165B997C}"/>
    <dgm:cxn modelId="{60682EB2-94F3-4EF5-8529-74E6A8354E06}" type="presOf" srcId="{5986032E-9F23-4C42-BFA3-E91BE0A3A2A2}" destId="{CD23C0DB-1394-4D54-A6A1-A990D61A0AFF}" srcOrd="0" destOrd="0" presId="urn:microsoft.com/office/officeart/2005/8/layout/chevron2"/>
    <dgm:cxn modelId="{5B4A67D3-3959-4BF5-87CE-58BC380FF3A5}" srcId="{5986032E-9F23-4C42-BFA3-E91BE0A3A2A2}" destId="{2241E610-0DF4-4D6F-B246-AEEDF59F976B}" srcOrd="0" destOrd="0" parTransId="{88675B2E-6775-4A2F-9922-266F699EC43E}" sibTransId="{D7ECB4FC-56AB-4C9A-97CA-B950B81C8791}"/>
    <dgm:cxn modelId="{4D1EA3D7-E7B8-4E9F-AF2B-10C518C43245}" srcId="{54090AA3-351C-4541-9211-0D861E67A4F8}" destId="{4FD5C42F-8999-4821-B435-24DB6199E730}" srcOrd="1" destOrd="0" parTransId="{81B6BDF7-87BF-47FC-A2A5-D17F2A58F8BD}" sibTransId="{E3F107FA-24F7-4711-BD39-12C6B193D505}"/>
    <dgm:cxn modelId="{87C316D9-A3D4-4889-856A-FDE6080ECC74}" type="presOf" srcId="{59421E55-5A09-4F87-B19F-1066D3188772}" destId="{58D2E39B-10C6-4B00-B9B0-ECAB898B1D4F}" srcOrd="0" destOrd="1" presId="urn:microsoft.com/office/officeart/2005/8/layout/chevron2"/>
    <dgm:cxn modelId="{0DE5DEDC-406C-49BB-94CC-B07579D34CB7}" type="presOf" srcId="{2241E610-0DF4-4D6F-B246-AEEDF59F976B}" destId="{04C40650-9E8D-4D57-AEDB-233063E57030}" srcOrd="0" destOrd="0" presId="urn:microsoft.com/office/officeart/2005/8/layout/chevron2"/>
    <dgm:cxn modelId="{158E34F8-1438-4BC8-862B-74BBA133B2D4}" srcId="{0E6A0EF5-FA50-4FFE-B709-8FFF5F13EEDA}" destId="{37B5FA3C-773A-4BC4-A3C5-8529BFB092BD}" srcOrd="0" destOrd="0" parTransId="{A0CAED27-F04F-4867-9E2D-D1969B717852}" sibTransId="{CB65ED05-BB1E-4867-A1C6-9ECA351ED866}"/>
    <dgm:cxn modelId="{0470A2FF-F190-4F43-8D65-91E2064A8AEA}" srcId="{5986032E-9F23-4C42-BFA3-E91BE0A3A2A2}" destId="{B981F9B4-3A96-4170-825B-FF7ADD76E21E}" srcOrd="2" destOrd="0" parTransId="{A3C9A931-0866-4B93-8E1F-C305DDE3A5B1}" sibTransId="{1A59615F-E327-4A8C-9E05-3F7F4C9BE371}"/>
    <dgm:cxn modelId="{7A3FE590-F957-422C-BBA4-33D6E5666A1F}" type="presParOf" srcId="{CD23C0DB-1394-4D54-A6A1-A990D61A0AFF}" destId="{140C2B49-1513-4AF6-9579-753CD1FC0555}" srcOrd="0" destOrd="0" presId="urn:microsoft.com/office/officeart/2005/8/layout/chevron2"/>
    <dgm:cxn modelId="{37F708FE-D2CA-411B-AF69-A0EDB9BD1204}" type="presParOf" srcId="{140C2B49-1513-4AF6-9579-753CD1FC0555}" destId="{04C40650-9E8D-4D57-AEDB-233063E57030}" srcOrd="0" destOrd="0" presId="urn:microsoft.com/office/officeart/2005/8/layout/chevron2"/>
    <dgm:cxn modelId="{B7E99BE0-0558-4F87-A636-F13A6ABC0E4F}" type="presParOf" srcId="{140C2B49-1513-4AF6-9579-753CD1FC0555}" destId="{4D411EDA-B236-4257-A1D4-EF0847637F09}" srcOrd="1" destOrd="0" presId="urn:microsoft.com/office/officeart/2005/8/layout/chevron2"/>
    <dgm:cxn modelId="{9174FEE4-E03A-4289-8265-9DCA5A65B5E4}" type="presParOf" srcId="{CD23C0DB-1394-4D54-A6A1-A990D61A0AFF}" destId="{DA1157EA-5C67-4836-9E89-A788E3E0701E}" srcOrd="1" destOrd="0" presId="urn:microsoft.com/office/officeart/2005/8/layout/chevron2"/>
    <dgm:cxn modelId="{D3D33EEE-98FC-4857-96DA-DAFF71B8BB4F}" type="presParOf" srcId="{CD23C0DB-1394-4D54-A6A1-A990D61A0AFF}" destId="{E9B4F01F-C847-40B1-A236-C25D2AC4C6F9}" srcOrd="2" destOrd="0" presId="urn:microsoft.com/office/officeart/2005/8/layout/chevron2"/>
    <dgm:cxn modelId="{02380B4F-1052-44CE-A722-C34A4A3F2DEB}" type="presParOf" srcId="{E9B4F01F-C847-40B1-A236-C25D2AC4C6F9}" destId="{5A4FD86D-9E59-4A5B-B1FE-7EAF69AB4F07}" srcOrd="0" destOrd="0" presId="urn:microsoft.com/office/officeart/2005/8/layout/chevron2"/>
    <dgm:cxn modelId="{AF1B3B1B-0FFA-4C55-A1C7-5774C055944C}" type="presParOf" srcId="{E9B4F01F-C847-40B1-A236-C25D2AC4C6F9}" destId="{0884BB0F-E3B2-45AF-888B-6101F8709E51}" srcOrd="1" destOrd="0" presId="urn:microsoft.com/office/officeart/2005/8/layout/chevron2"/>
    <dgm:cxn modelId="{4A28E3DD-BCE7-48C9-93D7-CF3F264A6352}" type="presParOf" srcId="{CD23C0DB-1394-4D54-A6A1-A990D61A0AFF}" destId="{495325AF-0C16-43C1-9CDA-B4A2A98E574F}" srcOrd="3" destOrd="0" presId="urn:microsoft.com/office/officeart/2005/8/layout/chevron2"/>
    <dgm:cxn modelId="{40B6C4D1-322D-47D8-9AC6-42CE72C8C3F0}" type="presParOf" srcId="{CD23C0DB-1394-4D54-A6A1-A990D61A0AFF}" destId="{E251570B-1441-4797-B785-764C83C24435}" srcOrd="4" destOrd="0" presId="urn:microsoft.com/office/officeart/2005/8/layout/chevron2"/>
    <dgm:cxn modelId="{D5B96479-70A2-48B0-8798-FD35152B6398}" type="presParOf" srcId="{E251570B-1441-4797-B785-764C83C24435}" destId="{7EEEAE8C-72EF-4634-B985-14E4400DB6C5}" srcOrd="0" destOrd="0" presId="urn:microsoft.com/office/officeart/2005/8/layout/chevron2"/>
    <dgm:cxn modelId="{DCD44B62-1C93-4448-AEEC-8BC5793AF0F3}" type="presParOf" srcId="{E251570B-1441-4797-B785-764C83C24435}" destId="{58D2E39B-10C6-4B00-B9B0-ECAB898B1D4F}" srcOrd="1" destOrd="0" presId="urn:microsoft.com/office/officeart/2005/8/layout/chevron2"/>
    <dgm:cxn modelId="{E3CBA56B-24DB-4304-B0D2-91B5D2BF6334}" type="presParOf" srcId="{CD23C0DB-1394-4D54-A6A1-A990D61A0AFF}" destId="{0305AFFB-54C3-493C-82B6-81177CD361AB}" srcOrd="5" destOrd="0" presId="urn:microsoft.com/office/officeart/2005/8/layout/chevron2"/>
    <dgm:cxn modelId="{D83D57AC-5646-47D5-96D7-5DD3AB666304}" type="presParOf" srcId="{CD23C0DB-1394-4D54-A6A1-A990D61A0AFF}" destId="{5C0EBE77-F321-4955-9879-7FC6AF265494}" srcOrd="6" destOrd="0" presId="urn:microsoft.com/office/officeart/2005/8/layout/chevron2"/>
    <dgm:cxn modelId="{94365CFE-1463-4A27-8280-934172E185BF}" type="presParOf" srcId="{5C0EBE77-F321-4955-9879-7FC6AF265494}" destId="{7E10752A-2DF8-4C35-BB72-CA671184B190}" srcOrd="0" destOrd="0" presId="urn:microsoft.com/office/officeart/2005/8/layout/chevron2"/>
    <dgm:cxn modelId="{E4EA78F8-1CC9-4772-AEE9-91400EA1B270}" type="presParOf" srcId="{5C0EBE77-F321-4955-9879-7FC6AF265494}" destId="{AB507D9D-60DC-4185-AD9A-916571662DC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40650-9E8D-4D57-AEDB-233063E57030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６月前半</a:t>
          </a:r>
        </a:p>
      </dsp:txBody>
      <dsp:txXfrm rot="-5400000">
        <a:off x="1" y="419726"/>
        <a:ext cx="838822" cy="359495"/>
      </dsp:txXfrm>
    </dsp:sp>
    <dsp:sp modelId="{4D411EDA-B236-4257-A1D4-EF0847637F09}">
      <dsp:nvSpPr>
        <dsp:cNvPr id="0" name=""/>
        <dsp:cNvSpPr/>
      </dsp:nvSpPr>
      <dsp:spPr>
        <a:xfrm rot="5400000">
          <a:off x="2630282" y="-1791145"/>
          <a:ext cx="778906" cy="43618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600" kern="1200" dirty="0"/>
            <a:t>賛否検出の手法とフィルターバブルの調査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600" kern="1200" dirty="0"/>
            <a:t>ネットニュースの選定</a:t>
          </a:r>
        </a:p>
      </dsp:txBody>
      <dsp:txXfrm rot="-5400000">
        <a:off x="838822" y="38338"/>
        <a:ext cx="4323804" cy="702860"/>
      </dsp:txXfrm>
    </dsp:sp>
    <dsp:sp modelId="{5A4FD86D-9E59-4A5B-B1FE-7EAF69AB4F07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６月後半</a:t>
          </a:r>
        </a:p>
      </dsp:txBody>
      <dsp:txXfrm rot="-5400000">
        <a:off x="1" y="1470522"/>
        <a:ext cx="838822" cy="359495"/>
      </dsp:txXfrm>
    </dsp:sp>
    <dsp:sp modelId="{0884BB0F-E3B2-45AF-888B-6101F8709E51}">
      <dsp:nvSpPr>
        <dsp:cNvPr id="0" name=""/>
        <dsp:cNvSpPr/>
      </dsp:nvSpPr>
      <dsp:spPr>
        <a:xfrm rot="5400000">
          <a:off x="2630282" y="-740348"/>
          <a:ext cx="778906" cy="43618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600" kern="1200" dirty="0"/>
            <a:t>ネットニュースのスクレイピングの仮実装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600" kern="1200" dirty="0"/>
            <a:t>賛否検出の仮実装</a:t>
          </a:r>
        </a:p>
      </dsp:txBody>
      <dsp:txXfrm rot="-5400000">
        <a:off x="838822" y="1089135"/>
        <a:ext cx="4323804" cy="702860"/>
      </dsp:txXfrm>
    </dsp:sp>
    <dsp:sp modelId="{7EEEAE8C-72EF-4634-B985-14E4400DB6C5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７月前半</a:t>
          </a:r>
        </a:p>
      </dsp:txBody>
      <dsp:txXfrm rot="-5400000">
        <a:off x="1" y="2521319"/>
        <a:ext cx="838822" cy="359495"/>
      </dsp:txXfrm>
    </dsp:sp>
    <dsp:sp modelId="{58D2E39B-10C6-4B00-B9B0-ECAB898B1D4F}">
      <dsp:nvSpPr>
        <dsp:cNvPr id="0" name=""/>
        <dsp:cNvSpPr/>
      </dsp:nvSpPr>
      <dsp:spPr>
        <a:xfrm rot="5400000">
          <a:off x="2630282" y="310447"/>
          <a:ext cx="778906" cy="43618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600" kern="1200" dirty="0"/>
            <a:t>手法の再検討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600" kern="1200" dirty="0"/>
            <a:t>題目作成</a:t>
          </a:r>
        </a:p>
      </dsp:txBody>
      <dsp:txXfrm rot="-5400000">
        <a:off x="838822" y="2139931"/>
        <a:ext cx="4323804" cy="702860"/>
      </dsp:txXfrm>
    </dsp:sp>
    <dsp:sp modelId="{7E10752A-2DF8-4C35-BB72-CA671184B190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７月後半</a:t>
          </a:r>
        </a:p>
      </dsp:txBody>
      <dsp:txXfrm rot="-5400000">
        <a:off x="1" y="3572115"/>
        <a:ext cx="838822" cy="359495"/>
      </dsp:txXfrm>
    </dsp:sp>
    <dsp:sp modelId="{AB507D9D-60DC-4185-AD9A-916571662DC6}">
      <dsp:nvSpPr>
        <dsp:cNvPr id="0" name=""/>
        <dsp:cNvSpPr/>
      </dsp:nvSpPr>
      <dsp:spPr>
        <a:xfrm rot="5400000">
          <a:off x="2630282" y="1361244"/>
          <a:ext cx="778906" cy="43618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600" kern="1200" dirty="0"/>
            <a:t>概要書作成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600" kern="1200" dirty="0"/>
            <a:t>プレゼン資料作成・発表練習</a:t>
          </a:r>
        </a:p>
      </dsp:txBody>
      <dsp:txXfrm rot="-5400000">
        <a:off x="838822" y="3190728"/>
        <a:ext cx="4323804" cy="702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71AB3-F4C7-4F9F-90FB-04D4CD198A74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F53E7-7472-43D7-96F3-35794C636F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32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716F-7A82-4179-84C6-DD98987A3F89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4F75-C611-45BD-ACE0-92D2E6A63D7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963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2892-5D48-4F32-85EE-8A89D89494A5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4F75-C611-45BD-ACE0-92D2E6A63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80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AAFB-492C-489B-BD7E-4A5E4769ACF0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4F75-C611-45BD-ACE0-92D2E6A63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27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lnSpc>
                <a:spcPct val="130000"/>
              </a:lnSpc>
              <a:buFont typeface="Arial" panose="020B0604020202020204" pitchFamily="34" charset="0"/>
              <a:buChar char="•"/>
              <a:defRPr sz="2400"/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Ø"/>
              <a:defRPr sz="2000"/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ü"/>
              <a:defRPr sz="1800"/>
            </a:lvl3pPr>
            <a:lvl4pPr>
              <a:lnSpc>
                <a:spcPct val="130000"/>
              </a:lnSpc>
              <a:defRPr sz="1600"/>
            </a:lvl4pPr>
            <a:lvl5pPr>
              <a:lnSpc>
                <a:spcPct val="130000"/>
              </a:lnSpc>
              <a:defRPr sz="16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6326-7BDB-461E-8448-AE9B91650995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4F75-C611-45BD-ACE0-92D2E6A63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58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09BA-D1B7-4826-8B2C-E466B1CA84D1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4F75-C611-45BD-ACE0-92D2E6A63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65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12D-09DC-41D4-B09E-8A55D9804CC0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4F75-C611-45BD-ACE0-92D2E6A63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96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756C-BF56-4597-A46B-39908FDA252D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4F75-C611-45BD-ACE0-92D2E6A63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5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83C5-20E6-433E-9E6E-47BC11DD50A6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4F75-C611-45BD-ACE0-92D2E6A63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36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2FA4-20C3-4D79-95D2-39EC273ADE6B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4F75-C611-45BD-ACE0-92D2E6A63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53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06AB-64F8-43F6-BB3C-972BF39A742C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4F75-C611-45BD-ACE0-92D2E6A63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50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EFF2-03DE-4687-96CD-4020C0057A7C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4F75-C611-45BD-ACE0-92D2E6A63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64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166E9-D3E0-4D27-B316-54458DCE227F}" type="datetime1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24F75-C611-45BD-ACE0-92D2E6A63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25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yahoo.co.jp/pickup/639474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olicyreview.info/concepts/filter-bubb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ニュースコメントの</a:t>
            </a:r>
            <a:br>
              <a:rPr kumimoji="1" lang="en-US" altLang="ja-JP" dirty="0"/>
            </a:br>
            <a:r>
              <a:rPr kumimoji="1" lang="ja-JP" altLang="en-US" dirty="0"/>
              <a:t>意味関係の可視化によるフィルターバブルの緩和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データ工学研究室</a:t>
            </a:r>
            <a:endParaRPr kumimoji="1" lang="en-US" altLang="ja-JP" dirty="0"/>
          </a:p>
          <a:p>
            <a:r>
              <a:rPr lang="en-US" altLang="ja-JP" dirty="0"/>
              <a:t>AL18036 </a:t>
            </a:r>
            <a:r>
              <a:rPr lang="ja-JP" altLang="en-US" dirty="0"/>
              <a:t>片岡 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097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ja-JP" altLang="en-US" sz="4400" dirty="0"/>
              <a:t>近年のネットニュースでは</a:t>
            </a:r>
            <a:br>
              <a:rPr kumimoji="1" lang="en-US" altLang="ja-JP" sz="4400" dirty="0"/>
            </a:br>
            <a:r>
              <a:rPr kumimoji="1" lang="ja-JP" altLang="en-US" sz="4400" b="1" dirty="0">
                <a:solidFill>
                  <a:srgbClr val="0070C0"/>
                </a:solidFill>
              </a:rPr>
              <a:t>情報の多様性</a:t>
            </a:r>
            <a:r>
              <a:rPr kumimoji="1" lang="ja-JP" altLang="en-US" sz="4400" dirty="0"/>
              <a:t>を</a:t>
            </a:r>
            <a:r>
              <a:rPr lang="ja-JP" altLang="en-US" sz="4400" dirty="0"/>
              <a:t>保つため</a:t>
            </a:r>
            <a:r>
              <a:rPr kumimoji="1" lang="ja-JP" altLang="en-US" sz="4400" dirty="0"/>
              <a:t>に</a:t>
            </a:r>
            <a:br>
              <a:rPr kumimoji="1" lang="en-US" altLang="ja-JP" sz="4400" dirty="0"/>
            </a:br>
            <a:r>
              <a:rPr kumimoji="1" lang="ja-JP" altLang="en-US" sz="4400" dirty="0"/>
              <a:t>コメントを</a:t>
            </a:r>
            <a:r>
              <a:rPr lang="ja-JP" altLang="en-US" sz="4400" dirty="0"/>
              <a:t>受け付けている</a:t>
            </a:r>
            <a:endParaRPr lang="en-US" altLang="ja-JP" sz="4400" dirty="0"/>
          </a:p>
          <a:p>
            <a:r>
              <a:rPr lang="ja-JP" altLang="en-US" sz="4400" dirty="0"/>
              <a:t>読者は</a:t>
            </a:r>
            <a:r>
              <a:rPr lang="ja-JP" altLang="en-US" sz="4400" b="1" dirty="0"/>
              <a:t>数千ものコメント</a:t>
            </a:r>
            <a:r>
              <a:rPr lang="ja-JP" altLang="en-US" sz="4400" dirty="0"/>
              <a:t>を</a:t>
            </a:r>
            <a:br>
              <a:rPr lang="en-US" altLang="ja-JP" sz="4400" dirty="0"/>
            </a:br>
            <a:r>
              <a:rPr lang="ja-JP" altLang="en-US" sz="4400" dirty="0"/>
              <a:t>確認できないため、最適化</a:t>
            </a:r>
            <a:br>
              <a:rPr lang="en-US" altLang="ja-JP" sz="4400" dirty="0"/>
            </a:br>
            <a:r>
              <a:rPr lang="ja-JP" altLang="en-US" sz="4400" dirty="0"/>
              <a:t>した一部のコメントを推薦</a:t>
            </a:r>
            <a:endParaRPr lang="en-US" altLang="ja-JP" sz="4400" dirty="0"/>
          </a:p>
          <a:p>
            <a:pPr lvl="1"/>
            <a:r>
              <a:rPr lang="ja-JP" altLang="en-US" sz="4000" dirty="0"/>
              <a:t>推薦度が低い多くのコメントはほとんど読まれない</a:t>
            </a:r>
            <a:endParaRPr lang="en-US" altLang="ja-JP" sz="4000" dirty="0"/>
          </a:p>
          <a:p>
            <a:pPr lvl="1"/>
            <a:r>
              <a:rPr lang="ja-JP" altLang="en-US" sz="4000" dirty="0"/>
              <a:t>これでは</a:t>
            </a:r>
            <a:r>
              <a:rPr lang="ja-JP" altLang="en-US" sz="4000" b="1" dirty="0">
                <a:solidFill>
                  <a:srgbClr val="0070C0"/>
                </a:solidFill>
              </a:rPr>
              <a:t>偏った情報</a:t>
            </a:r>
            <a:r>
              <a:rPr lang="ja-JP" altLang="en-US" sz="4000" dirty="0"/>
              <a:t>を提供してしまう可能性が高い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4F75-C611-45BD-ACE0-92D2E6A63D7B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BD3D17C-0747-4DEA-929C-1E97E3BA1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030" y="1584410"/>
            <a:ext cx="3702745" cy="22449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4F48B2-3300-4E69-B597-510E11E0A2B2}"/>
              </a:ext>
            </a:extLst>
          </p:cNvPr>
          <p:cNvSpPr txBox="1"/>
          <p:nvPr/>
        </p:nvSpPr>
        <p:spPr>
          <a:xfrm>
            <a:off x="5020030" y="3964274"/>
            <a:ext cx="370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出典：</a:t>
            </a:r>
            <a:r>
              <a:rPr kumimoji="1" lang="en-US" altLang="ja-JP" sz="1400" dirty="0">
                <a:hlinkClick r:id="rId3"/>
              </a:rPr>
              <a:t>Yahoo!</a:t>
            </a:r>
            <a:r>
              <a:rPr kumimoji="1" lang="ja-JP" altLang="en-US" sz="1400" dirty="0">
                <a:hlinkClick r:id="rId3"/>
              </a:rPr>
              <a:t>ニュース </a:t>
            </a:r>
            <a:r>
              <a:rPr kumimoji="1" lang="en-US" altLang="ja-JP" sz="1400" dirty="0">
                <a:hlinkClick r:id="rId3"/>
              </a:rPr>
              <a:t>2021</a:t>
            </a:r>
            <a:r>
              <a:rPr kumimoji="1" lang="ja-JP" altLang="en-US" sz="1400" dirty="0">
                <a:hlinkClick r:id="rId3"/>
              </a:rPr>
              <a:t>年</a:t>
            </a:r>
            <a:r>
              <a:rPr kumimoji="1" lang="en-US" altLang="ja-JP" sz="1400" dirty="0">
                <a:hlinkClick r:id="rId3"/>
              </a:rPr>
              <a:t>5</a:t>
            </a:r>
            <a:r>
              <a:rPr kumimoji="1" lang="ja-JP" altLang="en-US" sz="1400" dirty="0">
                <a:hlinkClick r:id="rId3"/>
              </a:rPr>
              <a:t>月</a:t>
            </a:r>
            <a:r>
              <a:rPr kumimoji="1" lang="en-US" altLang="ja-JP" sz="1400" dirty="0">
                <a:hlinkClick r:id="rId3"/>
              </a:rPr>
              <a:t>30</a:t>
            </a:r>
            <a:r>
              <a:rPr kumimoji="1" lang="ja-JP" altLang="en-US" sz="1400" dirty="0">
                <a:hlinkClick r:id="rId3"/>
              </a:rPr>
              <a:t>日の記事</a:t>
            </a:r>
            <a:endParaRPr kumimoji="1" lang="ja-JP" altLang="en-US" sz="14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2584DD6-8628-46E8-862C-EABCBBE57C7B}"/>
              </a:ext>
            </a:extLst>
          </p:cNvPr>
          <p:cNvSpPr/>
          <p:nvPr/>
        </p:nvSpPr>
        <p:spPr>
          <a:xfrm>
            <a:off x="2198217" y="5514784"/>
            <a:ext cx="4747565" cy="102412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400" b="1" dirty="0"/>
              <a:t>数千のコメントの情報を</a:t>
            </a:r>
            <a:endParaRPr lang="en-US" altLang="ja-JP" sz="2400" b="1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b="1" dirty="0"/>
              <a:t>多様性を保ちつつ提供したい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1902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先行研究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4600333"/>
            <a:ext cx="7886700" cy="4351338"/>
          </a:xfrm>
        </p:spPr>
        <p:txBody>
          <a:bodyPr/>
          <a:lstStyle/>
          <a:p>
            <a:r>
              <a:rPr lang="ja-JP" altLang="en-US" dirty="0"/>
              <a:t>読者間の関心の類似性から表示する情報を最適化</a:t>
            </a:r>
            <a:endParaRPr lang="en-US" altLang="ja-JP" dirty="0"/>
          </a:p>
          <a:p>
            <a:r>
              <a:rPr lang="ja-JP" altLang="en-US" dirty="0"/>
              <a:t>推薦・非推薦された情報をカテゴリ毎にグループ表示</a:t>
            </a:r>
            <a:endParaRPr lang="en-US" altLang="ja-JP" dirty="0"/>
          </a:p>
          <a:p>
            <a:pPr lvl="1"/>
            <a:r>
              <a:rPr lang="ja-JP" altLang="en-US" dirty="0"/>
              <a:t>数千のコメントを絞り込んで検索可能</a:t>
            </a:r>
            <a:endParaRPr lang="en-US" altLang="ja-JP" dirty="0"/>
          </a:p>
          <a:p>
            <a:pPr lvl="1"/>
            <a:r>
              <a:rPr lang="ja-JP" altLang="en-US" dirty="0"/>
              <a:t>読者が「推薦で情報が偏ってしまう」ことを認識・回避可能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4F75-C611-45BD-ACE0-92D2E6A63D7B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D0CBD46-3BCD-4683-865D-7A23DF646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372" y="1462795"/>
            <a:ext cx="3013255" cy="246620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824712B-4708-4CF4-805C-1FB399E0B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646" y="1027907"/>
            <a:ext cx="2743197" cy="2627521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C3B3866-9E49-46B6-8451-1E8919687E9B}"/>
              </a:ext>
            </a:extLst>
          </p:cNvPr>
          <p:cNvSpPr txBox="1"/>
          <p:nvPr/>
        </p:nvSpPr>
        <p:spPr>
          <a:xfrm>
            <a:off x="1039207" y="4003057"/>
            <a:ext cx="7065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Understanding and Controlling the Filter Bubble through Interactive Visualization: A User Study</a:t>
            </a:r>
          </a:p>
          <a:p>
            <a:pPr algn="r"/>
            <a:r>
              <a:rPr kumimoji="1" lang="en-US" altLang="ja-JP" sz="1400" dirty="0"/>
              <a:t>[S. </a:t>
            </a:r>
            <a:r>
              <a:rPr kumimoji="1" lang="en-US" altLang="ja-JP" sz="1400" dirty="0" err="1"/>
              <a:t>Nagulendra</a:t>
            </a:r>
            <a:r>
              <a:rPr kumimoji="1" lang="en-US" altLang="ja-JP" sz="1400" dirty="0"/>
              <a:t> et al., 2014.]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894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先行研究で解決されていない問題点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4926171"/>
            <a:ext cx="8103870" cy="4351338"/>
          </a:xfrm>
        </p:spPr>
        <p:txBody>
          <a:bodyPr/>
          <a:lstStyle/>
          <a:p>
            <a:r>
              <a:rPr lang="ja-JP" altLang="en-US" dirty="0"/>
              <a:t>既にカテゴリがラベル付けされた情報をグループ化</a:t>
            </a:r>
            <a:endParaRPr lang="en-US" altLang="ja-JP" dirty="0"/>
          </a:p>
          <a:p>
            <a:pPr lvl="1"/>
            <a:r>
              <a:rPr lang="ja-JP" altLang="en-US" dirty="0"/>
              <a:t>ニュースコメントをグループ化する指標が必要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4F75-C611-45BD-ACE0-92D2E6A63D7B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D0CBD46-3BCD-4683-865D-7A23DF646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545" y="1462794"/>
            <a:ext cx="3130908" cy="256249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824712B-4708-4CF4-805C-1FB399E0B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646" y="1027907"/>
            <a:ext cx="2743197" cy="2627521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C3B3866-9E49-46B6-8451-1E8919687E9B}"/>
              </a:ext>
            </a:extLst>
          </p:cNvPr>
          <p:cNvSpPr txBox="1"/>
          <p:nvPr/>
        </p:nvSpPr>
        <p:spPr>
          <a:xfrm>
            <a:off x="1039208" y="4051203"/>
            <a:ext cx="7065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Understanding and Controlling the Filter Bubble through Interactive Visualization: A User Study</a:t>
            </a:r>
          </a:p>
          <a:p>
            <a:pPr algn="r"/>
            <a:r>
              <a:rPr kumimoji="1" lang="en-US" altLang="ja-JP" sz="1400" dirty="0"/>
              <a:t>[S. </a:t>
            </a:r>
            <a:r>
              <a:rPr kumimoji="1" lang="en-US" altLang="ja-JP" sz="1400" dirty="0" err="1"/>
              <a:t>Nagulendra</a:t>
            </a:r>
            <a:r>
              <a:rPr kumimoji="1" lang="en-US" altLang="ja-JP" sz="1400" dirty="0"/>
              <a:t> et al., 2014.]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771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br>
              <a:rPr lang="en-US" altLang="ja-JP" sz="1800" dirty="0"/>
            </a:br>
            <a:br>
              <a:rPr lang="en-US" altLang="ja-JP" sz="1800" dirty="0"/>
            </a:br>
            <a:br>
              <a:rPr lang="en-US" altLang="ja-JP" sz="1800" dirty="0"/>
            </a:br>
            <a:endParaRPr lang="en-US" altLang="ja-JP" sz="1800" dirty="0"/>
          </a:p>
          <a:p>
            <a:r>
              <a:rPr lang="ja-JP" altLang="en-US" sz="2000" dirty="0"/>
              <a:t>グループ化の指標としてコメント間の意味関係を用いる</a:t>
            </a:r>
            <a:endParaRPr lang="en-US" altLang="ja-JP" sz="2000" dirty="0"/>
          </a:p>
          <a:p>
            <a:pPr lvl="1"/>
            <a:r>
              <a:rPr lang="ja-JP" altLang="en-US" sz="1600" dirty="0"/>
              <a:t>（意味関係の手法は詰められていないです</a:t>
            </a:r>
            <a:r>
              <a:rPr lang="en-US" altLang="ja-JP" sz="1600" dirty="0"/>
              <a:t>…</a:t>
            </a:r>
            <a:r>
              <a:rPr lang="ja-JP" altLang="en-US" sz="1600" dirty="0"/>
              <a:t>）</a:t>
            </a:r>
            <a:endParaRPr lang="en-US" altLang="ja-JP" sz="1600" dirty="0"/>
          </a:p>
          <a:p>
            <a:pPr lvl="1"/>
            <a:r>
              <a:rPr lang="ja-JP" altLang="en-US" sz="1600" dirty="0"/>
              <a:t>（会議のコメントの賛否レベルを測定する研究があ）</a:t>
            </a:r>
            <a:endParaRPr lang="en-US" altLang="ja-JP" sz="1600" dirty="0"/>
          </a:p>
          <a:p>
            <a:pPr lvl="1"/>
            <a:r>
              <a:rPr lang="ja-JP" altLang="en-US" sz="1600" dirty="0"/>
              <a:t>（よく考えると、指標はニュース側で考えた最適化の条件になりそうです）</a:t>
            </a:r>
            <a:endParaRPr lang="en-US" altLang="ja-JP" sz="1600" dirty="0"/>
          </a:p>
          <a:p>
            <a:pPr lvl="1"/>
            <a:r>
              <a:rPr lang="ja-JP" altLang="en-US" sz="1600" dirty="0"/>
              <a:t>（先行研究ではオープンソースの最適化が存在する</a:t>
            </a:r>
            <a:r>
              <a:rPr lang="en-US" altLang="ja-JP" sz="1600" dirty="0"/>
              <a:t>SNS</a:t>
            </a:r>
            <a:r>
              <a:rPr lang="ja-JP" altLang="en-US" sz="1600" dirty="0"/>
              <a:t>を使っていました）</a:t>
            </a:r>
            <a:endParaRPr lang="en-US" altLang="ja-JP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4F75-C611-45BD-ACE0-92D2E6A63D7B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F9359F3-CB52-4B5B-8EE0-3FAC31408C74}"/>
              </a:ext>
            </a:extLst>
          </p:cNvPr>
          <p:cNvSpPr/>
          <p:nvPr/>
        </p:nvSpPr>
        <p:spPr>
          <a:xfrm>
            <a:off x="935279" y="1949769"/>
            <a:ext cx="6806642" cy="132556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b="1" dirty="0"/>
              <a:t>ニュースコメントのグループ化と可視化による</a:t>
            </a:r>
            <a:br>
              <a:rPr lang="en-US" altLang="ja-JP" sz="2400" b="1" dirty="0"/>
            </a:br>
            <a:r>
              <a:rPr lang="ja-JP" altLang="en-US" sz="2400" b="1" dirty="0"/>
              <a:t>フィルターバブルの緩和手法</a:t>
            </a:r>
            <a:endParaRPr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301040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EDCBBD87-8470-4E4E-BE1A-930E864D3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83397"/>
              </p:ext>
            </p:extLst>
          </p:nvPr>
        </p:nvGraphicFramePr>
        <p:xfrm>
          <a:off x="1971675" y="1847851"/>
          <a:ext cx="52006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4F75-C611-45BD-ACE0-92D2E6A63D7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34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ja-JP" dirty="0"/>
              <a:t>[1]E. </a:t>
            </a:r>
            <a:r>
              <a:rPr kumimoji="1" lang="en-US" altLang="ja-JP" dirty="0" err="1"/>
              <a:t>Bozdag</a:t>
            </a:r>
            <a:r>
              <a:rPr kumimoji="1" lang="ja-JP" altLang="en-US" dirty="0"/>
              <a:t>と</a:t>
            </a:r>
            <a:r>
              <a:rPr kumimoji="1" lang="en-US" altLang="ja-JP" dirty="0"/>
              <a:t>J. van den Hoven, </a:t>
            </a:r>
            <a:r>
              <a:rPr kumimoji="1" lang="ja-JP" altLang="en-US" dirty="0"/>
              <a:t>「</a:t>
            </a:r>
            <a:r>
              <a:rPr kumimoji="1" lang="en-US" altLang="ja-JP" dirty="0"/>
              <a:t>Breaking the filter bubble: democracy and design</a:t>
            </a:r>
            <a:r>
              <a:rPr kumimoji="1" lang="ja-JP" altLang="en-US" dirty="0"/>
              <a:t>」</a:t>
            </a:r>
            <a:r>
              <a:rPr kumimoji="1" lang="en-US" altLang="ja-JP" dirty="0"/>
              <a:t>, Ethics Inf Technol, vol. 17, no. 4, pp. 249–265, 12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2015, </a:t>
            </a:r>
            <a:r>
              <a:rPr kumimoji="1" lang="en-US" altLang="ja-JP" dirty="0" err="1"/>
              <a:t>doi</a:t>
            </a:r>
            <a:r>
              <a:rPr kumimoji="1" lang="en-US" altLang="ja-JP" dirty="0"/>
              <a:t>: 10.1007/s10676-015-9380-y.</a:t>
            </a:r>
          </a:p>
          <a:p>
            <a:r>
              <a:rPr kumimoji="1" lang="en-US" altLang="ja-JP" dirty="0"/>
              <a:t>[2]A. Bruns, </a:t>
            </a:r>
            <a:r>
              <a:rPr kumimoji="1" lang="ja-JP" altLang="en-US" dirty="0"/>
              <a:t>「</a:t>
            </a:r>
            <a:r>
              <a:rPr kumimoji="1" lang="en-US" altLang="ja-JP" dirty="0"/>
              <a:t>Filter bubble</a:t>
            </a:r>
            <a:r>
              <a:rPr kumimoji="1" lang="ja-JP" altLang="en-US" dirty="0"/>
              <a:t>」</a:t>
            </a:r>
            <a:r>
              <a:rPr kumimoji="1" lang="en-US" altLang="ja-JP" dirty="0"/>
              <a:t>, Internet Policy Review, vol. 8, no. 4, 11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2019, </a:t>
            </a:r>
            <a:r>
              <a:rPr kumimoji="1" lang="ja-JP" altLang="en-US" dirty="0"/>
              <a:t>参照</a:t>
            </a:r>
            <a:r>
              <a:rPr kumimoji="1" lang="en-US" altLang="ja-JP" dirty="0"/>
              <a:t>: 5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29, 2021. [Online]. Available at: </a:t>
            </a:r>
            <a:r>
              <a:rPr kumimoji="1" lang="en-US" altLang="ja-JP" dirty="0">
                <a:hlinkClick r:id="rId2"/>
              </a:rPr>
              <a:t>https://policyreview.info/concepts/filter-bubble</a:t>
            </a:r>
            <a:endParaRPr kumimoji="1" lang="en-US" altLang="ja-JP" dirty="0"/>
          </a:p>
          <a:p>
            <a:r>
              <a:rPr kumimoji="1" lang="en-US" altLang="ja-JP" dirty="0"/>
              <a:t>[3]S. </a:t>
            </a:r>
            <a:r>
              <a:rPr kumimoji="1" lang="en-US" altLang="ja-JP" dirty="0" err="1"/>
              <a:t>Nagulendra</a:t>
            </a:r>
            <a:r>
              <a:rPr kumimoji="1" lang="ja-JP" altLang="en-US" dirty="0"/>
              <a:t>と</a:t>
            </a:r>
            <a:r>
              <a:rPr kumimoji="1" lang="en-US" altLang="ja-JP" dirty="0"/>
              <a:t>J. </a:t>
            </a:r>
            <a:r>
              <a:rPr kumimoji="1" lang="en-US" altLang="ja-JP" dirty="0" err="1"/>
              <a:t>Vassileva</a:t>
            </a:r>
            <a:r>
              <a:rPr kumimoji="1" lang="en-US" altLang="ja-JP" dirty="0"/>
              <a:t>, </a:t>
            </a:r>
            <a:r>
              <a:rPr kumimoji="1" lang="ja-JP" altLang="en-US" dirty="0"/>
              <a:t>「</a:t>
            </a:r>
            <a:r>
              <a:rPr kumimoji="1" lang="en-US" altLang="ja-JP" dirty="0"/>
              <a:t>Understanding and controlling the filter bubble through interactive visualization: a user study</a:t>
            </a:r>
            <a:r>
              <a:rPr kumimoji="1" lang="ja-JP" altLang="en-US" dirty="0"/>
              <a:t>」</a:t>
            </a:r>
            <a:r>
              <a:rPr kumimoji="1" lang="en-US" altLang="ja-JP" dirty="0"/>
              <a:t>, Proceedings of the 25th ACM conference on Hypertext and social media, New York, NY, USA, 9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2014, pp. 107–115. </a:t>
            </a:r>
            <a:r>
              <a:rPr kumimoji="1" lang="en-US" altLang="ja-JP" dirty="0" err="1"/>
              <a:t>doi</a:t>
            </a:r>
            <a:r>
              <a:rPr kumimoji="1" lang="en-US" altLang="ja-JP" dirty="0"/>
              <a:t>: 10.1145/2631775.2631811.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4F75-C611-45BD-ACE0-92D2E6A63D7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31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512</Words>
  <Application>Microsoft Office PowerPoint</Application>
  <PresentationFormat>画面に合わせる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游ゴシック</vt:lpstr>
      <vt:lpstr>Arial</vt:lpstr>
      <vt:lpstr>Calibri</vt:lpstr>
      <vt:lpstr>Calibri Light</vt:lpstr>
      <vt:lpstr>Wingdings</vt:lpstr>
      <vt:lpstr>Office テーマ</vt:lpstr>
      <vt:lpstr>ニュースコメントの 意味関係の可視化によるフィルターバブルの緩和</vt:lpstr>
      <vt:lpstr>背景</vt:lpstr>
      <vt:lpstr>先行研究</vt:lpstr>
      <vt:lpstr>先行研究で解決されていない問題点</vt:lpstr>
      <vt:lpstr>研究目的</vt:lpstr>
      <vt:lpstr>スケジュール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片岡　凪</cp:lastModifiedBy>
  <cp:revision>22</cp:revision>
  <dcterms:created xsi:type="dcterms:W3CDTF">2021-05-23T23:32:23Z</dcterms:created>
  <dcterms:modified xsi:type="dcterms:W3CDTF">2021-05-31T00:07:49Z</dcterms:modified>
</cp:coreProperties>
</file>