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oboto"/>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0dc377c729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0dc377c729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0dc377c729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0dc377c729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0dc377c729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0dc377c729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Ruta Óptima con Dijkstra</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67550" y="866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Introducción al Problema</a:t>
            </a:r>
            <a:endParaRPr/>
          </a:p>
        </p:txBody>
      </p:sp>
      <p:sp>
        <p:nvSpPr>
          <p:cNvPr id="61" name="Google Shape;61;p14"/>
          <p:cNvSpPr txBox="1"/>
          <p:nvPr>
            <p:ph idx="1" type="body"/>
          </p:nvPr>
        </p:nvSpPr>
        <p:spPr>
          <a:xfrm>
            <a:off x="311700" y="1588500"/>
            <a:ext cx="53121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s-419" sz="5467"/>
              <a:t>En la toma de decisiones empresariales y operacionales, encontrar la ruta más eficiente y económica es crucial para minimizar costos y maximizar beneficios. Este problema, comúnmente presente en logística, transporte, redes de comunicación y planificación de proyectos, implica variabilidad en los costos operativos dependiendo de las decisiones tomadas en cada punto del proceso. Implementando el algoritmo de Dijkstra, es posible modelar estos escenarios como grafos, donde los nodos representan puntos de decisión y las aristas ponderadas representan los costos asociados. Esta herramienta permite identificar la ruta óptima, reduciendo así los costos operacionales y mejorando la eficiencia global.</a:t>
            </a:r>
            <a:endParaRPr sz="5467"/>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62" name="Google Shape;62;p14" title="Indicaciones de ruta verde | Vectores de dominio público"/>
          <p:cNvPicPr preferRelativeResize="0"/>
          <p:nvPr/>
        </p:nvPicPr>
        <p:blipFill>
          <a:blip r:embed="rId3">
            <a:alphaModFix/>
          </a:blip>
          <a:stretch>
            <a:fillRect/>
          </a:stretch>
        </p:blipFill>
        <p:spPr>
          <a:xfrm>
            <a:off x="5739250" y="1773625"/>
            <a:ext cx="3215401" cy="3369875"/>
          </a:xfrm>
          <a:prstGeom prst="rect">
            <a:avLst/>
          </a:prstGeom>
          <a:noFill/>
          <a:ln>
            <a:noFill/>
          </a:ln>
        </p:spPr>
      </p:pic>
      <p:sp>
        <p:nvSpPr>
          <p:cNvPr id="63" name="Google Shape;63;p14"/>
          <p:cNvSpPr txBox="1"/>
          <p:nvPr/>
        </p:nvSpPr>
        <p:spPr>
          <a:xfrm>
            <a:off x="6231250" y="2438725"/>
            <a:ext cx="1801800" cy="13776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1200"/>
              </a:spcBef>
              <a:spcAft>
                <a:spcPts val="200"/>
              </a:spcAft>
              <a:buNone/>
            </a:pPr>
            <a:r>
              <a:rPr b="1" lang="es-419" sz="3100">
                <a:solidFill>
                  <a:srgbClr val="D9D9D9"/>
                </a:solidFill>
                <a:latin typeface="Roboto"/>
                <a:ea typeface="Roboto"/>
                <a:cs typeface="Roboto"/>
                <a:sym typeface="Roboto"/>
              </a:rPr>
              <a:t>RUTA </a:t>
            </a:r>
            <a:r>
              <a:rPr b="1" lang="es-419" sz="3100">
                <a:solidFill>
                  <a:srgbClr val="D9D9D9"/>
                </a:solidFill>
                <a:latin typeface="Roboto"/>
                <a:ea typeface="Roboto"/>
                <a:cs typeface="Roboto"/>
                <a:sym typeface="Roboto"/>
              </a:rPr>
              <a:t>ÓPTIMA</a:t>
            </a:r>
            <a:endParaRPr b="1" sz="3100">
              <a:solidFill>
                <a:srgbClr val="D9D9D9"/>
              </a:solidFill>
              <a:latin typeface="Roboto"/>
              <a:ea typeface="Roboto"/>
              <a:cs typeface="Roboto"/>
              <a:sym typeface="Roboto"/>
            </a:endParaRPr>
          </a:p>
        </p:txBody>
      </p:sp>
      <p:sp>
        <p:nvSpPr>
          <p:cNvPr id="64" name="Google Shape;64;p14"/>
          <p:cNvSpPr txBox="1"/>
          <p:nvPr/>
        </p:nvSpPr>
        <p:spPr>
          <a:xfrm>
            <a:off x="5954650" y="3973050"/>
            <a:ext cx="3000000" cy="661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200"/>
              </a:spcAft>
              <a:buNone/>
            </a:pPr>
            <a:r>
              <a:rPr b="1" lang="es-419" sz="3100">
                <a:solidFill>
                  <a:schemeClr val="accent2"/>
                </a:solidFill>
                <a:latin typeface="Roboto"/>
                <a:ea typeface="Roboto"/>
                <a:cs typeface="Roboto"/>
                <a:sym typeface="Roboto"/>
              </a:rPr>
              <a:t>500 Metros</a:t>
            </a:r>
            <a:endParaRPr b="1" sz="3100">
              <a:solidFill>
                <a:schemeClr val="accent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Implementación</a:t>
            </a:r>
            <a:r>
              <a:rPr lang="es-419"/>
              <a:t> del Grafo </a:t>
            </a:r>
            <a:endParaRPr/>
          </a:p>
        </p:txBody>
      </p:sp>
      <p:sp>
        <p:nvSpPr>
          <p:cNvPr id="70" name="Google Shape;70;p15"/>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s-419"/>
              <a:t>El grafo se modela utilizando una estructura de datos en Python donde:</a:t>
            </a:r>
            <a:endParaRPr/>
          </a:p>
          <a:p>
            <a:pPr indent="0" lvl="0" marL="0" rtl="0" algn="l">
              <a:spcBef>
                <a:spcPts val="1200"/>
              </a:spcBef>
              <a:spcAft>
                <a:spcPts val="0"/>
              </a:spcAft>
              <a:buNone/>
            </a:pPr>
            <a:r>
              <a:t/>
            </a:r>
            <a:endParaRPr/>
          </a:p>
          <a:p>
            <a:pPr indent="0" lvl="0" marL="457200" rtl="0" algn="l">
              <a:spcBef>
                <a:spcPts val="1200"/>
              </a:spcBef>
              <a:spcAft>
                <a:spcPts val="0"/>
              </a:spcAft>
              <a:buNone/>
            </a:pPr>
            <a:r>
              <a:rPr lang="es-419"/>
              <a:t>Nodos: Representan puntos de decisión.</a:t>
            </a:r>
            <a:endParaRPr/>
          </a:p>
          <a:p>
            <a:pPr indent="0" lvl="0" marL="457200" rtl="0" algn="l">
              <a:spcBef>
                <a:spcPts val="1200"/>
              </a:spcBef>
              <a:spcAft>
                <a:spcPts val="0"/>
              </a:spcAft>
              <a:buNone/>
            </a:pPr>
            <a:r>
              <a:rPr lang="es-419"/>
              <a:t>Aristas: Representan las rutas posibles entre los puntos de decisión.</a:t>
            </a:r>
            <a:endParaRPr/>
          </a:p>
          <a:p>
            <a:pPr indent="0" lvl="0" marL="457200" rtl="0" algn="l">
              <a:spcBef>
                <a:spcPts val="1200"/>
              </a:spcBef>
              <a:spcAft>
                <a:spcPts val="1200"/>
              </a:spcAft>
              <a:buNone/>
            </a:pPr>
            <a:r>
              <a:rPr lang="es-419"/>
              <a:t>Pesos: Representan los costos operativos asociados a cada ruta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Código</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7" name="Google Shape;77;p16"/>
          <p:cNvPicPr preferRelativeResize="0"/>
          <p:nvPr/>
        </p:nvPicPr>
        <p:blipFill rotWithShape="1">
          <a:blip r:embed="rId3">
            <a:alphaModFix/>
          </a:blip>
          <a:srcRect b="64942" l="66920" r="17239" t="22406"/>
          <a:stretch/>
        </p:blipFill>
        <p:spPr>
          <a:xfrm>
            <a:off x="421250" y="1285525"/>
            <a:ext cx="4490875" cy="2017475"/>
          </a:xfrm>
          <a:prstGeom prst="rect">
            <a:avLst/>
          </a:prstGeom>
          <a:noFill/>
          <a:ln>
            <a:noFill/>
          </a:ln>
        </p:spPr>
      </p:pic>
      <p:pic>
        <p:nvPicPr>
          <p:cNvPr id="78" name="Google Shape;78;p16"/>
          <p:cNvPicPr preferRelativeResize="0"/>
          <p:nvPr/>
        </p:nvPicPr>
        <p:blipFill rotWithShape="1">
          <a:blip r:embed="rId3">
            <a:alphaModFix/>
          </a:blip>
          <a:srcRect b="57416" l="68079" r="16645" t="37698"/>
          <a:stretch/>
        </p:blipFill>
        <p:spPr>
          <a:xfrm>
            <a:off x="421250" y="3462100"/>
            <a:ext cx="5320877" cy="957150"/>
          </a:xfrm>
          <a:prstGeom prst="rect">
            <a:avLst/>
          </a:prstGeom>
          <a:noFill/>
          <a:ln>
            <a:noFill/>
          </a:ln>
        </p:spPr>
      </p:pic>
      <p:pic>
        <p:nvPicPr>
          <p:cNvPr id="79" name="Google Shape;79;p16"/>
          <p:cNvPicPr preferRelativeResize="0"/>
          <p:nvPr/>
        </p:nvPicPr>
        <p:blipFill rotWithShape="1">
          <a:blip r:embed="rId4">
            <a:alphaModFix/>
          </a:blip>
          <a:srcRect b="7362" l="64231" r="19200" t="87896"/>
          <a:stretch/>
        </p:blipFill>
        <p:spPr>
          <a:xfrm>
            <a:off x="5219671" y="2730300"/>
            <a:ext cx="3557726" cy="572700"/>
          </a:xfrm>
          <a:prstGeom prst="rect">
            <a:avLst/>
          </a:prstGeom>
          <a:noFill/>
          <a:ln>
            <a:noFill/>
          </a:ln>
        </p:spPr>
      </p:pic>
      <p:sp>
        <p:nvSpPr>
          <p:cNvPr id="80" name="Google Shape;80;p16"/>
          <p:cNvSpPr txBox="1"/>
          <p:nvPr>
            <p:ph type="title"/>
          </p:nvPr>
        </p:nvSpPr>
        <p:spPr>
          <a:xfrm>
            <a:off x="5252075" y="1998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Output: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