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drawings/drawing1.xml" ContentType="application/vnd.openxmlformats-officedocument.drawingml.chartshape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notesMasterIdLst>
    <p:notesMasterId r:id="rId11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57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66"/>
    <a:srgbClr val="5F2A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26" autoAdjust="0"/>
    <p:restoredTop sz="94660"/>
  </p:normalViewPr>
  <p:slideViewPr>
    <p:cSldViewPr snapToGrid="0">
      <p:cViewPr varScale="1">
        <p:scale>
          <a:sx n="70" d="100"/>
          <a:sy n="70" d="100"/>
        </p:scale>
        <p:origin x="7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KACA\Desktop\PortfolioBICaseStudy\Portfolio_Bi_CaseStudy_KatarinaKnezevic\Version1_08.07.2022\Katarina\Excercise1\Data.xls" TargetMode="Externa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Users\KACA\Desktop\PortfolioBICaseStudy\Portfolio_Bi_CaseStudy_KatarinaKnezevic\Version1_08.07.2022\Katarina\Excercise1\Data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400" b="0" i="0" u="none" strike="noStrike" baseline="0">
                <a:solidFill>
                  <a:srgbClr val="333333"/>
                </a:solidFill>
                <a:latin typeface="Calibri"/>
                <a:ea typeface="Calibri"/>
                <a:cs typeface="Calibri"/>
              </a:defRPr>
            </a:pPr>
            <a:r>
              <a:rPr lang="en-US"/>
              <a:t>GLW US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5.8287884027348559E-2"/>
          <c:y val="8.9580658495959392E-2"/>
          <c:w val="0.9244218657677552"/>
          <c:h val="0.65988045386329652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UnitedData!$C$2:$C$125</c:f>
              <c:strCache>
                <c:ptCount val="124"/>
                <c:pt idx="0">
                  <c:v>Jun 30, 2015</c:v>
                </c:pt>
                <c:pt idx="1">
                  <c:v>Jun 29, 2015</c:v>
                </c:pt>
                <c:pt idx="2">
                  <c:v>Jun 26, 2015</c:v>
                </c:pt>
                <c:pt idx="3">
                  <c:v>Jun 25, 2015</c:v>
                </c:pt>
                <c:pt idx="4">
                  <c:v>Jun 24, 2015</c:v>
                </c:pt>
                <c:pt idx="5">
                  <c:v>Jun 23, 2015</c:v>
                </c:pt>
                <c:pt idx="6">
                  <c:v>Jun 22, 2015</c:v>
                </c:pt>
                <c:pt idx="7">
                  <c:v>Jun 19, 2015</c:v>
                </c:pt>
                <c:pt idx="8">
                  <c:v>Jun 18, 2015</c:v>
                </c:pt>
                <c:pt idx="9">
                  <c:v>Jun 17, 2015</c:v>
                </c:pt>
                <c:pt idx="10">
                  <c:v>Jun 16, 2015</c:v>
                </c:pt>
                <c:pt idx="11">
                  <c:v>Jun 15, 2015</c:v>
                </c:pt>
                <c:pt idx="12">
                  <c:v>Jun 12, 2015</c:v>
                </c:pt>
                <c:pt idx="13">
                  <c:v>Jun 11, 2015</c:v>
                </c:pt>
                <c:pt idx="14">
                  <c:v>Jun 10, 2015</c:v>
                </c:pt>
                <c:pt idx="15">
                  <c:v>Jun 09, 2015</c:v>
                </c:pt>
                <c:pt idx="16">
                  <c:v>Jun 08, 2015</c:v>
                </c:pt>
                <c:pt idx="17">
                  <c:v>Jun 05, 2015</c:v>
                </c:pt>
                <c:pt idx="18">
                  <c:v>Jun 04, 2015</c:v>
                </c:pt>
                <c:pt idx="19">
                  <c:v>Jun 03, 2015</c:v>
                </c:pt>
                <c:pt idx="20">
                  <c:v>Jun 02, 2015</c:v>
                </c:pt>
                <c:pt idx="21">
                  <c:v>Jun 01, 2015</c:v>
                </c:pt>
                <c:pt idx="22">
                  <c:v>May 29, 2015</c:v>
                </c:pt>
                <c:pt idx="23">
                  <c:v>May 28, 2015</c:v>
                </c:pt>
                <c:pt idx="24">
                  <c:v>May 27, 2015</c:v>
                </c:pt>
                <c:pt idx="25">
                  <c:v>May 26, 2015</c:v>
                </c:pt>
                <c:pt idx="26">
                  <c:v>May 22, 2015</c:v>
                </c:pt>
                <c:pt idx="27">
                  <c:v>May 21, 2015</c:v>
                </c:pt>
                <c:pt idx="28">
                  <c:v>May 20, 2015</c:v>
                </c:pt>
                <c:pt idx="29">
                  <c:v>May 19, 2015</c:v>
                </c:pt>
                <c:pt idx="30">
                  <c:v>May 18, 2015</c:v>
                </c:pt>
                <c:pt idx="31">
                  <c:v>May 15, 2015</c:v>
                </c:pt>
                <c:pt idx="32">
                  <c:v>May 14, 2015</c:v>
                </c:pt>
                <c:pt idx="33">
                  <c:v>May 13, 2015</c:v>
                </c:pt>
                <c:pt idx="34">
                  <c:v>May 12, 2015</c:v>
                </c:pt>
                <c:pt idx="35">
                  <c:v>May 11, 2015</c:v>
                </c:pt>
                <c:pt idx="36">
                  <c:v>May 08, 2015</c:v>
                </c:pt>
                <c:pt idx="37">
                  <c:v>May 07, 2015</c:v>
                </c:pt>
                <c:pt idx="38">
                  <c:v>May 06, 2015</c:v>
                </c:pt>
                <c:pt idx="39">
                  <c:v>May 05, 2015</c:v>
                </c:pt>
                <c:pt idx="40">
                  <c:v>May 04, 2015</c:v>
                </c:pt>
                <c:pt idx="41">
                  <c:v>May 01, 2015</c:v>
                </c:pt>
                <c:pt idx="42">
                  <c:v>Apr 30, 2015</c:v>
                </c:pt>
                <c:pt idx="43">
                  <c:v>Apr 29, 2015</c:v>
                </c:pt>
                <c:pt idx="44">
                  <c:v>Apr 28, 2015</c:v>
                </c:pt>
                <c:pt idx="45">
                  <c:v>Apr 27, 2015</c:v>
                </c:pt>
                <c:pt idx="46">
                  <c:v>Apr 24, 2015</c:v>
                </c:pt>
                <c:pt idx="47">
                  <c:v>Apr 23, 2015</c:v>
                </c:pt>
                <c:pt idx="48">
                  <c:v>Apr 22, 2015</c:v>
                </c:pt>
                <c:pt idx="49">
                  <c:v>Apr 21, 2015</c:v>
                </c:pt>
                <c:pt idx="50">
                  <c:v>Apr 20, 2015</c:v>
                </c:pt>
                <c:pt idx="51">
                  <c:v>Apr 17, 2015</c:v>
                </c:pt>
                <c:pt idx="52">
                  <c:v>Apr 16, 2015</c:v>
                </c:pt>
                <c:pt idx="53">
                  <c:v>Apr 15, 2015</c:v>
                </c:pt>
                <c:pt idx="54">
                  <c:v>Apr 14, 2015</c:v>
                </c:pt>
                <c:pt idx="55">
                  <c:v>Apr 13, 2015</c:v>
                </c:pt>
                <c:pt idx="56">
                  <c:v>Apr 10, 2015</c:v>
                </c:pt>
                <c:pt idx="57">
                  <c:v>Apr 09, 2015</c:v>
                </c:pt>
                <c:pt idx="58">
                  <c:v>Apr 08, 2015</c:v>
                </c:pt>
                <c:pt idx="59">
                  <c:v>Apr 07, 2015</c:v>
                </c:pt>
                <c:pt idx="60">
                  <c:v>Apr 06, 2015</c:v>
                </c:pt>
                <c:pt idx="61">
                  <c:v>Apr 02, 2015</c:v>
                </c:pt>
                <c:pt idx="62">
                  <c:v>Apr 01, 2015</c:v>
                </c:pt>
                <c:pt idx="63">
                  <c:v>Mar 31, 2015</c:v>
                </c:pt>
                <c:pt idx="64">
                  <c:v>Mar 30, 2015</c:v>
                </c:pt>
                <c:pt idx="65">
                  <c:v>Mar 27, 2015</c:v>
                </c:pt>
                <c:pt idx="66">
                  <c:v>Mar 26, 2015</c:v>
                </c:pt>
                <c:pt idx="67">
                  <c:v>Mar 25, 2015</c:v>
                </c:pt>
                <c:pt idx="68">
                  <c:v>Mar 24, 2015</c:v>
                </c:pt>
                <c:pt idx="69">
                  <c:v>Mar 23, 2015</c:v>
                </c:pt>
                <c:pt idx="70">
                  <c:v>Mar 20, 2015</c:v>
                </c:pt>
                <c:pt idx="71">
                  <c:v>Mar 19, 2015</c:v>
                </c:pt>
                <c:pt idx="72">
                  <c:v>Mar 18, 2015</c:v>
                </c:pt>
                <c:pt idx="73">
                  <c:v>Mar 17, 2015</c:v>
                </c:pt>
                <c:pt idx="74">
                  <c:v>Mar 16, 2015</c:v>
                </c:pt>
                <c:pt idx="75">
                  <c:v>Mar 13, 2015</c:v>
                </c:pt>
                <c:pt idx="76">
                  <c:v>Mar 12, 2015</c:v>
                </c:pt>
                <c:pt idx="77">
                  <c:v>Mar 11, 2015</c:v>
                </c:pt>
                <c:pt idx="78">
                  <c:v>Mar 10, 2015</c:v>
                </c:pt>
                <c:pt idx="79">
                  <c:v>Mar 09, 2015</c:v>
                </c:pt>
                <c:pt idx="80">
                  <c:v>Mar 06, 2015</c:v>
                </c:pt>
                <c:pt idx="81">
                  <c:v>Mar 05, 2015</c:v>
                </c:pt>
                <c:pt idx="82">
                  <c:v>Mar 04, 2015</c:v>
                </c:pt>
                <c:pt idx="83">
                  <c:v>Mar 03, 2015</c:v>
                </c:pt>
                <c:pt idx="84">
                  <c:v>Mar 02, 2015</c:v>
                </c:pt>
                <c:pt idx="85">
                  <c:v>Feb 27, 2015</c:v>
                </c:pt>
                <c:pt idx="86">
                  <c:v>Feb 26, 2015</c:v>
                </c:pt>
                <c:pt idx="87">
                  <c:v>Feb 25, 2015</c:v>
                </c:pt>
                <c:pt idx="88">
                  <c:v>Feb 24, 2015</c:v>
                </c:pt>
                <c:pt idx="89">
                  <c:v>Feb 23, 2015</c:v>
                </c:pt>
                <c:pt idx="90">
                  <c:v>Feb 20, 2015</c:v>
                </c:pt>
                <c:pt idx="91">
                  <c:v>Feb 19, 2015</c:v>
                </c:pt>
                <c:pt idx="92">
                  <c:v>Feb 18, 2015</c:v>
                </c:pt>
                <c:pt idx="93">
                  <c:v>Feb 17, 2015</c:v>
                </c:pt>
                <c:pt idx="94">
                  <c:v>Feb 13, 2015</c:v>
                </c:pt>
                <c:pt idx="95">
                  <c:v>Feb 12, 2015</c:v>
                </c:pt>
                <c:pt idx="96">
                  <c:v>Feb 11, 2015</c:v>
                </c:pt>
                <c:pt idx="97">
                  <c:v>Feb 10, 2015</c:v>
                </c:pt>
                <c:pt idx="98">
                  <c:v>Feb 09, 2015</c:v>
                </c:pt>
                <c:pt idx="99">
                  <c:v>Feb 06, 2015</c:v>
                </c:pt>
                <c:pt idx="100">
                  <c:v>Feb 05, 2015</c:v>
                </c:pt>
                <c:pt idx="101">
                  <c:v>Feb 04, 2015</c:v>
                </c:pt>
                <c:pt idx="102">
                  <c:v>Feb 03, 2015</c:v>
                </c:pt>
                <c:pt idx="103">
                  <c:v>Feb 02, 2015</c:v>
                </c:pt>
                <c:pt idx="104">
                  <c:v>Jan 30, 2015</c:v>
                </c:pt>
                <c:pt idx="105">
                  <c:v>Jan 29, 2015</c:v>
                </c:pt>
                <c:pt idx="106">
                  <c:v>Jan 28, 2015</c:v>
                </c:pt>
                <c:pt idx="107">
                  <c:v>Jan 27, 2015</c:v>
                </c:pt>
                <c:pt idx="108">
                  <c:v>Jan 26, 2015</c:v>
                </c:pt>
                <c:pt idx="109">
                  <c:v>Jan 23, 2015</c:v>
                </c:pt>
                <c:pt idx="110">
                  <c:v>Jan 22, 2015</c:v>
                </c:pt>
                <c:pt idx="111">
                  <c:v>Jan 21, 2015</c:v>
                </c:pt>
                <c:pt idx="112">
                  <c:v>Jan 20, 2015</c:v>
                </c:pt>
                <c:pt idx="113">
                  <c:v>Jan 16, 2015</c:v>
                </c:pt>
                <c:pt idx="114">
                  <c:v>Jan 15, 2015</c:v>
                </c:pt>
                <c:pt idx="115">
                  <c:v>Jan 14, 2015</c:v>
                </c:pt>
                <c:pt idx="116">
                  <c:v>Jan 13, 2015</c:v>
                </c:pt>
                <c:pt idx="117">
                  <c:v>Jan 12, 2015</c:v>
                </c:pt>
                <c:pt idx="118">
                  <c:v>Jan 09, 2015</c:v>
                </c:pt>
                <c:pt idx="119">
                  <c:v>Jan 08, 2015</c:v>
                </c:pt>
                <c:pt idx="120">
                  <c:v>Jan 07, 2015</c:v>
                </c:pt>
                <c:pt idx="121">
                  <c:v>Jan 06, 2015</c:v>
                </c:pt>
                <c:pt idx="122">
                  <c:v>Jan 05, 2015</c:v>
                </c:pt>
                <c:pt idx="123">
                  <c:v>Jan 02, 2015</c:v>
                </c:pt>
              </c:strCache>
            </c:strRef>
          </c:cat>
          <c:val>
            <c:numRef>
              <c:f>UnitedData!$D$2:$D$125</c:f>
              <c:numCache>
                <c:formatCode>General</c:formatCode>
                <c:ptCount val="124"/>
                <c:pt idx="0">
                  <c:v>19.73</c:v>
                </c:pt>
                <c:pt idx="1">
                  <c:v>19.7</c:v>
                </c:pt>
                <c:pt idx="2">
                  <c:v>20.329999999999998</c:v>
                </c:pt>
                <c:pt idx="3">
                  <c:v>20.55</c:v>
                </c:pt>
                <c:pt idx="4">
                  <c:v>20.77</c:v>
                </c:pt>
                <c:pt idx="5">
                  <c:v>20.97</c:v>
                </c:pt>
                <c:pt idx="6">
                  <c:v>21.06</c:v>
                </c:pt>
                <c:pt idx="7">
                  <c:v>20.94</c:v>
                </c:pt>
                <c:pt idx="8">
                  <c:v>21.22</c:v>
                </c:pt>
                <c:pt idx="9">
                  <c:v>20.91</c:v>
                </c:pt>
                <c:pt idx="10">
                  <c:v>20.9</c:v>
                </c:pt>
                <c:pt idx="11">
                  <c:v>20.38</c:v>
                </c:pt>
                <c:pt idx="12">
                  <c:v>20.75</c:v>
                </c:pt>
                <c:pt idx="13">
                  <c:v>20.8</c:v>
                </c:pt>
                <c:pt idx="14">
                  <c:v>21.02</c:v>
                </c:pt>
                <c:pt idx="15">
                  <c:v>20.63</c:v>
                </c:pt>
                <c:pt idx="16">
                  <c:v>20.76</c:v>
                </c:pt>
                <c:pt idx="17">
                  <c:v>20.71</c:v>
                </c:pt>
                <c:pt idx="18">
                  <c:v>20.65</c:v>
                </c:pt>
                <c:pt idx="19">
                  <c:v>20.8</c:v>
                </c:pt>
                <c:pt idx="20">
                  <c:v>20.85</c:v>
                </c:pt>
                <c:pt idx="21">
                  <c:v>20.88</c:v>
                </c:pt>
                <c:pt idx="22">
                  <c:v>20.92</c:v>
                </c:pt>
                <c:pt idx="23">
                  <c:v>21.05</c:v>
                </c:pt>
                <c:pt idx="24">
                  <c:v>21.13</c:v>
                </c:pt>
                <c:pt idx="25">
                  <c:v>21.21</c:v>
                </c:pt>
                <c:pt idx="26">
                  <c:v>21.5</c:v>
                </c:pt>
                <c:pt idx="27">
                  <c:v>21.82</c:v>
                </c:pt>
                <c:pt idx="28">
                  <c:v>21.59</c:v>
                </c:pt>
                <c:pt idx="29">
                  <c:v>21.49</c:v>
                </c:pt>
                <c:pt idx="30">
                  <c:v>21.35</c:v>
                </c:pt>
                <c:pt idx="31">
                  <c:v>21.29</c:v>
                </c:pt>
                <c:pt idx="32">
                  <c:v>21.37</c:v>
                </c:pt>
                <c:pt idx="33">
                  <c:v>21.08</c:v>
                </c:pt>
                <c:pt idx="34">
                  <c:v>20.99</c:v>
                </c:pt>
                <c:pt idx="35">
                  <c:v>21.31</c:v>
                </c:pt>
                <c:pt idx="36">
                  <c:v>21.15</c:v>
                </c:pt>
                <c:pt idx="37">
                  <c:v>21.04</c:v>
                </c:pt>
                <c:pt idx="38">
                  <c:v>21.06</c:v>
                </c:pt>
                <c:pt idx="39">
                  <c:v>20.8</c:v>
                </c:pt>
                <c:pt idx="40">
                  <c:v>21.44</c:v>
                </c:pt>
                <c:pt idx="41">
                  <c:v>21.44</c:v>
                </c:pt>
                <c:pt idx="42">
                  <c:v>20.93</c:v>
                </c:pt>
                <c:pt idx="43">
                  <c:v>21.36</c:v>
                </c:pt>
                <c:pt idx="44">
                  <c:v>22.07</c:v>
                </c:pt>
                <c:pt idx="45">
                  <c:v>22.38</c:v>
                </c:pt>
                <c:pt idx="46">
                  <c:v>22.52</c:v>
                </c:pt>
                <c:pt idx="47">
                  <c:v>22.79</c:v>
                </c:pt>
                <c:pt idx="48">
                  <c:v>22.44</c:v>
                </c:pt>
                <c:pt idx="49">
                  <c:v>22.61</c:v>
                </c:pt>
                <c:pt idx="50">
                  <c:v>22.68</c:v>
                </c:pt>
                <c:pt idx="51">
                  <c:v>22.46</c:v>
                </c:pt>
                <c:pt idx="52">
                  <c:v>22.64</c:v>
                </c:pt>
                <c:pt idx="53">
                  <c:v>22.33</c:v>
                </c:pt>
                <c:pt idx="54">
                  <c:v>22.34</c:v>
                </c:pt>
                <c:pt idx="55">
                  <c:v>22.36</c:v>
                </c:pt>
                <c:pt idx="56">
                  <c:v>22.42</c:v>
                </c:pt>
                <c:pt idx="57">
                  <c:v>22.24</c:v>
                </c:pt>
                <c:pt idx="58">
                  <c:v>22.06</c:v>
                </c:pt>
                <c:pt idx="59">
                  <c:v>22</c:v>
                </c:pt>
                <c:pt idx="60">
                  <c:v>22.37</c:v>
                </c:pt>
                <c:pt idx="61">
                  <c:v>22.32</c:v>
                </c:pt>
                <c:pt idx="62">
                  <c:v>22.25</c:v>
                </c:pt>
                <c:pt idx="63">
                  <c:v>22.68</c:v>
                </c:pt>
                <c:pt idx="64">
                  <c:v>23.24</c:v>
                </c:pt>
                <c:pt idx="65">
                  <c:v>22.74</c:v>
                </c:pt>
                <c:pt idx="66">
                  <c:v>22.47</c:v>
                </c:pt>
                <c:pt idx="67">
                  <c:v>22.71</c:v>
                </c:pt>
                <c:pt idx="68">
                  <c:v>23.41</c:v>
                </c:pt>
                <c:pt idx="69">
                  <c:v>23.47</c:v>
                </c:pt>
                <c:pt idx="70">
                  <c:v>23.39</c:v>
                </c:pt>
                <c:pt idx="71">
                  <c:v>23.13</c:v>
                </c:pt>
                <c:pt idx="72">
                  <c:v>23.76</c:v>
                </c:pt>
                <c:pt idx="73">
                  <c:v>23.37</c:v>
                </c:pt>
                <c:pt idx="74">
                  <c:v>23.71</c:v>
                </c:pt>
                <c:pt idx="75">
                  <c:v>23</c:v>
                </c:pt>
                <c:pt idx="76">
                  <c:v>23.13</c:v>
                </c:pt>
                <c:pt idx="77">
                  <c:v>22.7</c:v>
                </c:pt>
                <c:pt idx="78">
                  <c:v>23.05</c:v>
                </c:pt>
                <c:pt idx="79">
                  <c:v>23.76</c:v>
                </c:pt>
                <c:pt idx="80">
                  <c:v>24.03</c:v>
                </c:pt>
                <c:pt idx="81">
                  <c:v>24.62</c:v>
                </c:pt>
                <c:pt idx="82">
                  <c:v>24.75</c:v>
                </c:pt>
                <c:pt idx="83">
                  <c:v>24.6</c:v>
                </c:pt>
                <c:pt idx="84">
                  <c:v>24.63</c:v>
                </c:pt>
                <c:pt idx="85">
                  <c:v>24.4</c:v>
                </c:pt>
                <c:pt idx="86">
                  <c:v>24.47</c:v>
                </c:pt>
                <c:pt idx="87">
                  <c:v>24.6</c:v>
                </c:pt>
                <c:pt idx="88">
                  <c:v>24.78</c:v>
                </c:pt>
                <c:pt idx="89">
                  <c:v>24.78</c:v>
                </c:pt>
                <c:pt idx="90">
                  <c:v>24.96</c:v>
                </c:pt>
                <c:pt idx="91">
                  <c:v>24.65</c:v>
                </c:pt>
                <c:pt idx="92">
                  <c:v>24.63</c:v>
                </c:pt>
                <c:pt idx="93">
                  <c:v>24.6</c:v>
                </c:pt>
                <c:pt idx="94">
                  <c:v>25</c:v>
                </c:pt>
                <c:pt idx="95">
                  <c:v>24.86</c:v>
                </c:pt>
                <c:pt idx="96">
                  <c:v>24.55</c:v>
                </c:pt>
                <c:pt idx="97">
                  <c:v>24.85</c:v>
                </c:pt>
                <c:pt idx="98">
                  <c:v>24.24</c:v>
                </c:pt>
                <c:pt idx="99">
                  <c:v>24.21</c:v>
                </c:pt>
                <c:pt idx="100">
                  <c:v>24.48</c:v>
                </c:pt>
                <c:pt idx="101">
                  <c:v>24.27</c:v>
                </c:pt>
                <c:pt idx="102">
                  <c:v>24.35</c:v>
                </c:pt>
                <c:pt idx="103">
                  <c:v>24.15</c:v>
                </c:pt>
                <c:pt idx="104">
                  <c:v>23.77</c:v>
                </c:pt>
                <c:pt idx="105">
                  <c:v>23.79</c:v>
                </c:pt>
                <c:pt idx="106">
                  <c:v>24.22</c:v>
                </c:pt>
                <c:pt idx="107">
                  <c:v>24.73</c:v>
                </c:pt>
                <c:pt idx="108">
                  <c:v>23.91</c:v>
                </c:pt>
                <c:pt idx="109">
                  <c:v>23.85</c:v>
                </c:pt>
                <c:pt idx="110">
                  <c:v>23.72</c:v>
                </c:pt>
                <c:pt idx="111">
                  <c:v>23.29</c:v>
                </c:pt>
                <c:pt idx="112">
                  <c:v>23.15</c:v>
                </c:pt>
                <c:pt idx="113">
                  <c:v>23.17</c:v>
                </c:pt>
                <c:pt idx="114">
                  <c:v>23.02</c:v>
                </c:pt>
                <c:pt idx="115">
                  <c:v>23.25</c:v>
                </c:pt>
                <c:pt idx="116">
                  <c:v>23.15</c:v>
                </c:pt>
                <c:pt idx="117">
                  <c:v>23.28</c:v>
                </c:pt>
                <c:pt idx="118">
                  <c:v>23.31</c:v>
                </c:pt>
                <c:pt idx="119">
                  <c:v>23.35</c:v>
                </c:pt>
                <c:pt idx="120">
                  <c:v>22.62</c:v>
                </c:pt>
                <c:pt idx="121">
                  <c:v>22.3</c:v>
                </c:pt>
                <c:pt idx="122">
                  <c:v>22.69</c:v>
                </c:pt>
                <c:pt idx="123">
                  <c:v>23.01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2437736"/>
        <c:axId val="162438128"/>
      </c:lineChart>
      <c:catAx>
        <c:axId val="162437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vert="horz"/>
          <a:lstStyle/>
          <a:p>
            <a:pPr>
              <a:defRPr sz="900" b="0" i="0" u="none" strike="noStrike" baseline="0">
                <a:solidFill>
                  <a:srgbClr val="333333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162438128"/>
        <c:crosses val="autoZero"/>
        <c:auto val="1"/>
        <c:lblAlgn val="ctr"/>
        <c:lblOffset val="100"/>
        <c:noMultiLvlLbl val="0"/>
      </c:catAx>
      <c:valAx>
        <c:axId val="162438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0" vert="horz"/>
          <a:lstStyle/>
          <a:p>
            <a:pPr>
              <a:defRPr sz="900" b="0" i="0" u="none" strike="noStrike" baseline="0">
                <a:solidFill>
                  <a:srgbClr val="333333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162437736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Calibri"/>
          <a:ea typeface="Calibri"/>
          <a:cs typeface="Calibri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400" b="0" i="0" u="none" strike="noStrike" baseline="0">
                <a:solidFill>
                  <a:srgbClr val="333333"/>
                </a:solidFill>
                <a:latin typeface="Calibri"/>
                <a:ea typeface="Calibri"/>
                <a:cs typeface="Calibri"/>
              </a:defRPr>
            </a:pPr>
            <a:r>
              <a:rPr lang="en-US"/>
              <a:t>GRUB US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UnitedData!$C$126:$C$249</c:f>
              <c:strCache>
                <c:ptCount val="124"/>
                <c:pt idx="0">
                  <c:v>Jun 30, 2015</c:v>
                </c:pt>
                <c:pt idx="1">
                  <c:v>Jun 29, 2015</c:v>
                </c:pt>
                <c:pt idx="2">
                  <c:v>Jun 26, 2015</c:v>
                </c:pt>
                <c:pt idx="3">
                  <c:v>Jun 25, 2015</c:v>
                </c:pt>
                <c:pt idx="4">
                  <c:v>Jun 24, 2015</c:v>
                </c:pt>
                <c:pt idx="5">
                  <c:v>Jun 23, 2015</c:v>
                </c:pt>
                <c:pt idx="6">
                  <c:v>Jun 22, 2015</c:v>
                </c:pt>
                <c:pt idx="7">
                  <c:v>Jun 19, 2015</c:v>
                </c:pt>
                <c:pt idx="8">
                  <c:v>Jun 18, 2015</c:v>
                </c:pt>
                <c:pt idx="9">
                  <c:v>Jun 17, 2015</c:v>
                </c:pt>
                <c:pt idx="10">
                  <c:v>Jun 16, 2015</c:v>
                </c:pt>
                <c:pt idx="11">
                  <c:v>Jun 15, 2015</c:v>
                </c:pt>
                <c:pt idx="12">
                  <c:v>Jun 12, 2015</c:v>
                </c:pt>
                <c:pt idx="13">
                  <c:v>Jun 11, 2015</c:v>
                </c:pt>
                <c:pt idx="14">
                  <c:v>Jun 11, 2015</c:v>
                </c:pt>
                <c:pt idx="15">
                  <c:v>Jun 09, 2015</c:v>
                </c:pt>
                <c:pt idx="16">
                  <c:v>Jun 09, 2015</c:v>
                </c:pt>
                <c:pt idx="17">
                  <c:v>Jun 09, 2015</c:v>
                </c:pt>
                <c:pt idx="18">
                  <c:v>Jun 04, 2015</c:v>
                </c:pt>
                <c:pt idx="19">
                  <c:v>Jun 03, 2015</c:v>
                </c:pt>
                <c:pt idx="20">
                  <c:v>Jun 02, 2015</c:v>
                </c:pt>
                <c:pt idx="21">
                  <c:v>Jun 01, 2015</c:v>
                </c:pt>
                <c:pt idx="22">
                  <c:v>May 29, 2015</c:v>
                </c:pt>
                <c:pt idx="23">
                  <c:v>May 28, 2015</c:v>
                </c:pt>
                <c:pt idx="24">
                  <c:v>May 27, 2015</c:v>
                </c:pt>
                <c:pt idx="25">
                  <c:v>May 26, 2015</c:v>
                </c:pt>
                <c:pt idx="26">
                  <c:v>May 22, 2015</c:v>
                </c:pt>
                <c:pt idx="27">
                  <c:v>May 21, 2015</c:v>
                </c:pt>
                <c:pt idx="28">
                  <c:v>May 20, 2015</c:v>
                </c:pt>
                <c:pt idx="29">
                  <c:v>May 19, 2015</c:v>
                </c:pt>
                <c:pt idx="30">
                  <c:v>May 18, 2015</c:v>
                </c:pt>
                <c:pt idx="31">
                  <c:v>May 15, 2015</c:v>
                </c:pt>
                <c:pt idx="32">
                  <c:v>May 14, 2015</c:v>
                </c:pt>
                <c:pt idx="33">
                  <c:v>May 13, 2015</c:v>
                </c:pt>
                <c:pt idx="34">
                  <c:v>May 12, 2015</c:v>
                </c:pt>
                <c:pt idx="35">
                  <c:v>May 11, 2015</c:v>
                </c:pt>
                <c:pt idx="36">
                  <c:v>May 11, 2015</c:v>
                </c:pt>
                <c:pt idx="37">
                  <c:v>May 07, 2015</c:v>
                </c:pt>
                <c:pt idx="38">
                  <c:v>May 06, 2015</c:v>
                </c:pt>
                <c:pt idx="39">
                  <c:v>May 05, 2015</c:v>
                </c:pt>
                <c:pt idx="40">
                  <c:v>May 04, 2015</c:v>
                </c:pt>
                <c:pt idx="41">
                  <c:v>May 01, 2015</c:v>
                </c:pt>
                <c:pt idx="42">
                  <c:v>Apr 30, 2015</c:v>
                </c:pt>
                <c:pt idx="43">
                  <c:v>Apr 29, 2015</c:v>
                </c:pt>
                <c:pt idx="44">
                  <c:v>Apr 28, 2015</c:v>
                </c:pt>
                <c:pt idx="45">
                  <c:v>Apr 27, 2015</c:v>
                </c:pt>
                <c:pt idx="46">
                  <c:v>Apr 24, 2015</c:v>
                </c:pt>
                <c:pt idx="47">
                  <c:v>Apr 25, 2015</c:v>
                </c:pt>
                <c:pt idx="48">
                  <c:v>Apr 22, 2015</c:v>
                </c:pt>
                <c:pt idx="49">
                  <c:v>Apr 21, 2015</c:v>
                </c:pt>
                <c:pt idx="50">
                  <c:v>Apr 20, 2015</c:v>
                </c:pt>
                <c:pt idx="51">
                  <c:v>Apr 17, 2015</c:v>
                </c:pt>
                <c:pt idx="52">
                  <c:v>Apr 16, 2015</c:v>
                </c:pt>
                <c:pt idx="53">
                  <c:v>Apr 15, 2015</c:v>
                </c:pt>
                <c:pt idx="54">
                  <c:v>Apr 14, 2015</c:v>
                </c:pt>
                <c:pt idx="55">
                  <c:v>Apr 13, 2015</c:v>
                </c:pt>
                <c:pt idx="56">
                  <c:v>Apr 10, 2015</c:v>
                </c:pt>
                <c:pt idx="57">
                  <c:v>Apr 09, 2015</c:v>
                </c:pt>
                <c:pt idx="58">
                  <c:v>Apr 08, 2015</c:v>
                </c:pt>
                <c:pt idx="59">
                  <c:v>Apr 07, 2015</c:v>
                </c:pt>
                <c:pt idx="60">
                  <c:v>Apr 06, 2015</c:v>
                </c:pt>
                <c:pt idx="61">
                  <c:v>Apr 02, 2015</c:v>
                </c:pt>
                <c:pt idx="62">
                  <c:v>Apr 01, 2015</c:v>
                </c:pt>
                <c:pt idx="63">
                  <c:v>Mar 31, 2015</c:v>
                </c:pt>
                <c:pt idx="64">
                  <c:v>Mar 30, 2015</c:v>
                </c:pt>
                <c:pt idx="65">
                  <c:v>Mar 27, 2015</c:v>
                </c:pt>
                <c:pt idx="66">
                  <c:v>Mar 26, 2015</c:v>
                </c:pt>
                <c:pt idx="67">
                  <c:v>Mar 25, 2015</c:v>
                </c:pt>
                <c:pt idx="68">
                  <c:v>Mar 24, 2015</c:v>
                </c:pt>
                <c:pt idx="69">
                  <c:v>Mar 23, 2015</c:v>
                </c:pt>
                <c:pt idx="70">
                  <c:v>Mar 20, 2015</c:v>
                </c:pt>
                <c:pt idx="71">
                  <c:v>Mar 19, 2015</c:v>
                </c:pt>
                <c:pt idx="72">
                  <c:v>Mar 18, 2015</c:v>
                </c:pt>
                <c:pt idx="73">
                  <c:v>Mar 17, 2015</c:v>
                </c:pt>
                <c:pt idx="74">
                  <c:v>Mar 16, 2015</c:v>
                </c:pt>
                <c:pt idx="75">
                  <c:v>Mar 13, 2015</c:v>
                </c:pt>
                <c:pt idx="76">
                  <c:v>Mar 12, 2015</c:v>
                </c:pt>
                <c:pt idx="77">
                  <c:v>Mar 11, 2015</c:v>
                </c:pt>
                <c:pt idx="78">
                  <c:v>Mar 10, 2015</c:v>
                </c:pt>
                <c:pt idx="79">
                  <c:v>Mar 09, 2015</c:v>
                </c:pt>
                <c:pt idx="80">
                  <c:v>Mar 06, 2015</c:v>
                </c:pt>
                <c:pt idx="81">
                  <c:v>Mar 05, 2015</c:v>
                </c:pt>
                <c:pt idx="82">
                  <c:v>Mar 04, 2015</c:v>
                </c:pt>
                <c:pt idx="83">
                  <c:v>Mar 03, 2015</c:v>
                </c:pt>
                <c:pt idx="84">
                  <c:v>Mar 02, 2015</c:v>
                </c:pt>
                <c:pt idx="85">
                  <c:v>Feb 27, 2015</c:v>
                </c:pt>
                <c:pt idx="86">
                  <c:v>Feb 26, 2015</c:v>
                </c:pt>
                <c:pt idx="87">
                  <c:v>Feb 25, 2015</c:v>
                </c:pt>
                <c:pt idx="88">
                  <c:v>Feb 24, 2015</c:v>
                </c:pt>
                <c:pt idx="89">
                  <c:v>Feb 23, 2015</c:v>
                </c:pt>
                <c:pt idx="90">
                  <c:v>Feb 20, 2015</c:v>
                </c:pt>
                <c:pt idx="91">
                  <c:v>Feb 19, 2015</c:v>
                </c:pt>
                <c:pt idx="92">
                  <c:v>Feb 18, 2015</c:v>
                </c:pt>
                <c:pt idx="93">
                  <c:v>Feb 17, 2015</c:v>
                </c:pt>
                <c:pt idx="94">
                  <c:v>Feb 13, 2015</c:v>
                </c:pt>
                <c:pt idx="95">
                  <c:v>Feb 12, 2015</c:v>
                </c:pt>
                <c:pt idx="96">
                  <c:v>Feb 11, 2015</c:v>
                </c:pt>
                <c:pt idx="97">
                  <c:v>Feb 10, 2015</c:v>
                </c:pt>
                <c:pt idx="98">
                  <c:v>Feb 09, 2015</c:v>
                </c:pt>
                <c:pt idx="99">
                  <c:v>Feb 06, 2015</c:v>
                </c:pt>
                <c:pt idx="100">
                  <c:v>Feb 05, 2015</c:v>
                </c:pt>
                <c:pt idx="101">
                  <c:v>Feb 04, 2015</c:v>
                </c:pt>
                <c:pt idx="102">
                  <c:v>Feb 03, 2015</c:v>
                </c:pt>
                <c:pt idx="103">
                  <c:v>Feb 02, 2015</c:v>
                </c:pt>
                <c:pt idx="104">
                  <c:v>Jan 30, 2015</c:v>
                </c:pt>
                <c:pt idx="105">
                  <c:v>Jan 29, 2015</c:v>
                </c:pt>
                <c:pt idx="106">
                  <c:v>Jan 28, 2015</c:v>
                </c:pt>
                <c:pt idx="107">
                  <c:v>Jan 27, 2015</c:v>
                </c:pt>
                <c:pt idx="108">
                  <c:v>Jan 26, 2015</c:v>
                </c:pt>
                <c:pt idx="109">
                  <c:v>Jan 23, 2015</c:v>
                </c:pt>
                <c:pt idx="110">
                  <c:v>Jan 22, 2015</c:v>
                </c:pt>
                <c:pt idx="111">
                  <c:v>Jan 21, 2015</c:v>
                </c:pt>
                <c:pt idx="112">
                  <c:v>Jan 20, 2015</c:v>
                </c:pt>
                <c:pt idx="113">
                  <c:v>Jan 16, 2015</c:v>
                </c:pt>
                <c:pt idx="114">
                  <c:v>Jan 15, 2015</c:v>
                </c:pt>
                <c:pt idx="115">
                  <c:v>Jan 14, 2015</c:v>
                </c:pt>
                <c:pt idx="116">
                  <c:v>Jan 13, 2015</c:v>
                </c:pt>
                <c:pt idx="117">
                  <c:v>Jan 12, 2015</c:v>
                </c:pt>
                <c:pt idx="118">
                  <c:v>Jan 09, 2015</c:v>
                </c:pt>
                <c:pt idx="119">
                  <c:v>Jan 08, 2015</c:v>
                </c:pt>
                <c:pt idx="120">
                  <c:v>Jan 07, 2015</c:v>
                </c:pt>
                <c:pt idx="121">
                  <c:v>Jan 06, 2015</c:v>
                </c:pt>
                <c:pt idx="122">
                  <c:v>Jan 05, 2015</c:v>
                </c:pt>
                <c:pt idx="123">
                  <c:v>Jan 02, 2015</c:v>
                </c:pt>
              </c:strCache>
            </c:strRef>
          </c:cat>
          <c:val>
            <c:numRef>
              <c:f>UnitedData!$D$126:$D$249</c:f>
              <c:numCache>
                <c:formatCode>General</c:formatCode>
                <c:ptCount val="124"/>
                <c:pt idx="0">
                  <c:v>34.07</c:v>
                </c:pt>
                <c:pt idx="1">
                  <c:v>33.31</c:v>
                </c:pt>
                <c:pt idx="2">
                  <c:v>34.47</c:v>
                </c:pt>
                <c:pt idx="3">
                  <c:v>35.78</c:v>
                </c:pt>
                <c:pt idx="4">
                  <c:v>35.69</c:v>
                </c:pt>
                <c:pt idx="5">
                  <c:v>35.380000000000003</c:v>
                </c:pt>
                <c:pt idx="6">
                  <c:v>34.729999999999997</c:v>
                </c:pt>
                <c:pt idx="7">
                  <c:v>35.1</c:v>
                </c:pt>
                <c:pt idx="8">
                  <c:v>34.770000000000003</c:v>
                </c:pt>
                <c:pt idx="9">
                  <c:v>35.82</c:v>
                </c:pt>
                <c:pt idx="10">
                  <c:v>37.380000000000003</c:v>
                </c:pt>
                <c:pt idx="11">
                  <c:v>37.82</c:v>
                </c:pt>
                <c:pt idx="12">
                  <c:v>37.4</c:v>
                </c:pt>
                <c:pt idx="13">
                  <c:v>37.299999999999997</c:v>
                </c:pt>
                <c:pt idx="14">
                  <c:v>37.630000000000003</c:v>
                </c:pt>
                <c:pt idx="15">
                  <c:v>37.229999999999997</c:v>
                </c:pt>
                <c:pt idx="16">
                  <c:v>38.89</c:v>
                </c:pt>
                <c:pt idx="17">
                  <c:v>39.590000000000003</c:v>
                </c:pt>
                <c:pt idx="18">
                  <c:v>40.119999999999997</c:v>
                </c:pt>
                <c:pt idx="19">
                  <c:v>40.76</c:v>
                </c:pt>
                <c:pt idx="20">
                  <c:v>40.380000000000003</c:v>
                </c:pt>
                <c:pt idx="21">
                  <c:v>40.78</c:v>
                </c:pt>
                <c:pt idx="22">
                  <c:v>40.32</c:v>
                </c:pt>
                <c:pt idx="23">
                  <c:v>40.26</c:v>
                </c:pt>
                <c:pt idx="24">
                  <c:v>39.74</c:v>
                </c:pt>
                <c:pt idx="25">
                  <c:v>39.630000000000003</c:v>
                </c:pt>
                <c:pt idx="26">
                  <c:v>40.26</c:v>
                </c:pt>
                <c:pt idx="27">
                  <c:v>40.479999999999997</c:v>
                </c:pt>
                <c:pt idx="28">
                  <c:v>40.22</c:v>
                </c:pt>
                <c:pt idx="29">
                  <c:v>39.94</c:v>
                </c:pt>
                <c:pt idx="30">
                  <c:v>40.28</c:v>
                </c:pt>
                <c:pt idx="31">
                  <c:v>39.909999999999997</c:v>
                </c:pt>
                <c:pt idx="32">
                  <c:v>40.22</c:v>
                </c:pt>
                <c:pt idx="33">
                  <c:v>39.69</c:v>
                </c:pt>
                <c:pt idx="34">
                  <c:v>39.700000000000003</c:v>
                </c:pt>
                <c:pt idx="35">
                  <c:v>39.979999999999997</c:v>
                </c:pt>
                <c:pt idx="36">
                  <c:v>40.229999999999997</c:v>
                </c:pt>
                <c:pt idx="37">
                  <c:v>39.409999999999997</c:v>
                </c:pt>
                <c:pt idx="38">
                  <c:v>39</c:v>
                </c:pt>
                <c:pt idx="39">
                  <c:v>38.94</c:v>
                </c:pt>
                <c:pt idx="40">
                  <c:v>39.020000000000003</c:v>
                </c:pt>
                <c:pt idx="41">
                  <c:v>40.090000000000003</c:v>
                </c:pt>
                <c:pt idx="42">
                  <c:v>41.17</c:v>
                </c:pt>
                <c:pt idx="43">
                  <c:v>40.85</c:v>
                </c:pt>
                <c:pt idx="44">
                  <c:v>45.3</c:v>
                </c:pt>
                <c:pt idx="45">
                  <c:v>47.18</c:v>
                </c:pt>
                <c:pt idx="46">
                  <c:v>46</c:v>
                </c:pt>
                <c:pt idx="47">
                  <c:v>46.25</c:v>
                </c:pt>
                <c:pt idx="48">
                  <c:v>45.84</c:v>
                </c:pt>
                <c:pt idx="49">
                  <c:v>46.29</c:v>
                </c:pt>
                <c:pt idx="50">
                  <c:v>45.46</c:v>
                </c:pt>
                <c:pt idx="51">
                  <c:v>45.21</c:v>
                </c:pt>
                <c:pt idx="52">
                  <c:v>45.33</c:v>
                </c:pt>
                <c:pt idx="53">
                  <c:v>45.18</c:v>
                </c:pt>
                <c:pt idx="54">
                  <c:v>43.64</c:v>
                </c:pt>
                <c:pt idx="55">
                  <c:v>44.28</c:v>
                </c:pt>
                <c:pt idx="56">
                  <c:v>43.81</c:v>
                </c:pt>
                <c:pt idx="57">
                  <c:v>43.91</c:v>
                </c:pt>
                <c:pt idx="58">
                  <c:v>45.24</c:v>
                </c:pt>
                <c:pt idx="59">
                  <c:v>45.03</c:v>
                </c:pt>
                <c:pt idx="60">
                  <c:v>44.84</c:v>
                </c:pt>
                <c:pt idx="61">
                  <c:v>44.27</c:v>
                </c:pt>
                <c:pt idx="62">
                  <c:v>44.57</c:v>
                </c:pt>
                <c:pt idx="63">
                  <c:v>45.39</c:v>
                </c:pt>
                <c:pt idx="64">
                  <c:v>46.23</c:v>
                </c:pt>
                <c:pt idx="65">
                  <c:v>45.34</c:v>
                </c:pt>
                <c:pt idx="66">
                  <c:v>44.99</c:v>
                </c:pt>
                <c:pt idx="67">
                  <c:v>44.84</c:v>
                </c:pt>
                <c:pt idx="68">
                  <c:v>45.57</c:v>
                </c:pt>
                <c:pt idx="69">
                  <c:v>45.79</c:v>
                </c:pt>
                <c:pt idx="70">
                  <c:v>45.12</c:v>
                </c:pt>
                <c:pt idx="71">
                  <c:v>45.24</c:v>
                </c:pt>
                <c:pt idx="72">
                  <c:v>45.3</c:v>
                </c:pt>
                <c:pt idx="73">
                  <c:v>45.29</c:v>
                </c:pt>
                <c:pt idx="74">
                  <c:v>45.18</c:v>
                </c:pt>
                <c:pt idx="75">
                  <c:v>44.25</c:v>
                </c:pt>
                <c:pt idx="76">
                  <c:v>43.55</c:v>
                </c:pt>
                <c:pt idx="77">
                  <c:v>42.92</c:v>
                </c:pt>
                <c:pt idx="78">
                  <c:v>42.55</c:v>
                </c:pt>
                <c:pt idx="79">
                  <c:v>42.99</c:v>
                </c:pt>
                <c:pt idx="80">
                  <c:v>42.32</c:v>
                </c:pt>
                <c:pt idx="81">
                  <c:v>43.19</c:v>
                </c:pt>
                <c:pt idx="82">
                  <c:v>43.43</c:v>
                </c:pt>
                <c:pt idx="83">
                  <c:v>43.49</c:v>
                </c:pt>
                <c:pt idx="84">
                  <c:v>44.09</c:v>
                </c:pt>
                <c:pt idx="85">
                  <c:v>42.01</c:v>
                </c:pt>
                <c:pt idx="86">
                  <c:v>41.75</c:v>
                </c:pt>
                <c:pt idx="87">
                  <c:v>42.46</c:v>
                </c:pt>
                <c:pt idx="88">
                  <c:v>40.96</c:v>
                </c:pt>
                <c:pt idx="89">
                  <c:v>40.42</c:v>
                </c:pt>
                <c:pt idx="90">
                  <c:v>41.36</c:v>
                </c:pt>
                <c:pt idx="91">
                  <c:v>39.69</c:v>
                </c:pt>
                <c:pt idx="92">
                  <c:v>39.75</c:v>
                </c:pt>
                <c:pt idx="93">
                  <c:v>39.67</c:v>
                </c:pt>
                <c:pt idx="94">
                  <c:v>39.93</c:v>
                </c:pt>
                <c:pt idx="95">
                  <c:v>38.22</c:v>
                </c:pt>
                <c:pt idx="96">
                  <c:v>37.450000000000003</c:v>
                </c:pt>
                <c:pt idx="97">
                  <c:v>37.94</c:v>
                </c:pt>
                <c:pt idx="98">
                  <c:v>39.08</c:v>
                </c:pt>
                <c:pt idx="99">
                  <c:v>40.57</c:v>
                </c:pt>
                <c:pt idx="100">
                  <c:v>39.76</c:v>
                </c:pt>
                <c:pt idx="101">
                  <c:v>37.43</c:v>
                </c:pt>
                <c:pt idx="102">
                  <c:v>36.479999999999997</c:v>
                </c:pt>
                <c:pt idx="103">
                  <c:v>35.82</c:v>
                </c:pt>
                <c:pt idx="104">
                  <c:v>34.43</c:v>
                </c:pt>
                <c:pt idx="105">
                  <c:v>34.81</c:v>
                </c:pt>
                <c:pt idx="106">
                  <c:v>34.49</c:v>
                </c:pt>
                <c:pt idx="107">
                  <c:v>35.32</c:v>
                </c:pt>
                <c:pt idx="108">
                  <c:v>36.57</c:v>
                </c:pt>
                <c:pt idx="109">
                  <c:v>35.71</c:v>
                </c:pt>
                <c:pt idx="110">
                  <c:v>35.869999999999997</c:v>
                </c:pt>
                <c:pt idx="111">
                  <c:v>35.53</c:v>
                </c:pt>
                <c:pt idx="112">
                  <c:v>36.06</c:v>
                </c:pt>
                <c:pt idx="113">
                  <c:v>36.979999999999997</c:v>
                </c:pt>
                <c:pt idx="114">
                  <c:v>36.090000000000003</c:v>
                </c:pt>
                <c:pt idx="115">
                  <c:v>36.82</c:v>
                </c:pt>
                <c:pt idx="116">
                  <c:v>37.159999999999997</c:v>
                </c:pt>
                <c:pt idx="117">
                  <c:v>36.75</c:v>
                </c:pt>
                <c:pt idx="118">
                  <c:v>38.25</c:v>
                </c:pt>
                <c:pt idx="119">
                  <c:v>37.96</c:v>
                </c:pt>
                <c:pt idx="120">
                  <c:v>37.21</c:v>
                </c:pt>
                <c:pt idx="121">
                  <c:v>37.770000000000003</c:v>
                </c:pt>
                <c:pt idx="122">
                  <c:v>37.15</c:v>
                </c:pt>
                <c:pt idx="123">
                  <c:v>36.57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3172168"/>
        <c:axId val="163172560"/>
      </c:lineChart>
      <c:catAx>
        <c:axId val="1631721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vert="horz"/>
          <a:lstStyle/>
          <a:p>
            <a:pPr>
              <a:defRPr sz="900" b="0" i="0" u="none" strike="noStrike" baseline="0">
                <a:solidFill>
                  <a:srgbClr val="333333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163172560"/>
        <c:crosses val="autoZero"/>
        <c:auto val="1"/>
        <c:lblAlgn val="ctr"/>
        <c:lblOffset val="100"/>
        <c:noMultiLvlLbl val="0"/>
      </c:catAx>
      <c:valAx>
        <c:axId val="163172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0" vert="horz"/>
          <a:lstStyle/>
          <a:p>
            <a:pPr>
              <a:defRPr sz="900" b="0" i="0" u="none" strike="noStrike" baseline="0">
                <a:solidFill>
                  <a:srgbClr val="333333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163172168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Calibri"/>
          <a:ea typeface="Calibri"/>
          <a:cs typeface="Calibri"/>
        </a:defRPr>
      </a:pPr>
      <a:endParaRPr lang="en-US"/>
    </a:p>
  </c:txPr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0.70172</cdr:x>
      <cdr:y>0.07941</cdr:y>
    </cdr:from>
    <cdr:to>
      <cdr:x>0.88507</cdr:x>
      <cdr:y>0.1924</cdr:y>
    </cdr:to>
    <cdr:sp macro="" textlink="">
      <cdr:nvSpPr>
        <cdr:cNvPr id="3" name="TextBox 11"/>
        <cdr:cNvSpPr txBox="1"/>
      </cdr:nvSpPr>
      <cdr:spPr>
        <a:xfrm xmlns:a="http://schemas.openxmlformats.org/drawingml/2006/main">
          <a:off x="4292430" y="259580"/>
          <a:ext cx="1121589" cy="369332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dirty="0" smtClean="0">
              <a:solidFill>
                <a:srgbClr val="FF0000"/>
              </a:solidFill>
            </a:rPr>
            <a:t>Local Max</a:t>
          </a:r>
          <a:endParaRPr lang="en-US" dirty="0">
            <a:solidFill>
              <a:srgbClr val="FF0000"/>
            </a:solidFill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EC1193-6216-466F-823B-D57C7E1F5AFF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2BF0A-7397-4C76-8EE9-2D9B3AD5A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096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F2BF0A-7397-4C76-8EE9-2D9B3AD5A35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676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F2BF0A-7397-4C76-8EE9-2D9B3AD5A35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48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F2F84-515D-4676-AA00-747B406EC3FD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904A8-7302-4498-B692-FF07718C0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394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F2F84-515D-4676-AA00-747B406EC3FD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904A8-7302-4498-B692-FF07718C0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221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F2F84-515D-4676-AA00-747B406EC3FD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904A8-7302-4498-B692-FF07718C0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66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F2F84-515D-4676-AA00-747B406EC3FD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904A8-7302-4498-B692-FF07718C0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080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F2F84-515D-4676-AA00-747B406EC3FD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904A8-7302-4498-B692-FF07718C0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066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F2F84-515D-4676-AA00-747B406EC3FD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904A8-7302-4498-B692-FF07718C0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049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F2F84-515D-4676-AA00-747B406EC3FD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904A8-7302-4498-B692-FF07718C0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151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F2F84-515D-4676-AA00-747B406EC3FD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904A8-7302-4498-B692-FF07718C0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674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F2F84-515D-4676-AA00-747B406EC3FD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904A8-7302-4498-B692-FF07718C0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129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F2F84-515D-4676-AA00-747B406EC3FD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904A8-7302-4498-B692-FF07718C0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498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F2F84-515D-4676-AA00-747B406EC3FD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904A8-7302-4498-B692-FF07718C0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741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F2F84-515D-4676-AA00-747B406EC3FD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904A8-7302-4498-B692-FF07718C0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547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vesting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markets.financialcontent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76+] Free Purple Wallpaper on WallpaperSafar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76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Portfolio BI Case Study</a:t>
            </a:r>
            <a:r>
              <a:rPr lang="sr-Latn-RS" b="1" dirty="0" smtClean="0">
                <a:solidFill>
                  <a:srgbClr val="66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sr-Latn-RS" b="1" dirty="0" smtClean="0">
                <a:solidFill>
                  <a:srgbClr val="66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sr-Latn-RS" dirty="0">
              <a:solidFill>
                <a:srgbClr val="66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976564"/>
            <a:ext cx="9144000" cy="1655762"/>
          </a:xfrm>
        </p:spPr>
        <p:txBody>
          <a:bodyPr>
            <a:normAutofit/>
          </a:bodyPr>
          <a:lstStyle/>
          <a:p>
            <a:r>
              <a:rPr lang="sr-Latn-RS" sz="28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Katarina Knezevic</a:t>
            </a:r>
          </a:p>
          <a:p>
            <a:r>
              <a:rPr lang="sr-Latn-RS" sz="28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July, 2022.</a:t>
            </a:r>
            <a:endParaRPr lang="sr-Latn-RS" sz="28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7619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450518" y="827192"/>
            <a:ext cx="6121704" cy="3130212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003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790654" y="1370377"/>
            <a:ext cx="544143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 smtClean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sr-Latn-R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Programming language C#</a:t>
            </a:r>
            <a:endParaRPr lang="en-US" sz="2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2000" dirty="0" smtClean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Visual Studio 2022</a:t>
            </a:r>
            <a:endParaRPr lang="sr-Latn-RS" sz="2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sr-Latn-R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.Net/.Net Core, Entity Framework</a:t>
            </a:r>
          </a:p>
          <a:p>
            <a:pPr algn="ctr"/>
            <a:r>
              <a:rPr lang="sr-Latn-R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Microsoft SQL Server Management Studio (T-SQL</a:t>
            </a:r>
            <a:r>
              <a:rPr lang="sr-Latn-R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sz="2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Microsoft Excel</a:t>
            </a:r>
            <a:r>
              <a:rPr lang="sr-Latn-R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sr-Latn-RS" sz="2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sr-Latn-R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GitHub</a:t>
            </a:r>
          </a:p>
        </p:txBody>
      </p:sp>
      <p:sp>
        <p:nvSpPr>
          <p:cNvPr id="5" name="Rectangle 4"/>
          <p:cNvSpPr/>
          <p:nvPr/>
        </p:nvSpPr>
        <p:spPr>
          <a:xfrm>
            <a:off x="4623914" y="995992"/>
            <a:ext cx="1774909" cy="369332"/>
          </a:xfrm>
          <a:prstGeom prst="rect">
            <a:avLst/>
          </a:prstGeom>
        </p:spPr>
        <p:txBody>
          <a:bodyPr wrap="none">
            <a:prstTxWarp prst="textPlain">
              <a:avLst/>
            </a:prstTxWarp>
            <a:spAutoFit/>
          </a:bodyPr>
          <a:lstStyle/>
          <a:p>
            <a:r>
              <a:rPr lang="sr-Latn-RS" dirty="0" smtClean="0">
                <a:ln w="0">
                  <a:solidFill>
                    <a:sysClr val="windowText" lastClr="000000"/>
                  </a:solidFill>
                </a:ln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Technology</a:t>
            </a:r>
            <a:r>
              <a:rPr lang="sr-Latn-RS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sr-Latn-RS" dirty="0" smtClean="0">
                <a:ln w="0">
                  <a:solidFill>
                    <a:sysClr val="windowText" lastClr="000000"/>
                  </a:solidFill>
                </a:ln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</a:t>
            </a:r>
            <a:r>
              <a:rPr lang="en-US" dirty="0" smtClean="0">
                <a:ln w="0">
                  <a:solidFill>
                    <a:sysClr val="windowText" lastClr="000000"/>
                  </a:solidFill>
                </a:ln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</a:t>
            </a:r>
            <a:r>
              <a:rPr lang="sr-Latn-RS" dirty="0" smtClean="0">
                <a:ln w="0">
                  <a:solidFill>
                    <a:sysClr val="windowText" lastClr="000000"/>
                  </a:solidFill>
                </a:ln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ck</a:t>
            </a:r>
            <a:endParaRPr lang="sr-Latn-RS" dirty="0" smtClean="0">
              <a:ln w="0">
                <a:solidFill>
                  <a:sysClr val="windowText" lastClr="000000"/>
                </a:solidFill>
              </a:ln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618266" y="4367694"/>
            <a:ext cx="5786203" cy="2233535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003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3"/>
              </a:rPr>
              <a:t>https://www.investing.com</a:t>
            </a:r>
            <a:endParaRPr lang="en-US" sz="20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4"/>
              </a:rPr>
              <a:t>https://markets.financialcontent.com</a:t>
            </a:r>
            <a:endParaRPr lang="en-US" sz="20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623914" y="4299524"/>
            <a:ext cx="1954422" cy="402130"/>
          </a:xfrm>
          <a:prstGeom prst="rect">
            <a:avLst/>
          </a:prstGeom>
        </p:spPr>
        <p:txBody>
          <a:bodyPr wrap="none">
            <a:prstTxWarp prst="textPlain">
              <a:avLst/>
            </a:prstTxWarp>
            <a:spAutoFit/>
          </a:bodyPr>
          <a:lstStyle/>
          <a:p>
            <a:r>
              <a:rPr lang="en-US" dirty="0" smtClean="0">
                <a:ln w="0">
                  <a:solidFill>
                    <a:sysClr val="windowText" lastClr="000000"/>
                  </a:solidFill>
                </a:ln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Pricing data resources</a:t>
            </a:r>
            <a:endParaRPr lang="sr-Latn-RS" dirty="0" smtClean="0">
              <a:ln w="0">
                <a:solidFill>
                  <a:sysClr val="windowText" lastClr="000000"/>
                </a:solidFill>
              </a:ln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30535" y="259670"/>
            <a:ext cx="12698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Scenario 1</a:t>
            </a: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r>
              <a:rPr lang="en-US" sz="1800" dirty="0" smtClean="0"/>
              <a:t>2/9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4823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roper way for API to interact with database? - Stack Overfl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967" y="932241"/>
            <a:ext cx="5363296" cy="31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6190939" y="1613806"/>
            <a:ext cx="5876144" cy="348295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003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just"/>
            <a:r>
              <a:rPr lang="en-US" sz="2000" b="1" dirty="0" smtClean="0">
                <a:ln w="0"/>
                <a:solidFill>
                  <a:srgbClr val="660066"/>
                </a:solidFill>
              </a:rPr>
              <a:t>Stored procedures</a:t>
            </a:r>
          </a:p>
          <a:p>
            <a:pPr algn="just"/>
            <a:r>
              <a:rPr lang="sr-Latn-RS" sz="2000" b="1" dirty="0" smtClean="0">
                <a:ln w="0"/>
                <a:solidFill>
                  <a:srgbClr val="660066"/>
                </a:solidFill>
              </a:rPr>
              <a:t>PortfolioBi.PricingDataAnalysis.Bll.WebApi</a:t>
            </a:r>
          </a:p>
          <a:p>
            <a:pPr algn="just"/>
            <a:r>
              <a:rPr lang="sr-Latn-R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 Data Access layer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sr-Latn-R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Client.Db</a:t>
            </a:r>
          </a:p>
          <a:p>
            <a:pPr algn="just"/>
            <a:r>
              <a:rPr lang="sr-Latn-R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 Business logic layer - Bll</a:t>
            </a:r>
          </a:p>
          <a:p>
            <a:pPr algn="just"/>
            <a:r>
              <a:rPr lang="sr-Latn-RS" sz="2000" b="1" dirty="0" smtClean="0">
                <a:ln w="0"/>
                <a:solidFill>
                  <a:schemeClr val="tx1"/>
                </a:solidFill>
              </a:rPr>
              <a:t>	</a:t>
            </a:r>
            <a:r>
              <a:rPr lang="sr-Latn-RS" sz="2000" b="1" i="1" dirty="0" smtClean="0">
                <a:ln w="0"/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sr-Latn-RS" sz="2000" dirty="0" smtClean="0">
                <a:ln w="0"/>
                <a:solidFill>
                  <a:schemeClr val="accent1">
                    <a:lumMod val="50000"/>
                  </a:schemeClr>
                </a:solidFill>
              </a:rPr>
              <a:t>Web api </a:t>
            </a:r>
            <a:r>
              <a:rPr lang="sr-Latn-R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</a:p>
          <a:p>
            <a:pPr algn="just"/>
            <a:r>
              <a:rPr lang="sr-Latn-RS" sz="2000" b="1" dirty="0" smtClean="0">
                <a:ln w="0"/>
                <a:solidFill>
                  <a:srgbClr val="660066"/>
                </a:solidFill>
              </a:rPr>
              <a:t>PortfolioBi.PricingDataAnalysis.Bll.MyConsoleApp</a:t>
            </a:r>
          </a:p>
          <a:p>
            <a:pPr algn="just"/>
            <a:r>
              <a:rPr lang="sr-Latn-R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Web api layer - Client.WebApi</a:t>
            </a:r>
          </a:p>
          <a:p>
            <a:pPr algn="just"/>
            <a:r>
              <a:rPr lang="sr-Latn-R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r>
              <a:rPr lang="sr-Latn-R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usiness </a:t>
            </a:r>
            <a:r>
              <a:rPr lang="sr-Latn-R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logic layer </a:t>
            </a:r>
            <a:r>
              <a:rPr lang="sr-Latn-R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Client.</a:t>
            </a:r>
            <a:r>
              <a:rPr lang="sr-Latn-R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Bll</a:t>
            </a:r>
            <a:endParaRPr lang="sr-Latn-RS" sz="20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just"/>
            <a:r>
              <a:rPr lang="sr-Latn-RS" sz="2000" b="1" dirty="0" smtClean="0">
                <a:ln w="0"/>
                <a:solidFill>
                  <a:schemeClr val="tx1"/>
                </a:solidFill>
              </a:rPr>
              <a:t>	</a:t>
            </a:r>
            <a:r>
              <a:rPr lang="sr-Latn-RS" sz="2000" dirty="0" smtClean="0">
                <a:ln w="0"/>
                <a:solidFill>
                  <a:schemeClr val="accent1">
                    <a:lumMod val="50000"/>
                  </a:schemeClr>
                </a:solidFill>
              </a:rPr>
              <a:t>Console application</a:t>
            </a:r>
          </a:p>
          <a:p>
            <a:pPr algn="ctr"/>
            <a:endParaRPr lang="sr-Latn-R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178558" y="1394412"/>
            <a:ext cx="1900906" cy="438788"/>
          </a:xfrm>
          <a:prstGeom prst="rect">
            <a:avLst/>
          </a:prstGeom>
        </p:spPr>
        <p:txBody>
          <a:bodyPr wrap="none">
            <a:prstTxWarp prst="textPlain">
              <a:avLst/>
            </a:prstTxWarp>
            <a:spAutoFit/>
          </a:bodyPr>
          <a:lstStyle/>
          <a:p>
            <a:r>
              <a:rPr lang="en-US" dirty="0" smtClean="0">
                <a:ln w="0">
                  <a:solidFill>
                    <a:sysClr val="windowText" lastClr="000000"/>
                  </a:solidFill>
                </a:ln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Code organization</a:t>
            </a:r>
            <a:endParaRPr lang="sr-Latn-RS" dirty="0" smtClean="0">
              <a:ln w="0">
                <a:solidFill>
                  <a:sysClr val="windowText" lastClr="000000"/>
                </a:solidFill>
              </a:ln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124261" y="4646950"/>
            <a:ext cx="4747325" cy="204728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003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n w="0"/>
                <a:solidFill>
                  <a:srgbClr val="66006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</a:t>
            </a:r>
            <a:r>
              <a:rPr lang="en-US" sz="2000" dirty="0" smtClean="0">
                <a:ln w="0"/>
                <a:solidFill>
                  <a:srgbClr val="66006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type declaration</a:t>
            </a:r>
          </a:p>
          <a:p>
            <a:pPr algn="ctr"/>
            <a:r>
              <a:rPr lang="en-US" sz="2000" b="1" dirty="0" smtClean="0">
                <a:ln w="0"/>
                <a:solidFill>
                  <a:srgbClr val="66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</a:t>
            </a:r>
            <a:r>
              <a:rPr lang="en-US" sz="2000" dirty="0" smtClean="0">
                <a:ln w="0"/>
                <a:solidFill>
                  <a:srgbClr val="66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interface</a:t>
            </a:r>
          </a:p>
          <a:p>
            <a:pPr algn="ctr"/>
            <a:r>
              <a:rPr lang="en-US" sz="2000" b="1" dirty="0" smtClean="0">
                <a:ln w="0"/>
                <a:solidFill>
                  <a:srgbClr val="66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Implementation</a:t>
            </a:r>
            <a:r>
              <a:rPr lang="en-US" sz="2000" dirty="0" smtClean="0">
                <a:ln w="0"/>
                <a:solidFill>
                  <a:srgbClr val="66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definition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2489527" y="4410127"/>
            <a:ext cx="2016792" cy="473645"/>
          </a:xfrm>
          <a:prstGeom prst="rect">
            <a:avLst/>
          </a:prstGeom>
        </p:spPr>
        <p:txBody>
          <a:bodyPr wrap="none">
            <a:prstTxWarp prst="textPlain">
              <a:avLst/>
            </a:prstTxWarp>
            <a:spAutoFit/>
          </a:bodyPr>
          <a:lstStyle/>
          <a:p>
            <a:r>
              <a:rPr lang="en-US" dirty="0" smtClean="0">
                <a:ln w="0">
                  <a:solidFill>
                    <a:sysClr val="windowText" lastClr="000000"/>
                  </a:solidFill>
                </a:ln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Layer organization</a:t>
            </a:r>
            <a:endParaRPr lang="sr-Latn-RS" dirty="0" smtClean="0">
              <a:ln w="0">
                <a:solidFill>
                  <a:sysClr val="windowText" lastClr="000000"/>
                </a:solidFill>
              </a:ln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08290" y="295308"/>
            <a:ext cx="13654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Scenario 1</a:t>
            </a: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Slide Number Placeholder 22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r>
              <a:rPr lang="en-US" sz="1800" dirty="0" smtClean="0"/>
              <a:t>3/9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9945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17" y="1297510"/>
            <a:ext cx="4914757" cy="510178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10342" y="242836"/>
            <a:ext cx="12698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Scenario 1</a:t>
            </a: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06033" y="3567744"/>
            <a:ext cx="5883623" cy="3123511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003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5146" y="3869029"/>
            <a:ext cx="3945447" cy="2520942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6140990" y="522008"/>
            <a:ext cx="5813708" cy="2846296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003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2894" y="885588"/>
            <a:ext cx="5349950" cy="2119136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 rot="5400000">
            <a:off x="2202793" y="6252781"/>
            <a:ext cx="720387" cy="441375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-203416" y="770867"/>
            <a:ext cx="517160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i="1" dirty="0" smtClean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Stored procedure</a:t>
            </a:r>
            <a:endParaRPr lang="en-US" sz="2000" b="1" i="1" dirty="0">
              <a:ln w="0"/>
              <a:solidFill>
                <a:srgbClr val="7030A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280687" y="461288"/>
            <a:ext cx="517160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i="1" dirty="0" err="1" smtClean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Client.Db</a:t>
            </a:r>
            <a:r>
              <a:rPr lang="en-US" sz="2000" b="1" i="1" dirty="0" smtClean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Model</a:t>
            </a:r>
            <a:endParaRPr lang="en-US" sz="2000" b="1" i="1" dirty="0">
              <a:ln w="0"/>
              <a:solidFill>
                <a:srgbClr val="7030A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096995" y="3414315"/>
            <a:ext cx="517160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i="1" dirty="0" err="1" smtClean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Bll</a:t>
            </a:r>
            <a:r>
              <a:rPr lang="en-US" sz="2000" b="1" i="1" dirty="0" smtClean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Model</a:t>
            </a:r>
            <a:endParaRPr lang="en-US" sz="2000" b="1" i="1" dirty="0">
              <a:ln w="0"/>
              <a:solidFill>
                <a:srgbClr val="7030A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0" name="Right Arrow 19"/>
          <p:cNvSpPr/>
          <p:nvPr/>
        </p:nvSpPr>
        <p:spPr>
          <a:xfrm rot="5400000">
            <a:off x="8529519" y="3021357"/>
            <a:ext cx="896700" cy="484632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/>
          <p:cNvSpPr/>
          <p:nvPr/>
        </p:nvSpPr>
        <p:spPr>
          <a:xfrm rot="1352660">
            <a:off x="-1164698" y="570307"/>
            <a:ext cx="6975687" cy="7197397"/>
          </a:xfrm>
          <a:prstGeom prst="arc">
            <a:avLst>
              <a:gd name="adj1" fmla="val 17606558"/>
              <a:gd name="adj2" fmla="val 164963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/>
          <p:cNvSpPr/>
          <p:nvPr/>
        </p:nvSpPr>
        <p:spPr>
          <a:xfrm rot="16693016">
            <a:off x="4405651" y="1429030"/>
            <a:ext cx="644577" cy="344986"/>
          </a:xfrm>
          <a:prstGeom prst="triangl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182994" y="302614"/>
            <a:ext cx="1900906" cy="438788"/>
          </a:xfrm>
          <a:prstGeom prst="rect">
            <a:avLst/>
          </a:prstGeom>
        </p:spPr>
        <p:txBody>
          <a:bodyPr wrap="none">
            <a:prstTxWarp prst="textPlain">
              <a:avLst/>
            </a:prstTxWarp>
            <a:spAutoFit/>
          </a:bodyPr>
          <a:lstStyle/>
          <a:p>
            <a:r>
              <a:rPr lang="en-US" dirty="0" smtClean="0">
                <a:ln w="0">
                  <a:solidFill>
                    <a:sysClr val="windowText" lastClr="000000"/>
                  </a:solidFill>
                </a:ln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Example – max price</a:t>
            </a:r>
            <a:endParaRPr lang="sr-Latn-RS" dirty="0" smtClean="0">
              <a:ln w="0">
                <a:solidFill>
                  <a:sysClr val="windowText" lastClr="000000"/>
                </a:solidFill>
              </a:ln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4" name="Slide Number Placeholder 22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r>
              <a:rPr lang="en-US" sz="1800" dirty="0" smtClean="0"/>
              <a:t>4/9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5308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3995472" y="1914396"/>
            <a:ext cx="7891728" cy="4816188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003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2337" y="2717335"/>
            <a:ext cx="7195533" cy="365164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10342" y="242836"/>
            <a:ext cx="12698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Scenario 1</a:t>
            </a: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107246" y="2717335"/>
            <a:ext cx="517160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i="1" dirty="0" err="1" smtClean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WebApi</a:t>
            </a:r>
            <a:r>
              <a:rPr lang="en-US" sz="2000" b="1" i="1" dirty="0" smtClean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000" b="1" i="1" dirty="0" err="1" smtClean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Bll</a:t>
            </a:r>
            <a:r>
              <a:rPr lang="en-US" sz="2000" b="1" i="1" dirty="0" smtClean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endParaRPr lang="en-US" sz="2000" b="1" i="1" dirty="0">
              <a:ln w="0"/>
              <a:solidFill>
                <a:srgbClr val="7030A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456842" y="392428"/>
            <a:ext cx="8746135" cy="188326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003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879" y="993083"/>
            <a:ext cx="7994376" cy="1416380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 rot="3362079">
            <a:off x="2893551" y="2574494"/>
            <a:ext cx="978408" cy="484632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439128" y="417905"/>
            <a:ext cx="3862254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i="1" dirty="0" smtClean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DAL </a:t>
            </a:r>
            <a:r>
              <a:rPr lang="en-US" sz="2000" b="1" i="1" dirty="0" err="1" smtClean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EntityFramework</a:t>
            </a:r>
            <a:r>
              <a:rPr lang="en-US" sz="2000" b="1" i="1" dirty="0" smtClean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method </a:t>
            </a:r>
            <a:endParaRPr lang="en-US" sz="2000" b="1" i="1" dirty="0">
              <a:ln w="0"/>
              <a:solidFill>
                <a:srgbClr val="7030A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Arc 11"/>
          <p:cNvSpPr/>
          <p:nvPr/>
        </p:nvSpPr>
        <p:spPr>
          <a:xfrm rot="325739">
            <a:off x="9345699" y="1220012"/>
            <a:ext cx="2268285" cy="3117515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/>
          <p:cNvSpPr/>
          <p:nvPr/>
        </p:nvSpPr>
        <p:spPr>
          <a:xfrm rot="16461164">
            <a:off x="10183992" y="930776"/>
            <a:ext cx="616936" cy="510407"/>
          </a:xfrm>
          <a:prstGeom prst="triangl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lide Number Placeholder 22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r>
              <a:rPr lang="en-US" sz="1800" dirty="0" smtClean="0"/>
              <a:t>5/9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94936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105759" y="3985521"/>
            <a:ext cx="8871382" cy="216058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003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3386" y="4180253"/>
            <a:ext cx="7816128" cy="1640955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0" y="796779"/>
            <a:ext cx="9172746" cy="2503466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003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401" y="1243454"/>
            <a:ext cx="7371352" cy="1739589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 rot="3362079">
            <a:off x="9115235" y="3192842"/>
            <a:ext cx="978408" cy="484632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439128" y="417905"/>
            <a:ext cx="3862254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i="1" dirty="0" err="1" smtClean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WebApi</a:t>
            </a:r>
            <a:endParaRPr lang="en-US" sz="2000" b="1" i="1" dirty="0">
              <a:ln w="0"/>
              <a:solidFill>
                <a:srgbClr val="7030A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895672" y="6205928"/>
            <a:ext cx="3862254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i="1" dirty="0" smtClean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Console app</a:t>
            </a:r>
            <a:endParaRPr lang="en-US" sz="2000" b="1" i="1" dirty="0">
              <a:ln w="0"/>
              <a:solidFill>
                <a:srgbClr val="7030A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1" name="Arc 20"/>
          <p:cNvSpPr/>
          <p:nvPr/>
        </p:nvSpPr>
        <p:spPr>
          <a:xfrm rot="10044837">
            <a:off x="1871384" y="1709097"/>
            <a:ext cx="2268285" cy="3117515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/>
          <p:cNvSpPr/>
          <p:nvPr/>
        </p:nvSpPr>
        <p:spPr>
          <a:xfrm rot="20644044">
            <a:off x="1587587" y="3257224"/>
            <a:ext cx="644577" cy="344986"/>
          </a:xfrm>
          <a:prstGeom prst="triangl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10342" y="242836"/>
            <a:ext cx="12698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Scenario 1</a:t>
            </a: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" name="Slide Number Placeholder 22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r>
              <a:rPr lang="en-US" sz="1800" dirty="0" smtClean="0"/>
              <a:t>6/9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3075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0342" y="242836"/>
            <a:ext cx="12698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Scenario 1</a:t>
            </a: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863" y="1367318"/>
            <a:ext cx="5369863" cy="3854103"/>
          </a:xfrm>
          <a:prstGeom prst="rect">
            <a:avLst/>
          </a:prstGeom>
        </p:spPr>
      </p:pic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8236966"/>
              </p:ext>
            </p:extLst>
          </p:nvPr>
        </p:nvGraphicFramePr>
        <p:xfrm>
          <a:off x="5680205" y="211226"/>
          <a:ext cx="6117054" cy="30566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2659964"/>
              </p:ext>
            </p:extLst>
          </p:nvPr>
        </p:nvGraphicFramePr>
        <p:xfrm>
          <a:off x="5680205" y="3294370"/>
          <a:ext cx="6117054" cy="32687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6116447" y="810592"/>
            <a:ext cx="4796853" cy="16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780169" y="442891"/>
            <a:ext cx="589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Max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268347" y="442891"/>
            <a:ext cx="1289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= Local Max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789162" y="3865351"/>
            <a:ext cx="2245566" cy="18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Down Arrow 18"/>
          <p:cNvSpPr/>
          <p:nvPr/>
        </p:nvSpPr>
        <p:spPr>
          <a:xfrm>
            <a:off x="10376623" y="3865351"/>
            <a:ext cx="291317" cy="26771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7445015" y="3553950"/>
            <a:ext cx="589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Max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Slide Number Placeholder 22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r>
              <a:rPr lang="en-US" sz="1800" dirty="0" smtClean="0"/>
              <a:t>7/9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3887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9809" y="91750"/>
            <a:ext cx="13441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Scenario </a:t>
            </a:r>
            <a:r>
              <a:rPr lang="en-US" sz="200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 smtClean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809" y="553415"/>
            <a:ext cx="11572407" cy="3255873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289809" y="4394063"/>
            <a:ext cx="6006060" cy="2376243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003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8092" y="3904031"/>
            <a:ext cx="556792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Trades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Unique signature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b="1" dirty="0" smtClean="0">
                <a:solidFill>
                  <a:srgbClr val="002060"/>
                </a:solidFill>
              </a:rPr>
              <a:t>Gross Proceeds</a:t>
            </a:r>
            <a:r>
              <a:rPr lang="sr-Latn-RS" dirty="0" smtClean="0"/>
              <a:t> </a:t>
            </a:r>
            <a:r>
              <a:rPr lang="sr-Latn-R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 total amount of cash received </a:t>
            </a:r>
          </a:p>
          <a:p>
            <a:r>
              <a:rPr lang="sr-Latn-RS" i="1" dirty="0" smtClean="0">
                <a:solidFill>
                  <a:srgbClr val="002060"/>
                </a:solidFill>
              </a:rPr>
              <a:t>GrossProceeds = TradeQuantity * UnitPrice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b="1" dirty="0" smtClean="0">
                <a:solidFill>
                  <a:srgbClr val="002060"/>
                </a:solidFill>
              </a:rPr>
              <a:t>Net Proceeds </a:t>
            </a:r>
            <a:r>
              <a:rPr lang="sr-Latn-R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 amounts received by the seller after deducting all costs and expenses from the gross proceeds </a:t>
            </a:r>
            <a:endParaRPr lang="sr-Latn-RS" dirty="0" smtClean="0"/>
          </a:p>
          <a:p>
            <a:r>
              <a:rPr lang="sr-Latn-RS" i="1" dirty="0" smtClean="0">
                <a:solidFill>
                  <a:srgbClr val="002060"/>
                </a:solidFill>
              </a:rPr>
              <a:t>NetProceeds = GrossProceeds - TotalCommission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2060"/>
              </a:solidFill>
            </a:endParaRPr>
          </a:p>
          <a:p>
            <a:r>
              <a:rPr lang="en-US" dirty="0"/>
              <a:t>	</a:t>
            </a:r>
            <a:endParaRPr lang="en-US" dirty="0" smtClean="0"/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5834762" y="4245766"/>
            <a:ext cx="6357238" cy="252454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003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886137" y="3907984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Holdings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Unique signature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Same Security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b="1" dirty="0" smtClean="0">
                <a:solidFill>
                  <a:srgbClr val="002060"/>
                </a:solidFill>
              </a:rPr>
              <a:t>End Unit Cost </a:t>
            </a:r>
            <a:r>
              <a:rPr lang="sr-Latn-RS" b="1" dirty="0" smtClean="0">
                <a:solidFill>
                  <a:schemeClr val="bg1">
                    <a:lumMod val="50000"/>
                  </a:schemeClr>
                </a:solidFill>
              </a:rPr>
              <a:t>- </a:t>
            </a:r>
            <a:r>
              <a:rPr lang="sr-Latn-RS" dirty="0" smtClean="0">
                <a:solidFill>
                  <a:schemeClr val="bg1">
                    <a:lumMod val="50000"/>
                  </a:schemeClr>
                </a:solidFill>
              </a:rPr>
              <a:t>average</a:t>
            </a:r>
            <a:r>
              <a:rPr lang="sr-Latn-RS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sr-Latn-RS" dirty="0" smtClean="0">
                <a:solidFill>
                  <a:schemeClr val="bg1">
                    <a:lumMod val="50000"/>
                  </a:schemeClr>
                </a:solidFill>
              </a:rPr>
              <a:t>Unit Price (Trades data tabel)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b="1" dirty="0" smtClean="0">
                <a:solidFill>
                  <a:srgbClr val="002060"/>
                </a:solidFill>
              </a:rPr>
              <a:t>Start Quantity </a:t>
            </a:r>
            <a:r>
              <a:rPr lang="sr-Latn-R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 End Quantity of previous 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b="1" dirty="0" smtClean="0">
                <a:solidFill>
                  <a:srgbClr val="002060"/>
                </a:solidFill>
              </a:rPr>
              <a:t>End Market Value</a:t>
            </a:r>
            <a:r>
              <a:rPr lang="sr-Latn-RS" dirty="0" smtClean="0"/>
              <a:t> </a:t>
            </a:r>
            <a:endParaRPr lang="sr-Latn-RS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sr-Latn-RS" dirty="0" smtClean="0"/>
              <a:t>	</a:t>
            </a:r>
            <a:r>
              <a:rPr lang="sr-Latn-RS" i="1" dirty="0" smtClean="0">
                <a:solidFill>
                  <a:srgbClr val="002060"/>
                </a:solidFill>
              </a:rPr>
              <a:t>EndMarketValue = ClosingPrice * EndQuantity</a:t>
            </a:r>
            <a:endParaRPr lang="sr-Latn-RS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b="1" dirty="0" smtClean="0">
                <a:solidFill>
                  <a:srgbClr val="002060"/>
                </a:solidFill>
              </a:rPr>
              <a:t>Day P&amp;L </a:t>
            </a:r>
            <a:r>
              <a:rPr lang="sr-Latn-RS" b="1" dirty="0" smtClean="0">
                <a:solidFill>
                  <a:schemeClr val="bg1">
                    <a:lumMod val="50000"/>
                  </a:schemeClr>
                </a:solidFill>
              </a:rPr>
              <a:t>- </a:t>
            </a:r>
            <a:r>
              <a:rPr lang="sr-Latn-RS" dirty="0" smtClean="0">
                <a:solidFill>
                  <a:schemeClr val="bg1">
                    <a:lumMod val="50000"/>
                  </a:schemeClr>
                </a:solidFill>
              </a:rPr>
              <a:t>the amount of money made or lost on from last night's close to the current mark</a:t>
            </a:r>
            <a:endParaRPr lang="sr-Latn-RS" b="1" dirty="0" smtClean="0">
              <a:solidFill>
                <a:srgbClr val="002060"/>
              </a:solidFill>
            </a:endParaRPr>
          </a:p>
          <a:p>
            <a:r>
              <a:rPr lang="sr-Latn-RS" i="1" dirty="0" smtClean="0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sr-Latn-RS" dirty="0" smtClean="0">
                <a:solidFill>
                  <a:srgbClr val="002060"/>
                </a:solidFill>
              </a:rPr>
              <a:t> </a:t>
            </a:r>
            <a:r>
              <a:rPr lang="sr-Latn-RS" i="1" dirty="0" smtClean="0">
                <a:solidFill>
                  <a:srgbClr val="002060"/>
                </a:solidFill>
              </a:rPr>
              <a:t>Day P&amp;L = EndMarketValue - StartMarketValue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876455" y="3904031"/>
            <a:ext cx="12106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Incorrect</a:t>
            </a:r>
          </a:p>
          <a:p>
            <a:r>
              <a:rPr lang="en-US" sz="1600" dirty="0" smtClean="0">
                <a:solidFill>
                  <a:srgbClr val="92D050"/>
                </a:solidFill>
              </a:rPr>
              <a:t>Corrected</a:t>
            </a:r>
            <a:endParaRPr lang="en-US" sz="1600" dirty="0">
              <a:solidFill>
                <a:srgbClr val="92D050"/>
              </a:solidFill>
            </a:endParaRPr>
          </a:p>
        </p:txBody>
      </p:sp>
      <p:sp>
        <p:nvSpPr>
          <p:cNvPr id="13" name="Slide Number Placeholder 22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r>
              <a:rPr lang="en-US" sz="1800" dirty="0" smtClean="0"/>
              <a:t>8/9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9344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76+] Free Purple Wallpaper on WallpaperSafar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76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0" y="-1"/>
            <a:ext cx="12192000" cy="687673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b="1" dirty="0" smtClean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algn="ctr"/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algn="ctr"/>
            <a:endParaRPr lang="en-US" b="1" dirty="0" smtClean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algn="ctr"/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algn="ctr"/>
            <a:endParaRPr lang="en-US" b="1" dirty="0" smtClean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algn="ctr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Thank you for your attention!</a:t>
            </a:r>
            <a:r>
              <a:rPr lang="sr-Latn-RS" b="1" dirty="0" smtClean="0">
                <a:solidFill>
                  <a:srgbClr val="66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sr-Latn-RS" b="1" dirty="0" smtClean="0">
                <a:solidFill>
                  <a:srgbClr val="66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sr-Latn-RS" dirty="0">
              <a:solidFill>
                <a:srgbClr val="66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6463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329</TotalTime>
  <Words>195</Words>
  <Application>Microsoft Office PowerPoint</Application>
  <PresentationFormat>Widescreen</PresentationFormat>
  <Paragraphs>86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Portfolio BI Case Study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CtrlSoft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KACA</dc:creator>
  <cp:lastModifiedBy>KACA</cp:lastModifiedBy>
  <cp:revision>51</cp:revision>
  <dcterms:created xsi:type="dcterms:W3CDTF">2022-07-09T16:02:03Z</dcterms:created>
  <dcterms:modified xsi:type="dcterms:W3CDTF">2022-07-10T14:04:46Z</dcterms:modified>
</cp:coreProperties>
</file>