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0" r:id="rId4"/>
    <p:sldId id="258" r:id="rId5"/>
    <p:sldId id="262" r:id="rId6"/>
    <p:sldId id="264" r:id="rId7"/>
    <p:sldId id="263" r:id="rId8"/>
    <p:sldId id="261" r:id="rId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2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r-Latn-RS" smtClean="0"/>
              <a:t>NMR spektroskopija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476D8-94FA-466A-96D6-5AFEF6B8D0B2}" type="datetimeFigureOut">
              <a:rPr lang="sr-Latn-RS" smtClean="0"/>
              <a:pPr/>
              <a:t>19.2.2016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93D40-7088-4A72-A0DD-D3D45673AADB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428817805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r-Latn-RS" smtClean="0"/>
              <a:t>NMR spektroskopija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5B193-FDA7-4E22-A2CB-0525196811FE}" type="datetimeFigureOut">
              <a:rPr lang="sr-Latn-RS" smtClean="0"/>
              <a:pPr/>
              <a:t>19.2.2016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D84F9-F154-46C1-AC16-E935B2246B0E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2023187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NMR spektroskopija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BD84F9-F154-46C1-AC16-E935B2246B0E}" type="slidenum">
              <a:rPr lang="sr-Latn-RS" smtClean="0"/>
              <a:pPr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398915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D84F9-F154-46C1-AC16-E935B2246B0E}" type="slidenum">
              <a:rPr lang="sr-Latn-RS" smtClean="0"/>
              <a:pPr/>
              <a:t>8</a:t>
            </a:fld>
            <a:endParaRPr lang="sr-Latn-R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sr-Latn-RS" smtClean="0"/>
              <a:t>NMR spektroskopija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420619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D11-2771-484D-A57B-631B35881C7B}" type="datetime1">
              <a:rPr lang="sr-Latn-RS" smtClean="0"/>
              <a:pPr/>
              <a:t>19.2.2016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203682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A0D4-A4FC-4534-80A3-B83D41479F98}" type="datetime1">
              <a:rPr lang="sr-Latn-RS" smtClean="0"/>
              <a:pPr/>
              <a:t>19.2.2016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3412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C791-1297-477B-9F01-911687258EB8}" type="datetime1">
              <a:rPr lang="sr-Latn-RS" smtClean="0"/>
              <a:pPr/>
              <a:t>19.2.2016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33715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F958-7411-4DE3-949C-FAC271124FC7}" type="datetime1">
              <a:rPr lang="sr-Latn-RS" smtClean="0"/>
              <a:pPr/>
              <a:t>19.2.2016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22038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92F5-C8D3-4EB0-8ED4-EE6FF97006EC}" type="datetime1">
              <a:rPr lang="sr-Latn-RS" smtClean="0"/>
              <a:pPr/>
              <a:t>19.2.2016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70526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3845-2D02-47E5-A559-E0F9EDBA395E}" type="datetime1">
              <a:rPr lang="sr-Latn-RS" smtClean="0"/>
              <a:pPr/>
              <a:t>19.2.2016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22965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0F07-DC17-4160-A68D-D5E53D46DAC8}" type="datetime1">
              <a:rPr lang="sr-Latn-RS" smtClean="0"/>
              <a:pPr/>
              <a:t>19.2.2016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4833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27A1-FD69-4C7A-BAF6-C77FBAEF409C}" type="datetime1">
              <a:rPr lang="sr-Latn-RS" smtClean="0"/>
              <a:pPr/>
              <a:t>19.2.2016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60993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EB96-461D-4DFA-A80C-32229E9A8E64}" type="datetime1">
              <a:rPr lang="sr-Latn-RS" smtClean="0"/>
              <a:pPr/>
              <a:t>19.2.2016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67340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4D98-254A-419B-A159-ACAB15B22491}" type="datetime1">
              <a:rPr lang="sr-Latn-RS" smtClean="0"/>
              <a:pPr/>
              <a:t>19.2.2016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327608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FE15-3562-4B7F-94A7-8B5D4609C46E}" type="datetime1">
              <a:rPr lang="sr-Latn-RS" smtClean="0"/>
              <a:pPr/>
              <a:t>19.2.2016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315257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7648-F006-4B90-8C72-D92623184CA2}" type="datetime1">
              <a:rPr lang="sr-Latn-RS" smtClean="0"/>
              <a:pPr/>
              <a:t>19.2.2016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D6AB-E344-4CEE-8B86-E645573D297C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41820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1H </a:t>
            </a:r>
            <a:r>
              <a:rPr lang="en-US" dirty="0" err="1" smtClean="0"/>
              <a:t>nuklearno-magnetno-rezonantna</a:t>
            </a:r>
            <a:r>
              <a:rPr lang="en-US" dirty="0" smtClean="0"/>
              <a:t> </a:t>
            </a:r>
            <a:r>
              <a:rPr lang="en-US" dirty="0" err="1" smtClean="0"/>
              <a:t>spektroskopija</a:t>
            </a:r>
            <a:r>
              <a:rPr lang="en-US" dirty="0" smtClean="0"/>
              <a:t> (NMR)</a:t>
            </a:r>
            <a:endParaRPr lang="sr-Latn-RS" dirty="0"/>
          </a:p>
        </p:txBody>
      </p:sp>
      <p:sp>
        <p:nvSpPr>
          <p:cNvPr id="75" name="Rectangle 74"/>
          <p:cNvSpPr>
            <a:spLocks noGrp="1" noChangeArrowheads="1"/>
          </p:cNvSpPr>
          <p:nvPr/>
        </p:nvSpPr>
        <p:spPr bwMode="auto">
          <a:xfrm>
            <a:off x="3059832" y="5657453"/>
            <a:ext cx="2520280" cy="60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mic Sans MS" pitchFamily="66" charset="0"/>
              </a:rPr>
              <a:t>201</a:t>
            </a:r>
            <a:r>
              <a:rPr lang="sr-Latn-RS" sz="2000" dirty="0" smtClean="0">
                <a:latin typeface="Comic Sans MS" pitchFamily="66" charset="0"/>
              </a:rPr>
              <a:t>5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5536" y="5028068"/>
            <a:ext cx="3024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 err="1" smtClean="0">
                <a:cs typeface="Times New Roman" pitchFamily="18" charset="0"/>
              </a:rPr>
              <a:t>Profesor</a:t>
            </a:r>
            <a:r>
              <a:rPr lang="en-US" b="1" dirty="0" smtClean="0">
                <a:cs typeface="Times New Roman" pitchFamily="18" charset="0"/>
              </a:rPr>
              <a:t>: </a:t>
            </a:r>
          </a:p>
          <a:p>
            <a:pPr eaLnBrk="0" hangingPunct="0"/>
            <a:r>
              <a:rPr lang="en-US" dirty="0" smtClean="0">
                <a:cs typeface="Times New Roman" pitchFamily="18" charset="0"/>
              </a:rPr>
              <a:t>doc. </a:t>
            </a:r>
            <a:r>
              <a:rPr lang="en-US" dirty="0" err="1" smtClean="0">
                <a:cs typeface="Times New Roman" pitchFamily="18" charset="0"/>
              </a:rPr>
              <a:t>dr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Đorđe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Obradović</a:t>
            </a:r>
            <a:endParaRPr lang="en-US" dirty="0" smtClean="0">
              <a:cs typeface="Times New Roman" pitchFamily="18" charset="0"/>
            </a:endParaRPr>
          </a:p>
          <a:p>
            <a:pPr eaLnBrk="0" hangingPunct="0"/>
            <a:r>
              <a:rPr lang="en-US" b="1" dirty="0" err="1" smtClean="0">
                <a:cs typeface="Times New Roman" pitchFamily="18" charset="0"/>
              </a:rPr>
              <a:t>Asistent</a:t>
            </a:r>
            <a:r>
              <a:rPr lang="en-US" b="1" dirty="0" smtClean="0">
                <a:cs typeface="Times New Roman" pitchFamily="18" charset="0"/>
              </a:rPr>
              <a:t>:</a:t>
            </a:r>
          </a:p>
          <a:p>
            <a:pPr eaLnBrk="0" hangingPunct="0"/>
            <a:r>
              <a:rPr lang="sr-Latn-RS" dirty="0" smtClean="0">
                <a:cs typeface="Times New Roman" pitchFamily="18" charset="0"/>
              </a:rPr>
              <a:t>Stefan Anđelić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364088" y="5043457"/>
            <a:ext cx="32346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sr-Latn-RS" b="1" dirty="0" smtClean="0">
                <a:latin typeface="+mn-lt"/>
                <a:cs typeface="Times New Roman" pitchFamily="18" charset="0"/>
              </a:rPr>
              <a:t>Autor</a:t>
            </a:r>
            <a:r>
              <a:rPr lang="en-US" b="0" dirty="0" smtClean="0">
                <a:latin typeface="+mn-lt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+mn-lt"/>
                <a:cs typeface="Times New Roman" pitchFamily="18" charset="0"/>
              </a:rPr>
              <a:t>Katarina</a:t>
            </a:r>
            <a:r>
              <a:rPr lang="sr-Latn-RS" dirty="0" smtClean="0">
                <a:latin typeface="+mn-lt"/>
                <a:cs typeface="Times New Roman" pitchFamily="18" charset="0"/>
              </a:rPr>
              <a:t> Međedović RA52/2012</a:t>
            </a:r>
            <a:endParaRPr lang="en-US" dirty="0" smtClean="0">
              <a:latin typeface="+mn-lt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1043372" y="641648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Projekat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iz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predmeta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Soft computing</a:t>
            </a:r>
          </a:p>
        </p:txBody>
      </p:sp>
    </p:spTree>
    <p:extLst>
      <p:ext uri="{BB962C8B-B14F-4D97-AF65-F5344CB8AC3E}">
        <p14:creationId xmlns:p14="http://schemas.microsoft.com/office/powerpoint/2010/main" xmlns="" val="2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5040560" cy="1143000"/>
          </a:xfrm>
        </p:spPr>
        <p:txBody>
          <a:bodyPr/>
          <a:lstStyle/>
          <a:p>
            <a:r>
              <a:rPr lang="sr-Latn-RS" dirty="0" smtClean="0"/>
              <a:t>	Uvod</a:t>
            </a:r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253533" y="188075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NMR spektroskopija je jedna od spektroskopskih metoda u hemiji </a:t>
            </a:r>
            <a:r>
              <a:rPr lang="sr-Latn-RS" dirty="0"/>
              <a:t>koja se koristi u </a:t>
            </a:r>
            <a:r>
              <a:rPr lang="sr-Latn-RS" dirty="0" smtClean="0"/>
              <a:t>određivanju </a:t>
            </a:r>
            <a:r>
              <a:rPr lang="sr-Latn-RS" dirty="0"/>
              <a:t>strukture molekula i odnosi se uvek na jedan </a:t>
            </a:r>
            <a:r>
              <a:rPr lang="sr-Latn-RS" dirty="0" smtClean="0"/>
              <a:t>atom.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267205" y="285293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Preko </a:t>
            </a:r>
            <a:r>
              <a:rPr lang="sr-Latn-RS" dirty="0"/>
              <a:t>ove metode pratimo vodonikove atome, na osnovu promene spina njihovog jezgra koju je </a:t>
            </a:r>
            <a:r>
              <a:rPr lang="sr-Latn-RS" dirty="0" smtClean="0"/>
              <a:t>omogućila </a:t>
            </a:r>
            <a:r>
              <a:rPr lang="sr-Latn-RS" dirty="0"/>
              <a:t>energija radiotalasa pri jakom magnetnom </a:t>
            </a:r>
            <a:r>
              <a:rPr lang="sr-Latn-RS" dirty="0" smtClean="0"/>
              <a:t>polju.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260369" y="393305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/>
              <a:t>Na 1H NMR spektrima vidimo informacije o </a:t>
            </a:r>
            <a:r>
              <a:rPr lang="sr-Latn-RS" dirty="0" smtClean="0"/>
              <a:t>položaju </a:t>
            </a:r>
            <a:r>
              <a:rPr lang="sr-Latn-RS" dirty="0"/>
              <a:t>signala, njihovom multiplicitetu i integralu</a:t>
            </a:r>
            <a:r>
              <a:rPr lang="sr-Latn-RS" dirty="0" smtClean="0"/>
              <a:t>.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253533" y="4869160"/>
            <a:ext cx="8294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/>
              <a:t>Američko </a:t>
            </a:r>
            <a:r>
              <a:rPr lang="sr-Latn-RS" dirty="0" smtClean="0"/>
              <a:t>udruženje radiologa je, da bi uklonilo asocijaciju na nuklearne reakcije i bombe, iz naziva metode ispustilo nuklearna pa je u medicini NMR poznat kao magnetna rezonancija.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146748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412776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Položaj </a:t>
            </a:r>
            <a:r>
              <a:rPr lang="sr-Latn-RS" dirty="0"/>
              <a:t>signala nam daje informaciju o tome u kakvom </a:t>
            </a:r>
            <a:r>
              <a:rPr lang="sr-Latn-RS" dirty="0" smtClean="0"/>
              <a:t>okruženju </a:t>
            </a:r>
            <a:r>
              <a:rPr lang="sr-Latn-RS" dirty="0"/>
              <a:t>se nalazi vodonik, potencijalno za koji atom </a:t>
            </a:r>
            <a:r>
              <a:rPr lang="sr-Latn-RS" dirty="0" smtClean="0"/>
              <a:t>može </a:t>
            </a:r>
            <a:r>
              <a:rPr lang="sr-Latn-RS" dirty="0"/>
              <a:t>biti vezan. </a:t>
            </a:r>
            <a:endParaRPr lang="sr-Latn-R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sr-Latn-R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sr-Latn-R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Iz broja signala vidimo koliko različitih vrsta atoma vodonika postoji u molekulu.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sr-Latn-RS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sr-Latn-R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Multiplicitet </a:t>
            </a:r>
            <a:r>
              <a:rPr lang="sr-Latn-RS" dirty="0"/>
              <a:t>signala (signali mogu biti u vidu jedne linije- singlet, dve linije - dublet, tri linije - triplet itd.) nam govori koliko je atoma vodonika vezano za susedne atome od onog za koji je vezan vodonik </a:t>
            </a:r>
            <a:r>
              <a:rPr lang="sr-Latn-RS" dirty="0" smtClean="0"/>
              <a:t>čiji </a:t>
            </a:r>
            <a:r>
              <a:rPr lang="sr-Latn-RS" dirty="0"/>
              <a:t>signal vidimo prema formuli n+1, </a:t>
            </a:r>
            <a:r>
              <a:rPr lang="sr-Latn-RS" dirty="0" smtClean="0"/>
              <a:t>što znači </a:t>
            </a:r>
            <a:r>
              <a:rPr lang="sr-Latn-RS" dirty="0"/>
              <a:t>ako je signal triplet to znaci da se na susednom atomu nalaze dva vodonika, odnosno ako je kvartet - tri vodonika.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xmlns="" val="316063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sr-Latn-R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5536" y="1340768"/>
            <a:ext cx="856895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0" algn="just">
              <a:spcBef>
                <a:spcPct val="20000"/>
              </a:spcBef>
              <a:defRPr/>
            </a:pPr>
            <a:r>
              <a:rPr lang="sr-Latn-RS" sz="2800" dirty="0" smtClean="0">
                <a:latin typeface="+mn-lt"/>
              </a:rPr>
              <a:t>Implementirati sistem koji bi na osnovu fotografije spektra izračunavao koliko različitih atoma vodonika ima molekul i koje H-X (gde je X atom ili grupa) veza mogu u njemu da postoje.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3356992"/>
            <a:ext cx="4801716" cy="34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18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8965" y="2060848"/>
            <a:ext cx="79928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Na fotografiji spektra izdvojiti konture signala.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sr-Latn-RS" dirty="0" smtClean="0"/>
          </a:p>
          <a:p>
            <a:pPr algn="just"/>
            <a:endParaRPr lang="sr-Latn-R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Prepoznati u kom intervalu se dati signali nalaze.(Na spektru se nalazi  x osa, gde su brojevi od 0 - </a:t>
            </a:r>
            <a:r>
              <a:rPr lang="en-US" dirty="0"/>
              <a:t>9</a:t>
            </a:r>
            <a:r>
              <a:rPr lang="sr-Latn-RS" dirty="0" smtClean="0"/>
              <a:t> poređani s desna na levo, gde nam položaj signala govori za koji atom je dati vodonik vezan)</a:t>
            </a:r>
          </a:p>
          <a:p>
            <a:pPr algn="just"/>
            <a:endParaRPr lang="sr-Latn-RS" dirty="0" smtClean="0"/>
          </a:p>
          <a:p>
            <a:pPr algn="just"/>
            <a:r>
              <a:rPr lang="sr-Latn-RS" dirty="0" smtClean="0"/>
              <a:t>     </a:t>
            </a:r>
            <a:endParaRPr lang="sr-Latn-R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Ispisati moguće veze u molekulu na osnovu obučavajućeg skupa koji predstavlja skup mogućih veza u molekulu na osnovu položaja signala.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sr-Latn-RS" dirty="0" smtClean="0"/>
          </a:p>
          <a:p>
            <a:pPr algn="just"/>
            <a:endParaRPr lang="sr-Latn-R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sr-Latn-RS" dirty="0" smtClean="0"/>
              <a:t>Prebrojati signale i ispisati koliko različitih atoma vodonika postoji u molekulu.</a:t>
            </a:r>
          </a:p>
          <a:p>
            <a:pPr algn="just"/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3059832" y="521139"/>
            <a:ext cx="22476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400" dirty="0" smtClean="0">
                <a:latin typeface="+mj-lt"/>
              </a:rPr>
              <a:t>ZADATAK</a:t>
            </a:r>
          </a:p>
        </p:txBody>
      </p:sp>
    </p:spTree>
    <p:extLst>
      <p:ext uri="{BB962C8B-B14F-4D97-AF65-F5344CB8AC3E}">
        <p14:creationId xmlns:p14="http://schemas.microsoft.com/office/powerpoint/2010/main" xmlns="" val="77636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KORACI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643050"/>
            <a:ext cx="814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dirty="0" err="1" smtClean="0"/>
              <a:t>Nad</a:t>
            </a:r>
            <a:r>
              <a:rPr lang="en-US" dirty="0" smtClean="0"/>
              <a:t> u</a:t>
            </a:r>
            <a:r>
              <a:rPr lang="sr-Latn-RS" dirty="0" smtClean="0"/>
              <a:t>čitanom slikom se vrši više metoda</a:t>
            </a:r>
            <a:r>
              <a:rPr lang="en-US" dirty="0" smtClean="0"/>
              <a:t>:</a:t>
            </a:r>
          </a:p>
          <a:p>
            <a:pPr marL="342900" indent="-342900" algn="just"/>
            <a:endParaRPr lang="en-US" dirty="0" smtClean="0"/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dirty="0" smtClean="0"/>
              <a:t>Grayscale-</a:t>
            </a:r>
            <a:r>
              <a:rPr lang="en-US" dirty="0" err="1" smtClean="0"/>
              <a:t>pretvaranje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 u </a:t>
            </a:r>
            <a:r>
              <a:rPr lang="en-US" dirty="0" err="1" smtClean="0"/>
              <a:t>nijanse</a:t>
            </a:r>
            <a:r>
              <a:rPr lang="en-US" dirty="0" smtClean="0"/>
              <a:t> </a:t>
            </a:r>
            <a:r>
              <a:rPr lang="en-US" dirty="0" err="1" smtClean="0"/>
              <a:t>sive</a:t>
            </a:r>
            <a:endParaRPr lang="en-US" dirty="0" smtClean="0"/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dirty="0" err="1" smtClean="0"/>
              <a:t>Binarizacija-svakom</a:t>
            </a:r>
            <a:r>
              <a:rPr lang="en-US" dirty="0" smtClean="0"/>
              <a:t> </a:t>
            </a:r>
            <a:r>
              <a:rPr lang="en-US" dirty="0" err="1" smtClean="0"/>
              <a:t>pikselu</a:t>
            </a:r>
            <a:r>
              <a:rPr lang="en-US" dirty="0" smtClean="0"/>
              <a:t> se </a:t>
            </a:r>
            <a:r>
              <a:rPr lang="en-US" dirty="0" err="1" smtClean="0"/>
              <a:t>dodeljuje</a:t>
            </a:r>
            <a:r>
              <a:rPr lang="en-US" dirty="0" smtClean="0"/>
              <a:t> </a:t>
            </a:r>
            <a:r>
              <a:rPr lang="en-US" dirty="0" err="1" smtClean="0"/>
              <a:t>crna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bela</a:t>
            </a:r>
            <a:r>
              <a:rPr lang="en-US" dirty="0" smtClean="0"/>
              <a:t> </a:t>
            </a:r>
            <a:r>
              <a:rPr lang="en-US" dirty="0" err="1" smtClean="0"/>
              <a:t>boja</a:t>
            </a:r>
            <a:endParaRPr lang="en-US" dirty="0" smtClean="0"/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dirty="0" err="1" smtClean="0"/>
              <a:t>Erozija</a:t>
            </a:r>
            <a:endParaRPr lang="en-US" dirty="0" smtClean="0"/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regiona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interesa</a:t>
            </a:r>
            <a:endParaRPr lang="en-US" dirty="0" smtClean="0"/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dirty="0" err="1" smtClean="0"/>
              <a:t>Prikazivanje</a:t>
            </a:r>
            <a:r>
              <a:rPr lang="en-US" dirty="0" smtClean="0"/>
              <a:t> </a:t>
            </a:r>
            <a:r>
              <a:rPr lang="en-US" dirty="0" err="1" smtClean="0"/>
              <a:t>rezultata</a:t>
            </a:r>
            <a:r>
              <a:rPr lang="en-US" dirty="0" smtClean="0"/>
              <a:t> </a:t>
            </a:r>
            <a:r>
              <a:rPr lang="en-US" dirty="0" err="1" smtClean="0"/>
              <a:t>prepoznavanja</a:t>
            </a:r>
            <a:r>
              <a:rPr lang="en-US" dirty="0" smtClean="0"/>
              <a:t>(</a:t>
            </a:r>
            <a:r>
              <a:rPr lang="en-US" dirty="0" err="1" smtClean="0"/>
              <a:t>display_result</a:t>
            </a:r>
            <a:r>
              <a:rPr lang="en-US" dirty="0" smtClean="0"/>
              <a:t>)</a:t>
            </a:r>
          </a:p>
          <a:p>
            <a:pPr marL="342900" indent="-342900" algn="just">
              <a:buFont typeface="Courier New" pitchFamily="49" charset="0"/>
              <a:buChar char="o"/>
            </a:pPr>
            <a:endParaRPr lang="en-US" dirty="0" smtClean="0"/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dirty="0" smtClean="0"/>
              <a:t>Na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dobijenih</a:t>
            </a:r>
            <a:r>
              <a:rPr lang="en-US" dirty="0" smtClean="0"/>
              <a:t> </a:t>
            </a:r>
            <a:r>
              <a:rPr lang="en-US" dirty="0" err="1" smtClean="0"/>
              <a:t>kontura</a:t>
            </a:r>
            <a:r>
              <a:rPr lang="en-US" dirty="0" smtClean="0"/>
              <a:t>, </a:t>
            </a:r>
            <a:r>
              <a:rPr lang="en-US" dirty="0" err="1" smtClean="0"/>
              <a:t>izra</a:t>
            </a:r>
            <a:r>
              <a:rPr lang="bs-Latn-BA" dirty="0" smtClean="0"/>
              <a:t>čunavamo broj različitih atoma vodonika, tako što  od broja prepoznatih kontura oduzmemo broj prepoznatih kontura obučavajućeg skupa.</a:t>
            </a:r>
          </a:p>
          <a:p>
            <a:pPr marL="342900" indent="-342900" algn="just"/>
            <a:endParaRPr lang="bs-Latn-BA" dirty="0" smtClean="0"/>
          </a:p>
          <a:p>
            <a:pPr marL="342900" indent="-342900" algn="just">
              <a:buFont typeface="Wingdings" pitchFamily="2" charset="2"/>
              <a:buChar char="v"/>
            </a:pPr>
            <a:r>
              <a:rPr lang="bs-Latn-BA" dirty="0" smtClean="0"/>
              <a:t>U odnosu na poziciju signala na izlazu, odre</a:t>
            </a:r>
            <a:r>
              <a:rPr lang="sr-Latn-RS" dirty="0" smtClean="0"/>
              <a:t>đujemo koje su potencijalne veze u molekulu.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VERIFIKACIJA</a:t>
            </a:r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625058" y="2492896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sr-Latn-RS" dirty="0" smtClean="0"/>
              <a:t>Verifikacija se vrši na osnovu određenog broja spektara.</a:t>
            </a:r>
          </a:p>
          <a:p>
            <a:endParaRPr lang="sr-Latn-RS" dirty="0" smtClean="0"/>
          </a:p>
          <a:p>
            <a:endParaRPr lang="sr-Latn-R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r-Latn-RS" dirty="0" smtClean="0"/>
              <a:t>Ukoliko korišćenje datog algoritma ne zadovoljava određen procenat spektara,  obučavajući skup se mora proširiti.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sr-Latn-RS" dirty="0" smtClean="0"/>
          </a:p>
          <a:p>
            <a:endParaRPr lang="sr-Latn-R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r-Latn-RS" dirty="0" smtClean="0"/>
              <a:t>Obučavajući skup se širi sve dok zadati procenat ne bude zadovoljen.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166599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1" y="2636912"/>
            <a:ext cx="8136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it-IT" sz="2000" dirty="0"/>
              <a:t>Kada se spektar snimi, on se poredi sa onima iz biblioteke, a ako ne postoji u biblioteci mora </a:t>
            </a:r>
            <a:r>
              <a:rPr lang="sr-Latn-RS" sz="2000" dirty="0" smtClean="0"/>
              <a:t>čo</a:t>
            </a:r>
            <a:r>
              <a:rPr lang="it-IT" sz="2000" dirty="0" smtClean="0"/>
              <a:t>vek </a:t>
            </a:r>
            <a:r>
              <a:rPr lang="it-IT" sz="2000" dirty="0"/>
              <a:t>da ga </a:t>
            </a:r>
            <a:r>
              <a:rPr lang="sr-Latn-RS" sz="2000" dirty="0" smtClean="0"/>
              <a:t>č</a:t>
            </a:r>
            <a:r>
              <a:rPr lang="it-IT" sz="2000" dirty="0" smtClean="0"/>
              <a:t>ita</a:t>
            </a:r>
            <a:r>
              <a:rPr lang="it-IT" sz="2000" dirty="0"/>
              <a:t>. </a:t>
            </a:r>
            <a:endParaRPr lang="sr-Latn-RS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sr-Latn-R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sr-Latn-RS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it-IT" sz="2000" dirty="0" smtClean="0"/>
              <a:t>Razvijanjem </a:t>
            </a:r>
            <a:r>
              <a:rPr lang="it-IT" sz="2000" dirty="0"/>
              <a:t>ovakvih programa </a:t>
            </a:r>
            <a:r>
              <a:rPr lang="it-IT" sz="2000" dirty="0" smtClean="0"/>
              <a:t>olak</a:t>
            </a:r>
            <a:r>
              <a:rPr lang="sr-Latn-RS" sz="2000" dirty="0" smtClean="0"/>
              <a:t>š</a:t>
            </a:r>
            <a:r>
              <a:rPr lang="it-IT" sz="2000" dirty="0" smtClean="0"/>
              <a:t>alo </a:t>
            </a:r>
            <a:r>
              <a:rPr lang="it-IT" sz="2000" dirty="0"/>
              <a:t>bi se </a:t>
            </a:r>
            <a:r>
              <a:rPr lang="it-IT" sz="2000" dirty="0" smtClean="0"/>
              <a:t>tuma</a:t>
            </a:r>
            <a:r>
              <a:rPr lang="sr-Latn-RS" sz="2000" dirty="0" smtClean="0"/>
              <a:t>če</a:t>
            </a:r>
            <a:r>
              <a:rPr lang="it-IT" sz="2000" dirty="0" smtClean="0"/>
              <a:t>nje </a:t>
            </a:r>
            <a:r>
              <a:rPr lang="it-IT" sz="2000" dirty="0"/>
              <a:t>spektara u </a:t>
            </a:r>
            <a:r>
              <a:rPr lang="it-IT" sz="2000" dirty="0" smtClean="0"/>
              <a:t>budu</a:t>
            </a:r>
            <a:r>
              <a:rPr lang="sr-Latn-RS" sz="2000" dirty="0" smtClean="0"/>
              <a:t>ć</a:t>
            </a:r>
            <a:r>
              <a:rPr lang="it-IT" sz="2000" dirty="0" smtClean="0"/>
              <a:t>nosti</a:t>
            </a:r>
            <a:r>
              <a:rPr lang="it-IT" sz="2000" dirty="0"/>
              <a:t>.</a:t>
            </a:r>
            <a:endParaRPr lang="sr-Latn-R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764704"/>
            <a:ext cx="2774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4400" dirty="0" smtClean="0"/>
              <a:t>ZAKLJUČAK</a:t>
            </a:r>
            <a:endParaRPr lang="sr-Latn-RS" sz="4400" dirty="0"/>
          </a:p>
        </p:txBody>
      </p:sp>
    </p:spTree>
    <p:extLst>
      <p:ext uri="{BB962C8B-B14F-4D97-AF65-F5344CB8AC3E}">
        <p14:creationId xmlns:p14="http://schemas.microsoft.com/office/powerpoint/2010/main" xmlns="" val="353443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509</Words>
  <Application>Microsoft Office PowerPoint</Application>
  <PresentationFormat>On-screen Show (4:3)</PresentationFormat>
  <Paragraphs>63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1H nuklearno-magnetno-rezonantna spektroskopija (NMR)</vt:lpstr>
      <vt:lpstr> Uvod</vt:lpstr>
      <vt:lpstr>Slide 3</vt:lpstr>
      <vt:lpstr>Zadatak</vt:lpstr>
      <vt:lpstr>Slide 5</vt:lpstr>
      <vt:lpstr>KORACI</vt:lpstr>
      <vt:lpstr>VERIFIKACIJA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Medjedovic</dc:creator>
  <cp:lastModifiedBy>Bole</cp:lastModifiedBy>
  <cp:revision>14</cp:revision>
  <dcterms:created xsi:type="dcterms:W3CDTF">2015-12-16T18:04:44Z</dcterms:created>
  <dcterms:modified xsi:type="dcterms:W3CDTF">2016-02-19T10:14:32Z</dcterms:modified>
</cp:coreProperties>
</file>