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58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76D8-94FA-466A-96D6-5AFEF6B8D0B2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3D40-7088-4A72-A0DD-D3D45673AAD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881780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B193-FDA7-4E22-A2CB-0525196811F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84F9-F154-46C1-AC16-E935B2246B0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18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9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t>7</a:t>
            </a:fld>
            <a:endParaRPr lang="sr-Latn-R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61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D11-2771-484D-A57B-631B35881C7B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68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A0D4-A4FC-4534-80A3-B83D41479F98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12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791-1297-477B-9F01-911687258EB8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15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F958-7411-4DE3-949C-FAC271124FC7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03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92F5-C8D3-4EB0-8ED4-EE6FF97006EC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052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3845-2D02-47E5-A559-E0F9EDBA395E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6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0F07-DC17-4160-A68D-D5E53D46DAC8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83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27A1-FD69-4C7A-BAF6-C77FBAEF409C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0993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B96-461D-4DFA-A80C-32229E9A8E64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734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4D98-254A-419B-A159-ACAB15B22491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60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FE15-3562-4B7F-94A7-8B5D4609C46E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25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7648-F006-4B90-8C72-D92623184CA2}" type="datetime1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D6AB-E344-4CEE-8B86-E645573D29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82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1H </a:t>
            </a:r>
            <a:r>
              <a:rPr lang="en-US" dirty="0" err="1" smtClean="0"/>
              <a:t>nuklearno-magnetno-rezonantna</a:t>
            </a:r>
            <a:r>
              <a:rPr lang="en-US" dirty="0" smtClean="0"/>
              <a:t> </a:t>
            </a:r>
            <a:r>
              <a:rPr lang="en-US" dirty="0" err="1" smtClean="0"/>
              <a:t>spektroskopija</a:t>
            </a:r>
            <a:r>
              <a:rPr lang="en-US" dirty="0" smtClean="0"/>
              <a:t> (NMR)</a:t>
            </a:r>
            <a:endParaRPr lang="sr-Latn-RS" dirty="0"/>
          </a:p>
        </p:txBody>
      </p:sp>
      <p:sp>
        <p:nvSpPr>
          <p:cNvPr id="75" name="Rectangle 74"/>
          <p:cNvSpPr>
            <a:spLocks noGrp="1" noChangeArrowheads="1"/>
          </p:cNvSpPr>
          <p:nvPr/>
        </p:nvSpPr>
        <p:spPr bwMode="auto">
          <a:xfrm>
            <a:off x="3059832" y="5657453"/>
            <a:ext cx="2520280" cy="6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5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5536" y="5028068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err="1" smtClean="0">
                <a:cs typeface="Times New Roman" pitchFamily="18" charset="0"/>
              </a:rPr>
              <a:t>Profesor</a:t>
            </a:r>
            <a:r>
              <a:rPr lang="en-US" b="1" dirty="0" smtClean="0">
                <a:cs typeface="Times New Roman" pitchFamily="18" charset="0"/>
              </a:rPr>
              <a:t>: </a:t>
            </a:r>
          </a:p>
          <a:p>
            <a:pPr eaLnBrk="0" hangingPunct="0"/>
            <a:r>
              <a:rPr lang="en-US" dirty="0" smtClean="0">
                <a:cs typeface="Times New Roman" pitchFamily="18" charset="0"/>
              </a:rPr>
              <a:t>doc. </a:t>
            </a:r>
            <a:r>
              <a:rPr lang="en-US" dirty="0" err="1" smtClean="0">
                <a:cs typeface="Times New Roman" pitchFamily="18" charset="0"/>
              </a:rPr>
              <a:t>dr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Đorđe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Obradović</a:t>
            </a:r>
            <a:endParaRPr lang="en-US" dirty="0" smtClean="0">
              <a:cs typeface="Times New Roman" pitchFamily="18" charset="0"/>
            </a:endParaRPr>
          </a:p>
          <a:p>
            <a:pPr eaLnBrk="0" hangingPunct="0"/>
            <a:r>
              <a:rPr lang="en-US" b="1" dirty="0" err="1" smtClean="0">
                <a:cs typeface="Times New Roman" pitchFamily="18" charset="0"/>
              </a:rPr>
              <a:t>Asistent</a:t>
            </a:r>
            <a:r>
              <a:rPr lang="en-US" b="1" dirty="0" smtClean="0">
                <a:cs typeface="Times New Roman" pitchFamily="18" charset="0"/>
              </a:rPr>
              <a:t>:</a:t>
            </a:r>
          </a:p>
          <a:p>
            <a:pPr eaLnBrk="0" hangingPunct="0"/>
            <a:r>
              <a:rPr lang="sr-Latn-RS" dirty="0" smtClean="0">
                <a:cs typeface="Times New Roman" pitchFamily="18" charset="0"/>
              </a:rPr>
              <a:t>Stefan Anđelić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364088" y="5043457"/>
            <a:ext cx="3234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r-Latn-RS" b="1" dirty="0" smtClean="0">
                <a:latin typeface="+mn-lt"/>
                <a:cs typeface="Times New Roman" pitchFamily="18" charset="0"/>
              </a:rPr>
              <a:t>Autor</a:t>
            </a:r>
            <a:r>
              <a:rPr lang="en-US" b="0" dirty="0" smtClean="0">
                <a:latin typeface="+mn-lt"/>
                <a:cs typeface="Times New Roman" pitchFamily="18" charset="0"/>
              </a:rPr>
              <a:t>:</a:t>
            </a:r>
            <a:endParaRPr lang="en-US" b="0" dirty="0" smtClean="0">
              <a:latin typeface="+mn-lt"/>
              <a:cs typeface="Times New Roman" pitchFamily="18" charset="0"/>
            </a:endParaRPr>
          </a:p>
          <a:p>
            <a:r>
              <a:rPr lang="en-US" dirty="0" smtClean="0">
                <a:latin typeface="+mn-lt"/>
                <a:cs typeface="Times New Roman" pitchFamily="18" charset="0"/>
              </a:rPr>
              <a:t>Katarina</a:t>
            </a:r>
            <a:r>
              <a:rPr lang="sr-Latn-RS" dirty="0" smtClean="0">
                <a:latin typeface="+mn-lt"/>
                <a:cs typeface="Times New Roman" pitchFamily="18" charset="0"/>
              </a:rPr>
              <a:t> Međedović RA52/2012</a:t>
            </a:r>
            <a:endParaRPr lang="en-US" dirty="0" smtClean="0">
              <a:latin typeface="+mn-lt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043372" y="641648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Projekat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Soft computing</a:t>
            </a:r>
          </a:p>
        </p:txBody>
      </p:sp>
    </p:spTree>
    <p:extLst>
      <p:ext uri="{BB962C8B-B14F-4D97-AF65-F5344CB8AC3E}">
        <p14:creationId xmlns:p14="http://schemas.microsoft.com/office/powerpoint/2010/main" val="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5040560" cy="1143000"/>
          </a:xfrm>
        </p:spPr>
        <p:txBody>
          <a:bodyPr/>
          <a:lstStyle/>
          <a:p>
            <a:r>
              <a:rPr lang="sr-Latn-RS" dirty="0" smtClean="0"/>
              <a:t>	Uvod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253533" y="188075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NMR spektroskopija je jedna od spektroskopskih metoda u hemiji </a:t>
            </a:r>
            <a:r>
              <a:rPr lang="sr-Latn-RS" dirty="0"/>
              <a:t>koja se koristi u </a:t>
            </a:r>
            <a:r>
              <a:rPr lang="sr-Latn-RS" dirty="0" smtClean="0"/>
              <a:t>određivanju </a:t>
            </a:r>
            <a:r>
              <a:rPr lang="sr-Latn-RS" dirty="0"/>
              <a:t>strukture molekula i odnosi se uvek na jedan </a:t>
            </a:r>
            <a:r>
              <a:rPr lang="sr-Latn-RS" dirty="0" smtClean="0"/>
              <a:t>atom.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67205" y="28529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Preko </a:t>
            </a:r>
            <a:r>
              <a:rPr lang="sr-Latn-RS" dirty="0"/>
              <a:t>ove metode pratimo vodonikove atome, na osnovu promene spina njihovog jezgra koju je </a:t>
            </a:r>
            <a:r>
              <a:rPr lang="sr-Latn-RS" dirty="0" smtClean="0"/>
              <a:t>omogućila </a:t>
            </a:r>
            <a:r>
              <a:rPr lang="sr-Latn-RS" dirty="0"/>
              <a:t>energija radiotalasa pri jakom magnetnom </a:t>
            </a:r>
            <a:r>
              <a:rPr lang="sr-Latn-RS" dirty="0" smtClean="0"/>
              <a:t>polju.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260369" y="393305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/>
              <a:t>Na 1H NMR spektrima vidimo informacije o </a:t>
            </a:r>
            <a:r>
              <a:rPr lang="sr-Latn-RS" dirty="0" smtClean="0"/>
              <a:t>položaju </a:t>
            </a:r>
            <a:r>
              <a:rPr lang="sr-Latn-RS" dirty="0"/>
              <a:t>signala, njihovom multiplicitetu i integralu</a:t>
            </a:r>
            <a:r>
              <a:rPr lang="sr-Latn-RS" dirty="0" smtClean="0"/>
              <a:t>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253533" y="4869160"/>
            <a:ext cx="82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/>
              <a:t>Američko </a:t>
            </a:r>
            <a:r>
              <a:rPr lang="sr-Latn-RS" dirty="0" smtClean="0"/>
              <a:t>udruženje radiologa je, da bi uklonilo asocijaciju na nuklearne reakcije i bombe, iz naziva metode ispustilo nuklearna pa je u medicini NMR poznat kao magnetna rezonancija.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674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124744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Položaj </a:t>
            </a:r>
            <a:r>
              <a:rPr lang="sr-Latn-RS" dirty="0"/>
              <a:t>signala nam daje informaciju o tome u kakvom </a:t>
            </a:r>
            <a:r>
              <a:rPr lang="sr-Latn-RS" dirty="0" smtClean="0"/>
              <a:t>okruženju </a:t>
            </a:r>
            <a:r>
              <a:rPr lang="sr-Latn-RS" dirty="0"/>
              <a:t>se nalazi vodonik, potencijalno za koji atom </a:t>
            </a:r>
            <a:r>
              <a:rPr lang="sr-Latn-RS" dirty="0" smtClean="0"/>
              <a:t>može </a:t>
            </a:r>
            <a:r>
              <a:rPr lang="sr-Latn-RS" dirty="0"/>
              <a:t>biti vezan. </a:t>
            </a: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Iz broja signala vidimo koliko različitih vrsta atoma vodonika postoji u molekulu.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Multiplicitet </a:t>
            </a:r>
            <a:r>
              <a:rPr lang="sr-Latn-RS" dirty="0"/>
              <a:t>signala (signali mogu biti u vidu jedne linije- singlet, dve linije - dublet, tri linije - triplet itd.) nam govori koliko je atoma vodonika vezano za susedne atome od onog za koji je vezan vodonik </a:t>
            </a:r>
            <a:r>
              <a:rPr lang="sr-Latn-RS" dirty="0" smtClean="0"/>
              <a:t>čiji </a:t>
            </a:r>
            <a:r>
              <a:rPr lang="sr-Latn-RS" dirty="0"/>
              <a:t>signal vidimo prema formuli n+1, </a:t>
            </a:r>
            <a:r>
              <a:rPr lang="sr-Latn-RS" dirty="0" smtClean="0"/>
              <a:t>što znači </a:t>
            </a:r>
            <a:r>
              <a:rPr lang="sr-Latn-RS" dirty="0"/>
              <a:t>ako je signal triplet to znaci da se na susednom atomu nalaze dva vodonika, odnosno ako je kvartet - tri vodonika.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Odnos površina </a:t>
            </a:r>
            <a:r>
              <a:rPr lang="sr-Latn-RS" dirty="0"/>
              <a:t>(integrala) je predstavljen linijom koju je </a:t>
            </a:r>
            <a:r>
              <a:rPr lang="sr-Latn-RS" dirty="0" smtClean="0"/>
              <a:t>računar </a:t>
            </a:r>
            <a:r>
              <a:rPr lang="sr-Latn-RS" dirty="0"/>
              <a:t>iscrtao preko spektra, gde se visine skoka te linije iznad svakog signala odnose kao brojevi ekvivalentnih atoma vodonika vezanih za jedan atom</a:t>
            </a:r>
            <a:r>
              <a:rPr lang="sr-Latn-RS" dirty="0" smtClean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606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536" y="1340768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just">
              <a:spcBef>
                <a:spcPct val="20000"/>
              </a:spcBef>
              <a:defRPr/>
            </a:pPr>
            <a:r>
              <a:rPr lang="sr-Latn-RS" sz="2800" dirty="0" smtClean="0">
                <a:latin typeface="+mn-lt"/>
              </a:rPr>
              <a:t>Implementirati sistem koji bi na osnovu fotografije spektra izračunavao koliko različitih atoma vodonika ima molekul i koje H-X (gde je X atom ili grupa) veza mogu u njemu da postoje.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56992"/>
            <a:ext cx="4801716" cy="34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965" y="2060848"/>
            <a:ext cx="7992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Na fotografiji spektra izdvojiti konture signala.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algn="just"/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Prepoznati u kom intervalu se dati signali nalaze.(</a:t>
            </a:r>
            <a:r>
              <a:rPr lang="sr-Latn-RS" dirty="0" smtClean="0"/>
              <a:t>Na spektru se nalazi  x osa, gde su brojevi od 0 - 12 poređani s desna na levo, gde nam položaj signala govori za koji atom je dati vodonik vezan</a:t>
            </a:r>
            <a:r>
              <a:rPr lang="sr-Latn-RS" dirty="0" smtClean="0"/>
              <a:t>)</a:t>
            </a:r>
          </a:p>
          <a:p>
            <a:pPr algn="just"/>
            <a:endParaRPr lang="sr-Latn-RS" dirty="0" smtClean="0"/>
          </a:p>
          <a:p>
            <a:pPr algn="just"/>
            <a:r>
              <a:rPr lang="sr-Latn-RS" dirty="0" smtClean="0"/>
              <a:t>     </a:t>
            </a: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Ispisati moguće veze u molekulu na osnovu obučavajućeg skupa koji predstavlja skup mogućih veza u molekulu na osnovu položaja signala.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algn="just"/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Prebrojati signale i ispisati koliko različitih atoma vodonika postoji u molekulu.</a:t>
            </a:r>
          </a:p>
          <a:p>
            <a:pPr algn="just"/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521139"/>
            <a:ext cx="224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 smtClean="0">
                <a:latin typeface="+mj-lt"/>
              </a:rPr>
              <a:t>ZADATAK</a:t>
            </a:r>
          </a:p>
        </p:txBody>
      </p:sp>
    </p:spTree>
    <p:extLst>
      <p:ext uri="{BB962C8B-B14F-4D97-AF65-F5344CB8AC3E}">
        <p14:creationId xmlns:p14="http://schemas.microsoft.com/office/powerpoint/2010/main" val="7763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25058" y="249289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Verifikacija se vrši na osnovu određenog broja spektara.</a:t>
            </a:r>
          </a:p>
          <a:p>
            <a:endParaRPr lang="sr-Latn-RS" dirty="0" smtClean="0"/>
          </a:p>
          <a:p>
            <a:endParaRPr lang="sr-Latn-R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Ukoliko korišćenje datog algoritma ne zadovoljava određen procenat spektara,  obučavajući skup se mora proširiti.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endParaRPr lang="sr-Latn-R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Obučavajući skup se širi sve dok zadati procenat ne bude zadovoljen.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599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1" y="2636912"/>
            <a:ext cx="8136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/>
              <a:t>Kada se spektar snimi, on se poredi sa onima iz biblioteke, a ako ne postoji u biblioteci mora </a:t>
            </a:r>
            <a:r>
              <a:rPr lang="sr-Latn-RS" sz="2000" dirty="0" smtClean="0"/>
              <a:t>čo</a:t>
            </a:r>
            <a:r>
              <a:rPr lang="it-IT" sz="2000" dirty="0" smtClean="0"/>
              <a:t>vek </a:t>
            </a:r>
            <a:r>
              <a:rPr lang="it-IT" sz="2000" dirty="0"/>
              <a:t>da ga </a:t>
            </a:r>
            <a:r>
              <a:rPr lang="sr-Latn-RS" sz="2000" dirty="0" smtClean="0"/>
              <a:t>č</a:t>
            </a:r>
            <a:r>
              <a:rPr lang="it-IT" sz="2000" dirty="0" smtClean="0"/>
              <a:t>ita</a:t>
            </a:r>
            <a:r>
              <a:rPr lang="it-IT" sz="2000" dirty="0"/>
              <a:t>. </a:t>
            </a:r>
            <a:endParaRPr lang="sr-Latn-R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 smtClean="0"/>
              <a:t>Razvijanjem </a:t>
            </a:r>
            <a:r>
              <a:rPr lang="it-IT" sz="2000" dirty="0"/>
              <a:t>ovakvih programa </a:t>
            </a:r>
            <a:r>
              <a:rPr lang="it-IT" sz="2000" dirty="0" smtClean="0"/>
              <a:t>olak</a:t>
            </a:r>
            <a:r>
              <a:rPr lang="sr-Latn-RS" sz="2000" dirty="0" smtClean="0"/>
              <a:t>š</a:t>
            </a:r>
            <a:r>
              <a:rPr lang="it-IT" sz="2000" dirty="0" smtClean="0"/>
              <a:t>alo </a:t>
            </a:r>
            <a:r>
              <a:rPr lang="it-IT" sz="2000" dirty="0"/>
              <a:t>bi se </a:t>
            </a:r>
            <a:r>
              <a:rPr lang="it-IT" sz="2000" dirty="0" smtClean="0"/>
              <a:t>tuma</a:t>
            </a:r>
            <a:r>
              <a:rPr lang="sr-Latn-RS" sz="2000" dirty="0" smtClean="0"/>
              <a:t>če</a:t>
            </a:r>
            <a:r>
              <a:rPr lang="it-IT" sz="2000" dirty="0" smtClean="0"/>
              <a:t>nje </a:t>
            </a:r>
            <a:r>
              <a:rPr lang="it-IT" sz="2000" dirty="0"/>
              <a:t>spektara u </a:t>
            </a:r>
            <a:r>
              <a:rPr lang="it-IT" sz="2000" dirty="0" smtClean="0"/>
              <a:t>budu</a:t>
            </a:r>
            <a:r>
              <a:rPr lang="sr-Latn-RS" sz="2000" dirty="0" smtClean="0"/>
              <a:t>ć</a:t>
            </a:r>
            <a:r>
              <a:rPr lang="it-IT" sz="2000" dirty="0" smtClean="0"/>
              <a:t>nosti</a:t>
            </a:r>
            <a:r>
              <a:rPr lang="it-IT" sz="2000" dirty="0"/>
              <a:t>.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764704"/>
            <a:ext cx="2774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4400" dirty="0" smtClean="0"/>
              <a:t>ZAKLJUČAK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35344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469</Words>
  <Application>Microsoft Office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1H nuklearno-magnetno-rezonantna spektroskopija (NMR)</vt:lpstr>
      <vt:lpstr> Uvod</vt:lpstr>
      <vt:lpstr>PowerPoint Presentation</vt:lpstr>
      <vt:lpstr>Zadatak</vt:lpstr>
      <vt:lpstr>PowerPoint Presentation</vt:lpstr>
      <vt:lpstr>VERIFIKACIJA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Medjedovic</dc:creator>
  <cp:lastModifiedBy>Medjedovic</cp:lastModifiedBy>
  <cp:revision>11</cp:revision>
  <dcterms:created xsi:type="dcterms:W3CDTF">2015-12-16T18:04:44Z</dcterms:created>
  <dcterms:modified xsi:type="dcterms:W3CDTF">2015-12-16T19:54:43Z</dcterms:modified>
</cp:coreProperties>
</file>