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9" d="100"/>
          <a:sy n="89" d="100"/>
        </p:scale>
        <p:origin x="-118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4/13/2019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4/13/2019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xmlns="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xmlns="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xmlns="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xmlns="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xmlns="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xmlns="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xmlns="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xmlns="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xmlns="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xmlns="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xmlns="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xmlns="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xmlns="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xmlns="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xmlns="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xmlns="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xmlns="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xmlns="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xmlns="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xmlns="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xmlns="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xmlns="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xmlns="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xmlns="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xmlns="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xmlns="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xmlns="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xmlns="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xmlns="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xmlns="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xmlns="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xmlns="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xmlns="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xmlns="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xmlns="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xmlns="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xmlns="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20980"/>
              </p:ext>
            </p:extLst>
          </p:nvPr>
        </p:nvGraphicFramePr>
        <p:xfrm>
          <a:off x="457200" y="1600200"/>
          <a:ext cx="8229600" cy="26664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Proces projektowania samochodowych układów sterowania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2019-04-10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xmlns="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xmlns="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xmlns="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xmlns="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xmlns="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xmlns="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xmlns="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657225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xmlns="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xmlns="" id="{EC16A84E-90B0-4BFF-8AFC-745D8ED01C15}"/>
                  </a:ext>
                </a:extLst>
              </p:cNvPr>
              <p:cNvSpPr txBox="1"/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Celem zajęć było przygotowanie zestawu przypadków testowych dla samochodowego systemu  sterowania opisanego przez wymagania systemowe.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pl-PL" dirty="0"/>
                  <a:t>Należało rozważyć system, którego główne zadanie polegało na wyliczeniu kąta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pomiędzy wektorem przyspieszenia grawitacyjnego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l-PL" dirty="0"/>
                  <a:t> a osią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/>
                  <a:t> w układzie współrzędnych związanym z poruszającym się pojazdem. System wyliczający kąt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dirty="0"/>
                  <a:t> realizuje funkcję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l-PL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która jako wartości wejściowe przyjmuje 12-bitowe wartości sygnałów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l-PL" dirty="0"/>
                  <a:t> będące składowymi przyspieszenia grawitacyjnego odpowiednio wzdłuż osi  </a:t>
                </a:r>
                <a:r>
                  <a:rPr lang="pl-PL" i="1" dirty="0"/>
                  <a:t>x</a:t>
                </a:r>
                <a:r>
                  <a:rPr lang="pl-PL" dirty="0"/>
                  <a:t> oraz </a:t>
                </a:r>
                <a:r>
                  <a:rPr lang="pl-PL" i="1" dirty="0"/>
                  <a:t>y</a:t>
                </a:r>
                <a:r>
                  <a:rPr lang="pl-PL" dirty="0"/>
                  <a:t>. Opisaną sytuację przedstawia poniższy schemat:</a:t>
                </a: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C16A84E-90B0-4BFF-8AFC-745D8ED0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10" y="920750"/>
                <a:ext cx="7965195" cy="3439147"/>
              </a:xfrm>
              <a:prstGeom prst="rect">
                <a:avLst/>
              </a:prstGeom>
              <a:blipFill>
                <a:blip r:embed="rId3"/>
                <a:stretch>
                  <a:fillRect l="-689" r="-689" b="-195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AEE99E70-8F78-4169-ACA1-456A152E3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3" t="10939" r="6433" b="6317"/>
          <a:stretch/>
        </p:blipFill>
        <p:spPr>
          <a:xfrm>
            <a:off x="1448718" y="4317030"/>
            <a:ext cx="3325379" cy="2082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xmlns="" id="{190CE0B0-6847-4201-8D60-CEAAA6E1D712}"/>
                  </a:ext>
                </a:extLst>
              </p:cNvPr>
              <p:cNvSpPr txBox="1"/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/>
                  <a:t>Rys. 1. Przedmiot testowania realizujący funkcję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pl-PL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l-PL" sz="1200" dirty="0"/>
                  <a:t> 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190CE0B0-6847-4201-8D60-CEAAA6E1D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62" y="5134811"/>
                <a:ext cx="3420737" cy="489493"/>
              </a:xfrm>
              <a:prstGeom prst="rect">
                <a:avLst/>
              </a:prstGeom>
              <a:blipFill>
                <a:blip r:embed="rId5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xmlns="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66" y="313828"/>
            <a:ext cx="5684569" cy="596900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xmlns="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ole tekstowe 1"/>
              <p:cNvSpPr txBox="1"/>
              <p:nvPr/>
            </p:nvSpPr>
            <p:spPr>
              <a:xfrm>
                <a:off x="649480" y="1187865"/>
                <a:ext cx="7751036" cy="157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 smtClean="0"/>
                  <a:t>Utworzyliśmy arkusz w Excelu, który analizuje wartość konta alfa, dla kolejnych wartości sygnałów </a:t>
                </a:r>
                <a:r>
                  <a:rPr lang="pl-PL" dirty="0" err="1" smtClean="0"/>
                  <a:t>a</a:t>
                </a:r>
                <a:r>
                  <a:rPr lang="pl-PL" baseline="-25000" dirty="0" err="1" smtClean="0"/>
                  <a:t>x</a:t>
                </a:r>
                <a:r>
                  <a:rPr lang="pl-PL" dirty="0" smtClean="0"/>
                  <a:t> oraz </a:t>
                </a:r>
                <a:r>
                  <a:rPr lang="pl-PL" dirty="0" err="1" smtClean="0"/>
                  <a:t>a</a:t>
                </a:r>
                <a:r>
                  <a:rPr lang="pl-PL" baseline="-25000" dirty="0" err="1" smtClean="0"/>
                  <a:t>y</a:t>
                </a:r>
                <a:r>
                  <a:rPr lang="pl-PL" dirty="0" smtClean="0"/>
                  <a:t>. Rozważane są wszystkie możliwe wartości sygnałów dla wektorów z przedziału od -9,81 do 9,81, dla których wyliczona wartość przyspieszenia grawitacyjnego wynosi 9,81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pl-PL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dirty="0" smtClean="0"/>
                  <a:t>, z krokiem 0.1. Tabela wyglądała następująco:</a:t>
                </a:r>
                <a:endParaRPr lang="pl-PL" dirty="0"/>
              </a:p>
            </p:txBody>
          </p:sp>
        </mc:Choice>
        <mc:Fallback>
          <p:sp>
            <p:nvSpPr>
              <p:cNvPr id="2" name="pole tekstow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" y="1187865"/>
                <a:ext cx="7751036" cy="1570943"/>
              </a:xfrm>
              <a:prstGeom prst="rect">
                <a:avLst/>
              </a:prstGeom>
              <a:blipFill rotWithShape="1">
                <a:blip r:embed="rId3"/>
                <a:stretch>
                  <a:fillRect l="-708" t="-1938" r="-79" b="-50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16" y="2738388"/>
            <a:ext cx="2976874" cy="238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572568" y="5298393"/>
            <a:ext cx="793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Kąt alfa wyliczaliśmy z </a:t>
            </a:r>
            <a:r>
              <a:rPr lang="pl-PL" dirty="0"/>
              <a:t>następującej formuły: =JEŻELI.BŁĄD(JEŻELI(MODUŁ.LICZBY(MODUŁ.LICZBY(ASIN(B2/$H$2))-ACOS(MODUŁ.LICZBY(C2/$H$2)))&lt;=0,1;STOPNIE(ASIN(B2/$H$2));"BLAD2");"BLAD")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xmlns="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302428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xmlns="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555625" y="846034"/>
            <a:ext cx="7785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Nasza funkcja wyliczająca kąt alfa, zwraca poprawnie wyliczony kąt dla dowolnych wartości wektorów należących do dziedziny oraz spełniających warunki zadania. Dodatkowo funkcja obsługuje następujące błędy:</a:t>
            </a:r>
          </a:p>
          <a:p>
            <a:endParaRPr lang="pl-PL" dirty="0" smtClean="0"/>
          </a:p>
          <a:p>
            <a:pPr marL="342900" indent="-342900">
              <a:buAutoNum type="arabicParenR"/>
            </a:pPr>
            <a:endParaRPr lang="pl-PL" dirty="0" smtClean="0"/>
          </a:p>
          <a:p>
            <a:pPr marL="342900" indent="-342900">
              <a:buAutoNum type="arabicParenR"/>
            </a:pPr>
            <a:r>
              <a:rPr lang="pl-PL" dirty="0" smtClean="0"/>
              <a:t>Jeżeli użytkownik poda wartość wektora, która nie należy do dziedziny, bądź nie jest nawet w formacie liczbowym, to funkcja zwróci wartość „BLAD”</a:t>
            </a:r>
          </a:p>
          <a:p>
            <a:pPr algn="ctr"/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04915"/>
            <a:ext cx="3733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555625" y="3119215"/>
            <a:ext cx="760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endParaRPr lang="pl-PL" dirty="0" smtClean="0"/>
          </a:p>
          <a:p>
            <a:pPr marL="342900" indent="-342900">
              <a:buAutoNum type="arabicParenR" startAt="2"/>
            </a:pPr>
            <a:endParaRPr lang="pl-PL" dirty="0"/>
          </a:p>
          <a:p>
            <a:pPr marL="342900" indent="-342900">
              <a:buAutoNum type="arabicParenR" startAt="2"/>
            </a:pPr>
            <a:r>
              <a:rPr lang="pl-PL" dirty="0" smtClean="0"/>
              <a:t>Jeżeli użytkownik poda wartość wektorów, które nie są składowymi przyspieszenia ziemskiego, to funkcja zwróci wartość „BLAD2”</a:t>
            </a:r>
          </a:p>
          <a:p>
            <a:pPr marL="2171700" lvl="4" indent="-342900">
              <a:buAutoNum type="arabicParenR" startAt="2"/>
            </a:pPr>
            <a:endParaRPr lang="pl-PL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55" y="4596543"/>
            <a:ext cx="3733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xmlns="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E. 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xmlns="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xmlns="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xmlns="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xmlns="" id="{540354F1-C7CE-4373-8C20-8678BF31DBA3}"/>
              </a:ext>
            </a:extLst>
          </p:cNvPr>
          <p:cNvSpPr txBox="1"/>
          <p:nvPr/>
        </p:nvSpPr>
        <p:spPr>
          <a:xfrm>
            <a:off x="308344" y="1488558"/>
            <a:ext cx="786809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Podczas tego ćwiczenia poznaliśmy w jaki sposób testowane są systemy sterowania w samochodach oraz nauczyliśmy się przygotowywać zestawy przypadków testowych. Wykorzystaliśmy do tego metodę analizy wartości brzegowych oraz metodę partycji równoważnych W tym przypadku były one bardzo podobne, ponieważ dziedzina naszych rozważań była okręgiem o promieniu g, a więc wartości z okręgu były wartościami brzegowymi. W analizie partycji równoważnych porównywaliśmy punkty symetrycznie rozłożone na wszystkich </a:t>
            </a:r>
            <a:r>
              <a:rPr lang="pl-PL"/>
              <a:t>ćwiartkach okręgu.</a:t>
            </a:r>
            <a:endParaRPr lang="pl-PL" dirty="0"/>
          </a:p>
          <a:p>
            <a:pPr algn="just">
              <a:lnSpc>
                <a:spcPct val="150000"/>
              </a:lnSpc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493</Words>
  <Application>Microsoft Office PowerPoint</Application>
  <PresentationFormat>Pokaz na ekranie (4:3)</PresentationFormat>
  <Paragraphs>50</Paragraphs>
  <Slides>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Jacek Wójtowicz</cp:lastModifiedBy>
  <cp:revision>588</cp:revision>
  <cp:lastPrinted>2019-03-07T18:00:22Z</cp:lastPrinted>
  <dcterms:created xsi:type="dcterms:W3CDTF">2016-11-20T06:09:38Z</dcterms:created>
  <dcterms:modified xsi:type="dcterms:W3CDTF">2019-04-13T18:11:15Z</dcterms:modified>
</cp:coreProperties>
</file>