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43" r:id="rId2"/>
    <p:sldId id="339" r:id="rId3"/>
    <p:sldId id="340" r:id="rId4"/>
    <p:sldId id="341" r:id="rId5"/>
    <p:sldId id="342" r:id="rId6"/>
  </p:sldIdLst>
  <p:sldSz cx="9144000" cy="6858000" type="screen4x3"/>
  <p:notesSz cx="6858000" cy="9144000"/>
  <p:defaultTextStyle>
    <a:defPPr>
      <a:defRPr lang="pl-PL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tarzyna Wątorska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9A6"/>
    <a:srgbClr val="003900"/>
    <a:srgbClr val="0039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3" autoAdjust="0"/>
    <p:restoredTop sz="89095" autoAdjust="0"/>
  </p:normalViewPr>
  <p:slideViewPr>
    <p:cSldViewPr snapToGrid="0" snapToObjects="1">
      <p:cViewPr>
        <p:scale>
          <a:sx n="80" d="100"/>
          <a:sy n="80" d="100"/>
        </p:scale>
        <p:origin x="680" y="2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7C5BF4ED-BCB0-48A3-8924-309E33DEBB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BBC8DA4B-E5D3-46E4-B53C-1BD3D350B7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17943F9-3A01-4A3B-AC7A-C1594CEEF33B}" type="datetime1">
              <a:rPr lang="en-US"/>
              <a:pPr>
                <a:defRPr/>
              </a:pPr>
              <a:t>3/27/2019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0CA902A4-96E3-4090-8871-57328D5256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pl-PL"/>
              <a:t>Kraków, 20 grudzień 2016 r.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01330126-E675-4405-872A-422907E164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D767412-8007-4268-8955-83A22A8238B8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4010777983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3588ECC7-7350-4D88-B588-EEF04071D4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B918CBFF-EAD8-404F-B02C-A7859DB9266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FFFE2CF-F208-40D4-B041-1222A29B3BBD}" type="datetime1">
              <a:rPr lang="en-US"/>
              <a:pPr>
                <a:defRPr/>
              </a:pPr>
              <a:t>3/27/2019</a:t>
            </a:fld>
            <a:endParaRPr lang="pl-PL"/>
          </a:p>
        </p:txBody>
      </p:sp>
      <p:sp>
        <p:nvSpPr>
          <p:cNvPr id="4" name="Symbol zastępczy obrazu slajdu 3">
            <a:extLst>
              <a:ext uri="{FF2B5EF4-FFF2-40B4-BE49-F238E27FC236}">
                <a16:creationId xmlns:a16="http://schemas.microsoft.com/office/drawing/2014/main" id="{A710DA0F-396F-4DE1-BC41-AE100DB86B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l-PL" noProof="0"/>
          </a:p>
        </p:txBody>
      </p:sp>
      <p:sp>
        <p:nvSpPr>
          <p:cNvPr id="5" name="Symbol zastępczy notatek 4">
            <a:extLst>
              <a:ext uri="{FF2B5EF4-FFF2-40B4-BE49-F238E27FC236}">
                <a16:creationId xmlns:a16="http://schemas.microsoft.com/office/drawing/2014/main" id="{8D25A859-3A66-4122-8507-D16A64A78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noProof="0"/>
              <a:t>Kliknij, aby edytować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70478CA-67FD-494A-985A-C7DCE106BD1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pl-PL"/>
              <a:t>Kraków, 20 grudzień 2016 r.</a:t>
            </a:r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ED305A8-5DE4-4236-8DF6-21B66550B5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2F65C35-5AAC-437A-8C62-4479D055A513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597232164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ymbol zastępczy obrazu slajdu 1">
            <a:extLst>
              <a:ext uri="{FF2B5EF4-FFF2-40B4-BE49-F238E27FC236}">
                <a16:creationId xmlns:a16="http://schemas.microsoft.com/office/drawing/2014/main" id="{FE0C0804-9EDC-4125-8681-AC6464DEDCF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Symbol zastępczy notatek 2">
            <a:extLst>
              <a:ext uri="{FF2B5EF4-FFF2-40B4-BE49-F238E27FC236}">
                <a16:creationId xmlns:a16="http://schemas.microsoft.com/office/drawing/2014/main" id="{3F8CBB60-ABF2-4205-8999-B59E3FA3A85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124" name="Footer Placeholder 3">
            <a:extLst>
              <a:ext uri="{FF2B5EF4-FFF2-40B4-BE49-F238E27FC236}">
                <a16:creationId xmlns:a16="http://schemas.microsoft.com/office/drawing/2014/main" id="{D5EF9514-BB9C-401E-B0BB-5646A06FE33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altLang="en-US"/>
              <a:t>Kraków, 20 grudzień 2016 r.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ymbol zastępczy obrazu slajdu 1">
            <a:extLst>
              <a:ext uri="{FF2B5EF4-FFF2-40B4-BE49-F238E27FC236}">
                <a16:creationId xmlns:a16="http://schemas.microsoft.com/office/drawing/2014/main" id="{44089F52-FCC3-4F92-8075-69E6A0B7A99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Symbol zastępczy notatek 2">
            <a:extLst>
              <a:ext uri="{FF2B5EF4-FFF2-40B4-BE49-F238E27FC236}">
                <a16:creationId xmlns:a16="http://schemas.microsoft.com/office/drawing/2014/main" id="{8D5F7E77-5CFF-4068-B149-CBDEE078C65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172" name="Footer Placeholder 3">
            <a:extLst>
              <a:ext uri="{FF2B5EF4-FFF2-40B4-BE49-F238E27FC236}">
                <a16:creationId xmlns:a16="http://schemas.microsoft.com/office/drawing/2014/main" id="{AA8F79A3-A557-4B9C-A2E2-91B7684DAD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altLang="en-US"/>
              <a:t>Kraków, 20 grudzień 2016 r.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ymbol zastępczy obrazu slajdu 1">
            <a:extLst>
              <a:ext uri="{FF2B5EF4-FFF2-40B4-BE49-F238E27FC236}">
                <a16:creationId xmlns:a16="http://schemas.microsoft.com/office/drawing/2014/main" id="{2E763E06-6975-4291-9396-E007D348F00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Symbol zastępczy notatek 2">
            <a:extLst>
              <a:ext uri="{FF2B5EF4-FFF2-40B4-BE49-F238E27FC236}">
                <a16:creationId xmlns:a16="http://schemas.microsoft.com/office/drawing/2014/main" id="{1667920A-8AFB-4861-A38A-D5894CB1BFB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Footer Placeholder 3">
            <a:extLst>
              <a:ext uri="{FF2B5EF4-FFF2-40B4-BE49-F238E27FC236}">
                <a16:creationId xmlns:a16="http://schemas.microsoft.com/office/drawing/2014/main" id="{7050523F-C371-45FF-81B6-37C32CA0BCF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altLang="en-US"/>
              <a:t>Kraków, 20 grudzień 2016 r.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ymbol zastępczy obrazu slajdu 1">
            <a:extLst>
              <a:ext uri="{FF2B5EF4-FFF2-40B4-BE49-F238E27FC236}">
                <a16:creationId xmlns:a16="http://schemas.microsoft.com/office/drawing/2014/main" id="{1D685761-A83C-4245-8B93-3D0E78DDDF7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Symbol zastępczy notatek 2">
            <a:extLst>
              <a:ext uri="{FF2B5EF4-FFF2-40B4-BE49-F238E27FC236}">
                <a16:creationId xmlns:a16="http://schemas.microsoft.com/office/drawing/2014/main" id="{D4AFCA37-FEA7-48B1-BB75-40242D77E3B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Footer Placeholder 3">
            <a:extLst>
              <a:ext uri="{FF2B5EF4-FFF2-40B4-BE49-F238E27FC236}">
                <a16:creationId xmlns:a16="http://schemas.microsoft.com/office/drawing/2014/main" id="{2B29F252-6F80-4D0A-8993-6AC27CE1309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altLang="en-US"/>
              <a:t>Kraków, 20 grudzień 2016 r.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ymbol zastępczy obrazu slajdu 1">
            <a:extLst>
              <a:ext uri="{FF2B5EF4-FFF2-40B4-BE49-F238E27FC236}">
                <a16:creationId xmlns:a16="http://schemas.microsoft.com/office/drawing/2014/main" id="{BFFB5DEE-EB42-460D-A70D-597E5A9DEC8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Symbol zastępczy notatek 2">
            <a:extLst>
              <a:ext uri="{FF2B5EF4-FFF2-40B4-BE49-F238E27FC236}">
                <a16:creationId xmlns:a16="http://schemas.microsoft.com/office/drawing/2014/main" id="{10FCBC51-98AA-470A-AD7E-65C00CA78A3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3316" name="Footer Placeholder 3">
            <a:extLst>
              <a:ext uri="{FF2B5EF4-FFF2-40B4-BE49-F238E27FC236}">
                <a16:creationId xmlns:a16="http://schemas.microsoft.com/office/drawing/2014/main" id="{85BD3775-6D7B-48E0-831E-C0859E49AC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altLang="en-US"/>
              <a:t>Kraków, 20 grudzień 2016 r.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0DC5341-7ED1-4138-AB98-A24E7CF20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7744640-7C69-4322-BD8F-A67410DB9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AF78FD0-2C7D-4DCF-BB88-B13CE85F6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4E7456-5D71-4F1B-AF9F-3412652DFA88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903046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0A96713-F7A5-417C-BBE3-F5A10A5E5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130E937-9D54-41C9-8B3D-5B75B35BB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3EF4D1C-8895-4730-B77D-895EDA4C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603F67-B030-4F63-A7AB-CF99D44CBD97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719773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7E427B2-020A-4822-A2E2-AB761810E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B6B2E77-AC49-4E5E-9F3D-8B8B1E079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CADA704-F91C-4EA6-A4C7-2A036940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9F8EBD-1DC9-4605-A687-FD3D85210006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4034687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C0A8D81-67EE-4FD3-9A86-20CF06D13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8CC4DE4-CFD7-4057-88F5-222582512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B3B4FDB-C5EC-4FC6-A684-3FDE2EA65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F14B54-B5F3-4539-8E5F-9624B41FFCD0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083380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F6FA52C-E9EF-4F15-A4B8-A14042629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17D119C-15A9-473F-AA7E-4EDDC6D1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E60E423-501B-4CBA-AD5B-A4128992E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F8C49-10EB-4749-84F9-E0A746A077CE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71197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3">
            <a:extLst>
              <a:ext uri="{FF2B5EF4-FFF2-40B4-BE49-F238E27FC236}">
                <a16:creationId xmlns:a16="http://schemas.microsoft.com/office/drawing/2014/main" id="{267ED59B-53CC-4AA2-87E0-B0F82EEBD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6" name="Symbol zastępczy stopki 4">
            <a:extLst>
              <a:ext uri="{FF2B5EF4-FFF2-40B4-BE49-F238E27FC236}">
                <a16:creationId xmlns:a16="http://schemas.microsoft.com/office/drawing/2014/main" id="{6C5952BD-3A01-4966-99CF-CABCFA644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7" name="Symbol zastępczy numeru slajdu 5">
            <a:extLst>
              <a:ext uri="{FF2B5EF4-FFF2-40B4-BE49-F238E27FC236}">
                <a16:creationId xmlns:a16="http://schemas.microsoft.com/office/drawing/2014/main" id="{59DCBAA7-D486-4E26-8F39-6B54F697A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8C944A-380E-4628-9F22-CC45E5E830BA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767044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3">
            <a:extLst>
              <a:ext uri="{FF2B5EF4-FFF2-40B4-BE49-F238E27FC236}">
                <a16:creationId xmlns:a16="http://schemas.microsoft.com/office/drawing/2014/main" id="{089B8381-8216-45CC-8D78-C70527B6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8" name="Symbol zastępczy stopki 4">
            <a:extLst>
              <a:ext uri="{FF2B5EF4-FFF2-40B4-BE49-F238E27FC236}">
                <a16:creationId xmlns:a16="http://schemas.microsoft.com/office/drawing/2014/main" id="{CF976F9B-BF58-48ED-BFC2-2C75AAFEE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9" name="Symbol zastępczy numeru slajdu 5">
            <a:extLst>
              <a:ext uri="{FF2B5EF4-FFF2-40B4-BE49-F238E27FC236}">
                <a16:creationId xmlns:a16="http://schemas.microsoft.com/office/drawing/2014/main" id="{3C09754B-68D1-4D0F-A22E-9E7591511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60C87B-B334-4324-B882-3B9FD4544171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651590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daty 3">
            <a:extLst>
              <a:ext uri="{FF2B5EF4-FFF2-40B4-BE49-F238E27FC236}">
                <a16:creationId xmlns:a16="http://schemas.microsoft.com/office/drawing/2014/main" id="{E3B1253E-DC24-46D4-B0B1-DFCBC0B04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4" name="Symbol zastępczy stopki 4">
            <a:extLst>
              <a:ext uri="{FF2B5EF4-FFF2-40B4-BE49-F238E27FC236}">
                <a16:creationId xmlns:a16="http://schemas.microsoft.com/office/drawing/2014/main" id="{6C69807C-25C7-4EC2-B77E-C51D17A9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5" name="Symbol zastępczy numeru slajdu 5">
            <a:extLst>
              <a:ext uri="{FF2B5EF4-FFF2-40B4-BE49-F238E27FC236}">
                <a16:creationId xmlns:a16="http://schemas.microsoft.com/office/drawing/2014/main" id="{05FF9C30-7938-4680-B58C-24F16A234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78AD9F-B2C4-4473-808B-CE3634D1159E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394399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3">
            <a:extLst>
              <a:ext uri="{FF2B5EF4-FFF2-40B4-BE49-F238E27FC236}">
                <a16:creationId xmlns:a16="http://schemas.microsoft.com/office/drawing/2014/main" id="{E39F76CC-3762-4DAB-91B7-25DA60898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3" name="Symbol zastępczy stopki 4">
            <a:extLst>
              <a:ext uri="{FF2B5EF4-FFF2-40B4-BE49-F238E27FC236}">
                <a16:creationId xmlns:a16="http://schemas.microsoft.com/office/drawing/2014/main" id="{08B822BD-DB73-40BD-9A10-D90CACF5F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4" name="Symbol zastępczy numeru slajdu 5">
            <a:extLst>
              <a:ext uri="{FF2B5EF4-FFF2-40B4-BE49-F238E27FC236}">
                <a16:creationId xmlns:a16="http://schemas.microsoft.com/office/drawing/2014/main" id="{8C1A138D-B7B1-45F4-8E5F-CF67C96FA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8642D6-DC69-4552-A0B6-152C9CF0986B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88552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3">
            <a:extLst>
              <a:ext uri="{FF2B5EF4-FFF2-40B4-BE49-F238E27FC236}">
                <a16:creationId xmlns:a16="http://schemas.microsoft.com/office/drawing/2014/main" id="{221075F5-9717-4AD4-9F73-D98138DC5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6" name="Symbol zastępczy stopki 4">
            <a:extLst>
              <a:ext uri="{FF2B5EF4-FFF2-40B4-BE49-F238E27FC236}">
                <a16:creationId xmlns:a16="http://schemas.microsoft.com/office/drawing/2014/main" id="{528161BC-9F86-4B21-96FC-58EC33227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7" name="Symbol zastępczy numeru slajdu 5">
            <a:extLst>
              <a:ext uri="{FF2B5EF4-FFF2-40B4-BE49-F238E27FC236}">
                <a16:creationId xmlns:a16="http://schemas.microsoft.com/office/drawing/2014/main" id="{B1BEAA1A-DABA-4EB2-A730-681376182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4C75C8-1C32-4721-B8C7-FA83BB63FB48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274284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3">
            <a:extLst>
              <a:ext uri="{FF2B5EF4-FFF2-40B4-BE49-F238E27FC236}">
                <a16:creationId xmlns:a16="http://schemas.microsoft.com/office/drawing/2014/main" id="{95A508E4-25E1-4B5E-83FF-4616D16EB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6" name="Symbol zastępczy stopki 4">
            <a:extLst>
              <a:ext uri="{FF2B5EF4-FFF2-40B4-BE49-F238E27FC236}">
                <a16:creationId xmlns:a16="http://schemas.microsoft.com/office/drawing/2014/main" id="{EB5B356B-03B1-450C-A2D0-02ACE6519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7" name="Symbol zastępczy numeru slajdu 5">
            <a:extLst>
              <a:ext uri="{FF2B5EF4-FFF2-40B4-BE49-F238E27FC236}">
                <a16:creationId xmlns:a16="http://schemas.microsoft.com/office/drawing/2014/main" id="{BC205F3A-3141-4245-A146-184827135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D73E2B-DFF2-4073-B22B-A9585CA765EE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17104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ymbol zastępczy tytułu 1">
            <a:extLst>
              <a:ext uri="{FF2B5EF4-FFF2-40B4-BE49-F238E27FC236}">
                <a16:creationId xmlns:a16="http://schemas.microsoft.com/office/drawing/2014/main" id="{5F844AA4-E2DD-44CF-909F-98EB42A9BBE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en-US"/>
              <a:t>Kliknij, aby edyt. styl wz. tyt.</a:t>
            </a:r>
          </a:p>
        </p:txBody>
      </p:sp>
      <p:sp>
        <p:nvSpPr>
          <p:cNvPr id="1027" name="Symbol zastępczy tekstu 2">
            <a:extLst>
              <a:ext uri="{FF2B5EF4-FFF2-40B4-BE49-F238E27FC236}">
                <a16:creationId xmlns:a16="http://schemas.microsoft.com/office/drawing/2014/main" id="{E83E7B25-6A89-4AAA-84E2-281CEB2EBA8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en-US"/>
              <a:t>Kliknij, aby edytować style wzorca tekstu</a:t>
            </a:r>
          </a:p>
          <a:p>
            <a:pPr lvl="1"/>
            <a:r>
              <a:rPr lang="pl-PL" altLang="en-US"/>
              <a:t>Drugi poziom</a:t>
            </a:r>
          </a:p>
          <a:p>
            <a:pPr lvl="2"/>
            <a:r>
              <a:rPr lang="pl-PL" altLang="en-US"/>
              <a:t>Trzeci poziom</a:t>
            </a:r>
          </a:p>
          <a:p>
            <a:pPr lvl="3"/>
            <a:r>
              <a:rPr lang="pl-PL" altLang="en-US"/>
              <a:t>Czwarty poziom</a:t>
            </a:r>
          </a:p>
          <a:p>
            <a:pPr lvl="4"/>
            <a:r>
              <a:rPr lang="pl-PL" altLang="en-US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0BA7966-512E-4C35-A303-EC03F77BD6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i="1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C1FE77D-BABE-49FE-9E17-24200490AA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05100" y="6356350"/>
            <a:ext cx="4683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D3CA83B-9A09-48A9-A960-502DD2242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69200" y="6356350"/>
            <a:ext cx="1117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5A87238-70C2-4A4A-9DE8-0951AAB6842A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ytuł 1">
            <a:extLst>
              <a:ext uri="{FF2B5EF4-FFF2-40B4-BE49-F238E27FC236}">
                <a16:creationId xmlns:a16="http://schemas.microsoft.com/office/drawing/2014/main" id="{B348D356-598C-4F0F-A191-75BA34253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pl-PL" altLang="en-US" sz="3200">
                <a:solidFill>
                  <a:srgbClr val="0039A6"/>
                </a:solidFill>
                <a:cs typeface="Arial" panose="020B0604020202020204" pitchFamily="34" charset="0"/>
              </a:rPr>
              <a:t>A. Informacje o zespole realizującym ćwiczenie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BCC39334-EA4F-4A11-B8C6-D12EA37D63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3340927"/>
              </p:ext>
            </p:extLst>
          </p:nvPr>
        </p:nvGraphicFramePr>
        <p:xfrm>
          <a:off x="457200" y="1600200"/>
          <a:ext cx="8229600" cy="239712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892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6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690">
                <a:tc>
                  <a:txBody>
                    <a:bodyPr/>
                    <a:lstStyle/>
                    <a:p>
                      <a:pPr algn="r"/>
                      <a:r>
                        <a:rPr lang="pl-PL" sz="1800" dirty="0"/>
                        <a:t>Nazwa przedmiotu:</a:t>
                      </a:r>
                      <a:endParaRPr lang="en-US" sz="1800" dirty="0"/>
                    </a:p>
                  </a:txBody>
                  <a:tcPr marT="45703" marB="45703" anchor="ctr"/>
                </a:tc>
                <a:tc>
                  <a:txBody>
                    <a:bodyPr/>
                    <a:lstStyle/>
                    <a:p>
                      <a:r>
                        <a:rPr lang="pl-PL" sz="1800" dirty="0"/>
                        <a:t>Automatyka pojazdowa</a:t>
                      </a:r>
                      <a:endParaRPr lang="en-US" sz="1800" dirty="0"/>
                    </a:p>
                  </a:txBody>
                  <a:tcPr marT="45703" marB="4570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90">
                <a:tc>
                  <a:txBody>
                    <a:bodyPr/>
                    <a:lstStyle/>
                    <a:p>
                      <a:pPr algn="r"/>
                      <a:r>
                        <a:rPr lang="pl-PL" sz="1800" b="1" dirty="0"/>
                        <a:t>Nazwa ćwiczenia:</a:t>
                      </a:r>
                      <a:endParaRPr lang="en-US" sz="1800" b="1" dirty="0"/>
                    </a:p>
                  </a:txBody>
                  <a:tcPr marT="45703" marB="45703"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Sieci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wymiany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danych</a:t>
                      </a:r>
                      <a:endParaRPr lang="en-US" sz="1800" dirty="0"/>
                    </a:p>
                  </a:txBody>
                  <a:tcPr marT="45703" marB="4570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90">
                <a:tc>
                  <a:txBody>
                    <a:bodyPr/>
                    <a:lstStyle/>
                    <a:p>
                      <a:pPr algn="r"/>
                      <a:r>
                        <a:rPr lang="pl-PL" sz="1800" b="1" dirty="0"/>
                        <a:t>Data</a:t>
                      </a:r>
                      <a:r>
                        <a:rPr lang="pl-PL" sz="1800" b="1" baseline="0" dirty="0"/>
                        <a:t> ćwiczenia:</a:t>
                      </a:r>
                      <a:endParaRPr lang="en-US" sz="1800" b="1" dirty="0"/>
                    </a:p>
                  </a:txBody>
                  <a:tcPr marT="45703" marB="45703" anchor="ctr"/>
                </a:tc>
                <a:tc>
                  <a:txBody>
                    <a:bodyPr/>
                    <a:lstStyle/>
                    <a:p>
                      <a:r>
                        <a:rPr lang="pl-PL" sz="1800" dirty="0"/>
                        <a:t>2019-03-27</a:t>
                      </a:r>
                      <a:endParaRPr lang="en-US" sz="1800" dirty="0"/>
                    </a:p>
                  </a:txBody>
                  <a:tcPr marT="45703" marB="4570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90">
                <a:tc>
                  <a:txBody>
                    <a:bodyPr/>
                    <a:lstStyle/>
                    <a:p>
                      <a:pPr algn="r"/>
                      <a:r>
                        <a:rPr lang="pl-PL" sz="1800" b="1" dirty="0"/>
                        <a:t>Czas</a:t>
                      </a:r>
                      <a:r>
                        <a:rPr lang="pl-PL" sz="1800" b="1" baseline="0" dirty="0"/>
                        <a:t> ćwiczenia:</a:t>
                      </a:r>
                      <a:endParaRPr lang="en-US" sz="1800" b="1" dirty="0"/>
                    </a:p>
                  </a:txBody>
                  <a:tcPr marT="45703" marB="45703" anchor="ctr"/>
                </a:tc>
                <a:tc>
                  <a:txBody>
                    <a:bodyPr/>
                    <a:lstStyle/>
                    <a:p>
                      <a:r>
                        <a:rPr lang="pl-PL" sz="1800" dirty="0"/>
                        <a:t>08:00</a:t>
                      </a:r>
                      <a:r>
                        <a:rPr lang="pl-PL" sz="1800" baseline="0" dirty="0"/>
                        <a:t> – 09:30</a:t>
                      </a:r>
                      <a:endParaRPr lang="en-US" sz="1800" dirty="0"/>
                    </a:p>
                  </a:txBody>
                  <a:tcPr marT="45703" marB="4570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366">
                <a:tc>
                  <a:txBody>
                    <a:bodyPr/>
                    <a:lstStyle/>
                    <a:p>
                      <a:pPr algn="r"/>
                      <a:r>
                        <a:rPr lang="pl-PL" sz="1800" b="1" dirty="0"/>
                        <a:t>Zespół</a:t>
                      </a:r>
                      <a:r>
                        <a:rPr lang="pl-PL" sz="1800" b="1" baseline="0" dirty="0"/>
                        <a:t> realizujący ćwiczenie:</a:t>
                      </a:r>
                      <a:endParaRPr lang="en-US" sz="1800" b="1" dirty="0"/>
                    </a:p>
                  </a:txBody>
                  <a:tcPr marT="45703" marB="45703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800" dirty="0"/>
                        <a:t>Katarzyna Wątorska</a:t>
                      </a:r>
                      <a:endParaRPr lang="pl-PL" sz="1800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800" baseline="0" dirty="0"/>
                        <a:t>Jacek Wójtowicz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800" baseline="0" dirty="0"/>
                        <a:t>Bartłomiej Mróz</a:t>
                      </a:r>
                      <a:endParaRPr lang="en-US" sz="1800" dirty="0"/>
                    </a:p>
                  </a:txBody>
                  <a:tcPr marT="45703" marB="4570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118" name="Symbol zastępczy numeru slajdu 3">
            <a:extLst>
              <a:ext uri="{FF2B5EF4-FFF2-40B4-BE49-F238E27FC236}">
                <a16:creationId xmlns:a16="http://schemas.microsoft.com/office/drawing/2014/main" id="{CE8B9588-55EB-4F3F-9470-684DFABD2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35C6470-3351-44E4-9AD5-60166A2BBB8B}" type="slidenum">
              <a:rPr lang="pl-PL" altLang="pl-PL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pl-PL" altLang="pl-PL" sz="1200">
              <a:solidFill>
                <a:srgbClr val="898989"/>
              </a:solidFill>
            </a:endParaRPr>
          </a:p>
        </p:txBody>
      </p:sp>
      <p:sp>
        <p:nvSpPr>
          <p:cNvPr id="6" name="Symbol zastępczy daty 5">
            <a:extLst>
              <a:ext uri="{FF2B5EF4-FFF2-40B4-BE49-F238E27FC236}">
                <a16:creationId xmlns:a16="http://schemas.microsoft.com/office/drawing/2014/main" id="{C4A5320C-99E4-4EFE-9781-35FAD00DAEB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Kraków, 2019</a:t>
            </a:r>
            <a:endParaRPr lang="pl-PL"/>
          </a:p>
        </p:txBody>
      </p:sp>
      <p:sp>
        <p:nvSpPr>
          <p:cNvPr id="7" name="Symbol zastępczy stopki 6">
            <a:extLst>
              <a:ext uri="{FF2B5EF4-FFF2-40B4-BE49-F238E27FC236}">
                <a16:creationId xmlns:a16="http://schemas.microsoft.com/office/drawing/2014/main" id="{AA336492-9436-4D91-9843-A808C09D3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grpSp>
        <p:nvGrpSpPr>
          <p:cNvPr id="4121" name="Group 4">
            <a:extLst>
              <a:ext uri="{FF2B5EF4-FFF2-40B4-BE49-F238E27FC236}">
                <a16:creationId xmlns:a16="http://schemas.microsoft.com/office/drawing/2014/main" id="{C0BFB8C5-A429-4BD1-938D-5737F8BA5C4B}"/>
              </a:ext>
            </a:extLst>
          </p:cNvPr>
          <p:cNvGrpSpPr>
            <a:grpSpLocks/>
          </p:cNvGrpSpPr>
          <p:nvPr/>
        </p:nvGrpSpPr>
        <p:grpSpPr bwMode="auto">
          <a:xfrm>
            <a:off x="1163638" y="4625975"/>
            <a:ext cx="6289675" cy="1101725"/>
            <a:chOff x="960675" y="4519119"/>
            <a:chExt cx="6290018" cy="1100993"/>
          </a:xfrm>
        </p:grpSpPr>
        <p:pic>
          <p:nvPicPr>
            <p:cNvPr id="4122" name="Picture 1" descr="59a7622afc">
              <a:extLst>
                <a:ext uri="{FF2B5EF4-FFF2-40B4-BE49-F238E27FC236}">
                  <a16:creationId xmlns:a16="http://schemas.microsoft.com/office/drawing/2014/main" id="{8C9B6330-4B55-49BB-945C-B4D543B9D6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675" y="4519119"/>
              <a:ext cx="1415562" cy="11009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23" name="Picture 2" descr="logo-eaiib">
              <a:extLst>
                <a:ext uri="{FF2B5EF4-FFF2-40B4-BE49-F238E27FC236}">
                  <a16:creationId xmlns:a16="http://schemas.microsoft.com/office/drawing/2014/main" id="{1ADB8374-8745-4327-91B8-2059ED249D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8405" y="4653909"/>
              <a:ext cx="997694" cy="831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24" name="Picture 3">
              <a:extLst>
                <a:ext uri="{FF2B5EF4-FFF2-40B4-BE49-F238E27FC236}">
                  <a16:creationId xmlns:a16="http://schemas.microsoft.com/office/drawing/2014/main" id="{2F2B6BC0-F5DE-42B2-8472-302ECEF9CA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8267" y="4760960"/>
              <a:ext cx="771638" cy="617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25" name="Obraz 3" descr="Opis: logo_autonomous_vehicle_color.png">
              <a:extLst>
                <a:ext uri="{FF2B5EF4-FFF2-40B4-BE49-F238E27FC236}">
                  <a16:creationId xmlns:a16="http://schemas.microsoft.com/office/drawing/2014/main" id="{CE9F685F-39ED-4C6B-835D-C7B77CD7F9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2073" y="4790167"/>
              <a:ext cx="698620" cy="558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ytuł 1">
            <a:extLst>
              <a:ext uri="{FF2B5EF4-FFF2-40B4-BE49-F238E27FC236}">
                <a16:creationId xmlns:a16="http://schemas.microsoft.com/office/drawing/2014/main" id="{ABF5A8D4-0581-44F3-9CA5-FAAE1588E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3525"/>
            <a:ext cx="8229600" cy="657225"/>
          </a:xfrm>
        </p:spPr>
        <p:txBody>
          <a:bodyPr/>
          <a:lstStyle/>
          <a:p>
            <a:pPr algn="l" eaLnBrk="1" hangingPunct="1"/>
            <a:r>
              <a:rPr lang="pl-PL" altLang="en-US" sz="3200">
                <a:solidFill>
                  <a:srgbClr val="0039A6"/>
                </a:solidFill>
                <a:cs typeface="Arial" panose="020B0604020202020204" pitchFamily="34" charset="0"/>
              </a:rPr>
              <a:t>B. Sformułowanie problemu</a:t>
            </a:r>
          </a:p>
        </p:txBody>
      </p:sp>
      <p:sp>
        <p:nvSpPr>
          <p:cNvPr id="6147" name="Symbol zastępczy numeru slajdu 3">
            <a:extLst>
              <a:ext uri="{FF2B5EF4-FFF2-40B4-BE49-F238E27FC236}">
                <a16:creationId xmlns:a16="http://schemas.microsoft.com/office/drawing/2014/main" id="{47E35F72-7969-4C40-BCC0-8236643FC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39F2D3-9182-4B1D-B735-06D44DCD2F8D}" type="slidenum">
              <a:rPr lang="pl-PL" altLang="pl-PL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pl-PL" altLang="pl-PL" sz="1200">
              <a:solidFill>
                <a:srgbClr val="898989"/>
              </a:solidFill>
            </a:endParaRPr>
          </a:p>
        </p:txBody>
      </p:sp>
      <p:sp>
        <p:nvSpPr>
          <p:cNvPr id="6" name="Symbol zastępczy daty 5">
            <a:extLst>
              <a:ext uri="{FF2B5EF4-FFF2-40B4-BE49-F238E27FC236}">
                <a16:creationId xmlns:a16="http://schemas.microsoft.com/office/drawing/2014/main" id="{D63DD4DE-E50C-4CA2-83AC-2E642E2F2E0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Kraków, 2019</a:t>
            </a:r>
            <a:endParaRPr lang="pl-PL"/>
          </a:p>
        </p:txBody>
      </p:sp>
      <p:sp>
        <p:nvSpPr>
          <p:cNvPr id="7" name="Symbol zastępczy stopki 6">
            <a:extLst>
              <a:ext uri="{FF2B5EF4-FFF2-40B4-BE49-F238E27FC236}">
                <a16:creationId xmlns:a16="http://schemas.microsoft.com/office/drawing/2014/main" id="{91C936D9-8223-4393-8CBD-59AD40AD4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pole tekstowe 1">
                <a:extLst>
                  <a:ext uri="{FF2B5EF4-FFF2-40B4-BE49-F238E27FC236}">
                    <a16:creationId xmlns:a16="http://schemas.microsoft.com/office/drawing/2014/main" id="{EC16A84E-90B0-4BFF-8AFC-745D8ED01C15}"/>
                  </a:ext>
                </a:extLst>
              </p:cNvPr>
              <p:cNvSpPr txBox="1"/>
              <p:nvPr/>
            </p:nvSpPr>
            <p:spPr>
              <a:xfrm>
                <a:off x="528810" y="920750"/>
                <a:ext cx="7965195" cy="5035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pl-PL" dirty="0"/>
                  <a:t>Celem ćwiczenia jest zasymulowanie rozproszonego systemu wymiany informacji z wykorzystaniem sieci CAN. System składa się z dwóch węzłów i dwóch paneli wizualizacyjnych. </a:t>
                </a:r>
                <a:r>
                  <a:rPr lang="pl-PL" dirty="0" err="1"/>
                  <a:t>ThrottlePanel</a:t>
                </a:r>
                <a:r>
                  <a:rPr lang="pl-PL" dirty="0"/>
                  <a:t> umożliwia płynne zadawanie wartości otwarcia przepustnicy w zakresie 0-2500. </a:t>
                </a:r>
                <a:r>
                  <a:rPr lang="pl-PL" dirty="0" err="1"/>
                  <a:t>EnginePanel</a:t>
                </a:r>
                <a:r>
                  <a:rPr lang="pl-PL" dirty="0"/>
                  <a:t> wyświetla ilość obrotów silnika w zależności od wartości zadanej na </a:t>
                </a:r>
                <a:r>
                  <a:rPr lang="pl-PL" dirty="0" err="1"/>
                  <a:t>ThrottlePanel</a:t>
                </a:r>
                <a:r>
                  <a:rPr lang="pl-PL" dirty="0"/>
                  <a:t>. Za jej odbiór oraz przeskalowanie jest odpowiedzialny węzeł 1. Następnie wysyła on te dwa sygnały w jednej wiadomości. Węzeł 2 na podstawie tych danych wylicza i przeskalowuje liczbę obrotów silnika. Dynamika obrotów silnika została zasymulowania równaniem: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l-PL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l-PL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pl-PL" i="1">
                          <a:latin typeface="Cambria Math" panose="02040503050406030204" pitchFamily="18" charset="0"/>
                        </a:rPr>
                        <m:t>+1) = (1+ </m:t>
                      </m:r>
                      <m:r>
                        <a:rPr lang="pl-PL" i="1">
                          <a:latin typeface="Cambria Math" panose="02040503050406030204" pitchFamily="18" charset="0"/>
                        </a:rPr>
                        <m:t>𝑎h</m:t>
                      </m:r>
                      <m:r>
                        <a:rPr lang="pl-PL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l-PL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l-PL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l-PL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pl-PL" i="1">
                          <a:latin typeface="Cambria Math" panose="02040503050406030204" pitchFamily="18" charset="0"/>
                        </a:rPr>
                        <m:t>)+ </m:t>
                      </m:r>
                      <m:r>
                        <a:rPr lang="pl-PL" i="1">
                          <a:latin typeface="Cambria Math" panose="02040503050406030204" pitchFamily="18" charset="0"/>
                        </a:rPr>
                        <m:t>𝑏h𝑢</m:t>
                      </m:r>
                      <m:r>
                        <a:rPr lang="pl-PL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l-PL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pl-PL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l-PL" dirty="0"/>
              </a:p>
              <a:p>
                <a:pPr algn="just">
                  <a:lnSpc>
                    <a:spcPct val="150000"/>
                  </a:lnSpc>
                </a:pPr>
                <a:r>
                  <a:rPr lang="pl-PL" dirty="0"/>
                  <a:t>Przyjęto następujące wartości parametrów: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=−0.5,  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=0.75,  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r>
                  <a:rPr lang="pl-PL" dirty="0"/>
                  <a:t>.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pl-PL" dirty="0"/>
                  <a:t> to wartość otwarcia przepustnicy, a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dirty="0"/>
                  <a:t> – wartość prędkości obrotowej silnika. </a:t>
                </a:r>
              </a:p>
            </p:txBody>
          </p:sp>
        </mc:Choice>
        <mc:Fallback>
          <p:sp>
            <p:nvSpPr>
              <p:cNvPr id="2" name="pole tekstowe 1">
                <a:extLst>
                  <a:ext uri="{FF2B5EF4-FFF2-40B4-BE49-F238E27FC236}">
                    <a16:creationId xmlns:a16="http://schemas.microsoft.com/office/drawing/2014/main" id="{EC16A84E-90B0-4BFF-8AFC-745D8ED01C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10" y="920750"/>
                <a:ext cx="7965195" cy="5035353"/>
              </a:xfrm>
              <a:prstGeom prst="rect">
                <a:avLst/>
              </a:prstGeom>
              <a:blipFill>
                <a:blip r:embed="rId3"/>
                <a:stretch>
                  <a:fillRect l="-689" r="-689" b="-96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ytuł 1">
            <a:extLst>
              <a:ext uri="{FF2B5EF4-FFF2-40B4-BE49-F238E27FC236}">
                <a16:creationId xmlns:a16="http://schemas.microsoft.com/office/drawing/2014/main" id="{B90EFA88-F91C-4B8D-B17C-96104C12F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438" y="82550"/>
            <a:ext cx="5048250" cy="596900"/>
          </a:xfrm>
        </p:spPr>
        <p:txBody>
          <a:bodyPr/>
          <a:lstStyle/>
          <a:p>
            <a:pPr algn="l" eaLnBrk="1" hangingPunct="1"/>
            <a:r>
              <a:rPr lang="pl-PL" altLang="en-US" sz="2800">
                <a:solidFill>
                  <a:srgbClr val="0039A6"/>
                </a:solidFill>
                <a:cs typeface="Arial" panose="020B0604020202020204" pitchFamily="34" charset="0"/>
              </a:rPr>
              <a:t>C. Sposób rozwiązania problemu</a:t>
            </a:r>
          </a:p>
        </p:txBody>
      </p:sp>
      <p:sp>
        <p:nvSpPr>
          <p:cNvPr id="8195" name="Symbol zastępczy numeru slajdu 3">
            <a:extLst>
              <a:ext uri="{FF2B5EF4-FFF2-40B4-BE49-F238E27FC236}">
                <a16:creationId xmlns:a16="http://schemas.microsoft.com/office/drawing/2014/main" id="{7B9B41F0-74A3-43AF-ACCF-8873D49E9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3AD7C1-81B2-4F7E-8666-A5125DB92F28}" type="slidenum">
              <a:rPr lang="pl-PL" altLang="pl-PL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pl-PL" altLang="pl-PL" sz="1200">
              <a:solidFill>
                <a:srgbClr val="898989"/>
              </a:solidFill>
            </a:endParaRPr>
          </a:p>
        </p:txBody>
      </p:sp>
      <p:sp>
        <p:nvSpPr>
          <p:cNvPr id="6" name="Symbol zastępczy daty 5">
            <a:extLst>
              <a:ext uri="{FF2B5EF4-FFF2-40B4-BE49-F238E27FC236}">
                <a16:creationId xmlns:a16="http://schemas.microsoft.com/office/drawing/2014/main" id="{1E57C8A5-79AE-4020-9F94-1B26AFFE5F0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Kraków, 2019</a:t>
            </a:r>
            <a:endParaRPr lang="pl-PL"/>
          </a:p>
        </p:txBody>
      </p:sp>
      <p:sp>
        <p:nvSpPr>
          <p:cNvPr id="7" name="Symbol zastępczy stopki 6">
            <a:extLst>
              <a:ext uri="{FF2B5EF4-FFF2-40B4-BE49-F238E27FC236}">
                <a16:creationId xmlns:a16="http://schemas.microsoft.com/office/drawing/2014/main" id="{540FBF6D-62F0-48EA-9ECE-0F33DDAC3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cxnSp>
        <p:nvCxnSpPr>
          <p:cNvPr id="14" name="Łącznik prosty ze strzałką 13">
            <a:extLst>
              <a:ext uri="{FF2B5EF4-FFF2-40B4-BE49-F238E27FC236}">
                <a16:creationId xmlns:a16="http://schemas.microsoft.com/office/drawing/2014/main" id="{841FF668-D448-4068-B500-43A46A6D8A11}"/>
              </a:ext>
            </a:extLst>
          </p:cNvPr>
          <p:cNvCxnSpPr>
            <a:cxnSpLocks/>
          </p:cNvCxnSpPr>
          <p:nvPr/>
        </p:nvCxnSpPr>
        <p:spPr>
          <a:xfrm flipH="1">
            <a:off x="4032248" y="4915226"/>
            <a:ext cx="10046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95D405F7-89BC-42F6-93CB-2427A21A1B8F}"/>
              </a:ext>
            </a:extLst>
          </p:cNvPr>
          <p:cNvSpPr txBox="1"/>
          <p:nvPr/>
        </p:nvSpPr>
        <p:spPr>
          <a:xfrm>
            <a:off x="4643743" y="5223922"/>
            <a:ext cx="1534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Kod węzła A</a:t>
            </a:r>
          </a:p>
        </p:txBody>
      </p:sp>
      <p:cxnSp>
        <p:nvCxnSpPr>
          <p:cNvPr id="18" name="Łącznik prosty ze strzałką 17">
            <a:extLst>
              <a:ext uri="{FF2B5EF4-FFF2-40B4-BE49-F238E27FC236}">
                <a16:creationId xmlns:a16="http://schemas.microsoft.com/office/drawing/2014/main" id="{28A117A1-3125-44C8-876D-101C5ADBE66A}"/>
              </a:ext>
            </a:extLst>
          </p:cNvPr>
          <p:cNvCxnSpPr>
            <a:cxnSpLocks/>
          </p:cNvCxnSpPr>
          <p:nvPr/>
        </p:nvCxnSpPr>
        <p:spPr>
          <a:xfrm flipV="1">
            <a:off x="7219649" y="4416662"/>
            <a:ext cx="0" cy="6889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E9DB9C0E-1ACF-4548-B7BA-A4CA848411E3}"/>
              </a:ext>
            </a:extLst>
          </p:cNvPr>
          <p:cNvSpPr txBox="1"/>
          <p:nvPr/>
        </p:nvSpPr>
        <p:spPr>
          <a:xfrm>
            <a:off x="6596109" y="5255581"/>
            <a:ext cx="1908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Kod węzła B</a:t>
            </a:r>
          </a:p>
        </p:txBody>
      </p:sp>
      <p:cxnSp>
        <p:nvCxnSpPr>
          <p:cNvPr id="23" name="Łącznik prosty ze strzałką 22">
            <a:extLst>
              <a:ext uri="{FF2B5EF4-FFF2-40B4-BE49-F238E27FC236}">
                <a16:creationId xmlns:a16="http://schemas.microsoft.com/office/drawing/2014/main" id="{866E724D-939D-4628-892D-E403DF6C45DC}"/>
              </a:ext>
            </a:extLst>
          </p:cNvPr>
          <p:cNvCxnSpPr>
            <a:cxnSpLocks/>
          </p:cNvCxnSpPr>
          <p:nvPr/>
        </p:nvCxnSpPr>
        <p:spPr>
          <a:xfrm>
            <a:off x="2122831" y="2175230"/>
            <a:ext cx="78548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pole tekstowe 26">
            <a:extLst>
              <a:ext uri="{FF2B5EF4-FFF2-40B4-BE49-F238E27FC236}">
                <a16:creationId xmlns:a16="http://schemas.microsoft.com/office/drawing/2014/main" id="{E6F2E9EB-031E-4BB4-8288-4931391ABD1A}"/>
              </a:ext>
            </a:extLst>
          </p:cNvPr>
          <p:cNvSpPr txBox="1"/>
          <p:nvPr/>
        </p:nvSpPr>
        <p:spPr>
          <a:xfrm>
            <a:off x="1444047" y="2582710"/>
            <a:ext cx="1398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Schemat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66BE3C2-FAA5-4717-8DCB-C3D1A586C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82" y="3153854"/>
            <a:ext cx="3708219" cy="2880113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C3E5AF0A-1CD7-4F5F-AF05-96A1DEEFFB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510" y="742838"/>
            <a:ext cx="4892932" cy="2803176"/>
          </a:xfrm>
          <a:prstGeom prst="rect">
            <a:avLst/>
          </a:prstGeom>
        </p:spPr>
      </p:pic>
      <p:pic>
        <p:nvPicPr>
          <p:cNvPr id="15" name="Obraz 14">
            <a:extLst>
              <a:ext uri="{FF2B5EF4-FFF2-40B4-BE49-F238E27FC236}">
                <a16:creationId xmlns:a16="http://schemas.microsoft.com/office/drawing/2014/main" id="{F9BF1D69-DA47-4027-BE57-B90DD3CB912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048" t="6808" r="21341" b="22946"/>
          <a:stretch/>
        </p:blipFill>
        <p:spPr>
          <a:xfrm>
            <a:off x="381094" y="825058"/>
            <a:ext cx="1807494" cy="176553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ytuł 1">
            <a:extLst>
              <a:ext uri="{FF2B5EF4-FFF2-40B4-BE49-F238E27FC236}">
                <a16:creationId xmlns:a16="http://schemas.microsoft.com/office/drawing/2014/main" id="{F2BD3071-640D-468B-94DB-1D197D829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488" y="288925"/>
            <a:ext cx="1936750" cy="328613"/>
          </a:xfrm>
        </p:spPr>
        <p:txBody>
          <a:bodyPr/>
          <a:lstStyle/>
          <a:p>
            <a:pPr algn="l" eaLnBrk="1" hangingPunct="1"/>
            <a:r>
              <a:rPr lang="pl-PL" altLang="en-US" sz="3200">
                <a:solidFill>
                  <a:srgbClr val="0039A6"/>
                </a:solidFill>
                <a:cs typeface="Arial" panose="020B0604020202020204" pitchFamily="34" charset="0"/>
              </a:rPr>
              <a:t>D. Wyniki</a:t>
            </a:r>
          </a:p>
        </p:txBody>
      </p:sp>
      <p:sp>
        <p:nvSpPr>
          <p:cNvPr id="10243" name="Symbol zastępczy numeru slajdu 3">
            <a:extLst>
              <a:ext uri="{FF2B5EF4-FFF2-40B4-BE49-F238E27FC236}">
                <a16:creationId xmlns:a16="http://schemas.microsoft.com/office/drawing/2014/main" id="{1B0BE0FE-08ED-42CA-89BC-A3C550BD9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CBF52F-5B50-4BBB-8979-A7A5344A3A90}" type="slidenum">
              <a:rPr lang="pl-PL" altLang="pl-PL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pl-PL" altLang="pl-PL" sz="1200">
              <a:solidFill>
                <a:srgbClr val="898989"/>
              </a:solidFill>
            </a:endParaRPr>
          </a:p>
        </p:txBody>
      </p:sp>
      <p:sp>
        <p:nvSpPr>
          <p:cNvPr id="6" name="Symbol zastępczy daty 5">
            <a:extLst>
              <a:ext uri="{FF2B5EF4-FFF2-40B4-BE49-F238E27FC236}">
                <a16:creationId xmlns:a16="http://schemas.microsoft.com/office/drawing/2014/main" id="{042761D1-4A2D-46ED-ABA7-58D97E2CF24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Kraków, 2019</a:t>
            </a:r>
            <a:endParaRPr lang="pl-PL"/>
          </a:p>
        </p:txBody>
      </p:sp>
      <p:sp>
        <p:nvSpPr>
          <p:cNvPr id="7" name="Symbol zastępczy stopki 6">
            <a:extLst>
              <a:ext uri="{FF2B5EF4-FFF2-40B4-BE49-F238E27FC236}">
                <a16:creationId xmlns:a16="http://schemas.microsoft.com/office/drawing/2014/main" id="{C427A2E0-AC89-4124-8939-6F3940878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Sprawozdanie z ćwiczeń laboratoryjnych z Automatyki Pojazdowej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78696F1C-263D-448A-B42F-05F10C0AF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74" y="1842568"/>
            <a:ext cx="3627131" cy="376828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D9D4B9C8-6761-41B5-AC44-E856787AD1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2476" y="541631"/>
            <a:ext cx="3368809" cy="3488109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7F5A6B50-1DFC-4CF5-9189-C01C9AD6BA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0297" y="2981011"/>
            <a:ext cx="2819751" cy="293425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ytuł 1">
            <a:extLst>
              <a:ext uri="{FF2B5EF4-FFF2-40B4-BE49-F238E27FC236}">
                <a16:creationId xmlns:a16="http://schemas.microsoft.com/office/drawing/2014/main" id="{8DC32D7B-D560-4E0F-84E6-D7CFA1D1E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pl-PL" altLang="en-US" sz="3200">
                <a:solidFill>
                  <a:srgbClr val="0039A6"/>
                </a:solidFill>
                <a:cs typeface="Arial" panose="020B0604020202020204" pitchFamily="34" charset="0"/>
              </a:rPr>
              <a:t>E. Wnioski</a:t>
            </a:r>
          </a:p>
        </p:txBody>
      </p:sp>
      <p:sp>
        <p:nvSpPr>
          <p:cNvPr id="12292" name="Symbol zastępczy numeru slajdu 3">
            <a:extLst>
              <a:ext uri="{FF2B5EF4-FFF2-40B4-BE49-F238E27FC236}">
                <a16:creationId xmlns:a16="http://schemas.microsoft.com/office/drawing/2014/main" id="{B00D1200-BD3C-42A6-9209-1E15613F3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E1F79F-48F7-4B45-AD4D-2B25ADD4BA5B}" type="slidenum">
              <a:rPr lang="pl-PL" altLang="pl-PL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pl-PL" altLang="pl-PL" sz="1200">
              <a:solidFill>
                <a:srgbClr val="898989"/>
              </a:solidFill>
            </a:endParaRPr>
          </a:p>
        </p:txBody>
      </p:sp>
      <p:sp>
        <p:nvSpPr>
          <p:cNvPr id="6" name="Symbol zastępczy daty 5">
            <a:extLst>
              <a:ext uri="{FF2B5EF4-FFF2-40B4-BE49-F238E27FC236}">
                <a16:creationId xmlns:a16="http://schemas.microsoft.com/office/drawing/2014/main" id="{A514A7E1-B7D3-4314-B3AC-B1942CC7364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Kraków, 2019</a:t>
            </a:r>
            <a:endParaRPr lang="pl-PL"/>
          </a:p>
        </p:txBody>
      </p:sp>
      <p:sp>
        <p:nvSpPr>
          <p:cNvPr id="7" name="Symbol zastępczy stopki 6">
            <a:extLst>
              <a:ext uri="{FF2B5EF4-FFF2-40B4-BE49-F238E27FC236}">
                <a16:creationId xmlns:a16="http://schemas.microsoft.com/office/drawing/2014/main" id="{9D884240-C741-4827-8114-E7F17C937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540354F1-C7CE-4373-8C20-8678BF31DBA3}"/>
              </a:ext>
            </a:extLst>
          </p:cNvPr>
          <p:cNvSpPr txBox="1"/>
          <p:nvPr/>
        </p:nvSpPr>
        <p:spPr>
          <a:xfrm>
            <a:off x="308344" y="1488558"/>
            <a:ext cx="78680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W środowisku </a:t>
            </a:r>
            <a:r>
              <a:rPr lang="pl-PL" dirty="0" err="1"/>
              <a:t>CANoe</a:t>
            </a:r>
            <a:r>
              <a:rPr lang="pl-PL" dirty="0"/>
              <a:t> zaimplementowaliśmy zadany system wraz z dwoma panelami, do których przypisaliśmy zmienne globalne. </a:t>
            </a:r>
          </a:p>
          <a:p>
            <a:r>
              <a:rPr lang="pl-PL" dirty="0"/>
              <a:t>Dowiedzieliśmy się jak stworzyć elementy interfejsu użytkownika i połączyć je z </a:t>
            </a:r>
            <a:r>
              <a:rPr lang="pl-PL"/>
              <a:t>wprowadzanymi wartościami.</a:t>
            </a:r>
            <a:endParaRPr lang="pl-P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650</TotalTime>
  <Words>328</Words>
  <Application>Microsoft Office PowerPoint</Application>
  <PresentationFormat>Pokaz na ekranie (4:3)</PresentationFormat>
  <Paragraphs>46</Paragraphs>
  <Slides>5</Slides>
  <Notes>5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9" baseType="lpstr">
      <vt:lpstr>Arial</vt:lpstr>
      <vt:lpstr>Calibri</vt:lpstr>
      <vt:lpstr>Cambria Math</vt:lpstr>
      <vt:lpstr>Motyw pakietu Office</vt:lpstr>
      <vt:lpstr>A. Informacje o zespole realizującym ćwiczenie</vt:lpstr>
      <vt:lpstr>B. Sformułowanie problemu</vt:lpstr>
      <vt:lpstr>C. Sposób rozwiązania problemu</vt:lpstr>
      <vt:lpstr>D. Wyniki</vt:lpstr>
      <vt:lpstr>E. Wnioski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Paweł Skruch</dc:creator>
  <cp:lastModifiedBy>Katarzyna Wątorska</cp:lastModifiedBy>
  <cp:revision>566</cp:revision>
  <cp:lastPrinted>2019-03-07T18:00:22Z</cp:lastPrinted>
  <dcterms:created xsi:type="dcterms:W3CDTF">2016-11-20T06:09:38Z</dcterms:created>
  <dcterms:modified xsi:type="dcterms:W3CDTF">2019-03-27T08:32:38Z</dcterms:modified>
</cp:coreProperties>
</file>