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90" d="100"/>
          <a:sy n="90" d="100"/>
        </p:scale>
        <p:origin x="387" y="-2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5/19/2019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5/19/2019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849755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hamulcowe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2019-05-08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D86CE73-4CE2-4C50-81C0-35C1E195F2DA}"/>
              </a:ext>
            </a:extLst>
          </p:cNvPr>
          <p:cNvSpPr/>
          <p:nvPr/>
        </p:nvSpPr>
        <p:spPr>
          <a:xfrm>
            <a:off x="199440" y="598707"/>
            <a:ext cx="8290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Celem zajęć była budowa modelu systemu ABS i jego symulacja komputerowa. W środowisku MATLAB/</a:t>
            </a:r>
            <a:r>
              <a:rPr lang="pl-PL" sz="1400" dirty="0" err="1"/>
              <a:t>Simulink</a:t>
            </a:r>
            <a:r>
              <a:rPr lang="pl-PL" sz="1400" dirty="0"/>
              <a:t> stworzyliśmy model opisujący dynamikę hamującego samochodu. Reprezentują go równania: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423E42B-7D3A-4EF5-9157-2A97B2B7C9CE}"/>
              </a:ext>
            </a:extLst>
          </p:cNvPr>
          <p:cNvSpPr/>
          <p:nvPr/>
        </p:nvSpPr>
        <p:spPr>
          <a:xfrm>
            <a:off x="199440" y="5319593"/>
            <a:ext cx="8868579" cy="106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l-PL" sz="1400" dirty="0"/>
              <a:t>W oparciu o model przeprowadziliśmy następnie symulacje komputerowe, reprezentujące różne scenariusze hamowania. Analizę porównawczą wykonaliśmy w kontekście parametru określającego poślizg koła. W drugiej części ćwiczenia zaprojektowaliśmy prostu regulator, który w momencie wykrycia poślizgu kół zmniejszał na zadany czas siłę hamowania pochodzącą od układu hamulcowego.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E51AAD78-73D5-4382-9396-BEC732E8D27A}"/>
                  </a:ext>
                </a:extLst>
              </p:cNvPr>
              <p:cNvSpPr txBox="1"/>
              <p:nvPr/>
            </p:nvSpPr>
            <p:spPr>
              <a:xfrm>
                <a:off x="491037" y="1364330"/>
                <a:ext cx="1190198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E51AAD78-73D5-4382-9396-BEC732E8D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7" y="1364330"/>
                <a:ext cx="1190198" cy="265970"/>
              </a:xfrm>
              <a:prstGeom prst="rect">
                <a:avLst/>
              </a:prstGeom>
              <a:blipFill>
                <a:blip r:embed="rId3"/>
                <a:stretch>
                  <a:fillRect l="-3590" b="-279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BE4983F-B82E-4DBD-92EC-28EB3A92133F}"/>
                  </a:ext>
                </a:extLst>
              </p:cNvPr>
              <p:cNvSpPr/>
              <p:nvPr/>
            </p:nvSpPr>
            <p:spPr>
              <a:xfrm>
                <a:off x="387556" y="1849819"/>
                <a:ext cx="1720792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l-PL" sz="16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BE4983F-B82E-4DBD-92EC-28EB3A921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6" y="1849819"/>
                <a:ext cx="1720792" cy="358303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5E8B7664-B1B9-43A7-A9D3-706809BCE0A9}"/>
                  </a:ext>
                </a:extLst>
              </p:cNvPr>
              <p:cNvSpPr/>
              <p:nvPr/>
            </p:nvSpPr>
            <p:spPr>
              <a:xfrm>
                <a:off x="401755" y="2231746"/>
                <a:ext cx="2812373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>
                        <m:f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5E8B7664-B1B9-43A7-A9D3-706809BCE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5" y="2231746"/>
                <a:ext cx="2812373" cy="561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20538EB-0BA7-4D00-9AAA-3C054D1BD071}"/>
                  </a:ext>
                </a:extLst>
              </p:cNvPr>
              <p:cNvSpPr txBox="1"/>
              <p:nvPr/>
            </p:nvSpPr>
            <p:spPr>
              <a:xfrm>
                <a:off x="530205" y="3021781"/>
                <a:ext cx="1397049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20538EB-0BA7-4D00-9AAA-3C054D1B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5" y="3021781"/>
                <a:ext cx="1397049" cy="469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B769B3E7-FF6C-4FF5-B639-279D5E7CC3C3}"/>
                  </a:ext>
                </a:extLst>
              </p:cNvPr>
              <p:cNvSpPr/>
              <p:nvPr/>
            </p:nvSpPr>
            <p:spPr>
              <a:xfrm>
                <a:off x="316095" y="3594052"/>
                <a:ext cx="4684809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B769B3E7-FF6C-4FF5-B639-279D5E7CC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5" y="3594052"/>
                <a:ext cx="4684809" cy="561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>
                <a:extLst>
                  <a:ext uri="{FF2B5EF4-FFF2-40B4-BE49-F238E27FC236}">
                    <a16:creationId xmlns:a16="http://schemas.microsoft.com/office/drawing/2014/main" id="{2F87F272-1228-46EA-AE7A-A4997CCA8438}"/>
                  </a:ext>
                </a:extLst>
              </p:cNvPr>
              <p:cNvSpPr/>
              <p:nvPr/>
            </p:nvSpPr>
            <p:spPr>
              <a:xfrm>
                <a:off x="387556" y="4174570"/>
                <a:ext cx="1745671" cy="60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11" name="Prostokąt 10">
                <a:extLst>
                  <a:ext uri="{FF2B5EF4-FFF2-40B4-BE49-F238E27FC236}">
                    <a16:creationId xmlns:a16="http://schemas.microsoft.com/office/drawing/2014/main" id="{2F87F272-1228-46EA-AE7A-A4997CCA8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6" y="4174570"/>
                <a:ext cx="1745671" cy="605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rostokąt 12">
                <a:extLst>
                  <a:ext uri="{FF2B5EF4-FFF2-40B4-BE49-F238E27FC236}">
                    <a16:creationId xmlns:a16="http://schemas.microsoft.com/office/drawing/2014/main" id="{CE659795-72B8-4D84-9181-C54A9C84DC87}"/>
                  </a:ext>
                </a:extLst>
              </p:cNvPr>
              <p:cNvSpPr/>
              <p:nvPr/>
            </p:nvSpPr>
            <p:spPr>
              <a:xfrm>
                <a:off x="388186" y="4758727"/>
                <a:ext cx="3128421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  <m:d>
                                <m:d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13" name="Prostokąt 12">
                <a:extLst>
                  <a:ext uri="{FF2B5EF4-FFF2-40B4-BE49-F238E27FC236}">
                    <a16:creationId xmlns:a16="http://schemas.microsoft.com/office/drawing/2014/main" id="{CE659795-72B8-4D84-9181-C54A9C84D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6" y="4758727"/>
                <a:ext cx="3128421" cy="37497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015E55F2-AA2E-48CE-890B-AD915CE7F510}"/>
                  </a:ext>
                </a:extLst>
              </p:cNvPr>
              <p:cNvSpPr txBox="1"/>
              <p:nvPr/>
            </p:nvSpPr>
            <p:spPr>
              <a:xfrm>
                <a:off x="5117559" y="1121927"/>
                <a:ext cx="3643461" cy="4325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pl-PL" sz="1400" dirty="0"/>
                  <a:t>Gdzie: 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pl-PL" sz="1400" dirty="0"/>
                  <a:t> - całkowita masa pojazdu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l-PL" sz="1400" dirty="0"/>
                  <a:t> - przyspieszenie grawitacyjne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400" dirty="0"/>
                  <a:t> - prędkość samochodu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1400" dirty="0"/>
                  <a:t> - przyspieszenie samochodu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400" dirty="0"/>
                  <a:t> - współczynnik tarcia między kołem a drogą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l-PL" sz="1400" dirty="0"/>
                  <a:t> - moment bezwładności koła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400" dirty="0"/>
                  <a:t>- prędkość kątowa koła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l-PL" sz="1400" dirty="0"/>
                  <a:t> - poślizg pojazdu</a:t>
                </a:r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400" dirty="0"/>
                  <a:t>- prędkość kątowa koła wyliczona w oparciu o prędkość pojazdu: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1400" dirty="0"/>
              </a:p>
              <a:p>
                <a:pPr marL="285750" indent="-285750">
                  <a:lnSpc>
                    <a:spcPct val="114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400" dirty="0"/>
                  <a:t> - parametry dobrane w sposób empiryczny w zależności od rodzaju podłoża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015E55F2-AA2E-48CE-890B-AD915CE7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59" y="1121927"/>
                <a:ext cx="3643461" cy="4325415"/>
              </a:xfrm>
              <a:prstGeom prst="rect">
                <a:avLst/>
              </a:prstGeom>
              <a:blipFill>
                <a:blip r:embed="rId10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91087" y="564980"/>
            <a:ext cx="905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Wykorzystując pakiet SIMULIK zamodelowano układ równań oraz napisano skrypt symulujący różne rodzaje podłoża: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C8CF38C-D3DE-46C2-8769-93B33A0AB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" t="2421" r="4406" b="2255"/>
          <a:stretch/>
        </p:blipFill>
        <p:spPr>
          <a:xfrm>
            <a:off x="330164" y="905309"/>
            <a:ext cx="4749872" cy="340725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72EBF65-2846-4045-BF17-3AF90FC1E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57" t="11250" r="66320" b="64280"/>
          <a:stretch/>
        </p:blipFill>
        <p:spPr>
          <a:xfrm>
            <a:off x="1970444" y="4448867"/>
            <a:ext cx="1415664" cy="184415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E58E48-0645-4A12-A8BC-F67DC0693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65" t="27639" r="61944" b="29584"/>
          <a:stretch/>
        </p:blipFill>
        <p:spPr>
          <a:xfrm>
            <a:off x="3386109" y="3569155"/>
            <a:ext cx="1660554" cy="278719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DB56F7A-8832-48FC-9F8B-C821A0CB70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111" t="10207" r="29723" b="5695"/>
          <a:stretch/>
        </p:blipFill>
        <p:spPr>
          <a:xfrm>
            <a:off x="5080035" y="841979"/>
            <a:ext cx="3971045" cy="493681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496225-08EC-4BD8-BC59-9C2D342C5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57" t="35720" r="61852" b="21250"/>
          <a:stretch/>
        </p:blipFill>
        <p:spPr>
          <a:xfrm>
            <a:off x="172710" y="3569156"/>
            <a:ext cx="1683434" cy="2842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2832CC-69A7-41B1-B2D9-FF58A7E5CDB0}"/>
              </a:ext>
            </a:extLst>
          </p:cNvPr>
          <p:cNvSpPr txBox="1"/>
          <p:nvPr/>
        </p:nvSpPr>
        <p:spPr>
          <a:xfrm>
            <a:off x="265813" y="482683"/>
            <a:ext cx="674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 wyniku przeprowadzonej symulacji otrzymaliśmy poniższe wykresy: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1246AF-19C1-498C-B5D7-ADC3CCD05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1" t="2869" r="7094"/>
          <a:stretch/>
        </p:blipFill>
        <p:spPr>
          <a:xfrm>
            <a:off x="21647" y="827156"/>
            <a:ext cx="3054081" cy="2507006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D7E2A-B96A-4025-9E0E-14D44F6C53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4" t="3016" r="7059"/>
          <a:stretch/>
        </p:blipFill>
        <p:spPr>
          <a:xfrm>
            <a:off x="3113933" y="827156"/>
            <a:ext cx="3054081" cy="2507006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188F39D-74DF-468F-B27A-0E6CAC7F8B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0" t="2786" r="6384"/>
          <a:stretch/>
        </p:blipFill>
        <p:spPr>
          <a:xfrm>
            <a:off x="3104123" y="3685435"/>
            <a:ext cx="3054081" cy="2561709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DCE4261-6E00-4226-878A-58392B5DC9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7" t="2585" r="7635"/>
          <a:stretch/>
        </p:blipFill>
        <p:spPr>
          <a:xfrm>
            <a:off x="6206219" y="822243"/>
            <a:ext cx="2909539" cy="2511919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59D818D-8E83-4A3F-A6ED-3D02A8B0EC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39" t="789" r="6620" b="-1"/>
          <a:stretch/>
        </p:blipFill>
        <p:spPr>
          <a:xfrm>
            <a:off x="21647" y="3685436"/>
            <a:ext cx="3047270" cy="2561709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B101758-E893-4860-A397-85CDBFAE03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3" t="2250" r="6923"/>
          <a:stretch/>
        </p:blipFill>
        <p:spPr>
          <a:xfrm>
            <a:off x="6193410" y="3685436"/>
            <a:ext cx="2925194" cy="2561709"/>
          </a:xfrm>
          <a:prstGeom prst="rect">
            <a:avLst/>
          </a:prstGeom>
          <a:ln w="12700" cap="sq">
            <a:solidFill>
              <a:schemeClr val="tx2">
                <a:alpha val="94000"/>
              </a:schemeClr>
            </a:solidFill>
            <a:miter lim="800000"/>
          </a:ln>
          <a:effectLst>
            <a:outerShdw dist="50800" dir="2700000" sx="1000" sy="1000" algn="tl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32809" y="1480550"/>
            <a:ext cx="816977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Do zamodelowania układu hamulcowego ABS wykorzystaliśmy uproszczony modelu samochodu poruszającego się w linii prostej. Przeprowadziliśmy symulacje dla różnych nawierzchni. Zgodnie z oczekiwaniami, prędkość pojazdu/koła malała najszybciej dla największego współczynnika tarcia (dla suchego betonu). Również przebyta droga podczas hamowania była najkrótsza. Dla tej nawierzchni współczynnik poślizgu jest utrzymywany na poziomie 10%-30%, co zapewnia sterowność pojazdu. Na wykresie momentu hamowania widoczne jest, jak system ABS naśladuje hamowanie impulsowe; wartość momentu okresowo się zmienia, aż do chwili zatrzymania pojazdu.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477</Words>
  <Application>Microsoft Office PowerPoint</Application>
  <PresentationFormat>Pokaz na ekranie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621</cp:revision>
  <cp:lastPrinted>2019-03-07T18:00:22Z</cp:lastPrinted>
  <dcterms:created xsi:type="dcterms:W3CDTF">2016-11-20T06:09:38Z</dcterms:created>
  <dcterms:modified xsi:type="dcterms:W3CDTF">2019-05-19T21:01:19Z</dcterms:modified>
</cp:coreProperties>
</file>