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43" r:id="rId2"/>
    <p:sldId id="339" r:id="rId3"/>
    <p:sldId id="340" r:id="rId4"/>
    <p:sldId id="341" r:id="rId5"/>
    <p:sldId id="342" r:id="rId6"/>
  </p:sldIdLst>
  <p:sldSz cx="9144000" cy="6858000" type="screen4x3"/>
  <p:notesSz cx="6858000" cy="9144000"/>
  <p:defaultTextStyle>
    <a:defPPr>
      <a:defRPr lang="pl-PL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arzyna Wątorsk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990"/>
    <a:srgbClr val="0039A6"/>
    <a:srgbClr val="003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89095" autoAdjust="0"/>
  </p:normalViewPr>
  <p:slideViewPr>
    <p:cSldViewPr snapToGrid="0" snapToObjects="1">
      <p:cViewPr varScale="1">
        <p:scale>
          <a:sx n="86" d="100"/>
          <a:sy n="86" d="100"/>
        </p:scale>
        <p:origin x="129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7C5BF4ED-BCB0-48A3-8924-309E33DEBB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C8DA4B-E5D3-46E4-B53C-1BD3D350B7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7943F9-3A01-4A3B-AC7A-C1594CEEF33B}" type="datetime1">
              <a:rPr lang="en-US"/>
              <a:pPr>
                <a:defRPr/>
              </a:pPr>
              <a:t>6/6/2019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CA902A4-96E3-4090-8871-57328D525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l-PL"/>
              <a:t>Kraków, 20 grudzień 2016 r.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1330126-E675-4405-872A-422907E164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D767412-8007-4268-8955-83A22A8238B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1077798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3588ECC7-7350-4D88-B588-EEF04071D4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918CBFF-EAD8-404F-B02C-A7859DB9266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FFFE2CF-F208-40D4-B041-1222A29B3BBD}" type="datetime1">
              <a:rPr lang="en-US"/>
              <a:pPr>
                <a:defRPr/>
              </a:pPr>
              <a:t>6/6/2019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A710DA0F-396F-4DE1-BC41-AE100DB86B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8D25A859-3A66-4122-8507-D16A64A78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70478CA-67FD-494A-985A-C7DCE106BD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l-PL"/>
              <a:t>Kraków, 20 grudzień 2016 r.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ED305A8-5DE4-4236-8DF6-21B66550B5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2F65C35-5AAC-437A-8C62-4479D055A513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59723216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ymbol zastępczy obrazu slajdu 1">
            <a:extLst>
              <a:ext uri="{FF2B5EF4-FFF2-40B4-BE49-F238E27FC236}">
                <a16:creationId xmlns:a16="http://schemas.microsoft.com/office/drawing/2014/main" id="{FE0C0804-9EDC-4125-8681-AC6464DEDC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Symbol zastępczy notatek 2">
            <a:extLst>
              <a:ext uri="{FF2B5EF4-FFF2-40B4-BE49-F238E27FC236}">
                <a16:creationId xmlns:a16="http://schemas.microsoft.com/office/drawing/2014/main" id="{3F8CBB60-ABF2-4205-8999-B59E3FA3A8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Footer Placeholder 3">
            <a:extLst>
              <a:ext uri="{FF2B5EF4-FFF2-40B4-BE49-F238E27FC236}">
                <a16:creationId xmlns:a16="http://schemas.microsoft.com/office/drawing/2014/main" id="{D5EF9514-BB9C-401E-B0BB-5646A06FE3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ymbol zastępczy obrazu slajdu 1">
            <a:extLst>
              <a:ext uri="{FF2B5EF4-FFF2-40B4-BE49-F238E27FC236}">
                <a16:creationId xmlns:a16="http://schemas.microsoft.com/office/drawing/2014/main" id="{44089F52-FCC3-4F92-8075-69E6A0B7A9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Symbol zastępczy notatek 2">
            <a:extLst>
              <a:ext uri="{FF2B5EF4-FFF2-40B4-BE49-F238E27FC236}">
                <a16:creationId xmlns:a16="http://schemas.microsoft.com/office/drawing/2014/main" id="{8D5F7E77-5CFF-4068-B149-CBDEE078C6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72" name="Footer Placeholder 3">
            <a:extLst>
              <a:ext uri="{FF2B5EF4-FFF2-40B4-BE49-F238E27FC236}">
                <a16:creationId xmlns:a16="http://schemas.microsoft.com/office/drawing/2014/main" id="{AA8F79A3-A557-4B9C-A2E2-91B7684DAD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2E763E06-6975-4291-9396-E007D348F0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1667920A-8AFB-4861-A38A-D5894CB1BF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Footer Placeholder 3">
            <a:extLst>
              <a:ext uri="{FF2B5EF4-FFF2-40B4-BE49-F238E27FC236}">
                <a16:creationId xmlns:a16="http://schemas.microsoft.com/office/drawing/2014/main" id="{7050523F-C371-45FF-81B6-37C32CA0BC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ymbol zastępczy obrazu slajdu 1">
            <a:extLst>
              <a:ext uri="{FF2B5EF4-FFF2-40B4-BE49-F238E27FC236}">
                <a16:creationId xmlns:a16="http://schemas.microsoft.com/office/drawing/2014/main" id="{1D685761-A83C-4245-8B93-3D0E78DDDF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Symbol zastępczy notatek 2">
            <a:extLst>
              <a:ext uri="{FF2B5EF4-FFF2-40B4-BE49-F238E27FC236}">
                <a16:creationId xmlns:a16="http://schemas.microsoft.com/office/drawing/2014/main" id="{D4AFCA37-FEA7-48B1-BB75-40242D77E3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Footer Placeholder 3">
            <a:extLst>
              <a:ext uri="{FF2B5EF4-FFF2-40B4-BE49-F238E27FC236}">
                <a16:creationId xmlns:a16="http://schemas.microsoft.com/office/drawing/2014/main" id="{2B29F252-6F80-4D0A-8993-6AC27CE130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ymbol zastępczy obrazu slajdu 1">
            <a:extLst>
              <a:ext uri="{FF2B5EF4-FFF2-40B4-BE49-F238E27FC236}">
                <a16:creationId xmlns:a16="http://schemas.microsoft.com/office/drawing/2014/main" id="{BFFB5DEE-EB42-460D-A70D-597E5A9DEC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Symbol zastępczy notatek 2">
            <a:extLst>
              <a:ext uri="{FF2B5EF4-FFF2-40B4-BE49-F238E27FC236}">
                <a16:creationId xmlns:a16="http://schemas.microsoft.com/office/drawing/2014/main" id="{10FCBC51-98AA-470A-AD7E-65C00CA78A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6" name="Footer Placeholder 3">
            <a:extLst>
              <a:ext uri="{FF2B5EF4-FFF2-40B4-BE49-F238E27FC236}">
                <a16:creationId xmlns:a16="http://schemas.microsoft.com/office/drawing/2014/main" id="{85BD3775-6D7B-48E0-831E-C0859E49AC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altLang="en-US"/>
              <a:t>Kraków, 20 grudzień 2016 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0DC5341-7ED1-4138-AB98-A24E7CF2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744640-7C69-4322-BD8F-A67410DB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F78FD0-2C7D-4DCF-BB88-B13CE85F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E7456-5D71-4F1B-AF9F-3412652DFA8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90304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0A96713-F7A5-417C-BBE3-F5A10A5E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130E937-9D54-41C9-8B3D-5B75B35B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EF4D1C-8895-4730-B77D-895EDA4C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03F67-B030-4F63-A7AB-CF99D44CBD9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977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E427B2-020A-4822-A2E2-AB761810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B6B2E77-AC49-4E5E-9F3D-8B8B1E07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ADA704-F91C-4EA6-A4C7-2A036940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F8EBD-1DC9-4605-A687-FD3D85210006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03468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C0A8D81-67EE-4FD3-9A86-20CF06D1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8CC4DE4-CFD7-4057-88F5-22258251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3B4FDB-C5EC-4FC6-A684-3FDE2EA65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14B54-B5F3-4539-8E5F-9624B41FFCD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8338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F6FA52C-E9EF-4F15-A4B8-A1404262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17D119C-15A9-473F-AA7E-4EDDC6D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60E423-501B-4CBA-AD5B-A4128992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F8C49-10EB-4749-84F9-E0A746A077C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119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267ED59B-53CC-4AA2-87E0-B0F82EEB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6C5952BD-3A01-4966-99CF-CABCFA64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59DCBAA7-D486-4E26-8F39-6B54F697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C944A-380E-4628-9F22-CC45E5E830B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76704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3">
            <a:extLst>
              <a:ext uri="{FF2B5EF4-FFF2-40B4-BE49-F238E27FC236}">
                <a16:creationId xmlns:a16="http://schemas.microsoft.com/office/drawing/2014/main" id="{089B8381-8216-45CC-8D78-C70527B6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8" name="Symbol zastępczy stopki 4">
            <a:extLst>
              <a:ext uri="{FF2B5EF4-FFF2-40B4-BE49-F238E27FC236}">
                <a16:creationId xmlns:a16="http://schemas.microsoft.com/office/drawing/2014/main" id="{CF976F9B-BF58-48ED-BFC2-2C75AAFE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9" name="Symbol zastępczy numeru slajdu 5">
            <a:extLst>
              <a:ext uri="{FF2B5EF4-FFF2-40B4-BE49-F238E27FC236}">
                <a16:creationId xmlns:a16="http://schemas.microsoft.com/office/drawing/2014/main" id="{3C09754B-68D1-4D0F-A22E-9E759151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0C87B-B334-4324-B882-3B9FD4544171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65159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3">
            <a:extLst>
              <a:ext uri="{FF2B5EF4-FFF2-40B4-BE49-F238E27FC236}">
                <a16:creationId xmlns:a16="http://schemas.microsoft.com/office/drawing/2014/main" id="{E3B1253E-DC24-46D4-B0B1-DFCBC0B0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4" name="Symbol zastępczy stopki 4">
            <a:extLst>
              <a:ext uri="{FF2B5EF4-FFF2-40B4-BE49-F238E27FC236}">
                <a16:creationId xmlns:a16="http://schemas.microsoft.com/office/drawing/2014/main" id="{6C69807C-25C7-4EC2-B77E-C51D17A9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5" name="Symbol zastępczy numeru slajdu 5">
            <a:extLst>
              <a:ext uri="{FF2B5EF4-FFF2-40B4-BE49-F238E27FC236}">
                <a16:creationId xmlns:a16="http://schemas.microsoft.com/office/drawing/2014/main" id="{05FF9C30-7938-4680-B58C-24F16A23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AD9F-B2C4-4473-808B-CE3634D1159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39439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>
            <a:extLst>
              <a:ext uri="{FF2B5EF4-FFF2-40B4-BE49-F238E27FC236}">
                <a16:creationId xmlns:a16="http://schemas.microsoft.com/office/drawing/2014/main" id="{E39F76CC-3762-4DAB-91B7-25DA6089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3" name="Symbol zastępczy stopki 4">
            <a:extLst>
              <a:ext uri="{FF2B5EF4-FFF2-40B4-BE49-F238E27FC236}">
                <a16:creationId xmlns:a16="http://schemas.microsoft.com/office/drawing/2014/main" id="{08B822BD-DB73-40BD-9A10-D90CACF5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4" name="Symbol zastępczy numeru slajdu 5">
            <a:extLst>
              <a:ext uri="{FF2B5EF4-FFF2-40B4-BE49-F238E27FC236}">
                <a16:creationId xmlns:a16="http://schemas.microsoft.com/office/drawing/2014/main" id="{8C1A138D-B7B1-45F4-8E5F-CF67C96F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642D6-DC69-4552-A0B6-152C9CF0986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8552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221075F5-9717-4AD4-9F73-D98138DC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528161BC-9F86-4B21-96FC-58EC3322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B1BEAA1A-DABA-4EB2-A730-68137618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75C8-1C32-4721-B8C7-FA83BB63FB48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27428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>
            <a:extLst>
              <a:ext uri="{FF2B5EF4-FFF2-40B4-BE49-F238E27FC236}">
                <a16:creationId xmlns:a16="http://schemas.microsoft.com/office/drawing/2014/main" id="{95A508E4-25E1-4B5E-83FF-4616D16E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6" name="Symbol zastępczy stopki 4">
            <a:extLst>
              <a:ext uri="{FF2B5EF4-FFF2-40B4-BE49-F238E27FC236}">
                <a16:creationId xmlns:a16="http://schemas.microsoft.com/office/drawing/2014/main" id="{EB5B356B-03B1-450C-A2D0-02ACE651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BC205F3A-3141-4245-A146-18482713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73E2B-DFF2-4073-B22B-A9585CA765E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17104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ymbol zastępczy tytułu 1">
            <a:extLst>
              <a:ext uri="{FF2B5EF4-FFF2-40B4-BE49-F238E27FC236}">
                <a16:creationId xmlns:a16="http://schemas.microsoft.com/office/drawing/2014/main" id="{5F844AA4-E2DD-44CF-909F-98EB42A9BB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edyt. styl wz. tyt.</a:t>
            </a:r>
          </a:p>
        </p:txBody>
      </p:sp>
      <p:sp>
        <p:nvSpPr>
          <p:cNvPr id="1027" name="Symbol zastępczy tekstu 2">
            <a:extLst>
              <a:ext uri="{FF2B5EF4-FFF2-40B4-BE49-F238E27FC236}">
                <a16:creationId xmlns:a16="http://schemas.microsoft.com/office/drawing/2014/main" id="{E83E7B25-6A89-4AAA-84E2-281CEB2EBA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en-US"/>
              <a:t>Kliknij, aby edytować style wzorca tekstu</a:t>
            </a:r>
          </a:p>
          <a:p>
            <a:pPr lvl="1"/>
            <a:r>
              <a:rPr lang="pl-PL" altLang="en-US"/>
              <a:t>Drugi poziom</a:t>
            </a:r>
          </a:p>
          <a:p>
            <a:pPr lvl="2"/>
            <a:r>
              <a:rPr lang="pl-PL" altLang="en-US"/>
              <a:t>Trzeci poziom</a:t>
            </a:r>
          </a:p>
          <a:p>
            <a:pPr lvl="3"/>
            <a:r>
              <a:rPr lang="pl-PL" altLang="en-US"/>
              <a:t>Czwarty poziom</a:t>
            </a:r>
          </a:p>
          <a:p>
            <a:pPr lvl="4"/>
            <a:r>
              <a:rPr lang="pl-PL" altLang="en-US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0BA7966-512E-4C35-A303-EC03F77BD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i="1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Kraków, 2019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C1FE77D-BABE-49FE-9E17-24200490A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5100" y="6356350"/>
            <a:ext cx="4683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D3CA83B-9A09-48A9-A960-502DD2242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69200" y="6356350"/>
            <a:ext cx="1117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5A87238-70C2-4A4A-9DE8-0951AAB6842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ytuł 1">
            <a:extLst>
              <a:ext uri="{FF2B5EF4-FFF2-40B4-BE49-F238E27FC236}">
                <a16:creationId xmlns:a16="http://schemas.microsoft.com/office/drawing/2014/main" id="{B348D356-598C-4F0F-A191-75BA3425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A. Informacje o zespole realizującym ćwiczenie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CC39334-EA4F-4A11-B8C6-D12EA37D63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160081"/>
              </p:ext>
            </p:extLst>
          </p:nvPr>
        </p:nvGraphicFramePr>
        <p:xfrm>
          <a:off x="457200" y="1600200"/>
          <a:ext cx="8229600" cy="23971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92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dirty="0"/>
                        <a:t>Nazwa przedmiotu:</a:t>
                      </a:r>
                      <a:endParaRPr lang="en-US" sz="1800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Automatyka pojazdowa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Nazwa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Systemy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bezpiecze</a:t>
                      </a:r>
                      <a:r>
                        <a:rPr lang="pl-PL" dirty="0" err="1"/>
                        <a:t>ństwa</a:t>
                      </a:r>
                      <a:endParaRPr lang="pl-PL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Data</a:t>
                      </a:r>
                      <a:r>
                        <a:rPr lang="pl-PL" sz="1800" b="1" baseline="0" dirty="0"/>
                        <a:t>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2019-</a:t>
                      </a:r>
                      <a:r>
                        <a:rPr lang="en-GB" sz="1800" dirty="0"/>
                        <a:t>06</a:t>
                      </a:r>
                      <a:r>
                        <a:rPr lang="pl-PL" sz="1800" dirty="0"/>
                        <a:t>-</a:t>
                      </a:r>
                      <a:r>
                        <a:rPr lang="en-GB" sz="1800" dirty="0"/>
                        <a:t>05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90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Czas</a:t>
                      </a:r>
                      <a:r>
                        <a:rPr lang="pl-PL" sz="1800" b="1" baseline="0" dirty="0"/>
                        <a:t> ćwiczenia: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r>
                        <a:rPr lang="pl-PL" sz="1800" dirty="0"/>
                        <a:t>08:00</a:t>
                      </a:r>
                      <a:r>
                        <a:rPr lang="pl-PL" sz="1800" baseline="0" dirty="0"/>
                        <a:t> – 09:30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366">
                <a:tc>
                  <a:txBody>
                    <a:bodyPr/>
                    <a:lstStyle/>
                    <a:p>
                      <a:pPr algn="r"/>
                      <a:r>
                        <a:rPr lang="pl-PL" sz="1800" b="1" dirty="0"/>
                        <a:t>Zespół</a:t>
                      </a:r>
                      <a:r>
                        <a:rPr lang="pl-PL" sz="1800" b="1" baseline="0" dirty="0"/>
                        <a:t> realizujący ćwiczenie:</a:t>
                      </a:r>
                      <a:endParaRPr lang="en-US" sz="1800" b="1" dirty="0"/>
                    </a:p>
                  </a:txBody>
                  <a:tcPr marT="45703" marB="45703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dirty="0"/>
                        <a:t>Katarzyna Wątorska</a:t>
                      </a:r>
                      <a:endParaRPr lang="pl-PL" sz="180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aseline="0" dirty="0"/>
                        <a:t>Bartłomiej Mróz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800" baseline="0" dirty="0"/>
                        <a:t>Jacek Wójtowicz</a:t>
                      </a:r>
                      <a:endParaRPr lang="en-US" sz="1800" dirty="0"/>
                    </a:p>
                  </a:txBody>
                  <a:tcPr marT="45703" marB="457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18" name="Symbol zastępczy numeru slajdu 3">
            <a:extLst>
              <a:ext uri="{FF2B5EF4-FFF2-40B4-BE49-F238E27FC236}">
                <a16:creationId xmlns:a16="http://schemas.microsoft.com/office/drawing/2014/main" id="{CE8B9588-55EB-4F3F-9470-684DFABD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5C6470-3351-44E4-9AD5-60166A2BBB8B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C4A5320C-99E4-4EFE-9781-35FAD00DAE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AA336492-9436-4D91-9843-A808C09D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grpSp>
        <p:nvGrpSpPr>
          <p:cNvPr id="4121" name="Group 4">
            <a:extLst>
              <a:ext uri="{FF2B5EF4-FFF2-40B4-BE49-F238E27FC236}">
                <a16:creationId xmlns:a16="http://schemas.microsoft.com/office/drawing/2014/main" id="{C0BFB8C5-A429-4BD1-938D-5737F8BA5C4B}"/>
              </a:ext>
            </a:extLst>
          </p:cNvPr>
          <p:cNvGrpSpPr>
            <a:grpSpLocks/>
          </p:cNvGrpSpPr>
          <p:nvPr/>
        </p:nvGrpSpPr>
        <p:grpSpPr bwMode="auto">
          <a:xfrm>
            <a:off x="1163638" y="4625975"/>
            <a:ext cx="6289675" cy="1101725"/>
            <a:chOff x="960675" y="4519119"/>
            <a:chExt cx="6290018" cy="1100993"/>
          </a:xfrm>
        </p:grpSpPr>
        <p:pic>
          <p:nvPicPr>
            <p:cNvPr id="4122" name="Picture 1" descr="59a7622afc">
              <a:extLst>
                <a:ext uri="{FF2B5EF4-FFF2-40B4-BE49-F238E27FC236}">
                  <a16:creationId xmlns:a16="http://schemas.microsoft.com/office/drawing/2014/main" id="{8C9B6330-4B55-49BB-945C-B4D543B9D6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675" y="4519119"/>
              <a:ext cx="1415562" cy="1100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3" name="Picture 2" descr="logo-eaiib">
              <a:extLst>
                <a:ext uri="{FF2B5EF4-FFF2-40B4-BE49-F238E27FC236}">
                  <a16:creationId xmlns:a16="http://schemas.microsoft.com/office/drawing/2014/main" id="{1ADB8374-8745-4327-91B8-2059ED249D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8405" y="4653909"/>
              <a:ext cx="997694" cy="831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4" name="Picture 3">
              <a:extLst>
                <a:ext uri="{FF2B5EF4-FFF2-40B4-BE49-F238E27FC236}">
                  <a16:creationId xmlns:a16="http://schemas.microsoft.com/office/drawing/2014/main" id="{2F2B6BC0-F5DE-42B2-8472-302ECEF9CA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8267" y="4760960"/>
              <a:ext cx="771638" cy="617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25" name="Obraz 3" descr="Opis: logo_autonomous_vehicle_color.png">
              <a:extLst>
                <a:ext uri="{FF2B5EF4-FFF2-40B4-BE49-F238E27FC236}">
                  <a16:creationId xmlns:a16="http://schemas.microsoft.com/office/drawing/2014/main" id="{CE9F685F-39ED-4C6B-835D-C7B77CD7F9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2073" y="4790167"/>
              <a:ext cx="698620" cy="558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ytuł 1">
            <a:extLst>
              <a:ext uri="{FF2B5EF4-FFF2-40B4-BE49-F238E27FC236}">
                <a16:creationId xmlns:a16="http://schemas.microsoft.com/office/drawing/2014/main" id="{ABF5A8D4-0581-44F3-9CA5-FAAE1588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42" y="92542"/>
            <a:ext cx="4944516" cy="509323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B. Sformułowanie problemu</a:t>
            </a:r>
          </a:p>
        </p:txBody>
      </p:sp>
      <p:sp>
        <p:nvSpPr>
          <p:cNvPr id="6147" name="Symbol zastępczy numeru slajdu 3">
            <a:extLst>
              <a:ext uri="{FF2B5EF4-FFF2-40B4-BE49-F238E27FC236}">
                <a16:creationId xmlns:a16="http://schemas.microsoft.com/office/drawing/2014/main" id="{47E35F72-7969-4C40-BCC0-8236643F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9F2D3-9182-4B1D-B735-06D44DCD2F8D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D63DD4DE-E50C-4CA2-83AC-2E642E2F2E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91C936D9-8223-4393-8CBD-59AD40AD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7A79BD68-CB97-4786-A933-23274759C587}"/>
                  </a:ext>
                </a:extLst>
              </p:cNvPr>
              <p:cNvSpPr txBox="1"/>
              <p:nvPr/>
            </p:nvSpPr>
            <p:spPr>
              <a:xfrm>
                <a:off x="301772" y="551258"/>
                <a:ext cx="7951053" cy="6113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l-PL" sz="1600" dirty="0"/>
                  <a:t>Celem zajęć było zbudowanie w środowisku MATLAB/</a:t>
                </a:r>
                <a:r>
                  <a:rPr lang="pl-PL" sz="1600" dirty="0" err="1"/>
                  <a:t>Simulink</a:t>
                </a:r>
                <a:r>
                  <a:rPr lang="pl-PL" sz="1600" dirty="0"/>
                  <a:t> modelu matematycznego opisanego równaniem ciągu samochodów poruszających się w trybie adaptacyjnego tempomatu: </a:t>
                </a:r>
                <a14:m>
                  <m:oMath xmlns:m="http://schemas.openxmlformats.org/officeDocument/2006/math"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̈"/>
                        <m:ctrlPr>
                          <a:rPr lang="pl-PL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pl-PL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𝐹</m:t>
                    </m:r>
                    <m:acc>
                      <m:accPr>
                        <m:chr m:val="̇"/>
                        <m:ctrlPr>
                          <a:rPr lang="pl-PL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pl-PL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𝐴𝑥</m:t>
                    </m:r>
                    <m:d>
                      <m:dPr>
                        <m:ctrlPr>
                          <a:rPr lang="pl-PL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𝐵𝑢</m:t>
                    </m:r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600" dirty="0"/>
                  <a:t>, gdzie: </a:t>
                </a:r>
                <a:endParaRPr lang="pl-PL" sz="1600" i="1" dirty="0">
                  <a:latin typeface="Cambria Math" panose="020405030504060302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l-PL" sz="16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l-PL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l-PL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l-PL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pl-PL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l-PL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pl-PL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l-PL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l-PL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l-PL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pl-PL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l-PL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l-PL" sz="1600" dirty="0"/>
                  <a:t> - wektor reprezentujący przemieszczenie poszczególnych mas od położenia równowagi, 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sz="1600" dirty="0"/>
                  <a:t> – liczba samochodów korzystających z tempomatu, 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l-PL" sz="16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pl-PL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1600" i="1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lang="pl-PL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l-PL" sz="1600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pl-PL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pl-PL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sz="1600" dirty="0"/>
                  <a:t> 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pl-PL" sz="1600" dirty="0"/>
                  <a:t> </a:t>
                </a:r>
                <a14:m>
                  <m:oMath xmlns:m="http://schemas.openxmlformats.org/officeDocument/2006/math"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l-PL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sz="1600" b="0" i="1" smtClean="0">
                                <a:latin typeface="Cambria Math" panose="02040503050406030204" pitchFamily="18" charset="0"/>
                              </a:rPr>
                              <m:t>1 0 0 …0 0</m:t>
                            </m:r>
                          </m:e>
                        </m:d>
                      </m:e>
                      <m:sub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l-PL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pl-PL" sz="1600" dirty="0"/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pl-PL" sz="1400" dirty="0"/>
                  <a:t> </a:t>
                </a:r>
                <a:r>
                  <a:rPr lang="pl-PL" sz="5400" dirty="0"/>
                  <a:t>j</a:t>
                </a:r>
                <a:endParaRPr lang="pl-PL" sz="3600" dirty="0"/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pl-PL" sz="1400" dirty="0"/>
                  <a:t>f </a:t>
                </a:r>
                <a:r>
                  <a:rPr lang="pl-PL" sz="4000" dirty="0"/>
                  <a:t>   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pl-PL" sz="1200" dirty="0"/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pl-PL" sz="1400" dirty="0"/>
              </a:p>
              <a:p>
                <a:pPr algn="just">
                  <a:lnSpc>
                    <a:spcPct val="150000"/>
                  </a:lnSpc>
                </a:pPr>
                <a:endParaRPr lang="pl-PL" sz="1400" dirty="0"/>
              </a:p>
            </p:txBody>
          </p:sp>
        </mc:Choice>
        <mc:Fallback xmlns="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7A79BD68-CB97-4786-A933-23274759C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72" y="551258"/>
                <a:ext cx="7951053" cy="6113084"/>
              </a:xfrm>
              <a:prstGeom prst="rect">
                <a:avLst/>
              </a:prstGeom>
              <a:blipFill>
                <a:blip r:embed="rId3"/>
                <a:stretch>
                  <a:fillRect l="-460" r="-38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Prostokąt 1">
            <a:extLst>
              <a:ext uri="{FF2B5EF4-FFF2-40B4-BE49-F238E27FC236}">
                <a16:creationId xmlns:a16="http://schemas.microsoft.com/office/drawing/2014/main" id="{E222881D-88BD-4702-973C-C606AE0E1EBB}"/>
              </a:ext>
            </a:extLst>
          </p:cNvPr>
          <p:cNvSpPr/>
          <p:nvPr/>
        </p:nvSpPr>
        <p:spPr>
          <a:xfrm>
            <a:off x="5725234" y="3127328"/>
            <a:ext cx="2867340" cy="263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sz="1600" dirty="0"/>
              <a:t>W oparciu o model przeprowadzono symulacje komputerowe, reprezentujące poszczególne scenariusze testowe, uwzględniające różne nastawy regulatorów oraz masy samochodów.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878337F-CE62-4AA4-9618-F802919B6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70" y="3206317"/>
            <a:ext cx="4577188" cy="152989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79A86E72-36A3-4760-A897-0C89D1849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169" y="4708822"/>
            <a:ext cx="4494835" cy="14013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ytuł 1">
            <a:extLst>
              <a:ext uri="{FF2B5EF4-FFF2-40B4-BE49-F238E27FC236}">
                <a16:creationId xmlns:a16="http://schemas.microsoft.com/office/drawing/2014/main" id="{B90EFA88-F91C-4B8D-B17C-96104C12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72" y="265968"/>
            <a:ext cx="5429024" cy="453182"/>
          </a:xfrm>
        </p:spPr>
        <p:txBody>
          <a:bodyPr/>
          <a:lstStyle/>
          <a:p>
            <a:pPr algn="l" eaLnBrk="1" hangingPunct="1"/>
            <a:r>
              <a:rPr lang="pl-PL" altLang="en-US" sz="2800" dirty="0">
                <a:solidFill>
                  <a:srgbClr val="0039A6"/>
                </a:solidFill>
                <a:cs typeface="Arial" panose="020B0604020202020204" pitchFamily="34" charset="0"/>
              </a:rPr>
              <a:t>C. Sposób rozwiązania problemu</a:t>
            </a:r>
          </a:p>
        </p:txBody>
      </p:sp>
      <p:sp>
        <p:nvSpPr>
          <p:cNvPr id="8195" name="Symbol zastępczy numeru slajdu 3">
            <a:extLst>
              <a:ext uri="{FF2B5EF4-FFF2-40B4-BE49-F238E27FC236}">
                <a16:creationId xmlns:a16="http://schemas.microsoft.com/office/drawing/2014/main" id="{7B9B41F0-74A3-43AF-ACCF-8873D49E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3AD7C1-81B2-4F7E-8666-A5125DB92F28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1E57C8A5-79AE-4020-9F94-1B26AFFE5F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Kraków, 2019</a:t>
            </a:r>
            <a:endParaRPr lang="pl-PL" dirty="0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540FBF6D-62F0-48EA-9ECE-0F33DDAC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FD538D3F-DD37-48D7-B195-AEA4601F53CA}"/>
              </a:ext>
            </a:extLst>
          </p:cNvPr>
          <p:cNvSpPr/>
          <p:nvPr/>
        </p:nvSpPr>
        <p:spPr>
          <a:xfrm>
            <a:off x="4357264" y="756287"/>
            <a:ext cx="3988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Równanie opisujące ciąg samochodów zamodelowane w </a:t>
            </a:r>
            <a:r>
              <a:rPr lang="pl-PL" dirty="0" err="1"/>
              <a:t>Simulinku</a:t>
            </a:r>
            <a:r>
              <a:rPr lang="pl-PL" dirty="0"/>
              <a:t>: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58C47C71-3D22-4942-B772-6775427C2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72" y="2614594"/>
            <a:ext cx="3116125" cy="3009591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8A811A1-FF18-493E-BF30-EF6806CD48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93"/>
          <a:stretch/>
        </p:blipFill>
        <p:spPr>
          <a:xfrm>
            <a:off x="3465320" y="1451315"/>
            <a:ext cx="5542025" cy="47533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pole tekstowe 13">
                <a:extLst>
                  <a:ext uri="{FF2B5EF4-FFF2-40B4-BE49-F238E27FC236}">
                    <a16:creationId xmlns:a16="http://schemas.microsoft.com/office/drawing/2014/main" id="{D95E3096-5DA2-4C6B-9757-B461627C04DC}"/>
                  </a:ext>
                </a:extLst>
              </p:cNvPr>
              <p:cNvSpPr txBox="1"/>
              <p:nvPr/>
            </p:nvSpPr>
            <p:spPr>
              <a:xfrm>
                <a:off x="264733" y="941942"/>
                <a:ext cx="301278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/>
                  <a:t>W symulowanym przypadku przyjęto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pl-PL" dirty="0"/>
                  <a:t>oraz poniższe wartości mas samochodów i parametrów modelu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,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=1, 2,…,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dirty="0"/>
                  <a:t>:</a:t>
                </a:r>
              </a:p>
            </p:txBody>
          </p:sp>
        </mc:Choice>
        <mc:Fallback xmlns="">
          <p:sp>
            <p:nvSpPr>
              <p:cNvPr id="14" name="pole tekstowe 13">
                <a:extLst>
                  <a:ext uri="{FF2B5EF4-FFF2-40B4-BE49-F238E27FC236}">
                    <a16:creationId xmlns:a16="http://schemas.microsoft.com/office/drawing/2014/main" id="{D95E3096-5DA2-4C6B-9757-B461627C0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33" y="941942"/>
                <a:ext cx="3012785" cy="1477328"/>
              </a:xfrm>
              <a:prstGeom prst="rect">
                <a:avLst/>
              </a:prstGeom>
              <a:blipFill>
                <a:blip r:embed="rId5"/>
                <a:stretch>
                  <a:fillRect l="-1616" t="-2479" b="-578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ytuł 1">
            <a:extLst>
              <a:ext uri="{FF2B5EF4-FFF2-40B4-BE49-F238E27FC236}">
                <a16:creationId xmlns:a16="http://schemas.microsoft.com/office/drawing/2014/main" id="{F2BD3071-640D-468B-94DB-1D197D82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0" y="136525"/>
            <a:ext cx="1936750" cy="328613"/>
          </a:xfrm>
        </p:spPr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D. Wyniki</a:t>
            </a:r>
          </a:p>
        </p:txBody>
      </p:sp>
      <p:sp>
        <p:nvSpPr>
          <p:cNvPr id="10243" name="Symbol zastępczy numeru slajdu 3">
            <a:extLst>
              <a:ext uri="{FF2B5EF4-FFF2-40B4-BE49-F238E27FC236}">
                <a16:creationId xmlns:a16="http://schemas.microsoft.com/office/drawing/2014/main" id="{1B0BE0FE-08ED-42CA-89BC-A3C550BD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CBF52F-5B50-4BBB-8979-A7A5344A3A90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042761D1-4A2D-46ED-ABA7-58D97E2CF2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C427A2E0-AC89-4124-8939-6F394087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 dirty="0"/>
              <a:t>Sprawozdanie z ćwiczeń laboratoryjnych z Automatyki Pojazdowej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2F1369D9-C492-4503-9E5A-AC4C18DB7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21" y="1007906"/>
            <a:ext cx="4418801" cy="5419528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B37F78BD-0566-40DF-BEC2-1875DE83B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280" y="961846"/>
            <a:ext cx="4418801" cy="5541003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D353D84-B50F-45ED-AF30-747AE28734C4}"/>
              </a:ext>
            </a:extLst>
          </p:cNvPr>
          <p:cNvSpPr txBox="1"/>
          <p:nvPr/>
        </p:nvSpPr>
        <p:spPr>
          <a:xfrm>
            <a:off x="1901467" y="31126"/>
            <a:ext cx="71196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Wykresy przedstawiają zmiany wartości odchyleń odległości, prędkości i przyspieszenia od położenia równowagi dla pojazdu 2. i 3 dla zadanych warunków początkowych( odchylenia auta ze swoich położeń równowagi) oraz dla zmian prędkości lidera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ytuł 1">
            <a:extLst>
              <a:ext uri="{FF2B5EF4-FFF2-40B4-BE49-F238E27FC236}">
                <a16:creationId xmlns:a16="http://schemas.microsoft.com/office/drawing/2014/main" id="{8DC32D7B-D560-4E0F-84E6-D7CFA1D1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l-PL" altLang="en-US" sz="3200" dirty="0">
                <a:solidFill>
                  <a:srgbClr val="0039A6"/>
                </a:solidFill>
                <a:cs typeface="Arial" panose="020B0604020202020204" pitchFamily="34" charset="0"/>
              </a:rPr>
              <a:t>E. </a:t>
            </a:r>
            <a:r>
              <a:rPr lang="pl-PL" altLang="en-US" sz="3200">
                <a:solidFill>
                  <a:srgbClr val="0039A6"/>
                </a:solidFill>
                <a:cs typeface="Arial" panose="020B0604020202020204" pitchFamily="34" charset="0"/>
              </a:rPr>
              <a:t>Wnioski</a:t>
            </a:r>
          </a:p>
        </p:txBody>
      </p:sp>
      <p:sp>
        <p:nvSpPr>
          <p:cNvPr id="12292" name="Symbol zastępczy numeru slajdu 3">
            <a:extLst>
              <a:ext uri="{FF2B5EF4-FFF2-40B4-BE49-F238E27FC236}">
                <a16:creationId xmlns:a16="http://schemas.microsoft.com/office/drawing/2014/main" id="{B00D1200-BD3C-42A6-9209-1E15613F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E1F79F-48F7-4B45-AD4D-2B25ADD4BA5B}" type="slidenum">
              <a:rPr lang="pl-PL" altLang="pl-PL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pl-PL" altLang="pl-PL" sz="1200">
              <a:solidFill>
                <a:srgbClr val="898989"/>
              </a:solidFill>
            </a:endParaRPr>
          </a:p>
        </p:txBody>
      </p:sp>
      <p:sp>
        <p:nvSpPr>
          <p:cNvPr id="6" name="Symbol zastępczy daty 5">
            <a:extLst>
              <a:ext uri="{FF2B5EF4-FFF2-40B4-BE49-F238E27FC236}">
                <a16:creationId xmlns:a16="http://schemas.microsoft.com/office/drawing/2014/main" id="{A514A7E1-B7D3-4314-B3AC-B1942CC736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Kraków, 2019</a:t>
            </a:r>
            <a:endParaRPr lang="pl-PL"/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9D884240-C741-4827-8114-E7F17C93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l-PL"/>
              <a:t>Sprawozdanie z ćwiczeń laboratoryjnych z Automatyki Pojazdowej</a:t>
            </a:r>
            <a:endParaRPr lang="pl-PL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43746841-D6F1-415E-879A-55E9F64A56E2}"/>
              </a:ext>
            </a:extLst>
          </p:cNvPr>
          <p:cNvSpPr txBox="1"/>
          <p:nvPr/>
        </p:nvSpPr>
        <p:spPr>
          <a:xfrm>
            <a:off x="626589" y="1302136"/>
            <a:ext cx="789082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l-PL" dirty="0"/>
              <a:t>Przeprowadzone ćwiczenie umożliwiło nam zapoznanie się z działaniem systemu bezpieczeństwa, jakim jest </a:t>
            </a:r>
            <a:r>
              <a:rPr lang="pl-PL"/>
              <a:t>tempomat adaptacyjny.</a:t>
            </a:r>
            <a:endParaRPr lang="pl-PL" dirty="0"/>
          </a:p>
          <a:p>
            <a:pPr algn="just">
              <a:lnSpc>
                <a:spcPct val="150000"/>
              </a:lnSpc>
            </a:pPr>
            <a:r>
              <a:rPr lang="pl-PL" dirty="0"/>
              <a:t>Dowiedzieliśmy się, że ciąg samochodów można przybliżyć jako układ mas połączonych sprężynami i tłumikami. Dzięki temu model staje się prostszy do obliczenia.</a:t>
            </a:r>
          </a:p>
          <a:p>
            <a:pPr algn="just">
              <a:lnSpc>
                <a:spcPct val="150000"/>
              </a:lnSpc>
            </a:pPr>
            <a:r>
              <a:rPr lang="pl-PL" dirty="0"/>
              <a:t>Zapoznaliśmy się z charakterystykami odległościowymi, prędkościowymi oraz </a:t>
            </a:r>
            <a:r>
              <a:rPr lang="pl-PL" dirty="0" err="1"/>
              <a:t>przyspieszeniowymi</a:t>
            </a:r>
            <a:r>
              <a:rPr lang="pl-PL" dirty="0"/>
              <a:t> adaptacyjnego tempomatu.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1305</TotalTime>
  <Words>365</Words>
  <Application>Microsoft Office PowerPoint</Application>
  <PresentationFormat>Pokaz na ekranie (4:3)</PresentationFormat>
  <Paragraphs>52</Paragraphs>
  <Slides>5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Wingdings</vt:lpstr>
      <vt:lpstr>Motyw pakietu Office</vt:lpstr>
      <vt:lpstr>A. Informacje o zespole realizującym ćwiczenie</vt:lpstr>
      <vt:lpstr>B. Sformułowanie problemu</vt:lpstr>
      <vt:lpstr>C. Sposób rozwiązania problemu</vt:lpstr>
      <vt:lpstr>D. Wyniki</vt:lpstr>
      <vt:lpstr>E. Wnioski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Paweł Skruch</dc:creator>
  <cp:lastModifiedBy>Bartłomiej Mróz</cp:lastModifiedBy>
  <cp:revision>656</cp:revision>
  <cp:lastPrinted>2019-06-05T04:46:09Z</cp:lastPrinted>
  <dcterms:created xsi:type="dcterms:W3CDTF">2016-11-20T06:09:38Z</dcterms:created>
  <dcterms:modified xsi:type="dcterms:W3CDTF">2019-06-06T20:22:32Z</dcterms:modified>
</cp:coreProperties>
</file>