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3" r:id="rId2"/>
    <p:sldId id="339" r:id="rId3"/>
    <p:sldId id="340" r:id="rId4"/>
    <p:sldId id="341" r:id="rId5"/>
    <p:sldId id="342" r:id="rId6"/>
  </p:sldIdLst>
  <p:sldSz cx="9144000" cy="6858000" type="screen4x3"/>
  <p:notesSz cx="6858000" cy="9144000"/>
  <p:defaultTextStyle>
    <a:defPPr>
      <a:defRPr lang="pl-P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arzyna Wątorsk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90"/>
    <a:srgbClr val="0039A6"/>
    <a:srgbClr val="00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89095" autoAdjust="0"/>
  </p:normalViewPr>
  <p:slideViewPr>
    <p:cSldViewPr snapToGrid="0" snapToObjects="1">
      <p:cViewPr varScale="1">
        <p:scale>
          <a:sx n="86" d="100"/>
          <a:sy n="86" d="100"/>
        </p:scale>
        <p:origin x="34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7C5BF4ED-BCB0-48A3-8924-309E33DEBB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C8DA4B-E5D3-46E4-B53C-1BD3D350B7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7943F9-3A01-4A3B-AC7A-C1594CEEF33B}" type="datetime1">
              <a:rPr lang="en-US"/>
              <a:pPr>
                <a:defRPr/>
              </a:pPr>
              <a:t>4/3/2019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CA902A4-96E3-4090-8871-57328D525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1330126-E675-4405-872A-422907E164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767412-8007-4268-8955-83A22A8238B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1077798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3588ECC7-7350-4D88-B588-EEF04071D4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918CBFF-EAD8-404F-B02C-A7859DB926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FFFE2CF-F208-40D4-B041-1222A29B3BBD}" type="datetime1">
              <a:rPr lang="en-US"/>
              <a:pPr>
                <a:defRPr/>
              </a:pPr>
              <a:t>4/3/2019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A710DA0F-396F-4DE1-BC41-AE100DB86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8D25A859-3A66-4122-8507-D16A64A78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70478CA-67FD-494A-985A-C7DCE106BD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D305A8-5DE4-4236-8DF6-21B66550B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2F65C35-5AAC-437A-8C62-4479D055A51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59723216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obrazu slajdu 1">
            <a:extLst>
              <a:ext uri="{FF2B5EF4-FFF2-40B4-BE49-F238E27FC236}">
                <a16:creationId xmlns:a16="http://schemas.microsoft.com/office/drawing/2014/main" id="{FE0C0804-9EDC-4125-8681-AC6464DEDC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Symbol zastępczy notatek 2">
            <a:extLst>
              <a:ext uri="{FF2B5EF4-FFF2-40B4-BE49-F238E27FC236}">
                <a16:creationId xmlns:a16="http://schemas.microsoft.com/office/drawing/2014/main" id="{3F8CBB60-ABF2-4205-8999-B59E3FA3A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Footer Placeholder 3">
            <a:extLst>
              <a:ext uri="{FF2B5EF4-FFF2-40B4-BE49-F238E27FC236}">
                <a16:creationId xmlns:a16="http://schemas.microsoft.com/office/drawing/2014/main" id="{D5EF9514-BB9C-401E-B0BB-5646A06FE3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ymbol zastępczy obrazu slajdu 1">
            <a:extLst>
              <a:ext uri="{FF2B5EF4-FFF2-40B4-BE49-F238E27FC236}">
                <a16:creationId xmlns:a16="http://schemas.microsoft.com/office/drawing/2014/main" id="{44089F52-FCC3-4F92-8075-69E6A0B7A9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Symbol zastępczy notatek 2">
            <a:extLst>
              <a:ext uri="{FF2B5EF4-FFF2-40B4-BE49-F238E27FC236}">
                <a16:creationId xmlns:a16="http://schemas.microsoft.com/office/drawing/2014/main" id="{8D5F7E77-5CFF-4068-B149-CBDEE078C6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id="{AA8F79A3-A557-4B9C-A2E2-91B7684DAD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2E763E06-6975-4291-9396-E007D348F0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1667920A-8AFB-4861-A38A-D5894CB1BF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Footer Placeholder 3">
            <a:extLst>
              <a:ext uri="{FF2B5EF4-FFF2-40B4-BE49-F238E27FC236}">
                <a16:creationId xmlns:a16="http://schemas.microsoft.com/office/drawing/2014/main" id="{7050523F-C371-45FF-81B6-37C32CA0BC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ymbol zastępczy obrazu slajdu 1">
            <a:extLst>
              <a:ext uri="{FF2B5EF4-FFF2-40B4-BE49-F238E27FC236}">
                <a16:creationId xmlns:a16="http://schemas.microsoft.com/office/drawing/2014/main" id="{1D685761-A83C-4245-8B93-3D0E78DDDF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Symbol zastępczy notatek 2">
            <a:extLst>
              <a:ext uri="{FF2B5EF4-FFF2-40B4-BE49-F238E27FC236}">
                <a16:creationId xmlns:a16="http://schemas.microsoft.com/office/drawing/2014/main" id="{D4AFCA37-FEA7-48B1-BB75-40242D77E3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Footer Placeholder 3">
            <a:extLst>
              <a:ext uri="{FF2B5EF4-FFF2-40B4-BE49-F238E27FC236}">
                <a16:creationId xmlns:a16="http://schemas.microsoft.com/office/drawing/2014/main" id="{2B29F252-6F80-4D0A-8993-6AC27CE130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obrazu slajdu 1">
            <a:extLst>
              <a:ext uri="{FF2B5EF4-FFF2-40B4-BE49-F238E27FC236}">
                <a16:creationId xmlns:a16="http://schemas.microsoft.com/office/drawing/2014/main" id="{BFFB5DEE-EB42-460D-A70D-597E5A9DEC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ymbol zastępczy notatek 2">
            <a:extLst>
              <a:ext uri="{FF2B5EF4-FFF2-40B4-BE49-F238E27FC236}">
                <a16:creationId xmlns:a16="http://schemas.microsoft.com/office/drawing/2014/main" id="{10FCBC51-98AA-470A-AD7E-65C00CA78A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Footer Placeholder 3">
            <a:extLst>
              <a:ext uri="{FF2B5EF4-FFF2-40B4-BE49-F238E27FC236}">
                <a16:creationId xmlns:a16="http://schemas.microsoft.com/office/drawing/2014/main" id="{85BD3775-6D7B-48E0-831E-C0859E49AC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DC5341-7ED1-4138-AB98-A24E7CF2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744640-7C69-4322-BD8F-A67410DB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F78FD0-2C7D-4DCF-BB88-B13CE85F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E7456-5D71-4F1B-AF9F-3412652DFA8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0304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A96713-F7A5-417C-BBE3-F5A10A5E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30E937-9D54-41C9-8B3D-5B75B35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EF4D1C-8895-4730-B77D-895EDA4C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03F67-B030-4F63-A7AB-CF99D44CBD9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97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E427B2-020A-4822-A2E2-AB761810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6B2E77-AC49-4E5E-9F3D-8B8B1E07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ADA704-F91C-4EA6-A4C7-2A0369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F8EBD-1DC9-4605-A687-FD3D8521000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346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0A8D81-67EE-4FD3-9A86-20CF06D1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CC4DE4-CFD7-4057-88F5-22258251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3B4FDB-C5EC-4FC6-A684-3FDE2EA6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14B54-B5F3-4539-8E5F-9624B41FFCD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8338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6FA52C-E9EF-4F15-A4B8-A1404262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7D119C-15A9-473F-AA7E-4EDDC6D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60E423-501B-4CBA-AD5B-A4128992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F8C49-10EB-4749-84F9-E0A746A077C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19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67ED59B-53CC-4AA2-87E0-B0F82EEB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6C5952BD-3A01-4966-99CF-CABCFA64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59DCBAA7-D486-4E26-8F39-6B54F697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C944A-380E-4628-9F22-CC45E5E830B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6704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089B8381-8216-45CC-8D78-C70527B6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CF976F9B-BF58-48ED-BFC2-2C75AAF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3C09754B-68D1-4D0F-A22E-9E759151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0C87B-B334-4324-B882-3B9FD454417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5159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E3B1253E-DC24-46D4-B0B1-DFCBC0B0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6C69807C-25C7-4EC2-B77E-C51D17A9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05FF9C30-7938-4680-B58C-24F16A23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AD9F-B2C4-4473-808B-CE3634D1159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9439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id="{E39F76CC-3762-4DAB-91B7-25DA6089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08B822BD-DB73-40BD-9A10-D90CACF5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id="{8C1A138D-B7B1-45F4-8E5F-CF67C96F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642D6-DC69-4552-A0B6-152C9CF098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855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21075F5-9717-4AD4-9F73-D98138DC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528161BC-9F86-4B21-96FC-58EC3322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1BEAA1A-DABA-4EB2-A730-68137618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75C8-1C32-4721-B8C7-FA83BB63FB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7428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95A508E4-25E1-4B5E-83FF-4616D16E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EB5B356B-03B1-450C-A2D0-02ACE651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C205F3A-3141-4245-A146-1848271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73E2B-DFF2-4073-B22B-A9585CA765E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7104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id="{5F844AA4-E2DD-44CF-909F-98EB42A9BB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edyt. styl wz. tyt.</a:t>
            </a:r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id="{E83E7B25-6A89-4AAA-84E2-281CEB2EBA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style wzorca tekstu</a:t>
            </a:r>
          </a:p>
          <a:p>
            <a:pPr lvl="1"/>
            <a:r>
              <a:rPr lang="pl-PL" altLang="en-US"/>
              <a:t>Drugi poziom</a:t>
            </a:r>
          </a:p>
          <a:p>
            <a:pPr lvl="2"/>
            <a:r>
              <a:rPr lang="pl-PL" altLang="en-US"/>
              <a:t>Trzeci poziom</a:t>
            </a:r>
          </a:p>
          <a:p>
            <a:pPr lvl="3"/>
            <a:r>
              <a:rPr lang="pl-PL" altLang="en-US"/>
              <a:t>Czwarty poziom</a:t>
            </a:r>
          </a:p>
          <a:p>
            <a:pPr lvl="4"/>
            <a:r>
              <a:rPr lang="pl-PL" altLang="en-US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0BA7966-512E-4C35-A303-EC03F77BD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1FE77D-BABE-49FE-9E17-24200490A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5100" y="6356350"/>
            <a:ext cx="4683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3CA83B-9A09-48A9-A960-502DD224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69200" y="6356350"/>
            <a:ext cx="1117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5A87238-70C2-4A4A-9DE8-0951AAB6842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>
            <a:extLst>
              <a:ext uri="{FF2B5EF4-FFF2-40B4-BE49-F238E27FC236}">
                <a16:creationId xmlns:a16="http://schemas.microsoft.com/office/drawing/2014/main" id="{B348D356-598C-4F0F-A191-75BA3425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A. Informacje o zespole realizującym ćwiczenie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CC39334-EA4F-4A11-B8C6-D12EA37D6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350230"/>
              </p:ext>
            </p:extLst>
          </p:nvPr>
        </p:nvGraphicFramePr>
        <p:xfrm>
          <a:off x="457200" y="1600200"/>
          <a:ext cx="8229600" cy="23971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9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dirty="0"/>
                        <a:t>Nazwa przedmiotu:</a:t>
                      </a:r>
                      <a:endParaRPr lang="en-US" sz="1800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Automatyka pojazdowa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Nazwa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Czujniki i elementy wykonawcze 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Data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2019-04-03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Czas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08:00</a:t>
                      </a:r>
                      <a:r>
                        <a:rPr lang="pl-PL" sz="1800" baseline="0" dirty="0"/>
                        <a:t> – 09:30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66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Zespół</a:t>
                      </a:r>
                      <a:r>
                        <a:rPr lang="pl-PL" sz="1800" b="1" baseline="0" dirty="0"/>
                        <a:t> realizujący ćwiczenie: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Katarzyna Wątorska</a:t>
                      </a:r>
                      <a:endParaRPr lang="pl-PL" sz="1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Jacek Wójtowicz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Bartłomiej Mróz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18" name="Symbol zastępczy numeru slajdu 3">
            <a:extLst>
              <a:ext uri="{FF2B5EF4-FFF2-40B4-BE49-F238E27FC236}">
                <a16:creationId xmlns:a16="http://schemas.microsoft.com/office/drawing/2014/main" id="{CE8B9588-55EB-4F3F-9470-684DFABD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5C6470-3351-44E4-9AD5-60166A2BBB8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C4A5320C-99E4-4EFE-9781-35FAD00DAE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AA336492-9436-4D91-9843-A808C09D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grpSp>
        <p:nvGrpSpPr>
          <p:cNvPr id="4121" name="Group 4">
            <a:extLst>
              <a:ext uri="{FF2B5EF4-FFF2-40B4-BE49-F238E27FC236}">
                <a16:creationId xmlns:a16="http://schemas.microsoft.com/office/drawing/2014/main" id="{C0BFB8C5-A429-4BD1-938D-5737F8BA5C4B}"/>
              </a:ext>
            </a:extLst>
          </p:cNvPr>
          <p:cNvGrpSpPr>
            <a:grpSpLocks/>
          </p:cNvGrpSpPr>
          <p:nvPr/>
        </p:nvGrpSpPr>
        <p:grpSpPr bwMode="auto">
          <a:xfrm>
            <a:off x="1163638" y="4625975"/>
            <a:ext cx="6289675" cy="1101725"/>
            <a:chOff x="960675" y="4519119"/>
            <a:chExt cx="6290018" cy="1100993"/>
          </a:xfrm>
        </p:grpSpPr>
        <p:pic>
          <p:nvPicPr>
            <p:cNvPr id="4122" name="Picture 1" descr="59a7622afc">
              <a:extLst>
                <a:ext uri="{FF2B5EF4-FFF2-40B4-BE49-F238E27FC236}">
                  <a16:creationId xmlns:a16="http://schemas.microsoft.com/office/drawing/2014/main" id="{8C9B6330-4B55-49BB-945C-B4D543B9D6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675" y="4519119"/>
              <a:ext cx="1415562" cy="1100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3" name="Picture 2" descr="logo-eaiib">
              <a:extLst>
                <a:ext uri="{FF2B5EF4-FFF2-40B4-BE49-F238E27FC236}">
                  <a16:creationId xmlns:a16="http://schemas.microsoft.com/office/drawing/2014/main" id="{1ADB8374-8745-4327-91B8-2059ED249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405" y="4653909"/>
              <a:ext cx="997694" cy="83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4" name="Picture 3">
              <a:extLst>
                <a:ext uri="{FF2B5EF4-FFF2-40B4-BE49-F238E27FC236}">
                  <a16:creationId xmlns:a16="http://schemas.microsoft.com/office/drawing/2014/main" id="{2F2B6BC0-F5DE-42B2-8472-302ECEF9C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267" y="4760960"/>
              <a:ext cx="771638" cy="617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5" name="Obraz 3" descr="Opis: logo_autonomous_vehicle_color.png">
              <a:extLst>
                <a:ext uri="{FF2B5EF4-FFF2-40B4-BE49-F238E27FC236}">
                  <a16:creationId xmlns:a16="http://schemas.microsoft.com/office/drawing/2014/main" id="{CE9F685F-39ED-4C6B-835D-C7B77CD7F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2073" y="4790167"/>
              <a:ext cx="698620" cy="558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>
            <a:extLst>
              <a:ext uri="{FF2B5EF4-FFF2-40B4-BE49-F238E27FC236}">
                <a16:creationId xmlns:a16="http://schemas.microsoft.com/office/drawing/2014/main" id="{ABF5A8D4-0581-44F3-9CA5-FAAE1588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525"/>
            <a:ext cx="8229600" cy="657225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B. Sformułowanie problemu</a:t>
            </a:r>
          </a:p>
        </p:txBody>
      </p:sp>
      <p:sp>
        <p:nvSpPr>
          <p:cNvPr id="6147" name="Symbol zastępczy numeru slajdu 3">
            <a:extLst>
              <a:ext uri="{FF2B5EF4-FFF2-40B4-BE49-F238E27FC236}">
                <a16:creationId xmlns:a16="http://schemas.microsoft.com/office/drawing/2014/main" id="{47E35F72-7969-4C40-BCC0-8236643F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9F2D3-9182-4B1D-B735-06D44DCD2F8D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D63DD4DE-E50C-4CA2-83AC-2E642E2F2E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1C936D9-8223-4393-8CBD-59AD40AD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C16A84E-90B0-4BFF-8AFC-745D8ED01C15}"/>
              </a:ext>
            </a:extLst>
          </p:cNvPr>
          <p:cNvSpPr txBox="1"/>
          <p:nvPr/>
        </p:nvSpPr>
        <p:spPr>
          <a:xfrm>
            <a:off x="528810" y="920750"/>
            <a:ext cx="7965195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/>
              <a:t>Celem ćwiczenia było zapoznanie się ze specyfikacją działania radaru - jednego z czujników wykonawczych stosowanych w motoryzacji. Dzięki zjawisku odbicia fal radiowych umożliwia on wykrywanie obiektów. </a:t>
            </a:r>
          </a:p>
          <a:p>
            <a:pPr algn="just">
              <a:lnSpc>
                <a:spcPct val="150000"/>
              </a:lnSpc>
            </a:pPr>
            <a:r>
              <a:rPr lang="pl-PL" dirty="0"/>
              <a:t>Po włączeniu zasilania i odpowiednim podpięciu przewodów, należało stworzyć i  wysłać, przechowywaną w bazie danych, wiadomość </a:t>
            </a:r>
            <a:r>
              <a:rPr lang="pl-PL" i="1" dirty="0"/>
              <a:t>CON_VEH </a:t>
            </a:r>
            <a:r>
              <a:rPr lang="pl-PL" dirty="0"/>
              <a:t>wybudzającą radar – sygnał </a:t>
            </a:r>
            <a:r>
              <a:rPr lang="pl-PL" i="1" dirty="0"/>
              <a:t>ST_CON_VEH </a:t>
            </a:r>
            <a:r>
              <a:rPr lang="pl-PL" dirty="0"/>
              <a:t>z ustawioną wartością 10.  </a:t>
            </a:r>
          </a:p>
          <a:p>
            <a:pPr algn="just">
              <a:lnSpc>
                <a:spcPct val="150000"/>
              </a:lnSpc>
            </a:pPr>
            <a:r>
              <a:rPr lang="pl-PL" dirty="0"/>
              <a:t>Dane dostarczone przez radar miały być zwizualizowane za pomocą prostej aplikacji zrealizowanej w środowisku MATLAB z zainstalowanym pakietem </a:t>
            </a:r>
            <a:r>
              <a:rPr lang="pl-PL" dirty="0" err="1"/>
              <a:t>Vehicle</a:t>
            </a:r>
            <a:r>
              <a:rPr lang="pl-PL" dirty="0"/>
              <a:t> Network </a:t>
            </a:r>
            <a:r>
              <a:rPr lang="pl-PL" dirty="0" err="1"/>
              <a:t>Toolbox</a:t>
            </a:r>
            <a:r>
              <a:rPr lang="pl-PL" dirty="0"/>
              <a:t>. Cyklicznie odbierane ramki zostały przedstawione na wykresie współrzędnych biegunowych.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>
            <a:extLst>
              <a:ext uri="{FF2B5EF4-FFF2-40B4-BE49-F238E27FC236}">
                <a16:creationId xmlns:a16="http://schemas.microsoft.com/office/drawing/2014/main" id="{B90EFA88-F91C-4B8D-B17C-96104C12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66" y="313828"/>
            <a:ext cx="5684569" cy="596900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C. Sposób rozwiązania problemu</a:t>
            </a:r>
          </a:p>
        </p:txBody>
      </p:sp>
      <p:sp>
        <p:nvSpPr>
          <p:cNvPr id="8195" name="Symbol zastępczy numeru slajdu 3">
            <a:extLst>
              <a:ext uri="{FF2B5EF4-FFF2-40B4-BE49-F238E27FC236}">
                <a16:creationId xmlns:a16="http://schemas.microsoft.com/office/drawing/2014/main" id="{7B9B41F0-74A3-43AF-ACCF-8873D49E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3AD7C1-81B2-4F7E-8666-A5125DB92F28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1E57C8A5-79AE-4020-9F94-1B26AFFE5F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540FBF6D-62F0-48EA-9ECE-0F33DDAC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D2704D9-82EF-4B7B-BF03-984174A1E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220020"/>
              </p:ext>
            </p:extLst>
          </p:nvPr>
        </p:nvGraphicFramePr>
        <p:xfrm>
          <a:off x="1751004" y="1051406"/>
          <a:ext cx="5684569" cy="51642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84569">
                  <a:extLst>
                    <a:ext uri="{9D8B030D-6E8A-4147-A177-3AD203B41FA5}">
                      <a16:colId xmlns:a16="http://schemas.microsoft.com/office/drawing/2014/main" val="3482074605"/>
                    </a:ext>
                  </a:extLst>
                </a:gridCol>
              </a:tblGrid>
              <a:tr h="40393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%Utworzenie i konfiguracja kanału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canch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canChannel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l-PL" sz="1000" dirty="0">
                          <a:solidFill>
                            <a:srgbClr val="7030A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l-PL" sz="1000" dirty="0" err="1">
                          <a:solidFill>
                            <a:srgbClr val="7030A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r>
                        <a:rPr lang="pl-PL" sz="1000" dirty="0">
                          <a:solidFill>
                            <a:srgbClr val="7030A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','</a:t>
                      </a:r>
                      <a:r>
                        <a:rPr lang="pl-PL" sz="1000" dirty="0" err="1">
                          <a:solidFill>
                            <a:srgbClr val="7030A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CANcardXL</a:t>
                      </a:r>
                      <a:r>
                        <a:rPr lang="pl-PL" sz="1000" dirty="0">
                          <a:solidFill>
                            <a:srgbClr val="7030A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1'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,2);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configBusSpeed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canch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500000);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%Filtracja wiadomości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filterAllowOnly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canch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[hex2dec(</a:t>
                      </a:r>
                      <a:r>
                        <a:rPr lang="pl-PL" sz="1000" dirty="0">
                          <a:solidFill>
                            <a:srgbClr val="7030A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'600'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hex2dec(</a:t>
                      </a:r>
                      <a:r>
                        <a:rPr lang="pl-PL" sz="1000" dirty="0">
                          <a:solidFill>
                            <a:srgbClr val="7030A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'63F'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)],</a:t>
                      </a:r>
                      <a:r>
                        <a:rPr lang="pl-PL" sz="1000" dirty="0">
                          <a:solidFill>
                            <a:srgbClr val="7030A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'Standard'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%Nawiązanie komunikacji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start(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canch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%Podłączenie bazy danych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canDatabase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l-PL" sz="1000" dirty="0">
                          <a:solidFill>
                            <a:srgbClr val="7030A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'Radar_2.dbc');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canch.Database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%Wybudzenie radaru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msgToSend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canMessage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000" dirty="0">
                          <a:solidFill>
                            <a:srgbClr val="7030A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'CON_VEH'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msgToSend.Signals.ST_CON_VEH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10;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transmit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canch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msgToSend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%Zaznaczanie wykryć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figure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pause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(0.1);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 err="1">
                          <a:solidFill>
                            <a:srgbClr val="00399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polarplot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(0,0, </a:t>
                      </a:r>
                      <a:r>
                        <a:rPr lang="pl-PL" sz="1000" dirty="0">
                          <a:solidFill>
                            <a:srgbClr val="7030A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'go'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hold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000" dirty="0">
                          <a:solidFill>
                            <a:srgbClr val="7030A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msgIn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receive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canch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64);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000" dirty="0">
                          <a:solidFill>
                            <a:srgbClr val="00399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 = 1 :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msgIn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msgIn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(i).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Signals.CAN_TX_DETECT_RANGE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angle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msgIn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(i).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Signals.CAN_TX_DETECT_ANGLE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polarplot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(deg2rad(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angle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000" dirty="0">
                          <a:solidFill>
                            <a:srgbClr val="7030A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'bo'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000" dirty="0">
                          <a:solidFill>
                            <a:srgbClr val="00399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pause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(0.3);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hold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000" dirty="0">
                          <a:solidFill>
                            <a:srgbClr val="7030A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rgbClr val="00399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7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38" marR="447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535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1">
            <a:extLst>
              <a:ext uri="{FF2B5EF4-FFF2-40B4-BE49-F238E27FC236}">
                <a16:creationId xmlns:a16="http://schemas.microsoft.com/office/drawing/2014/main" id="{F2BD3071-640D-468B-94DB-1D197D82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25" y="302428"/>
            <a:ext cx="1936750" cy="328613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D. Wyniki</a:t>
            </a:r>
          </a:p>
        </p:txBody>
      </p:sp>
      <p:sp>
        <p:nvSpPr>
          <p:cNvPr id="10243" name="Symbol zastępczy numeru slajdu 3">
            <a:extLst>
              <a:ext uri="{FF2B5EF4-FFF2-40B4-BE49-F238E27FC236}">
                <a16:creationId xmlns:a16="http://schemas.microsoft.com/office/drawing/2014/main" id="{1B0BE0FE-08ED-42CA-89BC-A3C550BD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CBF52F-5B50-4BBB-8979-A7A5344A3A90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042761D1-4A2D-46ED-ABA7-58D97E2CF2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C427A2E0-AC89-4124-8939-6F394087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Sprawozdanie z ćwiczeń laboratoryjnych z Automatyki Pojazdowej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2212DD8-0766-4C93-A530-141931D7FE5E}"/>
              </a:ext>
            </a:extLst>
          </p:cNvPr>
          <p:cNvSpPr txBox="1"/>
          <p:nvPr/>
        </p:nvSpPr>
        <p:spPr>
          <a:xfrm>
            <a:off x="344488" y="4941065"/>
            <a:ext cx="845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/>
              <a:t>Przedstawiono przykładowe wykresy biegunowe z zaznaczonymi pozycjami obiektów zarejestrowanych przez radar.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7361CA8-CBBE-4411-93FA-1E8121508C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08" r="11500"/>
          <a:stretch/>
        </p:blipFill>
        <p:spPr>
          <a:xfrm>
            <a:off x="268216" y="809619"/>
            <a:ext cx="4026044" cy="4131446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574766E4-F412-4ECD-8F1D-A0D31F88CA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50" r="13031"/>
          <a:stretch/>
        </p:blipFill>
        <p:spPr>
          <a:xfrm>
            <a:off x="4639106" y="883785"/>
            <a:ext cx="3814148" cy="39831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>
            <a:extLst>
              <a:ext uri="{FF2B5EF4-FFF2-40B4-BE49-F238E27FC236}">
                <a16:creationId xmlns:a16="http://schemas.microsoft.com/office/drawing/2014/main" id="{8DC32D7B-D560-4E0F-84E6-D7CFA1D1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E. Wnioski</a:t>
            </a:r>
          </a:p>
        </p:txBody>
      </p:sp>
      <p:sp>
        <p:nvSpPr>
          <p:cNvPr id="12292" name="Symbol zastępczy numeru slajdu 3">
            <a:extLst>
              <a:ext uri="{FF2B5EF4-FFF2-40B4-BE49-F238E27FC236}">
                <a16:creationId xmlns:a16="http://schemas.microsoft.com/office/drawing/2014/main" id="{B00D1200-BD3C-42A6-9209-1E15613F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E1F79F-48F7-4B45-AD4D-2B25ADD4BA5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A514A7E1-B7D3-4314-B3AC-B1942CC736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D884240-C741-4827-8114-E7F17C93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40354F1-C7CE-4373-8C20-8678BF31DBA3}"/>
              </a:ext>
            </a:extLst>
          </p:cNvPr>
          <p:cNvSpPr txBox="1"/>
          <p:nvPr/>
        </p:nvSpPr>
        <p:spPr>
          <a:xfrm>
            <a:off x="308344" y="1488558"/>
            <a:ext cx="7868093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/>
              <a:t>Podczas tego ćwiczenia nauczyliśmy się, jak z poziomu programu MATLAB połączyć się z siecią CAN. Wykorzystanie karty </a:t>
            </a:r>
            <a:r>
              <a:rPr lang="pl-PL" dirty="0" err="1"/>
              <a:t>CANcardXL</a:t>
            </a:r>
            <a:r>
              <a:rPr lang="pl-PL" dirty="0"/>
              <a:t> umożliwiło komunikację z czujnikiem wykonawczym.  </a:t>
            </a:r>
          </a:p>
          <a:p>
            <a:pPr algn="just">
              <a:lnSpc>
                <a:spcPct val="150000"/>
              </a:lnSpc>
            </a:pPr>
            <a:r>
              <a:rPr lang="pl-PL" dirty="0"/>
              <a:t>Ważnym wnioskiem jest, że dane zebrane przez radar nie mogły być zinterpretowane, ponieważ urządzenie działa prawidłowo w większym zakresie – obiekty powinny zostać wykryte z odległości nie mniejszej niż 16 metrów, czego w warunkach laboratoryjnych nie da się przetestować. </a:t>
            </a:r>
          </a:p>
          <a:p>
            <a:pPr algn="just">
              <a:lnSpc>
                <a:spcPct val="150000"/>
              </a:lnSpc>
            </a:pP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</TotalTime>
  <Words>520</Words>
  <Application>Microsoft Office PowerPoint</Application>
  <PresentationFormat>Pokaz na ekranie (4:3)</PresentationFormat>
  <Paragraphs>75</Paragraphs>
  <Slides>5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Motyw pakietu Office</vt:lpstr>
      <vt:lpstr>A. Informacje o zespole realizującym ćwiczenie</vt:lpstr>
      <vt:lpstr>B. Sformułowanie problemu</vt:lpstr>
      <vt:lpstr>C. Sposób rozwiązania problemu</vt:lpstr>
      <vt:lpstr>D. Wyniki</vt:lpstr>
      <vt:lpstr>E. 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 Skruch</dc:creator>
  <cp:lastModifiedBy>Bartłomiej Mróz</cp:lastModifiedBy>
  <cp:revision>578</cp:revision>
  <cp:lastPrinted>2019-03-07T18:00:22Z</cp:lastPrinted>
  <dcterms:created xsi:type="dcterms:W3CDTF">2016-11-20T06:09:38Z</dcterms:created>
  <dcterms:modified xsi:type="dcterms:W3CDTF">2019-04-03T14:11:30Z</dcterms:modified>
</cp:coreProperties>
</file>