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5" r:id="rId3"/>
  </p:sldMasterIdLst>
  <p:notesMasterIdLst>
    <p:notesMasterId r:id="rId5"/>
  </p:notesMasterIdLst>
  <p:handoutMasterIdLst>
    <p:handoutMasterId r:id="rId84"/>
  </p:handoutMasterIdLst>
  <p:sldIdLst>
    <p:sldId id="317" r:id="rId4"/>
    <p:sldId id="258" r:id="rId6"/>
    <p:sldId id="259" r:id="rId7"/>
    <p:sldId id="650" r:id="rId8"/>
    <p:sldId id="499" r:id="rId9"/>
    <p:sldId id="544" r:id="rId10"/>
    <p:sldId id="639" r:id="rId11"/>
    <p:sldId id="640" r:id="rId12"/>
    <p:sldId id="651" r:id="rId13"/>
    <p:sldId id="652" r:id="rId14"/>
    <p:sldId id="653" r:id="rId15"/>
    <p:sldId id="654" r:id="rId16"/>
    <p:sldId id="655" r:id="rId17"/>
    <p:sldId id="656" r:id="rId18"/>
    <p:sldId id="657" r:id="rId19"/>
    <p:sldId id="658" r:id="rId20"/>
    <p:sldId id="659" r:id="rId21"/>
    <p:sldId id="660" r:id="rId22"/>
    <p:sldId id="661" r:id="rId23"/>
    <p:sldId id="662" r:id="rId24"/>
    <p:sldId id="663" r:id="rId25"/>
    <p:sldId id="694" r:id="rId26"/>
    <p:sldId id="705" r:id="rId27"/>
    <p:sldId id="695" r:id="rId28"/>
    <p:sldId id="704" r:id="rId29"/>
    <p:sldId id="757" r:id="rId30"/>
    <p:sldId id="706" r:id="rId31"/>
    <p:sldId id="756" r:id="rId32"/>
    <p:sldId id="758" r:id="rId33"/>
    <p:sldId id="759" r:id="rId34"/>
    <p:sldId id="760" r:id="rId35"/>
    <p:sldId id="761" r:id="rId36"/>
    <p:sldId id="762" r:id="rId37"/>
    <p:sldId id="763" r:id="rId38"/>
    <p:sldId id="707" r:id="rId39"/>
    <p:sldId id="712" r:id="rId40"/>
    <p:sldId id="691" r:id="rId41"/>
    <p:sldId id="678" r:id="rId42"/>
    <p:sldId id="679" r:id="rId43"/>
    <p:sldId id="680" r:id="rId44"/>
    <p:sldId id="681" r:id="rId45"/>
    <p:sldId id="683" r:id="rId46"/>
    <p:sldId id="676" r:id="rId47"/>
    <p:sldId id="684" r:id="rId48"/>
    <p:sldId id="685" r:id="rId49"/>
    <p:sldId id="682" r:id="rId50"/>
    <p:sldId id="687" r:id="rId51"/>
    <p:sldId id="688" r:id="rId52"/>
    <p:sldId id="689" r:id="rId53"/>
    <p:sldId id="690" r:id="rId54"/>
    <p:sldId id="696" r:id="rId55"/>
    <p:sldId id="692" r:id="rId56"/>
    <p:sldId id="697" r:id="rId57"/>
    <p:sldId id="698" r:id="rId58"/>
    <p:sldId id="699" r:id="rId59"/>
    <p:sldId id="700" r:id="rId60"/>
    <p:sldId id="686" r:id="rId61"/>
    <p:sldId id="701" r:id="rId62"/>
    <p:sldId id="702" r:id="rId63"/>
    <p:sldId id="703" r:id="rId64"/>
    <p:sldId id="670" r:id="rId65"/>
    <p:sldId id="708" r:id="rId66"/>
    <p:sldId id="709" r:id="rId67"/>
    <p:sldId id="710" r:id="rId68"/>
    <p:sldId id="693" r:id="rId69"/>
    <p:sldId id="711" r:id="rId70"/>
    <p:sldId id="713" r:id="rId71"/>
    <p:sldId id="714" r:id="rId72"/>
    <p:sldId id="716" r:id="rId73"/>
    <p:sldId id="715" r:id="rId74"/>
    <p:sldId id="471" r:id="rId75"/>
    <p:sldId id="472" r:id="rId76"/>
    <p:sldId id="473" r:id="rId77"/>
    <p:sldId id="474" r:id="rId78"/>
    <p:sldId id="591" r:id="rId79"/>
    <p:sldId id="592" r:id="rId80"/>
    <p:sldId id="593" r:id="rId81"/>
    <p:sldId id="505" r:id="rId82"/>
    <p:sldId id="427" r:id="rId83"/>
  </p:sldIdLst>
  <p:sldSz cx="12192000" cy="6858000"/>
  <p:notesSz cx="6858000" cy="9144000"/>
  <p:custDataLst>
    <p:tags r:id="rId8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7688"/>
    <a:srgbClr val="E1596F"/>
    <a:srgbClr val="F6F6F6"/>
    <a:srgbClr val="00A3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70" autoAdjust="0"/>
    <p:restoredTop sz="94660"/>
  </p:normalViewPr>
  <p:slideViewPr>
    <p:cSldViewPr snapToGrid="0">
      <p:cViewPr varScale="1">
        <p:scale>
          <a:sx n="73" d="100"/>
          <a:sy n="73" d="100"/>
        </p:scale>
        <p:origin x="91" y="144"/>
      </p:cViewPr>
      <p:guideLst>
        <p:guide orient="horz" pos="1991"/>
        <p:guide pos="3871"/>
      </p:guideLst>
    </p:cSldViewPr>
  </p:slideViewPr>
  <p:notesTextViewPr>
    <p:cViewPr>
      <p:scale>
        <a:sx n="1" d="1"/>
        <a:sy n="1" d="1"/>
      </p:scale>
      <p:origin x="0" y="0"/>
    </p:cViewPr>
  </p:notesTextViewPr>
  <p:sorterViewPr>
    <p:cViewPr>
      <p:scale>
        <a:sx n="25" d="100"/>
        <a:sy n="25"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8" Type="http://schemas.openxmlformats.org/officeDocument/2006/relationships/tags" Target="tags/tag7.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handoutMaster" Target="handoutMasters/handoutMaster1.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0F7B8-3097-4669-8E62-5BE6BCD9FB5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E94B9-1F08-48DF-B7B6-E879767F1C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endParaRPr>
          </a:p>
        </p:txBody>
      </p:sp>
    </p:spTree>
  </p:cSld>
  <p:clrMapOvr>
    <a:masterClrMapping/>
  </p:clrMapOvr>
  <p:transition spd="slow" advClick="0">
    <p:cover dir="l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p:transition spd="slow" advClick="0">
    <p:cover dir="l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p:transition spd="slow" advClick="0">
    <p:cover dir="l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endParaRPr>
          </a:p>
        </p:txBody>
      </p:sp>
    </p:spTree>
  </p:cSld>
  <p:clrMapOvr>
    <a:masterClrMapping/>
  </p:clrMapOvr>
  <p:transition spd="slow" advClick="0">
    <p:cover dir="l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p:transition spd="slow" advClick="0">
    <p:cover dir="l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p:transition spd="slow" advClick="0">
    <p:cover dir="l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p:transition spd="slow" advClick="0">
    <p:cover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p:cover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7" Type="http://schemas.openxmlformats.org/officeDocument/2006/relationships/theme" Target="../theme/theme2.xml"/><Relationship Id="rId26" Type="http://schemas.openxmlformats.org/officeDocument/2006/relationships/slideLayout" Target="../slideLayouts/slideLayout52.xml"/><Relationship Id="rId25" Type="http://schemas.openxmlformats.org/officeDocument/2006/relationships/slideLayout" Target="../slideLayouts/slideLayout51.xml"/><Relationship Id="rId24" Type="http://schemas.openxmlformats.org/officeDocument/2006/relationships/slideLayout" Target="../slideLayouts/slideLayout50.xml"/><Relationship Id="rId23" Type="http://schemas.openxmlformats.org/officeDocument/2006/relationships/slideLayout" Target="../slideLayouts/slideLayout49.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0" Type="http://schemas.openxmlformats.org/officeDocument/2006/relationships/slideLayout" Target="../slideLayouts/slideLayout46.xml"/><Relationship Id="rId2" Type="http://schemas.openxmlformats.org/officeDocument/2006/relationships/slideLayout" Target="../slideLayouts/slideLayout28.xml"/><Relationship Id="rId19" Type="http://schemas.openxmlformats.org/officeDocument/2006/relationships/slideLayout" Target="../slideLayouts/slideLayout45.xml"/><Relationship Id="rId18" Type="http://schemas.openxmlformats.org/officeDocument/2006/relationships/slideLayout" Target="../slideLayouts/slideLayout44.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slow" advClick="0">
    <p:cover dir="l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Lst>
  <p:transition spd="slow" advClick="0">
    <p:cover dir="l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9.xml"/><Relationship Id="rId3" Type="http://schemas.openxmlformats.org/officeDocument/2006/relationships/themeOverride" Target="../theme/themeOverride2.xml"/><Relationship Id="rId2" Type="http://schemas.openxmlformats.org/officeDocument/2006/relationships/image" Target="../media/image7.png"/><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9.xml"/><Relationship Id="rId3" Type="http://schemas.openxmlformats.org/officeDocument/2006/relationships/themeOverride" Target="../theme/themeOverride3.xml"/><Relationship Id="rId2" Type="http://schemas.openxmlformats.org/officeDocument/2006/relationships/image" Target="../media/image9.png"/><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9.xml"/><Relationship Id="rId5" Type="http://schemas.openxmlformats.org/officeDocument/2006/relationships/themeOverride" Target="../theme/themeOverride4.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9.xml"/><Relationship Id="rId4" Type="http://schemas.openxmlformats.org/officeDocument/2006/relationships/themeOverride" Target="../theme/themeOverride5.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9.xml"/><Relationship Id="rId4" Type="http://schemas.openxmlformats.org/officeDocument/2006/relationships/themeOverride" Target="../theme/themeOverride6.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9.xml"/><Relationship Id="rId4" Type="http://schemas.openxmlformats.org/officeDocument/2006/relationships/themeOverride" Target="../theme/themeOverride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9.xml"/><Relationship Id="rId4" Type="http://schemas.openxmlformats.org/officeDocument/2006/relationships/themeOverride" Target="../theme/themeOverride8.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9.xml"/><Relationship Id="rId4" Type="http://schemas.openxmlformats.org/officeDocument/2006/relationships/themeOverride" Target="../theme/themeOverride9.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9.xml"/><Relationship Id="rId4" Type="http://schemas.openxmlformats.org/officeDocument/2006/relationships/themeOverride" Target="../theme/themeOverride10.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9.xml"/><Relationship Id="rId2" Type="http://schemas.openxmlformats.org/officeDocument/2006/relationships/image" Target="../media/image29.png"/><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9.xml"/><Relationship Id="rId1"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9.xml"/><Relationship Id="rId1" Type="http://schemas.openxmlformats.org/officeDocument/2006/relationships/image" Target="../media/image3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9.xml"/><Relationship Id="rId2" Type="http://schemas.openxmlformats.org/officeDocument/2006/relationships/themeOverride" Target="../theme/themeOverride11.xml"/><Relationship Id="rId1" Type="http://schemas.openxmlformats.org/officeDocument/2006/relationships/image" Target="../media/image33.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9.xml"/><Relationship Id="rId1" Type="http://schemas.openxmlformats.org/officeDocument/2006/relationships/image" Target="../media/image34.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3.xml"/></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34.xml"/><Relationship Id="rId2" Type="http://schemas.openxmlformats.org/officeDocument/2006/relationships/image" Target="../media/image36.png"/><Relationship Id="rId1" Type="http://schemas.openxmlformats.org/officeDocument/2006/relationships/image" Target="../media/image35.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8.xml"/><Relationship Id="rId1" Type="http://schemas.openxmlformats.org/officeDocument/2006/relationships/image" Target="../media/image37.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8.xml"/><Relationship Id="rId1" Type="http://schemas.openxmlformats.org/officeDocument/2006/relationships/image" Target="../media/image38.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8.xml"/><Relationship Id="rId2" Type="http://schemas.openxmlformats.org/officeDocument/2006/relationships/image" Target="../media/image40.png"/><Relationship Id="rId1" Type="http://schemas.openxmlformats.org/officeDocument/2006/relationships/image" Target="../media/image39.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9.xml"/><Relationship Id="rId2" Type="http://schemas.openxmlformats.org/officeDocument/2006/relationships/tags" Target="../tags/tag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9525"/>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2117641" y="3827533"/>
            <a:ext cx="7719524" cy="643890"/>
          </a:xfrm>
          <a:prstGeom prst="rect">
            <a:avLst/>
          </a:prstGeom>
          <a:noFill/>
        </p:spPr>
        <p:txBody>
          <a:bodyPr wrap="square" lIns="91412" tIns="45706" rIns="91412" bIns="45706" rtlCol="0">
            <a:spAutoFit/>
          </a:bodyPr>
          <a:lstStyle/>
          <a:p>
            <a:r>
              <a:rPr lang="en-US" altLang="zh-CN"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 </a:t>
            </a:r>
            <a:r>
              <a:rPr lang="zh-CN"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第七章</a:t>
            </a:r>
            <a:r>
              <a:rPr lang="en-US" altLang="zh-CN"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 —— </a:t>
            </a:r>
            <a:r>
              <a:rPr lang="zh-CN" altLang="en-US"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实现</a:t>
            </a:r>
            <a:endParaRPr lang="zh-CN" altLang="en-US"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endParaRPr>
          </a:p>
        </p:txBody>
      </p:sp>
      <p:sp>
        <p:nvSpPr>
          <p:cNvPr id="7" name="文本框 5"/>
          <p:cNvSpPr txBox="1"/>
          <p:nvPr/>
        </p:nvSpPr>
        <p:spPr>
          <a:xfrm>
            <a:off x="3114260"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11</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
        <p:nvSpPr>
          <p:cNvPr id="17" name="原创设计师QQ598969553                 _16"/>
          <p:cNvSpPr txBox="1"/>
          <p:nvPr/>
        </p:nvSpPr>
        <p:spPr>
          <a:xfrm>
            <a:off x="1207770" y="1912620"/>
            <a:ext cx="8996045" cy="1915160"/>
          </a:xfrm>
          <a:prstGeom prst="rect">
            <a:avLst/>
          </a:prstGeom>
          <a:noFill/>
          <a:effectLst/>
        </p:spPr>
        <p:txBody>
          <a:bodyPr wrap="square" lIns="68580" tIns="34290" rIns="68580" bIns="34290" rtlCol="0">
            <a:spAutoFit/>
          </a:bodyPr>
          <a:lstStyle/>
          <a:p>
            <a:pPr>
              <a:lnSpc>
                <a:spcPct val="150000"/>
              </a:lnSpc>
            </a:pPr>
            <a:r>
              <a:rPr lang="zh-CN" altLang="en-US" sz="8000" dirty="0">
                <a:solidFill>
                  <a:schemeClr val="tx1">
                    <a:lumMod val="75000"/>
                    <a:lumOff val="25000"/>
                  </a:schemeClr>
                </a:solidFill>
                <a:latin typeface="Agency FB" panose="020B0503020202020204" pitchFamily="34" charset="0"/>
                <a:ea typeface="微软雅黑" panose="020B0503020204020204" pitchFamily="34" charset="-122"/>
              </a:rPr>
              <a:t>《翻转课堂》</a:t>
            </a:r>
            <a:endParaRPr lang="zh-CN" altLang="en-US" sz="8000" dirty="0">
              <a:solidFill>
                <a:schemeClr val="tx1">
                  <a:lumMod val="75000"/>
                  <a:lumOff val="25000"/>
                </a:schemeClr>
              </a:solidFill>
              <a:latin typeface="Agency FB" panose="020B0503020202020204" pitchFamily="34" charset="0"/>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400"/>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存储器效率</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5601" name="副标题 430081"/>
          <p:cNvSpPr>
            <a:spLocks noGrp="1"/>
          </p:cNvSpPr>
          <p:nvPr>
            <p:ph type="subTitle" idx="4294967295"/>
          </p:nvPr>
        </p:nvSpPr>
        <p:spPr>
          <a:xfrm>
            <a:off x="1085021" y="869315"/>
            <a:ext cx="10021957" cy="5218734"/>
          </a:xfrm>
          <a:prstGeom prst="rect">
            <a:avLst/>
          </a:prstGeom>
          <a:noFill/>
          <a:ln w="9525">
            <a:noFill/>
          </a:ln>
        </p:spPr>
        <p:txBody>
          <a:bodyPr anchor="t" anchorCtr="0">
            <a:normAutofit fontScale="97500" lnSpcReduction="10000"/>
          </a:bodyPr>
          <a:lstStyle>
            <a:lvl1pPr marL="0" lvl="0" indent="0" algn="ctr">
              <a:buClrTx/>
              <a:buSzTx/>
              <a:buFontTx/>
              <a:defRPr/>
            </a:lvl1pPr>
            <a:lvl2pPr marL="457200" lvl="1" indent="0" algn="ctr">
              <a:buClrTx/>
              <a:buSzTx/>
              <a:buFontTx/>
              <a:defRPr/>
            </a:lvl2pPr>
            <a:lvl3pPr marL="914400" lvl="2" indent="0" algn="ctr">
              <a:buClrTx/>
              <a:buSzTx/>
              <a:buFontTx/>
              <a:defRPr/>
            </a:lvl3pPr>
            <a:lvl4pPr marL="1371600" lvl="3" indent="0" algn="ctr">
              <a:buClrTx/>
              <a:buSzTx/>
              <a:buFontTx/>
              <a:defRPr/>
            </a:lvl4pPr>
            <a:lvl5pPr marL="1828800" lvl="4" indent="0" algn="ctr">
              <a:buClrTx/>
              <a:buSzTx/>
              <a:buFontTx/>
              <a:defRPr/>
            </a:lvl5pPr>
          </a:lstStyle>
          <a:p>
            <a:pPr lvl="0" algn="l">
              <a:lnSpc>
                <a:spcPct val="100000"/>
              </a:lnSpc>
              <a:buClrTx/>
              <a:buSzTx/>
              <a:buFontTx/>
              <a:buNone/>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a:p>
            <a:pPr algn="l">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●在大型计算机中必须考虑操作系统页式调度的特点，一般说来，使用能保持功能域的结构化控制结构，是提高效率的好方法。</a:t>
            </a:r>
            <a:endParaRPr lang="en-US" altLang="zh-CN" sz="3300" kern="0" dirty="0">
              <a:solidFill>
                <a:schemeClr val="accent1"/>
              </a:solidFill>
              <a:latin typeface="微软雅黑" panose="020B0503020204020204" pitchFamily="34" charset="-122"/>
              <a:ea typeface="微软雅黑" panose="020B0503020204020204" pitchFamily="34" charset="-122"/>
            </a:endParaRPr>
          </a:p>
          <a:p>
            <a:pPr indent="-6350" algn="l">
              <a:buClr>
                <a:srgbClr val="800000"/>
              </a:buClr>
              <a:buFont typeface="Wingdings" panose="05000000000000000000" pitchFamily="2" charset="2"/>
              <a:buChar char="u"/>
            </a:pP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●在微处理机中如果要求使用最少的存储单元，则应选用有紧缩存储器特性的编译程序，在非常必要时可以使用汇编语言。</a:t>
            </a:r>
            <a:endParaRPr lang="en-US" altLang="zh-CN" sz="3300" kern="0" dirty="0">
              <a:solidFill>
                <a:schemeClr val="accent1"/>
              </a:solidFill>
              <a:latin typeface="微软雅黑" panose="020B0503020204020204" pitchFamily="34" charset="-122"/>
              <a:ea typeface="微软雅黑" panose="020B0503020204020204" pitchFamily="34" charset="-122"/>
            </a:endParaRPr>
          </a:p>
          <a:p>
            <a:pPr indent="-6350" algn="l">
              <a:buClr>
                <a:srgbClr val="800000"/>
              </a:buClr>
              <a:buFont typeface="Wingdings" panose="05000000000000000000" pitchFamily="2" charset="2"/>
              <a:buChar char="u"/>
            </a:pP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●提高执行效率的技术通常也能提高存储器效率。提高存储器效率的关键同样是“简单”。</a:t>
            </a:r>
            <a:endParaRPr lang="zh-CN" altLang="en-US" sz="33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存储器效率</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5601" name="副标题 430081"/>
          <p:cNvSpPr>
            <a:spLocks noGrp="1"/>
          </p:cNvSpPr>
          <p:nvPr>
            <p:ph type="subTitle" idx="4294967295"/>
          </p:nvPr>
        </p:nvSpPr>
        <p:spPr>
          <a:xfrm>
            <a:off x="951671" y="1138555"/>
            <a:ext cx="10573579" cy="5719445"/>
          </a:xfrm>
          <a:prstGeom prst="rect">
            <a:avLst/>
          </a:prstGeom>
          <a:noFill/>
          <a:ln w="9525">
            <a:noFill/>
          </a:ln>
        </p:spPr>
        <p:txBody>
          <a:bodyPr anchor="t" anchorCtr="0">
            <a:normAutofit fontScale="82500" lnSpcReduction="20000"/>
          </a:bodyPr>
          <a:lstStyle>
            <a:lvl1pPr marL="0" lvl="0" indent="0" algn="ctr">
              <a:buClrTx/>
              <a:buSzTx/>
              <a:buFontTx/>
              <a:defRPr/>
            </a:lvl1pPr>
            <a:lvl2pPr marL="457200" lvl="1" indent="0" algn="ctr">
              <a:buClrTx/>
              <a:buSzTx/>
              <a:buFontTx/>
              <a:defRPr/>
            </a:lvl2pPr>
            <a:lvl3pPr marL="914400" lvl="2" indent="0" algn="ctr">
              <a:buClrTx/>
              <a:buSzTx/>
              <a:buFontTx/>
              <a:defRPr/>
            </a:lvl3pPr>
            <a:lvl4pPr marL="1371600" lvl="3" indent="0" algn="ctr">
              <a:buClrTx/>
              <a:buSzTx/>
              <a:buFontTx/>
              <a:defRPr/>
            </a:lvl4pPr>
            <a:lvl5pPr marL="1828800" lvl="4" indent="0" algn="ctr">
              <a:buClrTx/>
              <a:buSzTx/>
              <a:buFontTx/>
              <a:defRPr/>
            </a:lvl5pPr>
          </a:lstStyle>
          <a:p>
            <a:pPr indent="-6350" algn="l">
              <a:lnSpc>
                <a:spcPct val="110000"/>
              </a:lnSpc>
              <a:buNone/>
            </a:pPr>
            <a:r>
              <a:rPr lang="zh-CN" altLang="en-US" sz="3300" kern="0" dirty="0">
                <a:solidFill>
                  <a:schemeClr val="accent1"/>
                </a:solidFill>
                <a:latin typeface="微软雅黑" panose="020B0503020204020204" pitchFamily="34" charset="-122"/>
                <a:ea typeface="微软雅黑" panose="020B0503020204020204" pitchFamily="34" charset="-122"/>
              </a:rPr>
              <a:t>       简单清晰同样是提高人机通信效率的关键。</a:t>
            </a:r>
            <a:endParaRPr lang="zh-CN" altLang="en-US" sz="3300" kern="0" dirty="0">
              <a:solidFill>
                <a:schemeClr val="accent1"/>
              </a:solidFill>
              <a:latin typeface="微软雅黑" panose="020B0503020204020204" pitchFamily="34" charset="-122"/>
              <a:ea typeface="微软雅黑" panose="020B0503020204020204" pitchFamily="34" charset="-122"/>
            </a:endParaRPr>
          </a:p>
          <a:p>
            <a:pPr indent="-6350" algn="l">
              <a:lnSpc>
                <a:spcPct val="110000"/>
              </a:lnSpc>
              <a:buNone/>
            </a:pPr>
            <a:r>
              <a:rPr lang="zh-CN" altLang="en-US" sz="3300" kern="0" dirty="0">
                <a:solidFill>
                  <a:schemeClr val="accent1"/>
                </a:solidFill>
                <a:latin typeface="微软雅黑" panose="020B0503020204020204" pitchFamily="34" charset="-122"/>
                <a:ea typeface="微软雅黑" panose="020B0503020204020204" pitchFamily="34" charset="-122"/>
              </a:rPr>
              <a:t>提高输入输出的效率简单的原则：</a:t>
            </a:r>
            <a:endParaRPr lang="en-US" altLang="zh-CN" sz="3300" kern="0" dirty="0">
              <a:solidFill>
                <a:schemeClr val="accent1"/>
              </a:solidFill>
              <a:latin typeface="微软雅黑" panose="020B0503020204020204" pitchFamily="34" charset="-122"/>
              <a:ea typeface="微软雅黑" panose="020B0503020204020204" pitchFamily="34" charset="-122"/>
            </a:endParaRPr>
          </a:p>
          <a:p>
            <a:pPr indent="-6350" algn="l">
              <a:lnSpc>
                <a:spcPct val="110000"/>
              </a:lnSpc>
              <a:buNone/>
            </a:pP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lnSpc>
                <a:spcPct val="110000"/>
              </a:lnSpc>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●所有输入输出都应该有缓冲，以减少用于通信的额外开销；</a:t>
            </a: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lnSpc>
                <a:spcPct val="110000"/>
              </a:lnSpc>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●对辅存</a:t>
            </a:r>
            <a:r>
              <a:rPr lang="en-US" altLang="zh-CN" sz="3300" kern="0" dirty="0">
                <a:solidFill>
                  <a:schemeClr val="accent1"/>
                </a:solidFill>
                <a:latin typeface="微软雅黑" panose="020B0503020204020204" pitchFamily="34" charset="-122"/>
                <a:ea typeface="微软雅黑" panose="020B0503020204020204" pitchFamily="34" charset="-122"/>
              </a:rPr>
              <a:t>(</a:t>
            </a:r>
            <a:r>
              <a:rPr lang="zh-CN" altLang="en-US" sz="3300" kern="0" dirty="0">
                <a:solidFill>
                  <a:schemeClr val="accent1"/>
                </a:solidFill>
                <a:latin typeface="微软雅黑" panose="020B0503020204020204" pitchFamily="34" charset="-122"/>
                <a:ea typeface="微软雅黑" panose="020B0503020204020204" pitchFamily="34" charset="-122"/>
              </a:rPr>
              <a:t>如磁盘</a:t>
            </a:r>
            <a:r>
              <a:rPr lang="en-US" altLang="zh-CN" sz="3300" kern="0" dirty="0">
                <a:solidFill>
                  <a:schemeClr val="accent1"/>
                </a:solidFill>
                <a:latin typeface="微软雅黑" panose="020B0503020204020204" pitchFamily="34" charset="-122"/>
                <a:ea typeface="微软雅黑" panose="020B0503020204020204" pitchFamily="34" charset="-122"/>
              </a:rPr>
              <a:t>)</a:t>
            </a:r>
            <a:r>
              <a:rPr lang="zh-CN" altLang="en-US" sz="3300" kern="0" dirty="0">
                <a:solidFill>
                  <a:schemeClr val="accent1"/>
                </a:solidFill>
                <a:latin typeface="微软雅黑" panose="020B0503020204020204" pitchFamily="34" charset="-122"/>
                <a:ea typeface="微软雅黑" panose="020B0503020204020204" pitchFamily="34" charset="-122"/>
              </a:rPr>
              <a:t>来说，应选用最简单的访问方法；</a:t>
            </a: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lnSpc>
                <a:spcPct val="110000"/>
              </a:lnSpc>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●对辅存的输入输出应该以信息组为单位进行；</a:t>
            </a: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lnSpc>
                <a:spcPct val="110000"/>
              </a:lnSpc>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●对终端和打印机的输入输出应辩别设备的特性，从而能提高输入输出的质量和速度；</a:t>
            </a:r>
            <a:endParaRPr lang="zh-CN" altLang="en-US" sz="3300" kern="0" dirty="0">
              <a:solidFill>
                <a:schemeClr val="accent1"/>
              </a:solidFill>
              <a:latin typeface="微软雅黑" panose="020B0503020204020204" pitchFamily="34" charset="-122"/>
              <a:ea typeface="微软雅黑" panose="020B0503020204020204" pitchFamily="34" charset="-122"/>
            </a:endParaRPr>
          </a:p>
          <a:p>
            <a:pPr algn="l">
              <a:lnSpc>
                <a:spcPct val="110000"/>
              </a:lnSpc>
              <a:buClr>
                <a:srgbClr val="800000"/>
              </a:buClr>
              <a:buNone/>
            </a:pPr>
            <a:r>
              <a:rPr lang="zh-CN" altLang="en-US" sz="3300" kern="0" dirty="0">
                <a:solidFill>
                  <a:schemeClr val="accent1"/>
                </a:solidFill>
                <a:latin typeface="微软雅黑" panose="020B0503020204020204" pitchFamily="34" charset="-122"/>
                <a:ea typeface="微软雅黑" panose="020B0503020204020204" pitchFamily="34" charset="-122"/>
              </a:rPr>
              <a:t>●如果“超高效的”输入输出很难被人理解，则不应采用这种方法。</a:t>
            </a:r>
            <a:endParaRPr lang="en-US" altLang="zh-CN" sz="3300" kern="0" dirty="0">
              <a:solidFill>
                <a:schemeClr val="accent1"/>
              </a:solidFill>
              <a:latin typeface="微软雅黑" panose="020B0503020204020204" pitchFamily="34" charset="-122"/>
              <a:ea typeface="微软雅黑" panose="020B0503020204020204" pitchFamily="34" charset="-122"/>
            </a:endParaRPr>
          </a:p>
          <a:p>
            <a:pPr algn="l">
              <a:lnSpc>
                <a:spcPct val="110000"/>
              </a:lnSpc>
              <a:buClr>
                <a:srgbClr val="800000"/>
              </a:buClr>
              <a:buNone/>
            </a:pPr>
            <a:endParaRPr lang="zh-CN" altLang="en-US" sz="3300" kern="0" dirty="0">
              <a:solidFill>
                <a:schemeClr val="accent1"/>
              </a:solidFill>
              <a:latin typeface="微软雅黑" panose="020B0503020204020204" pitchFamily="34" charset="-122"/>
              <a:ea typeface="微软雅黑" panose="020B0503020204020204" pitchFamily="34" charset="-122"/>
            </a:endParaRPr>
          </a:p>
          <a:p>
            <a:pPr indent="-6350" algn="l">
              <a:lnSpc>
                <a:spcPct val="110000"/>
              </a:lnSpc>
              <a:buNone/>
            </a:pPr>
            <a:r>
              <a:rPr lang="zh-CN" altLang="en-US" sz="3300" kern="0" dirty="0">
                <a:solidFill>
                  <a:schemeClr val="accent1"/>
                </a:solidFill>
                <a:latin typeface="微软雅黑" panose="020B0503020204020204" pitchFamily="34" charset="-122"/>
                <a:ea typeface="微软雅黑" panose="020B0503020204020204" pitchFamily="34" charset="-122"/>
              </a:rPr>
              <a:t>        这些简单原则对于软件工程的设计和编码两个阶段都适用。</a:t>
            </a:r>
            <a:endParaRPr lang="zh-CN" altLang="en-US" sz="33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编码语言的选择</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866901" y="915512"/>
            <a:ext cx="8382000" cy="1223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buFontTx/>
              <a:buNone/>
            </a:pPr>
            <a:r>
              <a:rPr lang="zh-CN" altLang="en-US" kern="0" dirty="0">
                <a:solidFill>
                  <a:schemeClr val="accent1"/>
                </a:solidFill>
                <a:latin typeface="微软雅黑" panose="020B0503020204020204" pitchFamily="34" charset="-122"/>
                <a:ea typeface="微软雅黑" panose="020B0503020204020204" pitchFamily="34" charset="-122"/>
              </a:rPr>
              <a:t>（</a:t>
            </a:r>
            <a:r>
              <a:rPr lang="en-US" altLang="zh-CN" kern="0" dirty="0">
                <a:solidFill>
                  <a:schemeClr val="accent1"/>
                </a:solidFill>
                <a:latin typeface="微软雅黑" panose="020B0503020204020204" pitchFamily="34" charset="-122"/>
                <a:ea typeface="微软雅黑" panose="020B0503020204020204" pitchFamily="34" charset="-122"/>
              </a:rPr>
              <a:t>1</a:t>
            </a:r>
            <a:r>
              <a:rPr lang="zh-CN" altLang="en-US" kern="0" dirty="0">
                <a:solidFill>
                  <a:schemeClr val="accent1"/>
                </a:solidFill>
                <a:latin typeface="微软雅黑" panose="020B0503020204020204" pitchFamily="34" charset="-122"/>
                <a:ea typeface="微软雅黑" panose="020B0503020204020204" pitchFamily="34" charset="-122"/>
              </a:rPr>
              <a:t>）程序设计语言的发展</a:t>
            </a:r>
            <a:endParaRPr lang="zh-CN" altLang="en-US" kern="0" dirty="0">
              <a:solidFill>
                <a:schemeClr val="accent1"/>
              </a:solidFill>
              <a:latin typeface="微软雅黑" panose="020B0503020204020204" pitchFamily="34" charset="-122"/>
              <a:ea typeface="微软雅黑" panose="020B0503020204020204" pitchFamily="34" charset="-122"/>
            </a:endParaRPr>
          </a:p>
          <a:p>
            <a:pPr indent="-6350">
              <a:buFontTx/>
              <a:buNone/>
            </a:pPr>
            <a:r>
              <a:rPr lang="zh-CN" altLang="en-US" sz="2400" dirty="0"/>
              <a:t>      </a:t>
            </a:r>
            <a:r>
              <a:rPr lang="zh-CN" altLang="en-US" sz="2400" b="0" dirty="0"/>
              <a:t>  </a:t>
            </a:r>
            <a:r>
              <a:rPr lang="zh-CN" altLang="en-US" sz="2400" b="0" kern="0" dirty="0">
                <a:solidFill>
                  <a:schemeClr val="accent1"/>
                </a:solidFill>
                <a:latin typeface="微软雅黑" panose="020B0503020204020204" pitchFamily="34" charset="-122"/>
                <a:ea typeface="微软雅黑" panose="020B0503020204020204" pitchFamily="34" charset="-122"/>
              </a:rPr>
              <a:t>程序设计语言是人和计算机通信的最基本的工具。</a:t>
            </a:r>
            <a:endParaRPr lang="zh-CN" altLang="en-US" sz="2400" b="0" dirty="0"/>
          </a:p>
        </p:txBody>
      </p:sp>
      <p:grpSp>
        <p:nvGrpSpPr>
          <p:cNvPr id="7" name="组合 6"/>
          <p:cNvGrpSpPr/>
          <p:nvPr/>
        </p:nvGrpSpPr>
        <p:grpSpPr bwMode="auto">
          <a:xfrm>
            <a:off x="1866901" y="2132810"/>
            <a:ext cx="8458204" cy="3886202"/>
            <a:chOff x="1904" y="4056"/>
            <a:chExt cx="8190" cy="2496"/>
          </a:xfrm>
        </p:grpSpPr>
        <p:sp>
          <p:nvSpPr>
            <p:cNvPr id="8" name="矩形 7"/>
            <p:cNvSpPr>
              <a:spLocks noChangeArrowheads="1"/>
            </p:cNvSpPr>
            <p:nvPr/>
          </p:nvSpPr>
          <p:spPr bwMode="auto">
            <a:xfrm>
              <a:off x="2954" y="4056"/>
              <a:ext cx="126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面向机</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器的语言</a:t>
              </a:r>
              <a:endParaRPr lang="zh-CN" altLang="en-US" sz="1800">
                <a:solidFill>
                  <a:schemeClr val="accent1">
                    <a:lumMod val="75000"/>
                  </a:schemeClr>
                </a:solidFill>
              </a:endParaRPr>
            </a:p>
          </p:txBody>
        </p:sp>
        <p:sp>
          <p:nvSpPr>
            <p:cNvPr id="9" name="矩形 8"/>
            <p:cNvSpPr>
              <a:spLocks noChangeArrowheads="1"/>
            </p:cNvSpPr>
            <p:nvPr/>
          </p:nvSpPr>
          <p:spPr bwMode="auto">
            <a:xfrm>
              <a:off x="5579" y="4056"/>
              <a:ext cx="126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高级语言</a:t>
              </a:r>
              <a:endParaRPr lang="zh-CN" altLang="en-US" sz="1800">
                <a:solidFill>
                  <a:schemeClr val="accent1">
                    <a:lumMod val="75000"/>
                  </a:schemeClr>
                </a:solidFill>
              </a:endParaRPr>
            </a:p>
            <a:p>
              <a:pPr algn="just" eaLnBrk="0" hangingPunct="0"/>
              <a:r>
                <a:rPr lang="en-US" altLang="zh-CN" sz="1800">
                  <a:solidFill>
                    <a:schemeClr val="accent1">
                      <a:lumMod val="75000"/>
                    </a:schemeClr>
                  </a:solidFill>
                </a:rPr>
                <a:t>(</a:t>
              </a:r>
              <a:r>
                <a:rPr lang="zh-CN" altLang="en-US" sz="1800">
                  <a:solidFill>
                    <a:schemeClr val="accent1">
                      <a:lumMod val="75000"/>
                    </a:schemeClr>
                  </a:solidFill>
                </a:rPr>
                <a:t>第</a:t>
              </a:r>
              <a:r>
                <a:rPr lang="en-US" altLang="zh-CN" sz="1800">
                  <a:solidFill>
                    <a:schemeClr val="accent1">
                      <a:lumMod val="75000"/>
                    </a:schemeClr>
                  </a:solidFill>
                </a:rPr>
                <a:t>3</a:t>
              </a:r>
              <a:r>
                <a:rPr lang="zh-CN" altLang="en-US" sz="1800">
                  <a:solidFill>
                    <a:schemeClr val="accent1">
                      <a:lumMod val="75000"/>
                    </a:schemeClr>
                  </a:solidFill>
                </a:rPr>
                <a:t>代</a:t>
              </a:r>
              <a:r>
                <a:rPr lang="en-US" altLang="zh-CN" sz="1800">
                  <a:solidFill>
                    <a:schemeClr val="accent1">
                      <a:lumMod val="75000"/>
                    </a:schemeClr>
                  </a:solidFill>
                </a:rPr>
                <a:t>)</a:t>
              </a:r>
              <a:endParaRPr lang="en-US" altLang="zh-CN" sz="1800">
                <a:solidFill>
                  <a:schemeClr val="accent1">
                    <a:lumMod val="75000"/>
                  </a:schemeClr>
                </a:solidFill>
              </a:endParaRPr>
            </a:p>
          </p:txBody>
        </p:sp>
        <p:sp>
          <p:nvSpPr>
            <p:cNvPr id="10" name="矩形 9"/>
            <p:cNvSpPr>
              <a:spLocks noChangeArrowheads="1"/>
            </p:cNvSpPr>
            <p:nvPr/>
          </p:nvSpPr>
          <p:spPr bwMode="auto">
            <a:xfrm>
              <a:off x="8414" y="4056"/>
              <a:ext cx="126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甚高级</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语言</a:t>
              </a:r>
              <a:endParaRPr lang="zh-CN" altLang="en-US" sz="1800">
                <a:solidFill>
                  <a:schemeClr val="accent1">
                    <a:lumMod val="75000"/>
                  </a:schemeClr>
                </a:solidFill>
              </a:endParaRPr>
            </a:p>
          </p:txBody>
        </p:sp>
        <p:sp>
          <p:nvSpPr>
            <p:cNvPr id="11" name="矩形 10"/>
            <p:cNvSpPr>
              <a:spLocks noChangeArrowheads="1"/>
            </p:cNvSpPr>
            <p:nvPr/>
          </p:nvSpPr>
          <p:spPr bwMode="auto">
            <a:xfrm>
              <a:off x="1904" y="5772"/>
              <a:ext cx="126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机器语言</a:t>
              </a:r>
              <a:endParaRPr lang="zh-CN" altLang="en-US" sz="1800">
                <a:solidFill>
                  <a:schemeClr val="accent1">
                    <a:lumMod val="75000"/>
                  </a:schemeClr>
                </a:solidFill>
              </a:endParaRPr>
            </a:p>
            <a:p>
              <a:pPr algn="just" eaLnBrk="0" hangingPunct="0"/>
              <a:r>
                <a:rPr lang="en-US" altLang="zh-CN" sz="1800">
                  <a:solidFill>
                    <a:schemeClr val="accent1">
                      <a:lumMod val="75000"/>
                    </a:schemeClr>
                  </a:solidFill>
                </a:rPr>
                <a:t>(</a:t>
              </a:r>
              <a:r>
                <a:rPr lang="zh-CN" altLang="en-US" sz="1800">
                  <a:solidFill>
                    <a:schemeClr val="accent1">
                      <a:lumMod val="75000"/>
                    </a:schemeClr>
                  </a:solidFill>
                </a:rPr>
                <a:t>第</a:t>
              </a:r>
              <a:r>
                <a:rPr lang="en-US" altLang="zh-CN" sz="1800">
                  <a:solidFill>
                    <a:schemeClr val="accent1">
                      <a:lumMod val="75000"/>
                    </a:schemeClr>
                  </a:solidFill>
                </a:rPr>
                <a:t>1</a:t>
              </a:r>
              <a:r>
                <a:rPr lang="zh-CN" altLang="en-US" sz="1800">
                  <a:solidFill>
                    <a:schemeClr val="accent1">
                      <a:lumMod val="75000"/>
                    </a:schemeClr>
                  </a:solidFill>
                </a:rPr>
                <a:t>代</a:t>
              </a:r>
              <a:r>
                <a:rPr lang="en-US" altLang="zh-CN" sz="1800">
                  <a:solidFill>
                    <a:schemeClr val="accent1">
                      <a:lumMod val="75000"/>
                    </a:schemeClr>
                  </a:solidFill>
                </a:rPr>
                <a:t>)</a:t>
              </a:r>
              <a:endParaRPr lang="en-US" altLang="zh-CN" sz="1800">
                <a:solidFill>
                  <a:schemeClr val="accent1">
                    <a:lumMod val="75000"/>
                  </a:schemeClr>
                </a:solidFill>
              </a:endParaRPr>
            </a:p>
          </p:txBody>
        </p:sp>
        <p:sp>
          <p:nvSpPr>
            <p:cNvPr id="12" name="矩形 11"/>
            <p:cNvSpPr>
              <a:spLocks noChangeArrowheads="1"/>
            </p:cNvSpPr>
            <p:nvPr/>
          </p:nvSpPr>
          <p:spPr bwMode="auto">
            <a:xfrm>
              <a:off x="3584" y="5772"/>
              <a:ext cx="126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汇编语言</a:t>
              </a:r>
              <a:endParaRPr lang="zh-CN" altLang="en-US" sz="1800">
                <a:solidFill>
                  <a:schemeClr val="accent1">
                    <a:lumMod val="75000"/>
                  </a:schemeClr>
                </a:solidFill>
              </a:endParaRPr>
            </a:p>
            <a:p>
              <a:pPr algn="just" eaLnBrk="0" hangingPunct="0"/>
              <a:r>
                <a:rPr lang="en-US" altLang="zh-CN" sz="1800">
                  <a:solidFill>
                    <a:schemeClr val="accent1">
                      <a:lumMod val="75000"/>
                    </a:schemeClr>
                  </a:solidFill>
                </a:rPr>
                <a:t>(</a:t>
              </a:r>
              <a:r>
                <a:rPr lang="zh-CN" altLang="en-US" sz="1800">
                  <a:solidFill>
                    <a:schemeClr val="accent1">
                      <a:lumMod val="75000"/>
                    </a:schemeClr>
                  </a:solidFill>
                </a:rPr>
                <a:t>第</a:t>
              </a:r>
              <a:r>
                <a:rPr lang="en-US" altLang="zh-CN" sz="1800">
                  <a:solidFill>
                    <a:schemeClr val="accent1">
                      <a:lumMod val="75000"/>
                    </a:schemeClr>
                  </a:solidFill>
                </a:rPr>
                <a:t>2</a:t>
              </a:r>
              <a:r>
                <a:rPr lang="zh-CN" altLang="en-US" sz="1800">
                  <a:solidFill>
                    <a:schemeClr val="accent1">
                      <a:lumMod val="75000"/>
                    </a:schemeClr>
                  </a:solidFill>
                </a:rPr>
                <a:t>代</a:t>
              </a:r>
              <a:r>
                <a:rPr lang="en-US" altLang="zh-CN" sz="1800">
                  <a:solidFill>
                    <a:schemeClr val="accent1">
                      <a:lumMod val="75000"/>
                    </a:schemeClr>
                  </a:solidFill>
                </a:rPr>
                <a:t>)</a:t>
              </a:r>
              <a:endParaRPr lang="en-US" altLang="zh-CN" sz="1800">
                <a:solidFill>
                  <a:schemeClr val="accent1">
                    <a:lumMod val="75000"/>
                  </a:schemeClr>
                </a:solidFill>
              </a:endParaRPr>
            </a:p>
          </p:txBody>
        </p:sp>
        <p:sp>
          <p:nvSpPr>
            <p:cNvPr id="13" name="矩形 12"/>
            <p:cNvSpPr>
              <a:spLocks noChangeArrowheads="1"/>
            </p:cNvSpPr>
            <p:nvPr/>
          </p:nvSpPr>
          <p:spPr bwMode="auto">
            <a:xfrm>
              <a:off x="6524" y="5772"/>
              <a:ext cx="84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eaLnBrk="0" hangingPunct="0"/>
              <a:r>
                <a:rPr lang="zh-CN" altLang="en-US" sz="1800">
                  <a:solidFill>
                    <a:schemeClr val="accent1">
                      <a:lumMod val="75000"/>
                    </a:schemeClr>
                  </a:solidFill>
                </a:rPr>
                <a:t>结构</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语言</a:t>
              </a:r>
              <a:endParaRPr lang="zh-CN" altLang="en-US" sz="1800">
                <a:solidFill>
                  <a:schemeClr val="accent1">
                    <a:lumMod val="75000"/>
                  </a:schemeClr>
                </a:solidFill>
              </a:endParaRPr>
            </a:p>
          </p:txBody>
        </p:sp>
        <p:sp>
          <p:nvSpPr>
            <p:cNvPr id="14" name="矩形 13"/>
            <p:cNvSpPr>
              <a:spLocks noChangeArrowheads="1"/>
            </p:cNvSpPr>
            <p:nvPr/>
          </p:nvSpPr>
          <p:spPr bwMode="auto">
            <a:xfrm>
              <a:off x="5264" y="5772"/>
              <a:ext cx="84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基础</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语言</a:t>
              </a:r>
              <a:endParaRPr lang="zh-CN" altLang="en-US" sz="1800">
                <a:solidFill>
                  <a:schemeClr val="accent1">
                    <a:lumMod val="75000"/>
                  </a:schemeClr>
                </a:solidFill>
              </a:endParaRPr>
            </a:p>
          </p:txBody>
        </p:sp>
        <p:sp>
          <p:nvSpPr>
            <p:cNvPr id="15" name="矩形 14"/>
            <p:cNvSpPr>
              <a:spLocks noChangeArrowheads="1"/>
            </p:cNvSpPr>
            <p:nvPr/>
          </p:nvSpPr>
          <p:spPr bwMode="auto">
            <a:xfrm>
              <a:off x="7784" y="5772"/>
              <a:ext cx="840"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面向</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对象</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语言</a:t>
              </a:r>
              <a:endParaRPr lang="zh-CN" altLang="en-US" sz="1800">
                <a:solidFill>
                  <a:schemeClr val="accent1">
                    <a:lumMod val="75000"/>
                  </a:schemeClr>
                </a:solidFill>
              </a:endParaRPr>
            </a:p>
          </p:txBody>
        </p:sp>
        <p:sp>
          <p:nvSpPr>
            <p:cNvPr id="16" name="矩形 15"/>
            <p:cNvSpPr>
              <a:spLocks noChangeArrowheads="1"/>
            </p:cNvSpPr>
            <p:nvPr/>
          </p:nvSpPr>
          <p:spPr bwMode="auto">
            <a:xfrm>
              <a:off x="9149" y="5772"/>
              <a:ext cx="945" cy="780"/>
            </a:xfrm>
            <a:prstGeom prst="rect">
              <a:avLst/>
            </a:prstGeom>
            <a:solidFill>
              <a:srgbClr val="FFFFFF"/>
            </a:solidFill>
            <a:ln w="9525">
              <a:solidFill>
                <a:schemeClr val="accent1"/>
              </a:solidFill>
              <a:miter lim="800000"/>
            </a:ln>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just" eaLnBrk="0" hangingPunct="0"/>
              <a:r>
                <a:rPr lang="zh-CN" altLang="en-US" sz="1800">
                  <a:solidFill>
                    <a:schemeClr val="accent1">
                      <a:lumMod val="75000"/>
                    </a:schemeClr>
                  </a:solidFill>
                </a:rPr>
                <a:t>第</a:t>
              </a:r>
              <a:r>
                <a:rPr lang="en-US" altLang="zh-CN" sz="1800">
                  <a:solidFill>
                    <a:schemeClr val="accent1">
                      <a:lumMod val="75000"/>
                    </a:schemeClr>
                  </a:solidFill>
                </a:rPr>
                <a:t>4</a:t>
              </a:r>
              <a:r>
                <a:rPr lang="zh-CN" altLang="en-US" sz="1800">
                  <a:solidFill>
                    <a:schemeClr val="accent1">
                      <a:lumMod val="75000"/>
                    </a:schemeClr>
                  </a:solidFill>
                </a:rPr>
                <a:t>代</a:t>
              </a:r>
              <a:endParaRPr lang="zh-CN" altLang="en-US" sz="1800">
                <a:solidFill>
                  <a:schemeClr val="accent1">
                    <a:lumMod val="75000"/>
                  </a:schemeClr>
                </a:solidFill>
              </a:endParaRPr>
            </a:p>
            <a:p>
              <a:pPr algn="just" eaLnBrk="0" hangingPunct="0"/>
              <a:r>
                <a:rPr lang="zh-CN" altLang="en-US" sz="1800">
                  <a:solidFill>
                    <a:schemeClr val="accent1">
                      <a:lumMod val="75000"/>
                    </a:schemeClr>
                  </a:solidFill>
                </a:rPr>
                <a:t>语　言</a:t>
              </a:r>
              <a:endParaRPr lang="zh-CN" altLang="en-US" sz="1800">
                <a:solidFill>
                  <a:schemeClr val="accent1">
                    <a:lumMod val="75000"/>
                  </a:schemeClr>
                </a:solidFill>
              </a:endParaRPr>
            </a:p>
          </p:txBody>
        </p:sp>
        <p:sp>
          <p:nvSpPr>
            <p:cNvPr id="17" name="直接连接符 16"/>
            <p:cNvSpPr>
              <a:spLocks noChangeShapeType="1"/>
            </p:cNvSpPr>
            <p:nvPr/>
          </p:nvSpPr>
          <p:spPr bwMode="auto">
            <a:xfrm>
              <a:off x="4214" y="4524"/>
              <a:ext cx="1365" cy="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18" name="直接连接符 17"/>
            <p:cNvSpPr>
              <a:spLocks noChangeShapeType="1"/>
            </p:cNvSpPr>
            <p:nvPr/>
          </p:nvSpPr>
          <p:spPr bwMode="auto">
            <a:xfrm>
              <a:off x="6839" y="4524"/>
              <a:ext cx="1575" cy="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19" name="直接连接符 18"/>
            <p:cNvSpPr>
              <a:spLocks noChangeShapeType="1"/>
            </p:cNvSpPr>
            <p:nvPr/>
          </p:nvSpPr>
          <p:spPr bwMode="auto">
            <a:xfrm flipH="1">
              <a:off x="2639" y="4836"/>
              <a:ext cx="735" cy="936"/>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20" name="直接连接符 19"/>
            <p:cNvSpPr>
              <a:spLocks noChangeShapeType="1"/>
            </p:cNvSpPr>
            <p:nvPr/>
          </p:nvSpPr>
          <p:spPr bwMode="auto">
            <a:xfrm>
              <a:off x="3584" y="4836"/>
              <a:ext cx="630" cy="936"/>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21" name="直接连接符 20"/>
            <p:cNvSpPr>
              <a:spLocks noChangeShapeType="1"/>
            </p:cNvSpPr>
            <p:nvPr/>
          </p:nvSpPr>
          <p:spPr bwMode="auto">
            <a:xfrm flipH="1">
              <a:off x="5579" y="4836"/>
              <a:ext cx="420" cy="936"/>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22" name="直接连接符 21"/>
            <p:cNvSpPr>
              <a:spLocks noChangeShapeType="1"/>
            </p:cNvSpPr>
            <p:nvPr/>
          </p:nvSpPr>
          <p:spPr bwMode="auto">
            <a:xfrm>
              <a:off x="6209" y="4836"/>
              <a:ext cx="630" cy="936"/>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23" name="直接连接符 22"/>
            <p:cNvSpPr>
              <a:spLocks noChangeShapeType="1"/>
            </p:cNvSpPr>
            <p:nvPr/>
          </p:nvSpPr>
          <p:spPr bwMode="auto">
            <a:xfrm>
              <a:off x="6524" y="4836"/>
              <a:ext cx="1680" cy="936"/>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sp>
          <p:nvSpPr>
            <p:cNvPr id="25" name="直接连接符 24"/>
            <p:cNvSpPr>
              <a:spLocks noChangeShapeType="1"/>
            </p:cNvSpPr>
            <p:nvPr/>
          </p:nvSpPr>
          <p:spPr bwMode="auto">
            <a:xfrm>
              <a:off x="9044" y="4836"/>
              <a:ext cx="630" cy="936"/>
            </a:xfrm>
            <a:prstGeom prst="line">
              <a:avLst/>
            </a:prstGeom>
            <a:noFill/>
            <a:ln w="9525">
              <a:solidFill>
                <a:schemeClr val="accent1"/>
              </a:solidFill>
              <a:rou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solidFill>
                  <a:schemeClr val="accent1">
                    <a:lumMod val="75000"/>
                  </a:schemeClr>
                </a:solidFill>
              </a:endParaRPr>
            </a:p>
          </p:txBody>
        </p:sp>
      </p:grpSp>
    </p:spTree>
  </p:cSld>
  <p:clrMapOvr>
    <a:masterClrMapping/>
  </p:clrMapOvr>
  <p:transition spd="slow" advClick="0">
    <p:cover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编码语言的</a:t>
              </a:r>
              <a:r>
                <a:rPr lang="zh-CN" altLang="en-US" sz="2400" kern="0" dirty="0">
                  <a:solidFill>
                    <a:srgbClr val="E57688"/>
                  </a:solidFill>
                  <a:latin typeface="微软雅黑" panose="020B0503020204020204" pitchFamily="34" charset="-122"/>
                  <a:ea typeface="微软雅黑" panose="020B0503020204020204" pitchFamily="34" charset="-122"/>
                </a:rPr>
                <a:t>选</a:t>
              </a:r>
              <a:r>
                <a:rPr lang="zh-CN" altLang="en-US" sz="2400" kern="0" dirty="0">
                  <a:solidFill>
                    <a:schemeClr val="accent1"/>
                  </a:solidFill>
                  <a:latin typeface="微软雅黑" panose="020B0503020204020204" pitchFamily="34" charset="-122"/>
                  <a:ea typeface="微软雅黑" panose="020B0503020204020204" pitchFamily="34" charset="-122"/>
                </a:rPr>
                <a:t>择标准</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866901" y="915512"/>
            <a:ext cx="8382000" cy="5142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buFontTx/>
              <a:buNone/>
            </a:pPr>
            <a:r>
              <a:rPr lang="zh-CN" altLang="en-US" dirty="0">
                <a:solidFill>
                  <a:srgbClr val="E57688"/>
                </a:solidFill>
              </a:rPr>
              <a:t> 适宜的程序设计语言能使根据设计去完成编码时困难最少，可以减少需要的程序测试量，并且可以得出更容易阅读和更容易维护的程序。</a:t>
            </a:r>
            <a:endParaRPr lang="zh-CN" altLang="en-US" dirty="0">
              <a:solidFill>
                <a:srgbClr val="E57688"/>
              </a:solidFill>
            </a:endParaRPr>
          </a:p>
          <a:p>
            <a:pPr indent="-6350">
              <a:buFontTx/>
              <a:buNone/>
            </a:pPr>
            <a:r>
              <a:rPr lang="zh-CN" altLang="en-US" dirty="0">
                <a:solidFill>
                  <a:srgbClr val="E57688"/>
                </a:solidFill>
              </a:rPr>
              <a:t>        为了使程序容易测试和维护以减少软件的总成本，所选用的语言应该：</a:t>
            </a:r>
            <a:endParaRPr lang="zh-CN" altLang="en-US" dirty="0">
              <a:solidFill>
                <a:srgbClr val="E57688"/>
              </a:solidFill>
            </a:endParaRPr>
          </a:p>
          <a:p>
            <a:pPr marL="336550" indent="0">
              <a:buClr>
                <a:srgbClr val="800000"/>
              </a:buClr>
              <a:buNone/>
            </a:pPr>
            <a:r>
              <a:rPr lang="zh-CN" altLang="en-US" kern="0" dirty="0">
                <a:solidFill>
                  <a:schemeClr val="accent1"/>
                </a:solidFill>
                <a:latin typeface="微软雅黑" panose="020B0503020204020204" pitchFamily="34" charset="-122"/>
                <a:ea typeface="微软雅黑" panose="020B0503020204020204" pitchFamily="34" charset="-122"/>
              </a:rPr>
              <a:t>●</a:t>
            </a:r>
            <a:r>
              <a:rPr lang="zh-CN" altLang="en-US" dirty="0">
                <a:solidFill>
                  <a:srgbClr val="E57688"/>
                </a:solidFill>
              </a:rPr>
              <a:t>有理想的模块化机制，以及可读性好的控制结构和数据结构；</a:t>
            </a:r>
            <a:endParaRPr lang="zh-CN" altLang="en-US" dirty="0">
              <a:solidFill>
                <a:srgbClr val="E57688"/>
              </a:solidFill>
            </a:endParaRPr>
          </a:p>
          <a:p>
            <a:pPr marL="336550" indent="0">
              <a:buClr>
                <a:srgbClr val="800000"/>
              </a:buClr>
              <a:buNone/>
            </a:pPr>
            <a:r>
              <a:rPr lang="zh-CN" altLang="en-US" kern="0" dirty="0">
                <a:solidFill>
                  <a:schemeClr val="accent1"/>
                </a:solidFill>
                <a:latin typeface="微软雅黑" panose="020B0503020204020204" pitchFamily="34" charset="-122"/>
                <a:ea typeface="微软雅黑" panose="020B0503020204020204" pitchFamily="34" charset="-122"/>
              </a:rPr>
              <a:t>●</a:t>
            </a:r>
            <a:r>
              <a:rPr lang="zh-CN" altLang="en-US" dirty="0">
                <a:solidFill>
                  <a:srgbClr val="E57688"/>
                </a:solidFill>
              </a:rPr>
              <a:t>为了便于调试和提高软件可靠性，语言特点应该使编译程序能够尽可能多地发现程序中的错误；</a:t>
            </a:r>
            <a:endParaRPr lang="zh-CN" altLang="en-US" dirty="0">
              <a:solidFill>
                <a:srgbClr val="E57688"/>
              </a:solidFill>
            </a:endParaRPr>
          </a:p>
          <a:p>
            <a:pPr marL="336550" indent="0">
              <a:buClr>
                <a:srgbClr val="800000"/>
              </a:buClr>
              <a:buNone/>
            </a:pPr>
            <a:r>
              <a:rPr lang="zh-CN" altLang="en-US" kern="0" dirty="0">
                <a:solidFill>
                  <a:schemeClr val="accent1"/>
                </a:solidFill>
                <a:latin typeface="微软雅黑" panose="020B0503020204020204" pitchFamily="34" charset="-122"/>
                <a:ea typeface="微软雅黑" panose="020B0503020204020204" pitchFamily="34" charset="-122"/>
              </a:rPr>
              <a:t>●</a:t>
            </a:r>
            <a:r>
              <a:rPr lang="zh-CN" altLang="en-US" dirty="0">
                <a:solidFill>
                  <a:srgbClr val="E57688"/>
                </a:solidFill>
              </a:rPr>
              <a:t>为了降低软件开发和维护的成本，选用的语言应该有良好的独立编译机制。</a:t>
            </a:r>
            <a:endParaRPr lang="zh-CN" altLang="en-US" dirty="0">
              <a:solidFill>
                <a:srgbClr val="E57688"/>
              </a:solidFill>
            </a:endParaRPr>
          </a:p>
        </p:txBody>
      </p:sp>
    </p:spTree>
  </p:cSld>
  <p:clrMapOvr>
    <a:masterClrMapping/>
  </p:clrMapOvr>
  <p:transition spd="slow" advClick="0">
    <p:cover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772531" y="3832986"/>
            <a:ext cx="2646798" cy="584733"/>
          </a:xfrm>
          <a:prstGeom prst="rect">
            <a:avLst/>
          </a:prstGeom>
        </p:spPr>
        <p:txBody>
          <a:bodyPr wrap="none" lIns="91400" tIns="45699" rIns="91400" bIns="45699">
            <a:spAutoFit/>
          </a:bodyPr>
          <a:lstStyle/>
          <a:p>
            <a:pPr lvl="0" algn="l" defTabSz="914400">
              <a:defRPr/>
            </a:pPr>
            <a:r>
              <a:rPr lang="zh-CN" altLang="en-US" sz="3200" kern="0" dirty="0">
                <a:solidFill>
                  <a:schemeClr val="accent1"/>
                </a:solidFill>
                <a:latin typeface="微软雅黑" panose="020B0503020204020204" pitchFamily="34" charset="-122"/>
                <a:ea typeface="微软雅黑" panose="020B0503020204020204" pitchFamily="34" charset="-122"/>
              </a:rPr>
              <a:t>软件测试基础</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软件测试的基本概念</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866901" y="915512"/>
            <a:ext cx="8382000" cy="4094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spcBef>
                <a:spcPct val="30000"/>
              </a:spcBef>
              <a:buFontTx/>
              <a:buNone/>
            </a:pPr>
            <a:r>
              <a:rPr lang="en-US" altLang="zh-CN" dirty="0">
                <a:solidFill>
                  <a:srgbClr val="E57688"/>
                </a:solidFill>
              </a:rPr>
              <a:t>1.</a:t>
            </a:r>
            <a:r>
              <a:rPr lang="zh-CN" altLang="en-US" dirty="0">
                <a:solidFill>
                  <a:srgbClr val="E57688"/>
                </a:solidFill>
              </a:rPr>
              <a:t>测试（</a:t>
            </a:r>
            <a:r>
              <a:rPr lang="en-US" altLang="zh-CN" dirty="0">
                <a:solidFill>
                  <a:srgbClr val="E57688"/>
                </a:solidFill>
              </a:rPr>
              <a:t>testing</a:t>
            </a:r>
            <a:r>
              <a:rPr lang="zh-CN" altLang="en-US" dirty="0">
                <a:solidFill>
                  <a:srgbClr val="E57688"/>
                </a:solidFill>
              </a:rPr>
              <a:t>）的目的与任务 </a:t>
            </a:r>
            <a:endParaRPr lang="zh-CN" altLang="en-US" dirty="0">
              <a:solidFill>
                <a:srgbClr val="E57688"/>
              </a:solidFill>
            </a:endParaRPr>
          </a:p>
          <a:p>
            <a:pPr marL="336550" indent="0">
              <a:spcBef>
                <a:spcPct val="30000"/>
              </a:spcBef>
              <a:buClr>
                <a:srgbClr val="800000"/>
              </a:buClr>
              <a:buNone/>
            </a:pPr>
            <a:r>
              <a:rPr lang="zh-CN" altLang="en-US" b="0" kern="0" dirty="0">
                <a:solidFill>
                  <a:schemeClr val="accent1"/>
                </a:solidFill>
                <a:latin typeface="微软雅黑" panose="020B0503020204020204" pitchFamily="34" charset="-122"/>
                <a:ea typeface="微软雅黑" panose="020B0503020204020204" pitchFamily="34" charset="-122"/>
              </a:rPr>
              <a:t>●</a:t>
            </a:r>
            <a:r>
              <a:rPr lang="zh-CN" altLang="en-US" b="0" dirty="0">
                <a:solidFill>
                  <a:srgbClr val="E57688"/>
                </a:solidFill>
              </a:rPr>
              <a:t>目的：发现程序的错误 </a:t>
            </a:r>
            <a:endParaRPr lang="zh-CN" altLang="en-US" b="0" dirty="0">
              <a:solidFill>
                <a:srgbClr val="E57688"/>
              </a:solidFill>
            </a:endParaRPr>
          </a:p>
          <a:p>
            <a:pPr marL="336550" indent="0">
              <a:spcBef>
                <a:spcPct val="30000"/>
              </a:spcBef>
              <a:buClr>
                <a:srgbClr val="800000"/>
              </a:buClr>
              <a:buNone/>
            </a:pPr>
            <a:r>
              <a:rPr lang="zh-CN" altLang="en-US" b="0" kern="0" dirty="0">
                <a:solidFill>
                  <a:schemeClr val="accent1"/>
                </a:solidFill>
                <a:latin typeface="微软雅黑" panose="020B0503020204020204" pitchFamily="34" charset="-122"/>
                <a:ea typeface="微软雅黑" panose="020B0503020204020204" pitchFamily="34" charset="-122"/>
              </a:rPr>
              <a:t>●</a:t>
            </a:r>
            <a:r>
              <a:rPr lang="zh-CN" altLang="en-US" b="0" dirty="0">
                <a:solidFill>
                  <a:srgbClr val="E57688"/>
                </a:solidFill>
              </a:rPr>
              <a:t>任务：通过执行程序，暴露潜在的错误 </a:t>
            </a:r>
            <a:endParaRPr lang="zh-CN" altLang="en-US" b="0" dirty="0">
              <a:solidFill>
                <a:srgbClr val="E57688"/>
              </a:solidFill>
            </a:endParaRPr>
          </a:p>
          <a:p>
            <a:pPr indent="-6350">
              <a:spcBef>
                <a:spcPct val="30000"/>
              </a:spcBef>
              <a:buFontTx/>
              <a:buNone/>
            </a:pPr>
            <a:r>
              <a:rPr lang="en-US" altLang="zh-CN" dirty="0">
                <a:solidFill>
                  <a:srgbClr val="E57688"/>
                </a:solidFill>
              </a:rPr>
              <a:t>2.</a:t>
            </a:r>
            <a:r>
              <a:rPr lang="zh-CN" altLang="en-US" dirty="0">
                <a:solidFill>
                  <a:srgbClr val="E57688"/>
                </a:solidFill>
              </a:rPr>
              <a:t>纠错（</a:t>
            </a:r>
            <a:r>
              <a:rPr lang="en-US" altLang="zh-CN" dirty="0">
                <a:solidFill>
                  <a:srgbClr val="E57688"/>
                </a:solidFill>
              </a:rPr>
              <a:t>debugging</a:t>
            </a:r>
            <a:r>
              <a:rPr lang="zh-CN" altLang="en-US" dirty="0">
                <a:solidFill>
                  <a:srgbClr val="E57688"/>
                </a:solidFill>
              </a:rPr>
              <a:t>）的目的与任务 </a:t>
            </a:r>
            <a:endParaRPr lang="zh-CN" altLang="en-US" dirty="0">
              <a:solidFill>
                <a:srgbClr val="E57688"/>
              </a:solidFill>
            </a:endParaRPr>
          </a:p>
          <a:p>
            <a:pPr marL="336550" indent="0">
              <a:spcBef>
                <a:spcPct val="30000"/>
              </a:spcBef>
              <a:buClr>
                <a:srgbClr val="800000"/>
              </a:buClr>
              <a:buNone/>
            </a:pPr>
            <a:r>
              <a:rPr lang="zh-CN" altLang="en-US" b="0" kern="0" dirty="0">
                <a:solidFill>
                  <a:schemeClr val="accent1"/>
                </a:solidFill>
                <a:latin typeface="微软雅黑" panose="020B0503020204020204" pitchFamily="34" charset="-122"/>
                <a:ea typeface="微软雅黑" panose="020B0503020204020204" pitchFamily="34" charset="-122"/>
              </a:rPr>
              <a:t>●</a:t>
            </a:r>
            <a:r>
              <a:rPr lang="zh-CN" altLang="en-US" b="0" dirty="0">
                <a:solidFill>
                  <a:srgbClr val="E57688"/>
                </a:solidFill>
              </a:rPr>
              <a:t>目的：定位和纠正错误</a:t>
            </a:r>
            <a:endParaRPr lang="zh-CN" altLang="en-US" b="0" dirty="0">
              <a:solidFill>
                <a:srgbClr val="E57688"/>
              </a:solidFill>
            </a:endParaRPr>
          </a:p>
          <a:p>
            <a:pPr marL="336550" indent="0">
              <a:spcBef>
                <a:spcPct val="30000"/>
              </a:spcBef>
              <a:buClr>
                <a:srgbClr val="800000"/>
              </a:buClr>
              <a:buNone/>
            </a:pPr>
            <a:r>
              <a:rPr lang="zh-CN" altLang="en-US" b="0" kern="0" dirty="0">
                <a:solidFill>
                  <a:schemeClr val="accent1"/>
                </a:solidFill>
                <a:latin typeface="微软雅黑" panose="020B0503020204020204" pitchFamily="34" charset="-122"/>
                <a:ea typeface="微软雅黑" panose="020B0503020204020204" pitchFamily="34" charset="-122"/>
              </a:rPr>
              <a:t>●</a:t>
            </a:r>
            <a:r>
              <a:rPr lang="zh-CN" altLang="en-US" b="0" dirty="0">
                <a:solidFill>
                  <a:srgbClr val="E57688"/>
                </a:solidFill>
              </a:rPr>
              <a:t>任务：消除软件故障，保证程序的可靠运行</a:t>
            </a:r>
            <a:endParaRPr lang="zh-CN" altLang="en-US" b="0" dirty="0">
              <a:solidFill>
                <a:srgbClr val="E57688"/>
              </a:solidFill>
            </a:endParaRPr>
          </a:p>
          <a:p>
            <a:pPr marL="336550" indent="0">
              <a:spcBef>
                <a:spcPct val="30000"/>
              </a:spcBef>
              <a:buClr>
                <a:schemeClr val="accent1"/>
              </a:buClr>
              <a:buNone/>
            </a:pPr>
            <a:r>
              <a:rPr lang="zh-CN" altLang="en-US" b="0" kern="0" dirty="0">
                <a:solidFill>
                  <a:schemeClr val="accent1"/>
                </a:solidFill>
                <a:latin typeface="微软雅黑" panose="020B0503020204020204" pitchFamily="34" charset="-122"/>
                <a:ea typeface="微软雅黑" panose="020B0503020204020204" pitchFamily="34" charset="-122"/>
              </a:rPr>
              <a:t>●</a:t>
            </a:r>
            <a:r>
              <a:rPr lang="zh-CN" altLang="en-US" b="0" dirty="0">
                <a:solidFill>
                  <a:srgbClr val="E57688"/>
                </a:solidFill>
              </a:rPr>
              <a:t>测试与纠错的关系</a:t>
            </a:r>
            <a:r>
              <a:rPr lang="en-US" altLang="zh-CN" b="0" dirty="0">
                <a:solidFill>
                  <a:srgbClr val="E57688"/>
                </a:solidFill>
              </a:rPr>
              <a:t>:</a:t>
            </a:r>
            <a:endParaRPr lang="en-US" altLang="zh-CN" b="0" dirty="0">
              <a:solidFill>
                <a:srgbClr val="E57688"/>
              </a:solidFill>
            </a:endParaRPr>
          </a:p>
        </p:txBody>
      </p:sp>
      <p:grpSp>
        <p:nvGrpSpPr>
          <p:cNvPr id="7" name="组合 669719"/>
          <p:cNvGrpSpPr/>
          <p:nvPr/>
        </p:nvGrpSpPr>
        <p:grpSpPr bwMode="auto">
          <a:xfrm>
            <a:off x="1943099" y="4729164"/>
            <a:ext cx="7634287" cy="1649413"/>
            <a:chOff x="385" y="2994"/>
            <a:chExt cx="4809" cy="1039"/>
          </a:xfrm>
        </p:grpSpPr>
        <p:grpSp>
          <p:nvGrpSpPr>
            <p:cNvPr id="8" name="组合 669704"/>
            <p:cNvGrpSpPr/>
            <p:nvPr/>
          </p:nvGrpSpPr>
          <p:grpSpPr bwMode="auto">
            <a:xfrm>
              <a:off x="551" y="2994"/>
              <a:ext cx="1240" cy="1026"/>
              <a:chOff x="143" y="2994"/>
              <a:chExt cx="1240" cy="1026"/>
            </a:xfrm>
          </p:grpSpPr>
          <p:sp>
            <p:nvSpPr>
              <p:cNvPr id="22" name="椭圆 669701"/>
              <p:cNvSpPr>
                <a:spLocks noChangeArrowheads="1"/>
              </p:cNvSpPr>
              <p:nvPr/>
            </p:nvSpPr>
            <p:spPr bwMode="auto">
              <a:xfrm>
                <a:off x="793" y="3430"/>
                <a:ext cx="590" cy="590"/>
              </a:xfrm>
              <a:prstGeom prst="ellipse">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solidFill>
                      <a:srgbClr val="E57688"/>
                    </a:solidFill>
                  </a:rPr>
                  <a:t>测试</a:t>
                </a:r>
                <a:endParaRPr lang="zh-CN" altLang="en-US" sz="2000">
                  <a:solidFill>
                    <a:srgbClr val="E57688"/>
                  </a:solidFill>
                </a:endParaRPr>
              </a:p>
            </p:txBody>
          </p:sp>
          <p:sp>
            <p:nvSpPr>
              <p:cNvPr id="23" name="直接连接符 669702"/>
              <p:cNvSpPr>
                <a:spLocks noChangeShapeType="1"/>
              </p:cNvSpPr>
              <p:nvPr/>
            </p:nvSpPr>
            <p:spPr bwMode="auto">
              <a:xfrm>
                <a:off x="521" y="3248"/>
                <a:ext cx="363" cy="272"/>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E57688"/>
                  </a:solidFill>
                </a:endParaRPr>
              </a:p>
            </p:txBody>
          </p:sp>
          <p:sp>
            <p:nvSpPr>
              <p:cNvPr id="25" name="文本框 669703"/>
              <p:cNvSpPr txBox="1">
                <a:spLocks noChangeArrowheads="1"/>
              </p:cNvSpPr>
              <p:nvPr/>
            </p:nvSpPr>
            <p:spPr bwMode="auto">
              <a:xfrm>
                <a:off x="143" y="2994"/>
                <a:ext cx="756" cy="25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a:solidFill>
                      <a:srgbClr val="E57688"/>
                    </a:solidFill>
                  </a:rPr>
                  <a:t>测试数据</a:t>
                </a:r>
                <a:endParaRPr lang="zh-CN" altLang="en-US" sz="2000">
                  <a:solidFill>
                    <a:srgbClr val="E57688"/>
                  </a:solidFill>
                </a:endParaRPr>
              </a:p>
            </p:txBody>
          </p:sp>
        </p:grpSp>
        <p:grpSp>
          <p:nvGrpSpPr>
            <p:cNvPr id="9" name="组合 669705"/>
            <p:cNvGrpSpPr/>
            <p:nvPr/>
          </p:nvGrpSpPr>
          <p:grpSpPr bwMode="auto">
            <a:xfrm>
              <a:off x="1866" y="3013"/>
              <a:ext cx="1240" cy="1007"/>
              <a:chOff x="143" y="3013"/>
              <a:chExt cx="1240" cy="1007"/>
            </a:xfrm>
          </p:grpSpPr>
          <p:sp>
            <p:nvSpPr>
              <p:cNvPr id="19" name="椭圆 669706"/>
              <p:cNvSpPr>
                <a:spLocks noChangeArrowheads="1"/>
              </p:cNvSpPr>
              <p:nvPr/>
            </p:nvSpPr>
            <p:spPr bwMode="auto">
              <a:xfrm>
                <a:off x="793" y="3430"/>
                <a:ext cx="590" cy="590"/>
              </a:xfrm>
              <a:prstGeom prst="ellipse">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solidFill>
                      <a:srgbClr val="E57688"/>
                    </a:solidFill>
                  </a:rPr>
                  <a:t>评价</a:t>
                </a:r>
                <a:endParaRPr lang="zh-CN" altLang="en-US" sz="2000">
                  <a:solidFill>
                    <a:srgbClr val="E57688"/>
                  </a:solidFill>
                </a:endParaRPr>
              </a:p>
            </p:txBody>
          </p:sp>
          <p:sp>
            <p:nvSpPr>
              <p:cNvPr id="20" name="直接连接符 669707"/>
              <p:cNvSpPr>
                <a:spLocks noChangeShapeType="1"/>
              </p:cNvSpPr>
              <p:nvPr/>
            </p:nvSpPr>
            <p:spPr bwMode="auto">
              <a:xfrm>
                <a:off x="521" y="3248"/>
                <a:ext cx="363" cy="272"/>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E57688"/>
                  </a:solidFill>
                </a:endParaRPr>
              </a:p>
            </p:txBody>
          </p:sp>
          <p:sp>
            <p:nvSpPr>
              <p:cNvPr id="21" name="文本框 669708"/>
              <p:cNvSpPr txBox="1">
                <a:spLocks noChangeArrowheads="1"/>
              </p:cNvSpPr>
              <p:nvPr/>
            </p:nvSpPr>
            <p:spPr bwMode="auto">
              <a:xfrm>
                <a:off x="143" y="3013"/>
                <a:ext cx="756" cy="25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dirty="0">
                    <a:solidFill>
                      <a:srgbClr val="E57688"/>
                    </a:solidFill>
                  </a:rPr>
                  <a:t>期望结果</a:t>
                </a:r>
                <a:endParaRPr lang="zh-CN" altLang="en-US" sz="2000" dirty="0">
                  <a:solidFill>
                    <a:srgbClr val="E57688"/>
                  </a:solidFill>
                </a:endParaRPr>
              </a:p>
            </p:txBody>
          </p:sp>
        </p:grpSp>
        <p:sp>
          <p:nvSpPr>
            <p:cNvPr id="10" name="椭圆 669710"/>
            <p:cNvSpPr>
              <a:spLocks noChangeArrowheads="1"/>
            </p:cNvSpPr>
            <p:nvPr/>
          </p:nvSpPr>
          <p:spPr bwMode="auto">
            <a:xfrm>
              <a:off x="3833" y="3430"/>
              <a:ext cx="590" cy="590"/>
            </a:xfrm>
            <a:prstGeom prst="ellipse">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solidFill>
                    <a:srgbClr val="E57688"/>
                  </a:solidFill>
                </a:rPr>
                <a:t>纠错</a:t>
              </a:r>
              <a:endParaRPr lang="zh-CN" altLang="en-US" sz="2000">
                <a:solidFill>
                  <a:srgbClr val="E57688"/>
                </a:solidFill>
              </a:endParaRPr>
            </a:p>
          </p:txBody>
        </p:sp>
        <p:sp>
          <p:nvSpPr>
            <p:cNvPr id="11" name="直接连接符 669711"/>
            <p:cNvSpPr>
              <a:spLocks noChangeShapeType="1"/>
            </p:cNvSpPr>
            <p:nvPr/>
          </p:nvSpPr>
          <p:spPr bwMode="auto">
            <a:xfrm flipV="1">
              <a:off x="3107" y="3748"/>
              <a:ext cx="726" cy="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E57688"/>
                </a:solidFill>
              </a:endParaRPr>
            </a:p>
          </p:txBody>
        </p:sp>
        <p:sp>
          <p:nvSpPr>
            <p:cNvPr id="12" name="文本框 669712"/>
            <p:cNvSpPr txBox="1">
              <a:spLocks noChangeArrowheads="1"/>
            </p:cNvSpPr>
            <p:nvPr/>
          </p:nvSpPr>
          <p:spPr bwMode="auto">
            <a:xfrm>
              <a:off x="4438" y="3783"/>
              <a:ext cx="756" cy="25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a:solidFill>
                    <a:srgbClr val="E57688"/>
                  </a:solidFill>
                </a:rPr>
                <a:t>改正信息</a:t>
              </a:r>
              <a:endParaRPr lang="zh-CN" altLang="en-US" sz="2000">
                <a:solidFill>
                  <a:srgbClr val="E57688"/>
                </a:solidFill>
              </a:endParaRPr>
            </a:p>
          </p:txBody>
        </p:sp>
        <p:sp>
          <p:nvSpPr>
            <p:cNvPr id="13" name="直接连接符 669713"/>
            <p:cNvSpPr>
              <a:spLocks noChangeShapeType="1"/>
            </p:cNvSpPr>
            <p:nvPr/>
          </p:nvSpPr>
          <p:spPr bwMode="auto">
            <a:xfrm flipV="1">
              <a:off x="1791" y="3748"/>
              <a:ext cx="726" cy="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E57688"/>
                </a:solidFill>
              </a:endParaRPr>
            </a:p>
          </p:txBody>
        </p:sp>
        <p:sp>
          <p:nvSpPr>
            <p:cNvPr id="14" name="直接连接符 669714"/>
            <p:cNvSpPr>
              <a:spLocks noChangeShapeType="1"/>
            </p:cNvSpPr>
            <p:nvPr/>
          </p:nvSpPr>
          <p:spPr bwMode="auto">
            <a:xfrm flipV="1">
              <a:off x="4422" y="3748"/>
              <a:ext cx="726" cy="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E57688"/>
                </a:solidFill>
              </a:endParaRPr>
            </a:p>
          </p:txBody>
        </p:sp>
        <p:sp>
          <p:nvSpPr>
            <p:cNvPr id="15" name="文本框 669715"/>
            <p:cNvSpPr txBox="1">
              <a:spLocks noChangeArrowheads="1"/>
            </p:cNvSpPr>
            <p:nvPr/>
          </p:nvSpPr>
          <p:spPr bwMode="auto">
            <a:xfrm>
              <a:off x="3092" y="3771"/>
              <a:ext cx="756" cy="25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a:solidFill>
                    <a:srgbClr val="E57688"/>
                  </a:solidFill>
                </a:rPr>
                <a:t>错误信息</a:t>
              </a:r>
              <a:endParaRPr lang="zh-CN" altLang="en-US" sz="2000">
                <a:solidFill>
                  <a:srgbClr val="E57688"/>
                </a:solidFill>
              </a:endParaRPr>
            </a:p>
          </p:txBody>
        </p:sp>
        <p:sp>
          <p:nvSpPr>
            <p:cNvPr id="16" name="文本框 669716"/>
            <p:cNvSpPr txBox="1">
              <a:spLocks noChangeArrowheads="1"/>
            </p:cNvSpPr>
            <p:nvPr/>
          </p:nvSpPr>
          <p:spPr bwMode="auto">
            <a:xfrm>
              <a:off x="1773" y="3770"/>
              <a:ext cx="756" cy="25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dirty="0">
                  <a:solidFill>
                    <a:srgbClr val="E57688"/>
                  </a:solidFill>
                </a:rPr>
                <a:t>测试结果</a:t>
              </a:r>
              <a:endParaRPr lang="zh-CN" altLang="en-US" sz="2000" dirty="0">
                <a:solidFill>
                  <a:srgbClr val="E57688"/>
                </a:solidFill>
              </a:endParaRPr>
            </a:p>
          </p:txBody>
        </p:sp>
        <p:sp>
          <p:nvSpPr>
            <p:cNvPr id="17" name="文本框 669717"/>
            <p:cNvSpPr txBox="1">
              <a:spLocks noChangeArrowheads="1"/>
            </p:cNvSpPr>
            <p:nvPr/>
          </p:nvSpPr>
          <p:spPr bwMode="auto">
            <a:xfrm>
              <a:off x="612" y="3783"/>
              <a:ext cx="436" cy="25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a:solidFill>
                    <a:srgbClr val="E57688"/>
                  </a:solidFill>
                </a:rPr>
                <a:t>程序</a:t>
              </a:r>
              <a:endParaRPr lang="zh-CN" altLang="en-US" sz="2000">
                <a:solidFill>
                  <a:srgbClr val="E57688"/>
                </a:solidFill>
              </a:endParaRPr>
            </a:p>
          </p:txBody>
        </p:sp>
        <p:sp>
          <p:nvSpPr>
            <p:cNvPr id="18" name="直接连接符 669718"/>
            <p:cNvSpPr>
              <a:spLocks noChangeShapeType="1"/>
            </p:cNvSpPr>
            <p:nvPr/>
          </p:nvSpPr>
          <p:spPr bwMode="auto">
            <a:xfrm>
              <a:off x="385" y="3748"/>
              <a:ext cx="816" cy="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solidFill>
                  <a:srgbClr val="E57688"/>
                </a:solidFill>
              </a:endParaRPr>
            </a:p>
          </p:txBody>
        </p:sp>
      </p:grpSp>
    </p:spTree>
  </p:cSld>
  <p:clrMapOvr>
    <a:masterClrMapping/>
  </p:clrMapOvr>
  <p:transition spd="slow" advClick="0">
    <p:cover dir="l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测试的特性</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189355" y="1010762"/>
            <a:ext cx="8382000" cy="5142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buFontTx/>
              <a:buNone/>
            </a:pPr>
            <a:endParaRPr lang="zh-CN" altLang="en-US" dirty="0">
              <a:solidFill>
                <a:srgbClr val="E57688"/>
              </a:solidFill>
              <a:latin typeface="宋体" panose="02010600030101010101" pitchFamily="2" charset="-122"/>
            </a:endParaRPr>
          </a:p>
          <a:p>
            <a:pPr marL="336550" indent="0">
              <a:buClr>
                <a:srgbClr val="800000"/>
              </a:buClr>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挑剔性</a:t>
            </a:r>
            <a:endParaRPr lang="zh-CN" altLang="en-US" dirty="0">
              <a:solidFill>
                <a:srgbClr val="E57688"/>
              </a:solidFill>
            </a:endParaRPr>
          </a:p>
          <a:p>
            <a:pPr indent="-6350">
              <a:buClr>
                <a:schemeClr val="tx1"/>
              </a:buClr>
              <a:buFont typeface="Wingdings" panose="05000000000000000000" pitchFamily="2" charset="2"/>
              <a:buNone/>
            </a:pPr>
            <a:r>
              <a:rPr lang="zh-CN" altLang="en-US" dirty="0">
                <a:solidFill>
                  <a:srgbClr val="E57688"/>
                </a:solidFill>
              </a:rPr>
              <a:t>       抱着为证明程序有错的目的去测试 </a:t>
            </a:r>
            <a:endParaRPr lang="zh-CN" altLang="en-US" dirty="0">
              <a:solidFill>
                <a:srgbClr val="E57688"/>
              </a:solidFill>
            </a:endParaRPr>
          </a:p>
          <a:p>
            <a:pPr marL="336550" indent="0">
              <a:buClr>
                <a:srgbClr val="800000"/>
              </a:buClr>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复杂性 </a:t>
            </a:r>
            <a:endParaRPr lang="zh-CN" altLang="en-US" dirty="0">
              <a:solidFill>
                <a:srgbClr val="E57688"/>
              </a:solidFill>
            </a:endParaRPr>
          </a:p>
          <a:p>
            <a:pPr indent="-6350">
              <a:buClr>
                <a:schemeClr val="tx1"/>
              </a:buClr>
              <a:buFont typeface="Wingdings" panose="05000000000000000000" pitchFamily="2" charset="2"/>
              <a:buNone/>
            </a:pPr>
            <a:r>
              <a:rPr lang="zh-CN" altLang="en-US" dirty="0">
                <a:solidFill>
                  <a:srgbClr val="E57688"/>
                </a:solidFill>
              </a:rPr>
              <a:t>      设计合适的测试用例 </a:t>
            </a:r>
            <a:endParaRPr lang="zh-CN" altLang="en-US" dirty="0">
              <a:solidFill>
                <a:srgbClr val="E57688"/>
              </a:solidFill>
            </a:endParaRPr>
          </a:p>
          <a:p>
            <a:pPr marL="336550" indent="0">
              <a:buClr>
                <a:srgbClr val="800000"/>
              </a:buClr>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不彻底性 </a:t>
            </a:r>
            <a:endParaRPr lang="zh-CN" altLang="en-US" dirty="0">
              <a:solidFill>
                <a:srgbClr val="E57688"/>
              </a:solidFill>
            </a:endParaRPr>
          </a:p>
          <a:p>
            <a:pPr lvl="1"/>
            <a:r>
              <a:rPr lang="en-US" altLang="zh-CN" dirty="0">
                <a:solidFill>
                  <a:srgbClr val="E57688"/>
                </a:solidFill>
              </a:rPr>
              <a:t>  Dijkstra </a:t>
            </a:r>
            <a:r>
              <a:rPr lang="zh-CN" altLang="en-US" dirty="0">
                <a:solidFill>
                  <a:srgbClr val="E57688"/>
                </a:solidFill>
              </a:rPr>
              <a:t>一句名言：“程序测试只能证明错误的存在，但不能证明错误不存在” </a:t>
            </a:r>
            <a:endParaRPr lang="zh-CN" altLang="en-US" dirty="0">
              <a:solidFill>
                <a:srgbClr val="E57688"/>
              </a:solidFill>
            </a:endParaRPr>
          </a:p>
          <a:p>
            <a:pPr lvl="1" algn="ctr"/>
            <a:endParaRPr lang="zh-CN" altLang="en-US" dirty="0"/>
          </a:p>
        </p:txBody>
      </p:sp>
    </p:spTree>
  </p:cSld>
  <p:clrMapOvr>
    <a:masterClrMapping/>
  </p:clrMapOvr>
  <p:transition spd="slow" advClick="0">
    <p:cover dir="l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软件测试准则</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189355" y="1010762"/>
            <a:ext cx="8382000" cy="5142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r>
              <a:rPr lang="zh-CN" altLang="en-US" dirty="0">
                <a:solidFill>
                  <a:srgbClr val="E57688"/>
                </a:solidFill>
              </a:rPr>
              <a:t>（</a:t>
            </a:r>
            <a:r>
              <a:rPr lang="en-US" altLang="zh-CN" dirty="0">
                <a:solidFill>
                  <a:srgbClr val="E57688"/>
                </a:solidFill>
              </a:rPr>
              <a:t>1</a:t>
            </a:r>
            <a:r>
              <a:rPr lang="zh-CN" altLang="en-US" dirty="0">
                <a:solidFill>
                  <a:srgbClr val="E57688"/>
                </a:solidFill>
              </a:rPr>
              <a:t>） 所有测试都应该能追溯到用户需求。</a:t>
            </a:r>
            <a:endParaRPr lang="zh-CN" altLang="en-US" dirty="0">
              <a:solidFill>
                <a:srgbClr val="E57688"/>
              </a:solidFill>
            </a:endParaRPr>
          </a:p>
          <a:p>
            <a:pPr indent="-6350">
              <a:lnSpc>
                <a:spcPct val="90000"/>
              </a:lnSpc>
              <a:buFontTx/>
              <a:buNone/>
            </a:pPr>
            <a:r>
              <a:rPr lang="zh-CN" altLang="en-US" dirty="0">
                <a:solidFill>
                  <a:srgbClr val="E57688"/>
                </a:solidFill>
              </a:rPr>
              <a:t>（</a:t>
            </a:r>
            <a:r>
              <a:rPr lang="en-US" altLang="zh-CN" dirty="0">
                <a:solidFill>
                  <a:srgbClr val="E57688"/>
                </a:solidFill>
              </a:rPr>
              <a:t>2</a:t>
            </a:r>
            <a:r>
              <a:rPr lang="zh-CN" altLang="en-US" dirty="0">
                <a:solidFill>
                  <a:srgbClr val="E57688"/>
                </a:solidFill>
              </a:rPr>
              <a:t>） 应该远在测试开始之前就制定出测试计划。</a:t>
            </a:r>
            <a:endParaRPr lang="zh-CN" altLang="en-US" dirty="0">
              <a:solidFill>
                <a:srgbClr val="E57688"/>
              </a:solidFill>
            </a:endParaRPr>
          </a:p>
          <a:p>
            <a:pPr indent="-6350">
              <a:lnSpc>
                <a:spcPct val="90000"/>
              </a:lnSpc>
              <a:buFontTx/>
              <a:buNone/>
            </a:pPr>
            <a:r>
              <a:rPr lang="zh-CN" altLang="en-US" dirty="0">
                <a:solidFill>
                  <a:srgbClr val="E57688"/>
                </a:solidFill>
              </a:rPr>
              <a:t>（</a:t>
            </a:r>
            <a:r>
              <a:rPr lang="en-US" altLang="zh-CN" dirty="0">
                <a:solidFill>
                  <a:srgbClr val="E57688"/>
                </a:solidFill>
              </a:rPr>
              <a:t>3</a:t>
            </a:r>
            <a:r>
              <a:rPr lang="zh-CN" altLang="en-US" dirty="0">
                <a:solidFill>
                  <a:srgbClr val="E57688"/>
                </a:solidFill>
              </a:rPr>
              <a:t>） 把</a:t>
            </a:r>
            <a:r>
              <a:rPr lang="en-US" altLang="zh-CN" dirty="0">
                <a:solidFill>
                  <a:srgbClr val="E57688"/>
                </a:solidFill>
              </a:rPr>
              <a:t>Pareto</a:t>
            </a:r>
            <a:r>
              <a:rPr lang="zh-CN" altLang="en-US" dirty="0">
                <a:solidFill>
                  <a:srgbClr val="E57688"/>
                </a:solidFill>
              </a:rPr>
              <a:t>原理应用到软件测试中。</a:t>
            </a:r>
            <a:endParaRPr lang="zh-CN" altLang="en-US" dirty="0">
              <a:solidFill>
                <a:srgbClr val="E57688"/>
              </a:solidFill>
            </a:endParaRPr>
          </a:p>
          <a:p>
            <a:pPr indent="-6350">
              <a:lnSpc>
                <a:spcPct val="90000"/>
              </a:lnSpc>
              <a:buFontTx/>
              <a:buNone/>
            </a:pPr>
            <a:r>
              <a:rPr lang="en-US" altLang="zh-CN" dirty="0">
                <a:solidFill>
                  <a:srgbClr val="E57688"/>
                </a:solidFill>
              </a:rPr>
              <a:t>        Pareto</a:t>
            </a:r>
            <a:r>
              <a:rPr lang="zh-CN" altLang="en-US" dirty="0">
                <a:solidFill>
                  <a:srgbClr val="E57688"/>
                </a:solidFill>
              </a:rPr>
              <a:t>原理说明，测试发现的错误中的</a:t>
            </a:r>
            <a:r>
              <a:rPr lang="en-US" altLang="zh-CN" dirty="0">
                <a:solidFill>
                  <a:srgbClr val="E57688"/>
                </a:solidFill>
              </a:rPr>
              <a:t>80%</a:t>
            </a:r>
            <a:r>
              <a:rPr lang="zh-CN" altLang="en-US" dirty="0">
                <a:solidFill>
                  <a:srgbClr val="E57688"/>
                </a:solidFill>
              </a:rPr>
              <a:t>很可能是由程序中</a:t>
            </a:r>
            <a:r>
              <a:rPr lang="en-US" altLang="zh-CN" dirty="0">
                <a:solidFill>
                  <a:srgbClr val="E57688"/>
                </a:solidFill>
              </a:rPr>
              <a:t>20%</a:t>
            </a:r>
            <a:r>
              <a:rPr lang="zh-CN" altLang="en-US" dirty="0">
                <a:solidFill>
                  <a:srgbClr val="E57688"/>
                </a:solidFill>
              </a:rPr>
              <a:t>的模块造成的。</a:t>
            </a:r>
            <a:endParaRPr lang="zh-CN" altLang="en-US" dirty="0">
              <a:solidFill>
                <a:srgbClr val="E57688"/>
              </a:solidFill>
            </a:endParaRPr>
          </a:p>
          <a:p>
            <a:pPr indent="-6350">
              <a:lnSpc>
                <a:spcPct val="90000"/>
              </a:lnSpc>
              <a:buFontTx/>
              <a:buNone/>
            </a:pPr>
            <a:r>
              <a:rPr lang="zh-CN" altLang="en-US" dirty="0">
                <a:solidFill>
                  <a:srgbClr val="E57688"/>
                </a:solidFill>
              </a:rPr>
              <a:t>（</a:t>
            </a:r>
            <a:r>
              <a:rPr lang="en-US" altLang="zh-CN" dirty="0">
                <a:solidFill>
                  <a:srgbClr val="E57688"/>
                </a:solidFill>
              </a:rPr>
              <a:t>4</a:t>
            </a:r>
            <a:r>
              <a:rPr lang="zh-CN" altLang="en-US" dirty="0">
                <a:solidFill>
                  <a:srgbClr val="E57688"/>
                </a:solidFill>
              </a:rPr>
              <a:t>） 应该从“小规模”测试开始，并逐步进行“大规模”测试。</a:t>
            </a:r>
            <a:endParaRPr lang="zh-CN" altLang="en-US" dirty="0">
              <a:solidFill>
                <a:srgbClr val="E57688"/>
              </a:solidFill>
            </a:endParaRPr>
          </a:p>
          <a:p>
            <a:pPr indent="-6350">
              <a:lnSpc>
                <a:spcPct val="90000"/>
              </a:lnSpc>
              <a:buFontTx/>
              <a:buNone/>
            </a:pPr>
            <a:r>
              <a:rPr lang="zh-CN" altLang="en-US" dirty="0">
                <a:solidFill>
                  <a:srgbClr val="E57688"/>
                </a:solidFill>
              </a:rPr>
              <a:t>（</a:t>
            </a:r>
            <a:r>
              <a:rPr lang="en-US" altLang="zh-CN" dirty="0">
                <a:solidFill>
                  <a:srgbClr val="E57688"/>
                </a:solidFill>
              </a:rPr>
              <a:t>5</a:t>
            </a:r>
            <a:r>
              <a:rPr lang="zh-CN" altLang="en-US" dirty="0">
                <a:solidFill>
                  <a:srgbClr val="E57688"/>
                </a:solidFill>
              </a:rPr>
              <a:t>） 穷举测试是不可能的。测试只能证明程序中有错误，不能证明程序中没有错误。</a:t>
            </a:r>
            <a:endParaRPr lang="zh-CN" altLang="en-US" dirty="0">
              <a:solidFill>
                <a:srgbClr val="E57688"/>
              </a:solidFill>
            </a:endParaRPr>
          </a:p>
          <a:p>
            <a:pPr indent="-6350">
              <a:lnSpc>
                <a:spcPct val="90000"/>
              </a:lnSpc>
              <a:buFontTx/>
              <a:buNone/>
            </a:pPr>
            <a:r>
              <a:rPr lang="zh-CN" altLang="en-US" dirty="0">
                <a:solidFill>
                  <a:srgbClr val="E57688"/>
                </a:solidFill>
              </a:rPr>
              <a:t>（</a:t>
            </a:r>
            <a:r>
              <a:rPr lang="en-US" altLang="zh-CN" dirty="0">
                <a:solidFill>
                  <a:srgbClr val="E57688"/>
                </a:solidFill>
              </a:rPr>
              <a:t>6</a:t>
            </a:r>
            <a:r>
              <a:rPr lang="zh-CN" altLang="en-US" dirty="0">
                <a:solidFill>
                  <a:srgbClr val="E57688"/>
                </a:solidFill>
              </a:rPr>
              <a:t>） 为了达到最佳的测试效果，应该由独立的第三方从事测试工作。</a:t>
            </a:r>
            <a:endParaRPr lang="zh-CN" altLang="en-US" dirty="0">
              <a:solidFill>
                <a:srgbClr val="E57688"/>
              </a:solidFill>
            </a:endParaRPr>
          </a:p>
        </p:txBody>
      </p:sp>
    </p:spTree>
  </p:cSld>
  <p:clrMapOvr>
    <a:masterClrMapping/>
  </p:clrMapOvr>
  <p:transition spd="slow" advClick="0">
    <p:cover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测试方法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1189355" y="1279367"/>
            <a:ext cx="8382000" cy="51423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marL="336550" indent="0">
              <a:buClr>
                <a:srgbClr val="800000"/>
              </a:buClr>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静态分析（不执行程序）</a:t>
            </a:r>
            <a:endParaRPr lang="zh-CN" altLang="en-US" dirty="0">
              <a:solidFill>
                <a:srgbClr val="E57688"/>
              </a:solidFill>
            </a:endParaRPr>
          </a:p>
          <a:p>
            <a:pPr marL="457200" lvl="1" indent="0">
              <a:buNone/>
            </a:pPr>
            <a:r>
              <a:rPr lang="zh-CN" altLang="en-US" b="0" kern="0" dirty="0">
                <a:solidFill>
                  <a:srgbClr val="E57688"/>
                </a:solidFill>
                <a:latin typeface="微软雅黑" panose="020B0503020204020204" pitchFamily="34" charset="-122"/>
                <a:ea typeface="微软雅黑" panose="020B0503020204020204" pitchFamily="34" charset="-122"/>
              </a:rPr>
              <a:t> ●</a:t>
            </a:r>
            <a:r>
              <a:rPr lang="zh-CN" altLang="en-US" dirty="0">
                <a:solidFill>
                  <a:srgbClr val="E57688"/>
                </a:solidFill>
              </a:rPr>
              <a:t>静态分析器</a:t>
            </a:r>
            <a:endParaRPr lang="zh-CN" altLang="en-US" dirty="0">
              <a:solidFill>
                <a:srgbClr val="E57688"/>
              </a:solidFill>
            </a:endParaRPr>
          </a:p>
          <a:p>
            <a:pPr marL="457200" lvl="1" indent="0">
              <a:buNone/>
            </a:pPr>
            <a:r>
              <a:rPr lang="zh-CN" altLang="en-US" b="0" kern="0" dirty="0">
                <a:solidFill>
                  <a:srgbClr val="E57688"/>
                </a:solidFill>
                <a:latin typeface="微软雅黑" panose="020B0503020204020204" pitchFamily="34" charset="-122"/>
                <a:ea typeface="微软雅黑" panose="020B0503020204020204" pitchFamily="34" charset="-122"/>
              </a:rPr>
              <a:t> ●</a:t>
            </a:r>
            <a:r>
              <a:rPr lang="zh-CN" altLang="en-US" dirty="0">
                <a:solidFill>
                  <a:srgbClr val="E57688"/>
                </a:solidFill>
              </a:rPr>
              <a:t>代码评审（人工测试）</a:t>
            </a:r>
            <a:endParaRPr lang="zh-CN" altLang="en-US" dirty="0">
              <a:solidFill>
                <a:srgbClr val="E57688"/>
              </a:solidFill>
            </a:endParaRPr>
          </a:p>
          <a:p>
            <a:pPr marL="336550" indent="0">
              <a:buClr>
                <a:srgbClr val="800000"/>
              </a:buClr>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动态分析（执行程序）</a:t>
            </a:r>
            <a:endParaRPr lang="zh-CN" altLang="en-US" dirty="0">
              <a:solidFill>
                <a:srgbClr val="E57688"/>
              </a:solidFill>
            </a:endParaRPr>
          </a:p>
          <a:p>
            <a:pPr marL="457200" lvl="1" indent="0">
              <a:buNone/>
            </a:pPr>
            <a:r>
              <a:rPr lang="zh-CN" altLang="en-US" b="0" kern="0" dirty="0">
                <a:solidFill>
                  <a:srgbClr val="E57688"/>
                </a:solidFill>
                <a:latin typeface="微软雅黑" panose="020B0503020204020204" pitchFamily="34" charset="-122"/>
                <a:ea typeface="微软雅黑" panose="020B0503020204020204" pitchFamily="34" charset="-122"/>
              </a:rPr>
              <a:t> ●</a:t>
            </a:r>
            <a:r>
              <a:rPr lang="zh-CN" altLang="en-US" dirty="0">
                <a:solidFill>
                  <a:srgbClr val="E57688"/>
                </a:solidFill>
              </a:rPr>
              <a:t>黑盒测试</a:t>
            </a:r>
            <a:endParaRPr lang="zh-CN" altLang="en-US" dirty="0">
              <a:solidFill>
                <a:srgbClr val="E57688"/>
              </a:solidFill>
            </a:endParaRPr>
          </a:p>
          <a:p>
            <a:pPr marL="914400" lvl="2" indent="0">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测试程序功能</a:t>
            </a:r>
            <a:endParaRPr lang="zh-CN" altLang="en-US" dirty="0">
              <a:solidFill>
                <a:srgbClr val="E57688"/>
              </a:solidFill>
            </a:endParaRPr>
          </a:p>
          <a:p>
            <a:pPr marL="457200" lvl="1" indent="0">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白盒测试</a:t>
            </a:r>
            <a:endParaRPr lang="zh-CN" altLang="en-US" dirty="0">
              <a:solidFill>
                <a:srgbClr val="E57688"/>
              </a:solidFill>
            </a:endParaRPr>
          </a:p>
          <a:p>
            <a:pPr marL="914400" lvl="2" indent="0">
              <a:buNone/>
            </a:pPr>
            <a:r>
              <a:rPr lang="zh-CN" altLang="en-US" b="0" kern="0" dirty="0">
                <a:solidFill>
                  <a:srgbClr val="E57688"/>
                </a:solidFill>
                <a:latin typeface="微软雅黑" panose="020B0503020204020204" pitchFamily="34" charset="-122"/>
                <a:ea typeface="微软雅黑" panose="020B0503020204020204" pitchFamily="34" charset="-122"/>
              </a:rPr>
              <a:t>●</a:t>
            </a:r>
            <a:r>
              <a:rPr lang="zh-CN" altLang="en-US" dirty="0">
                <a:solidFill>
                  <a:srgbClr val="E57688"/>
                </a:solidFill>
              </a:rPr>
              <a:t>测试程序结构</a:t>
            </a:r>
            <a:endParaRPr lang="zh-CN" altLang="en-US" dirty="0">
              <a:solidFill>
                <a:srgbClr val="E57688"/>
              </a:solidFill>
            </a:endParaRPr>
          </a:p>
        </p:txBody>
      </p:sp>
    </p:spTree>
  </p:cSld>
  <p:clrMapOvr>
    <a:masterClrMapping/>
  </p:clrMapOvr>
  <p:transition spd="slow" advClick="0">
    <p:cover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测试步骤</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r>
              <a:rPr lang="en-US" altLang="zh-CN" dirty="0">
                <a:solidFill>
                  <a:srgbClr val="E57688"/>
                </a:solidFill>
              </a:rPr>
              <a:t>(1) </a:t>
            </a:r>
            <a:r>
              <a:rPr lang="zh-CN" altLang="en-US" dirty="0">
                <a:solidFill>
                  <a:srgbClr val="E57688"/>
                </a:solidFill>
              </a:rPr>
              <a:t>模块测试</a:t>
            </a:r>
            <a:endParaRPr lang="zh-CN" altLang="en-US" dirty="0">
              <a:solidFill>
                <a:srgbClr val="E57688"/>
              </a:solidFill>
            </a:endParaRPr>
          </a:p>
          <a:p>
            <a:pPr indent="-6350">
              <a:lnSpc>
                <a:spcPct val="90000"/>
              </a:lnSpc>
              <a:buFontTx/>
              <a:buNone/>
            </a:pPr>
            <a:r>
              <a:rPr lang="zh-CN" altLang="en-US" dirty="0">
                <a:solidFill>
                  <a:srgbClr val="E57688"/>
                </a:solidFill>
              </a:rPr>
              <a:t>        </a:t>
            </a:r>
            <a:r>
              <a:rPr lang="zh-CN" altLang="en-US" b="0" dirty="0">
                <a:solidFill>
                  <a:srgbClr val="E57688"/>
                </a:solidFill>
              </a:rPr>
              <a:t>对单独的一个模块（函数）进行测试。模块测试的目的是发现并改正程序模块中的错误，保证每个模块作为一个单元能正确运行。模块测试通常又称为单元测试。在这个测试步骤中所发现的往往是编码和详细设计的错误。</a:t>
            </a:r>
            <a:endParaRPr lang="zh-CN" altLang="en-US" b="0" dirty="0">
              <a:solidFill>
                <a:srgbClr val="E57688"/>
              </a:solidFill>
            </a:endParaRPr>
          </a:p>
          <a:p>
            <a:pPr indent="-6350">
              <a:lnSpc>
                <a:spcPct val="90000"/>
              </a:lnSpc>
              <a:buFontTx/>
              <a:buNone/>
            </a:pPr>
            <a:r>
              <a:rPr lang="en-US" altLang="zh-CN" dirty="0">
                <a:solidFill>
                  <a:srgbClr val="E57688"/>
                </a:solidFill>
              </a:rPr>
              <a:t>(2) </a:t>
            </a:r>
            <a:r>
              <a:rPr lang="zh-CN" altLang="en-US" dirty="0">
                <a:solidFill>
                  <a:srgbClr val="E57688"/>
                </a:solidFill>
              </a:rPr>
              <a:t>子系统测试</a:t>
            </a:r>
            <a:endParaRPr lang="zh-CN" altLang="en-US" dirty="0">
              <a:solidFill>
                <a:srgbClr val="E57688"/>
              </a:solidFill>
            </a:endParaRPr>
          </a:p>
          <a:p>
            <a:pPr indent="-6350">
              <a:lnSpc>
                <a:spcPct val="90000"/>
              </a:lnSpc>
              <a:buFontTx/>
              <a:buNone/>
            </a:pPr>
            <a:r>
              <a:rPr lang="zh-CN" altLang="en-US" dirty="0">
                <a:solidFill>
                  <a:srgbClr val="E57688"/>
                </a:solidFill>
              </a:rPr>
              <a:t>       </a:t>
            </a:r>
            <a:r>
              <a:rPr lang="zh-CN" altLang="en-US" b="0" dirty="0">
                <a:solidFill>
                  <a:srgbClr val="E57688"/>
                </a:solidFill>
              </a:rPr>
              <a:t> 把经过单元测试的模块组装成一个子系统，在组装的过程中同时进行测试。模块相互间的协调和通信是这个测试过程中的主要问题，因此，这个步骤着重测试模块的接口。</a:t>
            </a:r>
            <a:endParaRPr lang="zh-CN" altLang="en-US" b="0" dirty="0">
              <a:solidFill>
                <a:srgbClr val="E57688"/>
              </a:solidFill>
            </a:endParaRPr>
          </a:p>
          <a:p>
            <a:pPr indent="-6350">
              <a:lnSpc>
                <a:spcPct val="90000"/>
              </a:lnSpc>
              <a:buFontTx/>
              <a:buNone/>
            </a:pPr>
            <a:r>
              <a:rPr lang="en-US" altLang="zh-CN" dirty="0">
                <a:solidFill>
                  <a:srgbClr val="E57688"/>
                </a:solidFill>
              </a:rPr>
              <a:t>(3) </a:t>
            </a:r>
            <a:r>
              <a:rPr lang="zh-CN" altLang="en-US" dirty="0">
                <a:solidFill>
                  <a:srgbClr val="E57688"/>
                </a:solidFill>
              </a:rPr>
              <a:t>系统测试</a:t>
            </a:r>
            <a:endParaRPr lang="zh-CN" altLang="en-US" dirty="0">
              <a:solidFill>
                <a:srgbClr val="E57688"/>
              </a:solidFill>
            </a:endParaRPr>
          </a:p>
          <a:p>
            <a:pPr indent="-6350">
              <a:lnSpc>
                <a:spcPct val="90000"/>
              </a:lnSpc>
              <a:buFontTx/>
              <a:buNone/>
            </a:pPr>
            <a:r>
              <a:rPr lang="zh-CN" altLang="en-US" dirty="0">
                <a:solidFill>
                  <a:srgbClr val="E57688"/>
                </a:solidFill>
              </a:rPr>
              <a:t>        </a:t>
            </a:r>
            <a:r>
              <a:rPr lang="zh-CN" altLang="en-US" b="0" dirty="0">
                <a:solidFill>
                  <a:srgbClr val="E57688"/>
                </a:solidFill>
              </a:rPr>
              <a:t>把经过测试的子系统装配成一个完整的系统来测试。验证系统确实能提供需求说明书中指定的功能，在这个测试步骤中发现的往往是软件设计中的错误，也可能发现需求说明中的错误。</a:t>
            </a:r>
            <a:endParaRPr lang="en-US" altLang="zh-CN" b="0" dirty="0">
              <a:solidFill>
                <a:srgbClr val="E57688"/>
              </a:solidFill>
            </a:endParaRPr>
          </a:p>
        </p:txBody>
      </p:sp>
    </p:spTree>
  </p:cSld>
  <p:clrMapOvr>
    <a:masterClrMapping/>
  </p:clrMapOvr>
  <p:transition spd="slow" advClick="0">
    <p:cover dir="l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0" y="34027"/>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384950" y="570987"/>
            <a:ext cx="2149351" cy="21505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36" name="TextBox 59"/>
          <p:cNvSpPr txBox="1">
            <a:spLocks noChangeArrowheads="1"/>
          </p:cNvSpPr>
          <p:nvPr/>
        </p:nvSpPr>
        <p:spPr bwMode="auto">
          <a:xfrm>
            <a:off x="1036617" y="960364"/>
            <a:ext cx="2846014" cy="1224524"/>
          </a:xfrm>
          <a:prstGeom prst="rect">
            <a:avLst/>
          </a:prstGeom>
          <a:noFill/>
          <a:ln>
            <a:noFill/>
          </a:ln>
        </p:spPr>
        <p:txBody>
          <a:bodyPr wrap="square" lIns="91400" tIns="45699" rIns="91400" bIns="4569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a:lnSpc>
                <a:spcPct val="120000"/>
              </a:lnSpc>
              <a:defRPr/>
            </a:pPr>
            <a:r>
              <a:rPr lang="zh-CN" altLang="en-US" sz="3730" b="1" kern="0" dirty="0">
                <a:solidFill>
                  <a:schemeClr val="bg1">
                    <a:lumMod val="95000"/>
                  </a:schemeClr>
                </a:solidFill>
                <a:latin typeface="微软雅黑" panose="020B0503020204020204" pitchFamily="34" charset="-122"/>
                <a:ea typeface="微软雅黑" panose="020B0503020204020204" pitchFamily="34" charset="-122"/>
              </a:rPr>
              <a:t>目录</a:t>
            </a:r>
            <a:r>
              <a:rPr lang="zh-CN" altLang="en-US" sz="3200" b="1" kern="0" dirty="0">
                <a:solidFill>
                  <a:schemeClr val="bg1">
                    <a:lumMod val="95000"/>
                  </a:schemeClr>
                </a:solidFill>
                <a:latin typeface="微软雅黑" panose="020B0503020204020204" pitchFamily="34" charset="-122"/>
                <a:ea typeface="微软雅黑" panose="020B0503020204020204" pitchFamily="34" charset="-122"/>
              </a:rPr>
              <a:t> </a:t>
            </a:r>
            <a:endParaRPr lang="en-US" altLang="zh-CN" sz="3200" b="1" kern="0" dirty="0">
              <a:solidFill>
                <a:schemeClr val="bg1">
                  <a:lumMod val="95000"/>
                </a:schemeClr>
              </a:solidFill>
              <a:latin typeface="微软雅黑" panose="020B0503020204020204" pitchFamily="34" charset="-122"/>
              <a:ea typeface="微软雅黑" panose="020B0503020204020204" pitchFamily="34" charset="-122"/>
            </a:endParaRPr>
          </a:p>
          <a:p>
            <a:pPr algn="ctr" defTabSz="913765">
              <a:lnSpc>
                <a:spcPct val="120000"/>
              </a:lnSpc>
              <a:defRPr/>
            </a:pPr>
            <a:r>
              <a:rPr lang="en-US" altLang="zh-CN" sz="2400" kern="0" dirty="0">
                <a:solidFill>
                  <a:schemeClr val="bg1">
                    <a:lumMod val="95000"/>
                  </a:schemeClr>
                </a:solidFill>
                <a:latin typeface="微软雅黑" panose="020B0503020204020204" pitchFamily="34" charset="-122"/>
                <a:ea typeface="微软雅黑" panose="020B0503020204020204" pitchFamily="34" charset="-122"/>
              </a:rPr>
              <a:t>Contents</a:t>
            </a:r>
            <a:endParaRPr lang="en-US" altLang="ko-KR" sz="2400" kern="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7" name="任意多边形 36"/>
          <p:cNvSpPr/>
          <p:nvPr/>
        </p:nvSpPr>
        <p:spPr>
          <a:xfrm>
            <a:off x="0" y="3424944"/>
            <a:ext cx="12192000" cy="3242073"/>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71" name="TextBox 70"/>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17" name="Oval 4"/>
          <p:cNvSpPr/>
          <p:nvPr/>
        </p:nvSpPr>
        <p:spPr>
          <a:xfrm rot="10978994" flipV="1">
            <a:off x="5123987" y="4152625"/>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6</a:t>
            </a:r>
            <a:endParaRPr lang="en-US" sz="2000" dirty="0">
              <a:solidFill>
                <a:schemeClr val="bg1">
                  <a:lumMod val="95000"/>
                </a:schemeClr>
              </a:solidFill>
            </a:endParaRPr>
          </a:p>
        </p:txBody>
      </p:sp>
      <p:sp>
        <p:nvSpPr>
          <p:cNvPr id="31" name="Oval 4"/>
          <p:cNvSpPr/>
          <p:nvPr/>
        </p:nvSpPr>
        <p:spPr>
          <a:xfrm rot="10978994" flipV="1">
            <a:off x="6494138" y="5210474"/>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7</a:t>
            </a:r>
            <a:endParaRPr lang="en-US" sz="2000" dirty="0">
              <a:solidFill>
                <a:schemeClr val="bg1">
                  <a:lumMod val="95000"/>
                </a:schemeClr>
              </a:solidFill>
            </a:endParaRPr>
          </a:p>
        </p:txBody>
      </p:sp>
      <p:sp>
        <p:nvSpPr>
          <p:cNvPr id="33" name="Oval 4"/>
          <p:cNvSpPr/>
          <p:nvPr/>
        </p:nvSpPr>
        <p:spPr>
          <a:xfrm rot="10978994" flipV="1">
            <a:off x="12246" y="3731066"/>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1</a:t>
            </a:r>
            <a:endParaRPr lang="en-US" sz="2000" dirty="0">
              <a:solidFill>
                <a:schemeClr val="bg1">
                  <a:lumMod val="95000"/>
                </a:schemeClr>
              </a:solidFill>
            </a:endParaRPr>
          </a:p>
        </p:txBody>
      </p:sp>
      <p:sp>
        <p:nvSpPr>
          <p:cNvPr id="34" name="矩形 33"/>
          <p:cNvSpPr/>
          <p:nvPr/>
        </p:nvSpPr>
        <p:spPr>
          <a:xfrm>
            <a:off x="-147288" y="4296148"/>
            <a:ext cx="961657"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编码</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46" name="Oval 4"/>
          <p:cNvSpPr/>
          <p:nvPr/>
        </p:nvSpPr>
        <p:spPr>
          <a:xfrm rot="10978994" flipV="1">
            <a:off x="895465" y="3254774"/>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2</a:t>
            </a:r>
            <a:endParaRPr lang="en-US" sz="2000" dirty="0">
              <a:solidFill>
                <a:schemeClr val="bg1">
                  <a:lumMod val="95000"/>
                </a:schemeClr>
              </a:solidFill>
            </a:endParaRPr>
          </a:p>
        </p:txBody>
      </p:sp>
      <p:sp>
        <p:nvSpPr>
          <p:cNvPr id="47" name="矩形 46"/>
          <p:cNvSpPr/>
          <p:nvPr/>
        </p:nvSpPr>
        <p:spPr>
          <a:xfrm>
            <a:off x="228410" y="3736801"/>
            <a:ext cx="1814840"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软件测试基础</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49" name="Oval 4"/>
          <p:cNvSpPr/>
          <p:nvPr/>
        </p:nvSpPr>
        <p:spPr>
          <a:xfrm rot="10978994" flipV="1">
            <a:off x="2177511" y="3110757"/>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3</a:t>
            </a:r>
            <a:endParaRPr lang="en-US" sz="2000" dirty="0">
              <a:solidFill>
                <a:schemeClr val="bg1">
                  <a:lumMod val="95000"/>
                </a:schemeClr>
              </a:solidFill>
            </a:endParaRPr>
          </a:p>
        </p:txBody>
      </p:sp>
      <p:sp>
        <p:nvSpPr>
          <p:cNvPr id="50" name="矩形 49"/>
          <p:cNvSpPr/>
          <p:nvPr/>
        </p:nvSpPr>
        <p:spPr>
          <a:xfrm>
            <a:off x="1766937" y="3639965"/>
            <a:ext cx="130187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单元测试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51" name="Oval 4"/>
          <p:cNvSpPr/>
          <p:nvPr/>
        </p:nvSpPr>
        <p:spPr>
          <a:xfrm rot="10978994" flipV="1">
            <a:off x="3230587" y="3302744"/>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4</a:t>
            </a:r>
            <a:endParaRPr lang="en-US" sz="2000" dirty="0">
              <a:solidFill>
                <a:schemeClr val="bg1">
                  <a:lumMod val="95000"/>
                </a:schemeClr>
              </a:solidFill>
            </a:endParaRPr>
          </a:p>
        </p:txBody>
      </p:sp>
      <p:sp>
        <p:nvSpPr>
          <p:cNvPr id="52" name="矩形 51"/>
          <p:cNvSpPr/>
          <p:nvPr/>
        </p:nvSpPr>
        <p:spPr>
          <a:xfrm>
            <a:off x="2820014" y="3831952"/>
            <a:ext cx="130187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集成测试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54" name="Oval 4"/>
          <p:cNvSpPr/>
          <p:nvPr/>
        </p:nvSpPr>
        <p:spPr>
          <a:xfrm rot="10978994" flipV="1">
            <a:off x="4190529" y="3645128"/>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5</a:t>
            </a:r>
            <a:endParaRPr lang="en-US" sz="2000" dirty="0">
              <a:solidFill>
                <a:schemeClr val="bg1">
                  <a:lumMod val="95000"/>
                </a:schemeClr>
              </a:solidFill>
            </a:endParaRPr>
          </a:p>
        </p:txBody>
      </p:sp>
      <p:sp>
        <p:nvSpPr>
          <p:cNvPr id="55" name="矩形 54"/>
          <p:cNvSpPr/>
          <p:nvPr/>
        </p:nvSpPr>
        <p:spPr>
          <a:xfrm>
            <a:off x="3779955" y="4174336"/>
            <a:ext cx="130187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05</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确认测试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63" name="矩形 62"/>
          <p:cNvSpPr/>
          <p:nvPr/>
        </p:nvSpPr>
        <p:spPr>
          <a:xfrm>
            <a:off x="4453043" y="4690610"/>
            <a:ext cx="1814840"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06</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白盒测试技术</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67" name="Oval 4"/>
          <p:cNvSpPr/>
          <p:nvPr/>
        </p:nvSpPr>
        <p:spPr>
          <a:xfrm rot="10978994" flipV="1">
            <a:off x="7574459" y="5975692"/>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8</a:t>
            </a:r>
            <a:endParaRPr lang="en-US" sz="2000" dirty="0">
              <a:solidFill>
                <a:schemeClr val="bg1">
                  <a:lumMod val="95000"/>
                </a:schemeClr>
              </a:solidFill>
            </a:endParaRPr>
          </a:p>
        </p:txBody>
      </p:sp>
      <p:sp>
        <p:nvSpPr>
          <p:cNvPr id="68" name="矩形 67"/>
          <p:cNvSpPr/>
          <p:nvPr/>
        </p:nvSpPr>
        <p:spPr>
          <a:xfrm>
            <a:off x="5786009" y="4394191"/>
            <a:ext cx="1814840"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07</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黑盒测试技术</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70" name="矩形 69"/>
          <p:cNvSpPr/>
          <p:nvPr/>
        </p:nvSpPr>
        <p:spPr>
          <a:xfrm>
            <a:off x="7384802" y="5240969"/>
            <a:ext cx="946397"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08</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调试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73" name="矩形 72"/>
          <p:cNvSpPr/>
          <p:nvPr/>
        </p:nvSpPr>
        <p:spPr>
          <a:xfrm>
            <a:off x="8141079" y="5729307"/>
            <a:ext cx="155835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09</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软件可靠性</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79" name="矩形 78"/>
          <p:cNvSpPr/>
          <p:nvPr/>
        </p:nvSpPr>
        <p:spPr>
          <a:xfrm>
            <a:off x="9587499" y="5277350"/>
            <a:ext cx="130187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10</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小组分工</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0" name="Oval 4"/>
          <p:cNvSpPr/>
          <p:nvPr/>
        </p:nvSpPr>
        <p:spPr>
          <a:xfrm rot="10978994" flipV="1">
            <a:off x="11117276" y="5341608"/>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11</a:t>
            </a:r>
            <a:endParaRPr lang="en-US" sz="1600" dirty="0">
              <a:solidFill>
                <a:schemeClr val="bg1">
                  <a:lumMod val="95000"/>
                </a:schemeClr>
              </a:solidFill>
            </a:endParaRPr>
          </a:p>
        </p:txBody>
      </p:sp>
      <p:sp>
        <p:nvSpPr>
          <p:cNvPr id="81" name="矩形 80"/>
          <p:cNvSpPr/>
          <p:nvPr/>
        </p:nvSpPr>
        <p:spPr>
          <a:xfrm>
            <a:off x="10749438" y="4645810"/>
            <a:ext cx="130187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11</a:t>
            </a:r>
            <a:endPar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参考文献</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2" name="Oval 4"/>
          <p:cNvSpPr/>
          <p:nvPr/>
        </p:nvSpPr>
        <p:spPr>
          <a:xfrm rot="10978994" flipV="1">
            <a:off x="9957035" y="6091422"/>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10</a:t>
            </a:r>
            <a:endParaRPr lang="en-US" sz="1600" dirty="0">
              <a:solidFill>
                <a:schemeClr val="bg1">
                  <a:lumMod val="95000"/>
                </a:schemeClr>
              </a:solidFill>
            </a:endParaRPr>
          </a:p>
        </p:txBody>
      </p:sp>
      <p:sp>
        <p:nvSpPr>
          <p:cNvPr id="85" name="Oval 4"/>
          <p:cNvSpPr/>
          <p:nvPr/>
        </p:nvSpPr>
        <p:spPr>
          <a:xfrm rot="10978994" flipV="1">
            <a:off x="8746660" y="6396712"/>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9</a:t>
            </a:r>
            <a:endParaRPr lang="en-US" sz="2000" dirty="0">
              <a:solidFill>
                <a:schemeClr val="bg1">
                  <a:lumMod val="95000"/>
                </a:schemeClr>
              </a:solidFill>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25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1000"/>
                                        <p:tgtEl>
                                          <p:spTgt spid="37"/>
                                        </p:tgtEl>
                                      </p:cBhvr>
                                    </p:animEffect>
                                  </p:childTnLst>
                                </p:cTn>
                              </p:par>
                            </p:childTnLst>
                          </p:cTn>
                        </p:par>
                        <p:par>
                          <p:cTn id="17" fill="hold">
                            <p:stCondLst>
                              <p:cond delay="2250"/>
                            </p:stCondLst>
                            <p:childTnLst>
                              <p:par>
                                <p:cTn id="18" presetID="10" presetClass="entr" presetSubtype="0" fill="hold" grpId="0" nodeType="after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1250"/>
                                        <p:tgtEl>
                                          <p:spTgt spid="7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1+#ppt_w/2"/>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1+#ppt_w/2"/>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1+#ppt_w/2"/>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par>
                                <p:cTn id="39" presetID="53" presetClass="entr" presetSubtype="16" fill="hold" grpId="0" nodeType="withEffect">
                                  <p:stCondLst>
                                    <p:cond delay="100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6" fill="hold" grpId="0" nodeType="click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additive="base">
                                        <p:cTn id="48" dur="500" fill="hold"/>
                                        <p:tgtEl>
                                          <p:spTgt spid="46"/>
                                        </p:tgtEl>
                                        <p:attrNameLst>
                                          <p:attrName>ppt_x</p:attrName>
                                        </p:attrNameLst>
                                      </p:cBhvr>
                                      <p:tavLst>
                                        <p:tav tm="0">
                                          <p:val>
                                            <p:strVal val="1+#ppt_w/2"/>
                                          </p:val>
                                        </p:tav>
                                        <p:tav tm="100000">
                                          <p:val>
                                            <p:strVal val="#ppt_x"/>
                                          </p:val>
                                        </p:tav>
                                      </p:tavLst>
                                    </p:anim>
                                    <p:anim calcmode="lin" valueType="num">
                                      <p:cBhvr additive="base">
                                        <p:cTn id="49" dur="500" fill="hold"/>
                                        <p:tgtEl>
                                          <p:spTgt spid="46"/>
                                        </p:tgtEl>
                                        <p:attrNameLst>
                                          <p:attrName>ppt_y</p:attrName>
                                        </p:attrNameLst>
                                      </p:cBhvr>
                                      <p:tavLst>
                                        <p:tav tm="0">
                                          <p:val>
                                            <p:strVal val="1+#ppt_h/2"/>
                                          </p:val>
                                        </p:tav>
                                        <p:tav tm="100000">
                                          <p:val>
                                            <p:strVal val="#ppt_y"/>
                                          </p:val>
                                        </p:tav>
                                      </p:tavLst>
                                    </p:anim>
                                  </p:childTnLst>
                                </p:cTn>
                              </p:par>
                              <p:par>
                                <p:cTn id="50" presetID="53" presetClass="entr" presetSubtype="16" fill="hold" grpId="0" nodeType="withEffect">
                                  <p:stCondLst>
                                    <p:cond delay="1000"/>
                                  </p:stCondLst>
                                  <p:childTnLst>
                                    <p:set>
                                      <p:cBhvr>
                                        <p:cTn id="51" dur="1" fill="hold">
                                          <p:stCondLst>
                                            <p:cond delay="0"/>
                                          </p:stCondLst>
                                        </p:cTn>
                                        <p:tgtEl>
                                          <p:spTgt spid="47"/>
                                        </p:tgtEl>
                                        <p:attrNameLst>
                                          <p:attrName>style.visibility</p:attrName>
                                        </p:attrNameLst>
                                      </p:cBhvr>
                                      <p:to>
                                        <p:strVal val="visible"/>
                                      </p:to>
                                    </p:set>
                                    <p:anim calcmode="lin" valueType="num">
                                      <p:cBhvr>
                                        <p:cTn id="52" dur="500" fill="hold"/>
                                        <p:tgtEl>
                                          <p:spTgt spid="47"/>
                                        </p:tgtEl>
                                        <p:attrNameLst>
                                          <p:attrName>ppt_w</p:attrName>
                                        </p:attrNameLst>
                                      </p:cBhvr>
                                      <p:tavLst>
                                        <p:tav tm="0">
                                          <p:val>
                                            <p:fltVal val="0"/>
                                          </p:val>
                                        </p:tav>
                                        <p:tav tm="100000">
                                          <p:val>
                                            <p:strVal val="#ppt_w"/>
                                          </p:val>
                                        </p:tav>
                                      </p:tavLst>
                                    </p:anim>
                                    <p:anim calcmode="lin" valueType="num">
                                      <p:cBhvr>
                                        <p:cTn id="53" dur="500" fill="hold"/>
                                        <p:tgtEl>
                                          <p:spTgt spid="47"/>
                                        </p:tgtEl>
                                        <p:attrNameLst>
                                          <p:attrName>ppt_h</p:attrName>
                                        </p:attrNameLst>
                                      </p:cBhvr>
                                      <p:tavLst>
                                        <p:tav tm="0">
                                          <p:val>
                                            <p:fltVal val="0"/>
                                          </p:val>
                                        </p:tav>
                                        <p:tav tm="100000">
                                          <p:val>
                                            <p:strVal val="#ppt_h"/>
                                          </p:val>
                                        </p:tav>
                                      </p:tavLst>
                                    </p:anim>
                                    <p:animEffect transition="in" filter="fade">
                                      <p:cBhvr>
                                        <p:cTn id="54" dur="500"/>
                                        <p:tgtEl>
                                          <p:spTgt spid="4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6"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additive="base">
                                        <p:cTn id="59" dur="500" fill="hold"/>
                                        <p:tgtEl>
                                          <p:spTgt spid="49"/>
                                        </p:tgtEl>
                                        <p:attrNameLst>
                                          <p:attrName>ppt_x</p:attrName>
                                        </p:attrNameLst>
                                      </p:cBhvr>
                                      <p:tavLst>
                                        <p:tav tm="0">
                                          <p:val>
                                            <p:strVal val="1+#ppt_w/2"/>
                                          </p:val>
                                        </p:tav>
                                        <p:tav tm="100000">
                                          <p:val>
                                            <p:strVal val="#ppt_x"/>
                                          </p:val>
                                        </p:tav>
                                      </p:tavLst>
                                    </p:anim>
                                    <p:anim calcmode="lin" valueType="num">
                                      <p:cBhvr additive="base">
                                        <p:cTn id="60" dur="500" fill="hold"/>
                                        <p:tgtEl>
                                          <p:spTgt spid="49"/>
                                        </p:tgtEl>
                                        <p:attrNameLst>
                                          <p:attrName>ppt_y</p:attrName>
                                        </p:attrNameLst>
                                      </p:cBhvr>
                                      <p:tavLst>
                                        <p:tav tm="0">
                                          <p:val>
                                            <p:strVal val="1+#ppt_h/2"/>
                                          </p:val>
                                        </p:tav>
                                        <p:tav tm="100000">
                                          <p:val>
                                            <p:strVal val="#ppt_y"/>
                                          </p:val>
                                        </p:tav>
                                      </p:tavLst>
                                    </p:anim>
                                  </p:childTnLst>
                                </p:cTn>
                              </p:par>
                              <p:par>
                                <p:cTn id="61" presetID="53" presetClass="entr" presetSubtype="16" fill="hold" grpId="0" nodeType="withEffect">
                                  <p:stCondLst>
                                    <p:cond delay="1000"/>
                                  </p:stCondLst>
                                  <p:childTnLst>
                                    <p:set>
                                      <p:cBhvr>
                                        <p:cTn id="62" dur="1" fill="hold">
                                          <p:stCondLst>
                                            <p:cond delay="0"/>
                                          </p:stCondLst>
                                        </p:cTn>
                                        <p:tgtEl>
                                          <p:spTgt spid="50"/>
                                        </p:tgtEl>
                                        <p:attrNameLst>
                                          <p:attrName>style.visibility</p:attrName>
                                        </p:attrNameLst>
                                      </p:cBhvr>
                                      <p:to>
                                        <p:strVal val="visible"/>
                                      </p:to>
                                    </p:set>
                                    <p:anim calcmode="lin" valueType="num">
                                      <p:cBhvr>
                                        <p:cTn id="63" dur="500" fill="hold"/>
                                        <p:tgtEl>
                                          <p:spTgt spid="50"/>
                                        </p:tgtEl>
                                        <p:attrNameLst>
                                          <p:attrName>ppt_w</p:attrName>
                                        </p:attrNameLst>
                                      </p:cBhvr>
                                      <p:tavLst>
                                        <p:tav tm="0">
                                          <p:val>
                                            <p:fltVal val="0"/>
                                          </p:val>
                                        </p:tav>
                                        <p:tav tm="100000">
                                          <p:val>
                                            <p:strVal val="#ppt_w"/>
                                          </p:val>
                                        </p:tav>
                                      </p:tavLst>
                                    </p:anim>
                                    <p:anim calcmode="lin" valueType="num">
                                      <p:cBhvr>
                                        <p:cTn id="64" dur="500" fill="hold"/>
                                        <p:tgtEl>
                                          <p:spTgt spid="50"/>
                                        </p:tgtEl>
                                        <p:attrNameLst>
                                          <p:attrName>ppt_h</p:attrName>
                                        </p:attrNameLst>
                                      </p:cBhvr>
                                      <p:tavLst>
                                        <p:tav tm="0">
                                          <p:val>
                                            <p:fltVal val="0"/>
                                          </p:val>
                                        </p:tav>
                                        <p:tav tm="100000">
                                          <p:val>
                                            <p:strVal val="#ppt_h"/>
                                          </p:val>
                                        </p:tav>
                                      </p:tavLst>
                                    </p:anim>
                                    <p:animEffect transition="in" filter="fade">
                                      <p:cBhvr>
                                        <p:cTn id="65" dur="500"/>
                                        <p:tgtEl>
                                          <p:spTgt spid="50"/>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6"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anim calcmode="lin" valueType="num">
                                      <p:cBhvr additive="base">
                                        <p:cTn id="70" dur="500" fill="hold"/>
                                        <p:tgtEl>
                                          <p:spTgt spid="51"/>
                                        </p:tgtEl>
                                        <p:attrNameLst>
                                          <p:attrName>ppt_x</p:attrName>
                                        </p:attrNameLst>
                                      </p:cBhvr>
                                      <p:tavLst>
                                        <p:tav tm="0">
                                          <p:val>
                                            <p:strVal val="1+#ppt_w/2"/>
                                          </p:val>
                                        </p:tav>
                                        <p:tav tm="100000">
                                          <p:val>
                                            <p:strVal val="#ppt_x"/>
                                          </p:val>
                                        </p:tav>
                                      </p:tavLst>
                                    </p:anim>
                                    <p:anim calcmode="lin" valueType="num">
                                      <p:cBhvr additive="base">
                                        <p:cTn id="71" dur="500" fill="hold"/>
                                        <p:tgtEl>
                                          <p:spTgt spid="51"/>
                                        </p:tgtEl>
                                        <p:attrNameLst>
                                          <p:attrName>ppt_y</p:attrName>
                                        </p:attrNameLst>
                                      </p:cBhvr>
                                      <p:tavLst>
                                        <p:tav tm="0">
                                          <p:val>
                                            <p:strVal val="1+#ppt_h/2"/>
                                          </p:val>
                                        </p:tav>
                                        <p:tav tm="100000">
                                          <p:val>
                                            <p:strVal val="#ppt_y"/>
                                          </p:val>
                                        </p:tav>
                                      </p:tavLst>
                                    </p:anim>
                                  </p:childTnLst>
                                </p:cTn>
                              </p:par>
                              <p:par>
                                <p:cTn id="72" presetID="53" presetClass="entr" presetSubtype="16" fill="hold" grpId="0" nodeType="withEffect">
                                  <p:stCondLst>
                                    <p:cond delay="1000"/>
                                  </p:stCondLst>
                                  <p:childTnLst>
                                    <p:set>
                                      <p:cBhvr>
                                        <p:cTn id="73" dur="1" fill="hold">
                                          <p:stCondLst>
                                            <p:cond delay="0"/>
                                          </p:stCondLst>
                                        </p:cTn>
                                        <p:tgtEl>
                                          <p:spTgt spid="52"/>
                                        </p:tgtEl>
                                        <p:attrNameLst>
                                          <p:attrName>style.visibility</p:attrName>
                                        </p:attrNameLst>
                                      </p:cBhvr>
                                      <p:to>
                                        <p:strVal val="visible"/>
                                      </p:to>
                                    </p:set>
                                    <p:anim calcmode="lin" valueType="num">
                                      <p:cBhvr>
                                        <p:cTn id="74" dur="500" fill="hold"/>
                                        <p:tgtEl>
                                          <p:spTgt spid="52"/>
                                        </p:tgtEl>
                                        <p:attrNameLst>
                                          <p:attrName>ppt_w</p:attrName>
                                        </p:attrNameLst>
                                      </p:cBhvr>
                                      <p:tavLst>
                                        <p:tav tm="0">
                                          <p:val>
                                            <p:fltVal val="0"/>
                                          </p:val>
                                        </p:tav>
                                        <p:tav tm="100000">
                                          <p:val>
                                            <p:strVal val="#ppt_w"/>
                                          </p:val>
                                        </p:tav>
                                      </p:tavLst>
                                    </p:anim>
                                    <p:anim calcmode="lin" valueType="num">
                                      <p:cBhvr>
                                        <p:cTn id="75" dur="500" fill="hold"/>
                                        <p:tgtEl>
                                          <p:spTgt spid="52"/>
                                        </p:tgtEl>
                                        <p:attrNameLst>
                                          <p:attrName>ppt_h</p:attrName>
                                        </p:attrNameLst>
                                      </p:cBhvr>
                                      <p:tavLst>
                                        <p:tav tm="0">
                                          <p:val>
                                            <p:fltVal val="0"/>
                                          </p:val>
                                        </p:tav>
                                        <p:tav tm="100000">
                                          <p:val>
                                            <p:strVal val="#ppt_h"/>
                                          </p:val>
                                        </p:tav>
                                      </p:tavLst>
                                    </p:anim>
                                    <p:animEffect transition="in" filter="fade">
                                      <p:cBhvr>
                                        <p:cTn id="76" dur="500"/>
                                        <p:tgtEl>
                                          <p:spTgt spid="52"/>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6" fill="hold" grpId="0" nodeType="clickEffect">
                                  <p:stCondLst>
                                    <p:cond delay="0"/>
                                  </p:stCondLst>
                                  <p:childTnLst>
                                    <p:set>
                                      <p:cBhvr>
                                        <p:cTn id="80" dur="1" fill="hold">
                                          <p:stCondLst>
                                            <p:cond delay="0"/>
                                          </p:stCondLst>
                                        </p:cTn>
                                        <p:tgtEl>
                                          <p:spTgt spid="54"/>
                                        </p:tgtEl>
                                        <p:attrNameLst>
                                          <p:attrName>style.visibility</p:attrName>
                                        </p:attrNameLst>
                                      </p:cBhvr>
                                      <p:to>
                                        <p:strVal val="visible"/>
                                      </p:to>
                                    </p:set>
                                    <p:anim calcmode="lin" valueType="num">
                                      <p:cBhvr additive="base">
                                        <p:cTn id="81" dur="500" fill="hold"/>
                                        <p:tgtEl>
                                          <p:spTgt spid="54"/>
                                        </p:tgtEl>
                                        <p:attrNameLst>
                                          <p:attrName>ppt_x</p:attrName>
                                        </p:attrNameLst>
                                      </p:cBhvr>
                                      <p:tavLst>
                                        <p:tav tm="0">
                                          <p:val>
                                            <p:strVal val="1+#ppt_w/2"/>
                                          </p:val>
                                        </p:tav>
                                        <p:tav tm="100000">
                                          <p:val>
                                            <p:strVal val="#ppt_x"/>
                                          </p:val>
                                        </p:tav>
                                      </p:tavLst>
                                    </p:anim>
                                    <p:anim calcmode="lin" valueType="num">
                                      <p:cBhvr additive="base">
                                        <p:cTn id="82" dur="500" fill="hold"/>
                                        <p:tgtEl>
                                          <p:spTgt spid="54"/>
                                        </p:tgtEl>
                                        <p:attrNameLst>
                                          <p:attrName>ppt_y</p:attrName>
                                        </p:attrNameLst>
                                      </p:cBhvr>
                                      <p:tavLst>
                                        <p:tav tm="0">
                                          <p:val>
                                            <p:strVal val="1+#ppt_h/2"/>
                                          </p:val>
                                        </p:tav>
                                        <p:tav tm="100000">
                                          <p:val>
                                            <p:strVal val="#ppt_y"/>
                                          </p:val>
                                        </p:tav>
                                      </p:tavLst>
                                    </p:anim>
                                  </p:childTnLst>
                                </p:cTn>
                              </p:par>
                              <p:par>
                                <p:cTn id="83" presetID="53" presetClass="entr" presetSubtype="16" fill="hold" grpId="0" nodeType="withEffect">
                                  <p:stCondLst>
                                    <p:cond delay="1000"/>
                                  </p:stCondLst>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ppt_w</p:attrName>
                                        </p:attrNameLst>
                                      </p:cBhvr>
                                      <p:tavLst>
                                        <p:tav tm="0">
                                          <p:val>
                                            <p:fltVal val="0"/>
                                          </p:val>
                                        </p:tav>
                                        <p:tav tm="100000">
                                          <p:val>
                                            <p:strVal val="#ppt_w"/>
                                          </p:val>
                                        </p:tav>
                                      </p:tavLst>
                                    </p:anim>
                                    <p:anim calcmode="lin" valueType="num">
                                      <p:cBhvr>
                                        <p:cTn id="86" dur="500" fill="hold"/>
                                        <p:tgtEl>
                                          <p:spTgt spid="55"/>
                                        </p:tgtEl>
                                        <p:attrNameLst>
                                          <p:attrName>ppt_h</p:attrName>
                                        </p:attrNameLst>
                                      </p:cBhvr>
                                      <p:tavLst>
                                        <p:tav tm="0">
                                          <p:val>
                                            <p:fltVal val="0"/>
                                          </p:val>
                                        </p:tav>
                                        <p:tav tm="100000">
                                          <p:val>
                                            <p:strVal val="#ppt_h"/>
                                          </p:val>
                                        </p:tav>
                                      </p:tavLst>
                                    </p:anim>
                                    <p:animEffect transition="in" filter="fade">
                                      <p:cBhvr>
                                        <p:cTn id="87" dur="500"/>
                                        <p:tgtEl>
                                          <p:spTgt spid="55"/>
                                        </p:tgtEl>
                                      </p:cBhvr>
                                    </p:animEffect>
                                  </p:childTnLst>
                                </p:cTn>
                              </p:par>
                              <p:par>
                                <p:cTn id="88" presetID="53" presetClass="entr" presetSubtype="16" fill="hold" grpId="0" nodeType="withEffect">
                                  <p:stCondLst>
                                    <p:cond delay="1000"/>
                                  </p:stCondLst>
                                  <p:childTnLst>
                                    <p:set>
                                      <p:cBhvr>
                                        <p:cTn id="89" dur="1" fill="hold">
                                          <p:stCondLst>
                                            <p:cond delay="0"/>
                                          </p:stCondLst>
                                        </p:cTn>
                                        <p:tgtEl>
                                          <p:spTgt spid="63"/>
                                        </p:tgtEl>
                                        <p:attrNameLst>
                                          <p:attrName>style.visibility</p:attrName>
                                        </p:attrNameLst>
                                      </p:cBhvr>
                                      <p:to>
                                        <p:strVal val="visible"/>
                                      </p:to>
                                    </p:set>
                                    <p:anim calcmode="lin" valueType="num">
                                      <p:cBhvr>
                                        <p:cTn id="90" dur="500" fill="hold"/>
                                        <p:tgtEl>
                                          <p:spTgt spid="63"/>
                                        </p:tgtEl>
                                        <p:attrNameLst>
                                          <p:attrName>ppt_w</p:attrName>
                                        </p:attrNameLst>
                                      </p:cBhvr>
                                      <p:tavLst>
                                        <p:tav tm="0">
                                          <p:val>
                                            <p:fltVal val="0"/>
                                          </p:val>
                                        </p:tav>
                                        <p:tav tm="100000">
                                          <p:val>
                                            <p:strVal val="#ppt_w"/>
                                          </p:val>
                                        </p:tav>
                                      </p:tavLst>
                                    </p:anim>
                                    <p:anim calcmode="lin" valueType="num">
                                      <p:cBhvr>
                                        <p:cTn id="91" dur="500" fill="hold"/>
                                        <p:tgtEl>
                                          <p:spTgt spid="63"/>
                                        </p:tgtEl>
                                        <p:attrNameLst>
                                          <p:attrName>ppt_h</p:attrName>
                                        </p:attrNameLst>
                                      </p:cBhvr>
                                      <p:tavLst>
                                        <p:tav tm="0">
                                          <p:val>
                                            <p:fltVal val="0"/>
                                          </p:val>
                                        </p:tav>
                                        <p:tav tm="100000">
                                          <p:val>
                                            <p:strVal val="#ppt_h"/>
                                          </p:val>
                                        </p:tav>
                                      </p:tavLst>
                                    </p:anim>
                                    <p:animEffect transition="in" filter="fade">
                                      <p:cBhvr>
                                        <p:cTn id="92" dur="500"/>
                                        <p:tgtEl>
                                          <p:spTgt spid="63"/>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6" fill="hold" grpId="0" nodeType="clickEffect">
                                  <p:stCondLst>
                                    <p:cond delay="0"/>
                                  </p:stCondLst>
                                  <p:childTnLst>
                                    <p:set>
                                      <p:cBhvr>
                                        <p:cTn id="96" dur="1" fill="hold">
                                          <p:stCondLst>
                                            <p:cond delay="0"/>
                                          </p:stCondLst>
                                        </p:cTn>
                                        <p:tgtEl>
                                          <p:spTgt spid="67"/>
                                        </p:tgtEl>
                                        <p:attrNameLst>
                                          <p:attrName>style.visibility</p:attrName>
                                        </p:attrNameLst>
                                      </p:cBhvr>
                                      <p:to>
                                        <p:strVal val="visible"/>
                                      </p:to>
                                    </p:set>
                                    <p:anim calcmode="lin" valueType="num">
                                      <p:cBhvr additive="base">
                                        <p:cTn id="97" dur="500" fill="hold"/>
                                        <p:tgtEl>
                                          <p:spTgt spid="67"/>
                                        </p:tgtEl>
                                        <p:attrNameLst>
                                          <p:attrName>ppt_x</p:attrName>
                                        </p:attrNameLst>
                                      </p:cBhvr>
                                      <p:tavLst>
                                        <p:tav tm="0">
                                          <p:val>
                                            <p:strVal val="1+#ppt_w/2"/>
                                          </p:val>
                                        </p:tav>
                                        <p:tav tm="100000">
                                          <p:val>
                                            <p:strVal val="#ppt_x"/>
                                          </p:val>
                                        </p:tav>
                                      </p:tavLst>
                                    </p:anim>
                                    <p:anim calcmode="lin" valueType="num">
                                      <p:cBhvr additive="base">
                                        <p:cTn id="98" dur="500" fill="hold"/>
                                        <p:tgtEl>
                                          <p:spTgt spid="67"/>
                                        </p:tgtEl>
                                        <p:attrNameLst>
                                          <p:attrName>ppt_y</p:attrName>
                                        </p:attrNameLst>
                                      </p:cBhvr>
                                      <p:tavLst>
                                        <p:tav tm="0">
                                          <p:val>
                                            <p:strVal val="1+#ppt_h/2"/>
                                          </p:val>
                                        </p:tav>
                                        <p:tav tm="100000">
                                          <p:val>
                                            <p:strVal val="#ppt_y"/>
                                          </p:val>
                                        </p:tav>
                                      </p:tavLst>
                                    </p:anim>
                                  </p:childTnLst>
                                </p:cTn>
                              </p:par>
                              <p:par>
                                <p:cTn id="99" presetID="53" presetClass="entr" presetSubtype="16" fill="hold" grpId="0" nodeType="withEffect">
                                  <p:stCondLst>
                                    <p:cond delay="1000"/>
                                  </p:stCondLst>
                                  <p:childTnLst>
                                    <p:set>
                                      <p:cBhvr>
                                        <p:cTn id="100" dur="1" fill="hold">
                                          <p:stCondLst>
                                            <p:cond delay="0"/>
                                          </p:stCondLst>
                                        </p:cTn>
                                        <p:tgtEl>
                                          <p:spTgt spid="68"/>
                                        </p:tgtEl>
                                        <p:attrNameLst>
                                          <p:attrName>style.visibility</p:attrName>
                                        </p:attrNameLst>
                                      </p:cBhvr>
                                      <p:to>
                                        <p:strVal val="visible"/>
                                      </p:to>
                                    </p:set>
                                    <p:anim calcmode="lin" valueType="num">
                                      <p:cBhvr>
                                        <p:cTn id="101" dur="500" fill="hold"/>
                                        <p:tgtEl>
                                          <p:spTgt spid="68"/>
                                        </p:tgtEl>
                                        <p:attrNameLst>
                                          <p:attrName>ppt_w</p:attrName>
                                        </p:attrNameLst>
                                      </p:cBhvr>
                                      <p:tavLst>
                                        <p:tav tm="0">
                                          <p:val>
                                            <p:fltVal val="0"/>
                                          </p:val>
                                        </p:tav>
                                        <p:tav tm="100000">
                                          <p:val>
                                            <p:strVal val="#ppt_w"/>
                                          </p:val>
                                        </p:tav>
                                      </p:tavLst>
                                    </p:anim>
                                    <p:anim calcmode="lin" valueType="num">
                                      <p:cBhvr>
                                        <p:cTn id="102" dur="500" fill="hold"/>
                                        <p:tgtEl>
                                          <p:spTgt spid="68"/>
                                        </p:tgtEl>
                                        <p:attrNameLst>
                                          <p:attrName>ppt_h</p:attrName>
                                        </p:attrNameLst>
                                      </p:cBhvr>
                                      <p:tavLst>
                                        <p:tav tm="0">
                                          <p:val>
                                            <p:fltVal val="0"/>
                                          </p:val>
                                        </p:tav>
                                        <p:tav tm="100000">
                                          <p:val>
                                            <p:strVal val="#ppt_h"/>
                                          </p:val>
                                        </p:tav>
                                      </p:tavLst>
                                    </p:anim>
                                    <p:animEffect transition="in" filter="fade">
                                      <p:cBhvr>
                                        <p:cTn id="103" dur="500"/>
                                        <p:tgtEl>
                                          <p:spTgt spid="68"/>
                                        </p:tgtEl>
                                      </p:cBhvr>
                                    </p:animEffect>
                                  </p:childTnLst>
                                </p:cTn>
                              </p:par>
                              <p:par>
                                <p:cTn id="104" presetID="53" presetClass="entr" presetSubtype="16" fill="hold" grpId="0" nodeType="withEffect">
                                  <p:stCondLst>
                                    <p:cond delay="1000"/>
                                  </p:stCondLst>
                                  <p:childTnLst>
                                    <p:set>
                                      <p:cBhvr>
                                        <p:cTn id="105" dur="1" fill="hold">
                                          <p:stCondLst>
                                            <p:cond delay="0"/>
                                          </p:stCondLst>
                                        </p:cTn>
                                        <p:tgtEl>
                                          <p:spTgt spid="70"/>
                                        </p:tgtEl>
                                        <p:attrNameLst>
                                          <p:attrName>style.visibility</p:attrName>
                                        </p:attrNameLst>
                                      </p:cBhvr>
                                      <p:to>
                                        <p:strVal val="visible"/>
                                      </p:to>
                                    </p:set>
                                    <p:anim calcmode="lin" valueType="num">
                                      <p:cBhvr>
                                        <p:cTn id="106" dur="500" fill="hold"/>
                                        <p:tgtEl>
                                          <p:spTgt spid="70"/>
                                        </p:tgtEl>
                                        <p:attrNameLst>
                                          <p:attrName>ppt_w</p:attrName>
                                        </p:attrNameLst>
                                      </p:cBhvr>
                                      <p:tavLst>
                                        <p:tav tm="0">
                                          <p:val>
                                            <p:fltVal val="0"/>
                                          </p:val>
                                        </p:tav>
                                        <p:tav tm="100000">
                                          <p:val>
                                            <p:strVal val="#ppt_w"/>
                                          </p:val>
                                        </p:tav>
                                      </p:tavLst>
                                    </p:anim>
                                    <p:anim calcmode="lin" valueType="num">
                                      <p:cBhvr>
                                        <p:cTn id="107" dur="500" fill="hold"/>
                                        <p:tgtEl>
                                          <p:spTgt spid="70"/>
                                        </p:tgtEl>
                                        <p:attrNameLst>
                                          <p:attrName>ppt_h</p:attrName>
                                        </p:attrNameLst>
                                      </p:cBhvr>
                                      <p:tavLst>
                                        <p:tav tm="0">
                                          <p:val>
                                            <p:fltVal val="0"/>
                                          </p:val>
                                        </p:tav>
                                        <p:tav tm="100000">
                                          <p:val>
                                            <p:strVal val="#ppt_h"/>
                                          </p:val>
                                        </p:tav>
                                      </p:tavLst>
                                    </p:anim>
                                    <p:animEffect transition="in" filter="fade">
                                      <p:cBhvr>
                                        <p:cTn id="108" dur="500"/>
                                        <p:tgtEl>
                                          <p:spTgt spid="70"/>
                                        </p:tgtEl>
                                      </p:cBhvr>
                                    </p:animEffect>
                                  </p:childTnLst>
                                </p:cTn>
                              </p:par>
                              <p:par>
                                <p:cTn id="109" presetID="53" presetClass="entr" presetSubtype="16" fill="hold" grpId="0" nodeType="withEffect">
                                  <p:stCondLst>
                                    <p:cond delay="1000"/>
                                  </p:stCondLst>
                                  <p:childTnLst>
                                    <p:set>
                                      <p:cBhvr>
                                        <p:cTn id="110" dur="1" fill="hold">
                                          <p:stCondLst>
                                            <p:cond delay="0"/>
                                          </p:stCondLst>
                                        </p:cTn>
                                        <p:tgtEl>
                                          <p:spTgt spid="73"/>
                                        </p:tgtEl>
                                        <p:attrNameLst>
                                          <p:attrName>style.visibility</p:attrName>
                                        </p:attrNameLst>
                                      </p:cBhvr>
                                      <p:to>
                                        <p:strVal val="visible"/>
                                      </p:to>
                                    </p:set>
                                    <p:anim calcmode="lin" valueType="num">
                                      <p:cBhvr>
                                        <p:cTn id="111" dur="500" fill="hold"/>
                                        <p:tgtEl>
                                          <p:spTgt spid="73"/>
                                        </p:tgtEl>
                                        <p:attrNameLst>
                                          <p:attrName>ppt_w</p:attrName>
                                        </p:attrNameLst>
                                      </p:cBhvr>
                                      <p:tavLst>
                                        <p:tav tm="0">
                                          <p:val>
                                            <p:fltVal val="0"/>
                                          </p:val>
                                        </p:tav>
                                        <p:tav tm="100000">
                                          <p:val>
                                            <p:strVal val="#ppt_w"/>
                                          </p:val>
                                        </p:tav>
                                      </p:tavLst>
                                    </p:anim>
                                    <p:anim calcmode="lin" valueType="num">
                                      <p:cBhvr>
                                        <p:cTn id="112" dur="500" fill="hold"/>
                                        <p:tgtEl>
                                          <p:spTgt spid="73"/>
                                        </p:tgtEl>
                                        <p:attrNameLst>
                                          <p:attrName>ppt_h</p:attrName>
                                        </p:attrNameLst>
                                      </p:cBhvr>
                                      <p:tavLst>
                                        <p:tav tm="0">
                                          <p:val>
                                            <p:fltVal val="0"/>
                                          </p:val>
                                        </p:tav>
                                        <p:tav tm="100000">
                                          <p:val>
                                            <p:strVal val="#ppt_h"/>
                                          </p:val>
                                        </p:tav>
                                      </p:tavLst>
                                    </p:anim>
                                    <p:animEffect transition="in" filter="fade">
                                      <p:cBhvr>
                                        <p:cTn id="113" dur="500"/>
                                        <p:tgtEl>
                                          <p:spTgt spid="73"/>
                                        </p:tgtEl>
                                      </p:cBhvr>
                                    </p:animEffect>
                                  </p:childTnLst>
                                </p:cTn>
                              </p:par>
                              <p:par>
                                <p:cTn id="114" presetID="53" presetClass="entr" presetSubtype="16" fill="hold" grpId="0" nodeType="withEffect">
                                  <p:stCondLst>
                                    <p:cond delay="1000"/>
                                  </p:stCondLst>
                                  <p:childTnLst>
                                    <p:set>
                                      <p:cBhvr>
                                        <p:cTn id="115" dur="1" fill="hold">
                                          <p:stCondLst>
                                            <p:cond delay="0"/>
                                          </p:stCondLst>
                                        </p:cTn>
                                        <p:tgtEl>
                                          <p:spTgt spid="79"/>
                                        </p:tgtEl>
                                        <p:attrNameLst>
                                          <p:attrName>style.visibility</p:attrName>
                                        </p:attrNameLst>
                                      </p:cBhvr>
                                      <p:to>
                                        <p:strVal val="visible"/>
                                      </p:to>
                                    </p:set>
                                    <p:anim calcmode="lin" valueType="num">
                                      <p:cBhvr>
                                        <p:cTn id="116" dur="500" fill="hold"/>
                                        <p:tgtEl>
                                          <p:spTgt spid="79"/>
                                        </p:tgtEl>
                                        <p:attrNameLst>
                                          <p:attrName>ppt_w</p:attrName>
                                        </p:attrNameLst>
                                      </p:cBhvr>
                                      <p:tavLst>
                                        <p:tav tm="0">
                                          <p:val>
                                            <p:fltVal val="0"/>
                                          </p:val>
                                        </p:tav>
                                        <p:tav tm="100000">
                                          <p:val>
                                            <p:strVal val="#ppt_w"/>
                                          </p:val>
                                        </p:tav>
                                      </p:tavLst>
                                    </p:anim>
                                    <p:anim calcmode="lin" valueType="num">
                                      <p:cBhvr>
                                        <p:cTn id="117" dur="500" fill="hold"/>
                                        <p:tgtEl>
                                          <p:spTgt spid="79"/>
                                        </p:tgtEl>
                                        <p:attrNameLst>
                                          <p:attrName>ppt_h</p:attrName>
                                        </p:attrNameLst>
                                      </p:cBhvr>
                                      <p:tavLst>
                                        <p:tav tm="0">
                                          <p:val>
                                            <p:fltVal val="0"/>
                                          </p:val>
                                        </p:tav>
                                        <p:tav tm="100000">
                                          <p:val>
                                            <p:strVal val="#ppt_h"/>
                                          </p:val>
                                        </p:tav>
                                      </p:tavLst>
                                    </p:anim>
                                    <p:animEffect transition="in" filter="fade">
                                      <p:cBhvr>
                                        <p:cTn id="118" dur="500"/>
                                        <p:tgtEl>
                                          <p:spTgt spid="79"/>
                                        </p:tgtEl>
                                      </p:cBhvr>
                                    </p:animEffect>
                                  </p:childTnLst>
                                </p:cTn>
                              </p:par>
                            </p:childTnLst>
                          </p:cTn>
                        </p:par>
                      </p:childTnLst>
                    </p:cTn>
                  </p:par>
                  <p:par>
                    <p:cTn id="119" fill="hold">
                      <p:stCondLst>
                        <p:cond delay="indefinite"/>
                      </p:stCondLst>
                      <p:childTnLst>
                        <p:par>
                          <p:cTn id="120" fill="hold">
                            <p:stCondLst>
                              <p:cond delay="0"/>
                            </p:stCondLst>
                            <p:childTnLst>
                              <p:par>
                                <p:cTn id="121" presetID="2" presetClass="entr" presetSubtype="6" fill="hold" grpId="0" nodeType="clickEffect">
                                  <p:stCondLst>
                                    <p:cond delay="0"/>
                                  </p:stCondLst>
                                  <p:childTnLst>
                                    <p:set>
                                      <p:cBhvr>
                                        <p:cTn id="122" dur="1" fill="hold">
                                          <p:stCondLst>
                                            <p:cond delay="0"/>
                                          </p:stCondLst>
                                        </p:cTn>
                                        <p:tgtEl>
                                          <p:spTgt spid="80"/>
                                        </p:tgtEl>
                                        <p:attrNameLst>
                                          <p:attrName>style.visibility</p:attrName>
                                        </p:attrNameLst>
                                      </p:cBhvr>
                                      <p:to>
                                        <p:strVal val="visible"/>
                                      </p:to>
                                    </p:set>
                                    <p:anim calcmode="lin" valueType="num">
                                      <p:cBhvr additive="base">
                                        <p:cTn id="123" dur="500" fill="hold"/>
                                        <p:tgtEl>
                                          <p:spTgt spid="80"/>
                                        </p:tgtEl>
                                        <p:attrNameLst>
                                          <p:attrName>ppt_x</p:attrName>
                                        </p:attrNameLst>
                                      </p:cBhvr>
                                      <p:tavLst>
                                        <p:tav tm="0">
                                          <p:val>
                                            <p:strVal val="1+#ppt_w/2"/>
                                          </p:val>
                                        </p:tav>
                                        <p:tav tm="100000">
                                          <p:val>
                                            <p:strVal val="#ppt_x"/>
                                          </p:val>
                                        </p:tav>
                                      </p:tavLst>
                                    </p:anim>
                                    <p:anim calcmode="lin" valueType="num">
                                      <p:cBhvr additive="base">
                                        <p:cTn id="124" dur="500" fill="hold"/>
                                        <p:tgtEl>
                                          <p:spTgt spid="80"/>
                                        </p:tgtEl>
                                        <p:attrNameLst>
                                          <p:attrName>ppt_y</p:attrName>
                                        </p:attrNameLst>
                                      </p:cBhvr>
                                      <p:tavLst>
                                        <p:tav tm="0">
                                          <p:val>
                                            <p:strVal val="1+#ppt_h/2"/>
                                          </p:val>
                                        </p:tav>
                                        <p:tav tm="100000">
                                          <p:val>
                                            <p:strVal val="#ppt_y"/>
                                          </p:val>
                                        </p:tav>
                                      </p:tavLst>
                                    </p:anim>
                                  </p:childTnLst>
                                </p:cTn>
                              </p:par>
                              <p:par>
                                <p:cTn id="125" presetID="53" presetClass="entr" presetSubtype="16" fill="hold" grpId="0" nodeType="withEffect">
                                  <p:stCondLst>
                                    <p:cond delay="1000"/>
                                  </p:stCondLst>
                                  <p:childTnLst>
                                    <p:set>
                                      <p:cBhvr>
                                        <p:cTn id="126" dur="1" fill="hold">
                                          <p:stCondLst>
                                            <p:cond delay="0"/>
                                          </p:stCondLst>
                                        </p:cTn>
                                        <p:tgtEl>
                                          <p:spTgt spid="81"/>
                                        </p:tgtEl>
                                        <p:attrNameLst>
                                          <p:attrName>style.visibility</p:attrName>
                                        </p:attrNameLst>
                                      </p:cBhvr>
                                      <p:to>
                                        <p:strVal val="visible"/>
                                      </p:to>
                                    </p:set>
                                    <p:anim calcmode="lin" valueType="num">
                                      <p:cBhvr>
                                        <p:cTn id="127" dur="500" fill="hold"/>
                                        <p:tgtEl>
                                          <p:spTgt spid="81"/>
                                        </p:tgtEl>
                                        <p:attrNameLst>
                                          <p:attrName>ppt_w</p:attrName>
                                        </p:attrNameLst>
                                      </p:cBhvr>
                                      <p:tavLst>
                                        <p:tav tm="0">
                                          <p:val>
                                            <p:fltVal val="0"/>
                                          </p:val>
                                        </p:tav>
                                        <p:tav tm="100000">
                                          <p:val>
                                            <p:strVal val="#ppt_w"/>
                                          </p:val>
                                        </p:tav>
                                      </p:tavLst>
                                    </p:anim>
                                    <p:anim calcmode="lin" valueType="num">
                                      <p:cBhvr>
                                        <p:cTn id="128" dur="500" fill="hold"/>
                                        <p:tgtEl>
                                          <p:spTgt spid="81"/>
                                        </p:tgtEl>
                                        <p:attrNameLst>
                                          <p:attrName>ppt_h</p:attrName>
                                        </p:attrNameLst>
                                      </p:cBhvr>
                                      <p:tavLst>
                                        <p:tav tm="0">
                                          <p:val>
                                            <p:fltVal val="0"/>
                                          </p:val>
                                        </p:tav>
                                        <p:tav tm="100000">
                                          <p:val>
                                            <p:strVal val="#ppt_h"/>
                                          </p:val>
                                        </p:tav>
                                      </p:tavLst>
                                    </p:anim>
                                    <p:animEffect transition="in" filter="fade">
                                      <p:cBhvr>
                                        <p:cTn id="129" dur="500"/>
                                        <p:tgtEl>
                                          <p:spTgt spid="81"/>
                                        </p:tgtEl>
                                      </p:cBhvr>
                                    </p:animEffect>
                                  </p:childTnLst>
                                </p:cTn>
                              </p:par>
                            </p:childTnLst>
                          </p:cTn>
                        </p:par>
                      </p:childTnLst>
                    </p:cTn>
                  </p:par>
                  <p:par>
                    <p:cTn id="130" fill="hold">
                      <p:stCondLst>
                        <p:cond delay="indefinite"/>
                      </p:stCondLst>
                      <p:childTnLst>
                        <p:par>
                          <p:cTn id="131" fill="hold">
                            <p:stCondLst>
                              <p:cond delay="0"/>
                            </p:stCondLst>
                            <p:childTnLst>
                              <p:par>
                                <p:cTn id="132" presetID="2" presetClass="entr" presetSubtype="6" fill="hold" grpId="0" nodeType="clickEffect">
                                  <p:stCondLst>
                                    <p:cond delay="0"/>
                                  </p:stCondLst>
                                  <p:childTnLst>
                                    <p:set>
                                      <p:cBhvr>
                                        <p:cTn id="133" dur="1" fill="hold">
                                          <p:stCondLst>
                                            <p:cond delay="0"/>
                                          </p:stCondLst>
                                        </p:cTn>
                                        <p:tgtEl>
                                          <p:spTgt spid="82"/>
                                        </p:tgtEl>
                                        <p:attrNameLst>
                                          <p:attrName>style.visibility</p:attrName>
                                        </p:attrNameLst>
                                      </p:cBhvr>
                                      <p:to>
                                        <p:strVal val="visible"/>
                                      </p:to>
                                    </p:set>
                                    <p:anim calcmode="lin" valueType="num">
                                      <p:cBhvr additive="base">
                                        <p:cTn id="134" dur="500" fill="hold"/>
                                        <p:tgtEl>
                                          <p:spTgt spid="82"/>
                                        </p:tgtEl>
                                        <p:attrNameLst>
                                          <p:attrName>ppt_x</p:attrName>
                                        </p:attrNameLst>
                                      </p:cBhvr>
                                      <p:tavLst>
                                        <p:tav tm="0">
                                          <p:val>
                                            <p:strVal val="1+#ppt_w/2"/>
                                          </p:val>
                                        </p:tav>
                                        <p:tav tm="100000">
                                          <p:val>
                                            <p:strVal val="#ppt_x"/>
                                          </p:val>
                                        </p:tav>
                                      </p:tavLst>
                                    </p:anim>
                                    <p:anim calcmode="lin" valueType="num">
                                      <p:cBhvr additive="base">
                                        <p:cTn id="135"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6" fill="hold" grpId="0" nodeType="clickEffect">
                                  <p:stCondLst>
                                    <p:cond delay="0"/>
                                  </p:stCondLst>
                                  <p:childTnLst>
                                    <p:set>
                                      <p:cBhvr>
                                        <p:cTn id="139" dur="1" fill="hold">
                                          <p:stCondLst>
                                            <p:cond delay="0"/>
                                          </p:stCondLst>
                                        </p:cTn>
                                        <p:tgtEl>
                                          <p:spTgt spid="85"/>
                                        </p:tgtEl>
                                        <p:attrNameLst>
                                          <p:attrName>style.visibility</p:attrName>
                                        </p:attrNameLst>
                                      </p:cBhvr>
                                      <p:to>
                                        <p:strVal val="visible"/>
                                      </p:to>
                                    </p:set>
                                    <p:anim calcmode="lin" valueType="num">
                                      <p:cBhvr additive="base">
                                        <p:cTn id="140" dur="500" fill="hold"/>
                                        <p:tgtEl>
                                          <p:spTgt spid="85"/>
                                        </p:tgtEl>
                                        <p:attrNameLst>
                                          <p:attrName>ppt_x</p:attrName>
                                        </p:attrNameLst>
                                      </p:cBhvr>
                                      <p:tavLst>
                                        <p:tav tm="0">
                                          <p:val>
                                            <p:strVal val="1+#ppt_w/2"/>
                                          </p:val>
                                        </p:tav>
                                        <p:tav tm="100000">
                                          <p:val>
                                            <p:strVal val="#ppt_x"/>
                                          </p:val>
                                        </p:tav>
                                      </p:tavLst>
                                    </p:anim>
                                    <p:anim calcmode="lin" valueType="num">
                                      <p:cBhvr additive="base">
                                        <p:cTn id="141"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bldLvl="0" animBg="1"/>
      <p:bldP spid="71" grpId="0"/>
      <p:bldP spid="17" grpId="0" bldLvl="0" animBg="1"/>
      <p:bldP spid="31" grpId="0" bldLvl="0" animBg="1"/>
      <p:bldP spid="33" grpId="0" bldLvl="0" animBg="1"/>
      <p:bldP spid="34" grpId="0"/>
      <p:bldP spid="46" grpId="0" bldLvl="0" animBg="1"/>
      <p:bldP spid="47" grpId="0"/>
      <p:bldP spid="49" grpId="0" bldLvl="0" animBg="1"/>
      <p:bldP spid="50" grpId="0"/>
      <p:bldP spid="51" grpId="0" bldLvl="0" animBg="1"/>
      <p:bldP spid="52" grpId="0"/>
      <p:bldP spid="54" grpId="0" bldLvl="0" animBg="1"/>
      <p:bldP spid="55" grpId="0"/>
      <p:bldP spid="63" grpId="0"/>
      <p:bldP spid="67" grpId="0" bldLvl="0" animBg="1"/>
      <p:bldP spid="68" grpId="0"/>
      <p:bldP spid="70" grpId="0"/>
      <p:bldP spid="73" grpId="0"/>
      <p:bldP spid="79" grpId="0"/>
      <p:bldP spid="80" grpId="0" bldLvl="0" animBg="1"/>
      <p:bldP spid="81" grpId="0"/>
      <p:bldP spid="82" grpId="0" bldLvl="0" animBg="1"/>
      <p:bldP spid="8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测试步骤</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r>
              <a:rPr lang="en-US" altLang="zh-CN" dirty="0">
                <a:solidFill>
                  <a:srgbClr val="E57688"/>
                </a:solidFill>
              </a:rPr>
              <a:t>(4) </a:t>
            </a:r>
            <a:r>
              <a:rPr lang="zh-CN" altLang="en-US" dirty="0">
                <a:solidFill>
                  <a:srgbClr val="E57688"/>
                </a:solidFill>
              </a:rPr>
              <a:t>验收测试</a:t>
            </a:r>
            <a:endParaRPr lang="zh-CN" altLang="en-US" dirty="0">
              <a:solidFill>
                <a:srgbClr val="E57688"/>
              </a:solidFill>
            </a:endParaRPr>
          </a:p>
          <a:p>
            <a:pPr indent="-6350">
              <a:lnSpc>
                <a:spcPct val="90000"/>
              </a:lnSpc>
              <a:buFontTx/>
              <a:buNone/>
            </a:pPr>
            <a:r>
              <a:rPr lang="zh-CN" altLang="en-US" b="0" dirty="0">
                <a:solidFill>
                  <a:srgbClr val="E57688"/>
                </a:solidFill>
              </a:rPr>
              <a:t>        把软件系统作为单一的实体进行测试，测试的目的是验证系统确实能够满足用户的需要，在这个测试步骤中发现的往往是系统需求说明书中的错误。</a:t>
            </a:r>
            <a:endParaRPr lang="zh-CN" altLang="en-US" b="0" dirty="0">
              <a:solidFill>
                <a:srgbClr val="E57688"/>
              </a:solidFill>
            </a:endParaRPr>
          </a:p>
          <a:p>
            <a:pPr indent="-6350">
              <a:lnSpc>
                <a:spcPct val="90000"/>
              </a:lnSpc>
              <a:buFontTx/>
              <a:buNone/>
            </a:pPr>
            <a:r>
              <a:rPr lang="en-US" altLang="zh-CN" dirty="0">
                <a:solidFill>
                  <a:srgbClr val="E57688"/>
                </a:solidFill>
              </a:rPr>
              <a:t>(5)</a:t>
            </a:r>
            <a:r>
              <a:rPr lang="zh-CN" altLang="en-US" dirty="0">
                <a:solidFill>
                  <a:srgbClr val="E57688"/>
                </a:solidFill>
              </a:rPr>
              <a:t>平行运行</a:t>
            </a:r>
            <a:endParaRPr lang="zh-CN" altLang="en-US" dirty="0">
              <a:solidFill>
                <a:srgbClr val="E57688"/>
              </a:solidFill>
            </a:endParaRPr>
          </a:p>
          <a:p>
            <a:pPr indent="-6350">
              <a:lnSpc>
                <a:spcPct val="90000"/>
              </a:lnSpc>
              <a:buFontTx/>
              <a:buNone/>
            </a:pPr>
            <a:r>
              <a:rPr lang="zh-CN" altLang="en-US" b="0" dirty="0">
                <a:solidFill>
                  <a:srgbClr val="E57688"/>
                </a:solidFill>
              </a:rPr>
              <a:t>        同时运行新开发出来的系统和将被它取代的旧系统，以便比较新旧两个系统的处理结果。这样做的具体目的有如下几点：</a:t>
            </a:r>
            <a:endParaRPr lang="zh-CN" altLang="en-US" b="0" dirty="0">
              <a:solidFill>
                <a:srgbClr val="E57688"/>
              </a:solidFill>
            </a:endParaRPr>
          </a:p>
          <a:p>
            <a:pPr indent="-6350">
              <a:lnSpc>
                <a:spcPct val="90000"/>
              </a:lnSpc>
            </a:pPr>
            <a:r>
              <a:rPr lang="zh-CN" altLang="en-US" b="0" dirty="0">
                <a:solidFill>
                  <a:srgbClr val="E57688"/>
                </a:solidFill>
              </a:rPr>
              <a:t>可以在准生产环境中运行新系统而又不冒风险；</a:t>
            </a:r>
            <a:endParaRPr lang="zh-CN" altLang="en-US" b="0" dirty="0">
              <a:solidFill>
                <a:srgbClr val="E57688"/>
              </a:solidFill>
            </a:endParaRPr>
          </a:p>
          <a:p>
            <a:pPr indent="-6350">
              <a:lnSpc>
                <a:spcPct val="90000"/>
              </a:lnSpc>
            </a:pPr>
            <a:r>
              <a:rPr lang="en-US" altLang="zh-CN" b="0" dirty="0">
                <a:solidFill>
                  <a:srgbClr val="E57688"/>
                </a:solidFill>
              </a:rPr>
              <a:t> </a:t>
            </a:r>
            <a:r>
              <a:rPr lang="zh-CN" altLang="en-US" b="0" dirty="0">
                <a:solidFill>
                  <a:srgbClr val="E57688"/>
                </a:solidFill>
              </a:rPr>
              <a:t>用户能有一段熟悉新系统的时间；</a:t>
            </a:r>
            <a:endParaRPr lang="zh-CN" altLang="en-US" b="0" dirty="0">
              <a:solidFill>
                <a:srgbClr val="E57688"/>
              </a:solidFill>
            </a:endParaRPr>
          </a:p>
          <a:p>
            <a:pPr indent="-6350">
              <a:lnSpc>
                <a:spcPct val="90000"/>
              </a:lnSpc>
            </a:pPr>
            <a:r>
              <a:rPr lang="en-US" altLang="zh-CN" b="0" dirty="0">
                <a:solidFill>
                  <a:srgbClr val="E57688"/>
                </a:solidFill>
              </a:rPr>
              <a:t> </a:t>
            </a:r>
            <a:r>
              <a:rPr lang="zh-CN" altLang="en-US" b="0" dirty="0">
                <a:solidFill>
                  <a:srgbClr val="E57688"/>
                </a:solidFill>
              </a:rPr>
              <a:t>可以验证用户指南和使用手册之类的文档；</a:t>
            </a:r>
            <a:endParaRPr lang="zh-CN" altLang="en-US" b="0" dirty="0">
              <a:solidFill>
                <a:srgbClr val="E57688"/>
              </a:solidFill>
            </a:endParaRPr>
          </a:p>
          <a:p>
            <a:pPr indent="-6350">
              <a:lnSpc>
                <a:spcPct val="90000"/>
              </a:lnSpc>
            </a:pPr>
            <a:r>
              <a:rPr lang="en-US" altLang="zh-CN" b="0" dirty="0">
                <a:solidFill>
                  <a:srgbClr val="E57688"/>
                </a:solidFill>
              </a:rPr>
              <a:t> </a:t>
            </a:r>
            <a:r>
              <a:rPr lang="zh-CN" altLang="en-US" b="0" dirty="0">
                <a:solidFill>
                  <a:srgbClr val="E57688"/>
                </a:solidFill>
              </a:rPr>
              <a:t>能够以准生产模式对新系统进行全负荷测试，可以用测试结果验证性能指标。</a:t>
            </a:r>
            <a:endParaRPr lang="zh-CN" altLang="en-US" b="0" dirty="0">
              <a:solidFill>
                <a:srgbClr val="E57688"/>
              </a:solidFill>
            </a:endParaRPr>
          </a:p>
        </p:txBody>
      </p:sp>
    </p:spTree>
  </p:cSld>
  <p:clrMapOvr>
    <a:masterClrMapping/>
  </p:clrMapOvr>
  <p:transition spd="slow" advClick="0">
    <p:cover dir="l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82900" y="3972629"/>
            <a:ext cx="1826060" cy="584733"/>
          </a:xfrm>
          <a:prstGeom prst="rect">
            <a:avLst/>
          </a:prstGeom>
        </p:spPr>
        <p:txBody>
          <a:bodyPr wrap="none" lIns="91400" tIns="45699" rIns="91400" bIns="45699">
            <a:spAutoFit/>
          </a:bodyPr>
          <a:lstStyle/>
          <a:p>
            <a:pPr lvl="0" algn="ctr"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单元测试</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单元测试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sp>
        <p:nvSpPr>
          <p:cNvPr id="2" name="文本框 1"/>
          <p:cNvSpPr txBox="1"/>
          <p:nvPr/>
        </p:nvSpPr>
        <p:spPr>
          <a:xfrm>
            <a:off x="751840" y="1198880"/>
            <a:ext cx="11040110" cy="4358116"/>
          </a:xfrm>
          <a:prstGeom prst="rect">
            <a:avLst/>
          </a:prstGeom>
          <a:noFill/>
        </p:spPr>
        <p:txBody>
          <a:bodyPr wrap="square" rtlCol="0">
            <a:spAutoFit/>
          </a:bodyPr>
          <a:lstStyle/>
          <a:p>
            <a:pPr indent="-6350">
              <a:lnSpc>
                <a:spcPct val="90000"/>
              </a:lnSpc>
              <a:buFontTx/>
              <a:buNone/>
            </a:pPr>
            <a:r>
              <a:rPr lang="zh-CN" altLang="en-US" sz="2800" dirty="0">
                <a:solidFill>
                  <a:srgbClr val="E57688"/>
                </a:solidFill>
              </a:rPr>
              <a:t>检测软件设计的最小单元</a:t>
            </a:r>
            <a:r>
              <a:rPr lang="en-US" altLang="zh-CN" sz="2800" dirty="0">
                <a:solidFill>
                  <a:srgbClr val="E57688"/>
                </a:solidFill>
              </a:rPr>
              <a:t>——</a:t>
            </a:r>
            <a:r>
              <a:rPr lang="zh-CN" altLang="en-US" sz="2800" dirty="0">
                <a:solidFill>
                  <a:srgbClr val="E57688"/>
                </a:solidFill>
              </a:rPr>
              <a:t>模块。</a:t>
            </a:r>
            <a:endParaRPr lang="zh-CN" altLang="en-US" sz="2800" dirty="0">
              <a:solidFill>
                <a:srgbClr val="E57688"/>
              </a:solidFill>
            </a:endParaRPr>
          </a:p>
          <a:p>
            <a:pPr indent="-6350">
              <a:lnSpc>
                <a:spcPct val="90000"/>
              </a:lnSpc>
              <a:buFontTx/>
              <a:buNone/>
            </a:pPr>
            <a:r>
              <a:rPr lang="zh-CN" altLang="en-US" sz="2800" dirty="0">
                <a:solidFill>
                  <a:srgbClr val="E57688"/>
                </a:solidFill>
              </a:rPr>
              <a:t>单元测试和编码属于软件过程的同一个阶段。</a:t>
            </a:r>
            <a:endParaRPr lang="zh-CN" altLang="en-US" sz="2800" dirty="0">
              <a:solidFill>
                <a:srgbClr val="E57688"/>
              </a:solidFill>
            </a:endParaRPr>
          </a:p>
          <a:p>
            <a:pPr indent="-6350">
              <a:lnSpc>
                <a:spcPct val="90000"/>
              </a:lnSpc>
              <a:buFontTx/>
              <a:buNone/>
            </a:pPr>
            <a:r>
              <a:rPr lang="en-US" altLang="zh-CN" sz="2800" dirty="0">
                <a:solidFill>
                  <a:srgbClr val="E57688"/>
                </a:solidFill>
              </a:rPr>
              <a:t>1.</a:t>
            </a:r>
            <a:r>
              <a:rPr lang="zh-CN" altLang="en-US" sz="2800" dirty="0">
                <a:solidFill>
                  <a:srgbClr val="E57688"/>
                </a:solidFill>
              </a:rPr>
              <a:t>目的和任务</a:t>
            </a:r>
            <a:endParaRPr lang="zh-CN" altLang="en-US" sz="2800" dirty="0">
              <a:solidFill>
                <a:srgbClr val="E57688"/>
              </a:solidFill>
            </a:endParaRPr>
          </a:p>
          <a:p>
            <a:pPr>
              <a:lnSpc>
                <a:spcPct val="90000"/>
              </a:lnSpc>
              <a:buClr>
                <a:srgbClr val="800000"/>
              </a:buClr>
            </a:pPr>
            <a:r>
              <a:rPr lang="zh-CN" altLang="en-US" sz="2800" b="1" dirty="0">
                <a:solidFill>
                  <a:srgbClr val="E57688"/>
                </a:solidFill>
              </a:rPr>
              <a:t>目的：</a:t>
            </a:r>
            <a:r>
              <a:rPr lang="zh-CN" altLang="en-US" sz="2800" dirty="0">
                <a:solidFill>
                  <a:srgbClr val="E57688"/>
                </a:solidFill>
              </a:rPr>
              <a:t> 通过模块测试，使其代码达到模块设计的要求 </a:t>
            </a:r>
            <a:endParaRPr lang="zh-CN" altLang="en-US" sz="2800" dirty="0">
              <a:solidFill>
                <a:srgbClr val="E57688"/>
              </a:solidFill>
            </a:endParaRPr>
          </a:p>
          <a:p>
            <a:pPr>
              <a:lnSpc>
                <a:spcPct val="90000"/>
              </a:lnSpc>
              <a:buClr>
                <a:srgbClr val="800000"/>
              </a:buClr>
            </a:pPr>
            <a:r>
              <a:rPr lang="zh-CN" altLang="en-US" sz="2800" b="1" dirty="0">
                <a:solidFill>
                  <a:srgbClr val="E57688"/>
                </a:solidFill>
              </a:rPr>
              <a:t>任务：</a:t>
            </a:r>
            <a:r>
              <a:rPr lang="zh-CN" altLang="en-US" sz="2800" dirty="0">
                <a:solidFill>
                  <a:srgbClr val="E57688"/>
                </a:solidFill>
              </a:rPr>
              <a:t> </a:t>
            </a:r>
            <a:r>
              <a:rPr lang="en-US" altLang="zh-CN" sz="2800" dirty="0">
                <a:solidFill>
                  <a:srgbClr val="E57688"/>
                </a:solidFill>
              </a:rPr>
              <a:t>(1) </a:t>
            </a:r>
            <a:r>
              <a:rPr lang="zh-CN" altLang="en-US" sz="2800" dirty="0">
                <a:solidFill>
                  <a:srgbClr val="E57688"/>
                </a:solidFill>
              </a:rPr>
              <a:t>对模块代码进行编译，发现并纠正其语法错误；</a:t>
            </a:r>
            <a:endParaRPr lang="zh-CN" altLang="en-US" sz="2800" dirty="0">
              <a:solidFill>
                <a:srgbClr val="E57688"/>
              </a:solidFill>
            </a:endParaRPr>
          </a:p>
          <a:p>
            <a:pPr lvl="2" algn="just">
              <a:lnSpc>
                <a:spcPct val="90000"/>
              </a:lnSpc>
            </a:pPr>
            <a:r>
              <a:rPr lang="en-US" altLang="zh-CN" sz="2800" dirty="0">
                <a:solidFill>
                  <a:srgbClr val="E57688"/>
                </a:solidFill>
              </a:rPr>
              <a:t>  (2) </a:t>
            </a:r>
            <a:r>
              <a:rPr lang="zh-CN" altLang="en-US" sz="2800" dirty="0">
                <a:solidFill>
                  <a:srgbClr val="E57688"/>
                </a:solidFill>
              </a:rPr>
              <a:t>进行静态分析，验证模块结构及其内部调用序列是否正确；</a:t>
            </a:r>
            <a:endParaRPr lang="zh-CN" altLang="en-US" sz="2800" dirty="0">
              <a:solidFill>
                <a:srgbClr val="E57688"/>
              </a:solidFill>
            </a:endParaRPr>
          </a:p>
          <a:p>
            <a:pPr lvl="2" algn="just">
              <a:lnSpc>
                <a:spcPct val="90000"/>
              </a:lnSpc>
            </a:pPr>
            <a:r>
              <a:rPr lang="en-US" altLang="zh-CN" sz="2800" dirty="0">
                <a:solidFill>
                  <a:srgbClr val="E57688"/>
                </a:solidFill>
              </a:rPr>
              <a:t>  (3) </a:t>
            </a:r>
            <a:r>
              <a:rPr lang="zh-CN" altLang="en-US" sz="2800" dirty="0">
                <a:solidFill>
                  <a:srgbClr val="E57688"/>
                </a:solidFill>
              </a:rPr>
              <a:t>确定模块的测试策略，并据此设计一组测试用例和必要的测    试软件；</a:t>
            </a:r>
            <a:endParaRPr lang="zh-CN" altLang="en-US" sz="2800" dirty="0">
              <a:solidFill>
                <a:srgbClr val="E57688"/>
              </a:solidFill>
            </a:endParaRPr>
          </a:p>
          <a:p>
            <a:pPr lvl="2" algn="just">
              <a:lnSpc>
                <a:spcPct val="90000"/>
              </a:lnSpc>
            </a:pPr>
            <a:r>
              <a:rPr lang="en-US" altLang="zh-CN" sz="2800" dirty="0">
                <a:solidFill>
                  <a:srgbClr val="E57688"/>
                </a:solidFill>
              </a:rPr>
              <a:t>  (4) </a:t>
            </a:r>
            <a:r>
              <a:rPr lang="zh-CN" altLang="en-US" sz="2800" dirty="0">
                <a:solidFill>
                  <a:srgbClr val="E57688"/>
                </a:solidFill>
              </a:rPr>
              <a:t>用选定的测试用例对模块进行测试，直至满足测试终止标准为止；</a:t>
            </a:r>
            <a:endParaRPr lang="zh-CN" altLang="en-US" sz="2800" dirty="0">
              <a:solidFill>
                <a:srgbClr val="E57688"/>
              </a:solidFill>
            </a:endParaRPr>
          </a:p>
          <a:p>
            <a:pPr lvl="2">
              <a:lnSpc>
                <a:spcPct val="90000"/>
              </a:lnSpc>
            </a:pPr>
            <a:r>
              <a:rPr lang="en-US" altLang="zh-CN" sz="2800" dirty="0">
                <a:solidFill>
                  <a:srgbClr val="E57688"/>
                </a:solidFill>
              </a:rPr>
              <a:t>  (5) </a:t>
            </a:r>
            <a:r>
              <a:rPr lang="zh-CN" altLang="en-US" sz="2800" dirty="0">
                <a:solidFill>
                  <a:srgbClr val="E57688"/>
                </a:solidFill>
              </a:rPr>
              <a:t>编制单元测试报告。 </a:t>
            </a:r>
            <a:endParaRPr lang="zh-CN" altLang="en-US" sz="2800" dirty="0">
              <a:solidFill>
                <a:srgbClr val="E57688"/>
              </a:solidFill>
            </a:endParaRPr>
          </a:p>
        </p:txBody>
      </p:sp>
    </p:spTree>
  </p:cSld>
  <p:clrMapOvr>
    <a:masterClrMapping/>
  </p:clrMapOvr>
  <p:transition spd="slow" advClick="0">
    <p:cover dir="l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项目模块</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pic>
        <p:nvPicPr>
          <p:cNvPr id="3" name="图片 2" descr="图形用户界面&#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3412" y="918844"/>
            <a:ext cx="10925175" cy="5467350"/>
          </a:xfrm>
          <a:prstGeom prst="rect">
            <a:avLst/>
          </a:prstGeom>
        </p:spPr>
      </p:pic>
    </p:spTree>
  </p:cSld>
  <p:clrMapOvr>
    <a:masterClrMapping/>
  </p:clrMapOvr>
  <p:transition spd="slow" advClick="0">
    <p:cover dir="l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测试重点</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sp>
        <p:nvSpPr>
          <p:cNvPr id="7" name="副标题 362497"/>
          <p:cNvSpPr txBox="1">
            <a:spLocks noChangeArrowheads="1"/>
          </p:cNvSpPr>
          <p:nvPr/>
        </p:nvSpPr>
        <p:spPr bwMode="auto">
          <a:xfrm>
            <a:off x="304800" y="909638"/>
            <a:ext cx="11612880" cy="587724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7255" indent="-446405">
              <a:lnSpc>
                <a:spcPct val="80000"/>
              </a:lnSpc>
              <a:buFontTx/>
              <a:buNone/>
            </a:pPr>
            <a:r>
              <a:rPr lang="zh-CN" altLang="en-US" sz="2400" dirty="0">
                <a:solidFill>
                  <a:srgbClr val="E57688"/>
                </a:solidFill>
              </a:rPr>
              <a:t>着重从</a:t>
            </a:r>
            <a:r>
              <a:rPr lang="en-US" altLang="zh-CN" sz="2400" dirty="0">
                <a:solidFill>
                  <a:srgbClr val="E57688"/>
                </a:solidFill>
              </a:rPr>
              <a:t>5</a:t>
            </a:r>
            <a:r>
              <a:rPr lang="zh-CN" altLang="en-US" sz="2400" dirty="0">
                <a:solidFill>
                  <a:srgbClr val="E57688"/>
                </a:solidFill>
              </a:rPr>
              <a:t>个方面对模块进行测试：</a:t>
            </a:r>
            <a:endParaRPr lang="zh-CN" altLang="en-US" sz="2400" dirty="0">
              <a:solidFill>
                <a:srgbClr val="E57688"/>
              </a:solidFill>
            </a:endParaRPr>
          </a:p>
          <a:p>
            <a:pPr marL="897255" indent="-446405">
              <a:lnSpc>
                <a:spcPct val="80000"/>
              </a:lnSpc>
              <a:buFontTx/>
              <a:buNone/>
            </a:pPr>
            <a:r>
              <a:rPr lang="zh-CN" altLang="en-US" sz="2400" dirty="0">
                <a:solidFill>
                  <a:srgbClr val="E57688"/>
                </a:solidFill>
              </a:rPr>
              <a:t>（</a:t>
            </a:r>
            <a:r>
              <a:rPr lang="en-US" altLang="zh-CN" sz="2400" dirty="0">
                <a:solidFill>
                  <a:srgbClr val="E57688"/>
                </a:solidFill>
              </a:rPr>
              <a:t>1</a:t>
            </a:r>
            <a:r>
              <a:rPr lang="zh-CN" altLang="en-US" sz="2400" dirty="0">
                <a:solidFill>
                  <a:srgbClr val="E57688"/>
                </a:solidFill>
              </a:rPr>
              <a:t>）</a:t>
            </a:r>
            <a:r>
              <a:rPr lang="en-US" altLang="zh-CN" sz="2400" dirty="0">
                <a:solidFill>
                  <a:srgbClr val="E57688"/>
                </a:solidFill>
              </a:rPr>
              <a:t> </a:t>
            </a:r>
            <a:r>
              <a:rPr lang="zh-CN" altLang="en-US" sz="2400" dirty="0">
                <a:solidFill>
                  <a:srgbClr val="E57688"/>
                </a:solidFill>
              </a:rPr>
              <a:t>模块接口</a:t>
            </a:r>
            <a:endParaRPr lang="zh-CN" altLang="en-US" sz="2400" dirty="0">
              <a:solidFill>
                <a:srgbClr val="E57688"/>
              </a:solidFill>
            </a:endParaRPr>
          </a:p>
          <a:p>
            <a:pPr marL="897255" indent="-446405">
              <a:lnSpc>
                <a:spcPct val="80000"/>
              </a:lnSpc>
              <a:buFontTx/>
              <a:buNone/>
            </a:pPr>
            <a:r>
              <a:rPr lang="zh-CN" altLang="en-US" sz="2400" dirty="0">
                <a:solidFill>
                  <a:srgbClr val="E57688"/>
                </a:solidFill>
              </a:rPr>
              <a:t> 主要检查：参数的数目、次序、属性或单位系统与变元是否一致；是否修改了</a:t>
            </a:r>
            <a:endParaRPr lang="en-US" altLang="zh-CN" sz="2400" dirty="0">
              <a:solidFill>
                <a:srgbClr val="E57688"/>
              </a:solidFill>
            </a:endParaRPr>
          </a:p>
          <a:p>
            <a:pPr marL="897255" indent="-446405">
              <a:lnSpc>
                <a:spcPct val="80000"/>
              </a:lnSpc>
              <a:buFontTx/>
              <a:buNone/>
            </a:pPr>
            <a:r>
              <a:rPr lang="zh-CN" altLang="en-US" sz="2400" dirty="0">
                <a:solidFill>
                  <a:srgbClr val="E57688"/>
                </a:solidFill>
              </a:rPr>
              <a:t>只作输入用的变元；全局变量的定义和用法在各个模块中是否一致。（要求代码审查细致）</a:t>
            </a:r>
            <a:endParaRPr lang="zh-CN" altLang="en-US" sz="2400" dirty="0">
              <a:solidFill>
                <a:srgbClr val="E57688"/>
              </a:solidFill>
            </a:endParaRPr>
          </a:p>
          <a:p>
            <a:pPr marL="897255" indent="-446405">
              <a:lnSpc>
                <a:spcPct val="80000"/>
              </a:lnSpc>
              <a:buFontTx/>
              <a:buNone/>
            </a:pPr>
            <a:r>
              <a:rPr lang="zh-CN" altLang="en-US" sz="2400" dirty="0">
                <a:solidFill>
                  <a:srgbClr val="E57688"/>
                </a:solidFill>
              </a:rPr>
              <a:t>（</a:t>
            </a:r>
            <a:r>
              <a:rPr lang="en-US" altLang="zh-CN" sz="2400" dirty="0">
                <a:solidFill>
                  <a:srgbClr val="E57688"/>
                </a:solidFill>
              </a:rPr>
              <a:t>2</a:t>
            </a:r>
            <a:r>
              <a:rPr lang="zh-CN" altLang="en-US" sz="2400" dirty="0">
                <a:solidFill>
                  <a:srgbClr val="E57688"/>
                </a:solidFill>
              </a:rPr>
              <a:t>）</a:t>
            </a:r>
            <a:r>
              <a:rPr lang="en-US" altLang="zh-CN" sz="2400" dirty="0">
                <a:solidFill>
                  <a:srgbClr val="E57688"/>
                </a:solidFill>
              </a:rPr>
              <a:t> </a:t>
            </a:r>
            <a:r>
              <a:rPr lang="zh-CN" altLang="en-US" sz="2400" dirty="0">
                <a:solidFill>
                  <a:srgbClr val="E57688"/>
                </a:solidFill>
              </a:rPr>
              <a:t>局部数据结构（树型、链表）</a:t>
            </a:r>
            <a:endParaRPr lang="zh-CN" altLang="en-US" sz="2400" dirty="0">
              <a:solidFill>
                <a:srgbClr val="E57688"/>
              </a:solidFill>
            </a:endParaRPr>
          </a:p>
          <a:p>
            <a:pPr marL="897255" indent="-446405">
              <a:lnSpc>
                <a:spcPct val="80000"/>
              </a:lnSpc>
              <a:buFontTx/>
              <a:buNone/>
            </a:pPr>
            <a:r>
              <a:rPr lang="zh-CN" altLang="en-US" sz="2400" dirty="0">
                <a:solidFill>
                  <a:srgbClr val="E57688"/>
                </a:solidFill>
              </a:rPr>
              <a:t>（</a:t>
            </a:r>
            <a:r>
              <a:rPr lang="en-US" altLang="zh-CN" sz="2400" dirty="0">
                <a:solidFill>
                  <a:srgbClr val="E57688"/>
                </a:solidFill>
              </a:rPr>
              <a:t>3</a:t>
            </a:r>
            <a:r>
              <a:rPr lang="zh-CN" altLang="en-US" sz="2400" dirty="0">
                <a:solidFill>
                  <a:srgbClr val="E57688"/>
                </a:solidFill>
              </a:rPr>
              <a:t>）</a:t>
            </a:r>
            <a:r>
              <a:rPr lang="en-US" altLang="zh-CN" sz="2400" dirty="0">
                <a:solidFill>
                  <a:srgbClr val="E57688"/>
                </a:solidFill>
              </a:rPr>
              <a:t> </a:t>
            </a:r>
            <a:r>
              <a:rPr lang="zh-CN" altLang="en-US" sz="2400" dirty="0">
                <a:solidFill>
                  <a:srgbClr val="E57688"/>
                </a:solidFill>
              </a:rPr>
              <a:t>重要的执行通路（前、后端数据交互）</a:t>
            </a:r>
            <a:endParaRPr lang="zh-CN" altLang="en-US" sz="2400" dirty="0">
              <a:solidFill>
                <a:srgbClr val="E57688"/>
              </a:solidFill>
            </a:endParaRPr>
          </a:p>
          <a:p>
            <a:pPr marL="897255" indent="-446405">
              <a:lnSpc>
                <a:spcPct val="80000"/>
              </a:lnSpc>
              <a:buFontTx/>
              <a:buNone/>
            </a:pPr>
            <a:r>
              <a:rPr lang="zh-CN" altLang="en-US" sz="2400" dirty="0">
                <a:solidFill>
                  <a:srgbClr val="E57688"/>
                </a:solidFill>
              </a:rPr>
              <a:t>（</a:t>
            </a:r>
            <a:r>
              <a:rPr lang="en-US" altLang="zh-CN" sz="2400" dirty="0">
                <a:solidFill>
                  <a:srgbClr val="E57688"/>
                </a:solidFill>
              </a:rPr>
              <a:t>4</a:t>
            </a:r>
            <a:r>
              <a:rPr lang="zh-CN" altLang="en-US" sz="2400" dirty="0">
                <a:solidFill>
                  <a:srgbClr val="E57688"/>
                </a:solidFill>
              </a:rPr>
              <a:t>）</a:t>
            </a:r>
            <a:r>
              <a:rPr lang="en-US" altLang="zh-CN" sz="2400" dirty="0">
                <a:solidFill>
                  <a:srgbClr val="E57688"/>
                </a:solidFill>
              </a:rPr>
              <a:t> </a:t>
            </a:r>
            <a:r>
              <a:rPr lang="zh-CN" altLang="en-US" sz="2400" dirty="0">
                <a:solidFill>
                  <a:srgbClr val="E57688"/>
                </a:solidFill>
              </a:rPr>
              <a:t>出错处理通路</a:t>
            </a:r>
            <a:endParaRPr lang="en-US" altLang="zh-CN" sz="2400" dirty="0">
              <a:solidFill>
                <a:srgbClr val="E57688"/>
              </a:solidFill>
            </a:endParaRPr>
          </a:p>
          <a:p>
            <a:pPr marL="897255" indent="-446405">
              <a:lnSpc>
                <a:spcPct val="80000"/>
              </a:lnSpc>
              <a:buFontTx/>
              <a:buNone/>
            </a:pPr>
            <a:r>
              <a:rPr lang="en-US" altLang="zh-CN" dirty="0">
                <a:solidFill>
                  <a:srgbClr val="E57688"/>
                </a:solidFill>
              </a:rPr>
              <a:t>	</a:t>
            </a:r>
            <a:r>
              <a:rPr lang="zh-CN" altLang="en-US" dirty="0">
                <a:solidFill>
                  <a:srgbClr val="E57688"/>
                </a:solidFill>
              </a:rPr>
              <a:t>应该着重测试下述一些可能发生的错误：</a:t>
            </a:r>
            <a:endParaRPr lang="zh-CN" altLang="en-US" dirty="0">
              <a:solidFill>
                <a:srgbClr val="E57688"/>
              </a:solidFill>
            </a:endParaRPr>
          </a:p>
          <a:p>
            <a:pPr marL="1354455" lvl="1" indent="-446405">
              <a:lnSpc>
                <a:spcPct val="80000"/>
              </a:lnSpc>
            </a:pPr>
            <a:r>
              <a:rPr lang="zh-CN" altLang="en-US" dirty="0">
                <a:solidFill>
                  <a:srgbClr val="E57688"/>
                </a:solidFill>
              </a:rPr>
              <a:t>对错误的描述是难以理解的；</a:t>
            </a:r>
            <a:endParaRPr lang="zh-CN" altLang="en-US" dirty="0">
              <a:solidFill>
                <a:srgbClr val="E57688"/>
              </a:solidFill>
            </a:endParaRPr>
          </a:p>
          <a:p>
            <a:pPr marL="1354455" lvl="1" indent="-446405">
              <a:lnSpc>
                <a:spcPct val="80000"/>
              </a:lnSpc>
            </a:pPr>
            <a:r>
              <a:rPr lang="zh-CN" altLang="en-US" dirty="0">
                <a:solidFill>
                  <a:srgbClr val="E57688"/>
                </a:solidFill>
              </a:rPr>
              <a:t>记下的错误与实际遇到的错误不同；</a:t>
            </a:r>
            <a:endParaRPr lang="zh-CN" altLang="en-US" dirty="0">
              <a:solidFill>
                <a:srgbClr val="E57688"/>
              </a:solidFill>
            </a:endParaRPr>
          </a:p>
          <a:p>
            <a:pPr marL="1354455" lvl="1" indent="-446405">
              <a:lnSpc>
                <a:spcPct val="80000"/>
              </a:lnSpc>
            </a:pPr>
            <a:r>
              <a:rPr lang="zh-CN" altLang="en-US" dirty="0">
                <a:solidFill>
                  <a:srgbClr val="E57688"/>
                </a:solidFill>
              </a:rPr>
              <a:t>在对错误进行处理之前，错误条件已经引起系统干预；</a:t>
            </a:r>
            <a:endParaRPr lang="zh-CN" altLang="en-US" dirty="0">
              <a:solidFill>
                <a:srgbClr val="E57688"/>
              </a:solidFill>
            </a:endParaRPr>
          </a:p>
          <a:p>
            <a:pPr marL="1354455" lvl="1" indent="-446405">
              <a:lnSpc>
                <a:spcPct val="80000"/>
              </a:lnSpc>
            </a:pPr>
            <a:r>
              <a:rPr lang="zh-CN" altLang="en-US" dirty="0">
                <a:solidFill>
                  <a:srgbClr val="E57688"/>
                </a:solidFill>
              </a:rPr>
              <a:t>对错误的处理不正确；</a:t>
            </a:r>
            <a:endParaRPr lang="zh-CN" altLang="en-US" dirty="0">
              <a:solidFill>
                <a:srgbClr val="E57688"/>
              </a:solidFill>
            </a:endParaRPr>
          </a:p>
          <a:p>
            <a:pPr marL="1354455" lvl="1" indent="-446405">
              <a:lnSpc>
                <a:spcPct val="80000"/>
              </a:lnSpc>
            </a:pPr>
            <a:r>
              <a:rPr lang="zh-CN" altLang="en-US" dirty="0">
                <a:solidFill>
                  <a:srgbClr val="E57688"/>
                </a:solidFill>
              </a:rPr>
              <a:t>描述错误的信息不足以帮助确定造成错误的位置。</a:t>
            </a:r>
            <a:endParaRPr lang="zh-CN" altLang="en-US" dirty="0">
              <a:solidFill>
                <a:srgbClr val="E57688"/>
              </a:solidFill>
            </a:endParaRPr>
          </a:p>
          <a:p>
            <a:pPr marL="897255" indent="-446405">
              <a:lnSpc>
                <a:spcPct val="80000"/>
              </a:lnSpc>
              <a:buFontTx/>
              <a:buNone/>
            </a:pPr>
            <a:r>
              <a:rPr lang="zh-CN" altLang="en-US" sz="2400" dirty="0">
                <a:solidFill>
                  <a:srgbClr val="E57688"/>
                </a:solidFill>
              </a:rPr>
              <a:t>（</a:t>
            </a:r>
            <a:r>
              <a:rPr lang="en-US" altLang="zh-CN" sz="2400" dirty="0">
                <a:solidFill>
                  <a:srgbClr val="E57688"/>
                </a:solidFill>
              </a:rPr>
              <a:t>5</a:t>
            </a:r>
            <a:r>
              <a:rPr lang="zh-CN" altLang="en-US" sz="2400" dirty="0">
                <a:solidFill>
                  <a:srgbClr val="E57688"/>
                </a:solidFill>
              </a:rPr>
              <a:t>）</a:t>
            </a:r>
            <a:r>
              <a:rPr lang="en-US" altLang="zh-CN" sz="2400" dirty="0">
                <a:solidFill>
                  <a:srgbClr val="E57688"/>
                </a:solidFill>
              </a:rPr>
              <a:t> </a:t>
            </a:r>
            <a:r>
              <a:rPr lang="zh-CN" altLang="en-US" sz="2400" dirty="0">
                <a:solidFill>
                  <a:srgbClr val="E57688"/>
                </a:solidFill>
              </a:rPr>
              <a:t>边界条件</a:t>
            </a:r>
            <a:endParaRPr lang="zh-CN" altLang="en-US" sz="2400" dirty="0">
              <a:solidFill>
                <a:srgbClr val="E57688"/>
              </a:solidFill>
            </a:endParaRPr>
          </a:p>
        </p:txBody>
      </p:sp>
    </p:spTree>
  </p:cSld>
  <p:clrMapOvr>
    <a:masterClrMapping/>
  </p:clrMapOvr>
  <p:transition spd="slow" advClick="0">
    <p:cover dir="lu"/>
  </p:transition>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实施步骤</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sp>
        <p:nvSpPr>
          <p:cNvPr id="8" name="副标题 778241"/>
          <p:cNvSpPr txBox="1">
            <a:spLocks noChangeArrowheads="1"/>
          </p:cNvSpPr>
          <p:nvPr/>
        </p:nvSpPr>
        <p:spPr bwMode="auto">
          <a:xfrm>
            <a:off x="304800" y="909638"/>
            <a:ext cx="11386186" cy="5688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7255" indent="-446405">
              <a:buClr>
                <a:srgbClr val="800000"/>
              </a:buClr>
              <a:buFont typeface="Wingdings" panose="05000000000000000000" pitchFamily="2" charset="2"/>
              <a:buChar char="u"/>
            </a:pPr>
            <a:r>
              <a:rPr lang="zh-CN" altLang="en-US" sz="2400" dirty="0">
                <a:solidFill>
                  <a:srgbClr val="E57688"/>
                </a:solidFill>
              </a:rPr>
              <a:t>编译</a:t>
            </a:r>
            <a:endParaRPr lang="zh-CN" altLang="en-US" sz="2400" dirty="0">
              <a:solidFill>
                <a:srgbClr val="E57688"/>
              </a:solidFill>
            </a:endParaRPr>
          </a:p>
          <a:p>
            <a:pPr marL="897255" indent="-446405">
              <a:buClr>
                <a:srgbClr val="800000"/>
              </a:buClr>
              <a:buFont typeface="Wingdings" panose="05000000000000000000" pitchFamily="2" charset="2"/>
              <a:buNone/>
            </a:pPr>
            <a:r>
              <a:rPr lang="zh-CN" altLang="en-US" sz="2400" dirty="0">
                <a:solidFill>
                  <a:srgbClr val="E57688"/>
                </a:solidFill>
              </a:rPr>
              <a:t>     检查对象是代码中的语法错误。</a:t>
            </a:r>
            <a:endParaRPr lang="zh-CN" altLang="en-US" sz="2400" dirty="0">
              <a:solidFill>
                <a:srgbClr val="E57688"/>
              </a:solidFill>
            </a:endParaRPr>
          </a:p>
          <a:p>
            <a:pPr marL="897255" indent="-446405">
              <a:buClr>
                <a:srgbClr val="800000"/>
              </a:buClr>
              <a:buFont typeface="Wingdings" panose="05000000000000000000" pitchFamily="2" charset="2"/>
              <a:buChar char="u"/>
            </a:pPr>
            <a:r>
              <a:rPr lang="zh-CN" altLang="en-US" sz="2400" dirty="0">
                <a:solidFill>
                  <a:srgbClr val="E57688"/>
                </a:solidFill>
              </a:rPr>
              <a:t>代码审查</a:t>
            </a:r>
            <a:endParaRPr lang="zh-CN" altLang="en-US" sz="2400" dirty="0">
              <a:solidFill>
                <a:srgbClr val="E57688"/>
              </a:solidFill>
            </a:endParaRPr>
          </a:p>
          <a:p>
            <a:pPr marL="897255" indent="-446405">
              <a:buClr>
                <a:srgbClr val="800000"/>
              </a:buClr>
              <a:buFont typeface="Wingdings" panose="05000000000000000000" pitchFamily="2" charset="2"/>
              <a:buNone/>
            </a:pPr>
            <a:r>
              <a:rPr lang="zh-CN" altLang="en-US" sz="2400" dirty="0">
                <a:solidFill>
                  <a:srgbClr val="E57688"/>
                </a:solidFill>
              </a:rPr>
              <a:t>     检查模块的结构性错误及其它错误。</a:t>
            </a:r>
            <a:endParaRPr lang="zh-CN" altLang="en-US" sz="2400" dirty="0">
              <a:solidFill>
                <a:srgbClr val="E57688"/>
              </a:solidFill>
            </a:endParaRPr>
          </a:p>
          <a:p>
            <a:pPr marL="897255" indent="-446405">
              <a:buClr>
                <a:srgbClr val="800000"/>
              </a:buClr>
              <a:buFont typeface="Wingdings" panose="05000000000000000000" pitchFamily="2" charset="2"/>
              <a:buChar char="u"/>
            </a:pPr>
            <a:r>
              <a:rPr lang="zh-CN" altLang="en-US" sz="2400" dirty="0">
                <a:solidFill>
                  <a:srgbClr val="E57688"/>
                </a:solidFill>
              </a:rPr>
              <a:t>动态测试</a:t>
            </a:r>
            <a:endParaRPr lang="zh-CN" altLang="en-US" sz="2400" dirty="0">
              <a:solidFill>
                <a:srgbClr val="E57688"/>
              </a:solidFill>
            </a:endParaRPr>
          </a:p>
          <a:p>
            <a:pPr marL="897255" indent="-446405">
              <a:buClr>
                <a:srgbClr val="800000"/>
              </a:buClr>
              <a:buFont typeface="Wingdings" panose="05000000000000000000" pitchFamily="2" charset="2"/>
              <a:buNone/>
            </a:pPr>
            <a:r>
              <a:rPr lang="zh-CN" altLang="en-US" sz="2400" dirty="0">
                <a:solidFill>
                  <a:srgbClr val="E57688"/>
                </a:solidFill>
              </a:rPr>
              <a:t>             重点是发现模块的功能性错误。根据程序的实际情况，可采用白盒测试或黑盒测试方法。</a:t>
            </a:r>
            <a:endParaRPr lang="zh-CN" altLang="en-US" sz="2400" dirty="0">
              <a:solidFill>
                <a:srgbClr val="E57688"/>
              </a:solidFill>
            </a:endParaRPr>
          </a:p>
          <a:p>
            <a:pPr marL="897255" indent="-446405">
              <a:buClr>
                <a:srgbClr val="800000"/>
              </a:buClr>
              <a:buFont typeface="Wingdings" panose="05000000000000000000" pitchFamily="2" charset="2"/>
              <a:buNone/>
            </a:pPr>
            <a:r>
              <a:rPr lang="zh-CN" altLang="en-US" sz="2400" dirty="0">
                <a:solidFill>
                  <a:srgbClr val="E57688"/>
                </a:solidFill>
              </a:rPr>
              <a:t>             单元测试一般安排在编码阶段进行。</a:t>
            </a:r>
            <a:endParaRPr lang="zh-CN" altLang="en-US" sz="2400" dirty="0">
              <a:solidFill>
                <a:srgbClr val="E57688"/>
              </a:solidFill>
            </a:endParaRPr>
          </a:p>
          <a:p>
            <a:pPr marL="897255" indent="-446405">
              <a:buClr>
                <a:srgbClr val="800000"/>
              </a:buClr>
              <a:buFont typeface="Wingdings" panose="05000000000000000000" pitchFamily="2" charset="2"/>
              <a:buNone/>
            </a:pPr>
            <a:r>
              <a:rPr lang="en-US" altLang="zh-CN" sz="2400" dirty="0">
                <a:solidFill>
                  <a:srgbClr val="E57688"/>
                </a:solidFill>
              </a:rPr>
              <a:t>	</a:t>
            </a:r>
            <a:r>
              <a:rPr lang="zh-CN" altLang="en-US" sz="2400" dirty="0">
                <a:solidFill>
                  <a:srgbClr val="E57688"/>
                </a:solidFill>
              </a:rPr>
              <a:t>实施单元测试的人员可以有两种选择：</a:t>
            </a:r>
            <a:endParaRPr lang="zh-CN" altLang="en-US" sz="2400" dirty="0">
              <a:solidFill>
                <a:srgbClr val="E57688"/>
              </a:solidFill>
            </a:endParaRPr>
          </a:p>
          <a:p>
            <a:pPr marL="450850" indent="0">
              <a:buClr>
                <a:srgbClr val="800000"/>
              </a:buClr>
              <a:buNone/>
            </a:pPr>
            <a:r>
              <a:rPr lang="en-US" altLang="zh-CN" sz="2400" dirty="0">
                <a:solidFill>
                  <a:srgbClr val="E57688"/>
                </a:solidFill>
              </a:rPr>
              <a:t>	1.</a:t>
            </a:r>
            <a:r>
              <a:rPr lang="zh-CN" altLang="en-US" sz="2400" dirty="0">
                <a:solidFill>
                  <a:srgbClr val="E57688"/>
                </a:solidFill>
              </a:rPr>
              <a:t>由编码者负责实施</a:t>
            </a:r>
            <a:endParaRPr lang="zh-CN" altLang="en-US" sz="2400" dirty="0">
              <a:solidFill>
                <a:srgbClr val="E57688"/>
              </a:solidFill>
            </a:endParaRPr>
          </a:p>
          <a:p>
            <a:pPr marL="450850" indent="0">
              <a:buClr>
                <a:srgbClr val="800000"/>
              </a:buClr>
              <a:buNone/>
            </a:pPr>
            <a:r>
              <a:rPr lang="en-US" altLang="zh-CN" sz="2400" dirty="0">
                <a:solidFill>
                  <a:srgbClr val="E57688"/>
                </a:solidFill>
              </a:rPr>
              <a:t>	2.</a:t>
            </a:r>
            <a:r>
              <a:rPr lang="zh-CN" altLang="en-US" sz="2400" dirty="0">
                <a:solidFill>
                  <a:srgbClr val="E57688"/>
                </a:solidFill>
              </a:rPr>
              <a:t>由设计者来设计测试用例，进行测试</a:t>
            </a:r>
            <a:endParaRPr lang="zh-CN" altLang="en-US" sz="2400" dirty="0">
              <a:solidFill>
                <a:srgbClr val="E57688"/>
              </a:solidFill>
            </a:endParaRPr>
          </a:p>
        </p:txBody>
      </p:sp>
    </p:spTree>
  </p:cSld>
  <p:clrMapOvr>
    <a:overrideClrMapping bg1="lt1" tx1="dk1" bg2="lt2" tx2="dk2" accent1="accent1" accent2="accent2" accent3="accent3" accent4="accent4" accent5="accent5" accent6="accent6" hlink="hlink" folHlink="folHlink"/>
  </p:clrMapOvr>
  <p:transition spd="slow" advClick="0">
    <p:cover dir="lu"/>
  </p:transition>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032510" y="259080"/>
            <a:ext cx="5120640" cy="517077"/>
            <a:chOff x="1873" y="424"/>
            <a:chExt cx="2575" cy="99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88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实施步骤</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以动物城友会模块为例</a:t>
              </a:r>
              <a:r>
                <a:rPr lang="en-US" altLang="zh-CN" sz="2400" kern="0" dirty="0">
                  <a:solidFill>
                    <a:schemeClr val="accent1"/>
                  </a:solidFill>
                  <a:latin typeface="微软雅黑" panose="020B0503020204020204" pitchFamily="34" charset="-122"/>
                  <a:ea typeface="微软雅黑" panose="020B0503020204020204" pitchFamily="34" charset="-122"/>
                </a:rPr>
                <a:t>)</a:t>
              </a:r>
              <a:endParaRPr lang="en-US" altLang="zh-CN"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sp>
        <p:nvSpPr>
          <p:cNvPr id="2" name="副标题 778241"/>
          <p:cNvSpPr txBox="1">
            <a:spLocks noChangeArrowheads="1"/>
          </p:cNvSpPr>
          <p:nvPr/>
        </p:nvSpPr>
        <p:spPr bwMode="auto">
          <a:xfrm>
            <a:off x="0" y="1065530"/>
            <a:ext cx="7510780" cy="23837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indent="0">
              <a:buClr>
                <a:srgbClr val="800000"/>
              </a:buClr>
              <a:buFont typeface="Wingdings" panose="05000000000000000000" pitchFamily="2" charset="2"/>
              <a:buNone/>
            </a:pPr>
            <a:r>
              <a:rPr lang="zh-CN" altLang="en-US" sz="2400" dirty="0">
                <a:solidFill>
                  <a:srgbClr val="E57688"/>
                </a:solidFill>
              </a:rPr>
              <a:t>选择编码者负责实施</a:t>
            </a:r>
            <a:endParaRPr lang="zh-CN" altLang="en-US" sz="2400" dirty="0">
              <a:solidFill>
                <a:srgbClr val="E57688"/>
              </a:solidFill>
            </a:endParaRPr>
          </a:p>
          <a:p>
            <a:pPr marL="450850" indent="0">
              <a:buClr>
                <a:srgbClr val="800000"/>
              </a:buClr>
              <a:buFont typeface="Wingdings" panose="05000000000000000000" pitchFamily="2" charset="2"/>
              <a:buNone/>
            </a:pPr>
            <a:r>
              <a:rPr lang="zh-CN" altLang="en-US" sz="2400" dirty="0">
                <a:solidFill>
                  <a:srgbClr val="E57688"/>
                </a:solidFill>
              </a:rPr>
              <a:t>第一步、编译</a:t>
            </a:r>
            <a:endParaRPr lang="zh-CN" altLang="en-US" sz="2400" dirty="0">
              <a:solidFill>
                <a:srgbClr val="E57688"/>
              </a:solidFill>
            </a:endParaRPr>
          </a:p>
        </p:txBody>
      </p:sp>
      <p:pic>
        <p:nvPicPr>
          <p:cNvPr id="3" name="图片 2"/>
          <p:cNvPicPr>
            <a:picLocks noChangeAspect="1"/>
          </p:cNvPicPr>
          <p:nvPr/>
        </p:nvPicPr>
        <p:blipFill>
          <a:blip r:embed="rId1"/>
          <a:srcRect l="36555" t="64923"/>
          <a:stretch>
            <a:fillRect/>
          </a:stretch>
        </p:blipFill>
        <p:spPr>
          <a:xfrm>
            <a:off x="1032510" y="2733040"/>
            <a:ext cx="10114915" cy="3029585"/>
          </a:xfrm>
          <a:prstGeom prst="rect">
            <a:avLst/>
          </a:prstGeom>
        </p:spPr>
      </p:pic>
      <p:sp>
        <p:nvSpPr>
          <p:cNvPr id="5" name="副标题 778241"/>
          <p:cNvSpPr txBox="1">
            <a:spLocks noChangeArrowheads="1"/>
          </p:cNvSpPr>
          <p:nvPr/>
        </p:nvSpPr>
        <p:spPr bwMode="auto">
          <a:xfrm>
            <a:off x="494665" y="2252980"/>
            <a:ext cx="1939925" cy="695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indent="0">
              <a:buClr>
                <a:srgbClr val="800000"/>
              </a:buClr>
              <a:buFont typeface="Wingdings" panose="05000000000000000000" pitchFamily="2" charset="2"/>
              <a:buNone/>
            </a:pPr>
            <a:r>
              <a:rPr lang="zh-CN" altLang="en-US" sz="2400" dirty="0">
                <a:solidFill>
                  <a:srgbClr val="E57688"/>
                </a:solidFill>
              </a:rPr>
              <a:t>前端测试</a:t>
            </a:r>
            <a:endParaRPr lang="zh-CN" altLang="en-US" sz="2400" dirty="0">
              <a:solidFill>
                <a:srgbClr val="E57688"/>
              </a:solidFill>
            </a:endParaRPr>
          </a:p>
        </p:txBody>
      </p:sp>
      <p:pic>
        <p:nvPicPr>
          <p:cNvPr id="7" name="图片 6"/>
          <p:cNvPicPr>
            <a:picLocks noChangeAspect="1"/>
          </p:cNvPicPr>
          <p:nvPr/>
        </p:nvPicPr>
        <p:blipFill>
          <a:blip r:embed="rId2"/>
          <a:stretch>
            <a:fillRect/>
          </a:stretch>
        </p:blipFill>
        <p:spPr>
          <a:xfrm>
            <a:off x="1032510" y="2252980"/>
            <a:ext cx="10429875" cy="3982085"/>
          </a:xfrm>
          <a:prstGeom prst="rect">
            <a:avLst/>
          </a:prstGeom>
        </p:spPr>
      </p:pic>
      <p:sp>
        <p:nvSpPr>
          <p:cNvPr id="8" name="副标题 778241"/>
          <p:cNvSpPr txBox="1">
            <a:spLocks noChangeArrowheads="1"/>
          </p:cNvSpPr>
          <p:nvPr/>
        </p:nvSpPr>
        <p:spPr bwMode="auto">
          <a:xfrm>
            <a:off x="8921115" y="1783080"/>
            <a:ext cx="1939925" cy="695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indent="0">
              <a:buClr>
                <a:srgbClr val="800000"/>
              </a:buClr>
              <a:buFont typeface="Wingdings" panose="05000000000000000000" pitchFamily="2" charset="2"/>
              <a:buNone/>
            </a:pPr>
            <a:r>
              <a:rPr lang="zh-CN" altLang="en-US" sz="2400" dirty="0">
                <a:solidFill>
                  <a:srgbClr val="E57688"/>
                </a:solidFill>
              </a:rPr>
              <a:t>后端测试</a:t>
            </a:r>
            <a:endParaRPr lang="zh-CN" altLang="en-US" sz="2400" dirty="0">
              <a:solidFill>
                <a:srgbClr val="E57688"/>
              </a:solidFill>
            </a:endParaRPr>
          </a:p>
        </p:txBody>
      </p:sp>
    </p:spTree>
  </p:cSld>
  <p:clrMapOvr>
    <a:overrideClrMapping bg1="lt1" tx1="dk1" bg2="lt2" tx2="dk2" accent1="accent1" accent2="accent2" accent3="accent3" accent4="accent4" accent5="accent5" accent6="accent6" hlink="hlink" folHlink="folHlink"/>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P spid="8" grpId="0"/>
      <p:bldP spid="8" grpId="1"/>
    </p:bld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代码审查</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36929"/>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sp>
        <p:nvSpPr>
          <p:cNvPr id="7" name="副标题 364545"/>
          <p:cNvSpPr txBox="1">
            <a:spLocks noChangeArrowheads="1"/>
          </p:cNvSpPr>
          <p:nvPr/>
        </p:nvSpPr>
        <p:spPr bwMode="auto">
          <a:xfrm>
            <a:off x="304800" y="836613"/>
            <a:ext cx="11487150" cy="53203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lnSpc>
                <a:spcPct val="80000"/>
              </a:lnSpc>
              <a:buFontTx/>
              <a:buNone/>
            </a:pPr>
            <a:r>
              <a:rPr lang="en-US" altLang="zh-CN" sz="2000" dirty="0"/>
              <a:t>(</a:t>
            </a:r>
            <a:r>
              <a:rPr lang="en-US" altLang="zh-CN" sz="2000" dirty="0">
                <a:solidFill>
                  <a:srgbClr val="E57688"/>
                </a:solidFill>
              </a:rPr>
              <a:t>1)</a:t>
            </a:r>
            <a:r>
              <a:rPr lang="zh-CN" altLang="en-US" sz="2000" dirty="0">
                <a:solidFill>
                  <a:srgbClr val="E57688"/>
                </a:solidFill>
              </a:rPr>
              <a:t>目的</a:t>
            </a:r>
            <a:endParaRPr lang="zh-CN" altLang="en-US" sz="2000" dirty="0">
              <a:solidFill>
                <a:srgbClr val="E57688"/>
              </a:solidFill>
            </a:endParaRPr>
          </a:p>
          <a:p>
            <a:pPr indent="-6350">
              <a:lnSpc>
                <a:spcPct val="80000"/>
              </a:lnSpc>
              <a:buFontTx/>
              <a:buNone/>
            </a:pPr>
            <a:r>
              <a:rPr lang="zh-CN" altLang="en-US" sz="2000" dirty="0">
                <a:solidFill>
                  <a:srgbClr val="E57688"/>
                </a:solidFill>
              </a:rPr>
              <a:t>        发现程序在结构、功能与编码风格方面存在的问题和错误。</a:t>
            </a:r>
            <a:endParaRPr lang="zh-CN" altLang="en-US" sz="2000" dirty="0">
              <a:solidFill>
                <a:srgbClr val="E57688"/>
              </a:solidFill>
            </a:endParaRPr>
          </a:p>
          <a:p>
            <a:pPr indent="-6350">
              <a:lnSpc>
                <a:spcPct val="80000"/>
              </a:lnSpc>
              <a:buFontTx/>
              <a:buNone/>
            </a:pPr>
            <a:r>
              <a:rPr lang="en-US" altLang="zh-CN" sz="2000" dirty="0">
                <a:solidFill>
                  <a:srgbClr val="E57688"/>
                </a:solidFill>
              </a:rPr>
              <a:t>(2)</a:t>
            </a:r>
            <a:r>
              <a:rPr lang="zh-CN" altLang="en-US" sz="2000" dirty="0">
                <a:solidFill>
                  <a:srgbClr val="E57688"/>
                </a:solidFill>
              </a:rPr>
              <a:t>评审的组织形式</a:t>
            </a:r>
            <a:endParaRPr lang="zh-CN" altLang="en-US" sz="2000" dirty="0">
              <a:solidFill>
                <a:srgbClr val="E57688"/>
              </a:solidFill>
            </a:endParaRPr>
          </a:p>
          <a:p>
            <a:pPr indent="-6350">
              <a:lnSpc>
                <a:spcPct val="80000"/>
              </a:lnSpc>
              <a:buClr>
                <a:srgbClr val="800000"/>
              </a:buClr>
              <a:buFont typeface="Wingdings" panose="05000000000000000000" pitchFamily="2" charset="2"/>
              <a:buChar char="u"/>
            </a:pPr>
            <a:r>
              <a:rPr lang="en-US" altLang="zh-CN" sz="2000" dirty="0">
                <a:solidFill>
                  <a:srgbClr val="E57688"/>
                </a:solidFill>
              </a:rPr>
              <a:t>Desk  Check</a:t>
            </a:r>
            <a:r>
              <a:rPr lang="zh-CN" altLang="en-US" sz="2000" dirty="0">
                <a:solidFill>
                  <a:srgbClr val="E57688"/>
                </a:solidFill>
              </a:rPr>
              <a:t>（办公桌检查）</a:t>
            </a:r>
            <a:endParaRPr lang="zh-CN" altLang="en-US" sz="2000" dirty="0">
              <a:solidFill>
                <a:srgbClr val="E57688"/>
              </a:solidFill>
            </a:endParaRPr>
          </a:p>
          <a:p>
            <a:pPr indent="-6350">
              <a:lnSpc>
                <a:spcPct val="80000"/>
              </a:lnSpc>
              <a:buFontTx/>
              <a:buNone/>
            </a:pPr>
            <a:r>
              <a:rPr lang="zh-CN" altLang="en-US" sz="2000" dirty="0">
                <a:solidFill>
                  <a:srgbClr val="E57688"/>
                </a:solidFill>
              </a:rPr>
              <a:t>        由编程者本人进行审查。</a:t>
            </a:r>
            <a:endParaRPr lang="zh-CN" altLang="en-US" sz="2000" dirty="0">
              <a:solidFill>
                <a:srgbClr val="E57688"/>
              </a:solidFill>
            </a:endParaRPr>
          </a:p>
          <a:p>
            <a:pPr indent="-6350">
              <a:lnSpc>
                <a:spcPct val="80000"/>
              </a:lnSpc>
              <a:buClr>
                <a:srgbClr val="800000"/>
              </a:buClr>
              <a:buFont typeface="Wingdings" panose="05000000000000000000" pitchFamily="2" charset="2"/>
              <a:buChar char="u"/>
            </a:pPr>
            <a:r>
              <a:rPr lang="zh-CN" altLang="en-US" sz="2000" dirty="0">
                <a:solidFill>
                  <a:srgbClr val="E57688"/>
                </a:solidFill>
              </a:rPr>
              <a:t>小组会方式（预排、代码会审）</a:t>
            </a:r>
            <a:endParaRPr lang="zh-CN" altLang="en-US" sz="2000" dirty="0">
              <a:solidFill>
                <a:srgbClr val="E57688"/>
              </a:solidFill>
            </a:endParaRPr>
          </a:p>
          <a:p>
            <a:pPr indent="-6350">
              <a:lnSpc>
                <a:spcPct val="80000"/>
              </a:lnSpc>
              <a:buFontTx/>
              <a:buNone/>
            </a:pPr>
            <a:r>
              <a:rPr lang="zh-CN" altLang="en-US" sz="2000" dirty="0">
                <a:solidFill>
                  <a:srgbClr val="E57688"/>
                </a:solidFill>
              </a:rPr>
              <a:t>        由审查小组进行审查，它是一种非常有效的程序验证技术，对于典型的程序来说，可以查出</a:t>
            </a:r>
            <a:endParaRPr lang="en-US" altLang="zh-CN" sz="2000" dirty="0">
              <a:solidFill>
                <a:srgbClr val="E57688"/>
              </a:solidFill>
            </a:endParaRPr>
          </a:p>
          <a:p>
            <a:pPr indent="-6350">
              <a:lnSpc>
                <a:spcPct val="80000"/>
              </a:lnSpc>
              <a:buFontTx/>
              <a:buNone/>
            </a:pPr>
            <a:r>
              <a:rPr lang="en-US" altLang="zh-CN" sz="2000" dirty="0">
                <a:solidFill>
                  <a:srgbClr val="E57688"/>
                </a:solidFill>
              </a:rPr>
              <a:t>30%</a:t>
            </a:r>
            <a:r>
              <a:rPr lang="zh-CN" altLang="en-US" sz="2000" dirty="0">
                <a:solidFill>
                  <a:srgbClr val="E57688"/>
                </a:solidFill>
              </a:rPr>
              <a:t>～</a:t>
            </a:r>
            <a:r>
              <a:rPr lang="en-US" altLang="zh-CN" sz="2000" dirty="0">
                <a:solidFill>
                  <a:srgbClr val="E57688"/>
                </a:solidFill>
              </a:rPr>
              <a:t>70%</a:t>
            </a:r>
            <a:r>
              <a:rPr lang="zh-CN" altLang="en-US" sz="2000" dirty="0">
                <a:solidFill>
                  <a:srgbClr val="E57688"/>
                </a:solidFill>
              </a:rPr>
              <a:t>的逻辑设计错误和编码错误。</a:t>
            </a:r>
            <a:endParaRPr lang="zh-CN" altLang="en-US" sz="2000" dirty="0">
              <a:solidFill>
                <a:srgbClr val="E57688"/>
              </a:solidFill>
            </a:endParaRPr>
          </a:p>
          <a:p>
            <a:pPr indent="-6350">
              <a:lnSpc>
                <a:spcPct val="80000"/>
              </a:lnSpc>
              <a:buFontTx/>
              <a:buNone/>
            </a:pPr>
            <a:r>
              <a:rPr lang="zh-CN" altLang="en-US" sz="2000" dirty="0">
                <a:solidFill>
                  <a:srgbClr val="E57688"/>
                </a:solidFill>
              </a:rPr>
              <a:t>审查小组最好由下述</a:t>
            </a:r>
            <a:r>
              <a:rPr lang="en-US" altLang="zh-CN" sz="2000" dirty="0">
                <a:solidFill>
                  <a:srgbClr val="E57688"/>
                </a:solidFill>
              </a:rPr>
              <a:t>4</a:t>
            </a:r>
            <a:r>
              <a:rPr lang="zh-CN" altLang="en-US" sz="2000" dirty="0">
                <a:solidFill>
                  <a:srgbClr val="E57688"/>
                </a:solidFill>
              </a:rPr>
              <a:t>人组成：</a:t>
            </a:r>
            <a:endParaRPr lang="zh-CN" altLang="en-US" sz="2000" dirty="0">
              <a:solidFill>
                <a:srgbClr val="E57688"/>
              </a:solidFill>
            </a:endParaRPr>
          </a:p>
          <a:p>
            <a:pPr indent="-6350">
              <a:lnSpc>
                <a:spcPct val="80000"/>
              </a:lnSpc>
            </a:pPr>
            <a:r>
              <a:rPr lang="zh-CN" altLang="en-US" sz="2000" dirty="0">
                <a:solidFill>
                  <a:srgbClr val="E57688"/>
                </a:solidFill>
              </a:rPr>
              <a:t>组长，应该是一个很有能力的程序员，而且没有直接参与这项工程；</a:t>
            </a:r>
            <a:endParaRPr lang="zh-CN" altLang="en-US" sz="2000" dirty="0">
              <a:solidFill>
                <a:srgbClr val="E57688"/>
              </a:solidFill>
            </a:endParaRPr>
          </a:p>
          <a:p>
            <a:pPr indent="-6350">
              <a:lnSpc>
                <a:spcPct val="80000"/>
              </a:lnSpc>
            </a:pPr>
            <a:r>
              <a:rPr lang="en-US" altLang="zh-CN" sz="2000" dirty="0">
                <a:solidFill>
                  <a:srgbClr val="E57688"/>
                </a:solidFill>
              </a:rPr>
              <a:t> </a:t>
            </a:r>
            <a:r>
              <a:rPr lang="zh-CN" altLang="en-US" sz="2000" dirty="0">
                <a:solidFill>
                  <a:srgbClr val="E57688"/>
                </a:solidFill>
              </a:rPr>
              <a:t>程序的设计者；</a:t>
            </a:r>
            <a:endParaRPr lang="zh-CN" altLang="en-US" sz="2000" dirty="0">
              <a:solidFill>
                <a:srgbClr val="E57688"/>
              </a:solidFill>
            </a:endParaRPr>
          </a:p>
          <a:p>
            <a:pPr indent="-6350">
              <a:lnSpc>
                <a:spcPct val="80000"/>
              </a:lnSpc>
            </a:pPr>
            <a:r>
              <a:rPr lang="en-US" altLang="zh-CN" sz="2000" dirty="0">
                <a:solidFill>
                  <a:srgbClr val="E57688"/>
                </a:solidFill>
              </a:rPr>
              <a:t> </a:t>
            </a:r>
            <a:r>
              <a:rPr lang="zh-CN" altLang="en-US" sz="2000" dirty="0">
                <a:solidFill>
                  <a:srgbClr val="E57688"/>
                </a:solidFill>
              </a:rPr>
              <a:t>程序的编写者；</a:t>
            </a:r>
            <a:endParaRPr lang="zh-CN" altLang="en-US" sz="2000" dirty="0">
              <a:solidFill>
                <a:srgbClr val="E57688"/>
              </a:solidFill>
            </a:endParaRPr>
          </a:p>
          <a:p>
            <a:pPr indent="-6350">
              <a:lnSpc>
                <a:spcPct val="80000"/>
              </a:lnSpc>
            </a:pPr>
            <a:r>
              <a:rPr lang="en-US" altLang="zh-CN" sz="2000" dirty="0">
                <a:solidFill>
                  <a:srgbClr val="E57688"/>
                </a:solidFill>
              </a:rPr>
              <a:t> </a:t>
            </a:r>
            <a:r>
              <a:rPr lang="zh-CN" altLang="en-US" sz="2000" dirty="0">
                <a:solidFill>
                  <a:srgbClr val="E57688"/>
                </a:solidFill>
              </a:rPr>
              <a:t>程序的测试者。</a:t>
            </a:r>
            <a:endParaRPr lang="zh-CN" altLang="en-US" sz="2000" dirty="0">
              <a:solidFill>
                <a:srgbClr val="E57688"/>
              </a:solidFill>
            </a:endParaRPr>
          </a:p>
        </p:txBody>
      </p:sp>
      <p:pic>
        <p:nvPicPr>
          <p:cNvPr id="2" name="图片 1"/>
          <p:cNvPicPr>
            <a:picLocks noChangeAspect="1"/>
          </p:cNvPicPr>
          <p:nvPr/>
        </p:nvPicPr>
        <p:blipFill>
          <a:blip r:embed="rId1"/>
          <a:stretch>
            <a:fillRect/>
          </a:stretch>
        </p:blipFill>
        <p:spPr>
          <a:xfrm>
            <a:off x="5568315" y="269240"/>
            <a:ext cx="4815840" cy="6151880"/>
          </a:xfrm>
          <a:prstGeom prst="rect">
            <a:avLst/>
          </a:prstGeom>
        </p:spPr>
      </p:pic>
      <p:pic>
        <p:nvPicPr>
          <p:cNvPr id="3" name="图片 2"/>
          <p:cNvPicPr>
            <a:picLocks noChangeAspect="1"/>
          </p:cNvPicPr>
          <p:nvPr/>
        </p:nvPicPr>
        <p:blipFill>
          <a:blip r:embed="rId2"/>
          <a:stretch>
            <a:fillRect/>
          </a:stretch>
        </p:blipFill>
        <p:spPr>
          <a:xfrm>
            <a:off x="5819775" y="269240"/>
            <a:ext cx="4633595" cy="6250940"/>
          </a:xfrm>
          <a:prstGeom prst="rect">
            <a:avLst/>
          </a:prstGeom>
        </p:spPr>
      </p:pic>
    </p:spTree>
  </p:cSld>
  <p:clrMapOvr>
    <a:overrideClrMapping bg1="lt1" tx1="dk1" bg2="lt2" tx2="dk2" accent1="accent1" accent2="accent2" accent3="accent3" accent4="accent4" accent5="accent5" accent6="accent6" hlink="hlink" folHlink="folHlink"/>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032510" y="259080"/>
            <a:ext cx="5120640" cy="517077"/>
            <a:chOff x="1873" y="424"/>
            <a:chExt cx="2575" cy="99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883"/>
            </a:xfrm>
            <a:prstGeom prst="rect">
              <a:avLst/>
            </a:prstGeom>
          </p:spPr>
          <p:txBody>
            <a:bodyPr wrap="square" lIns="91400" tIns="45699" rIns="91400" bIns="45699">
              <a:spAutoFit/>
            </a:bodyPr>
            <a:lstStyle/>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rPr>
                <a:t>白盒测试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部分展示</a:t>
              </a:r>
              <a:r>
                <a:rPr lang="en-US" altLang="zh-CN" sz="2400" kern="0" dirty="0">
                  <a:solidFill>
                    <a:schemeClr val="accent1"/>
                  </a:solidFill>
                  <a:latin typeface="微软雅黑" panose="020B0503020204020204" pitchFamily="34" charset="-122"/>
                  <a:ea typeface="微软雅黑" panose="020B0503020204020204" pitchFamily="34" charset="-122"/>
                </a:rPr>
                <a:t>)</a:t>
              </a:r>
              <a:endParaRPr lang="en-US" altLang="zh-CN"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sp>
        <p:nvSpPr>
          <p:cNvPr id="2" name="副标题 778241"/>
          <p:cNvSpPr txBox="1">
            <a:spLocks noChangeArrowheads="1"/>
          </p:cNvSpPr>
          <p:nvPr/>
        </p:nvSpPr>
        <p:spPr bwMode="auto">
          <a:xfrm>
            <a:off x="755650" y="1144270"/>
            <a:ext cx="3087370" cy="24028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indent="0">
              <a:buClr>
                <a:srgbClr val="800000"/>
              </a:buClr>
              <a:buFont typeface="Wingdings" panose="05000000000000000000" pitchFamily="2" charset="2"/>
              <a:buNone/>
            </a:pPr>
            <a:r>
              <a:rPr lang="zh-CN" altLang="en-US" sz="2400" dirty="0">
                <a:solidFill>
                  <a:srgbClr val="E57688"/>
                </a:solidFill>
              </a:rPr>
              <a:t>基本路径测试</a:t>
            </a:r>
            <a:endParaRPr lang="zh-CN" altLang="en-US" sz="2400" dirty="0">
              <a:solidFill>
                <a:srgbClr val="E57688"/>
              </a:solidFill>
            </a:endParaRPr>
          </a:p>
        </p:txBody>
      </p:sp>
      <p:grpSp>
        <p:nvGrpSpPr>
          <p:cNvPr id="11" name="组合 10"/>
          <p:cNvGrpSpPr/>
          <p:nvPr/>
        </p:nvGrpSpPr>
        <p:grpSpPr>
          <a:xfrm>
            <a:off x="4972685" y="1592580"/>
            <a:ext cx="6750685" cy="4273550"/>
            <a:chOff x="7010" y="1904"/>
            <a:chExt cx="11560" cy="6992"/>
          </a:xfrm>
        </p:grpSpPr>
        <p:pic>
          <p:nvPicPr>
            <p:cNvPr id="7" name="图片 6" descr="登陆系统数据流图"/>
            <p:cNvPicPr>
              <a:picLocks noChangeAspect="1"/>
            </p:cNvPicPr>
            <p:nvPr/>
          </p:nvPicPr>
          <p:blipFill>
            <a:blip r:embed="rId1"/>
            <a:stretch>
              <a:fillRect/>
            </a:stretch>
          </p:blipFill>
          <p:spPr>
            <a:xfrm>
              <a:off x="7010" y="1904"/>
              <a:ext cx="11560" cy="6992"/>
            </a:xfrm>
            <a:prstGeom prst="rect">
              <a:avLst/>
            </a:prstGeom>
          </p:spPr>
        </p:pic>
        <p:sp>
          <p:nvSpPr>
            <p:cNvPr id="10" name="椭圆 9"/>
            <p:cNvSpPr/>
            <p:nvPr/>
          </p:nvSpPr>
          <p:spPr>
            <a:xfrm>
              <a:off x="11662" y="4225"/>
              <a:ext cx="2008" cy="1839"/>
            </a:xfrm>
            <a:prstGeom prst="ellipse">
              <a:avLst/>
            </a:prstGeom>
            <a:noFill/>
            <a:ln>
              <a:solidFill>
                <a:schemeClr val="accent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pic>
        <p:nvPicPr>
          <p:cNvPr id="9" name="图片 8"/>
          <p:cNvPicPr>
            <a:picLocks noChangeAspect="1"/>
          </p:cNvPicPr>
          <p:nvPr/>
        </p:nvPicPr>
        <p:blipFill>
          <a:blip r:embed="rId2"/>
          <a:stretch>
            <a:fillRect/>
          </a:stretch>
        </p:blipFill>
        <p:spPr>
          <a:xfrm>
            <a:off x="696595" y="1591945"/>
            <a:ext cx="6267450" cy="4743450"/>
          </a:xfrm>
          <a:prstGeom prst="rect">
            <a:avLst/>
          </a:prstGeom>
        </p:spPr>
      </p:pic>
      <p:pic>
        <p:nvPicPr>
          <p:cNvPr id="12" name="图片 11"/>
          <p:cNvPicPr>
            <a:picLocks noChangeAspect="1"/>
          </p:cNvPicPr>
          <p:nvPr/>
        </p:nvPicPr>
        <p:blipFill>
          <a:blip r:embed="rId3"/>
          <a:stretch>
            <a:fillRect/>
          </a:stretch>
        </p:blipFill>
        <p:spPr>
          <a:xfrm>
            <a:off x="1032510" y="1038225"/>
            <a:ext cx="4032250" cy="5216525"/>
          </a:xfrm>
          <a:prstGeom prst="rect">
            <a:avLst/>
          </a:prstGeom>
        </p:spPr>
      </p:pic>
      <p:pic>
        <p:nvPicPr>
          <p:cNvPr id="13" name="图片 12"/>
          <p:cNvPicPr>
            <a:picLocks noChangeAspect="1"/>
          </p:cNvPicPr>
          <p:nvPr/>
        </p:nvPicPr>
        <p:blipFill>
          <a:blip r:embed="rId4"/>
          <a:stretch>
            <a:fillRect/>
          </a:stretch>
        </p:blipFill>
        <p:spPr>
          <a:xfrm>
            <a:off x="1032510" y="1435100"/>
            <a:ext cx="4448175" cy="4819650"/>
          </a:xfrm>
          <a:prstGeom prst="rect">
            <a:avLst/>
          </a:prstGeom>
        </p:spPr>
      </p:pic>
    </p:spTree>
  </p:cSld>
  <p:clrMapOvr>
    <a:overrideClrMapping bg1="lt1" tx1="dk1" bg2="lt2" tx2="dk2" accent1="accent1" accent2="accent2" accent3="accent3" accent4="accent4" accent5="accent5" accent6="accent6" hlink="hlink" folHlink="folHlink"/>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032510" y="259080"/>
            <a:ext cx="5120640" cy="517077"/>
            <a:chOff x="1873" y="424"/>
            <a:chExt cx="2575" cy="99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883"/>
            </a:xfrm>
            <a:prstGeom prst="rect">
              <a:avLst/>
            </a:prstGeom>
          </p:spPr>
          <p:txBody>
            <a:bodyPr wrap="square" lIns="91400" tIns="45699" rIns="91400" bIns="45699">
              <a:spAutoFit/>
            </a:bodyPr>
            <a:lstStyle/>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rPr>
                <a:t>白盒测试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部分展示</a:t>
              </a:r>
              <a:r>
                <a:rPr lang="en-US" altLang="zh-CN" sz="2400" kern="0" dirty="0">
                  <a:solidFill>
                    <a:schemeClr val="accent1"/>
                  </a:solidFill>
                  <a:latin typeface="微软雅黑" panose="020B0503020204020204" pitchFamily="34" charset="-122"/>
                  <a:ea typeface="微软雅黑" panose="020B0503020204020204" pitchFamily="34" charset="-122"/>
                </a:rPr>
                <a:t>)</a:t>
              </a:r>
              <a:endParaRPr lang="en-US" altLang="zh-CN"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grpSp>
        <p:nvGrpSpPr>
          <p:cNvPr id="14" name="组合 13"/>
          <p:cNvGrpSpPr/>
          <p:nvPr/>
        </p:nvGrpSpPr>
        <p:grpSpPr>
          <a:xfrm>
            <a:off x="4972685" y="1592580"/>
            <a:ext cx="6750050" cy="4273550"/>
            <a:chOff x="7831" y="2508"/>
            <a:chExt cx="10630" cy="6730"/>
          </a:xfrm>
        </p:grpSpPr>
        <p:grpSp>
          <p:nvGrpSpPr>
            <p:cNvPr id="11" name="组合 10"/>
            <p:cNvGrpSpPr/>
            <p:nvPr/>
          </p:nvGrpSpPr>
          <p:grpSpPr>
            <a:xfrm>
              <a:off x="7831" y="2508"/>
              <a:ext cx="10631" cy="6730"/>
              <a:chOff x="7010" y="1904"/>
              <a:chExt cx="11560" cy="6992"/>
            </a:xfrm>
          </p:grpSpPr>
          <p:pic>
            <p:nvPicPr>
              <p:cNvPr id="7" name="图片 6" descr="登陆系统数据流图"/>
              <p:cNvPicPr>
                <a:picLocks noChangeAspect="1"/>
              </p:cNvPicPr>
              <p:nvPr/>
            </p:nvPicPr>
            <p:blipFill>
              <a:blip r:embed="rId1"/>
              <a:stretch>
                <a:fillRect/>
              </a:stretch>
            </p:blipFill>
            <p:spPr>
              <a:xfrm>
                <a:off x="7010" y="1904"/>
                <a:ext cx="11560" cy="6992"/>
              </a:xfrm>
              <a:prstGeom prst="rect">
                <a:avLst/>
              </a:prstGeom>
            </p:spPr>
          </p:pic>
          <p:sp>
            <p:nvSpPr>
              <p:cNvPr id="10" name="椭圆 9"/>
              <p:cNvSpPr/>
              <p:nvPr/>
            </p:nvSpPr>
            <p:spPr>
              <a:xfrm>
                <a:off x="11896" y="6006"/>
                <a:ext cx="1403" cy="1036"/>
              </a:xfrm>
              <a:prstGeom prst="ellipse">
                <a:avLst/>
              </a:prstGeom>
              <a:noFill/>
              <a:ln>
                <a:solidFill>
                  <a:schemeClr val="accent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sp>
          <p:nvSpPr>
            <p:cNvPr id="3" name="椭圆 2"/>
            <p:cNvSpPr/>
            <p:nvPr/>
          </p:nvSpPr>
          <p:spPr>
            <a:xfrm>
              <a:off x="14717" y="5111"/>
              <a:ext cx="1290" cy="997"/>
            </a:xfrm>
            <a:prstGeom prst="ellipse">
              <a:avLst/>
            </a:prstGeom>
            <a:noFill/>
            <a:ln>
              <a:solidFill>
                <a:schemeClr val="accent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pic>
        <p:nvPicPr>
          <p:cNvPr id="5" name="图片 4"/>
          <p:cNvPicPr>
            <a:picLocks noChangeAspect="1"/>
          </p:cNvPicPr>
          <p:nvPr/>
        </p:nvPicPr>
        <p:blipFill>
          <a:blip r:embed="rId2"/>
          <a:stretch>
            <a:fillRect/>
          </a:stretch>
        </p:blipFill>
        <p:spPr>
          <a:xfrm>
            <a:off x="683260" y="1445895"/>
            <a:ext cx="5753100" cy="1952625"/>
          </a:xfrm>
          <a:prstGeom prst="rect">
            <a:avLst/>
          </a:prstGeom>
        </p:spPr>
      </p:pic>
      <p:pic>
        <p:nvPicPr>
          <p:cNvPr id="8" name="图片 7"/>
          <p:cNvPicPr>
            <a:picLocks noChangeAspect="1"/>
          </p:cNvPicPr>
          <p:nvPr/>
        </p:nvPicPr>
        <p:blipFill>
          <a:blip r:embed="rId3"/>
          <a:stretch>
            <a:fillRect/>
          </a:stretch>
        </p:blipFill>
        <p:spPr>
          <a:xfrm>
            <a:off x="501015" y="1102360"/>
            <a:ext cx="8401050" cy="5486400"/>
          </a:xfrm>
          <a:prstGeom prst="rect">
            <a:avLst/>
          </a:prstGeom>
        </p:spPr>
      </p:pic>
    </p:spTree>
  </p:cSld>
  <p:clrMapOvr>
    <a:overrideClrMapping bg1="lt1" tx1="dk1" bg2="lt2" tx2="dk2" accent1="accent1" accent2="accent2" accent3="accent3" accent4="accent4" accent5="accent5" accent6="accent6" hlink="hlink" folHlink="folHlink"/>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571460" y="3962469"/>
            <a:ext cx="9944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编码</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72230"/>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071880" y="259080"/>
            <a:ext cx="5120640" cy="517077"/>
            <a:chOff x="1873" y="424"/>
            <a:chExt cx="2575" cy="99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883"/>
            </a:xfrm>
            <a:prstGeom prst="rect">
              <a:avLst/>
            </a:prstGeom>
          </p:spPr>
          <p:txBody>
            <a:bodyPr wrap="square" lIns="91400" tIns="45699" rIns="91400" bIns="45699">
              <a:spAutoFit/>
            </a:bodyPr>
            <a:lstStyle/>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rPr>
                <a:t>黑盒测试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部分展示</a:t>
              </a:r>
              <a:r>
                <a:rPr lang="en-US" altLang="zh-CN" sz="2400" kern="0" dirty="0">
                  <a:solidFill>
                    <a:schemeClr val="accent1"/>
                  </a:solidFill>
                  <a:latin typeface="微软雅黑" panose="020B0503020204020204" pitchFamily="34" charset="-122"/>
                  <a:ea typeface="微软雅黑" panose="020B0503020204020204" pitchFamily="34" charset="-122"/>
                </a:rPr>
                <a:t>)</a:t>
              </a:r>
              <a:endParaRPr lang="en-US" altLang="zh-CN" sz="2400" kern="0" dirty="0">
                <a:solidFill>
                  <a:schemeClr val="accent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4972685" y="1592580"/>
            <a:ext cx="6750685" cy="4273550"/>
            <a:chOff x="7010" y="1904"/>
            <a:chExt cx="11560" cy="6992"/>
          </a:xfrm>
        </p:grpSpPr>
        <p:pic>
          <p:nvPicPr>
            <p:cNvPr id="9" name="图片 8" descr="登陆系统数据流图"/>
            <p:cNvPicPr>
              <a:picLocks noChangeAspect="1"/>
            </p:cNvPicPr>
            <p:nvPr/>
          </p:nvPicPr>
          <p:blipFill>
            <a:blip r:embed="rId1"/>
            <a:stretch>
              <a:fillRect/>
            </a:stretch>
          </p:blipFill>
          <p:spPr>
            <a:xfrm>
              <a:off x="7010" y="1904"/>
              <a:ext cx="11560" cy="6992"/>
            </a:xfrm>
            <a:prstGeom prst="rect">
              <a:avLst/>
            </a:prstGeom>
          </p:spPr>
        </p:pic>
        <p:sp>
          <p:nvSpPr>
            <p:cNvPr id="12" name="椭圆 11"/>
            <p:cNvSpPr/>
            <p:nvPr/>
          </p:nvSpPr>
          <p:spPr>
            <a:xfrm>
              <a:off x="11662" y="4225"/>
              <a:ext cx="2008" cy="1839"/>
            </a:xfrm>
            <a:prstGeom prst="ellipse">
              <a:avLst/>
            </a:prstGeom>
            <a:noFill/>
            <a:ln>
              <a:solidFill>
                <a:schemeClr val="accent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pic>
        <p:nvPicPr>
          <p:cNvPr id="14" name="图片 13"/>
          <p:cNvPicPr>
            <a:picLocks noChangeAspect="1"/>
          </p:cNvPicPr>
          <p:nvPr/>
        </p:nvPicPr>
        <p:blipFill>
          <a:blip r:embed="rId2"/>
          <a:stretch>
            <a:fillRect/>
          </a:stretch>
        </p:blipFill>
        <p:spPr>
          <a:xfrm>
            <a:off x="798195" y="869315"/>
            <a:ext cx="3180080" cy="5687060"/>
          </a:xfrm>
          <a:prstGeom prst="rect">
            <a:avLst/>
          </a:prstGeom>
        </p:spPr>
      </p:pic>
      <p:pic>
        <p:nvPicPr>
          <p:cNvPr id="15" name="图片 14"/>
          <p:cNvPicPr>
            <a:picLocks noChangeAspect="1"/>
          </p:cNvPicPr>
          <p:nvPr/>
        </p:nvPicPr>
        <p:blipFill>
          <a:blip r:embed="rId3"/>
          <a:stretch>
            <a:fillRect/>
          </a:stretch>
        </p:blipFill>
        <p:spPr>
          <a:xfrm>
            <a:off x="1132205" y="869315"/>
            <a:ext cx="3180080" cy="5640070"/>
          </a:xfrm>
          <a:prstGeom prst="rect">
            <a:avLst/>
          </a:prstGeom>
        </p:spPr>
      </p:pic>
    </p:spTree>
  </p:cSld>
  <p:clrMapOvr>
    <a:overrideClrMapping bg1="lt1" tx1="dk1" bg2="lt2" tx2="dk2" accent1="accent1" accent2="accent2" accent3="accent3" accent4="accent4" accent5="accent5" accent6="accent6" hlink="hlink" folHlink="folHlink"/>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032510" y="259080"/>
            <a:ext cx="5120640" cy="517077"/>
            <a:chOff x="1873" y="424"/>
            <a:chExt cx="2575" cy="99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883"/>
            </a:xfrm>
            <a:prstGeom prst="rect">
              <a:avLst/>
            </a:prstGeom>
          </p:spPr>
          <p:txBody>
            <a:bodyPr wrap="square" lIns="91400" tIns="45699" rIns="91400" bIns="45699">
              <a:spAutoFit/>
            </a:bodyPr>
            <a:lstStyle/>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rPr>
                <a:t>黑盒测试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部分展示</a:t>
              </a:r>
              <a:r>
                <a:rPr lang="en-US" altLang="zh-CN" sz="2400" kern="0" dirty="0">
                  <a:solidFill>
                    <a:schemeClr val="accent1"/>
                  </a:solidFill>
                  <a:latin typeface="微软雅黑" panose="020B0503020204020204" pitchFamily="34" charset="-122"/>
                  <a:ea typeface="微软雅黑" panose="020B0503020204020204" pitchFamily="34" charset="-122"/>
                </a:rPr>
                <a:t>)</a:t>
              </a:r>
              <a:endParaRPr lang="en-US" altLang="zh-CN" sz="2400" kern="0" dirty="0">
                <a:solidFill>
                  <a:schemeClr val="accent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4972685" y="1592580"/>
            <a:ext cx="6750685" cy="4273550"/>
            <a:chOff x="7010" y="1904"/>
            <a:chExt cx="11560" cy="6992"/>
          </a:xfrm>
        </p:grpSpPr>
        <p:pic>
          <p:nvPicPr>
            <p:cNvPr id="9" name="图片 8" descr="登陆系统数据流图"/>
            <p:cNvPicPr>
              <a:picLocks noChangeAspect="1"/>
            </p:cNvPicPr>
            <p:nvPr/>
          </p:nvPicPr>
          <p:blipFill>
            <a:blip r:embed="rId1"/>
            <a:stretch>
              <a:fillRect/>
            </a:stretch>
          </p:blipFill>
          <p:spPr>
            <a:xfrm>
              <a:off x="7010" y="1904"/>
              <a:ext cx="11560" cy="6992"/>
            </a:xfrm>
            <a:prstGeom prst="rect">
              <a:avLst/>
            </a:prstGeom>
          </p:spPr>
        </p:pic>
        <p:sp>
          <p:nvSpPr>
            <p:cNvPr id="12" name="椭圆 11"/>
            <p:cNvSpPr/>
            <p:nvPr/>
          </p:nvSpPr>
          <p:spPr>
            <a:xfrm>
              <a:off x="16562" y="4129"/>
              <a:ext cx="2008" cy="1839"/>
            </a:xfrm>
            <a:prstGeom prst="ellipse">
              <a:avLst/>
            </a:prstGeom>
            <a:noFill/>
            <a:ln>
              <a:solidFill>
                <a:schemeClr val="accent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pic>
        <p:nvPicPr>
          <p:cNvPr id="3" name="图片 2"/>
          <p:cNvPicPr>
            <a:picLocks noChangeAspect="1"/>
          </p:cNvPicPr>
          <p:nvPr/>
        </p:nvPicPr>
        <p:blipFill>
          <a:blip r:embed="rId2"/>
          <a:stretch>
            <a:fillRect/>
          </a:stretch>
        </p:blipFill>
        <p:spPr>
          <a:xfrm>
            <a:off x="915035" y="869315"/>
            <a:ext cx="3124200" cy="5573395"/>
          </a:xfrm>
          <a:prstGeom prst="rect">
            <a:avLst/>
          </a:prstGeom>
        </p:spPr>
      </p:pic>
      <p:pic>
        <p:nvPicPr>
          <p:cNvPr id="5" name="图片 4"/>
          <p:cNvPicPr>
            <a:picLocks noChangeAspect="1"/>
          </p:cNvPicPr>
          <p:nvPr/>
        </p:nvPicPr>
        <p:blipFill>
          <a:blip r:embed="rId3"/>
          <a:stretch>
            <a:fillRect/>
          </a:stretch>
        </p:blipFill>
        <p:spPr>
          <a:xfrm>
            <a:off x="915035" y="2891790"/>
            <a:ext cx="8145780" cy="1246505"/>
          </a:xfrm>
          <a:prstGeom prst="rect">
            <a:avLst/>
          </a:prstGeom>
        </p:spPr>
      </p:pic>
    </p:spTree>
  </p:cSld>
  <p:clrMapOvr>
    <a:overrideClrMapping bg1="lt1" tx1="dk1" bg2="lt2" tx2="dk2" accent1="accent1" accent2="accent2" accent3="accent3" accent4="accent4" accent5="accent5" accent6="accent6" hlink="hlink" folHlink="folHlink"/>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032510" y="259080"/>
            <a:ext cx="5120640" cy="517077"/>
            <a:chOff x="1873" y="424"/>
            <a:chExt cx="2575" cy="99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883"/>
            </a:xfrm>
            <a:prstGeom prst="rect">
              <a:avLst/>
            </a:prstGeom>
          </p:spPr>
          <p:txBody>
            <a:bodyPr wrap="square" lIns="91400" tIns="45699" rIns="91400" bIns="45699">
              <a:spAutoFit/>
            </a:bodyPr>
            <a:lstStyle/>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rPr>
                <a:t>黑盒测试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部分展示</a:t>
              </a:r>
              <a:r>
                <a:rPr lang="en-US" altLang="zh-CN" sz="2400" kern="0" dirty="0">
                  <a:solidFill>
                    <a:schemeClr val="accent1"/>
                  </a:solidFill>
                  <a:latin typeface="微软雅黑" panose="020B0503020204020204" pitchFamily="34" charset="-122"/>
                  <a:ea typeface="微软雅黑" panose="020B0503020204020204" pitchFamily="34" charset="-122"/>
                </a:rPr>
                <a:t>)</a:t>
              </a:r>
              <a:endParaRPr lang="en-US" altLang="zh-CN" sz="2400" kern="0" dirty="0">
                <a:solidFill>
                  <a:schemeClr val="accent1"/>
                </a:solidFill>
                <a:latin typeface="微软雅黑" panose="020B0503020204020204" pitchFamily="34" charset="-122"/>
                <a:ea typeface="微软雅黑" panose="020B0503020204020204" pitchFamily="34" charset="-122"/>
              </a:endParaRPr>
            </a:p>
          </p:txBody>
        </p:sp>
      </p:grpSp>
      <p:sp>
        <p:nvSpPr>
          <p:cNvPr id="100" name="文本框 99"/>
          <p:cNvSpPr txBox="1"/>
          <p:nvPr/>
        </p:nvSpPr>
        <p:spPr>
          <a:xfrm>
            <a:off x="3488690" y="2931795"/>
            <a:ext cx="5080000" cy="1383665"/>
          </a:xfrm>
          <a:prstGeom prst="rect">
            <a:avLst/>
          </a:prstGeom>
          <a:noFill/>
          <a:ln w="9525">
            <a:noFill/>
          </a:ln>
        </p:spPr>
        <p:txBody>
          <a:bodyPr>
            <a:spAutoFit/>
          </a:bodyPr>
          <a:p>
            <a:pPr indent="0"/>
            <a:r>
              <a:rPr lang="zh-CN" sz="1400" b="0" kern="0" dirty="0">
                <a:solidFill>
                  <a:schemeClr val="accent1"/>
                </a:solidFill>
                <a:latin typeface="微软雅黑" panose="020B0503020204020204" pitchFamily="34" charset="-122"/>
                <a:ea typeface="微软雅黑" panose="020B0503020204020204" pitchFamily="34" charset="-122"/>
              </a:rPr>
              <a:t>发帖数据测试data:{          postTheme:吐槽,          postContent:"芜湖，起飞",          userID:"a4384c8b488baf812739acc730a24957",        },</a:t>
            </a:r>
            <a:endParaRPr lang="zh-CN" sz="1400" b="0" kern="0" dirty="0">
              <a:solidFill>
                <a:schemeClr val="accent1"/>
              </a:solidFill>
              <a:latin typeface="微软雅黑" panose="020B0503020204020204" pitchFamily="34" charset="-122"/>
              <a:ea typeface="微软雅黑" panose="020B0503020204020204" pitchFamily="34" charset="-122"/>
            </a:endParaRPr>
          </a:p>
        </p:txBody>
      </p:sp>
      <p:pic>
        <p:nvPicPr>
          <p:cNvPr id="6" name="图片 4"/>
          <p:cNvPicPr>
            <a:picLocks noChangeAspect="1"/>
          </p:cNvPicPr>
          <p:nvPr/>
        </p:nvPicPr>
        <p:blipFill>
          <a:blip r:embed="rId1"/>
          <a:stretch>
            <a:fillRect/>
          </a:stretch>
        </p:blipFill>
        <p:spPr>
          <a:xfrm>
            <a:off x="720090" y="1378585"/>
            <a:ext cx="2647950" cy="4721860"/>
          </a:xfrm>
          <a:prstGeom prst="rect">
            <a:avLst/>
          </a:prstGeom>
          <a:noFill/>
          <a:ln>
            <a:noFill/>
          </a:ln>
        </p:spPr>
      </p:pic>
      <p:pic>
        <p:nvPicPr>
          <p:cNvPr id="7" name="图片 5"/>
          <p:cNvPicPr>
            <a:picLocks noChangeAspect="1"/>
          </p:cNvPicPr>
          <p:nvPr/>
        </p:nvPicPr>
        <p:blipFill>
          <a:blip r:embed="rId2"/>
          <a:stretch>
            <a:fillRect/>
          </a:stretch>
        </p:blipFill>
        <p:spPr>
          <a:xfrm>
            <a:off x="8434705" y="1378585"/>
            <a:ext cx="2651125" cy="4721225"/>
          </a:xfrm>
          <a:prstGeom prst="rect">
            <a:avLst/>
          </a:prstGeom>
          <a:noFill/>
          <a:ln>
            <a:noFill/>
          </a:ln>
        </p:spPr>
      </p:pic>
      <p:pic>
        <p:nvPicPr>
          <p:cNvPr id="8" name="图片 6"/>
          <p:cNvPicPr>
            <a:picLocks noChangeAspect="1"/>
          </p:cNvPicPr>
          <p:nvPr/>
        </p:nvPicPr>
        <p:blipFill>
          <a:blip r:embed="rId3"/>
          <a:stretch>
            <a:fillRect/>
          </a:stretch>
        </p:blipFill>
        <p:spPr>
          <a:xfrm>
            <a:off x="1385570" y="1378585"/>
            <a:ext cx="10231120" cy="97028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032510" y="259080"/>
            <a:ext cx="5120640" cy="517077"/>
            <a:chOff x="1873" y="424"/>
            <a:chExt cx="2575" cy="99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883"/>
            </a:xfrm>
            <a:prstGeom prst="rect">
              <a:avLst/>
            </a:prstGeom>
          </p:spPr>
          <p:txBody>
            <a:bodyPr wrap="square" lIns="91400" tIns="45699" rIns="91400" bIns="45699">
              <a:spAutoFit/>
            </a:bodyPr>
            <a:lstStyle/>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rPr>
                <a:t>黑盒测试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部分展示</a:t>
              </a:r>
              <a:r>
                <a:rPr lang="en-US" altLang="zh-CN" sz="2400" kern="0" dirty="0">
                  <a:solidFill>
                    <a:schemeClr val="accent1"/>
                  </a:solidFill>
                  <a:latin typeface="微软雅黑" panose="020B0503020204020204" pitchFamily="34" charset="-122"/>
                  <a:ea typeface="微软雅黑" panose="020B0503020204020204" pitchFamily="34" charset="-122"/>
                </a:rPr>
                <a:t>)</a:t>
              </a:r>
              <a:endParaRPr lang="en-US" altLang="zh-CN" sz="2400" kern="0" dirty="0">
                <a:solidFill>
                  <a:schemeClr val="accent1"/>
                </a:solidFill>
                <a:latin typeface="微软雅黑" panose="020B0503020204020204" pitchFamily="34" charset="-122"/>
                <a:ea typeface="微软雅黑" panose="020B0503020204020204" pitchFamily="34" charset="-122"/>
              </a:endParaRPr>
            </a:p>
          </p:txBody>
        </p:sp>
      </p:grpSp>
      <p:sp>
        <p:nvSpPr>
          <p:cNvPr id="100" name="文本框 99"/>
          <p:cNvSpPr txBox="1"/>
          <p:nvPr/>
        </p:nvSpPr>
        <p:spPr>
          <a:xfrm>
            <a:off x="3488690" y="2931795"/>
            <a:ext cx="5080000" cy="1383665"/>
          </a:xfrm>
          <a:prstGeom prst="rect">
            <a:avLst/>
          </a:prstGeom>
          <a:noFill/>
          <a:ln w="9525">
            <a:noFill/>
          </a:ln>
        </p:spPr>
        <p:txBody>
          <a:bodyPr>
            <a:spAutoFit/>
          </a:bodyPr>
          <a:p>
            <a:pPr indent="0"/>
            <a:r>
              <a:rPr lang="zh-CN" sz="1400" kern="0" dirty="0">
                <a:solidFill>
                  <a:schemeClr val="accent1"/>
                </a:solidFill>
                <a:latin typeface="微软雅黑" panose="020B0503020204020204" pitchFamily="34" charset="-122"/>
                <a:ea typeface="微软雅黑" panose="020B0503020204020204" pitchFamily="34" charset="-122"/>
                <a:sym typeface="+mn-ea"/>
              </a:rPr>
              <a:t>发帖数据测试</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data:{</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postTheme:求助,</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postContent:"help me",</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userID:"a4384c8b488baf812739acc730a24957",</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a:t>
            </a:r>
            <a:endParaRPr lang="zh-CN" sz="1400" b="0" kern="0" dirty="0">
              <a:solidFill>
                <a:schemeClr val="accent1"/>
              </a:solidFill>
              <a:latin typeface="微软雅黑" panose="020B0503020204020204" pitchFamily="34" charset="-122"/>
              <a:ea typeface="微软雅黑" panose="020B0503020204020204" pitchFamily="34" charset="-122"/>
            </a:endParaRPr>
          </a:p>
        </p:txBody>
      </p:sp>
      <p:pic>
        <p:nvPicPr>
          <p:cNvPr id="5" name="图片 7"/>
          <p:cNvPicPr>
            <a:picLocks noChangeAspect="1"/>
          </p:cNvPicPr>
          <p:nvPr/>
        </p:nvPicPr>
        <p:blipFill>
          <a:blip r:embed="rId1"/>
          <a:stretch>
            <a:fillRect/>
          </a:stretch>
        </p:blipFill>
        <p:spPr>
          <a:xfrm>
            <a:off x="525145" y="1360805"/>
            <a:ext cx="2900680" cy="5157470"/>
          </a:xfrm>
          <a:prstGeom prst="rect">
            <a:avLst/>
          </a:prstGeom>
          <a:noFill/>
          <a:ln>
            <a:noFill/>
          </a:ln>
        </p:spPr>
      </p:pic>
      <p:pic>
        <p:nvPicPr>
          <p:cNvPr id="9" name="图片 8"/>
          <p:cNvPicPr>
            <a:picLocks noChangeAspect="1"/>
          </p:cNvPicPr>
          <p:nvPr/>
        </p:nvPicPr>
        <p:blipFill>
          <a:blip r:embed="rId2"/>
          <a:stretch>
            <a:fillRect/>
          </a:stretch>
        </p:blipFill>
        <p:spPr>
          <a:xfrm>
            <a:off x="8500110" y="1363980"/>
            <a:ext cx="2867025" cy="5154295"/>
          </a:xfrm>
          <a:prstGeom prst="rect">
            <a:avLst/>
          </a:prstGeom>
          <a:noFill/>
          <a:ln>
            <a:noFill/>
          </a:ln>
        </p:spPr>
      </p:pic>
      <p:pic>
        <p:nvPicPr>
          <p:cNvPr id="10" name="图片 9"/>
          <p:cNvPicPr>
            <a:picLocks noChangeAspect="1"/>
          </p:cNvPicPr>
          <p:nvPr/>
        </p:nvPicPr>
        <p:blipFill>
          <a:blip r:embed="rId3"/>
          <a:stretch>
            <a:fillRect/>
          </a:stretch>
        </p:blipFill>
        <p:spPr>
          <a:xfrm>
            <a:off x="1253490" y="1550670"/>
            <a:ext cx="9279255" cy="94996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032510" y="259080"/>
            <a:ext cx="5120640" cy="517077"/>
            <a:chOff x="1873" y="424"/>
            <a:chExt cx="2575" cy="99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883"/>
            </a:xfrm>
            <a:prstGeom prst="rect">
              <a:avLst/>
            </a:prstGeom>
          </p:spPr>
          <p:txBody>
            <a:bodyPr wrap="square" lIns="91400" tIns="45699" rIns="91400" bIns="45699">
              <a:spAutoFit/>
            </a:bodyPr>
            <a:lstStyle/>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rPr>
                <a:t>黑盒测试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部分展示</a:t>
              </a:r>
              <a:r>
                <a:rPr lang="en-US" altLang="zh-CN" sz="2400" kern="0" dirty="0">
                  <a:solidFill>
                    <a:schemeClr val="accent1"/>
                  </a:solidFill>
                  <a:latin typeface="微软雅黑" panose="020B0503020204020204" pitchFamily="34" charset="-122"/>
                  <a:ea typeface="微软雅黑" panose="020B0503020204020204" pitchFamily="34" charset="-122"/>
                </a:rPr>
                <a:t>)</a:t>
              </a:r>
              <a:endParaRPr lang="en-US" altLang="zh-CN" sz="2400" kern="0" dirty="0">
                <a:solidFill>
                  <a:schemeClr val="accent1"/>
                </a:solidFill>
                <a:latin typeface="微软雅黑" panose="020B0503020204020204" pitchFamily="34" charset="-122"/>
                <a:ea typeface="微软雅黑" panose="020B0503020204020204" pitchFamily="34" charset="-122"/>
              </a:endParaRPr>
            </a:p>
          </p:txBody>
        </p:sp>
      </p:grpSp>
      <p:sp>
        <p:nvSpPr>
          <p:cNvPr id="100" name="文本框 99"/>
          <p:cNvSpPr txBox="1"/>
          <p:nvPr/>
        </p:nvSpPr>
        <p:spPr>
          <a:xfrm>
            <a:off x="3488690" y="2931795"/>
            <a:ext cx="5080000" cy="1814830"/>
          </a:xfrm>
          <a:prstGeom prst="rect">
            <a:avLst/>
          </a:prstGeom>
          <a:noFill/>
          <a:ln w="9525">
            <a:noFill/>
          </a:ln>
        </p:spPr>
        <p:txBody>
          <a:bodyPr>
            <a:spAutoFit/>
          </a:bodyPr>
          <a:p>
            <a:pPr indent="0"/>
            <a:r>
              <a:rPr lang="zh-CN" sz="1400" b="0" kern="0" dirty="0">
                <a:solidFill>
                  <a:schemeClr val="accent1"/>
                </a:solidFill>
                <a:latin typeface="微软雅黑" panose="020B0503020204020204" pitchFamily="34" charset="-122"/>
                <a:ea typeface="微软雅黑" panose="020B0503020204020204" pitchFamily="34" charset="-122"/>
              </a:rPr>
              <a:t>发起活动测试</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data:{</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ActivityName:"植物养护计划",</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ActivityType:养护,</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ActivityDescription:"water flowers",</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userId:"a4384c8b488baf812739acc730a24957",</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a:t>
            </a:r>
            <a:endParaRPr lang="zh-CN" sz="1400" b="0" kern="0" dirty="0">
              <a:solidFill>
                <a:schemeClr val="accent1"/>
              </a:solidFill>
              <a:latin typeface="微软雅黑" panose="020B0503020204020204" pitchFamily="34" charset="-122"/>
              <a:ea typeface="微软雅黑" panose="020B0503020204020204" pitchFamily="34" charset="-122"/>
            </a:endParaRPr>
          </a:p>
          <a:p>
            <a:pPr indent="0"/>
            <a:r>
              <a:rPr lang="zh-CN" sz="1400" b="0" kern="0" dirty="0">
                <a:solidFill>
                  <a:schemeClr val="accent1"/>
                </a:solidFill>
                <a:latin typeface="微软雅黑" panose="020B0503020204020204" pitchFamily="34" charset="-122"/>
                <a:ea typeface="微软雅黑" panose="020B0503020204020204" pitchFamily="34" charset="-122"/>
              </a:rPr>
              <a:t>        },</a:t>
            </a:r>
            <a:endParaRPr lang="zh-CN" sz="1400" b="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t="696" r="1825" b="554"/>
          <a:stretch>
            <a:fillRect/>
          </a:stretch>
        </p:blipFill>
        <p:spPr>
          <a:xfrm>
            <a:off x="517525" y="1064895"/>
            <a:ext cx="2975610" cy="5325745"/>
          </a:xfrm>
          <a:prstGeom prst="rect">
            <a:avLst/>
          </a:prstGeom>
          <a:noFill/>
          <a:ln>
            <a:noFill/>
          </a:ln>
        </p:spPr>
      </p:pic>
      <p:pic>
        <p:nvPicPr>
          <p:cNvPr id="3" name="图片 3"/>
          <p:cNvPicPr>
            <a:picLocks noChangeAspect="1"/>
          </p:cNvPicPr>
          <p:nvPr/>
        </p:nvPicPr>
        <p:blipFill>
          <a:blip r:embed="rId2"/>
          <a:stretch>
            <a:fillRect/>
          </a:stretch>
        </p:blipFill>
        <p:spPr>
          <a:xfrm>
            <a:off x="8281670" y="1064895"/>
            <a:ext cx="3004185" cy="5363845"/>
          </a:xfrm>
          <a:prstGeom prst="rect">
            <a:avLst/>
          </a:prstGeom>
          <a:noFill/>
          <a:ln>
            <a:noFill/>
          </a:ln>
        </p:spPr>
      </p:pic>
      <p:pic>
        <p:nvPicPr>
          <p:cNvPr id="6" name="图片 2"/>
          <p:cNvPicPr>
            <a:picLocks noChangeAspect="1"/>
          </p:cNvPicPr>
          <p:nvPr/>
        </p:nvPicPr>
        <p:blipFill>
          <a:blip r:embed="rId3"/>
          <a:stretch>
            <a:fillRect/>
          </a:stretch>
        </p:blipFill>
        <p:spPr>
          <a:xfrm>
            <a:off x="2130425" y="1324610"/>
            <a:ext cx="7931150" cy="143383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计算机测试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sp>
        <p:nvSpPr>
          <p:cNvPr id="8" name="副标题 681985"/>
          <p:cNvSpPr txBox="1">
            <a:spLocks noChangeArrowheads="1"/>
          </p:cNvSpPr>
          <p:nvPr/>
        </p:nvSpPr>
        <p:spPr bwMode="auto">
          <a:xfrm>
            <a:off x="304800" y="1351280"/>
            <a:ext cx="10241280" cy="51733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buFontTx/>
              <a:buNone/>
            </a:pPr>
            <a:r>
              <a:rPr lang="zh-CN" altLang="en-US" sz="2400" dirty="0"/>
              <a:t>        </a:t>
            </a:r>
            <a:r>
              <a:rPr lang="zh-CN" altLang="en-US" sz="2400" dirty="0">
                <a:solidFill>
                  <a:srgbClr val="E57688"/>
                </a:solidFill>
              </a:rPr>
              <a:t>模块并不是一个独立的程序，在单元测试时，需要为被测模块编制若干测试软件，用来代替它的上级模块和下级模块。</a:t>
            </a:r>
            <a:endParaRPr lang="zh-CN" altLang="en-US" sz="2400" dirty="0">
              <a:solidFill>
                <a:srgbClr val="E57688"/>
              </a:solidFill>
            </a:endParaRPr>
          </a:p>
          <a:p>
            <a:pPr indent="-6350">
              <a:buFontTx/>
              <a:buNone/>
            </a:pPr>
            <a:r>
              <a:rPr lang="en-US" altLang="zh-CN" sz="2400" dirty="0">
                <a:solidFill>
                  <a:srgbClr val="E57688"/>
                </a:solidFill>
              </a:rPr>
              <a:t>Test  Driver</a:t>
            </a:r>
            <a:r>
              <a:rPr lang="zh-CN" altLang="en-US" sz="2400" dirty="0">
                <a:solidFill>
                  <a:srgbClr val="E57688"/>
                </a:solidFill>
              </a:rPr>
              <a:t>（测试驱动模块）</a:t>
            </a:r>
            <a:endParaRPr lang="zh-CN" altLang="en-US" sz="2400" dirty="0">
              <a:solidFill>
                <a:srgbClr val="E57688"/>
              </a:solidFill>
            </a:endParaRPr>
          </a:p>
          <a:p>
            <a:pPr indent="-6350">
              <a:buFontTx/>
              <a:buNone/>
            </a:pPr>
            <a:r>
              <a:rPr lang="zh-CN" altLang="en-US" sz="2400" dirty="0">
                <a:solidFill>
                  <a:srgbClr val="E57688"/>
                </a:solidFill>
              </a:rPr>
              <a:t>        代替上级模块，它接收测试数据，把这些数据传送给被测试的模块，并且印出有关的结果。</a:t>
            </a:r>
            <a:endParaRPr lang="zh-CN" altLang="en-US" sz="2400" dirty="0">
              <a:solidFill>
                <a:srgbClr val="E57688"/>
              </a:solidFill>
            </a:endParaRPr>
          </a:p>
          <a:p>
            <a:pPr indent="-6350">
              <a:buFontTx/>
              <a:buNone/>
            </a:pPr>
            <a:r>
              <a:rPr lang="en-US" altLang="zh-CN" sz="2400" dirty="0">
                <a:solidFill>
                  <a:srgbClr val="E57688"/>
                </a:solidFill>
              </a:rPr>
              <a:t>Test  Stub</a:t>
            </a:r>
            <a:r>
              <a:rPr lang="zh-CN" altLang="en-US" sz="2400" dirty="0">
                <a:solidFill>
                  <a:srgbClr val="E57688"/>
                </a:solidFill>
              </a:rPr>
              <a:t>（测试存根模块）</a:t>
            </a:r>
            <a:endParaRPr lang="zh-CN" altLang="en-US" sz="2400" dirty="0">
              <a:solidFill>
                <a:srgbClr val="E57688"/>
              </a:solidFill>
            </a:endParaRPr>
          </a:p>
          <a:p>
            <a:pPr indent="-6350">
              <a:buFontTx/>
              <a:buNone/>
            </a:pPr>
            <a:r>
              <a:rPr lang="zh-CN" altLang="en-US" sz="2400" dirty="0">
                <a:solidFill>
                  <a:srgbClr val="E57688"/>
                </a:solidFill>
              </a:rPr>
              <a:t>        代替下级模块，也可以称为“虚拟子程序”。它使用被它代替的模块的接口，可能做最少量的数据操作，印出对入口的检验或操作结果，并且把控制归还给调用它的模块。</a:t>
            </a:r>
            <a:endParaRPr lang="zh-CN" altLang="en-US" sz="2400" dirty="0">
              <a:solidFill>
                <a:srgbClr val="E57688"/>
              </a:solidFill>
            </a:endParaRPr>
          </a:p>
        </p:txBody>
      </p:sp>
    </p:spTree>
  </p:cSld>
  <p:clrMapOvr>
    <a:masterClrMapping/>
  </p:clrMapOvr>
  <p:transition spd="slow" advClick="0">
    <p:cover dir="l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5345807" cy="532130"/>
            <a:chOff x="1873" y="424"/>
            <a:chExt cx="3930"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1984" y="535"/>
              <a:ext cx="3819" cy="727"/>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计伪码书写的存根程序和驱动程序</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501014" y="869314"/>
            <a:ext cx="11290936" cy="57194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endParaRPr lang="zh-CN" altLang="en-US" b="0" dirty="0">
              <a:solidFill>
                <a:srgbClr val="E57688"/>
              </a:solidFill>
            </a:endParaRPr>
          </a:p>
        </p:txBody>
      </p:sp>
      <p:sp>
        <p:nvSpPr>
          <p:cNvPr id="7" name="副标题 489473"/>
          <p:cNvSpPr txBox="1">
            <a:spLocks noChangeArrowheads="1"/>
          </p:cNvSpPr>
          <p:nvPr/>
        </p:nvSpPr>
        <p:spPr bwMode="auto">
          <a:xfrm>
            <a:off x="501015" y="869315"/>
            <a:ext cx="5511800" cy="59886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buFontTx/>
              <a:buNone/>
            </a:pPr>
            <a:r>
              <a:rPr lang="en-US" altLang="zh-CN" sz="2000" dirty="0">
                <a:solidFill>
                  <a:srgbClr val="E57688"/>
                </a:solidFill>
              </a:rPr>
              <a:t>Ⅰ. TEST STUB(*</a:t>
            </a:r>
            <a:r>
              <a:rPr lang="zh-CN" altLang="en-US" sz="2000" dirty="0">
                <a:solidFill>
                  <a:srgbClr val="E57688"/>
                </a:solidFill>
              </a:rPr>
              <a:t>测试正文编辑模</a:t>
            </a:r>
            <a:endParaRPr lang="en-US" altLang="zh-CN" sz="2000" dirty="0">
              <a:solidFill>
                <a:srgbClr val="E57688"/>
              </a:solidFill>
            </a:endParaRPr>
          </a:p>
          <a:p>
            <a:pPr indent="-6350">
              <a:buFontTx/>
              <a:buNone/>
            </a:pPr>
            <a:r>
              <a:rPr lang="zh-CN" altLang="en-US" sz="2000" dirty="0">
                <a:solidFill>
                  <a:srgbClr val="E57688"/>
                </a:solidFill>
              </a:rPr>
              <a:t>块用的存根程序*</a:t>
            </a:r>
            <a:r>
              <a:rPr lang="en-US" altLang="zh-CN" sz="2000" dirty="0">
                <a:solidFill>
                  <a:srgbClr val="E57688"/>
                </a:solidFill>
              </a:rPr>
              <a:t>)</a:t>
            </a:r>
            <a:endParaRPr lang="en-US" altLang="zh-CN" sz="2000" dirty="0">
              <a:solidFill>
                <a:srgbClr val="E57688"/>
              </a:solidFill>
            </a:endParaRPr>
          </a:p>
          <a:p>
            <a:pPr indent="-6350">
              <a:buFontTx/>
              <a:buNone/>
            </a:pPr>
            <a:r>
              <a:rPr lang="zh-CN" altLang="en-US" sz="2000" dirty="0">
                <a:solidFill>
                  <a:srgbClr val="E57688"/>
                </a:solidFill>
              </a:rPr>
              <a:t>		初始化；</a:t>
            </a:r>
            <a:endParaRPr lang="zh-CN" altLang="en-US" sz="2000" dirty="0">
              <a:solidFill>
                <a:srgbClr val="E57688"/>
              </a:solidFill>
            </a:endParaRPr>
          </a:p>
          <a:p>
            <a:pPr indent="-6350">
              <a:buFontTx/>
              <a:buNone/>
            </a:pPr>
            <a:r>
              <a:rPr lang="zh-CN" altLang="en-US" sz="2000" dirty="0">
                <a:solidFill>
                  <a:srgbClr val="E57688"/>
                </a:solidFill>
              </a:rPr>
              <a:t>		输出信息“进入了正文编辑程序”；</a:t>
            </a:r>
            <a:endParaRPr lang="zh-CN" altLang="en-US" sz="2000" dirty="0">
              <a:solidFill>
                <a:srgbClr val="E57688"/>
              </a:solidFill>
            </a:endParaRPr>
          </a:p>
          <a:p>
            <a:pPr indent="-6350">
              <a:buFontTx/>
              <a:buNone/>
            </a:pPr>
            <a:r>
              <a:rPr lang="zh-CN" altLang="en-US" sz="2000" dirty="0">
                <a:solidFill>
                  <a:srgbClr val="E57688"/>
                </a:solidFill>
              </a:rPr>
              <a:t>		输出  “输入的控制信息是”</a:t>
            </a:r>
            <a:endParaRPr lang="en-US" altLang="zh-CN" sz="2000" dirty="0">
              <a:solidFill>
                <a:srgbClr val="E57688"/>
              </a:solidFill>
            </a:endParaRPr>
          </a:p>
          <a:p>
            <a:pPr indent="-6350">
              <a:buFontTx/>
              <a:buNone/>
            </a:pPr>
            <a:r>
              <a:rPr lang="zh-CN" altLang="en-US" sz="2000" dirty="0">
                <a:solidFill>
                  <a:srgbClr val="E57688"/>
                </a:solidFill>
              </a:rPr>
              <a:t>  </a:t>
            </a:r>
            <a:r>
              <a:rPr lang="en-US" altLang="zh-CN" sz="2000" dirty="0">
                <a:solidFill>
                  <a:srgbClr val="E57688"/>
                </a:solidFill>
              </a:rPr>
              <a:t>CFUNCT</a:t>
            </a:r>
            <a:r>
              <a:rPr lang="zh-CN" altLang="en-US" sz="2000" dirty="0">
                <a:solidFill>
                  <a:srgbClr val="E57688"/>
                </a:solidFill>
              </a:rPr>
              <a:t>；</a:t>
            </a:r>
            <a:endParaRPr lang="zh-CN" altLang="en-US" sz="2000" dirty="0">
              <a:solidFill>
                <a:srgbClr val="E57688"/>
              </a:solidFill>
            </a:endParaRPr>
          </a:p>
          <a:p>
            <a:pPr indent="-6350">
              <a:buFontTx/>
              <a:buNone/>
            </a:pPr>
            <a:r>
              <a:rPr lang="zh-CN" altLang="en-US" sz="2000" dirty="0">
                <a:solidFill>
                  <a:srgbClr val="E57688"/>
                </a:solidFill>
              </a:rPr>
              <a:t>		输出缓冲区中的字符串；</a:t>
            </a:r>
            <a:endParaRPr lang="zh-CN" altLang="en-US" sz="2000" dirty="0">
              <a:solidFill>
                <a:srgbClr val="E57688"/>
              </a:solidFill>
            </a:endParaRPr>
          </a:p>
          <a:p>
            <a:pPr indent="-6350">
              <a:buFontTx/>
              <a:buNone/>
            </a:pPr>
            <a:r>
              <a:rPr lang="en-US" altLang="zh-CN" sz="2000" dirty="0">
                <a:solidFill>
                  <a:srgbClr val="E57688"/>
                </a:solidFill>
              </a:rPr>
              <a:t>		IF    CFUNCT=CHANGE</a:t>
            </a:r>
            <a:endParaRPr lang="en-US" altLang="zh-CN" sz="2000" dirty="0">
              <a:solidFill>
                <a:srgbClr val="E57688"/>
              </a:solidFill>
            </a:endParaRPr>
          </a:p>
          <a:p>
            <a:pPr indent="-6350">
              <a:buFontTx/>
              <a:buNone/>
            </a:pPr>
            <a:r>
              <a:rPr lang="en-US" altLang="zh-CN" sz="2000" dirty="0">
                <a:solidFill>
                  <a:srgbClr val="E57688"/>
                </a:solidFill>
              </a:rPr>
              <a:t>		  THEN</a:t>
            </a:r>
            <a:endParaRPr lang="en-US" altLang="zh-CN" sz="2000" dirty="0">
              <a:solidFill>
                <a:srgbClr val="E57688"/>
              </a:solidFill>
            </a:endParaRPr>
          </a:p>
          <a:p>
            <a:pPr indent="-6350">
              <a:buFontTx/>
              <a:buNone/>
            </a:pPr>
            <a:r>
              <a:rPr lang="zh-CN" altLang="en-US" sz="2000" dirty="0">
                <a:solidFill>
                  <a:srgbClr val="E57688"/>
                </a:solidFill>
              </a:rPr>
              <a:t>			把缓冲区中第二个字改为***</a:t>
            </a:r>
            <a:endParaRPr lang="zh-CN" altLang="en-US" sz="2000" dirty="0">
              <a:solidFill>
                <a:srgbClr val="E57688"/>
              </a:solidFill>
            </a:endParaRPr>
          </a:p>
          <a:p>
            <a:pPr indent="-6350">
              <a:buFontTx/>
              <a:buNone/>
            </a:pPr>
            <a:r>
              <a:rPr lang="en-US" altLang="zh-CN" sz="2000" dirty="0">
                <a:solidFill>
                  <a:srgbClr val="E57688"/>
                </a:solidFill>
              </a:rPr>
              <a:t>		  ELSE</a:t>
            </a:r>
            <a:endParaRPr lang="en-US" altLang="zh-CN" sz="2000" dirty="0">
              <a:solidFill>
                <a:srgbClr val="E57688"/>
              </a:solidFill>
            </a:endParaRPr>
          </a:p>
          <a:p>
            <a:pPr indent="-6350">
              <a:buFontTx/>
              <a:buNone/>
            </a:pPr>
            <a:r>
              <a:rPr lang="zh-CN" altLang="en-US" sz="2000" dirty="0">
                <a:solidFill>
                  <a:srgbClr val="E57688"/>
                </a:solidFill>
              </a:rPr>
              <a:t>			在缓冲区的尾部加</a:t>
            </a:r>
            <a:r>
              <a:rPr lang="en-US" altLang="zh-CN" sz="2000" dirty="0">
                <a:solidFill>
                  <a:srgbClr val="E57688"/>
                </a:solidFill>
              </a:rPr>
              <a:t>???</a:t>
            </a:r>
            <a:endParaRPr lang="en-US" altLang="zh-CN" sz="2000" dirty="0">
              <a:solidFill>
                <a:srgbClr val="E57688"/>
              </a:solidFill>
            </a:endParaRPr>
          </a:p>
          <a:p>
            <a:pPr indent="-6350">
              <a:buFontTx/>
              <a:buNone/>
            </a:pPr>
            <a:r>
              <a:rPr lang="en-US" altLang="zh-CN" sz="2000" dirty="0">
                <a:solidFill>
                  <a:srgbClr val="E57688"/>
                </a:solidFill>
              </a:rPr>
              <a:t>		END	IF</a:t>
            </a:r>
            <a:r>
              <a:rPr lang="zh-CN" altLang="en-US" sz="2000" dirty="0">
                <a:solidFill>
                  <a:srgbClr val="E57688"/>
                </a:solidFill>
              </a:rPr>
              <a:t>；</a:t>
            </a:r>
            <a:endParaRPr lang="zh-CN" altLang="en-US" sz="2000" dirty="0">
              <a:solidFill>
                <a:srgbClr val="E57688"/>
              </a:solidFill>
            </a:endParaRPr>
          </a:p>
          <a:p>
            <a:pPr indent="-6350">
              <a:buFontTx/>
              <a:buNone/>
            </a:pPr>
            <a:r>
              <a:rPr lang="zh-CN" altLang="en-US" sz="2000" dirty="0">
                <a:solidFill>
                  <a:srgbClr val="E57688"/>
                </a:solidFill>
              </a:rPr>
              <a:t>		输出缓冲区中的新字符串；</a:t>
            </a:r>
            <a:endParaRPr lang="zh-CN" altLang="en-US" sz="2000" dirty="0">
              <a:solidFill>
                <a:srgbClr val="E57688"/>
              </a:solidFill>
            </a:endParaRPr>
          </a:p>
          <a:p>
            <a:pPr indent="-6350">
              <a:buFontTx/>
              <a:buNone/>
            </a:pPr>
            <a:r>
              <a:rPr lang="en-US" altLang="zh-CN" sz="2000" dirty="0">
                <a:solidFill>
                  <a:srgbClr val="E57688"/>
                </a:solidFill>
              </a:rPr>
              <a:t>END TEST STUB</a:t>
            </a:r>
            <a:endParaRPr lang="en-US" altLang="zh-CN" sz="2000" dirty="0">
              <a:solidFill>
                <a:srgbClr val="E57688"/>
              </a:solidFill>
            </a:endParaRPr>
          </a:p>
        </p:txBody>
      </p:sp>
      <p:sp>
        <p:nvSpPr>
          <p:cNvPr id="9" name="副标题 491521"/>
          <p:cNvSpPr txBox="1">
            <a:spLocks noChangeArrowheads="1"/>
          </p:cNvSpPr>
          <p:nvPr/>
        </p:nvSpPr>
        <p:spPr bwMode="auto">
          <a:xfrm>
            <a:off x="5719483" y="940026"/>
            <a:ext cx="3926541" cy="57833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buFontTx/>
              <a:buNone/>
            </a:pPr>
            <a:r>
              <a:rPr lang="en-US" altLang="zh-CN" sz="2400" dirty="0">
                <a:solidFill>
                  <a:srgbClr val="E57688"/>
                </a:solidFill>
              </a:rPr>
              <a:t>Ⅱ. TEST  DRIVER(*</a:t>
            </a:r>
            <a:r>
              <a:rPr lang="zh-CN" altLang="en-US" sz="2400" dirty="0">
                <a:solidFill>
                  <a:srgbClr val="E57688"/>
                </a:solidFill>
              </a:rPr>
              <a:t>测试正文编辑模块用的驱动程序*</a:t>
            </a:r>
            <a:r>
              <a:rPr lang="en-US" altLang="zh-CN" sz="2400" dirty="0">
                <a:solidFill>
                  <a:srgbClr val="E57688"/>
                </a:solidFill>
              </a:rPr>
              <a:t>)</a:t>
            </a:r>
            <a:endParaRPr lang="en-US" altLang="zh-CN" sz="2400" dirty="0">
              <a:solidFill>
                <a:srgbClr val="E57688"/>
              </a:solidFill>
            </a:endParaRPr>
          </a:p>
          <a:p>
            <a:pPr indent="-6350">
              <a:buFontTx/>
              <a:buNone/>
            </a:pPr>
            <a:r>
              <a:rPr lang="zh-CN" altLang="en-US" sz="2400" dirty="0">
                <a:solidFill>
                  <a:srgbClr val="E57688"/>
                </a:solidFill>
              </a:rPr>
              <a:t>		说明长度为</a:t>
            </a:r>
            <a:r>
              <a:rPr lang="en-US" altLang="zh-CN" sz="2400" dirty="0">
                <a:solidFill>
                  <a:srgbClr val="E57688"/>
                </a:solidFill>
              </a:rPr>
              <a:t>2500</a:t>
            </a:r>
            <a:r>
              <a:rPr lang="zh-CN" altLang="en-US" sz="2400" dirty="0">
                <a:solidFill>
                  <a:srgbClr val="E57688"/>
                </a:solidFill>
              </a:rPr>
              <a:t>个字符的一个缓冲区；</a:t>
            </a:r>
            <a:endParaRPr lang="zh-CN" altLang="en-US" sz="2400" dirty="0">
              <a:solidFill>
                <a:srgbClr val="E57688"/>
              </a:solidFill>
            </a:endParaRPr>
          </a:p>
          <a:p>
            <a:pPr indent="-6350">
              <a:buFontTx/>
              <a:buNone/>
            </a:pPr>
            <a:r>
              <a:rPr lang="zh-CN" altLang="en-US" sz="2400" dirty="0">
                <a:solidFill>
                  <a:srgbClr val="E57688"/>
                </a:solidFill>
              </a:rPr>
              <a:t>		把</a:t>
            </a:r>
            <a:r>
              <a:rPr lang="en-US" altLang="zh-CN" sz="2400" dirty="0">
                <a:solidFill>
                  <a:srgbClr val="E57688"/>
                </a:solidFill>
              </a:rPr>
              <a:t>CFUNCT</a:t>
            </a:r>
            <a:r>
              <a:rPr lang="zh-CN" altLang="en-US" sz="2400" dirty="0">
                <a:solidFill>
                  <a:srgbClr val="E57688"/>
                </a:solidFill>
              </a:rPr>
              <a:t>置为希望测试的状态；</a:t>
            </a:r>
            <a:endParaRPr lang="zh-CN" altLang="en-US" sz="2400" dirty="0">
              <a:solidFill>
                <a:srgbClr val="E57688"/>
              </a:solidFill>
            </a:endParaRPr>
          </a:p>
          <a:p>
            <a:pPr indent="-6350">
              <a:buFontTx/>
              <a:buNone/>
            </a:pPr>
            <a:r>
              <a:rPr lang="zh-CN" altLang="en-US" sz="2400" dirty="0">
                <a:solidFill>
                  <a:srgbClr val="E57688"/>
                </a:solidFill>
              </a:rPr>
              <a:t>		输入字符串；</a:t>
            </a:r>
            <a:endParaRPr lang="zh-CN" altLang="en-US" sz="2400" dirty="0">
              <a:solidFill>
                <a:srgbClr val="E57688"/>
              </a:solidFill>
            </a:endParaRPr>
          </a:p>
          <a:p>
            <a:pPr indent="-6350">
              <a:buFontTx/>
              <a:buNone/>
            </a:pPr>
            <a:r>
              <a:rPr lang="zh-CN" altLang="en-US" sz="2400" dirty="0">
                <a:solidFill>
                  <a:srgbClr val="E57688"/>
                </a:solidFill>
              </a:rPr>
              <a:t>		调用正文编辑模块；</a:t>
            </a:r>
            <a:endParaRPr lang="zh-CN" altLang="en-US" sz="2400" dirty="0">
              <a:solidFill>
                <a:srgbClr val="E57688"/>
              </a:solidFill>
            </a:endParaRPr>
          </a:p>
          <a:p>
            <a:pPr indent="-6350">
              <a:buFontTx/>
              <a:buNone/>
            </a:pPr>
            <a:r>
              <a:rPr lang="zh-CN" altLang="en-US" sz="2400" dirty="0">
                <a:solidFill>
                  <a:srgbClr val="E57688"/>
                </a:solidFill>
              </a:rPr>
              <a:t>		停止或再次初启；</a:t>
            </a:r>
            <a:endParaRPr lang="zh-CN" altLang="en-US" sz="2400" dirty="0">
              <a:solidFill>
                <a:srgbClr val="E57688"/>
              </a:solidFill>
            </a:endParaRPr>
          </a:p>
          <a:p>
            <a:pPr indent="-6350">
              <a:buFontTx/>
              <a:buNone/>
            </a:pPr>
            <a:r>
              <a:rPr lang="en-US" altLang="zh-CN" sz="2400" dirty="0">
                <a:solidFill>
                  <a:srgbClr val="E57688"/>
                </a:solidFill>
              </a:rPr>
              <a:t>      END   TEST   DRIVER</a:t>
            </a:r>
            <a:endParaRPr lang="zh-CN" altLang="en-US" sz="2400" dirty="0">
              <a:solidFill>
                <a:srgbClr val="E57688"/>
              </a:solidFill>
            </a:endParaRPr>
          </a:p>
        </p:txBody>
      </p:sp>
    </p:spTree>
  </p:cSld>
  <p:clrMapOvr>
    <a:masterClrMapping/>
  </p:clrMapOvr>
  <p:transition spd="slow" advClick="0">
    <p:cover dir="l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集成测试</a:t>
            </a:r>
            <a:endParaRPr lang="zh-CN" altLang="en-US" sz="3200" b="1" dirty="0">
              <a:solidFill>
                <a:schemeClr val="accent1"/>
              </a:solidFill>
              <a:latin typeface="微软雅黑" panose="020B0503020204020204" pitchFamily="34" charset="-122"/>
              <a:ea typeface="微软雅黑" panose="020B0503020204020204" pitchFamily="34" charset="-122"/>
              <a:sym typeface="+mn-ea"/>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集成测试简述</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6" name="副标题 757761"/>
          <p:cNvSpPr>
            <a:spLocks noGrp="1" noChangeArrowheads="1"/>
          </p:cNvSpPr>
          <p:nvPr/>
        </p:nvSpPr>
        <p:spPr bwMode="auto">
          <a:xfrm>
            <a:off x="440690" y="1308735"/>
            <a:ext cx="10971530" cy="18065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har char="•"/>
              <a:defRPr sz="2800" b="1" kern="1200">
                <a:solidFill>
                  <a:schemeClr val="tx1"/>
                </a:solidFill>
                <a:latin typeface="+mn-lt"/>
                <a:ea typeface="+mn-ea"/>
                <a:cs typeface="+mn-cs"/>
              </a:defRPr>
            </a:lvl1pPr>
            <a:lvl2pPr marL="742950" lvl="1" indent="-285750" algn="l" rtl="0" fontAlgn="base">
              <a:spcBef>
                <a:spcPct val="20000"/>
              </a:spcBef>
              <a:spcAft>
                <a:spcPct val="0"/>
              </a:spcAft>
              <a:buChar char="–"/>
              <a:defRPr sz="2800" b="1" kern="1200">
                <a:solidFill>
                  <a:schemeClr val="tx1"/>
                </a:solidFill>
                <a:latin typeface="+mn-lt"/>
                <a:ea typeface="+mn-ea"/>
                <a:cs typeface="+mn-cs"/>
              </a:defRPr>
            </a:lvl2pPr>
            <a:lvl3pPr marL="1143000" lvl="2" indent="-228600" algn="l" rtl="0" fontAlgn="base">
              <a:spcBef>
                <a:spcPct val="20000"/>
              </a:spcBef>
              <a:spcAft>
                <a:spcPct val="0"/>
              </a:spcAft>
              <a:buChar char="•"/>
              <a:defRPr sz="2800" b="1" kern="1200">
                <a:solidFill>
                  <a:schemeClr val="tx1"/>
                </a:solidFill>
                <a:latin typeface="+mn-lt"/>
                <a:ea typeface="+mn-ea"/>
                <a:cs typeface="+mn-cs"/>
              </a:defRPr>
            </a:lvl3pPr>
            <a:lvl4pPr marL="1600200" lvl="3" indent="-228600" algn="l" rtl="0" fontAlgn="base">
              <a:spcBef>
                <a:spcPct val="20000"/>
              </a:spcBef>
              <a:spcAft>
                <a:spcPct val="0"/>
              </a:spcAft>
              <a:buChar char="–"/>
              <a:defRPr sz="2800" b="1" kern="1200">
                <a:solidFill>
                  <a:schemeClr val="tx1"/>
                </a:solidFill>
                <a:latin typeface="+mn-lt"/>
                <a:ea typeface="+mn-ea"/>
                <a:cs typeface="+mn-cs"/>
              </a:defRPr>
            </a:lvl4pPr>
            <a:lvl5pPr marL="2057400" lvl="4" indent="-228600" algn="l" rtl="0" fontAlgn="base">
              <a:spcBef>
                <a:spcPct val="20000"/>
              </a:spcBef>
              <a:spcAft>
                <a:spcPct val="0"/>
              </a:spcAft>
              <a:buChar char="»"/>
              <a:defRPr sz="2800" b="1"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9pPr>
          </a:lstStyle>
          <a:p>
            <a:pPr indent="-6350">
              <a:lnSpc>
                <a:spcPct val="90000"/>
              </a:lnSpc>
              <a:buFontTx/>
              <a:buNone/>
            </a:pPr>
            <a:r>
              <a:rPr dirty="0">
                <a:solidFill>
                  <a:srgbClr val="E57688"/>
                </a:solidFill>
              </a:rPr>
              <a:t>集成测试是测试和组装软件的系统化技术,主要目标是发现与接口有关的问题</a:t>
            </a:r>
            <a:endParaRPr lang="zh-CN" altLang="en-US" b="0" dirty="0">
              <a:solidFill>
                <a:srgbClr val="E57688"/>
              </a:solidFill>
            </a:endParaRPr>
          </a:p>
        </p:txBody>
      </p:sp>
      <p:sp>
        <p:nvSpPr>
          <p:cNvPr id="2" name="文本框 1"/>
          <p:cNvSpPr txBox="1"/>
          <p:nvPr/>
        </p:nvSpPr>
        <p:spPr>
          <a:xfrm>
            <a:off x="440690" y="2257425"/>
            <a:ext cx="11679555" cy="534035"/>
          </a:xfrm>
          <a:prstGeom prst="rect">
            <a:avLst/>
          </a:prstGeom>
          <a:noFill/>
        </p:spPr>
        <p:txBody>
          <a:bodyPr wrap="none" rtlCol="0">
            <a:spAutoFit/>
          </a:bodyPr>
          <a:lstStyle/>
          <a:p>
            <a:pPr marL="342900" indent="-6350" algn="l" fontAlgn="base">
              <a:lnSpc>
                <a:spcPct val="90000"/>
              </a:lnSpc>
              <a:spcBef>
                <a:spcPct val="20000"/>
              </a:spcBef>
              <a:buClrTx/>
              <a:buSzTx/>
              <a:buFontTx/>
            </a:pPr>
            <a:r>
              <a:rPr lang="zh-CN" sz="2800" b="1" dirty="0">
                <a:solidFill>
                  <a:srgbClr val="E57688"/>
                </a:solidFill>
              </a:rPr>
              <a:t>将</a:t>
            </a:r>
            <a:r>
              <a:rPr sz="2800" b="1" dirty="0">
                <a:solidFill>
                  <a:srgbClr val="E57688"/>
                </a:solidFill>
              </a:rPr>
              <a:t>模块组装成程序</a:t>
            </a:r>
            <a:r>
              <a:rPr lang="zh-CN" sz="2800" b="1" dirty="0">
                <a:solidFill>
                  <a:srgbClr val="E57688"/>
                </a:solidFill>
              </a:rPr>
              <a:t>有</a:t>
            </a:r>
            <a:r>
              <a:rPr sz="2800" b="1" dirty="0">
                <a:solidFill>
                  <a:srgbClr val="E57688"/>
                </a:solidFill>
              </a:rPr>
              <a:t>两种方法:</a:t>
            </a:r>
            <a:r>
              <a:rPr sz="3200" b="1" dirty="0">
                <a:solidFill>
                  <a:schemeClr val="accent1"/>
                </a:solidFill>
                <a:effectLst>
                  <a:outerShdw blurRad="38100" dist="25400" dir="5400000" algn="ctr" rotWithShape="0">
                    <a:srgbClr val="6E747A">
                      <a:alpha val="43000"/>
                    </a:srgbClr>
                  </a:outerShdw>
                </a:effectLst>
              </a:rPr>
              <a:t>非渐增式测试方法</a:t>
            </a:r>
            <a:r>
              <a:rPr lang="zh-CN" altLang="en-US" sz="2800" b="1" dirty="0">
                <a:solidFill>
                  <a:srgbClr val="E57688"/>
                </a:solidFill>
              </a:rPr>
              <a:t>和</a:t>
            </a:r>
            <a:r>
              <a:rPr sz="3200" b="1" dirty="0">
                <a:solidFill>
                  <a:schemeClr val="accent1"/>
                </a:solidFill>
                <a:effectLst>
                  <a:outerShdw blurRad="38100" dist="25400" dir="5400000" algn="ctr" rotWithShape="0">
                    <a:srgbClr val="6E747A">
                      <a:alpha val="43000"/>
                    </a:srgbClr>
                  </a:outerShdw>
                </a:effectLst>
              </a:rPr>
              <a:t>渐增式测试方法</a:t>
            </a:r>
            <a:endParaRPr sz="3200" b="1" dirty="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440690" y="3048635"/>
            <a:ext cx="5173345" cy="3155950"/>
          </a:xfrm>
          <a:prstGeom prst="rect">
            <a:avLst/>
          </a:prstGeom>
          <a:noFill/>
          <a:ln>
            <a:noFill/>
          </a:ln>
        </p:spPr>
        <p:txBody>
          <a:bodyPr wrap="square" rtlCol="0">
            <a:spAutoFit/>
          </a:bodyPr>
          <a:lstStyle/>
          <a:p>
            <a:pPr marL="342900" indent="-6350" algn="l" fontAlgn="base">
              <a:lnSpc>
                <a:spcPct val="90000"/>
              </a:lnSpc>
              <a:spcBef>
                <a:spcPct val="20000"/>
              </a:spcBef>
              <a:buClrTx/>
              <a:buSzTx/>
              <a:buFontTx/>
              <a:buNone/>
            </a:pPr>
            <a:r>
              <a:rPr lang="zh-CN" sz="2800" b="1" dirty="0">
                <a:solidFill>
                  <a:schemeClr val="accent1"/>
                </a:solidFill>
                <a:effectLst>
                  <a:outerShdw blurRad="38100" dist="25400" dir="5400000" algn="ctr" rotWithShape="0">
                    <a:srgbClr val="6E747A">
                      <a:alpha val="43000"/>
                    </a:srgbClr>
                  </a:outerShdw>
                </a:effectLst>
              </a:rPr>
              <a:t>非渐增式测试方法：</a:t>
            </a:r>
            <a:endParaRPr lang="zh-CN" sz="2800" b="1" dirty="0">
              <a:solidFill>
                <a:schemeClr val="accent1"/>
              </a:solidFill>
              <a:effectLst>
                <a:outerShdw blurRad="38100" dist="25400" dir="5400000" algn="ctr" rotWithShape="0">
                  <a:srgbClr val="6E747A">
                    <a:alpha val="43000"/>
                  </a:srgbClr>
                </a:outerShdw>
              </a:effectLst>
            </a:endParaRPr>
          </a:p>
          <a:p>
            <a:pPr marL="342900" indent="-6350" algn="l" fontAlgn="base">
              <a:lnSpc>
                <a:spcPct val="90000"/>
              </a:lnSpc>
              <a:spcBef>
                <a:spcPct val="20000"/>
              </a:spcBef>
              <a:buClrTx/>
              <a:buSzTx/>
              <a:buFontTx/>
            </a:pPr>
            <a:r>
              <a:rPr lang="zh-CN" sz="2000" b="1" dirty="0">
                <a:solidFill>
                  <a:srgbClr val="E57688"/>
                </a:solidFill>
              </a:rPr>
              <a:t>先分别测试每个模块,再把所有模块按设计要求放在一起结合成所要的程序。</a:t>
            </a:r>
            <a:endParaRPr lang="zh-CN" sz="2000" b="1" dirty="0">
              <a:solidFill>
                <a:srgbClr val="E57688"/>
              </a:solidFill>
            </a:endParaRPr>
          </a:p>
          <a:p>
            <a:pPr marL="342900" indent="-6350" algn="l" fontAlgn="base">
              <a:lnSpc>
                <a:spcPct val="90000"/>
              </a:lnSpc>
              <a:spcBef>
                <a:spcPct val="20000"/>
              </a:spcBef>
              <a:buClrTx/>
              <a:buSzTx/>
              <a:buFontTx/>
            </a:pPr>
            <a:r>
              <a:rPr lang="zh-CN" sz="2000" b="1" dirty="0">
                <a:solidFill>
                  <a:srgbClr val="E57688"/>
                </a:solidFill>
              </a:rPr>
              <a:t>异同：非渐增式测试一下子把所有模块放在一起,并把庞大的程序作为一个整体来测试,测试者面对的情况十分复杂。</a:t>
            </a:r>
            <a:endParaRPr lang="zh-CN" sz="2000" b="1" dirty="0">
              <a:solidFill>
                <a:srgbClr val="E57688"/>
              </a:solidFill>
            </a:endParaRPr>
          </a:p>
          <a:p>
            <a:pPr marL="342900" indent="-6350" algn="l" fontAlgn="base">
              <a:lnSpc>
                <a:spcPct val="90000"/>
              </a:lnSpc>
              <a:spcBef>
                <a:spcPct val="20000"/>
              </a:spcBef>
              <a:buClrTx/>
              <a:buSzTx/>
              <a:buFontTx/>
            </a:pPr>
            <a:r>
              <a:rPr lang="zh-CN" sz="2000" b="1" dirty="0">
                <a:solidFill>
                  <a:srgbClr val="E57688"/>
                </a:solidFill>
              </a:rPr>
              <a:t>在庞大的程序中想要诊断定位一个错误是非常困难的,改正错误更是极端困难,而且一旦改正一个错误之后,马上又会遇到新的错误。</a:t>
            </a:r>
            <a:endParaRPr lang="zh-CN" altLang="en-US" sz="2000" b="1" dirty="0">
              <a:solidFill>
                <a:srgbClr val="E57688"/>
              </a:solidFill>
            </a:endParaRPr>
          </a:p>
        </p:txBody>
      </p:sp>
      <p:sp>
        <p:nvSpPr>
          <p:cNvPr id="5" name="文本框 4"/>
          <p:cNvSpPr txBox="1"/>
          <p:nvPr/>
        </p:nvSpPr>
        <p:spPr>
          <a:xfrm>
            <a:off x="6356350" y="3048635"/>
            <a:ext cx="5173345" cy="3279140"/>
          </a:xfrm>
          <a:prstGeom prst="rect">
            <a:avLst/>
          </a:prstGeom>
          <a:noFill/>
          <a:ln>
            <a:noFill/>
          </a:ln>
        </p:spPr>
        <p:txBody>
          <a:bodyPr wrap="square" rtlCol="0">
            <a:spAutoFit/>
          </a:bodyPr>
          <a:lstStyle/>
          <a:p>
            <a:pPr marL="342900" indent="-6350" algn="l" fontAlgn="base">
              <a:lnSpc>
                <a:spcPct val="90000"/>
              </a:lnSpc>
              <a:spcBef>
                <a:spcPct val="20000"/>
              </a:spcBef>
              <a:buClrTx/>
              <a:buSzTx/>
              <a:buFont typeface="Arial" panose="020B0604020202020204" pitchFamily="34" charset="0"/>
              <a:buNone/>
            </a:pPr>
            <a:r>
              <a:rPr lang="zh-CN" sz="2800" b="1" dirty="0">
                <a:solidFill>
                  <a:schemeClr val="accent1"/>
                </a:solidFill>
                <a:effectLst>
                  <a:outerShdw blurRad="38100" dist="25400" dir="5400000" algn="ctr" rotWithShape="0">
                    <a:srgbClr val="6E747A">
                      <a:alpha val="43000"/>
                    </a:srgbClr>
                  </a:outerShdw>
                </a:effectLst>
              </a:rPr>
              <a:t>渐增式测试方法：</a:t>
            </a:r>
            <a:endParaRPr lang="zh-CN" sz="2800" b="1" dirty="0">
              <a:solidFill>
                <a:schemeClr val="accent1"/>
              </a:solidFill>
              <a:effectLst>
                <a:outerShdw blurRad="38100" dist="25400" dir="5400000" algn="ctr" rotWithShape="0">
                  <a:srgbClr val="6E747A">
                    <a:alpha val="43000"/>
                  </a:srgbClr>
                </a:outerShdw>
              </a:effectLst>
            </a:endParaRPr>
          </a:p>
          <a:p>
            <a:pPr marL="336550" indent="0" algn="l" fontAlgn="base">
              <a:lnSpc>
                <a:spcPct val="90000"/>
              </a:lnSpc>
              <a:spcBef>
                <a:spcPct val="20000"/>
              </a:spcBef>
              <a:buClrTx/>
              <a:buSzTx/>
              <a:buFont typeface="Arial" panose="020B0604020202020204" pitchFamily="34" charset="0"/>
              <a:buNone/>
            </a:pPr>
            <a:r>
              <a:rPr lang="zh-CN" sz="2000" b="1" dirty="0">
                <a:solidFill>
                  <a:srgbClr val="E57688"/>
                </a:solidFill>
              </a:rPr>
              <a:t>把下一个要测试的模块同已经测试好的那些模块结合起来进行测试，测试完以后再把下一个应该测试的模块结合进来测试,每次增加一个模块。</a:t>
            </a:r>
            <a:endParaRPr lang="zh-CN" sz="2000" b="1" dirty="0">
              <a:solidFill>
                <a:srgbClr val="E57688"/>
              </a:solidFill>
            </a:endParaRPr>
          </a:p>
          <a:p>
            <a:pPr marL="336550" indent="0" algn="l" fontAlgn="base">
              <a:lnSpc>
                <a:spcPct val="90000"/>
              </a:lnSpc>
              <a:spcBef>
                <a:spcPct val="20000"/>
              </a:spcBef>
              <a:buClrTx/>
              <a:buSzTx/>
              <a:buFont typeface="Arial" panose="020B0604020202020204" pitchFamily="34" charset="0"/>
              <a:buNone/>
            </a:pPr>
            <a:r>
              <a:rPr lang="zh-CN" sz="2000" b="1" dirty="0">
                <a:solidFill>
                  <a:srgbClr val="E57688"/>
                </a:solidFill>
              </a:rPr>
              <a:t>异同：把程序划分成小段来构造和测试,在这个过程中比较容易定位和改正错误;</a:t>
            </a:r>
            <a:endParaRPr lang="zh-CN" sz="2000" b="1" dirty="0">
              <a:solidFill>
                <a:srgbClr val="E57688"/>
              </a:solidFill>
            </a:endParaRPr>
          </a:p>
          <a:p>
            <a:pPr marL="336550" indent="0" algn="l" fontAlgn="base">
              <a:lnSpc>
                <a:spcPct val="90000"/>
              </a:lnSpc>
              <a:spcBef>
                <a:spcPct val="20000"/>
              </a:spcBef>
              <a:buClrTx/>
              <a:buSzTx/>
              <a:buFont typeface="Arial" panose="020B0604020202020204" pitchFamily="34" charset="0"/>
              <a:buNone/>
            </a:pPr>
            <a:r>
              <a:rPr lang="zh-CN" sz="2000" b="1" dirty="0">
                <a:solidFill>
                  <a:srgbClr val="E57688"/>
                </a:solidFill>
              </a:rPr>
              <a:t>渐增方式有两种集成策略:</a:t>
            </a:r>
            <a:endParaRPr lang="zh-CN" sz="2000" b="1" dirty="0">
              <a:solidFill>
                <a:srgbClr val="E57688"/>
              </a:solidFill>
            </a:endParaRPr>
          </a:p>
          <a:p>
            <a:pPr marL="679450" lvl="1" indent="-342900" algn="l" fontAlgn="base">
              <a:lnSpc>
                <a:spcPct val="90000"/>
              </a:lnSpc>
              <a:spcBef>
                <a:spcPct val="20000"/>
              </a:spcBef>
              <a:buClrTx/>
              <a:buSzTx/>
              <a:buFont typeface="Arial" panose="020B0604020202020204" pitchFamily="34" charset="0"/>
              <a:buChar char="•"/>
            </a:pPr>
            <a:r>
              <a:rPr lang="zh-CN" sz="2000" b="1" dirty="0">
                <a:solidFill>
                  <a:srgbClr val="E57688"/>
                </a:solidFill>
              </a:rPr>
              <a:t>自顶向下</a:t>
            </a:r>
            <a:endParaRPr lang="zh-CN" sz="2000" b="1" dirty="0">
              <a:solidFill>
                <a:srgbClr val="E57688"/>
              </a:solidFill>
            </a:endParaRPr>
          </a:p>
          <a:p>
            <a:pPr marL="679450" lvl="1" indent="-342900" algn="l" fontAlgn="base">
              <a:lnSpc>
                <a:spcPct val="90000"/>
              </a:lnSpc>
              <a:spcBef>
                <a:spcPct val="20000"/>
              </a:spcBef>
              <a:buClrTx/>
              <a:buSzTx/>
              <a:buFont typeface="Arial" panose="020B0604020202020204" pitchFamily="34" charset="0"/>
              <a:buChar char="•"/>
            </a:pPr>
            <a:r>
              <a:rPr lang="zh-CN" sz="2000" b="1" dirty="0">
                <a:solidFill>
                  <a:srgbClr val="E57688"/>
                </a:solidFill>
              </a:rPr>
              <a:t>自底向上</a:t>
            </a:r>
            <a:endParaRPr lang="zh-CN" sz="2000" b="1" dirty="0">
              <a:solidFill>
                <a:srgbClr val="E57688"/>
              </a:solidFill>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P spid="3" grpId="0"/>
      <p:bldP spid="3" grpId="1"/>
      <p:bldP spid="5" grpId="0"/>
      <p:bldP spid="5"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集成测试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渐增式测试方法集成策略</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539115" y="1686560"/>
            <a:ext cx="5173345" cy="3599815"/>
          </a:xfrm>
          <a:prstGeom prst="rect">
            <a:avLst/>
          </a:prstGeom>
          <a:noFill/>
          <a:ln>
            <a:noFill/>
          </a:ln>
        </p:spPr>
        <p:txBody>
          <a:bodyPr wrap="square" rtlCol="0">
            <a:spAutoFit/>
          </a:bodyPr>
          <a:lstStyle/>
          <a:p>
            <a:pPr algn="l">
              <a:lnSpc>
                <a:spcPct val="100000"/>
              </a:lnSpc>
              <a:buClrTx/>
              <a:buSzTx/>
              <a:buFontTx/>
              <a:buNone/>
              <a:defRPr/>
            </a:pPr>
            <a:r>
              <a:rPr lang="zh-CN" altLang="en-US" sz="2400" kern="0" dirty="0">
                <a:solidFill>
                  <a:schemeClr val="accent1"/>
                </a:solidFill>
                <a:latin typeface="微软雅黑" panose="020B0503020204020204" pitchFamily="34" charset="-122"/>
                <a:ea typeface="微软雅黑" panose="020B0503020204020204" pitchFamily="34" charset="-122"/>
              </a:rPr>
              <a:t>自顶向下集成：</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algn="l">
              <a:lnSpc>
                <a:spcPct val="100000"/>
              </a:lnSpc>
              <a:buClrTx/>
              <a:buSzTx/>
              <a:buFontTx/>
              <a:defRPr/>
            </a:pPr>
            <a:r>
              <a:rPr lang="zh-CN" altLang="en-US" sz="2000" kern="0" dirty="0">
                <a:solidFill>
                  <a:schemeClr val="accent1"/>
                </a:solidFill>
                <a:latin typeface="微软雅黑" panose="020B0503020204020204" pitchFamily="34" charset="-122"/>
                <a:ea typeface="微软雅黑" panose="020B0503020204020204" pitchFamily="34" charset="-122"/>
              </a:rPr>
              <a:t>从主控制模块开始,沿着程序的控制层次向下移动,逐渐把各个模块结合起来。</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algn="l">
              <a:lnSpc>
                <a:spcPct val="100000"/>
              </a:lnSpc>
              <a:buClrTx/>
              <a:buSzTx/>
              <a:buFontTx/>
              <a:defRPr/>
            </a:pPr>
            <a:r>
              <a:rPr lang="zh-CN" altLang="en-US" sz="2000" kern="0" dirty="0">
                <a:solidFill>
                  <a:schemeClr val="accent1"/>
                </a:solidFill>
                <a:latin typeface="微软雅黑" panose="020B0503020204020204" pitchFamily="34" charset="-122"/>
                <a:ea typeface="微软雅黑" panose="020B0503020204020204" pitchFamily="34" charset="-122"/>
              </a:rPr>
              <a:t>在把附属于主控制模块的那些模块组装到程序结构中去时,或者使用深度优先的策略,或者使用宽度优先的策略。</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algn="l">
              <a:lnSpc>
                <a:spcPct val="100000"/>
              </a:lnSpc>
              <a:buClrTx/>
              <a:buSzTx/>
              <a:buFontTx/>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342900" lvl="0" indent="-342900" algn="l">
              <a:lnSpc>
                <a:spcPct val="100000"/>
              </a:lnSpc>
              <a:buClrTx/>
              <a:buSzTx/>
              <a:buFont typeface="Arial" panose="020B0604020202020204" pitchFamily="34" charset="0"/>
              <a:buChar char="•"/>
              <a:defRPr/>
            </a:pPr>
            <a:r>
              <a:rPr lang="zh-CN" altLang="en-US" sz="2000" kern="0" dirty="0">
                <a:solidFill>
                  <a:schemeClr val="accent1"/>
                </a:solidFill>
                <a:latin typeface="微软雅黑" panose="020B0503020204020204" pitchFamily="34" charset="-122"/>
                <a:ea typeface="微软雅黑" panose="020B0503020204020204" pitchFamily="34" charset="-122"/>
              </a:rPr>
              <a:t>深度优先：先组装在软件结构的一条主控制通路上的所有模块。</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342900" lvl="0" indent="-342900" algn="l">
              <a:lnSpc>
                <a:spcPct val="100000"/>
              </a:lnSpc>
              <a:buClrTx/>
              <a:buSzTx/>
              <a:buFont typeface="Arial" panose="020B0604020202020204" pitchFamily="34" charset="0"/>
              <a:buChar char="•"/>
              <a:defRPr/>
            </a:pPr>
            <a:r>
              <a:rPr lang="zh-CN" altLang="en-US" sz="2000" kern="0" dirty="0">
                <a:solidFill>
                  <a:schemeClr val="accent1"/>
                </a:solidFill>
                <a:latin typeface="微软雅黑" panose="020B0503020204020204" pitchFamily="34" charset="-122"/>
                <a:ea typeface="微软雅黑" panose="020B0503020204020204" pitchFamily="34" charset="-122"/>
              </a:rPr>
              <a:t>宽度优先：沿软件结构水平地移动,把处于同一个控制层次上的所有模块组装起来。</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custDataLst>
              <p:tags r:id="rId1"/>
            </p:custDataLst>
          </p:nvPr>
        </p:nvPicPr>
        <p:blipFill>
          <a:blip r:embed="rId2"/>
          <a:stretch>
            <a:fillRect/>
          </a:stretch>
        </p:blipFill>
        <p:spPr>
          <a:xfrm>
            <a:off x="5922010" y="1826260"/>
            <a:ext cx="5854700" cy="3460115"/>
          </a:xfrm>
          <a:prstGeom prst="rect">
            <a:avLst/>
          </a:prstGeom>
        </p:spPr>
      </p:pic>
      <p:sp>
        <p:nvSpPr>
          <p:cNvPr id="12" name="文本框 11"/>
          <p:cNvSpPr txBox="1"/>
          <p:nvPr/>
        </p:nvSpPr>
        <p:spPr>
          <a:xfrm>
            <a:off x="179705" y="1221105"/>
            <a:ext cx="5891530" cy="5039995"/>
          </a:xfrm>
          <a:prstGeom prst="rect">
            <a:avLst/>
          </a:prstGeom>
          <a:solidFill>
            <a:srgbClr val="F6F6F6"/>
          </a:solidFill>
          <a:ln>
            <a:noFill/>
          </a:ln>
        </p:spPr>
        <p:txBody>
          <a:bodyPr wrap="square" rtlCol="0">
            <a:spAutoFit/>
          </a:bodyPr>
          <a:lstStyle/>
          <a:p>
            <a:pPr indent="0" algn="just">
              <a:lnSpc>
                <a:spcPct val="120000"/>
              </a:lnSpc>
              <a:buFont typeface="Arial" panose="020B0604020202020204" pitchFamily="34" charset="0"/>
              <a:buNone/>
            </a:pPr>
            <a:r>
              <a:rPr lang="zh-CN" altLang="en-US" sz="2400" kern="0" dirty="0">
                <a:solidFill>
                  <a:schemeClr val="accent1"/>
                </a:solidFill>
                <a:latin typeface="微软雅黑" panose="020B0503020204020204" pitchFamily="34" charset="-122"/>
                <a:ea typeface="微软雅黑" panose="020B0503020204020204" pitchFamily="34" charset="-122"/>
              </a:rPr>
              <a:t>模块结合进软件结构的过程由下述4个步骤完成：</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457200" indent="-457200" algn="just">
              <a:lnSpc>
                <a:spcPct val="120000"/>
              </a:lnSpc>
              <a:buFont typeface="Arial" panose="020B0604020202020204" pitchFamily="34" charset="0"/>
              <a:buAutoNum type="arabicPeriod"/>
            </a:pPr>
            <a:r>
              <a:rPr lang="zh-CN" altLang="en-US" sz="2000" kern="0" dirty="0">
                <a:solidFill>
                  <a:schemeClr val="accent1"/>
                </a:solidFill>
                <a:latin typeface="微软雅黑" panose="020B0503020204020204" pitchFamily="34" charset="-122"/>
                <a:ea typeface="微软雅黑" panose="020B0503020204020204" pitchFamily="34" charset="-122"/>
              </a:rPr>
              <a:t>对主控制模块进行测试,测试时用存根程序代替所有直接附属于主控制模块的模块；</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just">
              <a:lnSpc>
                <a:spcPct val="120000"/>
              </a:lnSpc>
              <a:buFont typeface="Arial" panose="020B0604020202020204" pitchFamily="34" charset="0"/>
              <a:buAutoNum type="arabicPeriod"/>
            </a:pPr>
            <a:r>
              <a:rPr lang="zh-CN" altLang="en-US" sz="2000" kern="0" dirty="0">
                <a:solidFill>
                  <a:schemeClr val="accent1"/>
                </a:solidFill>
                <a:latin typeface="微软雅黑" panose="020B0503020204020204" pitchFamily="34" charset="-122"/>
                <a:ea typeface="微软雅黑" panose="020B0503020204020204" pitchFamily="34" charset="-122"/>
              </a:rPr>
              <a:t>根据选定的结合策略(深度优先或宽度优先),每次用一个实际模块代换一个存根程序(新结合进来的模块往往又需要新的存根程序);</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just">
              <a:lnSpc>
                <a:spcPct val="120000"/>
              </a:lnSpc>
              <a:buFont typeface="Arial" panose="020B0604020202020204" pitchFamily="34" charset="0"/>
              <a:buAutoNum type="arabicPeriod"/>
            </a:pPr>
            <a:r>
              <a:rPr lang="zh-CN" altLang="en-US" sz="2000" kern="0" dirty="0">
                <a:solidFill>
                  <a:schemeClr val="accent1"/>
                </a:solidFill>
                <a:latin typeface="微软雅黑" panose="020B0503020204020204" pitchFamily="34" charset="-122"/>
                <a:ea typeface="微软雅黑" panose="020B0503020204020204" pitchFamily="34" charset="-122"/>
              </a:rPr>
              <a:t>在结合进一个模块的同时进行测试；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just">
              <a:lnSpc>
                <a:spcPct val="120000"/>
              </a:lnSpc>
              <a:buFont typeface="Arial" panose="020B0604020202020204" pitchFamily="34" charset="0"/>
              <a:buAutoNum type="arabicPeriod"/>
            </a:pPr>
            <a:r>
              <a:rPr lang="zh-CN" altLang="en-US" sz="2000" kern="0" dirty="0">
                <a:solidFill>
                  <a:schemeClr val="accent1"/>
                </a:solidFill>
                <a:latin typeface="微软雅黑" panose="020B0503020204020204" pitchFamily="34" charset="-122"/>
                <a:ea typeface="微软雅黑" panose="020B0503020204020204" pitchFamily="34" charset="-122"/>
              </a:rPr>
              <a:t>为了保证加入模块没有引进新的错误,可能需要进行回归测试(即,全部或部分地重复以前做过的测试)。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rPr>
              <a:t>（从</a:t>
            </a:r>
            <a:r>
              <a:rPr lang="en-US" altLang="zh-CN" sz="2000" kern="0" dirty="0">
                <a:solidFill>
                  <a:schemeClr val="accent1"/>
                </a:solidFill>
                <a:latin typeface="微软雅黑" panose="020B0503020204020204" pitchFamily="34" charset="-122"/>
                <a:ea typeface="微软雅黑" panose="020B0503020204020204" pitchFamily="34" charset="-122"/>
              </a:rPr>
              <a:t>2</a:t>
            </a:r>
            <a:r>
              <a:rPr lang="zh-CN" altLang="en-US" sz="2000" kern="0" dirty="0">
                <a:solidFill>
                  <a:schemeClr val="accent1"/>
                </a:solidFill>
                <a:latin typeface="微软雅黑" panose="020B0503020204020204" pitchFamily="34" charset="-122"/>
                <a:ea typeface="微软雅黑" panose="020B0503020204020204" pitchFamily="34" charset="-122"/>
              </a:rPr>
              <a:t>开始不断地重复进行上述过程,直到构造起完整的软件结构为止。）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2" grpId="0" animBg="1"/>
      <p:bldP spid="1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语句构造规则</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920115" y="1358265"/>
            <a:ext cx="10788015" cy="4398645"/>
          </a:xfrm>
          <a:prstGeom prst="rect">
            <a:avLst/>
          </a:prstGeom>
        </p:spPr>
        <p:txBody>
          <a:bodyPr wrap="square" lIns="91400" tIns="45699" rIns="91400" bIns="45699">
            <a:spAutoFit/>
          </a:bodyPr>
          <a:lstStyle/>
          <a:p>
            <a:pPr marL="342900" lvl="0" indent="-6350" algn="l">
              <a:buClrTx/>
              <a:buSzTx/>
              <a:buFontTx/>
              <a:buNone/>
            </a:pPr>
            <a:r>
              <a:rPr lang="en-US" altLang="zh-CN" sz="2800" b="1">
                <a:solidFill>
                  <a:schemeClr val="accent1">
                    <a:lumMod val="75000"/>
                  </a:schemeClr>
                </a:solidFill>
                <a:sym typeface="+mn-ea"/>
              </a:rPr>
              <a:t>1. </a:t>
            </a:r>
            <a:r>
              <a:rPr lang="zh-CN" altLang="en-US" sz="2800" b="1" dirty="0">
                <a:solidFill>
                  <a:schemeClr val="accent1">
                    <a:lumMod val="75000"/>
                  </a:schemeClr>
                </a:solidFill>
                <a:sym typeface="+mn-ea"/>
              </a:rPr>
              <a:t>编码的目的</a:t>
            </a:r>
            <a:endParaRPr lang="zh-CN" altLang="en-US" sz="2800" b="1" dirty="0">
              <a:solidFill>
                <a:schemeClr val="accent1">
                  <a:lumMod val="75000"/>
                </a:schemeClr>
              </a:solidFill>
            </a:endParaRPr>
          </a:p>
          <a:p>
            <a:pPr marL="342900" lvl="0" indent="-6350" algn="ctr">
              <a:buClrTx/>
              <a:buSzTx/>
              <a:buFontTx/>
              <a:buNone/>
            </a:pPr>
            <a:r>
              <a:rPr lang="zh-CN" altLang="en-US" sz="2800" b="1" dirty="0">
                <a:solidFill>
                  <a:srgbClr val="000000"/>
                </a:solidFill>
                <a:sym typeface="+mn-ea"/>
              </a:rPr>
              <a:t>               </a:t>
            </a:r>
            <a:r>
              <a:rPr lang="zh-CN" altLang="en-US" sz="2800" b="1" dirty="0">
                <a:solidFill>
                  <a:schemeClr val="accent4">
                    <a:lumMod val="75000"/>
                  </a:schemeClr>
                </a:solidFill>
                <a:sym typeface="+mn-ea"/>
              </a:rPr>
              <a:t>   编码</a:t>
            </a:r>
            <a:endParaRPr lang="zh-CN" altLang="en-US" sz="2800" b="1" dirty="0">
              <a:solidFill>
                <a:schemeClr val="accent4">
                  <a:lumMod val="75000"/>
                </a:schemeClr>
              </a:solidFill>
            </a:endParaRPr>
          </a:p>
          <a:p>
            <a:pPr marL="342900" lvl="0" indent="-6350" algn="ctr">
              <a:buClrTx/>
              <a:buSzTx/>
              <a:buFontTx/>
              <a:buNone/>
            </a:pPr>
            <a:r>
              <a:rPr lang="zh-CN" altLang="en-US" sz="2800" b="1" dirty="0">
                <a:solidFill>
                  <a:schemeClr val="accent4">
                    <a:lumMod val="75000"/>
                  </a:schemeClr>
                </a:solidFill>
                <a:sym typeface="+mn-ea"/>
              </a:rPr>
              <a:t>模块的过程性描述一一一</a:t>
            </a:r>
            <a:r>
              <a:rPr lang="en-US" altLang="zh-CN" sz="2800" b="1">
                <a:solidFill>
                  <a:schemeClr val="accent4">
                    <a:lumMod val="75000"/>
                  </a:schemeClr>
                </a:solidFill>
                <a:sym typeface="+mn-ea"/>
              </a:rPr>
              <a:t>&gt;</a:t>
            </a:r>
            <a:r>
              <a:rPr lang="zh-CN" altLang="en-US" sz="2800" b="1" dirty="0">
                <a:solidFill>
                  <a:schemeClr val="accent4">
                    <a:lumMod val="75000"/>
                  </a:schemeClr>
                </a:solidFill>
                <a:sym typeface="+mn-ea"/>
              </a:rPr>
              <a:t>源程序</a:t>
            </a:r>
            <a:endParaRPr lang="zh-CN" altLang="en-US" sz="2800" b="1" dirty="0">
              <a:solidFill>
                <a:schemeClr val="accent4">
                  <a:lumMod val="75000"/>
                </a:schemeClr>
              </a:solidFill>
            </a:endParaRPr>
          </a:p>
          <a:p>
            <a:pPr marL="342900" lvl="0" indent="-6350" algn="ctr">
              <a:buClrTx/>
              <a:buSzTx/>
              <a:buFontTx/>
              <a:buNone/>
            </a:pPr>
            <a:r>
              <a:rPr lang="zh-CN" altLang="en-US" sz="2800" b="1" dirty="0">
                <a:solidFill>
                  <a:schemeClr val="accent4">
                    <a:lumMod val="75000"/>
                  </a:schemeClr>
                </a:solidFill>
                <a:sym typeface="+mn-ea"/>
              </a:rPr>
              <a:t>　（不可执行的）　　　（可执行的）</a:t>
            </a:r>
            <a:endParaRPr lang="zh-CN" altLang="en-US" sz="2800" b="1" dirty="0">
              <a:solidFill>
                <a:schemeClr val="accent4">
                  <a:lumMod val="75000"/>
                </a:schemeClr>
              </a:solidFill>
            </a:endParaRPr>
          </a:p>
          <a:p>
            <a:pPr marL="336550" lvl="0" indent="0" algn="l">
              <a:buClr>
                <a:srgbClr val="800000"/>
              </a:buClr>
              <a:buSzTx/>
              <a:buFont typeface="Wingdings" panose="05000000000000000000" pitchFamily="2" charset="2"/>
              <a:buNone/>
            </a:pPr>
            <a:r>
              <a:rPr lang="zh-CN" altLang="en-US" sz="2800" b="1" dirty="0">
                <a:solidFill>
                  <a:schemeClr val="accent4">
                    <a:lumMod val="75000"/>
                  </a:schemeClr>
                </a:solidFill>
                <a:sym typeface="+mn-ea"/>
              </a:rPr>
              <a:t>对程序员的要求</a:t>
            </a:r>
            <a:endParaRPr lang="zh-CN" altLang="en-US" sz="2800" b="1" dirty="0">
              <a:solidFill>
                <a:schemeClr val="accent4">
                  <a:lumMod val="75000"/>
                </a:schemeClr>
              </a:solidFill>
            </a:endParaRPr>
          </a:p>
          <a:p>
            <a:pPr marL="742950" lvl="1" indent="-285750" algn="l">
              <a:buClrTx/>
              <a:buSzTx/>
              <a:buFont typeface="Wingdings" panose="05000000000000000000" pitchFamily="2" charset="2"/>
              <a:buChar char="l"/>
            </a:pPr>
            <a:r>
              <a:rPr lang="zh-CN" altLang="en-US" sz="2800" b="1" dirty="0">
                <a:solidFill>
                  <a:schemeClr val="accent4">
                    <a:lumMod val="75000"/>
                  </a:schemeClr>
                </a:solidFill>
                <a:sym typeface="+mn-ea"/>
              </a:rPr>
              <a:t>熟悉所选语言的功能和程序开发环境 </a:t>
            </a:r>
            <a:endParaRPr lang="zh-CN" altLang="en-US" sz="2800" b="1" dirty="0">
              <a:solidFill>
                <a:schemeClr val="accent4">
                  <a:lumMod val="75000"/>
                </a:schemeClr>
              </a:solidFill>
            </a:endParaRPr>
          </a:p>
          <a:p>
            <a:pPr marL="742950" lvl="1" indent="-285750" algn="l">
              <a:buClrTx/>
              <a:buSzTx/>
              <a:buFont typeface="Wingdings" panose="05000000000000000000" pitchFamily="2" charset="2"/>
              <a:buChar char="l"/>
            </a:pPr>
            <a:r>
              <a:rPr lang="zh-CN" altLang="en-US" sz="2800" b="1" dirty="0">
                <a:solidFill>
                  <a:schemeClr val="accent4">
                    <a:lumMod val="75000"/>
                  </a:schemeClr>
                </a:solidFill>
                <a:sym typeface="+mn-ea"/>
              </a:rPr>
              <a:t>仔细阅读详细设计文档和概要设计文档</a:t>
            </a:r>
            <a:endParaRPr lang="zh-CN" altLang="en-US" sz="2800" b="1" dirty="0">
              <a:solidFill>
                <a:schemeClr val="accent4">
                  <a:lumMod val="75000"/>
                </a:schemeClr>
              </a:solidFill>
            </a:endParaRPr>
          </a:p>
          <a:p>
            <a:pPr marL="742950" lvl="1" indent="-285750" algn="l">
              <a:buClrTx/>
              <a:buSzTx/>
              <a:buFont typeface="Wingdings" panose="05000000000000000000" pitchFamily="2" charset="2"/>
              <a:buChar char="l"/>
            </a:pPr>
            <a:r>
              <a:rPr lang="zh-CN" altLang="en-US" sz="2800" b="1" dirty="0">
                <a:solidFill>
                  <a:schemeClr val="accent4">
                    <a:lumMod val="75000"/>
                  </a:schemeClr>
                </a:solidFill>
                <a:sym typeface="+mn-ea"/>
              </a:rPr>
              <a:t>弄清要编码的模块的外部接口与内部过程</a:t>
            </a:r>
            <a:endParaRPr lang="zh-CN" altLang="en-US" sz="2800" b="1" dirty="0">
              <a:solidFill>
                <a:schemeClr val="accent4">
                  <a:lumMod val="75000"/>
                </a:schemeClr>
              </a:solidFill>
            </a:endParaRPr>
          </a:p>
          <a:p>
            <a:pPr marL="336550" lvl="0" indent="0" algn="l">
              <a:buClr>
                <a:srgbClr val="800000"/>
              </a:buClr>
              <a:buSzTx/>
              <a:buFont typeface="Wingdings" panose="05000000000000000000" pitchFamily="2" charset="2"/>
              <a:buNone/>
            </a:pPr>
            <a:r>
              <a:rPr lang="zh-CN" altLang="en-US" sz="2800" b="1" dirty="0">
                <a:solidFill>
                  <a:schemeClr val="accent4">
                    <a:lumMod val="75000"/>
                  </a:schemeClr>
                </a:solidFill>
                <a:sym typeface="+mn-ea"/>
              </a:rPr>
              <a:t>对源程序的要求</a:t>
            </a:r>
            <a:endParaRPr lang="zh-CN" altLang="en-US" sz="2800" b="1" dirty="0">
              <a:solidFill>
                <a:schemeClr val="accent4">
                  <a:lumMod val="75000"/>
                </a:schemeClr>
              </a:solidFill>
            </a:endParaRPr>
          </a:p>
          <a:p>
            <a:pPr marL="742950" lvl="1" indent="-285750" algn="l">
              <a:buClrTx/>
              <a:buSzTx/>
              <a:buFont typeface="Wingdings" panose="05000000000000000000" pitchFamily="2" charset="2"/>
              <a:buChar char="l"/>
            </a:pPr>
            <a:r>
              <a:rPr lang="zh-CN" altLang="en-US" sz="2800" b="1" dirty="0">
                <a:solidFill>
                  <a:schemeClr val="accent4">
                    <a:lumMod val="75000"/>
                  </a:schemeClr>
                </a:solidFill>
                <a:sym typeface="+mn-ea"/>
              </a:rPr>
              <a:t>源程序应该正确可靠，简明清晰，而且具有较高的效率。</a:t>
            </a:r>
            <a:endParaRPr lang="zh-CN" altLang="en-US" sz="2800" b="1" kern="0" dirty="0">
              <a:solidFill>
                <a:schemeClr val="accent4">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p:cover dir="l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集成测试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渐增式测试方法集成策略</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579120" y="1826260"/>
            <a:ext cx="5173345" cy="3230245"/>
          </a:xfrm>
          <a:prstGeom prst="rect">
            <a:avLst/>
          </a:prstGeom>
          <a:noFill/>
          <a:ln>
            <a:noFill/>
          </a:ln>
        </p:spPr>
        <p:txBody>
          <a:bodyPr wrap="square" rtlCol="0">
            <a:spAutoFit/>
          </a:bodyPr>
          <a:lstStyle/>
          <a:p>
            <a:pPr algn="l">
              <a:lnSpc>
                <a:spcPct val="100000"/>
              </a:lnSpc>
              <a:buClrTx/>
              <a:buSzTx/>
              <a:buFontTx/>
              <a:buNone/>
              <a:defRPr/>
            </a:pPr>
            <a:r>
              <a:rPr lang="zh-CN" altLang="en-US" sz="2400" kern="0" dirty="0">
                <a:solidFill>
                  <a:schemeClr val="accent1"/>
                </a:solidFill>
                <a:latin typeface="微软雅黑" panose="020B0503020204020204" pitchFamily="34" charset="-122"/>
                <a:ea typeface="微软雅黑" panose="020B0503020204020204" pitchFamily="34" charset="-122"/>
              </a:rPr>
              <a:t>自底向上集成：</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457200" indent="-457200" algn="l">
              <a:lnSpc>
                <a:spcPct val="100000"/>
              </a:lnSpc>
              <a:buClrTx/>
              <a:buSzTx/>
              <a:buFontTx/>
              <a:buAutoNum type="arabicPeriod"/>
              <a:defRPr/>
            </a:pPr>
            <a:r>
              <a:rPr lang="zh-CN" altLang="en-US" sz="2000" kern="0" dirty="0">
                <a:solidFill>
                  <a:schemeClr val="accent1"/>
                </a:solidFill>
                <a:latin typeface="微软雅黑" panose="020B0503020204020204" pitchFamily="34" charset="-122"/>
                <a:ea typeface="微软雅黑" panose="020B0503020204020204" pitchFamily="34" charset="-122"/>
              </a:rPr>
              <a:t>把低层模块组合成实现某个特定的软件子功能的族;</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l">
              <a:lnSpc>
                <a:spcPct val="100000"/>
              </a:lnSpc>
              <a:buClrTx/>
              <a:buSzTx/>
              <a:buFontTx/>
              <a:buAutoNum type="arabicPeriod"/>
              <a:defRPr/>
            </a:pPr>
            <a:r>
              <a:rPr lang="zh-CN" altLang="en-US" sz="2000" kern="0" dirty="0">
                <a:solidFill>
                  <a:schemeClr val="accent1"/>
                </a:solidFill>
                <a:latin typeface="微软雅黑" panose="020B0503020204020204" pitchFamily="34" charset="-122"/>
                <a:ea typeface="微软雅黑" panose="020B0503020204020204" pitchFamily="34" charset="-122"/>
              </a:rPr>
              <a:t>写一个驱动程序(用于测试的控制程序),协调测试数据的输入和输出；</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l">
              <a:lnSpc>
                <a:spcPct val="100000"/>
              </a:lnSpc>
              <a:buClrTx/>
              <a:buSzTx/>
              <a:buFontTx/>
              <a:buAutoNum type="arabicPeriod"/>
              <a:defRPr/>
            </a:pPr>
            <a:r>
              <a:rPr lang="zh-CN" altLang="en-US" sz="2000" kern="0" dirty="0">
                <a:solidFill>
                  <a:schemeClr val="accent1"/>
                </a:solidFill>
                <a:latin typeface="微软雅黑" panose="020B0503020204020204" pitchFamily="34" charset="-122"/>
                <a:ea typeface="微软雅黑" panose="020B0503020204020204" pitchFamily="34" charset="-122"/>
              </a:rPr>
              <a:t>对由模块组成的子功能族进行测试；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l">
              <a:lnSpc>
                <a:spcPct val="100000"/>
              </a:lnSpc>
              <a:buClrTx/>
              <a:buSzTx/>
              <a:buFontTx/>
              <a:buAutoNum type="arabicPeriod"/>
              <a:defRPr/>
            </a:pPr>
            <a:r>
              <a:rPr lang="zh-CN" altLang="en-US" sz="2000" kern="0" dirty="0">
                <a:solidFill>
                  <a:schemeClr val="accent1"/>
                </a:solidFill>
                <a:latin typeface="微软雅黑" panose="020B0503020204020204" pitchFamily="34" charset="-122"/>
                <a:ea typeface="微软雅黑" panose="020B0503020204020204" pitchFamily="34" charset="-122"/>
              </a:rPr>
              <a:t>去掉驱动程序,沿软件结构自下向上移动,把子功能族组合起来形成更大的子功能族。</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algn="l">
              <a:lnSpc>
                <a:spcPct val="100000"/>
              </a:lnSpc>
              <a:buClrTx/>
              <a:buSzTx/>
              <a:buFontTx/>
              <a:buNone/>
              <a:defRPr/>
            </a:pPr>
            <a:r>
              <a:rPr lang="zh-CN" altLang="en-US" sz="2000" kern="0" dirty="0">
                <a:solidFill>
                  <a:schemeClr val="accent1"/>
                </a:solidFill>
                <a:latin typeface="微软雅黑" panose="020B0503020204020204" pitchFamily="34" charset="-122"/>
                <a:ea typeface="微软雅黑" panose="020B0503020204020204" pitchFamily="34" charset="-122"/>
              </a:rPr>
              <a:t>（上述</a:t>
            </a:r>
            <a:r>
              <a:rPr lang="en-US" altLang="zh-CN" sz="2000" kern="0" dirty="0">
                <a:solidFill>
                  <a:schemeClr val="accent1"/>
                </a:solidFill>
                <a:latin typeface="微软雅黑" panose="020B0503020204020204" pitchFamily="34" charset="-122"/>
                <a:ea typeface="微软雅黑" panose="020B0503020204020204" pitchFamily="34" charset="-122"/>
              </a:rPr>
              <a:t>2</a:t>
            </a:r>
            <a:r>
              <a:rPr lang="zh-CN" altLang="en-US" sz="2000" kern="0" dirty="0">
                <a:solidFill>
                  <a:schemeClr val="accent1"/>
                </a:solidFill>
                <a:latin typeface="微软雅黑" panose="020B0503020204020204" pitchFamily="34" charset="-122"/>
                <a:ea typeface="微软雅黑" panose="020B0503020204020204" pitchFamily="34" charset="-122"/>
              </a:rPr>
              <a:t>到</a:t>
            </a:r>
            <a:r>
              <a:rPr lang="en-US" altLang="zh-CN" sz="2000" kern="0" dirty="0">
                <a:solidFill>
                  <a:schemeClr val="accent1"/>
                </a:solidFill>
                <a:latin typeface="微软雅黑" panose="020B0503020204020204" pitchFamily="34" charset="-122"/>
                <a:ea typeface="微软雅黑" panose="020B0503020204020204" pitchFamily="34" charset="-122"/>
              </a:rPr>
              <a:t>4</a:t>
            </a:r>
            <a:r>
              <a:rPr lang="zh-CN" altLang="en-US" sz="2000" kern="0" dirty="0">
                <a:solidFill>
                  <a:schemeClr val="accent1"/>
                </a:solidFill>
                <a:latin typeface="微软雅黑" panose="020B0503020204020204" pitchFamily="34" charset="-122"/>
                <a:ea typeface="微软雅黑" panose="020B0503020204020204" pitchFamily="34" charset="-122"/>
              </a:rPr>
              <a:t>实质上构成了一个循环。）</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752465" y="1569720"/>
            <a:ext cx="6050915" cy="4162425"/>
          </a:xfrm>
          <a:prstGeom prst="rect">
            <a:avLst/>
          </a:prstGeom>
        </p:spPr>
      </p:pic>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集成测试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不同集成策略比较</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graphicFrame>
        <p:nvGraphicFramePr>
          <p:cNvPr id="2" name="表格 1"/>
          <p:cNvGraphicFramePr/>
          <p:nvPr>
            <p:custDataLst>
              <p:tags r:id="rId1"/>
            </p:custDataLst>
          </p:nvPr>
        </p:nvGraphicFramePr>
        <p:xfrm>
          <a:off x="760095" y="1131570"/>
          <a:ext cx="9949815" cy="5166995"/>
        </p:xfrm>
        <a:graphic>
          <a:graphicData uri="http://schemas.openxmlformats.org/drawingml/2006/table">
            <a:tbl>
              <a:tblPr firstRow="1" bandRow="1">
                <a:tableStyleId>{5C22544A-7EE6-4342-B048-85BDC9FD1C3A}</a:tableStyleId>
              </a:tblPr>
              <a:tblGrid>
                <a:gridCol w="2237105"/>
                <a:gridCol w="4479290"/>
                <a:gridCol w="3233420"/>
              </a:tblGrid>
              <a:tr h="525780">
                <a:tc>
                  <a:txBody>
                    <a:bodyPr/>
                    <a:lstStyle/>
                    <a:p>
                      <a:pPr>
                        <a:buNone/>
                      </a:pPr>
                      <a:r>
                        <a:rPr lang="zh-CN" altLang="en-US" sz="2400"/>
                        <a:t>方法</a:t>
                      </a:r>
                      <a:endParaRPr lang="zh-CN" altLang="en-US" sz="2400"/>
                    </a:p>
                  </a:txBody>
                  <a:tcPr/>
                </a:tc>
                <a:tc>
                  <a:txBody>
                    <a:bodyPr/>
                    <a:lstStyle/>
                    <a:p>
                      <a:pPr>
                        <a:buNone/>
                      </a:pPr>
                      <a:r>
                        <a:rPr lang="zh-CN" altLang="en-US" sz="2400">
                          <a:sym typeface="+mn-ea"/>
                        </a:rPr>
                        <a:t>优点</a:t>
                      </a:r>
                      <a:endParaRPr lang="zh-CN" altLang="en-US" sz="2400">
                        <a:sym typeface="+mn-ea"/>
                      </a:endParaRPr>
                    </a:p>
                  </a:txBody>
                  <a:tcPr/>
                </a:tc>
                <a:tc>
                  <a:txBody>
                    <a:bodyPr/>
                    <a:lstStyle/>
                    <a:p>
                      <a:pPr>
                        <a:buNone/>
                      </a:pPr>
                      <a:r>
                        <a:rPr lang="zh-CN" altLang="en-US" sz="2400"/>
                        <a:t>缺点</a:t>
                      </a:r>
                      <a:endParaRPr lang="zh-CN" altLang="en-US" sz="2400"/>
                    </a:p>
                  </a:txBody>
                  <a:tcPr/>
                </a:tc>
              </a:tr>
              <a:tr h="1292225">
                <a:tc>
                  <a:txBody>
                    <a:bodyPr/>
                    <a:lstStyle/>
                    <a:p>
                      <a:pPr algn="l">
                        <a:buClrTx/>
                        <a:buSzTx/>
                        <a:buFontTx/>
                        <a:buNone/>
                        <a:defRPr/>
                      </a:pPr>
                      <a:r>
                        <a:rPr lang="zh-CN" altLang="en-US" sz="2400" kern="0" dirty="0">
                          <a:solidFill>
                            <a:schemeClr val="accent1"/>
                          </a:solidFill>
                          <a:latin typeface="微软雅黑" panose="020B0503020204020204" pitchFamily="34" charset="-122"/>
                          <a:ea typeface="微软雅黑" panose="020B0503020204020204" pitchFamily="34" charset="-122"/>
                        </a:rPr>
                        <a:t>自顶向下</a:t>
                      </a:r>
                      <a:endParaRPr lang="zh-CN" altLang="en-US" sz="2400" kern="0" dirty="0">
                        <a:solidFill>
                          <a:schemeClr val="accent1"/>
                        </a:solidFill>
                        <a:latin typeface="微软雅黑" panose="020B0503020204020204" pitchFamily="34" charset="-122"/>
                        <a:ea typeface="微软雅黑" panose="020B0503020204020204" pitchFamily="34" charset="-122"/>
                      </a:endParaRPr>
                    </a:p>
                  </a:txBody>
                  <a:tcPr/>
                </a:tc>
                <a:tc>
                  <a:txBody>
                    <a:bodyPr/>
                    <a:lstStyle/>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具有错误隔离手段</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主要设计错误发现早</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不需要驱动程序</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txBody>
                  <a:tcPr/>
                </a:tc>
                <a:tc>
                  <a:txBody>
                    <a:bodyPr/>
                    <a:lstStyle/>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潜在可重用代码测试不充分</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需要存根程序</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txBody>
                  <a:tcPr/>
                </a:tc>
              </a:tr>
              <a:tr h="1675130">
                <a:tc>
                  <a:txBody>
                    <a:bodyPr/>
                    <a:lstStyle/>
                    <a:p>
                      <a:pPr algn="l">
                        <a:buClrTx/>
                        <a:buSzTx/>
                        <a:buFontTx/>
                        <a:buNone/>
                        <a:defRPr/>
                      </a:pPr>
                      <a:r>
                        <a:rPr lang="zh-CN" altLang="en-US" sz="2400" kern="0" dirty="0">
                          <a:solidFill>
                            <a:schemeClr val="accent1"/>
                          </a:solidFill>
                          <a:latin typeface="微软雅黑" panose="020B0503020204020204" pitchFamily="34" charset="-122"/>
                          <a:ea typeface="微软雅黑" panose="020B0503020204020204" pitchFamily="34" charset="-122"/>
                        </a:rPr>
                        <a:t>自底向上</a:t>
                      </a:r>
                      <a:endParaRPr lang="zh-CN" altLang="en-US" sz="2400" kern="0" dirty="0">
                        <a:solidFill>
                          <a:schemeClr val="accent1"/>
                        </a:solidFill>
                        <a:latin typeface="微软雅黑" panose="020B0503020204020204" pitchFamily="34" charset="-122"/>
                        <a:ea typeface="微软雅黑" panose="020B0503020204020204" pitchFamily="34" charset="-122"/>
                      </a:endParaRPr>
                    </a:p>
                  </a:txBody>
                  <a:tcPr/>
                </a:tc>
                <a:tc>
                  <a:txBody>
                    <a:bodyPr/>
                    <a:lstStyle/>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具有错误隔离手段</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潜在可重用代码能充分测试</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不需要存根程序</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txBody>
                  <a:tcPr/>
                </a:tc>
                <a:tc>
                  <a:txBody>
                    <a:bodyPr/>
                    <a:lstStyle/>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主要设计错误发现迟</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需要驱动程序</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txBody>
                  <a:tcPr/>
                </a:tc>
              </a:tr>
              <a:tr h="1673860">
                <a:tc>
                  <a:txBody>
                    <a:bodyPr/>
                    <a:lstStyle/>
                    <a:p>
                      <a:pPr algn="l">
                        <a:buClrTx/>
                        <a:buSzTx/>
                        <a:buFontTx/>
                        <a:buNone/>
                        <a:defRPr/>
                      </a:pPr>
                      <a:r>
                        <a:rPr lang="zh-CN" altLang="en-US" sz="2400" kern="0" dirty="0">
                          <a:solidFill>
                            <a:schemeClr val="accent1"/>
                          </a:solidFill>
                          <a:latin typeface="微软雅黑" panose="020B0503020204020204" pitchFamily="34" charset="-122"/>
                          <a:ea typeface="微软雅黑" panose="020B0503020204020204" pitchFamily="34" charset="-122"/>
                        </a:rPr>
                        <a:t>混合</a:t>
                      </a:r>
                      <a:endParaRPr lang="zh-CN" altLang="en-US" sz="2400" kern="0" dirty="0">
                        <a:solidFill>
                          <a:schemeClr val="accent1"/>
                        </a:solidFill>
                        <a:latin typeface="微软雅黑" panose="020B0503020204020204" pitchFamily="34" charset="-122"/>
                        <a:ea typeface="微软雅黑" panose="020B0503020204020204" pitchFamily="34" charset="-122"/>
                      </a:endParaRPr>
                    </a:p>
                  </a:txBody>
                  <a:tcPr/>
                </a:tc>
                <a:tc>
                  <a:txBody>
                    <a:bodyPr/>
                    <a:lstStyle/>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rPr>
                        <a:t>具有错误隔离手段</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rPr>
                        <a:t>主要设计错误发现早</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457200" indent="-457200" algn="l">
                        <a:buClrTx/>
                        <a:buSzTx/>
                        <a:buFontTx/>
                        <a:buAutoNum type="arabicPeriod"/>
                        <a:defRPr/>
                      </a:pPr>
                      <a:r>
                        <a:rPr lang="zh-CN" altLang="en-US" sz="2400" kern="0" dirty="0">
                          <a:solidFill>
                            <a:schemeClr val="accent1"/>
                          </a:solidFill>
                          <a:latin typeface="微软雅黑" panose="020B0503020204020204" pitchFamily="34" charset="-122"/>
                          <a:ea typeface="微软雅黑" panose="020B0503020204020204" pitchFamily="34" charset="-122"/>
                        </a:rPr>
                        <a:t>潜在可重用代码能充分测试</a:t>
                      </a:r>
                      <a:endParaRPr lang="zh-CN" altLang="en-US" sz="2400" kern="0" dirty="0">
                        <a:solidFill>
                          <a:schemeClr val="accent1"/>
                        </a:solidFill>
                        <a:latin typeface="微软雅黑" panose="020B0503020204020204" pitchFamily="34" charset="-122"/>
                        <a:ea typeface="微软雅黑" panose="020B0503020204020204" pitchFamily="34" charset="-122"/>
                      </a:endParaRPr>
                    </a:p>
                  </a:txBody>
                  <a:tcPr/>
                </a:tc>
                <a:tc>
                  <a:txBody>
                    <a:bodyPr/>
                    <a:lstStyle/>
                    <a:p>
                      <a:pPr algn="l">
                        <a:buClrTx/>
                        <a:buSzTx/>
                        <a:buFontTx/>
                        <a:buNone/>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集成测试</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回归测试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762635" y="1112520"/>
            <a:ext cx="9180195" cy="2676525"/>
          </a:xfrm>
          <a:prstGeom prst="rect">
            <a:avLst/>
          </a:prstGeom>
          <a:noFill/>
        </p:spPr>
        <p:txBody>
          <a:bodyPr wrap="square" rtlCol="0" anchor="t">
            <a:spAutoFit/>
          </a:bodyPr>
          <a:lstStyle/>
          <a:p>
            <a:pPr algn="l">
              <a:lnSpc>
                <a:spcPct val="100000"/>
              </a:lnSpc>
              <a:buClrTx/>
              <a:buSzTx/>
              <a:buFontTx/>
              <a:buNone/>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回归测试：</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p>
            <a:pPr algn="l">
              <a:lnSpc>
                <a:spcPct val="100000"/>
              </a:lnSpc>
              <a:buClrTx/>
              <a:buSzTx/>
              <a:buFontTx/>
              <a:buNone/>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342900" indent="-342900" algn="l">
              <a:lnSpc>
                <a:spcPct val="100000"/>
              </a:lnSpc>
              <a:buClrTx/>
              <a:buSzTx/>
              <a:buFont typeface="Arial" panose="020B0604020202020204" pitchFamily="34" charset="0"/>
              <a:buChar char="•"/>
              <a:defRP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回归测试是指重新执行已经做过的测试的某个子集,以保证测试过程中的变化没有带来非预期的副作用。</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342900" indent="-342900" algn="l">
              <a:lnSpc>
                <a:spcPct val="100000"/>
              </a:lnSpc>
              <a:buClrTx/>
              <a:buSzTx/>
              <a:buFont typeface="Arial" panose="020B0604020202020204" pitchFamily="34" charset="0"/>
              <a:buChar char="•"/>
              <a:defRP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回归测试就是用于保证由于调试或其他原因引起的变化,不会导致非预期的软件行为或额外错误的测试活动。</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342900" indent="-342900" algn="l">
              <a:lnSpc>
                <a:spcPct val="100000"/>
              </a:lnSpc>
              <a:buClrTx/>
              <a:buSzTx/>
              <a:buFont typeface="Arial" panose="020B0604020202020204" pitchFamily="34" charset="0"/>
              <a:buChar char="•"/>
              <a:defRP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回归测试可以通过重新执行全部测试用例的个子集人工地进行,也可以使用自动化的捕获回放工具自动进行。</a:t>
            </a:r>
            <a:endParaRPr lang="zh-CN" altLang="en-US" sz="20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762635" y="4796790"/>
            <a:ext cx="9788525" cy="1198880"/>
          </a:xfrm>
          <a:prstGeom prst="rect">
            <a:avLst/>
          </a:prstGeom>
          <a:noFill/>
        </p:spPr>
        <p:txBody>
          <a:bodyPr wrap="square" rtlCol="0">
            <a:spAutoFit/>
          </a:bodyPr>
          <a:lstStyle/>
          <a:p>
            <a:pPr indent="0" algn="l">
              <a:buClrTx/>
              <a:buSzTx/>
              <a:buFont typeface="Arial" panose="020B0604020202020204" pitchFamily="34" charset="0"/>
              <a:buNone/>
              <a:defRPr/>
            </a:pPr>
            <a:r>
              <a:rPr lang="zh-CN" altLang="en-US" sz="2400" kern="0" dirty="0">
                <a:solidFill>
                  <a:schemeClr val="accent1"/>
                </a:solidFill>
                <a:latin typeface="微软雅黑" panose="020B0503020204020204" pitchFamily="34" charset="-122"/>
                <a:ea typeface="微软雅黑" panose="020B0503020204020204" pitchFamily="34" charset="-122"/>
              </a:rPr>
              <a:t>在集成测试过程中，回归测试用例的数量可能变得非常大。因此，应该把回归测试集设计成只是包括可以检测程序每个主要功能中的一类或多类错误的那样一些测试用例。</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确认测试</a:t>
            </a:r>
            <a:endParaRPr lang="zh-CN" altLang="en-US" sz="3200" b="1" dirty="0">
              <a:solidFill>
                <a:schemeClr val="accent1"/>
              </a:solidFill>
              <a:latin typeface="微软雅黑" panose="020B0503020204020204" pitchFamily="34" charset="-122"/>
              <a:ea typeface="微软雅黑" panose="020B0503020204020204" pitchFamily="34" charset="-122"/>
              <a:sym typeface="+mn-ea"/>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05</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78560"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确认测试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806450" y="1179830"/>
            <a:ext cx="9714230" cy="1106805"/>
          </a:xfrm>
          <a:prstGeom prst="rect">
            <a:avLst/>
          </a:prstGeom>
          <a:noFill/>
          <a:ln>
            <a:noFill/>
          </a:ln>
        </p:spPr>
        <p:txBody>
          <a:bodyPr wrap="square" rtlCol="0">
            <a:spAutoFit/>
          </a:bodyPr>
          <a:lstStyle/>
          <a:p>
            <a:pPr algn="l">
              <a:lnSpc>
                <a:spcPct val="100000"/>
              </a:lnSpc>
              <a:buClrTx/>
              <a:buSzTx/>
              <a:buFontTx/>
              <a:defRPr/>
            </a:pPr>
            <a:r>
              <a:rPr lang="zh-CN" altLang="en-US" sz="2000" kern="0" dirty="0">
                <a:solidFill>
                  <a:schemeClr val="accent1"/>
                </a:solidFill>
                <a:latin typeface="微软雅黑" panose="020B0503020204020204" pitchFamily="34" charset="-122"/>
                <a:ea typeface="微软雅黑" panose="020B0503020204020204" pitchFamily="34" charset="-122"/>
              </a:rPr>
              <a:t>确认测试也称为验收测试,它的目标是验证软件的有效性</a:t>
            </a:r>
            <a:r>
              <a:rPr lang="zh-CN" altLang="en-US" sz="2400" kern="0" dirty="0">
                <a:solidFill>
                  <a:schemeClr val="accent1"/>
                </a:solidFill>
                <a:latin typeface="微软雅黑" panose="020B0503020204020204" pitchFamily="34" charset="-122"/>
                <a:ea typeface="微软雅黑" panose="020B0503020204020204" pitchFamily="34" charset="-122"/>
              </a:rPr>
              <a:t>。</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algn="l">
              <a:lnSpc>
                <a:spcPct val="100000"/>
              </a:lnSpc>
              <a:buClrTx/>
              <a:buSzTx/>
              <a:buFontTx/>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a:p>
            <a:pPr algn="l">
              <a:lnSpc>
                <a:spcPct val="100000"/>
              </a:lnSpc>
              <a:buClrTx/>
              <a:buSzTx/>
              <a:buFontTx/>
              <a:defRPr/>
            </a:pPr>
            <a:endParaRPr lang="zh-CN" altLang="en-US"/>
          </a:p>
        </p:txBody>
      </p:sp>
      <p:sp>
        <p:nvSpPr>
          <p:cNvPr id="6" name="文本框 5"/>
          <p:cNvSpPr txBox="1"/>
          <p:nvPr/>
        </p:nvSpPr>
        <p:spPr>
          <a:xfrm>
            <a:off x="806450" y="2155825"/>
            <a:ext cx="11201400" cy="398780"/>
          </a:xfrm>
          <a:prstGeom prst="rect">
            <a:avLst/>
          </a:prstGeom>
          <a:noFill/>
        </p:spPr>
        <p:txBody>
          <a:bodyPr wrap="none" rtlCol="0" anchor="t">
            <a:spAutoFit/>
          </a:bodyPr>
          <a:lstStyle/>
          <a:p>
            <a:r>
              <a:rPr lang="zh-CN" altLang="en-US" sz="2000" kern="0" dirty="0">
                <a:solidFill>
                  <a:schemeClr val="accent1"/>
                </a:solidFill>
                <a:latin typeface="微软雅黑" panose="020B0503020204020204" pitchFamily="34" charset="-122"/>
                <a:ea typeface="微软雅黑" panose="020B0503020204020204" pitchFamily="34" charset="-122"/>
                <a:sym typeface="+mn-ea"/>
              </a:rPr>
              <a:t>软件有效性的一个简单定义是:如果软件的功能和性能如同用户所合理期待的那样,软件就是有效的</a:t>
            </a:r>
            <a:r>
              <a:rPr lang="zh-CN" altLang="en-US" kern="0" dirty="0">
                <a:solidFill>
                  <a:schemeClr val="accent1"/>
                </a:solidFill>
                <a:latin typeface="微软雅黑" panose="020B0503020204020204" pitchFamily="34" charset="-122"/>
                <a:ea typeface="微软雅黑" panose="020B0503020204020204" pitchFamily="34" charset="-122"/>
                <a:sym typeface="+mn-ea"/>
              </a:rPr>
              <a:t>。</a:t>
            </a:r>
            <a:endParaRPr lang="zh-CN" altLang="en-US"/>
          </a:p>
        </p:txBody>
      </p:sp>
      <p:sp>
        <p:nvSpPr>
          <p:cNvPr id="7" name="文本框 6"/>
          <p:cNvSpPr txBox="1"/>
          <p:nvPr/>
        </p:nvSpPr>
        <p:spPr>
          <a:xfrm>
            <a:off x="806450" y="2949575"/>
            <a:ext cx="10123805" cy="706755"/>
          </a:xfrm>
          <a:prstGeom prst="rect">
            <a:avLst/>
          </a:prstGeom>
          <a:noFill/>
        </p:spPr>
        <p:txBody>
          <a:bodyPr wrap="square" rtlCol="0" anchor="t">
            <a:spAutoFit/>
          </a:bodyPr>
          <a:lstStyle/>
          <a:p>
            <a:pPr algn="l">
              <a:lnSpc>
                <a:spcPct val="100000"/>
              </a:lnSpc>
              <a:buClrTx/>
              <a:buSzTx/>
              <a:buFontTx/>
              <a:defRP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需求分析阶段产生的软件需求规格说明书,准确地描述了用户对软件的合理期望,因此是软件有效性的标准,也是进行确认测试的基础。</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06450" y="4241165"/>
            <a:ext cx="10617200" cy="1568450"/>
          </a:xfrm>
          <a:prstGeom prst="rect">
            <a:avLst/>
          </a:prstGeom>
          <a:noFill/>
        </p:spPr>
        <p:txBody>
          <a:bodyPr wrap="square" rtlCol="0" anchor="t">
            <a:spAutoFit/>
          </a:bodyPr>
          <a:lstStyle/>
          <a:p>
            <a:pPr algn="l">
              <a:lnSpc>
                <a:spcPct val="100000"/>
              </a:lnSpc>
              <a:buClrTx/>
              <a:buSzTx/>
              <a:buFontTx/>
              <a:buNone/>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确认测试的范围：</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确认测试必须有用户积极参与,或者以用户为主进行。</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使用用户界面输入测试数据并且分析评价测试的输出结果。</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通常在验收之前由开发单位对用户进行培训。</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to="" calcmode="lin" valueType="num">
                                      <p:cBhvr>
                                        <p:cTn id="7" dur="1" fill="hold"/>
                                        <p:tgtEl>
                                          <p:spTgt spid="8"/>
                                        </p:tgtEl>
                                      </p:cBhvr>
                                    </p:anim>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6" grpId="0"/>
      <p:bldP spid="6" grpId="1"/>
      <p:bldP spid="7" grpId="0"/>
      <p:bldP spid="7" grpId="1"/>
      <p:bldP spid="9" grpId="0"/>
      <p:bldP spid="9"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确认测试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733425" y="2053590"/>
            <a:ext cx="4307840" cy="2750185"/>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软件配置复查：</a:t>
            </a:r>
            <a:endParaRPr lang="zh-CN" altLang="en-US" b="1"/>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确认测试的一个重要内容是复査软件配置。</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复査的目的是保证软件配置的所有成分都齐全,质量符合要求,文档与程序完全一致,具有完成软件维护所必须的细节,而且已经编好目录。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993130" y="1780540"/>
            <a:ext cx="4486275" cy="3858260"/>
          </a:xfrm>
          <a:prstGeom prst="rect">
            <a:avLst/>
          </a:prstGeom>
          <a:noFill/>
        </p:spPr>
        <p:txBody>
          <a:bodyPr wrap="square" rtlCol="0" anchor="t">
            <a:spAutoFit/>
          </a:bodyPr>
          <a:lstStyle/>
          <a:p>
            <a:pPr algn="just">
              <a:lnSpc>
                <a:spcPct val="120000"/>
              </a:lnSpc>
              <a:buClrTx/>
              <a:buSzTx/>
              <a:buFont typeface="Arial" panose="020B0604020202020204" pitchFamily="34" charset="0"/>
              <a:buNone/>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Alpha和Beta测试：</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ClrTx/>
              <a:buSzTx/>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Apha测试由用户在开发者的场所进行,并且在开发者对用户的“指导”下进行测试。Alpha测试是在受控的环境中进行的。</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ClrTx/>
              <a:buSzTx/>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Beta测试由软件的最终用户们在一个或多个客户场所进行。开发者通常不在Beta测试的现场,因此,Beta测试是软件在开发者不能控制的环境中的“真实”应用。</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852005" y="3952944"/>
            <a:ext cx="26200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白盒测试技术</a:t>
            </a:r>
            <a:endParaRPr lang="zh-CN" altLang="en-US" sz="3200" b="1" dirty="0">
              <a:solidFill>
                <a:schemeClr val="accent1"/>
              </a:solidFill>
              <a:latin typeface="微软雅黑" panose="020B0503020204020204" pitchFamily="34" charset="-122"/>
              <a:ea typeface="微软雅黑" panose="020B0503020204020204" pitchFamily="34" charset="-122"/>
              <a:sym typeface="+mn-ea"/>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06</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a:off x="842645" y="1419225"/>
            <a:ext cx="10527030" cy="1568450"/>
          </a:xfrm>
          <a:prstGeom prst="rect">
            <a:avLst/>
          </a:prstGeom>
          <a:noFill/>
        </p:spPr>
        <p:txBody>
          <a:bodyPr wrap="square" rtlCol="0" anchor="t">
            <a:spAutoFit/>
          </a:bodyPr>
          <a:lstStyle/>
          <a:p>
            <a:pPr algn="l">
              <a:lnSpc>
                <a:spcPct val="100000"/>
              </a:lnSpc>
              <a:buClrTx/>
              <a:buSzTx/>
              <a:buFontTx/>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设计测试方案是测试阶段的关键技术问题。所谓测试方案包括具体的测试目的(例如预定要测试的具体功能),应该输入的测试数据和预期的结果。通常又把测试数据和预期的输出结果称为测试用例。其中最困难的问题是设计测试用的输入数据。</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842645" y="4157345"/>
            <a:ext cx="9634855" cy="1198880"/>
          </a:xfrm>
          <a:prstGeom prst="rect">
            <a:avLst/>
          </a:prstGeom>
          <a:noFill/>
        </p:spPr>
        <p:txBody>
          <a:bodyPr wrap="square" rtlCol="0">
            <a:spAutoFit/>
          </a:bodyPr>
          <a:lstStyle/>
          <a:p>
            <a:pPr algn="l">
              <a:buClrTx/>
              <a:buSzTx/>
              <a:buFontTx/>
              <a:defRPr/>
            </a:pPr>
            <a:r>
              <a:rPr lang="zh-CN" altLang="en-US" sz="2400" kern="0" dirty="0">
                <a:solidFill>
                  <a:schemeClr val="accent1"/>
                </a:solidFill>
                <a:latin typeface="微软雅黑" panose="020B0503020204020204" pitchFamily="34" charset="-122"/>
                <a:ea typeface="微软雅黑" panose="020B0503020204020204" pitchFamily="34" charset="-122"/>
              </a:rPr>
              <a:t>没有哪一种设计测试数据的技术是最好的，更没有哪一种可以代替其余所有技术；同意技术在不同应用场合效果可能相差很大，因此，通常需要联合使用多种设计测试数据的技术。</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逻辑覆盖</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189355" y="1406525"/>
            <a:ext cx="9326880" cy="398780"/>
          </a:xfrm>
          <a:prstGeom prst="rect">
            <a:avLst/>
          </a:prstGeom>
          <a:noFill/>
        </p:spPr>
        <p:txBody>
          <a:bodyPr wrap="none" rtlCol="0" anchor="t">
            <a:spAutoFit/>
          </a:bodyPr>
          <a:lstStyle/>
          <a:p>
            <a:r>
              <a:rPr lang="zh-CN" altLang="en-US" sz="2000" kern="0" dirty="0">
                <a:solidFill>
                  <a:schemeClr val="accent1"/>
                </a:solidFill>
                <a:latin typeface="微软雅黑" panose="020B0503020204020204" pitchFamily="34" charset="-122"/>
                <a:ea typeface="微软雅黑" panose="020B0503020204020204" pitchFamily="34" charset="-122"/>
                <a:sym typeface="+mn-ea"/>
              </a:rPr>
              <a:t>有选择地执行程序中某些最有代表性的通路是对穷尽测试的惟一可行的替代办法。</a:t>
            </a:r>
            <a:endParaRPr lang="zh-CN" altLang="en-US" sz="20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050925" y="2345690"/>
            <a:ext cx="5295900" cy="201168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4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1.语句覆盖：</a:t>
            </a:r>
            <a:endParaRPr lang="zh-CN" altLang="en-US" sz="24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indent="0" algn="just">
              <a:lnSpc>
                <a:spcPct val="120000"/>
              </a:lnSpc>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选择足够多的测试数据,使被测程序中每个语句至少执行一次。执行路径应该是 sacked</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测试数据:</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342900" indent="-34290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A=2,B=0,X=4</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7843520" y="2042160"/>
            <a:ext cx="3732530" cy="4057650"/>
          </a:xfrm>
          <a:prstGeom prst="rect">
            <a:avLst/>
          </a:prstGeom>
        </p:spPr>
      </p:pic>
      <p:sp>
        <p:nvSpPr>
          <p:cNvPr id="6" name="文本框 5"/>
          <p:cNvSpPr txBox="1"/>
          <p:nvPr/>
        </p:nvSpPr>
        <p:spPr>
          <a:xfrm>
            <a:off x="1050925" y="4897755"/>
            <a:ext cx="4551045" cy="460375"/>
          </a:xfrm>
          <a:prstGeom prst="rect">
            <a:avLst/>
          </a:prstGeom>
          <a:noFill/>
        </p:spPr>
        <p:txBody>
          <a:bodyPr wrap="square" rtlCol="0">
            <a:spAutoFit/>
          </a:bodyPr>
          <a:lstStyle/>
          <a:p>
            <a:r>
              <a:rPr lang="zh-CN" altLang="en-US" sz="2400" kern="0" dirty="0">
                <a:solidFill>
                  <a:schemeClr val="accent1"/>
                </a:solidFill>
                <a:latin typeface="微软雅黑" panose="020B0503020204020204" pitchFamily="34" charset="-122"/>
                <a:ea typeface="微软雅黑" panose="020B0503020204020204" pitchFamily="34" charset="-122"/>
              </a:rPr>
              <a:t>语句覆盖是很弱的逻辑覆盖标准。</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P spid="6" grpId="0"/>
      <p:bldP spid="6"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899160"/>
            <a:chOff x="1873" y="424"/>
            <a:chExt cx="5531" cy="1416"/>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1305"/>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逻辑覆盖</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969645" y="1349375"/>
            <a:ext cx="6813550" cy="208534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4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2.判定覆盖(分支覆盖)：</a:t>
            </a:r>
            <a:endParaRPr lang="zh-CN" altLang="en-US" sz="24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a:p>
            <a:pPr indent="0" algn="just">
              <a:lnSpc>
                <a:spcPct val="120000"/>
              </a:lnSpc>
              <a:buFont typeface="Arial" panose="020B0604020202020204" pitchFamily="34" charset="0"/>
              <a:buNone/>
            </a:pPr>
            <a:endParaRPr lang="zh-CN" altLang="en-US" sz="24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含义:不仅每个语句必须至少执行一次,而且每个判定的每种可能的结果都应该至少执行一次。</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每个判定的每个分支都至少执行一次:</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7783195" y="1653540"/>
            <a:ext cx="3818890" cy="4151630"/>
          </a:xfrm>
          <a:prstGeom prst="rect">
            <a:avLst/>
          </a:prstGeom>
        </p:spPr>
      </p:pic>
      <p:sp>
        <p:nvSpPr>
          <p:cNvPr id="3" name="文本框 2"/>
          <p:cNvSpPr txBox="1"/>
          <p:nvPr/>
        </p:nvSpPr>
        <p:spPr>
          <a:xfrm>
            <a:off x="969645" y="4124960"/>
            <a:ext cx="5271135" cy="1014730"/>
          </a:xfrm>
          <a:prstGeom prst="rect">
            <a:avLst/>
          </a:prstGeom>
          <a:noFill/>
        </p:spPr>
        <p:txBody>
          <a:bodyPr wrap="square" rtlCol="0">
            <a:spAutoFit/>
          </a:bodyPr>
          <a:lstStyle/>
          <a:p>
            <a:pPr marL="457200" indent="-457200" algn="l">
              <a:buFont typeface="+mj-ea"/>
              <a:buAutoNum type="circleNumDbPlain"/>
            </a:pPr>
            <a:r>
              <a:rPr lang="zh-CN" altLang="en-US" sz="2000" kern="0" dirty="0">
                <a:solidFill>
                  <a:schemeClr val="accent1"/>
                </a:solidFill>
                <a:latin typeface="微软雅黑" panose="020B0503020204020204" pitchFamily="34" charset="-122"/>
                <a:ea typeface="微软雅黑" panose="020B0503020204020204" pitchFamily="34" charset="-122"/>
              </a:rPr>
              <a:t>A=3,B=0,X=3(覆盖sacbd)</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l">
              <a:buFont typeface="+mj-ea"/>
              <a:buAutoNum type="circleNumDbPlain"/>
            </a:pP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l">
              <a:buFont typeface="+mj-ea"/>
              <a:buAutoNum type="circleNumDbPlain"/>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A=2,B=1,X=1(覆盖sabed)</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4843780" y="1353185"/>
            <a:ext cx="6757670" cy="4518025"/>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编码风格</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cxnSp>
        <p:nvCxnSpPr>
          <p:cNvPr id="5" name="Straight Connector 37"/>
          <p:cNvCxnSpPr>
            <a:endCxn id="78" idx="3"/>
          </p:cNvCxnSpPr>
          <p:nvPr/>
        </p:nvCxnSpPr>
        <p:spPr>
          <a:xfrm flipH="1" flipV="1">
            <a:off x="4686300" y="1413510"/>
            <a:ext cx="863600" cy="93218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8" name="Straight Connector 37"/>
          <p:cNvCxnSpPr>
            <a:endCxn id="12" idx="3"/>
          </p:cNvCxnSpPr>
          <p:nvPr/>
        </p:nvCxnSpPr>
        <p:spPr>
          <a:xfrm flipH="1">
            <a:off x="4238625" y="3368675"/>
            <a:ext cx="1981200" cy="2730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9" name="Straight Connector 37"/>
          <p:cNvCxnSpPr>
            <a:endCxn id="15" idx="3"/>
          </p:cNvCxnSpPr>
          <p:nvPr/>
        </p:nvCxnSpPr>
        <p:spPr>
          <a:xfrm flipH="1">
            <a:off x="4238625" y="4167505"/>
            <a:ext cx="1224915" cy="121221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344930" y="998855"/>
            <a:ext cx="3341370" cy="828675"/>
          </a:xfrm>
          <a:prstGeom prst="rect">
            <a:avLst/>
          </a:prstGeom>
        </p:spPr>
        <p:txBody>
          <a:bodyPr wrap="square" lIns="91400" tIns="45699" rIns="91400" bIns="45699">
            <a:spAutoFit/>
          </a:bodyPr>
          <a:lstStyle/>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每个函数前用注释表明这个函数的作用</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12" name="矩形 11"/>
          <p:cNvSpPr/>
          <p:nvPr/>
        </p:nvSpPr>
        <p:spPr>
          <a:xfrm>
            <a:off x="897255" y="2797175"/>
            <a:ext cx="3341370" cy="1197610"/>
          </a:xfrm>
          <a:prstGeom prst="rect">
            <a:avLst/>
          </a:prstGeom>
        </p:spPr>
        <p:txBody>
          <a:bodyPr wrap="square" lIns="91400" tIns="45699" rIns="91400" bIns="45699">
            <a:spAutoFit/>
          </a:bodyPr>
          <a:lstStyle/>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函数与符号之间都包含空格以达到清楚的布局效果</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15" name="矩形 14"/>
          <p:cNvSpPr/>
          <p:nvPr/>
        </p:nvSpPr>
        <p:spPr>
          <a:xfrm>
            <a:off x="897255" y="4965065"/>
            <a:ext cx="3341370" cy="828675"/>
          </a:xfrm>
          <a:prstGeom prst="rect">
            <a:avLst/>
          </a:prstGeom>
        </p:spPr>
        <p:txBody>
          <a:bodyPr wrap="square" lIns="91400" tIns="45699" rIns="91400" bIns="45699">
            <a:spAutoFit/>
          </a:bodyPr>
          <a:lstStyle/>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用空行清楚的区分注解和程序</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wipe(up)">
                                      <p:cBhvr>
                                        <p:cTn id="21" dur="500"/>
                                        <p:tgtEl>
                                          <p:spTgt spid="78"/>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up)">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12" grpId="0"/>
      <p:bldP spid="1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271270" y="1466850"/>
            <a:ext cx="4507230" cy="156845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3.条件覆盖：</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含义:不仅每个语句至少执行一次,而且使判定表达式中的每个条件都取到各种可能的结果。</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7783195" y="1653540"/>
            <a:ext cx="3818890" cy="4151630"/>
          </a:xfrm>
          <a:prstGeom prst="rect">
            <a:avLst/>
          </a:prstGeom>
        </p:spPr>
      </p:pic>
      <p:sp>
        <p:nvSpPr>
          <p:cNvPr id="5" name="文本框 4"/>
          <p:cNvSpPr txBox="1"/>
          <p:nvPr/>
        </p:nvSpPr>
        <p:spPr>
          <a:xfrm>
            <a:off x="1340485" y="5049520"/>
            <a:ext cx="3300730" cy="755650"/>
          </a:xfrm>
          <a:prstGeom prst="rect">
            <a:avLst/>
          </a:prstGeom>
          <a:noFill/>
        </p:spPr>
        <p:txBody>
          <a:bodyPr wrap="none" rtlCol="0" anchor="t">
            <a:spAutoFit/>
          </a:bodyPr>
          <a:lstStyle/>
          <a:p>
            <a:pPr marL="0" lvl="1" indent="0" algn="just">
              <a:lnSpc>
                <a:spcPct val="120000"/>
              </a:lnSpc>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测试数据在</a:t>
            </a:r>
            <a:r>
              <a:rPr lang="en-US" altLang="zh-CN" kern="0" dirty="0">
                <a:solidFill>
                  <a:schemeClr val="accent1"/>
                </a:solidFill>
                <a:latin typeface="微软雅黑" panose="020B0503020204020204" pitchFamily="34" charset="-122"/>
                <a:ea typeface="微软雅黑" panose="020B0503020204020204" pitchFamily="34" charset="-122"/>
                <a:sym typeface="+mn-ea"/>
              </a:rPr>
              <a:t>b</a:t>
            </a:r>
            <a:r>
              <a:rPr lang="zh-CN" altLang="en-US" kern="0" dirty="0">
                <a:solidFill>
                  <a:schemeClr val="accent1"/>
                </a:solidFill>
                <a:latin typeface="微软雅黑" panose="020B0503020204020204" pitchFamily="34" charset="-122"/>
                <a:ea typeface="微软雅黑" panose="020B0503020204020204" pitchFamily="34" charset="-122"/>
                <a:sym typeface="+mn-ea"/>
              </a:rPr>
              <a:t>点有以下结果出现</a:t>
            </a:r>
            <a:endParaRPr lang="zh-CN" altLang="en-US" kern="0" dirty="0">
              <a:solidFill>
                <a:schemeClr val="accent1"/>
              </a:solidFill>
              <a:latin typeface="微软雅黑" panose="020B0503020204020204" pitchFamily="34" charset="-122"/>
              <a:ea typeface="微软雅黑" panose="020B0503020204020204" pitchFamily="34" charset="-122"/>
              <a:sym typeface="+mn-ea"/>
            </a:endParaRPr>
          </a:p>
          <a:p>
            <a:pPr marL="0" lvl="1" indent="0" algn="just">
              <a:lnSpc>
                <a:spcPct val="120000"/>
              </a:lnSpc>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A=2</a:t>
            </a:r>
            <a:r>
              <a:rPr lang="en-US" altLang="zh-CN" kern="0" dirty="0">
                <a:solidFill>
                  <a:schemeClr val="accent1"/>
                </a:solidFill>
                <a:latin typeface="微软雅黑" panose="020B0503020204020204" pitchFamily="34" charset="-122"/>
                <a:ea typeface="微软雅黑" panose="020B0503020204020204" pitchFamily="34" charset="-122"/>
                <a:sym typeface="+mn-ea"/>
              </a:rPr>
              <a:t>,</a:t>
            </a:r>
            <a:r>
              <a:rPr lang="zh-CN" altLang="en-US" kern="0" dirty="0">
                <a:solidFill>
                  <a:schemeClr val="accent1"/>
                </a:solidFill>
                <a:latin typeface="微软雅黑" panose="020B0503020204020204" pitchFamily="34" charset="-122"/>
                <a:ea typeface="微软雅黑" panose="020B0503020204020204" pitchFamily="34" charset="-122"/>
                <a:sym typeface="+mn-ea"/>
              </a:rPr>
              <a:t>A≠2</a:t>
            </a:r>
            <a:r>
              <a:rPr lang="en-US" altLang="zh-CN" kern="0" dirty="0">
                <a:solidFill>
                  <a:schemeClr val="accent1"/>
                </a:solidFill>
                <a:latin typeface="微软雅黑" panose="020B0503020204020204" pitchFamily="34" charset="-122"/>
                <a:ea typeface="微软雅黑" panose="020B0503020204020204" pitchFamily="34" charset="-122"/>
                <a:sym typeface="+mn-ea"/>
              </a:rPr>
              <a:t>,</a:t>
            </a:r>
            <a:r>
              <a:rPr lang="zh-CN" altLang="en-US" kern="0" dirty="0">
                <a:solidFill>
                  <a:schemeClr val="accent1"/>
                </a:solidFill>
                <a:latin typeface="微软雅黑" panose="020B0503020204020204" pitchFamily="34" charset="-122"/>
                <a:ea typeface="微软雅黑" panose="020B0503020204020204" pitchFamily="34" charset="-122"/>
                <a:sym typeface="+mn-ea"/>
              </a:rPr>
              <a:t>X&gt;1</a:t>
            </a:r>
            <a:r>
              <a:rPr lang="en-US" altLang="zh-CN" kern="0" dirty="0">
                <a:solidFill>
                  <a:schemeClr val="accent1"/>
                </a:solidFill>
                <a:latin typeface="微软雅黑" panose="020B0503020204020204" pitchFamily="34" charset="-122"/>
                <a:ea typeface="微软雅黑" panose="020B0503020204020204" pitchFamily="34" charset="-122"/>
                <a:sym typeface="+mn-ea"/>
              </a:rPr>
              <a:t>,</a:t>
            </a:r>
            <a:r>
              <a:rPr lang="zh-CN" altLang="en-US" kern="0" dirty="0">
                <a:solidFill>
                  <a:schemeClr val="accent1"/>
                </a:solidFill>
                <a:latin typeface="微软雅黑" panose="020B0503020204020204" pitchFamily="34" charset="-122"/>
                <a:ea typeface="微软雅黑" panose="020B0503020204020204" pitchFamily="34" charset="-122"/>
                <a:sym typeface="+mn-ea"/>
              </a:rPr>
              <a:t>X≤1</a:t>
            </a:r>
            <a:endParaRPr lang="zh-CN" altLang="en-US"/>
          </a:p>
        </p:txBody>
      </p:sp>
      <p:sp>
        <p:nvSpPr>
          <p:cNvPr id="6" name="文本框 5"/>
          <p:cNvSpPr txBox="1"/>
          <p:nvPr/>
        </p:nvSpPr>
        <p:spPr>
          <a:xfrm>
            <a:off x="1340485" y="3823335"/>
            <a:ext cx="4065270" cy="75565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测试数据在</a:t>
            </a:r>
            <a:r>
              <a:rPr lang="en-US" altLang="zh-CN" kern="0" dirty="0">
                <a:solidFill>
                  <a:schemeClr val="accent1"/>
                </a:solidFill>
                <a:latin typeface="微软雅黑" panose="020B0503020204020204" pitchFamily="34" charset="-122"/>
                <a:ea typeface="微软雅黑" panose="020B0503020204020204" pitchFamily="34" charset="-122"/>
                <a:sym typeface="+mn-ea"/>
              </a:rPr>
              <a:t>a</a:t>
            </a:r>
            <a:r>
              <a:rPr lang="zh-CN" altLang="en-US" kern="0" dirty="0">
                <a:solidFill>
                  <a:schemeClr val="accent1"/>
                </a:solidFill>
                <a:latin typeface="微软雅黑" panose="020B0503020204020204" pitchFamily="34" charset="-122"/>
                <a:ea typeface="微软雅黑" panose="020B0503020204020204" pitchFamily="34" charset="-122"/>
                <a:sym typeface="+mn-ea"/>
              </a:rPr>
              <a:t>点有以下结果出现</a:t>
            </a:r>
            <a:endParaRPr lang="zh-CN" altLang="en-US" kern="0" dirty="0">
              <a:solidFill>
                <a:schemeClr val="accent1"/>
              </a:solidFill>
              <a:latin typeface="微软雅黑" panose="020B0503020204020204" pitchFamily="34" charset="-122"/>
              <a:ea typeface="微软雅黑" panose="020B0503020204020204" pitchFamily="34" charset="-122"/>
              <a:sym typeface="+mn-ea"/>
            </a:endParaRPr>
          </a:p>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A&gt;1，A</a:t>
            </a:r>
            <a:r>
              <a:rPr lang="en-US" altLang="zh-CN" kern="0" dirty="0">
                <a:solidFill>
                  <a:schemeClr val="accent1"/>
                </a:solidFill>
                <a:latin typeface="微软雅黑" panose="020B0503020204020204" pitchFamily="34" charset="-122"/>
                <a:ea typeface="微软雅黑" panose="020B0503020204020204" pitchFamily="34" charset="-122"/>
                <a:sym typeface="+mn-ea"/>
              </a:rPr>
              <a:t>&lt;</a:t>
            </a:r>
            <a:r>
              <a:rPr lang="zh-CN" altLang="en-US" kern="0" dirty="0">
                <a:solidFill>
                  <a:schemeClr val="accent1"/>
                </a:solidFill>
                <a:latin typeface="微软雅黑" panose="020B0503020204020204" pitchFamily="34" charset="-122"/>
                <a:ea typeface="微软雅黑" panose="020B0503020204020204" pitchFamily="34" charset="-122"/>
                <a:sym typeface="+mn-ea"/>
              </a:rPr>
              <a:t>1，B=0，B≠0</a:t>
            </a:r>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P spid="6" grpId="0"/>
      <p:bldP spid="6"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899160"/>
            <a:chOff x="1873" y="424"/>
            <a:chExt cx="5531" cy="1416"/>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1305"/>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逻辑覆盖</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271270" y="1466850"/>
            <a:ext cx="4507230" cy="156845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3.条件覆盖：</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含义:不仅每个语句至少执行一次,而且使判定表达式中的每个条件都取到各种可能的结果。</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7783195" y="1653540"/>
            <a:ext cx="3818890" cy="4151630"/>
          </a:xfrm>
          <a:prstGeom prst="rect">
            <a:avLst/>
          </a:prstGeom>
        </p:spPr>
      </p:pic>
      <p:sp>
        <p:nvSpPr>
          <p:cNvPr id="5" name="文本框 4"/>
          <p:cNvSpPr txBox="1"/>
          <p:nvPr/>
        </p:nvSpPr>
        <p:spPr>
          <a:xfrm>
            <a:off x="1340485" y="5049520"/>
            <a:ext cx="3300730" cy="755650"/>
          </a:xfrm>
          <a:prstGeom prst="rect">
            <a:avLst/>
          </a:prstGeom>
          <a:noFill/>
        </p:spPr>
        <p:txBody>
          <a:bodyPr wrap="none" rtlCol="0" anchor="t">
            <a:spAutoFit/>
          </a:bodyPr>
          <a:lstStyle/>
          <a:p>
            <a:pPr marL="0" lvl="1" indent="0" algn="just">
              <a:lnSpc>
                <a:spcPct val="120000"/>
              </a:lnSpc>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测试数据在</a:t>
            </a:r>
            <a:r>
              <a:rPr lang="en-US" altLang="zh-CN" kern="0" dirty="0">
                <a:solidFill>
                  <a:schemeClr val="accent1"/>
                </a:solidFill>
                <a:latin typeface="微软雅黑" panose="020B0503020204020204" pitchFamily="34" charset="-122"/>
                <a:ea typeface="微软雅黑" panose="020B0503020204020204" pitchFamily="34" charset="-122"/>
                <a:sym typeface="+mn-ea"/>
              </a:rPr>
              <a:t>b</a:t>
            </a:r>
            <a:r>
              <a:rPr lang="zh-CN" altLang="en-US" kern="0" dirty="0">
                <a:solidFill>
                  <a:schemeClr val="accent1"/>
                </a:solidFill>
                <a:latin typeface="微软雅黑" panose="020B0503020204020204" pitchFamily="34" charset="-122"/>
                <a:ea typeface="微软雅黑" panose="020B0503020204020204" pitchFamily="34" charset="-122"/>
                <a:sym typeface="+mn-ea"/>
              </a:rPr>
              <a:t>点有以下结果出现</a:t>
            </a:r>
            <a:endParaRPr lang="zh-CN" altLang="en-US" kern="0" dirty="0">
              <a:solidFill>
                <a:schemeClr val="accent1"/>
              </a:solidFill>
              <a:latin typeface="微软雅黑" panose="020B0503020204020204" pitchFamily="34" charset="-122"/>
              <a:ea typeface="微软雅黑" panose="020B0503020204020204" pitchFamily="34" charset="-122"/>
              <a:sym typeface="+mn-ea"/>
            </a:endParaRPr>
          </a:p>
          <a:p>
            <a:pPr marL="0" lvl="1" indent="0" algn="just">
              <a:lnSpc>
                <a:spcPct val="120000"/>
              </a:lnSpc>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A=2</a:t>
            </a:r>
            <a:r>
              <a:rPr lang="en-US" altLang="zh-CN" kern="0" dirty="0">
                <a:solidFill>
                  <a:schemeClr val="accent1"/>
                </a:solidFill>
                <a:latin typeface="微软雅黑" panose="020B0503020204020204" pitchFamily="34" charset="-122"/>
                <a:ea typeface="微软雅黑" panose="020B0503020204020204" pitchFamily="34" charset="-122"/>
                <a:sym typeface="+mn-ea"/>
              </a:rPr>
              <a:t>,</a:t>
            </a:r>
            <a:r>
              <a:rPr lang="zh-CN" altLang="en-US" kern="0" dirty="0">
                <a:solidFill>
                  <a:schemeClr val="accent1"/>
                </a:solidFill>
                <a:latin typeface="微软雅黑" panose="020B0503020204020204" pitchFamily="34" charset="-122"/>
                <a:ea typeface="微软雅黑" panose="020B0503020204020204" pitchFamily="34" charset="-122"/>
                <a:sym typeface="+mn-ea"/>
              </a:rPr>
              <a:t>A≠2</a:t>
            </a:r>
            <a:r>
              <a:rPr lang="en-US" altLang="zh-CN" kern="0" dirty="0">
                <a:solidFill>
                  <a:schemeClr val="accent1"/>
                </a:solidFill>
                <a:latin typeface="微软雅黑" panose="020B0503020204020204" pitchFamily="34" charset="-122"/>
                <a:ea typeface="微软雅黑" panose="020B0503020204020204" pitchFamily="34" charset="-122"/>
                <a:sym typeface="+mn-ea"/>
              </a:rPr>
              <a:t>,</a:t>
            </a:r>
            <a:r>
              <a:rPr lang="zh-CN" altLang="en-US" kern="0" dirty="0">
                <a:solidFill>
                  <a:schemeClr val="accent1"/>
                </a:solidFill>
                <a:latin typeface="微软雅黑" panose="020B0503020204020204" pitchFamily="34" charset="-122"/>
                <a:ea typeface="微软雅黑" panose="020B0503020204020204" pitchFamily="34" charset="-122"/>
                <a:sym typeface="+mn-ea"/>
              </a:rPr>
              <a:t>X&gt;1</a:t>
            </a:r>
            <a:r>
              <a:rPr lang="en-US" altLang="zh-CN" kern="0" dirty="0">
                <a:solidFill>
                  <a:schemeClr val="accent1"/>
                </a:solidFill>
                <a:latin typeface="微软雅黑" panose="020B0503020204020204" pitchFamily="34" charset="-122"/>
                <a:ea typeface="微软雅黑" panose="020B0503020204020204" pitchFamily="34" charset="-122"/>
                <a:sym typeface="+mn-ea"/>
              </a:rPr>
              <a:t>,</a:t>
            </a:r>
            <a:r>
              <a:rPr lang="zh-CN" altLang="en-US" kern="0" dirty="0">
                <a:solidFill>
                  <a:schemeClr val="accent1"/>
                </a:solidFill>
                <a:latin typeface="微软雅黑" panose="020B0503020204020204" pitchFamily="34" charset="-122"/>
                <a:ea typeface="微软雅黑" panose="020B0503020204020204" pitchFamily="34" charset="-122"/>
                <a:sym typeface="+mn-ea"/>
              </a:rPr>
              <a:t>X≤1</a:t>
            </a:r>
            <a:endParaRPr lang="zh-CN" altLang="en-US"/>
          </a:p>
        </p:txBody>
      </p:sp>
      <p:sp>
        <p:nvSpPr>
          <p:cNvPr id="6" name="文本框 5"/>
          <p:cNvSpPr txBox="1"/>
          <p:nvPr/>
        </p:nvSpPr>
        <p:spPr>
          <a:xfrm>
            <a:off x="1340485" y="3823335"/>
            <a:ext cx="4065270" cy="75565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测试数据在</a:t>
            </a:r>
            <a:r>
              <a:rPr lang="en-US" altLang="zh-CN" kern="0" dirty="0">
                <a:solidFill>
                  <a:schemeClr val="accent1"/>
                </a:solidFill>
                <a:latin typeface="微软雅黑" panose="020B0503020204020204" pitchFamily="34" charset="-122"/>
                <a:ea typeface="微软雅黑" panose="020B0503020204020204" pitchFamily="34" charset="-122"/>
                <a:sym typeface="+mn-ea"/>
              </a:rPr>
              <a:t>a</a:t>
            </a:r>
            <a:r>
              <a:rPr lang="zh-CN" altLang="en-US" kern="0" dirty="0">
                <a:solidFill>
                  <a:schemeClr val="accent1"/>
                </a:solidFill>
                <a:latin typeface="微软雅黑" panose="020B0503020204020204" pitchFamily="34" charset="-122"/>
                <a:ea typeface="微软雅黑" panose="020B0503020204020204" pitchFamily="34" charset="-122"/>
                <a:sym typeface="+mn-ea"/>
              </a:rPr>
              <a:t>点有以下结果出现</a:t>
            </a:r>
            <a:endParaRPr lang="zh-CN" altLang="en-US" kern="0" dirty="0">
              <a:solidFill>
                <a:schemeClr val="accent1"/>
              </a:solidFill>
              <a:latin typeface="微软雅黑" panose="020B0503020204020204" pitchFamily="34" charset="-122"/>
              <a:ea typeface="微软雅黑" panose="020B0503020204020204" pitchFamily="34" charset="-122"/>
              <a:sym typeface="+mn-ea"/>
            </a:endParaRPr>
          </a:p>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A&gt;1，A</a:t>
            </a:r>
            <a:r>
              <a:rPr lang="en-US" altLang="zh-CN" kern="0" dirty="0">
                <a:solidFill>
                  <a:schemeClr val="accent1"/>
                </a:solidFill>
                <a:latin typeface="微软雅黑" panose="020B0503020204020204" pitchFamily="34" charset="-122"/>
                <a:ea typeface="微软雅黑" panose="020B0503020204020204" pitchFamily="34" charset="-122"/>
                <a:sym typeface="+mn-ea"/>
              </a:rPr>
              <a:t>&lt;</a:t>
            </a:r>
            <a:r>
              <a:rPr lang="zh-CN" altLang="en-US" kern="0" dirty="0">
                <a:solidFill>
                  <a:schemeClr val="accent1"/>
                </a:solidFill>
                <a:latin typeface="微软雅黑" panose="020B0503020204020204" pitchFamily="34" charset="-122"/>
                <a:ea typeface="微软雅黑" panose="020B0503020204020204" pitchFamily="34" charset="-122"/>
                <a:sym typeface="+mn-ea"/>
              </a:rPr>
              <a:t>1，B=0，B≠0</a:t>
            </a:r>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P spid="6" grpId="0"/>
      <p:bldP spid="6"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899160"/>
            <a:chOff x="1873" y="424"/>
            <a:chExt cx="5531" cy="1416"/>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1305"/>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逻辑覆盖</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pic>
        <p:nvPicPr>
          <p:cNvPr id="7" name="图片 6"/>
          <p:cNvPicPr>
            <a:picLocks noChangeAspect="1"/>
          </p:cNvPicPr>
          <p:nvPr/>
        </p:nvPicPr>
        <p:blipFill>
          <a:blip r:embed="rId1"/>
          <a:stretch>
            <a:fillRect/>
          </a:stretch>
        </p:blipFill>
        <p:spPr>
          <a:xfrm>
            <a:off x="7783195" y="1653540"/>
            <a:ext cx="3818890" cy="4151630"/>
          </a:xfrm>
          <a:prstGeom prst="rect">
            <a:avLst/>
          </a:prstGeom>
        </p:spPr>
      </p:pic>
      <p:sp>
        <p:nvSpPr>
          <p:cNvPr id="2" name="文本框 1"/>
          <p:cNvSpPr txBox="1"/>
          <p:nvPr/>
        </p:nvSpPr>
        <p:spPr>
          <a:xfrm>
            <a:off x="1021080" y="1767840"/>
            <a:ext cx="5535295" cy="156845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4.判定/条件覆盖：</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含义:选取做够多的测试数据，使得判定表达式中的每个条件都取到各种可能的值,每个判定表达式也都取到各种可能的结果。</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21080" y="4315460"/>
            <a:ext cx="5117465" cy="1014730"/>
          </a:xfrm>
          <a:prstGeom prst="rect">
            <a:avLst/>
          </a:prstGeom>
          <a:noFill/>
        </p:spPr>
        <p:txBody>
          <a:bodyPr wrap="none" rtlCol="0">
            <a:spAutoFit/>
          </a:bodyPr>
          <a:lstStyle/>
          <a:p>
            <a:pPr algn="l"/>
            <a:r>
              <a:rPr lang="zh-CN" altLang="en-US" sz="2000" kern="0" dirty="0">
                <a:solidFill>
                  <a:schemeClr val="accent1"/>
                </a:solidFill>
                <a:latin typeface="微软雅黑" panose="020B0503020204020204" pitchFamily="34" charset="-122"/>
                <a:ea typeface="微软雅黑" panose="020B0503020204020204" pitchFamily="34" charset="-122"/>
              </a:rPr>
              <a:t>下面两组测试数据满足判定/条件覆盖标准：</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l">
              <a:buFont typeface="+mj-ea"/>
              <a:buAutoNum type="circleNumDbPlain"/>
            </a:pPr>
            <a:r>
              <a:rPr lang="zh-CN" altLang="en-US" sz="2000" kern="0" dirty="0">
                <a:solidFill>
                  <a:schemeClr val="accent1"/>
                </a:solidFill>
                <a:latin typeface="微软雅黑" panose="020B0503020204020204" pitchFamily="34" charset="-122"/>
                <a:ea typeface="微软雅黑" panose="020B0503020204020204" pitchFamily="34" charset="-122"/>
              </a:rPr>
              <a:t>A=2,B=0,X=4</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457200" indent="-457200" algn="l">
              <a:buFont typeface="+mj-ea"/>
              <a:buAutoNum type="circleNumDbPlain"/>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A=1,B=1,X=1</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899160"/>
            <a:chOff x="1873" y="424"/>
            <a:chExt cx="5531" cy="1416"/>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1305"/>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逻辑覆盖</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589915" y="1088390"/>
            <a:ext cx="6576060" cy="119888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5.条件组合覆盖：</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含义:要求选取足够多的测试数据,使得每个判定表达式中条件的各种可能组合都至少出现一次。</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7783195" y="1653540"/>
            <a:ext cx="3818890" cy="4151630"/>
          </a:xfrm>
          <a:prstGeom prst="rect">
            <a:avLst/>
          </a:prstGeom>
        </p:spPr>
      </p:pic>
      <p:sp>
        <p:nvSpPr>
          <p:cNvPr id="3" name="文本框 2"/>
          <p:cNvSpPr txBox="1"/>
          <p:nvPr/>
        </p:nvSpPr>
        <p:spPr>
          <a:xfrm>
            <a:off x="589915" y="4451985"/>
            <a:ext cx="6334125" cy="208407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条件组合覆盖特点：</a:t>
            </a:r>
            <a:endParaRPr lang="zh-CN" altLang="en-US" kern="0" dirty="0">
              <a:solidFill>
                <a:schemeClr val="accent1"/>
              </a:solidFill>
              <a:latin typeface="微软雅黑" panose="020B0503020204020204" pitchFamily="34" charset="-122"/>
              <a:ea typeface="微软雅黑" panose="020B0503020204020204" pitchFamily="34" charset="-122"/>
            </a:endParaRPr>
          </a:p>
          <a:p>
            <a:pPr marL="342900" lvl="0" indent="-342900" algn="just">
              <a:lnSpc>
                <a:spcPct val="120000"/>
              </a:lnSpc>
              <a:buFont typeface="+mj-ea"/>
              <a:buAutoNum type="circleNumDbPlain"/>
            </a:pPr>
            <a:r>
              <a:rPr lang="zh-CN" altLang="en-US" kern="0" dirty="0">
                <a:solidFill>
                  <a:schemeClr val="accent1"/>
                </a:solidFill>
                <a:latin typeface="微软雅黑" panose="020B0503020204020204" pitchFamily="34" charset="-122"/>
                <a:ea typeface="微软雅黑" panose="020B0503020204020204" pitchFamily="34" charset="-122"/>
                <a:sym typeface="+mn-ea"/>
              </a:rPr>
              <a:t>条件组合覆盖是前述几种覆盖标准中最强的。满足条件组合覆盖标准的测试数据,也一定满足判定覆盖、条件覆盖和判定/条件覆盖标准。</a:t>
            </a:r>
            <a:endParaRPr lang="zh-CN" altLang="en-US" kern="0" dirty="0">
              <a:solidFill>
                <a:schemeClr val="accent1"/>
              </a:solidFill>
              <a:latin typeface="微软雅黑" panose="020B0503020204020204" pitchFamily="34" charset="-122"/>
              <a:ea typeface="微软雅黑" panose="020B0503020204020204" pitchFamily="34" charset="-122"/>
            </a:endParaRPr>
          </a:p>
          <a:p>
            <a:pPr marL="342900" lvl="0" indent="-342900" algn="just">
              <a:lnSpc>
                <a:spcPct val="120000"/>
              </a:lnSpc>
              <a:buFont typeface="+mj-ea"/>
              <a:buAutoNum type="circleNumDbPlain"/>
            </a:pPr>
            <a:r>
              <a:rPr lang="zh-CN" altLang="en-US" kern="0" dirty="0">
                <a:solidFill>
                  <a:schemeClr val="accent1"/>
                </a:solidFill>
                <a:latin typeface="微软雅黑" panose="020B0503020204020204" pitchFamily="34" charset="-122"/>
                <a:ea typeface="微软雅黑" panose="020B0503020204020204" pitchFamily="34" charset="-122"/>
                <a:sym typeface="+mn-ea"/>
              </a:rPr>
              <a:t>但是,条件组合覆盖标准的测试数据并不一定能使程序中的每条路径都执行到。(4组数据都没有测试到 sacbd)</a:t>
            </a:r>
            <a:endParaRPr lang="zh-CN" altLang="en-US" kern="0" dirty="0">
              <a:solidFill>
                <a:schemeClr val="accent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89915" y="2493645"/>
            <a:ext cx="6633845" cy="1751965"/>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条件组合：</a:t>
            </a:r>
            <a:endParaRPr lang="zh-CN" altLang="en-US"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(1)A&gt;1,B=0 (2)A&gt;1,B≠0</a:t>
            </a:r>
            <a:endParaRPr lang="zh-CN" altLang="en-US"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(3)A≤1,B=0 (4)A≤1,B≠0</a:t>
            </a:r>
            <a:endParaRPr lang="zh-CN" altLang="en-US"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(5)A=2,X&gt;1 (6)A=2,X≤1</a:t>
            </a:r>
            <a:endParaRPr lang="zh-CN" altLang="en-US" kern="0" dirty="0">
              <a:solidFill>
                <a:schemeClr val="accent1"/>
              </a:solidFill>
              <a:latin typeface="微软雅黑" panose="020B0503020204020204" pitchFamily="34" charset="-122"/>
              <a:ea typeface="微软雅黑" panose="020B0503020204020204" pitchFamily="34" charset="-122"/>
            </a:endParaRPr>
          </a:p>
          <a:p>
            <a:pPr indent="0" algn="just">
              <a:lnSpc>
                <a:spcPct val="120000"/>
              </a:lnSpc>
              <a:buFont typeface="Arial" panose="020B0604020202020204" pitchFamily="34" charset="0"/>
              <a:buNone/>
            </a:pPr>
            <a:r>
              <a:rPr lang="zh-CN" altLang="en-US" kern="0" dirty="0">
                <a:solidFill>
                  <a:schemeClr val="accent1"/>
                </a:solidFill>
                <a:latin typeface="微软雅黑" panose="020B0503020204020204" pitchFamily="34" charset="-122"/>
                <a:ea typeface="微软雅黑" panose="020B0503020204020204" pitchFamily="34" charset="-122"/>
                <a:sym typeface="+mn-ea"/>
              </a:rPr>
              <a:t>(7)A≠2,X&gt;1 (8)A≠2,X≤1</a:t>
            </a:r>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899160"/>
            <a:chOff x="1873" y="424"/>
            <a:chExt cx="5531" cy="1416"/>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1305"/>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逻辑覆盖</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pic>
        <p:nvPicPr>
          <p:cNvPr id="7" name="图片 6"/>
          <p:cNvPicPr>
            <a:picLocks noChangeAspect="1"/>
          </p:cNvPicPr>
          <p:nvPr/>
        </p:nvPicPr>
        <p:blipFill>
          <a:blip r:embed="rId1"/>
          <a:stretch>
            <a:fillRect/>
          </a:stretch>
        </p:blipFill>
        <p:spPr>
          <a:xfrm>
            <a:off x="7783195" y="1653540"/>
            <a:ext cx="3818890" cy="4151630"/>
          </a:xfrm>
          <a:prstGeom prst="rect">
            <a:avLst/>
          </a:prstGeom>
        </p:spPr>
      </p:pic>
      <p:sp>
        <p:nvSpPr>
          <p:cNvPr id="2" name="文本框 1"/>
          <p:cNvSpPr txBox="1"/>
          <p:nvPr/>
        </p:nvSpPr>
        <p:spPr>
          <a:xfrm>
            <a:off x="1155700" y="1028700"/>
            <a:ext cx="6176010" cy="193802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6.点覆盖：</a:t>
            </a:r>
            <a:endParaRPr lang="zh-CN" altLang="en-US" sz="20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含义:选取足够多的测试数据,使得程序执行路径至少经过流图的每个结点一次。</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特点:由于流图的每个结点与一条或多条语句相对应,因此点覆盖标准和语句覆盖标准是相同的。</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55700" y="3270250"/>
            <a:ext cx="6025515" cy="156845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7.边覆盖：</a:t>
            </a:r>
            <a:endParaRPr lang="zh-CN" altLang="en-US" sz="20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含义:选取足够多测试数据,使得程序执行路径至少经过流图中每条边一次。</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特点:通常边覆盖和判定覆盖是一致的。</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89355" y="5032375"/>
            <a:ext cx="5425440" cy="156845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8.路径覆盖：</a:t>
            </a:r>
            <a:endParaRPr lang="zh-CN" altLang="en-US" sz="20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marL="285750" lvl="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含义:选取足够多测试数据,使程序的每条可能路径都至少执行一次(如果程序图中有环,则要求每个环至少经过一次)。</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控制结构测试</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2" name="文本框 1"/>
          <p:cNvSpPr txBox="1"/>
          <p:nvPr/>
        </p:nvSpPr>
        <p:spPr>
          <a:xfrm>
            <a:off x="899795" y="1291590"/>
            <a:ext cx="10296525" cy="193802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基本路径测试：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基本路径测试是Tom McCabe提出的一种白盒测试技术</a:t>
            </a:r>
            <a:endParaRPr lang="zh-CN" altLang="en-US" sz="2000" kern="0" dirty="0">
              <a:solidFill>
                <a:schemeClr val="accent1"/>
              </a:solidFill>
              <a:latin typeface="微软雅黑" panose="020B0503020204020204" pitchFamily="34" charset="-122"/>
              <a:ea typeface="微软雅黑" panose="020B0503020204020204" pitchFamily="34" charset="-122"/>
              <a:sym typeface="+mn-ea"/>
            </a:endParaRPr>
          </a:p>
          <a:p>
            <a:pPr marL="28575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使用这种技术测试用例时，首先计算程序的环形复杂度;以该复杂度为指南定义执行路径的基本集合，从该基本集合导出的测试用例可保证程序中的每条语句至少执行一次,而且每个条件在执行时都将分别取真、假两种值。</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99795" y="4793615"/>
            <a:ext cx="10296525" cy="119888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循环测试：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lvl="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循环测试是一种自盒测试技术,它专注于测试循环结构的有效性。</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lvl="0" indent="-285750" algn="just">
              <a:lnSpc>
                <a:spcPct val="120000"/>
              </a:lnSpc>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在结构化的程序中通常只有3种循环,即简单循环、串接循环和嵌套循环。</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99795" y="3504565"/>
            <a:ext cx="9415780" cy="1014730"/>
          </a:xfrm>
          <a:prstGeom prst="rect">
            <a:avLst/>
          </a:prstGeom>
          <a:noFill/>
        </p:spPr>
        <p:txBody>
          <a:bodyPr wrap="none" rtlCol="0">
            <a:spAutoFit/>
          </a:bodyPr>
          <a:lstStyle/>
          <a:p>
            <a:r>
              <a:rPr lang="zh-CN" altLang="en-US" sz="2000" kern="0" dirty="0">
                <a:solidFill>
                  <a:schemeClr val="accent1"/>
                </a:solidFill>
                <a:latin typeface="微软雅黑" panose="020B0503020204020204" pitchFamily="34" charset="-122"/>
                <a:ea typeface="微软雅黑" panose="020B0503020204020204" pitchFamily="34" charset="-122"/>
              </a:rPr>
              <a:t>条件测试：</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rPr>
              <a:t>用条件测试技术设计出的测试用例，能搞检查程序模块中包含的逻辑条件。</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kern="0" dirty="0">
                <a:solidFill>
                  <a:schemeClr val="accent1"/>
                </a:solidFill>
                <a:latin typeface="微软雅黑" panose="020B0503020204020204" pitchFamily="34" charset="-122"/>
                <a:ea typeface="微软雅黑" panose="020B0503020204020204" pitchFamily="34" charset="-122"/>
              </a:rPr>
              <a:t>条件测试的目的不仅是检测程序条件中的错误，而且是检测程序中的其他错误。</a:t>
            </a:r>
            <a:endParaRPr lang="zh-CN" altLang="en-US"/>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白盒测试技术</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控制结构测试</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循环测试</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6" name="图片 5"/>
          <p:cNvPicPr>
            <a:picLocks noChangeAspect="1"/>
          </p:cNvPicPr>
          <p:nvPr/>
        </p:nvPicPr>
        <p:blipFill>
          <a:blip r:embed="rId1"/>
          <a:stretch>
            <a:fillRect/>
          </a:stretch>
        </p:blipFill>
        <p:spPr>
          <a:xfrm>
            <a:off x="1670685" y="1341120"/>
            <a:ext cx="7851775" cy="4614545"/>
          </a:xfrm>
          <a:prstGeom prst="rect">
            <a:avLst/>
          </a:prstGeom>
        </p:spPr>
      </p:pic>
    </p:spTree>
  </p:cSld>
  <p:clrMapOvr>
    <a:masterClrMapping/>
  </p:clrMapOvr>
  <p:transition spd="slow" advClick="0">
    <p:cover dir="l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758660" y="3963104"/>
            <a:ext cx="26200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黑盒测试技术</a:t>
            </a:r>
            <a:endParaRPr lang="zh-CN" altLang="en-US" sz="3200" b="1" dirty="0">
              <a:solidFill>
                <a:schemeClr val="accent1"/>
              </a:solidFill>
              <a:latin typeface="微软雅黑" panose="020B0503020204020204" pitchFamily="34" charset="-122"/>
              <a:ea typeface="微软雅黑" panose="020B0503020204020204" pitchFamily="34" charset="-122"/>
              <a:sym typeface="+mn-ea"/>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07</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黑盒测试技术</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2" name="文本框 1"/>
          <p:cNvSpPr txBox="1"/>
          <p:nvPr/>
        </p:nvSpPr>
        <p:spPr>
          <a:xfrm>
            <a:off x="1340485" y="2841625"/>
            <a:ext cx="6264910" cy="2380615"/>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黑盒测试力图发现以下错误:</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514350" indent="-514350" algn="just">
              <a:lnSpc>
                <a:spcPct val="120000"/>
              </a:lnSpc>
              <a:buFont typeface="+mj-lt"/>
              <a:buAutoNum type="romanUcPeriod"/>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功能不正确或遗漏了功能</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514350" indent="-514350" algn="just">
              <a:lnSpc>
                <a:spcPct val="120000"/>
              </a:lnSpc>
              <a:buFont typeface="+mj-lt"/>
              <a:buAutoNum type="romanUcPeriod"/>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界面错误;</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514350" indent="-514350" algn="just">
              <a:lnSpc>
                <a:spcPct val="120000"/>
              </a:lnSpc>
              <a:buFont typeface="+mj-lt"/>
              <a:buAutoNum type="romanUcPeriod"/>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数据结构错误或外部数据库访问错误;</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514350" indent="-514350" algn="just">
              <a:lnSpc>
                <a:spcPct val="120000"/>
              </a:lnSpc>
              <a:buFont typeface="+mj-lt"/>
              <a:buAutoNum type="romanUcPeriod"/>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性能错误;</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514350" indent="-514350" algn="just">
              <a:lnSpc>
                <a:spcPct val="120000"/>
              </a:lnSpc>
              <a:buFont typeface="+mj-lt"/>
              <a:buAutoNum type="romanUcPeriod"/>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初始化和终止错误。</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40485" y="1511300"/>
            <a:ext cx="8107680" cy="460375"/>
          </a:xfrm>
          <a:prstGeom prst="rect">
            <a:avLst/>
          </a:prstGeom>
          <a:noFill/>
        </p:spPr>
        <p:txBody>
          <a:bodyPr wrap="none" rtlCol="0">
            <a:spAutoFit/>
          </a:bodyPr>
          <a:lstStyle/>
          <a:p>
            <a:r>
              <a:rPr lang="zh-CN" altLang="en-US" sz="2400" kern="0" dirty="0">
                <a:solidFill>
                  <a:schemeClr val="accent1"/>
                </a:solidFill>
                <a:latin typeface="微软雅黑" panose="020B0503020204020204" pitchFamily="34" charset="-122"/>
                <a:ea typeface="微软雅黑" panose="020B0503020204020204" pitchFamily="34" charset="-122"/>
              </a:rPr>
              <a:t>黑盒测试着重测试软件功能。黑盒测试不能取代白盒测试。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黑盒测试技术</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等价划分</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861060" y="985520"/>
            <a:ext cx="10621010" cy="1630045"/>
          </a:xfrm>
          <a:prstGeom prst="rect">
            <a:avLst/>
          </a:prstGeom>
          <a:noFill/>
        </p:spPr>
        <p:txBody>
          <a:bodyPr wrap="square" rtlCol="0">
            <a:spAutoFit/>
          </a:bodyPr>
          <a:lstStyle/>
          <a:p>
            <a:pPr indent="0" algn="l">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rPr>
              <a:t>等价划分是一种黑盒测试技术,把程序的输入域划分成若干个数据类,据此导出测试用例。等价划分法力图设计出能发现若干类错误的测试用例,从而减少测试用例的数目。每类中的一个典型值在测试中的作用与这类中所有其他值的作用相同。使用等价划分法设计测试方案首先需要划分输入数据的等价类。常常还需要分析输出数据的等价类,以便根据输出数据的等价类导出对应的输入数据等价类。</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59740" y="2812415"/>
            <a:ext cx="11424285" cy="3449955"/>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等价类划分的启发式规则:</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kern="0" dirty="0">
                <a:solidFill>
                  <a:schemeClr val="accent1"/>
                </a:solidFill>
                <a:latin typeface="微软雅黑" panose="020B0503020204020204" pitchFamily="34" charset="-122"/>
                <a:ea typeface="微软雅黑" panose="020B0503020204020204" pitchFamily="34" charset="-122"/>
                <a:sym typeface="+mn-ea"/>
              </a:rPr>
              <a:t>如果规定了输入值的范围,则可划分出一个有效的等价类(输入值在此范围内),两个无效的等价类(输入值小于最小值或大于最大值)；</a:t>
            </a:r>
            <a:endParaRPr lang="zh-CN" altLang="en-US"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kern="0" dirty="0">
                <a:solidFill>
                  <a:schemeClr val="accent1"/>
                </a:solidFill>
                <a:latin typeface="微软雅黑" panose="020B0503020204020204" pitchFamily="34" charset="-122"/>
                <a:ea typeface="微软雅黑" panose="020B0503020204020204" pitchFamily="34" charset="-122"/>
                <a:sym typeface="+mn-ea"/>
              </a:rPr>
              <a:t>如果规定了输入数据的个数,则类似地也可划分出一个有效的等价类和两个无效的等价类；</a:t>
            </a:r>
            <a:endParaRPr lang="zh-CN" altLang="en-US"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kern="0" dirty="0">
                <a:solidFill>
                  <a:schemeClr val="accent1"/>
                </a:solidFill>
                <a:latin typeface="微软雅黑" panose="020B0503020204020204" pitchFamily="34" charset="-122"/>
                <a:ea typeface="微软雅黑" panose="020B0503020204020204" pitchFamily="34" charset="-122"/>
                <a:sym typeface="+mn-ea"/>
              </a:rPr>
              <a:t>如果规定了输入数据的一组值,而且程序对不同输入值做不同处理,则每个允许的输入值是个有效的等价类,此外还有一个无效的等价类(任一个不允许的输入值)；</a:t>
            </a:r>
            <a:endParaRPr lang="zh-CN" altLang="en-US"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kern="0" dirty="0">
                <a:solidFill>
                  <a:schemeClr val="accent1"/>
                </a:solidFill>
                <a:latin typeface="微软雅黑" panose="020B0503020204020204" pitchFamily="34" charset="-122"/>
                <a:ea typeface="微软雅黑" panose="020B0503020204020204" pitchFamily="34" charset="-122"/>
                <a:sym typeface="+mn-ea"/>
              </a:rPr>
              <a:t>如果规定了输入数据必须遵循的规则,则可以划分出一个有效的等价类(符合规则)和若干个无效的等价类(从各种不同角度违反规则)；</a:t>
            </a:r>
            <a:endParaRPr lang="zh-CN" altLang="en-US"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kern="0" dirty="0">
                <a:solidFill>
                  <a:schemeClr val="accent1"/>
                </a:solidFill>
                <a:latin typeface="微软雅黑" panose="020B0503020204020204" pitchFamily="34" charset="-122"/>
                <a:ea typeface="微软雅黑" panose="020B0503020204020204" pitchFamily="34" charset="-122"/>
                <a:sym typeface="+mn-ea"/>
              </a:rPr>
              <a:t>如果规定了输入数据为整型,则可以划分出正整数、零和负整数等3个有效类;</a:t>
            </a:r>
            <a:endParaRPr lang="zh-CN" altLang="en-US" kern="0" dirty="0">
              <a:solidFill>
                <a:schemeClr val="accent1"/>
              </a:solidFill>
              <a:latin typeface="微软雅黑" panose="020B0503020204020204" pitchFamily="34" charset="-122"/>
              <a:ea typeface="微软雅黑" panose="020B0503020204020204" pitchFamily="34" charset="-122"/>
            </a:endParaRPr>
          </a:p>
          <a:p>
            <a:pPr marL="285750" indent="-285750" algn="just">
              <a:lnSpc>
                <a:spcPct val="120000"/>
              </a:lnSpc>
              <a:buFont typeface="Arial" panose="020B0604020202020204" pitchFamily="34" charset="0"/>
              <a:buChar char="•"/>
            </a:pPr>
            <a:r>
              <a:rPr lang="zh-CN" altLang="en-US" kern="0" dirty="0">
                <a:solidFill>
                  <a:schemeClr val="accent1"/>
                </a:solidFill>
                <a:latin typeface="微软雅黑" panose="020B0503020204020204" pitchFamily="34" charset="-122"/>
                <a:ea typeface="微软雅黑" panose="020B0503020204020204" pitchFamily="34" charset="-122"/>
                <a:sym typeface="+mn-ea"/>
              </a:rPr>
              <a:t>如果程序的处理对象是表格,则应该使用空表,以及含一项或多项的表。</a:t>
            </a:r>
            <a:endParaRPr lang="zh-CN" altLang="en-US" kern="0" dirty="0">
              <a:solidFill>
                <a:schemeClr val="accent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语句构造规则</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920115" y="1358265"/>
            <a:ext cx="10788015" cy="4398645"/>
          </a:xfrm>
          <a:prstGeom prst="rect">
            <a:avLst/>
          </a:prstGeom>
        </p:spPr>
        <p:txBody>
          <a:bodyPr wrap="square" lIns="91400" tIns="45699" rIns="91400" bIns="45699">
            <a:spAutoFit/>
          </a:bodyPr>
          <a:lstStyle/>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1.</a:t>
            </a:r>
            <a:r>
              <a:rPr lang="zh-CN" altLang="en-US" sz="2800" kern="0" dirty="0">
                <a:solidFill>
                  <a:schemeClr val="accent1"/>
                </a:solidFill>
                <a:latin typeface="微软雅黑" panose="020B0503020204020204" pitchFamily="34" charset="-122"/>
                <a:ea typeface="微软雅黑" panose="020B0503020204020204" pitchFamily="34" charset="-122"/>
              </a:rPr>
              <a:t>不要为了节省空间而把多个语句写在同一行。</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2.</a:t>
            </a:r>
            <a:r>
              <a:rPr lang="zh-CN" altLang="en-US" sz="2800" kern="0" dirty="0">
                <a:solidFill>
                  <a:schemeClr val="accent1"/>
                </a:solidFill>
                <a:latin typeface="微软雅黑" panose="020B0503020204020204" pitchFamily="34" charset="-122"/>
                <a:ea typeface="微软雅黑" panose="020B0503020204020204" pitchFamily="34" charset="-122"/>
              </a:rPr>
              <a:t>尽量避免复杂的条件测试。</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3.</a:t>
            </a:r>
            <a:r>
              <a:rPr lang="zh-CN" altLang="en-US" sz="2800" kern="0" dirty="0">
                <a:solidFill>
                  <a:schemeClr val="accent1"/>
                </a:solidFill>
                <a:latin typeface="微软雅黑" panose="020B0503020204020204" pitchFamily="34" charset="-122"/>
                <a:ea typeface="微软雅黑" panose="020B0503020204020204" pitchFamily="34" charset="-122"/>
              </a:rPr>
              <a:t>尽量减少对</a:t>
            </a:r>
            <a:r>
              <a:rPr lang="en-US" altLang="zh-CN" sz="2800" kern="0" dirty="0">
                <a:solidFill>
                  <a:schemeClr val="accent1"/>
                </a:solidFill>
                <a:latin typeface="微软雅黑" panose="020B0503020204020204" pitchFamily="34" charset="-122"/>
                <a:ea typeface="微软雅黑" panose="020B0503020204020204" pitchFamily="34" charset="-122"/>
              </a:rPr>
              <a:t>“</a:t>
            </a:r>
            <a:r>
              <a:rPr lang="zh-CN" altLang="en-US" sz="2800" kern="0" dirty="0">
                <a:solidFill>
                  <a:schemeClr val="accent1"/>
                </a:solidFill>
                <a:latin typeface="微软雅黑" panose="020B0503020204020204" pitchFamily="34" charset="-122"/>
                <a:ea typeface="微软雅黑" panose="020B0503020204020204" pitchFamily="34" charset="-122"/>
              </a:rPr>
              <a:t>非</a:t>
            </a:r>
            <a:r>
              <a:rPr lang="en-US" altLang="zh-CN" sz="2800" kern="0" dirty="0">
                <a:solidFill>
                  <a:schemeClr val="accent1"/>
                </a:solidFill>
                <a:latin typeface="微软雅黑" panose="020B0503020204020204" pitchFamily="34" charset="-122"/>
                <a:ea typeface="微软雅黑" panose="020B0503020204020204" pitchFamily="34" charset="-122"/>
              </a:rPr>
              <a:t>”</a:t>
            </a:r>
            <a:r>
              <a:rPr lang="zh-CN" altLang="en-US" sz="2800" kern="0" dirty="0">
                <a:solidFill>
                  <a:schemeClr val="accent1"/>
                </a:solidFill>
                <a:latin typeface="微软雅黑" panose="020B0503020204020204" pitchFamily="34" charset="-122"/>
                <a:ea typeface="微软雅黑" panose="020B0503020204020204" pitchFamily="34" charset="-122"/>
              </a:rPr>
              <a:t>条件的测试，因为在大型程序中</a:t>
            </a:r>
            <a:r>
              <a:rPr lang="en-US" altLang="zh-CN" sz="2800" kern="0" dirty="0">
                <a:solidFill>
                  <a:schemeClr val="accent1"/>
                </a:solidFill>
                <a:latin typeface="微软雅黑" panose="020B0503020204020204" pitchFamily="34" charset="-122"/>
                <a:ea typeface="微软雅黑" panose="020B0503020204020204" pitchFamily="34" charset="-122"/>
              </a:rPr>
              <a:t>”</a:t>
            </a:r>
            <a:r>
              <a:rPr lang="zh-CN" altLang="en-US" sz="2800" kern="0" dirty="0">
                <a:solidFill>
                  <a:schemeClr val="accent1"/>
                </a:solidFill>
                <a:latin typeface="微软雅黑" panose="020B0503020204020204" pitchFamily="34" charset="-122"/>
                <a:ea typeface="微软雅黑" panose="020B0503020204020204" pitchFamily="34" charset="-122"/>
              </a:rPr>
              <a:t>非</a:t>
            </a:r>
            <a:r>
              <a:rPr lang="en-US" altLang="zh-CN" sz="2800" kern="0" dirty="0">
                <a:solidFill>
                  <a:schemeClr val="accent1"/>
                </a:solidFill>
                <a:latin typeface="微软雅黑" panose="020B0503020204020204" pitchFamily="34" charset="-122"/>
                <a:ea typeface="微软雅黑" panose="020B0503020204020204" pitchFamily="34" charset="-122"/>
              </a:rPr>
              <a:t>“</a:t>
            </a:r>
            <a:r>
              <a:rPr lang="zh-CN" altLang="en-US" sz="2800" kern="0" dirty="0">
                <a:solidFill>
                  <a:schemeClr val="accent1"/>
                </a:solidFill>
                <a:latin typeface="微软雅黑" panose="020B0503020204020204" pitchFamily="34" charset="-122"/>
                <a:ea typeface="微软雅黑" panose="020B0503020204020204" pitchFamily="34" charset="-122"/>
              </a:rPr>
              <a:t>包含的范围很广泛，难以排查错误。</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4.</a:t>
            </a:r>
            <a:r>
              <a:rPr lang="zh-CN" altLang="en-US" sz="2800" kern="0" dirty="0">
                <a:solidFill>
                  <a:schemeClr val="accent1"/>
                </a:solidFill>
                <a:latin typeface="微软雅黑" panose="020B0503020204020204" pitchFamily="34" charset="-122"/>
                <a:ea typeface="微软雅黑" panose="020B0503020204020204" pitchFamily="34" charset="-122"/>
              </a:rPr>
              <a:t>避免大量使用循环嵌套和条件嵌套，减少资源占用。</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5</a:t>
            </a:r>
            <a:r>
              <a:rPr lang="zh-CN" altLang="en-US" sz="2800" kern="0" dirty="0">
                <a:solidFill>
                  <a:schemeClr val="accent1"/>
                </a:solidFill>
                <a:latin typeface="微软雅黑" panose="020B0503020204020204" pitchFamily="34" charset="-122"/>
                <a:ea typeface="微软雅黑" panose="020B0503020204020204" pitchFamily="34" charset="-122"/>
              </a:rPr>
              <a:t>利用括号使逻辑表达式和算术表达式的运算次序清晰直观。</a:t>
            </a:r>
            <a:endParaRPr lang="en-US" altLang="zh-CN" sz="28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黑盒测试技术</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边界值分析</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2" name="文本框 1"/>
          <p:cNvSpPr txBox="1"/>
          <p:nvPr/>
        </p:nvSpPr>
        <p:spPr>
          <a:xfrm>
            <a:off x="819150" y="3670300"/>
            <a:ext cx="9449435" cy="2011680"/>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错误推测：</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不同类型不同特点的程序通常又有一些特殊的容易出错的情况。因此必须依靠测试人员的经验和直觉,从各种可能的测试方案中选出一些最可能引起程序出错的方案。</a:t>
            </a:r>
            <a:endParaRPr lang="zh-CN" altLang="en-US" sz="2000" kern="0" dirty="0">
              <a:solidFill>
                <a:schemeClr val="accent1"/>
              </a:solidFill>
              <a:latin typeface="微软雅黑" panose="020B0503020204020204" pitchFamily="34" charset="-122"/>
              <a:ea typeface="微软雅黑" panose="020B0503020204020204" pitchFamily="34" charset="-122"/>
              <a:sym typeface="+mn-ea"/>
            </a:endParaRPr>
          </a:p>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错误推测法在很大程度上靠直觉和经验进行。它的基本想法是列举出程序中可能有的错误和容易发生错误的特殊情况,并且根据它们选择测试方案。</a:t>
            </a:r>
            <a:endParaRPr lang="zh-CN" altLang="en-US" sz="20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19150" y="1449705"/>
            <a:ext cx="10814050" cy="1630045"/>
          </a:xfrm>
          <a:prstGeom prst="rect">
            <a:avLst/>
          </a:prstGeom>
          <a:noFill/>
        </p:spPr>
        <p:txBody>
          <a:bodyPr wrap="square" rtlCol="0">
            <a:spAutoFit/>
          </a:bodyPr>
          <a:lstStyle/>
          <a:p>
            <a:pPr algn="l"/>
            <a:r>
              <a:rPr lang="zh-CN" altLang="en-US" sz="2000" kern="0" dirty="0">
                <a:solidFill>
                  <a:schemeClr val="accent1"/>
                </a:solidFill>
                <a:latin typeface="微软雅黑" panose="020B0503020204020204" pitchFamily="34" charset="-122"/>
                <a:ea typeface="微软雅黑" panose="020B0503020204020204" pitchFamily="34" charset="-122"/>
              </a:rPr>
              <a:t>经验表明,处理边界情况时程序最容易发生错误。例如,许多程序错误出现在下标、纯量、数据结构和循环等等的边界附近。</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algn="l"/>
            <a:r>
              <a:rPr lang="zh-CN" altLang="en-US" sz="2000" kern="0" dirty="0">
                <a:solidFill>
                  <a:schemeClr val="accent1"/>
                </a:solidFill>
                <a:latin typeface="微软雅黑" panose="020B0503020204020204" pitchFamily="34" charset="-122"/>
                <a:ea typeface="微软雅黑" panose="020B0503020204020204" pitchFamily="34" charset="-122"/>
              </a:rPr>
              <a:t>使用边界值分析方法设计测试方案首先应该确定边界情况。选取的测试数据应该刚好等于、刚刚小于和刚刚大于边界值</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algn="l"/>
            <a:r>
              <a:rPr lang="zh-CN" altLang="en-US" sz="2000" kern="0" dirty="0">
                <a:solidFill>
                  <a:schemeClr val="accent1"/>
                </a:solidFill>
                <a:latin typeface="微软雅黑" panose="020B0503020204020204" pitchFamily="34" charset="-122"/>
                <a:ea typeface="微软雅黑" panose="020B0503020204020204" pitchFamily="34" charset="-122"/>
              </a:rPr>
              <a:t>通常设计测试方案时总是联合使用等价划分和边界值分析两种技术。</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571460" y="3962469"/>
            <a:ext cx="1005323" cy="584733"/>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调试</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94202" y="2437856"/>
            <a:ext cx="1203455"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8</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调试介绍</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7" name="图片 708611" descr="rj8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5651" y="1700213"/>
            <a:ext cx="6701790" cy="3848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副标题 708609"/>
          <p:cNvSpPr txBox="1">
            <a:spLocks noChangeArrowheads="1"/>
          </p:cNvSpPr>
          <p:nvPr/>
        </p:nvSpPr>
        <p:spPr bwMode="auto">
          <a:xfrm>
            <a:off x="548640" y="1080075"/>
            <a:ext cx="6908801" cy="45910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786130">
              <a:buFontTx/>
              <a:buNone/>
            </a:pPr>
            <a:r>
              <a:rPr lang="zh-CN" altLang="en-US" sz="2400" kern="0" dirty="0">
                <a:solidFill>
                  <a:schemeClr val="accent1"/>
                </a:solidFill>
                <a:latin typeface="微软雅黑" panose="020B0503020204020204" pitchFamily="34" charset="-122"/>
                <a:ea typeface="微软雅黑" panose="020B0503020204020204" pitchFamily="34" charset="-122"/>
              </a:rPr>
              <a:t>调试是在测试发现错误之后排除错误的过程。</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914640" y="1341120"/>
            <a:ext cx="4206240" cy="2677656"/>
          </a:xfrm>
          <a:prstGeom prst="rect">
            <a:avLst/>
          </a:prstGeom>
          <a:noFill/>
        </p:spPr>
        <p:txBody>
          <a:bodyPr wrap="square" rtlCol="0">
            <a:spAutoFit/>
          </a:bodyPr>
          <a:lstStyle/>
          <a:p>
            <a:r>
              <a:rPr lang="zh-CN" altLang="en-US" sz="2400" kern="0" dirty="0">
                <a:solidFill>
                  <a:schemeClr val="accent1"/>
                </a:solidFill>
                <a:latin typeface="微软雅黑" panose="020B0503020204020204" pitchFamily="34" charset="-122"/>
                <a:ea typeface="微软雅黑" panose="020B0503020204020204" pitchFamily="34" charset="-122"/>
              </a:rPr>
              <a:t>调试过程总会有以下两种结果之一 ：</a:t>
            </a:r>
            <a:r>
              <a:rPr lang="en-US" altLang="zh-CN" sz="2000" kern="0" dirty="0">
                <a:solidFill>
                  <a:schemeClr val="accent1"/>
                </a:solidFill>
                <a:latin typeface="微软雅黑" panose="020B0503020204020204" pitchFamily="34" charset="-122"/>
                <a:ea typeface="微软雅黑" panose="020B0503020204020204" pitchFamily="34" charset="-122"/>
              </a:rPr>
              <a:t>①</a:t>
            </a:r>
            <a:r>
              <a:rPr lang="zh-CN" altLang="en-US" sz="2000" kern="0" dirty="0">
                <a:solidFill>
                  <a:schemeClr val="accent1"/>
                </a:solidFill>
                <a:latin typeface="微软雅黑" panose="020B0503020204020204" pitchFamily="34" charset="-122"/>
                <a:ea typeface="微软雅黑" panose="020B0503020204020204" pitchFamily="34" charset="-122"/>
              </a:rPr>
              <a:t>找到了向题的原因并把问题改正和和排除掉了②没找到问题的所在，在后一种情况下</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调试人员可以猜想一个跟因</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并设计测状用例验证这个假设</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重复此过程直至找到原因并改正了错误</a:t>
            </a:r>
            <a:r>
              <a:rPr lang="en-US" altLang="zh-CN" sz="2000" kern="0" dirty="0">
                <a:solidFill>
                  <a:schemeClr val="accent1"/>
                </a:solidFill>
                <a:latin typeface="微软雅黑" panose="020B0503020204020204" pitchFamily="34" charset="-122"/>
                <a:ea typeface="微软雅黑" panose="020B0503020204020204" pitchFamily="34" charset="-122"/>
              </a:rPr>
              <a:t>.</a:t>
            </a:r>
            <a:endParaRPr lang="en-US" altLang="zh-CN" sz="2000" kern="0" dirty="0">
              <a:solidFill>
                <a:schemeClr val="accent1"/>
              </a:solidFill>
              <a:latin typeface="微软雅黑" panose="020B0503020204020204" pitchFamily="34" charset="-122"/>
              <a:ea typeface="微软雅黑" panose="020B0503020204020204" pitchFamily="34" charset="-122"/>
            </a:endParaRPr>
          </a:p>
          <a:p>
            <a:r>
              <a:rPr lang="en-US" altLang="zh-CN" sz="2000" kern="0" dirty="0">
                <a:solidFill>
                  <a:schemeClr val="accent1"/>
                </a:solidFill>
                <a:latin typeface="微软雅黑" panose="020B0503020204020204" pitchFamily="34" charset="-122"/>
                <a:ea typeface="微软雅黑" panose="020B0503020204020204" pitchFamily="34" charset="-122"/>
              </a:rPr>
              <a:t>	</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024880" y="5344160"/>
            <a:ext cx="4135120" cy="1200329"/>
          </a:xfrm>
          <a:prstGeom prst="rect">
            <a:avLst/>
          </a:prstGeom>
          <a:noFill/>
        </p:spPr>
        <p:txBody>
          <a:bodyPr wrap="square" rtlCol="0">
            <a:spAutoFit/>
          </a:bodyPr>
          <a:lstStyle/>
          <a:p>
            <a:r>
              <a:rPr lang="zh-CN" altLang="en-US" sz="1800" kern="0" dirty="0">
                <a:solidFill>
                  <a:schemeClr val="accent1"/>
                </a:solidFill>
                <a:latin typeface="微软雅黑" panose="020B0503020204020204" pitchFamily="34" charset="-122"/>
                <a:ea typeface="微软雅黑" panose="020B0503020204020204" pitchFamily="34" charset="-122"/>
              </a:rPr>
              <a:t>调试是软件开发过程中最艰巨的脑力劳动。调试工作如此困难</a:t>
            </a:r>
            <a:r>
              <a:rPr lang="en-US" altLang="zh-CN" sz="1800" kern="0" dirty="0">
                <a:solidFill>
                  <a:schemeClr val="accent1"/>
                </a:solidFill>
                <a:latin typeface="微软雅黑" panose="020B0503020204020204" pitchFamily="34" charset="-122"/>
                <a:ea typeface="微软雅黑" panose="020B0503020204020204" pitchFamily="34" charset="-122"/>
              </a:rPr>
              <a:t>,</a:t>
            </a:r>
            <a:r>
              <a:rPr lang="zh-CN" altLang="en-US" sz="1800" kern="0" dirty="0">
                <a:solidFill>
                  <a:schemeClr val="accent1"/>
                </a:solidFill>
                <a:latin typeface="微软雅黑" panose="020B0503020204020204" pitchFamily="34" charset="-122"/>
                <a:ea typeface="微软雅黑" panose="020B0503020204020204" pitchFamily="34" charset="-122"/>
              </a:rPr>
              <a:t>可能心理方面的原多于技术方面的原因</a:t>
            </a:r>
            <a:r>
              <a:rPr lang="en-US" altLang="zh-CN" sz="1800" kern="0" dirty="0">
                <a:solidFill>
                  <a:schemeClr val="accent1"/>
                </a:solidFill>
                <a:latin typeface="微软雅黑" panose="020B0503020204020204" pitchFamily="34" charset="-122"/>
                <a:ea typeface="微软雅黑" panose="020B0503020204020204" pitchFamily="34" charset="-122"/>
              </a:rPr>
              <a:t>,</a:t>
            </a:r>
            <a:r>
              <a:rPr lang="zh-CN" altLang="en-US" sz="1800" kern="0" dirty="0">
                <a:solidFill>
                  <a:schemeClr val="accent1"/>
                </a:solidFill>
                <a:latin typeface="微软雅黑" panose="020B0503020204020204" pitchFamily="34" charset="-122"/>
                <a:ea typeface="微软雅黑" panose="020B0503020204020204" pitchFamily="34" charset="-122"/>
              </a:rPr>
              <a:t>但是</a:t>
            </a:r>
            <a:r>
              <a:rPr lang="en-US" altLang="zh-CN" sz="1800" kern="0" dirty="0">
                <a:solidFill>
                  <a:schemeClr val="accent1"/>
                </a:solidFill>
                <a:latin typeface="微软雅黑" panose="020B0503020204020204" pitchFamily="34" charset="-122"/>
                <a:ea typeface="微软雅黑" panose="020B0503020204020204" pitchFamily="34" charset="-122"/>
              </a:rPr>
              <a:t>,</a:t>
            </a:r>
            <a:r>
              <a:rPr lang="zh-CN" altLang="en-US" sz="1800" kern="0" dirty="0">
                <a:solidFill>
                  <a:schemeClr val="accent1"/>
                </a:solidFill>
                <a:latin typeface="微软雅黑" panose="020B0503020204020204" pitchFamily="34" charset="-122"/>
                <a:ea typeface="微软雅黑" panose="020B0503020204020204" pitchFamily="34" charset="-122"/>
              </a:rPr>
              <a:t>软件错误的下述特征也是相当重要的原因</a:t>
            </a:r>
            <a:r>
              <a:rPr lang="en-US" altLang="zh-CN" sz="1800" kern="0" dirty="0">
                <a:solidFill>
                  <a:schemeClr val="accent1"/>
                </a:solidFill>
                <a:latin typeface="微软雅黑" panose="020B0503020204020204" pitchFamily="34" charset="-122"/>
                <a:ea typeface="微软雅黑" panose="020B0503020204020204" pitchFamily="34" charset="-122"/>
              </a:rPr>
              <a:t>.</a:t>
            </a:r>
            <a:endParaRPr lang="zh-CN" altLang="en-US" dirty="0"/>
          </a:p>
        </p:txBody>
      </p:sp>
      <p:cxnSp>
        <p:nvCxnSpPr>
          <p:cNvPr id="19" name="直接箭头连接符 18"/>
          <p:cNvCxnSpPr/>
          <p:nvPr/>
        </p:nvCxnSpPr>
        <p:spPr>
          <a:xfrm flipH="1">
            <a:off x="5419090" y="1981200"/>
            <a:ext cx="2495550" cy="272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ransition spd="slow" advClick="0">
    <p:cover dir="l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调试途径</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蛮干法和回溯法</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2" name="文本框 1"/>
          <p:cNvSpPr txBox="1"/>
          <p:nvPr/>
        </p:nvSpPr>
        <p:spPr>
          <a:xfrm>
            <a:off x="778510" y="1313180"/>
            <a:ext cx="9449435" cy="873572"/>
          </a:xfrm>
          <a:prstGeom prst="rect">
            <a:avLst/>
          </a:prstGeom>
          <a:noFill/>
        </p:spPr>
        <p:txBody>
          <a:bodyPr wrap="square" rtlCol="0" anchor="t">
            <a:spAutoFit/>
          </a:bodyPr>
          <a:lstStyle/>
          <a:p>
            <a:pPr indent="0" algn="just">
              <a:lnSpc>
                <a:spcPct val="120000"/>
              </a:lnSpc>
              <a:buFont typeface="Arial" panose="020B0604020202020204" pitchFamily="34" charset="0"/>
              <a:buNone/>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蛮干法：</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a:p>
            <a:pPr indent="0" algn="just">
              <a:lnSpc>
                <a:spcPct val="120000"/>
              </a:lnSpc>
              <a:buFont typeface="Arial" panose="020B0604020202020204" pitchFamily="34" charset="0"/>
              <a:buNone/>
            </a:pPr>
            <a:r>
              <a:rPr lang="zh-CN" altLang="en-US" sz="2000" kern="0" dirty="0">
                <a:solidFill>
                  <a:schemeClr val="accent1"/>
                </a:solidFill>
                <a:latin typeface="微软雅黑" panose="020B0503020204020204" pitchFamily="34" charset="-122"/>
                <a:ea typeface="微软雅黑" panose="020B0503020204020204" pitchFamily="34" charset="-122"/>
                <a:sym typeface="+mn-ea"/>
              </a:rPr>
              <a:t>寻找软件错误原因最低效的方法，按照“让计算机自己寻找错误”的策略</a:t>
            </a:r>
            <a:endParaRPr lang="zh-CN" altLang="en-US" sz="20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778510" y="2760792"/>
            <a:ext cx="8879840" cy="2431435"/>
          </a:xfrm>
          <a:prstGeom prst="rect">
            <a:avLst/>
          </a:prstGeom>
          <a:noFill/>
        </p:spPr>
        <p:txBody>
          <a:bodyPr wrap="square" rtlCol="0">
            <a:spAutoFit/>
          </a:bodyPr>
          <a:lstStyle/>
          <a:p>
            <a:r>
              <a:rPr lang="zh-CN" altLang="en-US" sz="2400" kern="0" dirty="0">
                <a:solidFill>
                  <a:schemeClr val="accent1"/>
                </a:solidFill>
                <a:latin typeface="微软雅黑" panose="020B0503020204020204" pitchFamily="34" charset="-122"/>
                <a:ea typeface="微软雅黑" panose="020B0503020204020204" pitchFamily="34" charset="-122"/>
              </a:rPr>
              <a:t>回溯法：</a:t>
            </a:r>
            <a:endParaRPr lang="en-US" altLang="zh-CN" sz="2400" kern="0" dirty="0">
              <a:solidFill>
                <a:schemeClr val="accent1"/>
              </a:solidFill>
              <a:latin typeface="微软雅黑" panose="020B0503020204020204" pitchFamily="34" charset="-122"/>
              <a:ea typeface="微软雅黑" panose="020B0503020204020204" pitchFamily="34" charset="-122"/>
            </a:endParaRPr>
          </a:p>
          <a:p>
            <a:endParaRPr lang="en-US" altLang="zh-CN" sz="2400" kern="0" dirty="0">
              <a:solidFill>
                <a:schemeClr val="accent1"/>
              </a:solidFill>
              <a:latin typeface="微软雅黑" panose="020B0503020204020204" pitchFamily="34" charset="-122"/>
              <a:ea typeface="微软雅黑" panose="020B0503020204020204" pitchFamily="34" charset="-122"/>
            </a:endParaRPr>
          </a:p>
          <a:p>
            <a:r>
              <a:rPr lang="zh-CN" altLang="en-US" sz="2000" kern="0" dirty="0">
                <a:solidFill>
                  <a:schemeClr val="accent1"/>
                </a:solidFill>
                <a:latin typeface="微软雅黑" panose="020B0503020204020204" pitchFamily="34" charset="-122"/>
                <a:ea typeface="微软雅黑" panose="020B0503020204020204" pitchFamily="34" charset="-122"/>
              </a:rPr>
              <a:t>回溯是一种相当常用的调试方法，当调试小程序时这种方法是有效的。具体做法是，从发现症状的地方开始，人工沿程序的控制流往回追踪分析源程序代码，直到找出错误原因为止。但是，随着程序规模扩大，应该回溯的路径数目也变得越来越大，以至彻底回溯变成完全不可能了。</a:t>
            </a:r>
            <a:endParaRPr lang="zh-CN" altLang="en-US" sz="2000" kern="0" dirty="0">
              <a:solidFill>
                <a:schemeClr val="accent1"/>
              </a:solidFill>
              <a:latin typeface="微软雅黑" panose="020B0503020204020204" pitchFamily="34" charset="-122"/>
              <a:ea typeface="微软雅黑" panose="020B0503020204020204" pitchFamily="34" charset="-122"/>
            </a:endParaRPr>
          </a:p>
          <a:p>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调试途径</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原因排除法</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5" name="文本框 4"/>
          <p:cNvSpPr txBox="1"/>
          <p:nvPr/>
        </p:nvSpPr>
        <p:spPr>
          <a:xfrm>
            <a:off x="717550" y="1074232"/>
            <a:ext cx="4037330" cy="4893647"/>
          </a:xfrm>
          <a:prstGeom prst="rect">
            <a:avLst/>
          </a:prstGeom>
          <a:noFill/>
        </p:spPr>
        <p:txBody>
          <a:bodyPr wrap="square" rtlCol="0">
            <a:spAutoFit/>
          </a:bodyPr>
          <a:lstStyle/>
          <a:p>
            <a:r>
              <a:rPr lang="zh-CN" altLang="en-US" sz="2400" kern="0" dirty="0">
                <a:solidFill>
                  <a:schemeClr val="accent1"/>
                </a:solidFill>
                <a:latin typeface="微软雅黑" panose="020B0503020204020204" pitchFamily="34" charset="-122"/>
                <a:ea typeface="微软雅黑" panose="020B0503020204020204" pitchFamily="34" charset="-122"/>
              </a:rPr>
              <a:t>原因排除法：</a:t>
            </a:r>
            <a:endParaRPr lang="en-US" altLang="zh-CN" sz="2400" kern="0" dirty="0">
              <a:solidFill>
                <a:schemeClr val="accent1"/>
              </a:solidFill>
              <a:latin typeface="微软雅黑" panose="020B0503020204020204" pitchFamily="34" charset="-122"/>
              <a:ea typeface="微软雅黑" panose="020B0503020204020204" pitchFamily="34" charset="-122"/>
            </a:endParaRPr>
          </a:p>
          <a:p>
            <a:endParaRPr lang="en-US" altLang="zh-CN" sz="2400" kern="0" dirty="0">
              <a:solidFill>
                <a:schemeClr val="accent1"/>
              </a:solidFill>
              <a:latin typeface="微软雅黑" panose="020B0503020204020204" pitchFamily="34" charset="-122"/>
              <a:ea typeface="微软雅黑" panose="020B0503020204020204" pitchFamily="34" charset="-122"/>
            </a:endParaRPr>
          </a:p>
          <a:p>
            <a:r>
              <a:rPr lang="zh-CN" altLang="en-US" sz="2400" kern="0" dirty="0">
                <a:solidFill>
                  <a:schemeClr val="accent1"/>
                </a:solidFill>
                <a:latin typeface="微软雅黑" panose="020B0503020204020204" pitchFamily="34" charset="-122"/>
                <a:ea typeface="微软雅黑" panose="020B0503020204020204" pitchFamily="34" charset="-122"/>
              </a:rPr>
              <a:t>排除法从一般原理或前提出发，经过排除和精化的过程推导出结论。采用这种方法调试程序时，首先设想出所有可能的出错原因，然后试图用测试来排除每一个假设的原因。如果测试表明某个假设的原因可能是真的原因，则对数据进行细化以准确定位错误。</a:t>
            </a:r>
            <a:endParaRPr lang="zh-CN" altLang="en-US" sz="2400" kern="0" dirty="0">
              <a:solidFill>
                <a:schemeClr val="accent1"/>
              </a:solidFill>
              <a:latin typeface="微软雅黑" panose="020B0503020204020204" pitchFamily="34" charset="-122"/>
              <a:ea typeface="微软雅黑" panose="020B0503020204020204" pitchFamily="34" charset="-122"/>
            </a:endParaRPr>
          </a:p>
          <a:p>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pic>
        <p:nvPicPr>
          <p:cNvPr id="6" name="图片 5" descr="图片包含 QR 代码&#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92010" y="329565"/>
            <a:ext cx="1790700" cy="6172200"/>
          </a:xfrm>
          <a:prstGeom prst="rect">
            <a:avLst/>
          </a:prstGeom>
        </p:spPr>
      </p:pic>
    </p:spTree>
  </p:cSld>
  <p:clrMapOvr>
    <a:masterClrMapping/>
  </p:clrMapOvr>
  <p:transition spd="slow" advClick="0">
    <p:cover dir="l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950569" y="3921829"/>
            <a:ext cx="2236429" cy="584733"/>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软件可靠性</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09</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软件可靠性定义</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5" name="文本框 4"/>
          <p:cNvSpPr txBox="1"/>
          <p:nvPr/>
        </p:nvSpPr>
        <p:spPr>
          <a:xfrm>
            <a:off x="1189355" y="2019112"/>
            <a:ext cx="8335010" cy="3416320"/>
          </a:xfrm>
          <a:prstGeom prst="rect">
            <a:avLst/>
          </a:prstGeom>
          <a:noFill/>
        </p:spPr>
        <p:txBody>
          <a:bodyPr wrap="square" rtlCol="0">
            <a:spAutoFit/>
          </a:bodyPr>
          <a:lstStyle/>
          <a:p>
            <a:r>
              <a:rPr lang="zh-CN" altLang="en-US" sz="2400" kern="0" dirty="0">
                <a:solidFill>
                  <a:schemeClr val="accent1"/>
                </a:solidFill>
                <a:latin typeface="微软雅黑" panose="020B0503020204020204" pitchFamily="34" charset="-122"/>
                <a:ea typeface="微软雅黑" panose="020B0503020204020204" pitchFamily="34" charset="-122"/>
              </a:rPr>
              <a:t>对于软件可靠性有许多不同的定义</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其中多数人承认的一个定义是</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软件可靠性是程序在给定的时间间隔内</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按照规格说明书的规定成功地运行的板率。在上述定义中包含的随机变量是时间间隔。显然</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随着运行时间的增加</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运行时出现程序故障的概率也将增加</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即可靠性随着给定的时间间隔的加大而减少。按照</a:t>
            </a:r>
            <a:r>
              <a:rPr lang="en-US" altLang="zh-CN" sz="2400" kern="0" dirty="0">
                <a:solidFill>
                  <a:schemeClr val="accent1"/>
                </a:solidFill>
                <a:latin typeface="微软雅黑" panose="020B0503020204020204" pitchFamily="34" charset="-122"/>
                <a:ea typeface="微软雅黑" panose="020B0503020204020204" pitchFamily="34" charset="-122"/>
              </a:rPr>
              <a:t>IEEE</a:t>
            </a:r>
            <a:r>
              <a:rPr lang="zh-CN" altLang="en-US" sz="2400" kern="0" dirty="0">
                <a:solidFill>
                  <a:schemeClr val="accent1"/>
                </a:solidFill>
                <a:latin typeface="微软雅黑" panose="020B0503020204020204" pitchFamily="34" charset="-122"/>
                <a:ea typeface="微软雅黑" panose="020B0503020204020204" pitchFamily="34" charset="-122"/>
              </a:rPr>
              <a:t>的规定</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术语“错误”的含义是由开发人员造成的软件差错</a:t>
            </a:r>
            <a:r>
              <a:rPr lang="en-US" altLang="zh-CN" sz="2400" kern="0" dirty="0">
                <a:solidFill>
                  <a:schemeClr val="accent1"/>
                </a:solidFill>
                <a:latin typeface="微软雅黑" panose="020B0503020204020204" pitchFamily="34" charset="-122"/>
                <a:ea typeface="微软雅黑" panose="020B0503020204020204" pitchFamily="34" charset="-122"/>
              </a:rPr>
              <a:t>( bug ),</a:t>
            </a:r>
            <a:r>
              <a:rPr lang="zh-CN" altLang="en-US" sz="2400" kern="0" dirty="0">
                <a:solidFill>
                  <a:schemeClr val="accent1"/>
                </a:solidFill>
                <a:latin typeface="微软雅黑" panose="020B0503020204020204" pitchFamily="34" charset="-122"/>
                <a:ea typeface="微软雅黑" panose="020B0503020204020204" pitchFamily="34" charset="-122"/>
              </a:rPr>
              <a:t>而术语“故障”的含义是由错误引起的软件的不正确行为。在下面的论述中</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将按照</a:t>
            </a:r>
            <a:r>
              <a:rPr lang="en-US" altLang="zh-CN" sz="2400" kern="0" dirty="0">
                <a:solidFill>
                  <a:schemeClr val="accent1"/>
                </a:solidFill>
                <a:latin typeface="微软雅黑" panose="020B0503020204020204" pitchFamily="34" charset="-122"/>
                <a:ea typeface="微软雅黑" panose="020B0503020204020204" pitchFamily="34" charset="-122"/>
              </a:rPr>
              <a:t>IEEE</a:t>
            </a:r>
            <a:r>
              <a:rPr lang="zh-CN" altLang="en-US" sz="2400" kern="0" dirty="0">
                <a:solidFill>
                  <a:schemeClr val="accent1"/>
                </a:solidFill>
                <a:latin typeface="微软雅黑" panose="020B0503020204020204" pitchFamily="34" charset="-122"/>
                <a:ea typeface="微软雅黑" panose="020B0503020204020204" pitchFamily="34" charset="-122"/>
              </a:rPr>
              <a:t>规成外当的的含义使用这两个术语。</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小结</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6" name="副标题 733185"/>
          <p:cNvSpPr txBox="1">
            <a:spLocks noChangeArrowheads="1"/>
          </p:cNvSpPr>
          <p:nvPr/>
        </p:nvSpPr>
        <p:spPr bwMode="auto">
          <a:xfrm>
            <a:off x="1340343" y="1157101"/>
            <a:ext cx="8382000" cy="502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719455">
              <a:buFontTx/>
              <a:buNone/>
            </a:pPr>
            <a:r>
              <a:rPr lang="zh-CN" altLang="en-US" sz="2400" kern="0" dirty="0">
                <a:solidFill>
                  <a:schemeClr val="accent1"/>
                </a:solidFill>
                <a:latin typeface="微软雅黑" panose="020B0503020204020204" pitchFamily="34" charset="-122"/>
                <a:ea typeface="微软雅黑" panose="020B0503020204020204" pitchFamily="34" charset="-122"/>
              </a:rPr>
              <a:t>实现包括编码和测试两个阶段。</a:t>
            </a:r>
            <a:endParaRPr lang="en-US" altLang="zh-CN" sz="2400" kern="0" dirty="0">
              <a:solidFill>
                <a:schemeClr val="accent1"/>
              </a:solidFill>
              <a:latin typeface="微软雅黑" panose="020B0503020204020204" pitchFamily="34" charset="-122"/>
              <a:ea typeface="微软雅黑" panose="020B0503020204020204" pitchFamily="34" charset="-122"/>
            </a:endParaRPr>
          </a:p>
          <a:p>
            <a:pPr marL="6350" indent="719455">
              <a:buFontTx/>
              <a:buNone/>
            </a:pPr>
            <a:endParaRPr lang="en-US" altLang="zh-CN" sz="2400" kern="0" dirty="0">
              <a:solidFill>
                <a:schemeClr val="accent1"/>
              </a:solidFill>
              <a:latin typeface="微软雅黑" panose="020B0503020204020204" pitchFamily="34" charset="-122"/>
              <a:ea typeface="微软雅黑" panose="020B0503020204020204" pitchFamily="34" charset="-122"/>
            </a:endParaRPr>
          </a:p>
          <a:p>
            <a:pPr marL="6350" indent="719455">
              <a:buFontTx/>
              <a:buNone/>
            </a:pPr>
            <a:r>
              <a:rPr lang="zh-CN" altLang="en-US" sz="2400" kern="0" dirty="0">
                <a:solidFill>
                  <a:schemeClr val="accent1"/>
                </a:solidFill>
                <a:latin typeface="微软雅黑" panose="020B0503020204020204" pitchFamily="34" charset="-122"/>
                <a:ea typeface="微软雅黑" panose="020B0503020204020204" pitchFamily="34" charset="-122"/>
              </a:rPr>
              <a:t>编码是在对软件进行了总体设计和详细设计之后进行的，它只不过是把软件设计的结果翻译成用某种程序设计语言书写的程序，因此，程序的质量基本上取决于设计的质量。但是，编码使用的语言，特别是写程序的风格，也对程序质量有相当大的影响。</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marL="6350" indent="719455">
              <a:buFontTx/>
              <a:buNone/>
            </a:pPr>
            <a:r>
              <a:rPr lang="zh-CN" altLang="en-US" sz="2400" kern="0" dirty="0">
                <a:solidFill>
                  <a:schemeClr val="accent1"/>
                </a:solidFill>
                <a:latin typeface="微软雅黑" panose="020B0503020204020204" pitchFamily="34" charset="-122"/>
                <a:ea typeface="微软雅黑" panose="020B0503020204020204" pitchFamily="34" charset="-122"/>
              </a:rPr>
              <a:t>程序内部的良好文档资料，有规律的数据说明格式，简单清晰的语句构造和输入输出格式等等，都对提高程序的可读性有很大作用，也在相当大的程度上改进了程序的可维护性。</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小结</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6" name="副标题 733185"/>
          <p:cNvSpPr txBox="1">
            <a:spLocks noChangeArrowheads="1"/>
          </p:cNvSpPr>
          <p:nvPr/>
        </p:nvSpPr>
        <p:spPr bwMode="auto">
          <a:xfrm>
            <a:off x="1340343" y="1157101"/>
            <a:ext cx="8382000" cy="502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defPPr>
              <a:defRPr lang="zh-CN"/>
            </a:defPPr>
            <a:lvl1pPr marL="6350" indent="719455">
              <a:lnSpc>
                <a:spcPct val="90000"/>
              </a:lnSpc>
              <a:spcBef>
                <a:spcPts val="1000"/>
              </a:spcBef>
              <a:buFontTx/>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kern="0" dirty="0">
                <a:solidFill>
                  <a:schemeClr val="accent1"/>
                </a:solidFill>
                <a:latin typeface="微软雅黑" panose="020B0503020204020204" pitchFamily="34" charset="-122"/>
                <a:ea typeface="微软雅黑" panose="020B0503020204020204" pitchFamily="34" charset="-122"/>
              </a:rPr>
              <a:t>测试阶段的根本任务是发现并改正软件中的错误。</a:t>
            </a:r>
            <a:endParaRPr lang="zh-CN" altLang="en-US" kern="0" dirty="0">
              <a:solidFill>
                <a:schemeClr val="accent1"/>
              </a:solidFill>
              <a:latin typeface="微软雅黑" panose="020B0503020204020204" pitchFamily="34" charset="-122"/>
              <a:ea typeface="微软雅黑" panose="020B0503020204020204" pitchFamily="34" charset="-122"/>
            </a:endParaRPr>
          </a:p>
          <a:p>
            <a:r>
              <a:rPr lang="zh-CN" altLang="en-US" kern="0" dirty="0">
                <a:solidFill>
                  <a:schemeClr val="accent1"/>
                </a:solidFill>
                <a:latin typeface="微软雅黑" panose="020B0503020204020204" pitchFamily="34" charset="-122"/>
                <a:ea typeface="微软雅黑" panose="020B0503020204020204" pitchFamily="34" charset="-122"/>
              </a:rPr>
              <a:t>软件测试是软件开发过程中最艰巨最繁重的任务，大型软件的测试应该分阶段地进行，通常至少分为单元测试、集成测试和验收测试</a:t>
            </a:r>
            <a:r>
              <a:rPr lang="en-US" altLang="zh-CN" kern="0" dirty="0">
                <a:solidFill>
                  <a:schemeClr val="accent1"/>
                </a:solidFill>
                <a:latin typeface="微软雅黑" panose="020B0503020204020204" pitchFamily="34" charset="-122"/>
                <a:ea typeface="微软雅黑" panose="020B0503020204020204" pitchFamily="34" charset="-122"/>
              </a:rPr>
              <a:t>3</a:t>
            </a:r>
            <a:r>
              <a:rPr lang="zh-CN" altLang="en-US" kern="0" dirty="0">
                <a:solidFill>
                  <a:schemeClr val="accent1"/>
                </a:solidFill>
                <a:latin typeface="微软雅黑" panose="020B0503020204020204" pitchFamily="34" charset="-122"/>
                <a:ea typeface="微软雅黑" panose="020B0503020204020204" pitchFamily="34" charset="-122"/>
              </a:rPr>
              <a:t>个基本阶段。</a:t>
            </a:r>
            <a:endParaRPr lang="zh-CN" altLang="en-US" kern="0" dirty="0">
              <a:solidFill>
                <a:schemeClr val="accent1"/>
              </a:solidFill>
              <a:latin typeface="微软雅黑" panose="020B0503020204020204" pitchFamily="34" charset="-122"/>
              <a:ea typeface="微软雅黑" panose="020B0503020204020204" pitchFamily="34" charset="-122"/>
            </a:endParaRPr>
          </a:p>
          <a:p>
            <a:r>
              <a:rPr lang="zh-CN" altLang="en-US" kern="0" dirty="0">
                <a:solidFill>
                  <a:schemeClr val="accent1"/>
                </a:solidFill>
                <a:latin typeface="微软雅黑" panose="020B0503020204020204" pitchFamily="34" charset="-122"/>
                <a:ea typeface="微软雅黑" panose="020B0503020204020204" pitchFamily="34" charset="-122"/>
              </a:rPr>
              <a:t>设计测试方案是测试阶段的关键技术问题，基本目标是选用最少量的高效测试数据，做到尽可能完善的测试，从而尽可能多地发现软件中的问题。</a:t>
            </a:r>
            <a:endParaRPr lang="zh-CN" altLang="en-US" kern="0" dirty="0">
              <a:solidFill>
                <a:schemeClr val="accent1"/>
              </a:solidFill>
              <a:latin typeface="微软雅黑" panose="020B0503020204020204" pitchFamily="34" charset="-122"/>
              <a:ea typeface="微软雅黑" panose="020B0503020204020204" pitchFamily="34" charset="-122"/>
            </a:endParaRPr>
          </a:p>
          <a:p>
            <a:r>
              <a:rPr lang="zh-CN" altLang="en-US" kern="0" dirty="0">
                <a:solidFill>
                  <a:schemeClr val="accent1"/>
                </a:solidFill>
                <a:latin typeface="微软雅黑" panose="020B0503020204020204" pitchFamily="34" charset="-122"/>
                <a:ea typeface="微软雅黑" panose="020B0503020204020204" pitchFamily="34" charset="-122"/>
              </a:rPr>
              <a:t>软件测试包括利用计算机进行的测试和人工进行的测试</a:t>
            </a:r>
            <a:r>
              <a:rPr lang="en-US" altLang="zh-CN" kern="0" dirty="0">
                <a:solidFill>
                  <a:schemeClr val="accent1"/>
                </a:solidFill>
                <a:latin typeface="微软雅黑" panose="020B0503020204020204" pitchFamily="34" charset="-122"/>
                <a:ea typeface="微软雅黑" panose="020B0503020204020204" pitchFamily="34" charset="-122"/>
              </a:rPr>
              <a:t>(</a:t>
            </a:r>
            <a:r>
              <a:rPr lang="zh-CN" altLang="en-US" kern="0" dirty="0">
                <a:solidFill>
                  <a:schemeClr val="accent1"/>
                </a:solidFill>
                <a:latin typeface="微软雅黑" panose="020B0503020204020204" pitchFamily="34" charset="-122"/>
                <a:ea typeface="微软雅黑" panose="020B0503020204020204" pitchFamily="34" charset="-122"/>
              </a:rPr>
              <a:t>例如，代码审查</a:t>
            </a:r>
            <a:r>
              <a:rPr lang="en-US" altLang="zh-CN" kern="0" dirty="0">
                <a:solidFill>
                  <a:schemeClr val="accent1"/>
                </a:solidFill>
                <a:latin typeface="微软雅黑" panose="020B0503020204020204" pitchFamily="34" charset="-122"/>
                <a:ea typeface="微软雅黑" panose="020B0503020204020204" pitchFamily="34" charset="-122"/>
              </a:rPr>
              <a:t>)</a:t>
            </a:r>
            <a:r>
              <a:rPr lang="zh-CN" altLang="en-US" kern="0" dirty="0">
                <a:solidFill>
                  <a:schemeClr val="accent1"/>
                </a:solidFill>
                <a:latin typeface="微软雅黑" panose="020B0503020204020204" pitchFamily="34" charset="-122"/>
                <a:ea typeface="微软雅黑" panose="020B0503020204020204" pitchFamily="34" charset="-122"/>
              </a:rPr>
              <a:t>。两种测试途径各有优缺点，互相补充，缺一不可。</a:t>
            </a:r>
            <a:endParaRPr lang="zh-CN" altLang="en-US"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小结</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6" name="副标题 733185"/>
          <p:cNvSpPr txBox="1">
            <a:spLocks noChangeArrowheads="1"/>
          </p:cNvSpPr>
          <p:nvPr/>
        </p:nvSpPr>
        <p:spPr bwMode="auto">
          <a:xfrm>
            <a:off x="1340343" y="1157101"/>
            <a:ext cx="8382000" cy="502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defPPr>
              <a:defRPr lang="zh-CN"/>
            </a:defPPr>
            <a:lvl1pPr marL="6350" indent="719455">
              <a:lnSpc>
                <a:spcPct val="90000"/>
              </a:lnSpc>
              <a:spcBef>
                <a:spcPts val="1000"/>
              </a:spcBef>
              <a:buFontTx/>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6350" indent="719455">
              <a:buFontTx/>
              <a:buNone/>
            </a:pPr>
            <a:r>
              <a:rPr lang="zh-CN" altLang="en-US" kern="0" dirty="0">
                <a:solidFill>
                  <a:schemeClr val="accent1"/>
                </a:solidFill>
                <a:latin typeface="微软雅黑" panose="020B0503020204020204" pitchFamily="34" charset="-122"/>
                <a:ea typeface="微软雅黑" panose="020B0503020204020204" pitchFamily="34" charset="-122"/>
              </a:rPr>
              <a:t>白盒测试和黑盒测试是软件测试的两类基本方法，设计白盒测试方案的技术主要有逻辑覆盖和控制结构测试；设计黑盒测试方案的技术主要有等价划分、边界值分析和错误推测。</a:t>
            </a:r>
            <a:endParaRPr lang="zh-CN" altLang="en-US" kern="0" dirty="0">
              <a:solidFill>
                <a:schemeClr val="accent1"/>
              </a:solidFill>
              <a:latin typeface="微软雅黑" panose="020B0503020204020204" pitchFamily="34" charset="-122"/>
              <a:ea typeface="微软雅黑" panose="020B0503020204020204" pitchFamily="34" charset="-122"/>
            </a:endParaRPr>
          </a:p>
          <a:p>
            <a:pPr marL="6350" indent="719455">
              <a:buFontTx/>
              <a:buNone/>
            </a:pPr>
            <a:r>
              <a:rPr lang="zh-CN" altLang="en-US" kern="0" dirty="0">
                <a:solidFill>
                  <a:schemeClr val="accent1"/>
                </a:solidFill>
                <a:latin typeface="微软雅黑" panose="020B0503020204020204" pitchFamily="34" charset="-122"/>
                <a:ea typeface="微软雅黑" panose="020B0503020204020204" pitchFamily="34" charset="-122"/>
              </a:rPr>
              <a:t>通常，在测试过程的早期阶段主要使用白盒方法，而在测试过程的后期阶段主要使用黑盒方法。</a:t>
            </a:r>
            <a:endParaRPr lang="zh-CN" altLang="en-US" kern="0" dirty="0">
              <a:solidFill>
                <a:schemeClr val="accent1"/>
              </a:solidFill>
              <a:latin typeface="微软雅黑" panose="020B0503020204020204" pitchFamily="34" charset="-122"/>
              <a:ea typeface="微软雅黑" panose="020B0503020204020204" pitchFamily="34" charset="-122"/>
            </a:endParaRPr>
          </a:p>
          <a:p>
            <a:pPr marL="6350" indent="719455">
              <a:buFontTx/>
              <a:buNone/>
            </a:pPr>
            <a:r>
              <a:rPr lang="zh-CN" altLang="en-US" kern="0" dirty="0">
                <a:solidFill>
                  <a:schemeClr val="accent1"/>
                </a:solidFill>
                <a:latin typeface="微软雅黑" panose="020B0503020204020204" pitchFamily="34" charset="-122"/>
                <a:ea typeface="微软雅黑" panose="020B0503020204020204" pitchFamily="34" charset="-122"/>
              </a:rPr>
              <a:t>为了设计出有效的测试方案，软件工程师应该深入理解并坚持运用关于软件测试的基本准则。</a:t>
            </a:r>
            <a:endParaRPr lang="zh-CN" altLang="en-US"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输入输出规则</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584200" y="1339215"/>
            <a:ext cx="11271885" cy="4829810"/>
          </a:xfrm>
          <a:prstGeom prst="rect">
            <a:avLst/>
          </a:prstGeom>
        </p:spPr>
        <p:txBody>
          <a:bodyPr wrap="square" lIns="91400" tIns="45699" rIns="91400" bIns="45699">
            <a:spAutoFit/>
          </a:bodyPr>
          <a:lstStyle/>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1.</a:t>
            </a:r>
            <a:r>
              <a:rPr lang="zh-CN" sz="2800" kern="0" dirty="0">
                <a:solidFill>
                  <a:schemeClr val="accent1"/>
                </a:solidFill>
                <a:latin typeface="微软雅黑" panose="020B0503020204020204" pitchFamily="34" charset="-122"/>
                <a:ea typeface="微软雅黑" panose="020B0503020204020204" pitchFamily="34" charset="-122"/>
              </a:rPr>
              <a:t>对所有输入数据都进行检验</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en-US" altLang="zh-CN"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2.</a:t>
            </a:r>
            <a:r>
              <a:rPr lang="zh-CN" altLang="en-US" sz="2800" kern="0" dirty="0">
                <a:solidFill>
                  <a:schemeClr val="accent1"/>
                </a:solidFill>
                <a:latin typeface="微软雅黑" panose="020B0503020204020204" pitchFamily="34" charset="-122"/>
                <a:ea typeface="微软雅黑" panose="020B0503020204020204" pitchFamily="34" charset="-122"/>
              </a:rPr>
              <a:t>检查输入项重要组合的合法性</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en-US" altLang="zh-CN"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en-US" altLang="zh-CN"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3.</a:t>
            </a:r>
            <a:r>
              <a:rPr lang="zh-CN" altLang="en-US" sz="2800" kern="0" dirty="0">
                <a:solidFill>
                  <a:schemeClr val="accent1"/>
                </a:solidFill>
                <a:latin typeface="微软雅黑" panose="020B0503020204020204" pitchFamily="34" charset="-122"/>
                <a:ea typeface="微软雅黑" panose="020B0503020204020204" pitchFamily="34" charset="-122"/>
              </a:rPr>
              <a:t>保持输入格式简单</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4.</a:t>
            </a:r>
            <a:r>
              <a:rPr lang="zh-CN" altLang="en-US" sz="2800" kern="0" dirty="0">
                <a:solidFill>
                  <a:schemeClr val="accent1"/>
                </a:solidFill>
                <a:latin typeface="微软雅黑" panose="020B0503020204020204" pitchFamily="34" charset="-122"/>
                <a:ea typeface="微软雅黑" panose="020B0503020204020204" pitchFamily="34" charset="-122"/>
              </a:rPr>
              <a:t>使用数据结束标记，不要要求用户指定数据的数目。</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5.</a:t>
            </a:r>
            <a:r>
              <a:rPr lang="zh-CN" altLang="en-US" sz="2800" kern="0" dirty="0">
                <a:solidFill>
                  <a:schemeClr val="accent1"/>
                </a:solidFill>
                <a:latin typeface="微软雅黑" panose="020B0503020204020204" pitchFamily="34" charset="-122"/>
                <a:ea typeface="微软雅黑" panose="020B0503020204020204" pitchFamily="34" charset="-122"/>
              </a:rPr>
              <a:t>明确提示交互式输入的请求，详细说明可用的选择或边界数值</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8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en-US" altLang="zh-CN" sz="2800" kern="0" dirty="0">
                <a:solidFill>
                  <a:schemeClr val="accent1"/>
                </a:solidFill>
                <a:latin typeface="微软雅黑" panose="020B0503020204020204" pitchFamily="34" charset="-122"/>
                <a:ea typeface="微软雅黑" panose="020B0503020204020204" pitchFamily="34" charset="-122"/>
              </a:rPr>
              <a:t>6.</a:t>
            </a:r>
            <a:r>
              <a:rPr lang="zh-CN" altLang="en-US" sz="2800" kern="0" dirty="0">
                <a:solidFill>
                  <a:schemeClr val="accent1"/>
                </a:solidFill>
                <a:latin typeface="微软雅黑" panose="020B0503020204020204" pitchFamily="34" charset="-122"/>
                <a:ea typeface="微软雅黑" panose="020B0503020204020204" pitchFamily="34" charset="-122"/>
              </a:rPr>
              <a:t>当程序设计语言对格式有严格要求时，应保持输入格式一致。</a:t>
            </a:r>
            <a:r>
              <a:rPr lang="en-US" altLang="zh-CN" sz="2800" kern="0" dirty="0">
                <a:solidFill>
                  <a:schemeClr val="accent1"/>
                </a:solidFill>
                <a:latin typeface="微软雅黑" panose="020B0503020204020204" pitchFamily="34" charset="-122"/>
                <a:ea typeface="微软雅黑" panose="020B0503020204020204" pitchFamily="34" charset="-122"/>
              </a:rPr>
              <a:t> </a:t>
            </a:r>
            <a:endParaRPr lang="en-US" altLang="zh-CN" sz="2800" kern="0" dirty="0">
              <a:solidFill>
                <a:schemeClr val="accent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8225790" y="269240"/>
            <a:ext cx="3543300" cy="6343650"/>
          </a:xfrm>
          <a:prstGeom prst="rect">
            <a:avLst/>
          </a:prstGeom>
        </p:spPr>
      </p:pic>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59080"/>
            <a:ext cx="7523578" cy="529590"/>
            <a:chOff x="1873" y="424"/>
            <a:chExt cx="5531"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5420"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小结</a:t>
              </a:r>
              <a:endParaRPr lang="en-US" alt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6" name="副标题 733185"/>
          <p:cNvSpPr txBox="1">
            <a:spLocks noChangeArrowheads="1"/>
          </p:cNvSpPr>
          <p:nvPr/>
        </p:nvSpPr>
        <p:spPr bwMode="auto">
          <a:xfrm>
            <a:off x="1340343" y="1837765"/>
            <a:ext cx="8382000" cy="434853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defPPr>
              <a:defRPr lang="zh-CN"/>
            </a:defPPr>
            <a:lvl1pPr marL="6350" indent="719455">
              <a:lnSpc>
                <a:spcPct val="90000"/>
              </a:lnSpc>
              <a:spcBef>
                <a:spcPts val="1000"/>
              </a:spcBef>
              <a:buFontTx/>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kern="0" dirty="0">
                <a:solidFill>
                  <a:schemeClr val="accent1"/>
                </a:solidFill>
                <a:latin typeface="微软雅黑" panose="020B0503020204020204" pitchFamily="34" charset="-122"/>
                <a:ea typeface="微软雅黑" panose="020B0503020204020204" pitchFamily="34" charset="-122"/>
              </a:rPr>
              <a:t>调试的任务是为了改正在测试过程中发现的软件错误。</a:t>
            </a:r>
            <a:endParaRPr lang="zh-CN" altLang="en-US" kern="0" dirty="0">
              <a:solidFill>
                <a:schemeClr val="accent1"/>
              </a:solidFill>
              <a:latin typeface="微软雅黑" panose="020B0503020204020204" pitchFamily="34" charset="-122"/>
              <a:ea typeface="微软雅黑" panose="020B0503020204020204" pitchFamily="34" charset="-122"/>
            </a:endParaRPr>
          </a:p>
          <a:p>
            <a:r>
              <a:rPr lang="zh-CN" altLang="en-US" kern="0" dirty="0">
                <a:solidFill>
                  <a:schemeClr val="accent1"/>
                </a:solidFill>
                <a:latin typeface="微软雅黑" panose="020B0503020204020204" pitchFamily="34" charset="-122"/>
                <a:ea typeface="微软雅黑" panose="020B0503020204020204" pitchFamily="34" charset="-122"/>
              </a:rPr>
              <a:t>调试过程中最困难的工作是确定错误的准确位置，这需要审慎周密的思考和推理。调试必须通盘考虑统筹兼顾，应该尽量避免在调试过程中引进新错误。</a:t>
            </a:r>
            <a:endParaRPr lang="zh-CN" altLang="en-US" kern="0" dirty="0">
              <a:solidFill>
                <a:schemeClr val="accent1"/>
              </a:solidFill>
              <a:latin typeface="微软雅黑" panose="020B0503020204020204" pitchFamily="34" charset="-122"/>
              <a:ea typeface="微软雅黑" panose="020B0503020204020204" pitchFamily="34" charset="-122"/>
            </a:endParaRPr>
          </a:p>
          <a:p>
            <a:r>
              <a:rPr lang="zh-CN" altLang="en-US" kern="0" dirty="0">
                <a:solidFill>
                  <a:schemeClr val="accent1"/>
                </a:solidFill>
                <a:latin typeface="微软雅黑" panose="020B0503020204020204" pitchFamily="34" charset="-122"/>
                <a:ea typeface="微软雅黑" panose="020B0503020204020204" pitchFamily="34" charset="-122"/>
              </a:rPr>
              <a:t>测试和调试是软件测试阶段中的两个关系非常密切的过程，它们往往交替进行。</a:t>
            </a:r>
            <a:endParaRPr lang="zh-CN" altLang="en-US"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参考文献</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10</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406400" y="657606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1" name="Title 13"/>
          <p:cNvSpPr txBox="1"/>
          <p:nvPr/>
        </p:nvSpPr>
        <p:spPr>
          <a:xfrm>
            <a:off x="406400" y="1256030"/>
            <a:ext cx="10894060" cy="5320030"/>
          </a:xfrm>
          <a:prstGeom prst="rect">
            <a:avLst/>
          </a:prstGeom>
        </p:spPr>
        <p:txBody>
          <a:bodyPr lIns="91424" tIns="45713" rIns="91424" bIns="45713" anchor="ctr">
            <a:noAutofit/>
          </a:bodyPr>
          <a:lstStyle/>
          <a:p>
            <a:r>
              <a:rPr dirty="0">
                <a:solidFill>
                  <a:schemeClr val="tx1">
                    <a:lumMod val="65000"/>
                    <a:lumOff val="35000"/>
                  </a:schemeClr>
                </a:solidFill>
                <a:latin typeface="微软雅黑" panose="020B0503020204020204" pitchFamily="34" charset="-122"/>
                <a:ea typeface="微软雅黑" panose="020B0503020204020204" pitchFamily="34" charset="-122"/>
              </a:rPr>
              <a:t>[1]</a:t>
            </a:r>
            <a:r>
              <a:rPr lang="en-US"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t>参考规范：Java语言编程规范--华为技术有限公司</a:t>
            </a:r>
            <a:endParaRPr lang="en-US" altLang="zh-CN" dirty="0"/>
          </a:p>
          <a:p>
            <a:endParaRPr lang="en-US" altLang="zh-CN" dirty="0"/>
          </a:p>
          <a:p>
            <a:r>
              <a:rPr lang="en-US" altLang="zh-CN" dirty="0"/>
              <a:t>[2] </a:t>
            </a:r>
            <a:r>
              <a:rPr lang="zh-CN" altLang="en-US" dirty="0"/>
              <a:t>软件工程导论</a:t>
            </a:r>
            <a:r>
              <a:rPr lang="en-US" altLang="zh-CN" dirty="0"/>
              <a:t>(</a:t>
            </a:r>
            <a:r>
              <a:rPr lang="zh-CN" altLang="en-US" dirty="0"/>
              <a:t>第</a:t>
            </a:r>
            <a:r>
              <a:rPr lang="en-US" altLang="zh-CN" dirty="0"/>
              <a:t>6</a:t>
            </a:r>
            <a:r>
              <a:rPr lang="zh-CN" altLang="en-US" dirty="0"/>
              <a:t>版</a:t>
            </a:r>
            <a:r>
              <a:rPr lang="en-US" altLang="zh-CN" dirty="0"/>
              <a:t>)-</a:t>
            </a:r>
            <a:r>
              <a:rPr lang="zh-CN" altLang="en-US" dirty="0"/>
              <a:t>张海藩 牟永敏 编著 第</a:t>
            </a:r>
            <a:r>
              <a:rPr lang="en-US" altLang="zh-CN" dirty="0"/>
              <a:t>7</a:t>
            </a:r>
            <a:r>
              <a:rPr lang="zh-CN" altLang="en-US" dirty="0"/>
              <a:t>章 实现</a:t>
            </a:r>
            <a:endParaRPr lang="en-US" altLang="zh-CN" dirty="0"/>
          </a:p>
          <a:p>
            <a:endParaRPr lang="en-US" altLang="zh-CN" dirty="0"/>
          </a:p>
          <a:p>
            <a:pPr algn="l"/>
            <a:endParaRPr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参考文献</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kern="0" dirty="0">
                <a:solidFill>
                  <a:schemeClr val="accent1"/>
                </a:solidFill>
                <a:latin typeface="微软雅黑" panose="020B0503020204020204" pitchFamily="34" charset="-122"/>
                <a:ea typeface="微软雅黑" panose="020B0503020204020204" pitchFamily="34" charset="-122"/>
              </a:rPr>
              <a:t>小组分工</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11</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8" name="图片 7"/>
          <p:cNvPicPr>
            <a:picLocks noChangeAspect="1"/>
          </p:cNvPicPr>
          <p:nvPr/>
        </p:nvPicPr>
        <p:blipFill>
          <a:blip r:embed="rId1"/>
          <a:stretch>
            <a:fillRect/>
          </a:stretch>
        </p:blipFill>
        <p:spPr>
          <a:xfrm>
            <a:off x="3828097" y="0"/>
            <a:ext cx="6187153" cy="3605048"/>
          </a:xfrm>
          <a:prstGeom prst="rect">
            <a:avLst/>
          </a:prstGeom>
        </p:spPr>
      </p:pic>
      <p:pic>
        <p:nvPicPr>
          <p:cNvPr id="10" name="图片 9"/>
          <p:cNvPicPr>
            <a:picLocks noChangeAspect="1"/>
          </p:cNvPicPr>
          <p:nvPr/>
        </p:nvPicPr>
        <p:blipFill>
          <a:blip r:embed="rId2"/>
          <a:stretch>
            <a:fillRect/>
          </a:stretch>
        </p:blipFill>
        <p:spPr>
          <a:xfrm>
            <a:off x="3772762" y="3486985"/>
            <a:ext cx="6187153" cy="3031290"/>
          </a:xfrm>
          <a:prstGeom prst="rect">
            <a:avLst/>
          </a:prstGeom>
        </p:spPr>
      </p:pic>
    </p:spTree>
  </p:cSld>
  <p:clrMapOvr>
    <a:masterClrMapping/>
  </p:clrMapOvr>
  <p:transition spd="slow" advClick="0">
    <p:cover dir="l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3" name="图片 2"/>
          <p:cNvPicPr>
            <a:picLocks noChangeAspect="1"/>
          </p:cNvPicPr>
          <p:nvPr/>
        </p:nvPicPr>
        <p:blipFill>
          <a:blip r:embed="rId1"/>
          <a:stretch>
            <a:fillRect/>
          </a:stretch>
        </p:blipFill>
        <p:spPr>
          <a:xfrm>
            <a:off x="2466974" y="1266825"/>
            <a:ext cx="7780611" cy="4635692"/>
          </a:xfrm>
          <a:prstGeom prst="rect">
            <a:avLst/>
          </a:prstGeom>
        </p:spPr>
      </p:pic>
    </p:spTree>
  </p:cSld>
  <p:clrMapOvr>
    <a:masterClrMapping/>
  </p:clrMapOvr>
  <p:transition spd="slow" advClick="0">
    <p:cover dir="l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4" name="图片 3"/>
          <p:cNvPicPr>
            <a:picLocks noChangeAspect="1"/>
          </p:cNvPicPr>
          <p:nvPr/>
        </p:nvPicPr>
        <p:blipFill>
          <a:blip r:embed="rId1"/>
          <a:stretch>
            <a:fillRect/>
          </a:stretch>
        </p:blipFill>
        <p:spPr>
          <a:xfrm>
            <a:off x="2236043" y="1061589"/>
            <a:ext cx="9128262" cy="5002880"/>
          </a:xfrm>
          <a:prstGeom prst="rect">
            <a:avLst/>
          </a:prstGeom>
        </p:spPr>
      </p:pic>
    </p:spTree>
  </p:cSld>
  <p:clrMapOvr>
    <a:masterClrMapping/>
  </p:clrMapOvr>
  <p:transition spd="slow" advClick="0">
    <p:cover dir="l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graphicFrame>
        <p:nvGraphicFramePr>
          <p:cNvPr id="2" name="表格 1"/>
          <p:cNvGraphicFramePr/>
          <p:nvPr>
            <p:custDataLst>
              <p:tags r:id="rId1"/>
            </p:custDataLst>
          </p:nvPr>
        </p:nvGraphicFramePr>
        <p:xfrm>
          <a:off x="3032125" y="2188527"/>
          <a:ext cx="6127750" cy="1097280"/>
        </p:xfrm>
        <a:graphic>
          <a:graphicData uri="http://schemas.openxmlformats.org/drawingml/2006/table">
            <a:tbl>
              <a:tblPr firstRow="1" bandRow="1">
                <a:tableStyleId>{5940675A-B579-460E-94D1-54222C63F5DA}</a:tableStyleId>
              </a:tblPr>
              <a:tblGrid>
                <a:gridCol w="2041525"/>
                <a:gridCol w="2043113"/>
                <a:gridCol w="2043112"/>
              </a:tblGrid>
              <a:tr h="0">
                <a:tc>
                  <a:txBody>
                    <a:bodyPr/>
                    <a:lstStyle/>
                    <a:p>
                      <a:pPr indent="0" algn="ctr">
                        <a:buNone/>
                      </a:pPr>
                      <a:r>
                        <a:rPr lang="en-US" b="1">
                          <a:latin typeface="宋体" panose="02010600030101010101" pitchFamily="2" charset="-122"/>
                          <a:ea typeface="宋体" panose="02010600030101010101" pitchFamily="2" charset="-122"/>
                          <a:cs typeface="宋体" panose="02010600030101010101" pitchFamily="2" charset="-122"/>
                        </a:rPr>
                        <a:t>姓名</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b="1">
                          <a:latin typeface="宋体" panose="02010600030101010101" pitchFamily="2" charset="-122"/>
                          <a:ea typeface="宋体" panose="02010600030101010101" pitchFamily="2" charset="-122"/>
                          <a:cs typeface="宋体" panose="02010600030101010101" pitchFamily="2" charset="-122"/>
                        </a:rPr>
                        <a:t>完成等级</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b="1">
                          <a:latin typeface="宋体" panose="02010600030101010101" pitchFamily="2" charset="-122"/>
                          <a:ea typeface="宋体" panose="02010600030101010101" pitchFamily="2" charset="-122"/>
                          <a:cs typeface="宋体" panose="02010600030101010101" pitchFamily="2" charset="-122"/>
                        </a:rPr>
                        <a:t>总评分</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274320">
                <a:tc>
                  <a:txBody>
                    <a:bodyPr/>
                    <a:lstStyle/>
                    <a:p>
                      <a:pPr indent="0" algn="ctr">
                        <a:buNone/>
                      </a:pPr>
                      <a:r>
                        <a:rPr lang="en-US" b="0">
                          <a:latin typeface="宋体" panose="02010600030101010101" pitchFamily="2" charset="-122"/>
                          <a:ea typeface="宋体" panose="02010600030101010101" pitchFamily="2" charset="-122"/>
                          <a:cs typeface="宋体" panose="02010600030101010101" pitchFamily="2" charset="-122"/>
                        </a:rPr>
                        <a:t>黄依豪</a:t>
                      </a:r>
                      <a:endParaRPr lang="en-US" altLang="en-US"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b="1">
                          <a:latin typeface="宋体" panose="02010600030101010101" pitchFamily="2" charset="-122"/>
                          <a:ea typeface="宋体" panose="02010600030101010101" pitchFamily="2" charset="-122"/>
                          <a:cs typeface="宋体" panose="02010600030101010101" pitchFamily="2" charset="-122"/>
                        </a:rPr>
                        <a:t>（4+4+5）/3</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b="1">
                          <a:latin typeface="宋体" panose="02010600030101010101" pitchFamily="2" charset="-122"/>
                          <a:ea typeface="宋体" panose="02010600030101010101" pitchFamily="2" charset="-122"/>
                          <a:cs typeface="宋体" panose="02010600030101010101" pitchFamily="2" charset="-122"/>
                        </a:rPr>
                        <a:t>91</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b="0">
                          <a:latin typeface="宋体" panose="02010600030101010101" pitchFamily="2" charset="-122"/>
                          <a:ea typeface="宋体" panose="02010600030101010101" pitchFamily="2" charset="-122"/>
                          <a:cs typeface="宋体" panose="02010600030101010101" pitchFamily="2" charset="-122"/>
                        </a:rPr>
                        <a:t>李东泽</a:t>
                      </a:r>
                      <a:endParaRPr lang="en-US" altLang="en-US"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b="1">
                          <a:latin typeface="宋体" panose="02010600030101010101" pitchFamily="2" charset="-122"/>
                          <a:ea typeface="宋体" panose="02010600030101010101" pitchFamily="2" charset="-122"/>
                          <a:cs typeface="宋体" panose="02010600030101010101" pitchFamily="2" charset="-122"/>
                        </a:rPr>
                        <a:t>(4+4)/2</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b="1">
                          <a:latin typeface="宋体" panose="02010600030101010101" pitchFamily="2" charset="-122"/>
                          <a:ea typeface="宋体" panose="02010600030101010101" pitchFamily="2" charset="-122"/>
                          <a:cs typeface="宋体" panose="02010600030101010101" pitchFamily="2" charset="-122"/>
                        </a:rPr>
                        <a:t>85</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b="0">
                          <a:latin typeface="宋体" panose="02010600030101010101" pitchFamily="2" charset="-122"/>
                          <a:ea typeface="宋体" panose="02010600030101010101" pitchFamily="2" charset="-122"/>
                          <a:cs typeface="宋体" panose="02010600030101010101" pitchFamily="2" charset="-122"/>
                        </a:rPr>
                        <a:t>梁晓勇</a:t>
                      </a:r>
                      <a:endParaRPr lang="en-US" altLang="en-US"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b="1">
                          <a:latin typeface="宋体" panose="02010600030101010101" pitchFamily="2" charset="-122"/>
                          <a:ea typeface="宋体" panose="02010600030101010101" pitchFamily="2" charset="-122"/>
                          <a:cs typeface="宋体" panose="02010600030101010101" pitchFamily="2" charset="-122"/>
                        </a:rPr>
                        <a:t>（4+4+4）/3</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b="1">
                          <a:latin typeface="宋体" panose="02010600030101010101" pitchFamily="2" charset="-122"/>
                          <a:ea typeface="宋体" panose="02010600030101010101" pitchFamily="2" charset="-122"/>
                          <a:cs typeface="宋体" panose="02010600030101010101" pitchFamily="2" charset="-122"/>
                        </a:rPr>
                        <a:t>86</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56" name="文本框 155"/>
          <p:cNvSpPr txBox="1"/>
          <p:nvPr/>
        </p:nvSpPr>
        <p:spPr>
          <a:xfrm>
            <a:off x="3032125" y="3786505"/>
            <a:ext cx="6127750" cy="829945"/>
          </a:xfrm>
          <a:prstGeom prst="rect">
            <a:avLst/>
          </a:prstGeom>
          <a:noFill/>
          <a:ln w="9525">
            <a:noFill/>
          </a:ln>
        </p:spPr>
        <p:txBody>
          <a:bodyPr wrap="square">
            <a:spAutoFit/>
          </a:bodyPr>
          <a:lstStyle/>
          <a:p>
            <a:pPr indent="0" algn="r"/>
            <a:r>
              <a:rPr lang="zh-CN" sz="1200" b="1">
                <a:latin typeface="Times New Roman" panose="02020603050405020304" pitchFamily="18" charset="0"/>
                <a:ea typeface="宋体" panose="02010600030101010101" pitchFamily="2" charset="-122"/>
              </a:rPr>
              <a:t>（等级情况：</a:t>
            </a:r>
            <a:r>
              <a:rPr lang="en-US" sz="1200" b="1">
                <a:latin typeface="Times New Roman" panose="02020603050405020304" pitchFamily="18" charset="0"/>
                <a:ea typeface="宋体" panose="02010600030101010101" pitchFamily="2" charset="-122"/>
              </a:rPr>
              <a:t>5-&gt;</a:t>
            </a:r>
            <a:r>
              <a:rPr lang="zh-CN" sz="1200" b="1">
                <a:latin typeface="Times New Roman" panose="02020603050405020304" pitchFamily="18" charset="0"/>
                <a:ea typeface="宋体" panose="02010600030101010101" pitchFamily="2" charset="-122"/>
              </a:rPr>
              <a:t>优， </a:t>
            </a:r>
            <a:r>
              <a:rPr lang="en-US" sz="1200" b="1">
                <a:latin typeface="Times New Roman" panose="02020603050405020304" pitchFamily="18" charset="0"/>
                <a:ea typeface="宋体" panose="02010600030101010101" pitchFamily="2" charset="-122"/>
              </a:rPr>
              <a:t>4-&gt;</a:t>
            </a:r>
            <a:r>
              <a:rPr lang="zh-CN" sz="1200" b="1">
                <a:latin typeface="Times New Roman" panose="02020603050405020304" pitchFamily="18" charset="0"/>
                <a:ea typeface="宋体" panose="02010600030101010101" pitchFamily="2" charset="-122"/>
              </a:rPr>
              <a:t>良， </a:t>
            </a:r>
            <a:r>
              <a:rPr lang="en-US" sz="1200" b="1">
                <a:latin typeface="Times New Roman" panose="02020603050405020304" pitchFamily="18" charset="0"/>
                <a:ea typeface="宋体" panose="02010600030101010101" pitchFamily="2" charset="-122"/>
              </a:rPr>
              <a:t>3-&gt;</a:t>
            </a:r>
            <a:r>
              <a:rPr lang="zh-CN" sz="1200" b="1">
                <a:latin typeface="Times New Roman" panose="02020603050405020304" pitchFamily="18" charset="0"/>
                <a:ea typeface="宋体" panose="02010600030101010101" pitchFamily="2" charset="-122"/>
              </a:rPr>
              <a:t>及格， </a:t>
            </a:r>
            <a:r>
              <a:rPr lang="en-US" sz="1200" b="1">
                <a:latin typeface="Times New Roman" panose="02020603050405020304" pitchFamily="18" charset="0"/>
                <a:ea typeface="宋体" panose="02010600030101010101" pitchFamily="2" charset="-122"/>
              </a:rPr>
              <a:t>2-&gt;</a:t>
            </a:r>
            <a:r>
              <a:rPr lang="zh-CN" sz="1200" b="1">
                <a:latin typeface="Times New Roman" panose="02020603050405020304" pitchFamily="18" charset="0"/>
                <a:ea typeface="宋体" panose="02010600030101010101" pitchFamily="2" charset="-122"/>
              </a:rPr>
              <a:t>不及格， </a:t>
            </a:r>
            <a:r>
              <a:rPr lang="en-US" sz="1200" b="1">
                <a:latin typeface="Times New Roman" panose="02020603050405020304" pitchFamily="18" charset="0"/>
                <a:ea typeface="宋体" panose="02010600030101010101" pitchFamily="2" charset="-122"/>
              </a:rPr>
              <a:t>1-&gt;</a:t>
            </a:r>
            <a:r>
              <a:rPr lang="zh-CN" sz="1200" b="1">
                <a:latin typeface="Times New Roman" panose="02020603050405020304" pitchFamily="18" charset="0"/>
                <a:ea typeface="宋体" panose="02010600030101010101" pitchFamily="2" charset="-122"/>
              </a:rPr>
              <a:t>未完成）</a:t>
            </a:r>
            <a:endParaRPr lang="zh-CN" b="1">
              <a:latin typeface="Times New Roman" panose="02020603050405020304" pitchFamily="18" charset="0"/>
              <a:ea typeface="宋体" panose="02010600030101010101" pitchFamily="2" charset="-122"/>
            </a:endParaRPr>
          </a:p>
          <a:p>
            <a:pPr indent="0" algn="r"/>
            <a:r>
              <a:rPr lang="zh-CN" b="1">
                <a:latin typeface="Times New Roman" panose="02020603050405020304" pitchFamily="18" charset="0"/>
                <a:ea typeface="宋体" panose="02010600030101010101" pitchFamily="2" charset="-122"/>
              </a:rPr>
              <a:t>总评基准分计算公式：完成等级</a:t>
            </a:r>
            <a:r>
              <a:rPr lang="en-US" b="1">
                <a:latin typeface="Times New Roman" panose="02020603050405020304" pitchFamily="18" charset="0"/>
                <a:ea typeface="宋体" panose="02010600030101010101" pitchFamily="2" charset="-122"/>
              </a:rPr>
              <a:t>/</a:t>
            </a:r>
            <a:r>
              <a:rPr lang="zh-CN" b="1">
                <a:latin typeface="Times New Roman" panose="02020603050405020304" pitchFamily="18" charset="0"/>
                <a:ea typeface="宋体" panose="02010600030101010101" pitchFamily="2" charset="-122"/>
              </a:rPr>
              <a:t>总完成等级 </a:t>
            </a:r>
            <a:r>
              <a:rPr lang="en-US" b="1">
                <a:latin typeface="Times New Roman" panose="02020603050405020304" pitchFamily="18" charset="0"/>
                <a:ea typeface="宋体" panose="02010600030101010101" pitchFamily="2" charset="-122"/>
              </a:rPr>
              <a:t>*100 + 5</a:t>
            </a:r>
            <a:endParaRPr lang="zh-CN" b="1">
              <a:latin typeface="Times New Roman" panose="02020603050405020304" pitchFamily="18" charset="0"/>
              <a:ea typeface="宋体" panose="02010600030101010101" pitchFamily="2" charset="-122"/>
            </a:endParaRPr>
          </a:p>
          <a:p>
            <a:pPr indent="0" algn="r"/>
            <a:r>
              <a:rPr lang="zh-CN" b="1">
                <a:latin typeface="Times New Roman" panose="02020603050405020304" pitchFamily="18" charset="0"/>
                <a:ea typeface="宋体" panose="02010600030101010101" pitchFamily="2" charset="-122"/>
              </a:rPr>
              <a:t>总评分计算公式：总评基准分</a:t>
            </a:r>
            <a:r>
              <a:rPr lang="en-US" b="1">
                <a:latin typeface="Times New Roman" panose="02020603050405020304" pitchFamily="18" charset="0"/>
                <a:ea typeface="宋体" panose="02010600030101010101" pitchFamily="2" charset="-122"/>
              </a:rPr>
              <a:t>+</a:t>
            </a:r>
            <a:r>
              <a:rPr lang="zh-CN" b="1">
                <a:latin typeface="Times New Roman" panose="02020603050405020304" pitchFamily="18" charset="0"/>
                <a:ea typeface="宋体" panose="02010600030101010101" pitchFamily="2" charset="-122"/>
              </a:rPr>
              <a:t>任务难度酌情给分</a:t>
            </a:r>
            <a:endParaRPr lang="zh-CN" altLang="en-US"/>
          </a:p>
        </p:txBody>
      </p:sp>
    </p:spTree>
  </p:cSld>
  <p:clrMapOvr>
    <a:masterClrMapping/>
  </p:clrMapOvr>
  <p:transition spd="slow" advClick="0">
    <p:cover dir="l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420485"/>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配置管理工具</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3" name="图片 2"/>
          <p:cNvPicPr>
            <a:picLocks noChangeAspect="1"/>
          </p:cNvPicPr>
          <p:nvPr/>
        </p:nvPicPr>
        <p:blipFill>
          <a:blip r:embed="rId1"/>
          <a:stretch>
            <a:fillRect/>
          </a:stretch>
        </p:blipFill>
        <p:spPr>
          <a:xfrm>
            <a:off x="8829675" y="1891665"/>
            <a:ext cx="3000375" cy="3333750"/>
          </a:xfrm>
          <a:prstGeom prst="rect">
            <a:avLst/>
          </a:prstGeom>
        </p:spPr>
      </p:pic>
      <p:pic>
        <p:nvPicPr>
          <p:cNvPr id="5" name="图片 4"/>
          <p:cNvPicPr>
            <a:picLocks noChangeAspect="1"/>
          </p:cNvPicPr>
          <p:nvPr/>
        </p:nvPicPr>
        <p:blipFill>
          <a:blip r:embed="rId2"/>
          <a:stretch>
            <a:fillRect/>
          </a:stretch>
        </p:blipFill>
        <p:spPr>
          <a:xfrm>
            <a:off x="0" y="1368897"/>
            <a:ext cx="8924070" cy="4481520"/>
          </a:xfrm>
          <a:prstGeom prst="rect">
            <a:avLst/>
          </a:prstGeom>
        </p:spPr>
      </p:pic>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1159426" y="2462615"/>
            <a:ext cx="7719524" cy="1314178"/>
          </a:xfrm>
          <a:prstGeom prst="rect">
            <a:avLst/>
          </a:prstGeom>
          <a:noFill/>
        </p:spPr>
        <p:txBody>
          <a:bodyPr wrap="square" lIns="91412" tIns="45706" rIns="91412" bIns="45706" rtlCol="0">
            <a:spAutoFit/>
          </a:bodyPr>
          <a:lstStyle/>
          <a:p>
            <a:pPr>
              <a:lnSpc>
                <a:spcPct val="150000"/>
              </a:lnSpc>
            </a:pPr>
            <a:r>
              <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cs typeface="Candara Light" panose="020E0502030303020204" charset="0"/>
              </a:rPr>
              <a:t>演讲完毕   谢谢观看</a:t>
            </a:r>
            <a:endParaRPr lang="id-ID" altLang="zh-CN" sz="6000" dirty="0">
              <a:solidFill>
                <a:schemeClr val="tx1">
                  <a:lumMod val="75000"/>
                  <a:lumOff val="25000"/>
                </a:schemeClr>
              </a:solidFill>
              <a:latin typeface="微软雅黑" panose="020B0503020204020204" pitchFamily="34" charset="-122"/>
              <a:ea typeface="微软雅黑" panose="020B0503020204020204" pitchFamily="34" charset="-122"/>
              <a:cs typeface="Candara Light" panose="020E0502030303020204" charset="0"/>
            </a:endParaRPr>
          </a:p>
        </p:txBody>
      </p:sp>
      <p:sp>
        <p:nvSpPr>
          <p:cNvPr id="7" name="文本框 5"/>
          <p:cNvSpPr txBox="1"/>
          <p:nvPr/>
        </p:nvSpPr>
        <p:spPr>
          <a:xfrm>
            <a:off x="3127512"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11</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效率</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1071880" y="1875790"/>
            <a:ext cx="10788015" cy="3106420"/>
          </a:xfrm>
          <a:prstGeom prst="rect">
            <a:avLst/>
          </a:prstGeom>
        </p:spPr>
        <p:txBody>
          <a:bodyPr wrap="square" lIns="91400" tIns="45699" rIns="91400" bIns="45699">
            <a:spAutoFit/>
          </a:bodyPr>
          <a:lstStyle/>
          <a:p>
            <a:pPr marL="342900" lvl="0" indent="-6350" algn="l">
              <a:buClrTx/>
              <a:buSzTx/>
              <a:buFontTx/>
              <a:buNone/>
            </a:pPr>
            <a:r>
              <a:rPr lang="zh-CN" altLang="en-US" sz="2800" dirty="0">
                <a:solidFill>
                  <a:schemeClr val="accent1"/>
                </a:solidFill>
                <a:effectLst>
                  <a:outerShdw blurRad="38100" dist="25400" dir="5400000" algn="ctr" rotWithShape="0">
                    <a:srgbClr val="6E747A">
                      <a:alpha val="43000"/>
                    </a:srgbClr>
                  </a:outerShdw>
                </a:effectLst>
                <a:sym typeface="+mn-ea"/>
              </a:rPr>
              <a:t>与提高效率有关的</a:t>
            </a:r>
            <a:r>
              <a:rPr lang="en-US" altLang="zh-CN" sz="2800">
                <a:solidFill>
                  <a:schemeClr val="accent1"/>
                </a:solidFill>
                <a:effectLst>
                  <a:outerShdw blurRad="38100" dist="25400" dir="5400000" algn="ctr" rotWithShape="0">
                    <a:srgbClr val="6E747A">
                      <a:alpha val="43000"/>
                    </a:srgbClr>
                  </a:outerShdw>
                </a:effectLst>
                <a:sym typeface="+mn-ea"/>
              </a:rPr>
              <a:t>3</a:t>
            </a:r>
            <a:r>
              <a:rPr lang="zh-CN" altLang="en-US" sz="2800" dirty="0">
                <a:solidFill>
                  <a:schemeClr val="accent1"/>
                </a:solidFill>
                <a:effectLst>
                  <a:outerShdw blurRad="38100" dist="25400" dir="5400000" algn="ctr" rotWithShape="0">
                    <a:srgbClr val="6E747A">
                      <a:alpha val="43000"/>
                    </a:srgbClr>
                  </a:outerShdw>
                </a:effectLst>
                <a:sym typeface="+mn-ea"/>
              </a:rPr>
              <a:t>条原则：</a:t>
            </a:r>
            <a:endParaRPr lang="zh-CN" altLang="en-US" sz="2800" dirty="0">
              <a:solidFill>
                <a:schemeClr val="accent1"/>
              </a:solidFill>
              <a:effectLst>
                <a:outerShdw blurRad="38100" dist="25400" dir="5400000" algn="ctr" rotWithShape="0">
                  <a:srgbClr val="6E747A">
                    <a:alpha val="43000"/>
                  </a:srgbClr>
                </a:outerShdw>
              </a:effectLst>
            </a:endParaRPr>
          </a:p>
          <a:p>
            <a:pPr marL="342900" lvl="0" indent="-6350" algn="l">
              <a:buClr>
                <a:srgbClr val="800000"/>
              </a:buClr>
              <a:buSzTx/>
              <a:buFont typeface="Wingdings" panose="05000000000000000000" pitchFamily="2" charset="2"/>
              <a:buChar char="u"/>
            </a:pPr>
            <a:r>
              <a:rPr lang="zh-CN" altLang="en-US" sz="2800" dirty="0">
                <a:solidFill>
                  <a:schemeClr val="accent1"/>
                </a:solidFill>
                <a:effectLst>
                  <a:outerShdw blurRad="38100" dist="25400" dir="5400000" algn="ctr" rotWithShape="0">
                    <a:srgbClr val="6E747A">
                      <a:alpha val="43000"/>
                    </a:srgbClr>
                  </a:outerShdw>
                </a:effectLst>
                <a:sym typeface="+mn-ea"/>
              </a:rPr>
              <a:t>效率是一个性能要求，因而应该在软件需求分析阶段确定效率方面的要求。软件功效应该以要求为准，而不是以人力所及为准。</a:t>
            </a:r>
            <a:endParaRPr lang="zh-CN" altLang="en-US" sz="2800" dirty="0">
              <a:solidFill>
                <a:schemeClr val="accent1"/>
              </a:solidFill>
              <a:effectLst>
                <a:outerShdw blurRad="38100" dist="25400" dir="5400000" algn="ctr" rotWithShape="0">
                  <a:srgbClr val="6E747A">
                    <a:alpha val="43000"/>
                  </a:srgbClr>
                </a:outerShdw>
              </a:effectLst>
            </a:endParaRPr>
          </a:p>
          <a:p>
            <a:pPr marL="342900" lvl="0" indent="-6350" algn="l">
              <a:buClr>
                <a:srgbClr val="800000"/>
              </a:buClr>
              <a:buSzTx/>
              <a:buFont typeface="Wingdings" panose="05000000000000000000" pitchFamily="2" charset="2"/>
              <a:buChar char="u"/>
            </a:pPr>
            <a:r>
              <a:rPr lang="zh-CN" altLang="en-US" sz="2800" dirty="0">
                <a:solidFill>
                  <a:schemeClr val="accent1"/>
                </a:solidFill>
                <a:effectLst>
                  <a:outerShdw blurRad="38100" dist="25400" dir="5400000" algn="ctr" rotWithShape="0">
                    <a:srgbClr val="6E747A">
                      <a:alpha val="43000"/>
                    </a:srgbClr>
                  </a:outerShdw>
                </a:effectLst>
                <a:sym typeface="+mn-ea"/>
              </a:rPr>
              <a:t>效率是靠好设计来提高的。</a:t>
            </a:r>
            <a:endParaRPr lang="zh-CN" altLang="en-US" sz="2800" dirty="0">
              <a:solidFill>
                <a:schemeClr val="accent1"/>
              </a:solidFill>
              <a:effectLst>
                <a:outerShdw blurRad="38100" dist="25400" dir="5400000" algn="ctr" rotWithShape="0">
                  <a:srgbClr val="6E747A">
                    <a:alpha val="43000"/>
                  </a:srgbClr>
                </a:outerShdw>
              </a:effectLst>
            </a:endParaRPr>
          </a:p>
          <a:p>
            <a:pPr marL="342900" lvl="0" indent="-6350" algn="l">
              <a:buClr>
                <a:srgbClr val="800000"/>
              </a:buClr>
              <a:buSzTx/>
              <a:buFont typeface="Wingdings" panose="05000000000000000000" pitchFamily="2" charset="2"/>
              <a:buChar char="u"/>
            </a:pPr>
            <a:r>
              <a:rPr lang="zh-CN" altLang="en-US" sz="2800" dirty="0">
                <a:solidFill>
                  <a:schemeClr val="accent1"/>
                </a:solidFill>
                <a:effectLst>
                  <a:outerShdw blurRad="38100" dist="25400" dir="5400000" algn="ctr" rotWithShape="0">
                    <a:srgbClr val="6E747A">
                      <a:alpha val="43000"/>
                    </a:srgbClr>
                  </a:outerShdw>
                </a:effectLst>
                <a:sym typeface="+mn-ea"/>
              </a:rPr>
              <a:t>程序的效率和程序的简明性是密切相关的。一般来说，不要为了不必要地提高效率而牺牲程序的清晰性、易读性或正确性。</a:t>
            </a:r>
            <a:endParaRPr lang="zh-CN" altLang="en-US" sz="2800" dirty="0">
              <a:solidFill>
                <a:schemeClr val="accent1"/>
              </a:solidFill>
              <a:effectLst>
                <a:outerShdw blurRad="38100" dist="25400" dir="5400000" algn="ctr" rotWithShape="0">
                  <a:srgbClr val="6E747A">
                    <a:alpha val="43000"/>
                  </a:srgbClr>
                </a:outerShdw>
              </a:effectLst>
            </a:endParaRPr>
          </a:p>
          <a:p>
            <a:pPr marL="342900" lvl="0" indent="-6350" algn="l">
              <a:buClr>
                <a:srgbClr val="800000"/>
              </a:buClr>
              <a:buSzTx/>
              <a:buFont typeface="Wingdings" panose="05000000000000000000" pitchFamily="2" charset="2"/>
              <a:buNone/>
            </a:pPr>
            <a:endParaRPr lang="zh-CN" altLang="en-US" sz="2800" kern="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graphicFrame>
        <p:nvGraphicFramePr>
          <p:cNvPr id="3" name="表格 2"/>
          <p:cNvGraphicFramePr/>
          <p:nvPr>
            <p:custDataLst>
              <p:tags r:id="rId1"/>
            </p:custDataLst>
          </p:nvPr>
        </p:nvGraphicFramePr>
        <p:xfrm>
          <a:off x="534035" y="1978025"/>
          <a:ext cx="6045835" cy="3858260"/>
        </p:xfrm>
        <a:graphic>
          <a:graphicData uri="http://schemas.openxmlformats.org/drawingml/2006/table">
            <a:tbl>
              <a:tblPr firstRow="1" bandRow="1">
                <a:tableStyleId>{68D230F3-CF80-4859-8CE7-A43EE81993B5}</a:tableStyleId>
              </a:tblPr>
              <a:tblGrid>
                <a:gridCol w="1402080"/>
                <a:gridCol w="4643755"/>
              </a:tblGrid>
              <a:tr h="290195">
                <a:tc>
                  <a:txBody>
                    <a:bodyPr/>
                    <a:lstStyle/>
                    <a:p>
                      <a:pPr indent="0" algn="ctr">
                        <a:buNone/>
                      </a:pPr>
                      <a:r>
                        <a:rPr lang="en-US" sz="1200" b="1"/>
                        <a:t>功能模块</a:t>
                      </a:r>
                      <a:endParaRPr lang="en-US" altLang="en-US" sz="1200" b="1"/>
                    </a:p>
                  </a:txBody>
                  <a:tcPr marL="68580" marR="68580" marT="0" marB="0" anchor="ctr"/>
                </a:tc>
                <a:tc>
                  <a:txBody>
                    <a:bodyPr/>
                    <a:lstStyle/>
                    <a:p>
                      <a:pPr indent="0" algn="ctr">
                        <a:buNone/>
                      </a:pPr>
                      <a:r>
                        <a:rPr lang="en-US" sz="1200" b="1"/>
                        <a:t>运行时间描述</a:t>
                      </a:r>
                      <a:endParaRPr lang="en-US" altLang="en-US" sz="1200" b="1"/>
                    </a:p>
                  </a:txBody>
                  <a:tcPr marL="68580" marR="68580" marT="0" marB="0" anchor="ctr"/>
                </a:tc>
              </a:tr>
              <a:tr h="665480">
                <a:tc>
                  <a:txBody>
                    <a:bodyPr/>
                    <a:lstStyle/>
                    <a:p>
                      <a:pPr indent="0" algn="ctr">
                        <a:buNone/>
                      </a:pPr>
                      <a:r>
                        <a:rPr lang="en-US" sz="1200" b="1"/>
                        <a:t>登录</a:t>
                      </a:r>
                      <a:endParaRPr lang="en-US" altLang="en-US" sz="1200" b="1"/>
                    </a:p>
                  </a:txBody>
                  <a:tcPr marL="68580" marR="68580" marT="0" marB="0"/>
                </a:tc>
                <a:tc>
                  <a:txBody>
                    <a:bodyPr/>
                    <a:lstStyle/>
                    <a:p>
                      <a:pPr indent="0" algn="ctr">
                        <a:buNone/>
                      </a:pPr>
                      <a:r>
                        <a:rPr lang="en-US" sz="1200" b="1"/>
                        <a:t>成功登录响应时间不超过2s；用户名或密码错误提示响应时间不超过5s</a:t>
                      </a:r>
                      <a:endParaRPr lang="en-US" altLang="en-US" sz="1200" b="1"/>
                    </a:p>
                  </a:txBody>
                  <a:tcPr marL="68580" marR="68580" marT="0" marB="0"/>
                </a:tc>
              </a:tr>
              <a:tr h="580390">
                <a:tc>
                  <a:txBody>
                    <a:bodyPr/>
                    <a:lstStyle/>
                    <a:p>
                      <a:pPr indent="0" algn="ctr">
                        <a:buNone/>
                      </a:pPr>
                      <a:r>
                        <a:rPr lang="en-US" sz="1200" b="1"/>
                        <a:t>注册</a:t>
                      </a:r>
                      <a:endParaRPr lang="en-US" altLang="en-US" sz="1200" b="1"/>
                    </a:p>
                  </a:txBody>
                  <a:tcPr marL="68580" marR="68580" marT="0" marB="0"/>
                </a:tc>
                <a:tc>
                  <a:txBody>
                    <a:bodyPr/>
                    <a:lstStyle/>
                    <a:p>
                      <a:pPr indent="0" algn="ctr">
                        <a:buNone/>
                      </a:pPr>
                      <a:r>
                        <a:rPr lang="en-US" sz="1200" b="1"/>
                        <a:t>成功注册响应时间不超过2s；用户名已存在错误提示响应时间不超过3s</a:t>
                      </a:r>
                      <a:endParaRPr lang="en-US" altLang="en-US" sz="1200" b="1"/>
                    </a:p>
                  </a:txBody>
                  <a:tcPr marL="68580" marR="68580" marT="0" marB="0"/>
                </a:tc>
              </a:tr>
              <a:tr h="290195">
                <a:tc>
                  <a:txBody>
                    <a:bodyPr/>
                    <a:lstStyle/>
                    <a:p>
                      <a:pPr indent="0" algn="ctr">
                        <a:buNone/>
                      </a:pPr>
                      <a:r>
                        <a:rPr lang="en-US" sz="1200" b="1"/>
                        <a:t>修改信息</a:t>
                      </a:r>
                      <a:endParaRPr lang="en-US" altLang="en-US" sz="1200" b="1"/>
                    </a:p>
                  </a:txBody>
                  <a:tcPr marL="68580" marR="68580" marT="0" marB="0"/>
                </a:tc>
                <a:tc>
                  <a:txBody>
                    <a:bodyPr/>
                    <a:lstStyle/>
                    <a:p>
                      <a:pPr indent="0" algn="ctr">
                        <a:buNone/>
                      </a:pPr>
                      <a:r>
                        <a:rPr lang="en-US" sz="1200" b="1"/>
                        <a:t>成功修改信息并保存响应时间不超过3s</a:t>
                      </a:r>
                      <a:endParaRPr lang="en-US" altLang="en-US" sz="1200" b="1"/>
                    </a:p>
                  </a:txBody>
                  <a:tcPr marL="68580" marR="68580" marT="0" marB="0" anchor="ctr"/>
                </a:tc>
              </a:tr>
              <a:tr h="580390">
                <a:tc>
                  <a:txBody>
                    <a:bodyPr/>
                    <a:lstStyle/>
                    <a:p>
                      <a:pPr indent="0" algn="ctr">
                        <a:buNone/>
                      </a:pPr>
                      <a:r>
                        <a:rPr lang="en-US" sz="1200" b="1"/>
                        <a:t>重置密码</a:t>
                      </a:r>
                      <a:endParaRPr lang="en-US" altLang="en-US" sz="1200" b="1"/>
                    </a:p>
                  </a:txBody>
                  <a:tcPr marL="68580" marR="68580" marT="0" marB="0"/>
                </a:tc>
                <a:tc>
                  <a:txBody>
                    <a:bodyPr/>
                    <a:lstStyle/>
                    <a:p>
                      <a:pPr indent="0" algn="ctr">
                        <a:buNone/>
                      </a:pPr>
                      <a:r>
                        <a:rPr lang="en-US" sz="1200" b="1"/>
                        <a:t>成功重置响应时间不超过3s；新密码与旧密码相同错误提示响应时间不超过3s</a:t>
                      </a:r>
                      <a:endParaRPr lang="en-US" altLang="en-US" sz="1200" b="1"/>
                    </a:p>
                  </a:txBody>
                  <a:tcPr marL="68580" marR="68580" marT="0" marB="0" anchor="ctr"/>
                </a:tc>
              </a:tr>
              <a:tr h="290195">
                <a:tc>
                  <a:txBody>
                    <a:bodyPr/>
                    <a:lstStyle/>
                    <a:p>
                      <a:pPr indent="0" algn="ctr">
                        <a:buNone/>
                      </a:pPr>
                      <a:r>
                        <a:rPr lang="en-US" sz="1200" b="1"/>
                        <a:t>退出登录</a:t>
                      </a:r>
                      <a:endParaRPr lang="en-US" altLang="en-US" sz="1200" b="1"/>
                    </a:p>
                  </a:txBody>
                  <a:tcPr marL="68580" marR="68580" marT="0" marB="0"/>
                </a:tc>
                <a:tc>
                  <a:txBody>
                    <a:bodyPr/>
                    <a:lstStyle/>
                    <a:p>
                      <a:pPr indent="0" algn="ctr">
                        <a:buNone/>
                      </a:pPr>
                      <a:r>
                        <a:rPr lang="en-US" sz="1200" b="1"/>
                        <a:t>成功退出登录响应时间不超过2s</a:t>
                      </a:r>
                      <a:endParaRPr lang="en-US" altLang="en-US" sz="1200" b="1"/>
                    </a:p>
                  </a:txBody>
                  <a:tcPr marL="68580" marR="68580" marT="0" marB="0"/>
                </a:tc>
              </a:tr>
              <a:tr h="290830">
                <a:tc>
                  <a:txBody>
                    <a:bodyPr/>
                    <a:lstStyle/>
                    <a:p>
                      <a:pPr indent="0" algn="ctr">
                        <a:buNone/>
                      </a:pPr>
                      <a:r>
                        <a:rPr lang="en-US" sz="1200" b="1"/>
                        <a:t>注销账号</a:t>
                      </a:r>
                      <a:endParaRPr lang="en-US" altLang="en-US" sz="1200" b="1"/>
                    </a:p>
                  </a:txBody>
                  <a:tcPr marL="68580" marR="68580" marT="0" marB="0"/>
                </a:tc>
                <a:tc>
                  <a:txBody>
                    <a:bodyPr/>
                    <a:lstStyle/>
                    <a:p>
                      <a:pPr indent="0" algn="ctr">
                        <a:buNone/>
                      </a:pPr>
                      <a:r>
                        <a:rPr lang="en-US" sz="1200" b="1"/>
                        <a:t>成功注销用户响应时间不超过5s</a:t>
                      </a:r>
                      <a:endParaRPr lang="en-US" altLang="en-US" sz="1200" b="1"/>
                    </a:p>
                  </a:txBody>
                  <a:tcPr marL="68580" marR="68580" marT="0" marB="0"/>
                </a:tc>
              </a:tr>
              <a:tr h="290195">
                <a:tc>
                  <a:txBody>
                    <a:bodyPr/>
                    <a:lstStyle/>
                    <a:p>
                      <a:pPr indent="0" algn="ctr">
                        <a:buNone/>
                      </a:pPr>
                      <a:r>
                        <a:rPr lang="en-US" sz="1200" b="1"/>
                        <a:t>发帖</a:t>
                      </a:r>
                      <a:endParaRPr lang="en-US" altLang="en-US" sz="1200" b="1"/>
                    </a:p>
                  </a:txBody>
                  <a:tcPr marL="68580" marR="68580" marT="0" marB="0"/>
                </a:tc>
                <a:tc>
                  <a:txBody>
                    <a:bodyPr/>
                    <a:lstStyle/>
                    <a:p>
                      <a:pPr indent="0" algn="ctr">
                        <a:buNone/>
                      </a:pPr>
                      <a:r>
                        <a:rPr lang="en-US" sz="1200" b="1"/>
                        <a:t>成功发帖响应时间不超过5s</a:t>
                      </a:r>
                      <a:endParaRPr lang="en-US" altLang="en-US" sz="1200" b="1"/>
                    </a:p>
                  </a:txBody>
                  <a:tcPr marL="68580" marR="68580" marT="0" marB="0"/>
                </a:tc>
              </a:tr>
              <a:tr h="290195">
                <a:tc>
                  <a:txBody>
                    <a:bodyPr/>
                    <a:lstStyle/>
                    <a:p>
                      <a:pPr indent="0" algn="ctr">
                        <a:buNone/>
                      </a:pPr>
                      <a:r>
                        <a:rPr lang="en-US" sz="1200" b="1"/>
                        <a:t>点赞</a:t>
                      </a:r>
                      <a:endParaRPr lang="en-US" altLang="en-US" sz="1200" b="1"/>
                    </a:p>
                  </a:txBody>
                  <a:tcPr marL="68580" marR="68580" marT="0" marB="0"/>
                </a:tc>
                <a:tc>
                  <a:txBody>
                    <a:bodyPr/>
                    <a:lstStyle/>
                    <a:p>
                      <a:pPr indent="0" algn="ctr">
                        <a:buNone/>
                      </a:pPr>
                      <a:r>
                        <a:rPr lang="en-US" sz="1200" b="1"/>
                        <a:t>成功点赞反馈不超过3s</a:t>
                      </a:r>
                      <a:endParaRPr lang="en-US" altLang="en-US" sz="1200" b="1"/>
                    </a:p>
                  </a:txBody>
                  <a:tcPr marL="68580" marR="68580" marT="0" marB="0"/>
                </a:tc>
              </a:tr>
              <a:tr h="290195">
                <a:tc>
                  <a:txBody>
                    <a:bodyPr/>
                    <a:lstStyle/>
                    <a:p>
                      <a:pPr indent="0" algn="ctr">
                        <a:buNone/>
                      </a:pPr>
                      <a:r>
                        <a:rPr lang="en-US" sz="1200" b="1"/>
                        <a:t>评论</a:t>
                      </a:r>
                      <a:endParaRPr lang="en-US" altLang="en-US" sz="1200" b="1"/>
                    </a:p>
                  </a:txBody>
                  <a:tcPr marL="68580" marR="68580" marT="0" marB="0"/>
                </a:tc>
                <a:tc>
                  <a:txBody>
                    <a:bodyPr/>
                    <a:lstStyle/>
                    <a:p>
                      <a:pPr indent="0" algn="ctr">
                        <a:buNone/>
                      </a:pPr>
                      <a:r>
                        <a:rPr lang="en-US" sz="1200" b="1"/>
                        <a:t>成功评论反馈不超过5s</a:t>
                      </a:r>
                      <a:endParaRPr lang="en-US" altLang="en-US" sz="1200" b="1"/>
                    </a:p>
                  </a:txBody>
                  <a:tcPr marL="68580" marR="68580" marT="0" marB="0"/>
                </a:tc>
              </a:tr>
            </a:tbl>
          </a:graphicData>
        </a:graphic>
      </p:graphicFrame>
      <p:graphicFrame>
        <p:nvGraphicFramePr>
          <p:cNvPr id="5" name="表格 4"/>
          <p:cNvGraphicFramePr/>
          <p:nvPr>
            <p:custDataLst>
              <p:tags r:id="rId2"/>
            </p:custDataLst>
          </p:nvPr>
        </p:nvGraphicFramePr>
        <p:xfrm>
          <a:off x="6879590" y="2546985"/>
          <a:ext cx="4980305" cy="2720340"/>
        </p:xfrm>
        <a:graphic>
          <a:graphicData uri="http://schemas.openxmlformats.org/drawingml/2006/table">
            <a:tbl>
              <a:tblPr firstRow="1" bandRow="1">
                <a:tableStyleId>{68D230F3-CF80-4859-8CE7-A43EE81993B5}</a:tableStyleId>
              </a:tblPr>
              <a:tblGrid>
                <a:gridCol w="1154430"/>
                <a:gridCol w="3825875"/>
              </a:tblGrid>
              <a:tr h="226695">
                <a:tc>
                  <a:txBody>
                    <a:bodyPr/>
                    <a:lstStyle/>
                    <a:p>
                      <a:pPr indent="0" algn="ctr">
                        <a:buNone/>
                      </a:pPr>
                      <a:r>
                        <a:rPr lang="en-US" sz="1000" b="1"/>
                        <a:t>功能模块</a:t>
                      </a:r>
                      <a:endParaRPr lang="en-US" altLang="en-US" sz="1000" b="1"/>
                    </a:p>
                  </a:txBody>
                  <a:tcPr marL="68580" marR="68580" marT="0" marB="0"/>
                </a:tc>
                <a:tc>
                  <a:txBody>
                    <a:bodyPr/>
                    <a:lstStyle/>
                    <a:p>
                      <a:pPr indent="0" algn="ctr">
                        <a:buNone/>
                      </a:pPr>
                      <a:r>
                        <a:rPr lang="en-US" sz="1000" b="1"/>
                        <a:t>运行时间描述</a:t>
                      </a:r>
                      <a:endParaRPr lang="en-US" altLang="en-US" sz="1000" b="1"/>
                    </a:p>
                  </a:txBody>
                  <a:tcPr marL="68580" marR="68580" marT="0" marB="0"/>
                </a:tc>
              </a:tr>
              <a:tr h="623570">
                <a:tc>
                  <a:txBody>
                    <a:bodyPr/>
                    <a:lstStyle/>
                    <a:p>
                      <a:pPr indent="0" algn="ctr">
                        <a:buNone/>
                      </a:pPr>
                      <a:r>
                        <a:rPr lang="en-US" sz="1000" b="1"/>
                        <a:t>登录</a:t>
                      </a:r>
                      <a:endParaRPr lang="en-US" altLang="en-US" sz="1000" b="1"/>
                    </a:p>
                  </a:txBody>
                  <a:tcPr marL="68580" marR="68580" marT="0" marB="0"/>
                </a:tc>
                <a:tc>
                  <a:txBody>
                    <a:bodyPr/>
                    <a:lstStyle/>
                    <a:p>
                      <a:pPr indent="0" algn="ctr">
                        <a:buNone/>
                      </a:pPr>
                      <a:r>
                        <a:rPr lang="en-US" sz="1200" b="1"/>
                        <a:t>成功注册响应时间不超过2s；用户名已存在错误提示响应时间不超过3s</a:t>
                      </a:r>
                      <a:endParaRPr lang="en-US" altLang="en-US" sz="1200" b="1"/>
                    </a:p>
                  </a:txBody>
                  <a:tcPr marL="68580" marR="68580" marT="0" marB="0"/>
                </a:tc>
              </a:tr>
              <a:tr h="623570">
                <a:tc>
                  <a:txBody>
                    <a:bodyPr/>
                    <a:lstStyle/>
                    <a:p>
                      <a:pPr indent="0" algn="ctr">
                        <a:buNone/>
                      </a:pPr>
                      <a:r>
                        <a:rPr lang="en-US" sz="1200" b="1"/>
                        <a:t>审核活动</a:t>
                      </a:r>
                      <a:endParaRPr lang="en-US" altLang="en-US" sz="1200" b="1"/>
                    </a:p>
                  </a:txBody>
                  <a:tcPr marL="68580" marR="68580" marT="0" marB="0"/>
                </a:tc>
                <a:tc>
                  <a:txBody>
                    <a:bodyPr/>
                    <a:lstStyle/>
                    <a:p>
                      <a:pPr indent="0" algn="ctr">
                        <a:buNone/>
                      </a:pPr>
                      <a:r>
                        <a:rPr lang="en-US" sz="1200" b="1"/>
                        <a:t>审核活动成功反馈时间不超过5s</a:t>
                      </a:r>
                      <a:endParaRPr lang="en-US" altLang="en-US" sz="1200" b="1"/>
                    </a:p>
                  </a:txBody>
                  <a:tcPr marL="68580" marR="68580" marT="0" marB="0"/>
                </a:tc>
              </a:tr>
              <a:tr h="622935">
                <a:tc>
                  <a:txBody>
                    <a:bodyPr/>
                    <a:lstStyle/>
                    <a:p>
                      <a:pPr indent="0" algn="ctr">
                        <a:buNone/>
                      </a:pPr>
                      <a:r>
                        <a:rPr lang="en-US" sz="1200" b="1"/>
                        <a:t>审核帖子</a:t>
                      </a:r>
                      <a:endParaRPr lang="en-US" altLang="en-US" sz="1200" b="1"/>
                    </a:p>
                  </a:txBody>
                  <a:tcPr marL="68580" marR="68580" marT="0" marB="0"/>
                </a:tc>
                <a:tc>
                  <a:txBody>
                    <a:bodyPr/>
                    <a:lstStyle/>
                    <a:p>
                      <a:pPr indent="0" algn="ctr">
                        <a:buNone/>
                      </a:pPr>
                      <a:r>
                        <a:rPr lang="en-US" sz="1200" b="1"/>
                        <a:t>审核帖子成功反馈时间不超过5s</a:t>
                      </a:r>
                      <a:endParaRPr lang="en-US" altLang="en-US" sz="1200" b="1"/>
                    </a:p>
                  </a:txBody>
                  <a:tcPr marL="68580" marR="68580" marT="0" marB="0"/>
                </a:tc>
              </a:tr>
              <a:tr h="623570">
                <a:tc>
                  <a:txBody>
                    <a:bodyPr/>
                    <a:lstStyle/>
                    <a:p>
                      <a:pPr indent="0" algn="ctr">
                        <a:buNone/>
                      </a:pPr>
                      <a:r>
                        <a:rPr lang="en-US" sz="1200" b="1"/>
                        <a:t>审核动植物科普信息</a:t>
                      </a:r>
                      <a:endParaRPr lang="en-US" altLang="en-US" sz="1200" b="1"/>
                    </a:p>
                  </a:txBody>
                  <a:tcPr marL="68580" marR="68580" marT="0" marB="0"/>
                </a:tc>
                <a:tc>
                  <a:txBody>
                    <a:bodyPr/>
                    <a:lstStyle/>
                    <a:p>
                      <a:pPr indent="0" algn="ctr">
                        <a:buNone/>
                      </a:pPr>
                      <a:r>
                        <a:rPr lang="en-US" sz="1200" b="1"/>
                        <a:t>审核科普信息成功反馈时间不超过5s</a:t>
                      </a:r>
                      <a:endParaRPr lang="en-US" altLang="en-US" sz="1200" b="1"/>
                    </a:p>
                  </a:txBody>
                  <a:tcPr marL="68580" marR="68580" marT="0" marB="0"/>
                </a:tc>
              </a:tr>
            </a:tbl>
          </a:graphicData>
        </a:graphic>
      </p:graphicFrame>
    </p:spTree>
  </p:cSld>
  <p:clrMapOvr>
    <a:masterClrMapping/>
  </p:clrMapOvr>
  <p:transition spd="slow" advClick="0">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32" fill="hold" grpId="0" nodeType="clickEffect">
                                  <p:stCondLst>
                                    <p:cond delay="0"/>
                                  </p:stCondLst>
                                  <p:childTnLst>
                                    <p:animEffect transition="out" filter="box(out)">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源程序的效率</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5601" name="副标题 430081"/>
          <p:cNvSpPr>
            <a:spLocks noGrp="1"/>
          </p:cNvSpPr>
          <p:nvPr>
            <p:ph type="subTitle" idx="4294967295"/>
          </p:nvPr>
        </p:nvSpPr>
        <p:spPr>
          <a:xfrm>
            <a:off x="1905000" y="625475"/>
            <a:ext cx="8382000" cy="5991225"/>
          </a:xfrm>
          <a:prstGeom prst="rect">
            <a:avLst/>
          </a:prstGeom>
          <a:noFill/>
          <a:ln w="9525">
            <a:noFill/>
          </a:ln>
        </p:spPr>
        <p:txBody>
          <a:bodyPr anchor="t" anchorCtr="0">
            <a:normAutofit fontScale="90000" lnSpcReduction="10000"/>
          </a:bodyPr>
          <a:lstStyle>
            <a:lvl1pPr marL="0" lvl="0" indent="0" algn="ctr">
              <a:buClrTx/>
              <a:buSzTx/>
              <a:buFontTx/>
              <a:defRPr/>
            </a:lvl1pPr>
            <a:lvl2pPr marL="457200" lvl="1" indent="0" algn="ctr">
              <a:buClrTx/>
              <a:buSzTx/>
              <a:buFontTx/>
              <a:defRPr/>
            </a:lvl2pPr>
            <a:lvl3pPr marL="914400" lvl="2" indent="0" algn="ctr">
              <a:buClrTx/>
              <a:buSzTx/>
              <a:buFontTx/>
              <a:defRPr/>
            </a:lvl3pPr>
            <a:lvl4pPr marL="1371600" lvl="3" indent="0" algn="ctr">
              <a:buClrTx/>
              <a:buSzTx/>
              <a:buFontTx/>
              <a:defRPr/>
            </a:lvl4pPr>
            <a:lvl5pPr marL="1828800" lvl="4" indent="0" algn="ctr">
              <a:buClrTx/>
              <a:buSzTx/>
              <a:buFontTx/>
              <a:defRPr/>
            </a:lvl5pPr>
          </a:lstStyle>
          <a:p>
            <a:pPr marL="342900" lvl="0" indent="-6350" algn="l">
              <a:lnSpc>
                <a:spcPct val="90000"/>
              </a:lnSpc>
              <a:buClrTx/>
              <a:buSzTx/>
              <a:buFontTx/>
              <a:buNone/>
            </a:pPr>
            <a:endParaRPr lang="zh-CN" altLang="en-US" dirty="0">
              <a:solidFill>
                <a:srgbClr val="800000"/>
              </a:solidFill>
            </a:endParaRPr>
          </a:p>
          <a:p>
            <a:pPr lvl="0" algn="l">
              <a:lnSpc>
                <a:spcPct val="100000"/>
              </a:lnSpc>
              <a:buClrTx/>
              <a:buSzTx/>
              <a:buFontTx/>
              <a:buNone/>
              <a:defRPr/>
            </a:pPr>
            <a:r>
              <a:rPr lang="zh-CN" altLang="en-US" sz="2400" dirty="0"/>
              <a:t>        </a:t>
            </a:r>
            <a:r>
              <a:rPr lang="zh-CN" altLang="en-US" sz="2400" kern="0" dirty="0">
                <a:solidFill>
                  <a:schemeClr val="accent1"/>
                </a:solidFill>
                <a:latin typeface="微软雅黑" panose="020B0503020204020204" pitchFamily="34" charset="-122"/>
                <a:ea typeface="微软雅黑" panose="020B0503020204020204" pitchFamily="34" charset="-122"/>
              </a:rPr>
              <a:t>源程序的效率直接由详细设计阶段确定的算法的效率决定，但是，写程序的风格也能对程序的执行速度和存储器要求产生影响。在把详细设计结果翻译成程序时，总可以应用下述规则：</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ClrTx/>
              <a:buSzTx/>
              <a:buFontTx/>
              <a:buNone/>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●写程序之前先简化算术表达式和逻辑表达式；</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●仔细研究嵌套的循环，以确定是否有语句可以从内层往外移；</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●尽量避免使用多维数组；</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●尽量避免使用指针和复杂的表；</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●使用执行时间短的算术运算；</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●不要混合使用不同的数据类型；</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●尽量使用整数运算和布尔表达式。</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algn="l">
              <a:lnSpc>
                <a:spcPct val="100000"/>
              </a:lnSpc>
              <a:buNone/>
              <a:defRPr/>
            </a:pPr>
            <a:r>
              <a:rPr lang="zh-CN" altLang="en-US" sz="2400" kern="0" dirty="0">
                <a:solidFill>
                  <a:schemeClr val="accent1"/>
                </a:solidFill>
                <a:latin typeface="微软雅黑" panose="020B0503020204020204" pitchFamily="34" charset="-122"/>
                <a:ea typeface="微软雅黑" panose="020B0503020204020204" pitchFamily="34" charset="-122"/>
              </a:rPr>
              <a:t>●在效率是决定性因素的应用领域，尽量使用有良好优化特性</a:t>
            </a:r>
            <a:r>
              <a:rPr lang="en-US" altLang="zh-CN" sz="2400" kern="0" dirty="0">
                <a:solidFill>
                  <a:schemeClr val="accent1"/>
                </a:solidFill>
                <a:latin typeface="微软雅黑" panose="020B0503020204020204" pitchFamily="34" charset="-122"/>
                <a:ea typeface="微软雅黑" panose="020B0503020204020204" pitchFamily="34" charset="-122"/>
              </a:rPr>
              <a:t>~</a:t>
            </a:r>
            <a:r>
              <a:rPr lang="zh-CN" altLang="en-US" sz="2400" kern="0" dirty="0">
                <a:solidFill>
                  <a:schemeClr val="accent1"/>
                </a:solidFill>
                <a:latin typeface="微软雅黑" panose="020B0503020204020204" pitchFamily="34" charset="-122"/>
                <a:ea typeface="微软雅黑" panose="020B0503020204020204" pitchFamily="34" charset="-122"/>
              </a:rPr>
              <a:t>的编译程序，以自动生成高效目标代码。</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p:cover dir="lu"/>
  </p:transition>
</p:sld>
</file>

<file path=ppt/tags/tag1.xml><?xml version="1.0" encoding="utf-8"?>
<p:tagLst xmlns:p="http://schemas.openxmlformats.org/presentationml/2006/main">
  <p:tag name="KSO_WM_UNIT_PLACING_PICTURE_USER_VIEWPORT" val="{&quot;height&quot;:10860,&quot;width&quot;:16245}"/>
</p:tagLst>
</file>

<file path=ppt/tags/tag2.xml><?xml version="1.0" encoding="utf-8"?>
<p:tagLst xmlns:p="http://schemas.openxmlformats.org/presentationml/2006/main">
  <p:tag name="KSO_WM_UNIT_TABLE_BEAUTIFY" val="smartTable{c4f45de3-7e16-4ec1-b326-2b89a71c525d}"/>
  <p:tag name="TABLE_ENDDRAG_ORIGIN_RECT" val="476*303"/>
  <p:tag name="TABLE_ENDDRAG_RECT" val="60*138*476*303"/>
</p:tagLst>
</file>

<file path=ppt/tags/tag3.xml><?xml version="1.0" encoding="utf-8"?>
<p:tagLst xmlns:p="http://schemas.openxmlformats.org/presentationml/2006/main">
  <p:tag name="KSO_WM_UNIT_TABLE_BEAUTIFY" val="smartTable{d54c42fd-85b4-4376-bb76-1abdadb8e6c5}"/>
</p:tagLst>
</file>

<file path=ppt/tags/tag4.xml><?xml version="1.0" encoding="utf-8"?>
<p:tagLst xmlns:p="http://schemas.openxmlformats.org/presentationml/2006/main">
  <p:tag name="KSO_WM_UNIT_PLACING_PICTURE_USER_VIEWPORT" val="{&quot;height&quot;:4734,&quot;width&quot;:8011}"/>
</p:tagLst>
</file>

<file path=ppt/tags/tag5.xml><?xml version="1.0" encoding="utf-8"?>
<p:tagLst xmlns:p="http://schemas.openxmlformats.org/presentationml/2006/main">
  <p:tag name="KSO_WM_UNIT_TABLE_BEAUTIFY" val="smartTable{f109fdfb-0708-487b-b537-4cbff9480bc1}"/>
  <p:tag name="TABLE_ENDDRAG_ORIGIN_RECT" val="783*406"/>
  <p:tag name="TABLE_ENDDRAG_RECT" val="59*89*783*406"/>
</p:tagLst>
</file>

<file path=ppt/tags/tag6.xml><?xml version="1.0" encoding="utf-8"?>
<p:tagLst xmlns:p="http://schemas.openxmlformats.org/presentationml/2006/main">
  <p:tag name="KSO_WM_UNIT_TABLE_BEAUTIFY" val="smartTable{581de47c-f803-4f7a-a37b-24e1adb70a23}"/>
</p:tagLst>
</file>

<file path=ppt/tags/tag7.xml><?xml version="1.0" encoding="utf-8"?>
<p:tagLst xmlns:p="http://schemas.openxmlformats.org/presentationml/2006/main">
  <p:tag name="ISPRING_PRESENTATION_TITLE" val="炫彩气泡简洁大气商业计划书PPT模板"/>
  <p:tag name="ISPRING_ULTRA_SCORM_COURSE_ID" val="B6BCA88A-A948-49FB-87E9-F1B64DACEF6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NZMkEu27fNMcQQAAAQRAAAdAAAAdW5pdmVyc2FsL2NvbW1vbl9tZXNzYWdlcy5sbmetWM1u20YQvgfIOywIBGiB1kkKJAgCW8aKXEuEKVIhV5bdoiDW5FpaeMl1+KPEPeVVeukb9NRD36WXom/R2SVlW/kBSduAJGiXmm9mZ+abmdX+4cdMog0vSqHyA+vl3gsL8TxRqchXB9aCHv34xkJlxfKUSZXzAytXFjocPX2yL1m+qtmKw/enTxDaz3hZwrIc6dXtGon0wJqPYzuYzbF/FnvBJIjH7sQa2Sq7Yvk18tRKfffT6zcfX756/f3+81auD0w0w563C4QM0qsXPYB8GgZeDGjEi31ySq2R/hwmFyyo5/rEGrVfhknPQ3JijfRnp9wiDIlP48hzHRK7UewH1PjCI5Q41uhM1WjNNhxVCm0E/4CqNYc4VqLgqJQiNQ8SBRt5zbuUOcEMu34ckoiGrk3dwLdGkSqK6x8MLKurtSpAXYlSUbJzyVOjEzLGPL8qeAmqWQUZheBVrQX8UmVM5HudqkO8dP1JTIPAi2LiO9sda0TyFDkF02oGooQ4IiEAFKzkxT1kY5NlRhxhKYchTN3J1IM31SZMxWot4V0NtWNOIAZznndJQY6QELIripZB6GingSrE0BUryw+qSHfy426guoBd3w4gBW16B5xqjC0wxFhA3SgKnlRdYDMSRXhC4nFwCokMvAuGSATHQLfjIRJnJAKKkKhLxscn7gTrhNcU2+b/ll8J0+ksrxFLEpDT7tsIVZewo10KLDBMK/eGqYnIuwWEzcXeN2jcoIJ3zWolNhzsKFJedCqCymITR2fRu4X7c3yEXY84MaSVEyxjakqe1pixa5SrCrF0w/KEo3OesBpy/RqepSI1z3Scjf73tfgNsaqtKs/aguQ75PTZUHt2athXzKpLsKmqeHZVdanWDmvNv48VOqe/aUKfo99Pf2QTH4du8DiRKUVWy6bqPjg+N5YNjVGnEQ/0VP9oPbYlUVNbxy4UrLFQ/SUIdFPdP6AByv5Srn8EiuZNiYYa7uYXA3T6QQvgK3RfjBNw1Y4JJ+DCAfJLMo5cCrPRkp+XouocOwwbmwB9PbQJzHmSV/yWjOf8QsGEIznbNNMHdCET6c6A3hludloFdakHJvsAuGqSByClyMD+tAfmYka2HmgK/M5JlqqWqSGvFJemyINv64x/OTZdFCozu5KV2+RtmszhQ6xoDhc2SucD2v8N/3rH5w797h+liODQnsY29m2iB33NVdlTCCigXeHRKPbwWIsDFzJWJWtopheqztOeQM2s7pAjDGDtmSPOimT9z6c/emJ8Zkmzi9rdt4NAgNi6CpIbsF98VfHy1y4Qise7cmbRR6q922zl/v37r/9+/7NT0IUkfJQrBGs6S6Yy2Nrr1gs53sYMU4rt6QxoEJmsV3UBk9sQhBkOj6GUmSHcGs1YcQl1kColB6EYT+v8q4Zpv71d1pUUOR8i+7BOog9M3XmMHcdctYF7UiSXTctM4UKRtHduCXfuvmD2FPtQZj/D46moBgKazrQtQsDzZn3L8s2XjepmVZr/K/af3/n74n9QSwMEFAACAAgA1kyQ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1kyQ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DWTJB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NZMkE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NZMkE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NZMkE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NZMkEtfiFvqaggAAJEgAAApAAAAdW5pdmVyc2FsL3NraW5fY3VzdG9taXphdGlvbl9zZXR0aW5ncy54bWy1Wktv48gRvudXNBQskACB9aBeDjQK+GjZxMiUVqTtmQSBQIltiTDJVsiWZrzQIYcFNrdFghwS5JRLkEuOOQVI/kuAnWz+RaqbpEXKkkzaE3FsDKvrq6quVz/kXnTvBuo6YtR3v7KZSwOTMOYGi6j/A4R6c+rRcBySiLCouqPcuoFDP+jBHeU0oEbMDhw7dFQ+GvVraCA+qNuRu1oX3ppKs4E6TdzAXaThlgpj55J2LqkwpjXqaq+6JyKWG5I5Cdhhqb1qbvQpQA8iEjI9cMjHvpTnzg7lZ3AR2o4LfFG/3eTPNtW61Zr8Qc16q9PC24YsSVIbqS2trtW2nc55R64jXGu2atJW6TakhoTqrVb9vL2tdxotCd4G522Q0sTnbdTsNJsNbdvADUAjWVa0hrrtSOf1ugzacPdc3Q4GSqdWQ/V6XWpq21ZbGig1BNwSyJClLnegpEmK1N7KilzvSmigDpRBc4s13FZbqNvA7Vpt21QUqVbbOXc3u6y7dtTC00nd+YzAgyE4OMpzq3oguXrzdRgCs0X8lWczggLbJ28q3//ht99/+813v/nTp6+//fS7v336/T+/++NfK0mKinROAalleWpMBDIX1z8orVcVYymjsC1bHFk6cp03ldmaMRqczWnAwOCzgIa+7VX6P4zzJ5ldESTdkLAM7s6ek526jvgUhSW6IKfhOQWaU39lBw9DuqBnM3t+vwjpOnAKmbl8WJHQc4N74K6dd1R8UpHnRkxnxM/Zh7v8KQ5bQc+KCDevjflTCOnZM+KlGmviUwK3U/m8R/agGzdymYDKdf6cgq7sBdkLQIM/pzEBaMmDOvx5HsTIRwbsEm8Bp3V49gMJ80rilnkSRVfrVdl8WoV0wZ2dxz0f6EecR6EDBQtuYY0/hUB8glxhoSglbhPz1/YYk9f9XtLzQQsEN9tcEpIQOVam6uhqLBvvp8PRxWiq6BeVvhpXJeJl+aNGu/ux3mr/uFdNcAUlmVfycJiXhYSwVq2YLMOajIZTEIiHUwO/syp9/rs0dHRtDXUDV/rJf0oLGE/wTaXPfxeBXk8m2LCm5lDX8FQ3p8bIEn4ZYgtrlf57ukZLe0MQo2jjkg+ILQmC9uyGBEWe64gB3rLdYE0K6NNGV7JuTCfYtCa6aukjo9I3aRg+/ERIttdsCcmztCPkuJE984gj1EKKiHHeXkC72KMh+MeWLnBS33aDsyLaJ/KtblxMrdFoaE6xoaWUSh8HDtJCm2sqL2gim3gCMkIb1vKXwaci+4QEJHteaSGX+sXlEH4sbsilu1h68MNeYM0YQ0jGJCgAhMTBE8g607wdTTTuQ1CIbLSyo+gDDZ1c0mRDV0C2bqgjSE3Vysi3uJhUNgTeDeaQOmTOCsi7wqYpX+CpMnoHOQ61OSoJGr2FknxbEvQem1BD2CwAM+Qb/ULmFcHLMC2QtAbnNs937wHZ8znguDc3Ll1HQOEehjIR1RidldZk4i+vIZC6PDxS7bFgcLZ4W7gbAqaEDixzBXRBG1KxxrPry2v959OBrA+xNoV000a3U0t0Sa7Utx9QQBmynY0dzAmakbm9hkp4gDHHdcQYj7ww4Vdr9ytks6T/fJG0LkPD7754gUm5hnfAMtgxgzLYpqzYc9q525IZvNAQnutHrSjigBebYKrYkCf66POEKHL9tRd36c8RqEfjygbrWTte76/iYfs/GGPGLVjRoaMpLi0FwrAS8yUHFk+vFFA3BqBuHPdzaPj8lFpKgDFKZBgUvULMDXguZ8gNeLSciFusmLoFm61bMuOnjwJgUatx1A7Hm58RPQKH9MdSnZE7Cvslj9ibeCMDa5cIf5EoZ7ZKuaXF0q0hGG6AzEWcVCDVc31+hiom9voKp66IV4PcfG7p2nNEdXvuvVgRwM9rnzzdh92F1BdUz47SvI4XpZ+90pB4ipNY77jcBuKxQAvHKlOfr4qYieWJejlVZUPF/ETB69krjoPq4D4ZWuZ0KCtcApSJb7P5ElbhO37OKy4rPhFoeCCDvGTyJrHD+fLfv/5LcTF79sRUlFB/WlYOFD/vmvhR3i8Mykj0ywJyLFnJQ8VLQWByoEqh//nXP/77578XweqQn5/lxGLHq5JPfX7DVUg1VEASRdmyZPXyCorEFDVB1yFsBUsKuZInb6Hvia1+pX9lh/fQNy1KvbKChON5arLSNuxOuGvmuQEpCX/1QsQnb+njqaxp4ugPJeq58/t49XXg/JLc8iGPLsrIUy9lA5rznkjiuKy8TLG2pU0LOkL8vusHm4NL3SNhd5/i2dDCWe56JmAh9cb8YuvpTS4w8Hs4SOM+C/mJPn3LckRL+iGJXcKVpexzjsGEMd8qZnh3tH3uCS8dJ8OaEPb5bqgHi4IaTybDnqfvo1RVEde+/TvbixLEI+2J4XDGSoYylu+I+/wG+cie8GeI+/wmX1BGcKh7AtofySLTqzjFDrP0IoEDHhKIFpXwpG95Hm7BkF/JRhmTEkKe06cO6Yt10XJ9ktQyp2UNrh6xuBc8bl2uOGb2IKYd8a8ccgO73K2eTt4ec5lHjme2mAfUXzb64v1Q+ic8h/I//upg3xkxFbGHFXlTgUOIPV/yNh9VUCLjTYW7M/5+5hhulTYz3ssySGHNaagvmrno5aVUBryFl1NF41I/DepVn/ipVz0VoV4i9ngAg7U/IyGGHHBJmpx5WpZ7md6C3YjNaB52ZDCLZ0sQHcDpKMVkCLm0Ehuqx6SK37IMsK1krkc2JG1UGULGN6en34ugOE7ntsyG5I5lszuhlC6CpNPtUjHLnR84ChOnsYO4eKRk0TF7FonpH+hW6dKTUXZgNUrbNM/3LGtMyGXuAWXAeywAvWp2lYUu9eRb1n0aQEHe0b86+B9QSwMEFAACAAgA10yQS+9ftoEPFgAASHUAABcAAAB1bml2ZXJzYWwvdW5pdmVyc2FsLnBuZ+3da1hSWb8AcMtuY95mpryUik3TZbqZ42ipKdplmrLUMk0zJcUkw2sGKAiUltpU+nbzUipdpsy8kJriDdE0qZykJhUShYzUhAAVN6Cw4dCpec/M1Puc53w437bPI4rutX9rr73W2v/1/8A64+u93chgkYGenp7Rjl+27tXTm9Wup6ffOW+O7i/3W/1v6H7MSNy7fbNeRZfVqO7NLJTnbk89vcrs+eqw2br3X8X/EpSop2fc9uF7BjPuboSe3vGBHVs99yWFigd8zq7BDXQMyq6mzGjWo6XOT1iKWnFztdFW332b32wO95hn4BmybcGZuq++yzu9c8GpX+bN+vrS7p9s897fHDcBlYXKTr8fSqf3+4OoBlWzsdVPxYThyX0Ih5ey+lLVJo4RiS7rcm3cwEtCKvrQ1AGQNHRlvxpraHHoxIw5/3ip6PIQBfc03Es2Irsd0Y6PwLVTQvf1rd73Iz4/1iIw/HrffhXGvJ2HF6213zV6+AvH1EXp97QI2Wk4PlFxB/582ennmMsRnx11yLbNo+b+XGDTTlxSh7WEhIU7tOjpG67/y4tHw8mjYSYkrYo/P9w740vVyVzvu/a9J37h5Phqwd+KfiyfM8NzF3j+LqP5/mFiWCK5kWH59/JyS9P2Wfae575w4h9tM2fAZvM2H1ryeZN57jL9tv3zpjy5Uj/VYmzP63K9AL3PTvi/QQaHZkMQBEEQBEEQBEEQBEEQBEEQBEEQBEEQBEEQBEEQBEEQBEEQBEEQBEEQBEEQBEEQBEEQBEEQBEEQBEEQBEEQBEEQBEEQBEEQBEEQBEEQBEEQBEEQBEEQBEEQBEEQBEEQBEEQBEEQBEEQBEEQBEEQBEEQBEEQBEEQBEEQBEEQBEEQBEEQBEEQBEEQBP3/QWOv48gqblcc8wsf/X7I9tEJ2+XzDG5+4XPfL8/wNFSuHPvhNpcZ1RP2j3KHeLpymV+F/+dywrrTpz4DdXXcZYr8vCI3DeeFt2w/SZsZOOOzKnroGmOW/Req/vSE7ZyUBUmrTyw88X+Aog3C4xigXDI1QuG7gZMvG5kwcori8dJsJf2NRbd9KXI/837WUP3TScf+OAUmugsDUxLKTP92iS2jhoZkCX04YM+z6yS4oj+xtMGTqAacxGIqaFFQda3MODyueWpY4oWYvqhX+90JsX4gsyprtIRhGyoAsRXIRCFSClIk1wqRIs6Pf206h7FpEZX/docrUJ1AjHYTYQqD3zti3vx+MZuBS+nIpRqHs9xVZRbY3yx6NwdZv6zB9feJECIQew8puwUDj+xn5Fox7VIG5zeyQwlicoWqFAEeVTyLI8kkChxDNbBNin7CH3EB497ZMdQTKqamGA6Ozs0Cx0glomfWrAZWH6jIZaiH9NnBBEaXpXMH/0XjWp9N4+2xfGby3WIkJagBWONLu6VNTnhHFIutkX/uVRCpj/nm8Vp4mtiVP+WtQHU1dDlSvq6V1rKJhPeXzgTMrQwuO68wuvOhCcYO6ur7K9LvwpstsOnnIYZBx/ph7ilKOLs0L4AcOn6bRH67FFav4i+TsjDG5Ot7mM2bA61lLJK8GqdlZKFPl2MR3YdhKg4zEhlJDwkp5tVWsCW5x/ZcKDldM62lq6Kf/tIYk6G2VsV6EcsA+8tDfq9cgfzbXqyZGFdjbcGoJbYe+funJmdHX+94uYKSMhGJ9EWb0VXvmrkdJVpNQ3b2VJVfaRqnBN7SreCnEd8NsVMOmoCcjDjEjBtvtoPSi7YBqPTdsy+4LD1isaQvaBOzqZzHnky7aNbQN15SfWtVag+ZdqJ7XakySOEP4rb9jqXUXO+t2G/TZ5m2MC8ddY6obIMVnTsqjhk5Fw26CpFHUN9LGtcC9htYxQbhIxurjz8Juh6bMfdds82/u4fKsFu0K0TGavKKI0hlh0ZV9cOiHuKAq7GXnXl7lnqSWX4/hxcWTKUB2JCH3Bgwr5hX4VYTHdVy7/qPpJ28bhUmnTPV7EkrXmIszTDYDvAFvkE37hbS/cOqt1F/PdhGi7NZtfU8S34UNbPLucChCpDeZVAL5LFeZyPpXNzjEZZz15qQY2Z3uQnNLOqWpqRgxbef+m1/xkl8TImXsh6wot3ApbASFktU0sBp/FE60j93fngq5xF5PHBmshiTM6fSRR+lnt4rYJR+t8t1fpRYHA8CJovuSBrN2jsSjli035l5QFUtdy+u4M/3Tvy5L6ZvGreGvlbnZ1YmEqtFAz/TkODIDmleQ7/9pz0zTgav9/WhNA6xjRbDjSUDqBF8fwqf7OOGqcKtyTm4TjdDpXLIT8f6V3R2o7fUiAJWlnY+ui9zz6t7YOuE2mpKiBhn5/A2lCYS2waOuWIdGKSxNNgajZLt/nx0wDuXokBfFIiTPu6pEU+eEzu17W2xjb6irFCUIFumdmO5Kfpb93yYrZ20z7EVPqm8FWBOZ27BkgCfKwWEwspfw4ADEV6h8cROscxJxt8nispum+ecYlQ5LRtk2Ljofhm0Ly+uM9YOPZcvCgdQYuBxH6Cgp3Pcl2ZorL3iOomUJXK6lBineLqa+l6jZMIltT9fL1J4TR1wwLjewXN6BfcnH+0lMDuHFIrr/ZW49x/35thIOWmOSBl/Q85xkws4RVSklpir0YTiR2+n3eTQZ1XGEUXBjRTwPQrHIE9covRvOz14sgIO03q84N2pCGZwuT5gXEhoHCL3PB+nIvQNAXwx2GOCbePaN3mDySppCUPmu9KNkxFKeidGx8E1g3FKkiIE+5hPfsd0B+ReqYH1R6jOTiTYwtBVmTXkw1UanEWgd8I1OkvRXN+bUPFLj+TaoF/A6vQecG9r1bZOs8fpdvfgKdfw8LZ3/kvQSieBh1MTDP/zgbpgGc4QsY/8JKaeais/H5eCVHyYs/QpcqAmoXMEz5LnKJxxwcI5LDpjLQ2pxsSJ7C14d3ji+KkpmyOuvVmOHztpbtTrbq3BVA6TMpJ0rYiZ2J/uNe2aoykFEpniMs9o4dy78rats6lhx0uqjToulFUEs0v5KlLPECAXT/vhAhub1qGl0kIc75URoik5qbAh9EMbqHwXfGqDxhrbgFZk0vIX3eOFhFUHCfciQtzVAwRyBi+Dp9EyLNmVFcXf90rNWnTTw7yedaUOjD6KCWIf41EVlj5IZL/xDwm4Ec1nvOYQdsYM1NaQtxP2gA0DXrGdzStxd/PrqYsBzEQ5jYfXeoWB2hKH9qNjdzuP7uIoHirpXN08sB90E1AHBPHkp7YB/O1CwsBV7qbmWGlSnfpHWF4jot/u40AtYHnQ07t7mcF+K+oMfbIsKSf8sqNKLc/BBM8Kf/PLJnJVefhhD9dXKI5HDmmNG9KLz6qr6WZuVFcPfrUDGKFfShMqe8YtKBH7pDRNk80tqWtJVGflEZriX+xvXdGmaPhvD2AFwrQK/WBGuv09DQFhes3gsMCf5GVaylDQGKBYZTqcyjGLoNNGW90nJ3h8xuREsPOW988Fo2KW4llXZTMD6abAhG00fu+69F7RTme1PwJRHL5H6h46DZQ0F3crLsrRq04VCg0rpzl91PG6qkk5TQRkZXRKpYkP/93568j6QN8eNAxxHmbuXfj2j5vPm7+NF46L+598JybW5rywyc3KGJSvOVuPqharOHhNrVVuyaXLQnvN2KxbvCeegAW5H7Mqy4jb1XzpqjEx51Gv7uqCTRfDzg1aA2cR6jcSzgM8nqLrNN5xNAw/aG7wayP+nbmq550mdGIiZVLVfN9KJN00iVTIFdrdncT4QkVr90j8YvsO/YfdmJHm0fOMQSDlvepAlXSxqD41UMVz3OQEeKD4QQkZm56PWtvlIkZGrqmegR0fYwJ+Sym1Ge9rWMo8JOD5LolWotZmGsGqA5qOsv51ZAn6XrAhTFDTejxJ7k+PAe8xfw0mhUosX024cwWj08o+Lmt2JVHKoO8m9gMb62a3JijRTFzKN905XPeUa1UvXN0FnSyz9r7W/FVkZLxiYfsiTnriqN/y7ITtFXRBb6jW92BqoPasrE/VDli/9NqwHsDcKgT8+esVsylOqYasq1cJIUxewsbvM2scHnZoXQF3Wn/WeNRYTVbPBu2WIpdXjdbrFDVpn4KvvUZWAsSVAqGRuKwcf27jwnYhi3tmk3iUSLft7bq6qINqxq/VLN1FVxE7WWDbyXrg6lrPMo0EaxXs9YpNznqxJx0W9+qdNczzPUN77203OrNm5IFZZqqLue5EGQzRt8j5m1CZblXv6sq3iadtbNfHW+mruqaFxIHF7qfv01IBCdXLONyPVm6jtppwCacLBicESqyV9fZPWzixWm7AcTSH9lX9D9gr4m6UznkWZlpKmQpeaoEoplNKUKsNl/q6lpa5OUW3vtvH+p5zLOUAp5QbwLxO17zqrh7pgEk3Hq2ZF8heXJTg1BRS7LKlTJNVQ3mJct1SduX5IPp4TdofRZHH+D750fGLT4Utq+AKf7gkLQx1UTueokur1lLyxDG9NzVtMM19lZzGICrObFKHkANyy4nkCjKRv3IAxaxnyWdX8mRq7tmjtZiSwhuYMofq4a4D1mSiC2AZ7sWoLU8+P4+ULWAnHLf6NBjc9L1ghBjLfdz5D2mHHNTbf1u1oMdhWXr2qDAhEpxSnsoffIVY+1uPtrbYy9vxwm3YftbkHwoHjXOze7o8gc10xqUHSt9eH/RbNtKld9YwXNxl91PbUIqSeqVmZx/pumUotTBmvYY9d7jo1/qhbQDXJElg/gIdOKuy0zh8YePTVyh3Wf4Au1leM+Dn4wac5Ge7yTkSP8p09wDmVCVXNcxRDb+eABRTS1CZNbQYk5kX0wKJ2qt4g6H+oIiyCpowzzny4+QVYZGkHmeau3XeNW9PR2WeX9ym/OFSufM5ypIXhKcRA+mDZ5/RLp3q0H4juJrZk9g8TDSaO2xGPYCzVFy+vTZCObFKnI8TcI/fsw1wwjNHeEU/Bs0NU6btWX1WfLo3vW5R3aoqMb68Ocsk0i5z4WRJ8YYut8NVdO3gS2KHZ/TBbSKGSTL+9xw/VS/vRbC7vRxc339z6HbBEjmbocEo6lnE2P0vSptbfgdJw/koSYUfu5wWRLAKgQsWl6um6KpkIdpD1eeMM5hUxvTl16pCNz7ANRFMjtzx9ofNrRvPD2e6+8VInIzn5oQtQFMda4ewk1m5ncTC8D+DHMexh/PtrJZligngvRK2KTo7iql9+vYiu3VRUVTtpP1kP7KTBzYMjWjCOIuLBh2By090g95NRgUu9MZ3lL/d51kWPZnFousCsCT/bcGz0PB2Q23PaeyJDJ/qEtHClpLigm5Pqr47aU+DQbTf4L3TNGxyaa1Asce0j2vCOp6Hp6RyCNTZWIpPfll1qw1x8gXdPtriibABcELDww7y085+r+/HH0vXXgyXRl1qM++lTLvweWRp3jqww13TbG8sF4u6nWGHuvmOmyIBkKppJMIWtKfsHp3COS/9eH9Tnre89IETfReICl85Kqi7aim4DF1MoLuShO/RqPQeriI0g6aoo6FuKOSJK+iGcbIx+xRVIHelO+6Yb81VuYlXTexLd8n4etKvtgHL8cxI4US1LpDKcV0+GlPbn4zmDQcyjyEmG3RhxESnHd9t4TF+fphfLvHNtxQOqAuseKAEx5Cpnma1mpCVbY3FHdNuZMOjZ4JkjuHChkTEhvTV7IMLSln1ZkQhWUGPPyLFVkxN+/MPKR7d8XPDVOMWZ+yJVrugBDSxtUmuqjXz05R30agJlHMJsGC5Ta5/9yvzO8KEye4dG8QwHjqbPOKdYzm30mCruAEduh/bGd+n4hSvo7jYAOfqB8/AE1dY1Yi67Uu0cJtWrsrSffcDa/4WwSFVoHDk3I+VQ4mbTVVShkv97C57fmRnIW04JgsTbGef2XN2iI1OP39rP3GvZiKX0aQaCH1NSCqkkoDSRjvyVGc458qj+2brH90nmR7UXdxuU7SPAo0wOQpEaWfqwj6C+AQ2WYr5Bk9LFLOp2HRp/0ysxKG9j7/BPS1mXdeHpy1o2v5pUTI6J5QI9KR1fROsUk7sreA38u2GsEUybNPkH17XwgOtvXSL8Eal3fd0n2kf8vRLnPa7jvVY/3wbypQ/2anJuzBgajybfFAXPsfKd1XzRrylE0T+46MDR6m31ysWhWLu9Cq37WTVHI+ZWp7yePwdSBRkbgRczomJk7F/rYWhOkahlrEQalYVnZmJtpMOSNF8fg1C+wpFGbBqm1U5/0zY6fsfntBUS7wUSVaODWoLrJ0UPz0eD4qAge+2z/6QLFCxXKqGDSsHR58svJrhc6PsuZ92QBM1ugxBwFMEXjymfUXiPa69eVvBkuGM/CLnXIeHH3MBJH0f96mIfQtEyRs7kG/QyTCAujOWeC/CNavLtPFfK3v/e/mYiu98tTQ1cBh9PfnpW9Dt8AQH4YNH8LNAxQDbb3kuyUr3MDoGt7L/c7UntUySPdtggnervJ3NWjeEp6vAvbEjzrFMEVW3RDmzLTXPFju+ja7Y8WGA4MuLxoPCBeyvZZefiIyjUjmjaZxm84fw3g310666yutWkqDb0nWoj+mYkwf1gUV7mfho/Ki0eET9R5y2MpZ/1q6ZA1rexJUJj328ZTZuj3Xzdffbs0KtegROhv/ao4XBQ6pC92lfbIcBl3f45E9efpJfvKs3cSIb2I2WgGuSeQzuBZUeTQHwh6L/TGhYbmQKHvnB14VOaAi83KZsNKPrIgWGZ0bJ/JazKrsRKusHcrmd85bwUWsXHB1N5+dYXUNop9k4T6RVE14LPvEhHVOAUjLCtPGhrfwaXz0cubS3sitF9aFSY0ePCf2ei2SNmiweewOtTX+g6Os/b4uePmB4vQZ+FvESEDlW47tELuxJ+3J6OQamyGq92rmfsiRnbyibZ59xUJt3OlHSxehVxYxWTr0xZ9QR3lcyzbZXNsTSn131MWMDu51eeLht0C4wWSckVny4ykGZ3biMxfzd7SPUaVSA3+r2FqVBNokvUs5TgRHNMiZqNK95ODESY9qIifCSZCJDRxbghAtOoJv4vVbXPuwouZ+6TH6FmnI4bgHhfx4ZsidvGjoZls4BWQv/mlQr4Hqcv8uefn+XWBg2yupgKxO1F5v3wrRX7YkljT2eZbzxkpzpZXPf5FRUyw3P3MYJ+4GKURL3WPSq+B7RmR6/R0Iy0ydfPc1mkBQ/NTbsMpQ9m3rOWhHHMv2Lkot6fZUkCfljQ68mukAzTp0q6F/Q3queXUFIRtjGgu7Jg6fNsR+SQZLBtgyY8kNkMjDNlApkzsx/ZAB1QyKV8zujYk6Wnc3n+cGWmEUfcpWoXfb//I+e/p45s+xf32pZraIFyQeokv3/yH86zrFR6zqD+datX0gHnjg5T7/noY1aANNmKg+x921m+1+x/Pwg7k++a9+3MrRgnOeuGZH/aTfMVgmcUbAMe+2R3xMs48fPK6qNu74oEGyYHw6IKFo1auvsUy3mM7+QomR51FDlItA2gDxGJYNohaRRaoD0vvClXTjrvtL/uH8oCLO7LTyT9KbnvZ7ua8c2760Vmw+l/hdQSwMEFAACAAgA10yQSzeoczFKAAAAawAAABsAAAB1bml2ZXJzYWwvdW5pdmVyc2FsLnBuZy54bWyzsa/IzVEoSy0qzszPs1Uy1DNQsrfj5bIpKEoty0wtV6gAigEFIUBJoRLINUJwyzNTSjJAKizNEIIZqZnpGSW2ShaW5nBBfaCZAFBLAQIAABQAAgAIANZMkEu27fNMcQQAAAQRAAAdAAAAAAAAAAEAAAAAAAAAAAB1bml2ZXJzYWwvY29tbW9uX21lc3NhZ2VzLmxuZ1BLAQIAABQAAgAIANZMkEtN8AC3sQMAADkPAAAnAAAAAAAAAAEAAAAAAKwEAAB1bml2ZXJzYWwvZmxhc2hfcHVibGlzaGluZ19zZXR0aW5ncy54bWxQSwECAAAUAAIACADWTJBLOAFxQrQCAABUCgAAIQAAAAAAAAABAAAAAACiCAAAdW5pdmVyc2FsL2ZsYXNoX3NraW5fc2V0dGluZ3MueG1sUEsBAgAAFAACAAgA1kyQSzg/xxyEAwAASg4AACYAAAAAAAAAAQAAAAAAlQsAAHVuaXZlcnNhbC9odG1sX3B1Ymxpc2hpbmdfc2V0dGluZ3MueG1sUEsBAgAAFAACAAgA1kyQS9Ca6ouXAQAAHgYAAB8AAAAAAAAAAQAAAAAAXQ8AAHVuaXZlcnNhbC9odG1sX3NraW5fc2V0dGluZ3MuanNQSwECAAAUAAIACADWTJBLPTwv0cEAAADlAQAAGgAAAAAAAAABAAAAAAAxEQAAdW5pdmVyc2FsL2kxOG5fcHJlc2V0cy54bWxQSwECAAAUAAIACADWTJBL2ZyjN3QAAAB0AAAAHAAAAAAAAAABAAAAAAAqEgAAdW5pdmVyc2FsL2xvY2FsX3NldHRpbmdzLnhtbFBLAQIAABQAAgAIAESUV0cjtE77+wIAALAIAAAUAAAAAAAAAAEAAAAAANgSAAB1bml2ZXJzYWwvcGxheWVyLnhtbFBLAQIAABQAAgAIANZMkEtfiFvqaggAAJEgAAApAAAAAAAAAAEAAAAAAAUWAAB1bml2ZXJzYWwvc2tpbl9jdXN0b21pemF0aW9uX3NldHRpbmdzLnhtbFBLAQIAABQAAgAIANdMkEvvX7aBDxYAAEh1AAAXAAAAAAAAAAAAAAAAALYeAAB1bml2ZXJzYWwvdW5pdmVyc2FsLnBuZ1BLAQIAABQAAgAIANdMkEs3qHMxSgAAAGsAAAAbAAAAAAAAAAEAAAAAAPo0AAB1bml2ZXJzYWwvdW5pdmVyc2FsLnBuZy54bWxQSwUGAAAAAAsACwBJAwAAfTUAAAAA"/>
</p:tagLst>
</file>

<file path=ppt/theme/theme1.xml><?xml version="1.0" encoding="utf-8"?>
<a:theme xmlns:a="http://schemas.openxmlformats.org/drawingml/2006/main" name="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10.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11.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2.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3.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4.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5.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6.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7.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8.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ppt/theme/themeOverride9.xml><?xml version="1.0" encoding="utf-8"?>
<a:themeOverride xmlns:a="http://schemas.openxmlformats.org/drawingml/2006/main">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11303</Words>
  <Application>WPS 演示</Application>
  <PresentationFormat>宽屏</PresentationFormat>
  <Paragraphs>900</Paragraphs>
  <Slides>79</Slides>
  <Notes>71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79</vt:i4>
      </vt:variant>
    </vt:vector>
  </HeadingPairs>
  <TitlesOfParts>
    <vt:vector size="96" baseType="lpstr">
      <vt:lpstr>Arial</vt:lpstr>
      <vt:lpstr>宋体</vt:lpstr>
      <vt:lpstr>Wingdings</vt:lpstr>
      <vt:lpstr>微软雅黑</vt:lpstr>
      <vt:lpstr>Lucida Sans</vt:lpstr>
      <vt:lpstr>汉仪综艺体繁</vt:lpstr>
      <vt:lpstr>锐字云字库美黑体1.0</vt:lpstr>
      <vt:lpstr>黑体</vt:lpstr>
      <vt:lpstr>Agency FB</vt:lpstr>
      <vt:lpstr>Times New Roman</vt:lpstr>
      <vt:lpstr>等线</vt:lpstr>
      <vt:lpstr>Arial Unicode MS</vt:lpstr>
      <vt:lpstr>等线 Light</vt:lpstr>
      <vt:lpstr>Candara Light</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炫彩气泡简洁大气商业计划书PPT模板</dc:title>
  <dc:creator>Administrator</dc:creator>
  <cp:lastModifiedBy>Hyi</cp:lastModifiedBy>
  <cp:revision>264</cp:revision>
  <dcterms:created xsi:type="dcterms:W3CDTF">2017-06-23T02:08:00Z</dcterms:created>
  <dcterms:modified xsi:type="dcterms:W3CDTF">2021-11-30T13:26:15Z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FF00E69F3AD54A2AA5FF90F23E494BB3</vt:lpwstr>
  </property>
  <property fmtid="{D5CDD505-2E9C-101B-9397-08002B2CF9AE}" pid="3" name="KSOProductBuildVer">
    <vt:lpwstr>2052-11.1.0.11115</vt:lpwstr>
  </property>
</Properties>
</file>