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77" r:id="rId23"/>
    <p:sldId id="478" r:id="rId24"/>
    <p:sldId id="485" r:id="rId25"/>
    <p:sldId id="486" r:id="rId26"/>
    <p:sldId id="487" r:id="rId27"/>
    <p:sldId id="488" r:id="rId28"/>
    <p:sldId id="489" r:id="rId29"/>
    <p:sldId id="490" r:id="rId30"/>
    <p:sldId id="491" r:id="rId31"/>
    <p:sldId id="492" r:id="rId32"/>
    <p:sldId id="493" r:id="rId33"/>
    <p:sldId id="499" r:id="rId34"/>
    <p:sldId id="471" r:id="rId35"/>
    <p:sldId id="472" r:id="rId36"/>
    <p:sldId id="473" r:id="rId37"/>
    <p:sldId id="474" r:id="rId38"/>
    <p:sldId id="427"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7688"/>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57"/>
        <p:guide pos="3815"/>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gs" Target="tags/tag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notesSlide" Target="../notesSlides/notesSlide16.xml"/><Relationship Id="rId12" Type="http://schemas.openxmlformats.org/officeDocument/2006/relationships/slideLayout" Target="../slideLayouts/slideLayout34.xml"/><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8.xml"/><Relationship Id="rId2" Type="http://schemas.openxmlformats.org/officeDocument/2006/relationships/image" Target="../media/image23.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8.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xml"/><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8.xml"/><Relationship Id="rId2" Type="http://schemas.openxmlformats.org/officeDocument/2006/relationships/image" Target="../media/image30.png"/><Relationship Id="rId1"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8.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image" Target="../media/image3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8.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37.png"/><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er图"/>
          <p:cNvPicPr>
            <a:picLocks noChangeAspect="1"/>
          </p:cNvPicPr>
          <p:nvPr/>
        </p:nvPicPr>
        <p:blipFill>
          <a:blip r:embed="rId1"/>
          <a:stretch>
            <a:fillRect/>
          </a:stretch>
        </p:blipFill>
        <p:spPr>
          <a:xfrm>
            <a:off x="1537335" y="970915"/>
            <a:ext cx="9116695" cy="5462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11"/>
          <p:cNvGrpSpPr/>
          <p:nvPr/>
        </p:nvGrpSpPr>
        <p:grpSpPr>
          <a:xfrm>
            <a:off x="3541395" y="1492250"/>
            <a:ext cx="4927601" cy="4359910"/>
            <a:chOff x="4557142" y="2335755"/>
            <a:chExt cx="3105134" cy="4317850"/>
          </a:xfrm>
        </p:grpSpPr>
        <p:sp>
          <p:nvSpPr>
            <p:cNvPr id="17" name="矩形 16"/>
            <p:cNvSpPr/>
            <p:nvPr/>
          </p:nvSpPr>
          <p:spPr>
            <a:xfrm>
              <a:off x="4557142" y="2335755"/>
              <a:ext cx="3105134" cy="431785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379902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受访人：杨枨老师</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时间：2021/10/29/18:30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受访谈人特征：当然用户、拥有丰富的项目开发经验、对论坛小程序有一定了解和使用</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1.需要有自动登录提示，有弹窗界面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2.还要设置精华帖和置顶帖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3.回帖形式不够清晰，表明是这个回复是回复谁的</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4.地图上需要标明哪边有什么样的动物经常有，哪边哪种植物比较多</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5.发帖说明中说明只能发jpg,png等图片，说明能不能放文件和视频或者gif，给出发帖例子</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6.需要有管理员界面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687705" y="218440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进入程序向用户发送获取信息的请求，用于直接登录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868420" y="911860"/>
            <a:ext cx="2580005" cy="5565775"/>
          </a:xfrm>
          <a:prstGeom prst="rect">
            <a:avLst/>
          </a:prstGeom>
        </p:spPr>
      </p:pic>
      <p:pic>
        <p:nvPicPr>
          <p:cNvPr id="4" name="图片 3"/>
          <p:cNvPicPr>
            <a:picLocks noChangeAspect="1"/>
          </p:cNvPicPr>
          <p:nvPr/>
        </p:nvPicPr>
        <p:blipFill>
          <a:blip r:embed="rId2"/>
          <a:stretch>
            <a:fillRect/>
          </a:stretch>
        </p:blipFill>
        <p:spPr>
          <a:xfrm>
            <a:off x="7060565" y="911860"/>
            <a:ext cx="2579370" cy="5562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10084435" y="1699260"/>
            <a:ext cx="1289685" cy="1223010"/>
          </a:xfrm>
          <a:prstGeom prst="ellipse">
            <a:avLst/>
          </a:prstGeom>
          <a:noFill/>
          <a:ln w="98425">
            <a:solidFill>
              <a:srgbClr val="E57688"/>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1"/>
          <a:stretch>
            <a:fillRect/>
          </a:stretch>
        </p:blipFill>
        <p:spPr>
          <a:xfrm>
            <a:off x="5741035" y="687070"/>
            <a:ext cx="2649855" cy="575564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751330" y="2922270"/>
            <a:ext cx="244284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登录界面滑动浏览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H="1" flipV="1">
            <a:off x="3303270" y="3319780"/>
            <a:ext cx="2811145" cy="3670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flipV="1">
            <a:off x="4101465" y="1731645"/>
            <a:ext cx="2460625" cy="5308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7810500" y="885825"/>
            <a:ext cx="1510665" cy="14014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2567940" y="148272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1" name="矩形 10"/>
          <p:cNvSpPr/>
          <p:nvPr/>
        </p:nvSpPr>
        <p:spPr>
          <a:xfrm>
            <a:off x="9458325" y="687070"/>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2" name="Straight Connector 37"/>
          <p:cNvCxnSpPr/>
          <p:nvPr/>
        </p:nvCxnSpPr>
        <p:spPr>
          <a:xfrm>
            <a:off x="7599680" y="4041775"/>
            <a:ext cx="2185670" cy="239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937750" y="39744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点赞、评论、收藏、转发</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6" name="Straight Connector 37"/>
          <p:cNvCxnSpPr/>
          <p:nvPr/>
        </p:nvCxnSpPr>
        <p:spPr>
          <a:xfrm>
            <a:off x="7458710" y="2630170"/>
            <a:ext cx="1454150" cy="54864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081135" y="308102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可设置置顶帖</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19" name="Straight Connector 37"/>
          <p:cNvCxnSpPr/>
          <p:nvPr/>
        </p:nvCxnSpPr>
        <p:spPr>
          <a:xfrm flipH="1">
            <a:off x="5192395" y="5172710"/>
            <a:ext cx="1755775" cy="4044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466465" y="53835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可设置精华帖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flipV="1">
            <a:off x="5192395" y="997585"/>
            <a:ext cx="922020" cy="89662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3086735" y="79883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可设置当前热帖</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2"/>
          <a:stretch>
            <a:fillRect/>
          </a:stretch>
        </p:blipFill>
        <p:spPr>
          <a:xfrm>
            <a:off x="10405745" y="1894205"/>
            <a:ext cx="781050" cy="800100"/>
          </a:xfrm>
          <a:prstGeom prst="rect">
            <a:avLst/>
          </a:prstGeom>
        </p:spPr>
      </p:pic>
      <p:cxnSp>
        <p:nvCxnSpPr>
          <p:cNvPr id="18" name="Straight Connector 37"/>
          <p:cNvCxnSpPr>
            <a:endCxn id="23" idx="2"/>
          </p:cNvCxnSpPr>
          <p:nvPr/>
        </p:nvCxnSpPr>
        <p:spPr>
          <a:xfrm flipV="1">
            <a:off x="8155305" y="2310765"/>
            <a:ext cx="1929130" cy="259080"/>
          </a:xfrm>
          <a:prstGeom prst="line">
            <a:avLst/>
          </a:prstGeom>
          <a:ln>
            <a:solidFill>
              <a:srgbClr val="E57688"/>
            </a:solidFill>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2" presetClass="entr" presetSubtype="4" fill="hold" nodeType="withEffect">
                                  <p:stCondLst>
                                    <p:cond delay="50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par>
                                <p:cTn id="19" presetID="22" presetClass="entr" presetSubtype="4" fill="hold" nodeType="withEffect">
                                  <p:stCondLst>
                                    <p:cond delay="50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par>
                                <p:cTn id="26" presetID="22" presetClass="entr" presetSubtype="4"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up)">
                                      <p:cBhvr>
                                        <p:cTn id="32" dur="500"/>
                                        <p:tgtEl>
                                          <p:spTgt spid="15"/>
                                        </p:tgtEl>
                                      </p:cBhvr>
                                    </p:animEffect>
                                  </p:childTnLst>
                                </p:cTn>
                              </p:par>
                              <p:par>
                                <p:cTn id="33" presetID="22" presetClass="entr" presetSubtype="4" fill="hold" nodeType="withEffect">
                                  <p:stCondLst>
                                    <p:cond delay="500"/>
                                  </p:stCondLst>
                                  <p:childTnLst>
                                    <p:set>
                                      <p:cBhvr>
                                        <p:cTn id="34" dur="1" fill="hold">
                                          <p:stCondLst>
                                            <p:cond delay="0"/>
                                          </p:stCondLst>
                                        </p:cTn>
                                        <p:tgtEl>
                                          <p:spTgt spid="16"/>
                                        </p:tgtEl>
                                        <p:attrNameLst>
                                          <p:attrName>style.visibility</p:attrName>
                                        </p:attrNameLst>
                                      </p:cBhvr>
                                      <p:to>
                                        <p:strVal val="visible"/>
                                      </p:to>
                                    </p:set>
                                    <p:animEffect transition="in" filter="wipe(down)">
                                      <p:cBhvr>
                                        <p:cTn id="35" dur="500"/>
                                        <p:tgtEl>
                                          <p:spTgt spid="16"/>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up)">
                                      <p:cBhvr>
                                        <p:cTn id="39" dur="500"/>
                                        <p:tgtEl>
                                          <p:spTgt spid="17"/>
                                        </p:tgtEl>
                                      </p:cBhvr>
                                    </p:animEffect>
                                  </p:childTnLst>
                                </p:cTn>
                              </p:par>
                              <p:par>
                                <p:cTn id="40" presetID="22" presetClass="entr" presetSubtype="4" fill="hold" nodeType="withEffect">
                                  <p:stCondLst>
                                    <p:cond delay="50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par>
                          <p:cTn id="43" fill="hold">
                            <p:stCondLst>
                              <p:cond delay="3500"/>
                            </p:stCondLst>
                            <p:childTnLst>
                              <p:par>
                                <p:cTn id="44" presetID="22" presetClass="entr" presetSubtype="1" fill="hold" grpId="0" nodeType="after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up)">
                                      <p:cBhvr>
                                        <p:cTn id="46" dur="500"/>
                                        <p:tgtEl>
                                          <p:spTgt spid="20"/>
                                        </p:tgtEl>
                                      </p:cBhvr>
                                    </p:animEffect>
                                  </p:childTnLst>
                                </p:cTn>
                              </p:par>
                              <p:par>
                                <p:cTn id="47" presetID="22" presetClass="entr" presetSubtype="4" fill="hold" nodeType="withEffect">
                                  <p:stCondLst>
                                    <p:cond delay="50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childTnLst>
                          </p:cTn>
                        </p:par>
                        <p:par>
                          <p:cTn id="50" fill="hold">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par>
                                <p:cTn id="54" presetID="22" presetClass="entr" presetSubtype="4" fill="hold" nodeType="withEffect">
                                  <p:stCondLst>
                                    <p:cond delay="500"/>
                                  </p:stCondLst>
                                  <p:childTnLst>
                                    <p:set>
                                      <p:cBhvr>
                                        <p:cTn id="55" dur="1" fill="hold">
                                          <p:stCondLst>
                                            <p:cond delay="0"/>
                                          </p:stCondLst>
                                        </p:cTn>
                                        <p:tgtEl>
                                          <p:spTgt spid="18"/>
                                        </p:tgtEl>
                                        <p:attrNameLst>
                                          <p:attrName>style.visibility</p:attrName>
                                        </p:attrNameLst>
                                      </p:cBhvr>
                                      <p:to>
                                        <p:strVal val="visible"/>
                                      </p:to>
                                    </p:set>
                                    <p:animEffect transition="in" filter="wipe(down)">
                                      <p:cBhvr>
                                        <p:cTn id="56" dur="500"/>
                                        <p:tgtEl>
                                          <p:spTgt spid="1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9" grpId="0"/>
      <p:bldP spid="11" grpId="0"/>
      <p:bldP spid="15" grpId="0"/>
      <p:bldP spid="17" grpId="0"/>
      <p:bldP spid="20" grpId="0"/>
      <p:bldP spid="22" grpId="0"/>
      <p:bldP spid="23" grpId="0" animBg="1"/>
      <p:bldP spid="23"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454150" y="2856230"/>
            <a:ext cx="296989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若未登录就进行评论操作，则会跳到此界面要求登录。</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828540" y="798830"/>
            <a:ext cx="2535555" cy="5457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355215" y="249047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点击帖子进入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详情浏览</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4700270" y="657225"/>
            <a:ext cx="2791460" cy="595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424180" y="146558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点击动物城友会</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4728845" y="589915"/>
            <a:ext cx="2734310" cy="5955030"/>
          </a:xfrm>
          <a:prstGeom prst="rect">
            <a:avLst/>
          </a:prstGeom>
        </p:spPr>
      </p:pic>
      <p:cxnSp>
        <p:nvCxnSpPr>
          <p:cNvPr id="21" name="Straight Connector 37"/>
          <p:cNvCxnSpPr>
            <a:endCxn id="22" idx="3"/>
          </p:cNvCxnSpPr>
          <p:nvPr/>
        </p:nvCxnSpPr>
        <p:spPr>
          <a:xfrm flipH="1">
            <a:off x="4235450" y="2022475"/>
            <a:ext cx="883920" cy="42418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可发起活动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a:off x="6823710" y="205803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8512175" y="217106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可查看自己加入的活动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6375400" y="3776345"/>
            <a:ext cx="1688465" cy="31178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8063865" y="388937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可查看当前正在筹备的活动</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500"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2694940" y="873760"/>
            <a:ext cx="2738755" cy="5877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299720" y="1157605"/>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进入功能界面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2203450" y="2211070"/>
            <a:ext cx="757555" cy="5422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596265" y="2246630"/>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可查询想要获得的动植物信息</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p:nvPr/>
        </p:nvCxnSpPr>
        <p:spPr>
          <a:xfrm flipV="1">
            <a:off x="4168775" y="2814955"/>
            <a:ext cx="1734820" cy="1822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5925185" y="2599690"/>
            <a:ext cx="2105660" cy="39751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动植物分类查询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8" name="Straight Connector 37"/>
          <p:cNvCxnSpPr/>
          <p:nvPr/>
        </p:nvCxnSpPr>
        <p:spPr>
          <a:xfrm>
            <a:off x="4312285" y="3476625"/>
            <a:ext cx="1466215" cy="100647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5876925" y="4186555"/>
            <a:ext cx="210566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点击可查看动物详细信息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7982585" y="798830"/>
            <a:ext cx="2743200" cy="5951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40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4" fill="hold" nodeType="with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par>
                                <p:cTn id="22" presetID="22" presetClass="entr" presetSubtype="4" fill="hold" nodeType="withEffect">
                                  <p:stCondLst>
                                    <p:cond delay="50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5"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678045" y="417195"/>
            <a:ext cx="2835275" cy="602424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消息</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进入消息界面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1779905"/>
            <a:ext cx="1821180" cy="82105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可查看通知以及私信</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4667250" y="363220"/>
            <a:ext cx="2858135" cy="613156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520065" y="1484630"/>
            <a:ext cx="296989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发帖</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进入帖子界面</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21" name="Straight Connector 37"/>
          <p:cNvCxnSpPr>
            <a:endCxn id="22" idx="3"/>
          </p:cNvCxnSpPr>
          <p:nvPr/>
        </p:nvCxnSpPr>
        <p:spPr>
          <a:xfrm flipH="1">
            <a:off x="4235450" y="2163445"/>
            <a:ext cx="652145" cy="4375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2628265" y="2247900"/>
            <a:ext cx="1607185"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可编辑自己想要的内容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4" name="Straight Connector 37"/>
          <p:cNvCxnSpPr>
            <a:endCxn id="22" idx="3"/>
          </p:cNvCxnSpPr>
          <p:nvPr/>
        </p:nvCxnSpPr>
        <p:spPr>
          <a:xfrm flipH="1" flipV="1">
            <a:off x="4235450" y="2600960"/>
            <a:ext cx="718820" cy="2908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flipH="1">
            <a:off x="4225925" y="1501775"/>
            <a:ext cx="498475" cy="11023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525510" y="3822065"/>
            <a:ext cx="1607185" cy="101346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说明了格式规范以及注意事项</a:t>
            </a:r>
            <a:endParaRPr lang="en-US" altLang="zh-CN"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a:endCxn id="8" idx="1"/>
          </p:cNvCxnSpPr>
          <p:nvPr/>
        </p:nvCxnSpPr>
        <p:spPr>
          <a:xfrm>
            <a:off x="6969760" y="3975735"/>
            <a:ext cx="1555750" cy="35306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par>
                                <p:cTn id="11" presetID="22" presetClass="entr" presetSubtype="4" fill="hold" nodeType="withEffect">
                                  <p:stCondLst>
                                    <p:cond delay="50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500"/>
                                  </p:stCondLst>
                                  <p:childTnLst>
                                    <p:set>
                                      <p:cBhvr>
                                        <p:cTn id="15" dur="1" fill="hold">
                                          <p:stCondLst>
                                            <p:cond delay="0"/>
                                          </p:stCondLst>
                                        </p:cTn>
                                        <p:tgtEl>
                                          <p:spTgt spid="5"/>
                                        </p:tgtEl>
                                        <p:attrNameLst>
                                          <p:attrName>style.visibility</p:attrName>
                                        </p:attrNameLst>
                                      </p:cBhvr>
                                      <p:to>
                                        <p:strVal val="visible"/>
                                      </p:to>
                                    </p:set>
                                    <p:animEffect transition="in" filter="wipe(down)">
                                      <p:cBhvr>
                                        <p:cTn id="16" dur="500"/>
                                        <p:tgtEl>
                                          <p:spTgt spid="5"/>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up)">
                                      <p:cBhvr>
                                        <p:cTn id="20" dur="500"/>
                                        <p:tgtEl>
                                          <p:spTgt spid="22"/>
                                        </p:tgtEl>
                                      </p:cBhvr>
                                    </p:animEffect>
                                  </p:childTnLst>
                                </p:cTn>
                              </p:par>
                              <p:par>
                                <p:cTn id="21" presetID="22" presetClass="entr" presetSubtype="4" fill="hold" nodeType="withEffect">
                                  <p:stCondLst>
                                    <p:cond delay="50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par>
                          <p:cTn id="24" fill="hold">
                            <p:stCondLst>
                              <p:cond delay="100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33470" y="295275"/>
            <a:ext cx="2912110" cy="6171565"/>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328295" y="2140585"/>
            <a:ext cx="2969895" cy="162877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点地图进入地图界面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地图界面会标识出哪个部分经常出没哪种动物或有丰富种类的此植物</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8" name="矩形 7"/>
          <p:cNvSpPr/>
          <p:nvPr/>
        </p:nvSpPr>
        <p:spPr>
          <a:xfrm>
            <a:off x="7104380" y="1543685"/>
            <a:ext cx="1607185" cy="1936750"/>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点击这个图标会显示物种，再点击可以跳转到动植物科普界面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cxnSp>
        <p:nvCxnSpPr>
          <p:cNvPr id="9" name="Straight Connector 37"/>
          <p:cNvCxnSpPr/>
          <p:nvPr/>
        </p:nvCxnSpPr>
        <p:spPr>
          <a:xfrm flipV="1">
            <a:off x="5483860" y="1894840"/>
            <a:ext cx="1560195" cy="6330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2"/>
          <a:stretch>
            <a:fillRect/>
          </a:stretch>
        </p:blipFill>
        <p:spPr>
          <a:xfrm>
            <a:off x="9229725" y="1369060"/>
            <a:ext cx="1552575" cy="771525"/>
          </a:xfrm>
          <a:prstGeom prst="rect">
            <a:avLst/>
          </a:prstGeom>
        </p:spPr>
      </p:pic>
      <p:pic>
        <p:nvPicPr>
          <p:cNvPr id="11" name="图片 10"/>
          <p:cNvPicPr>
            <a:picLocks noChangeAspect="1"/>
          </p:cNvPicPr>
          <p:nvPr/>
        </p:nvPicPr>
        <p:blipFill>
          <a:blip r:embed="rId3"/>
          <a:stretch>
            <a:fillRect/>
          </a:stretch>
        </p:blipFill>
        <p:spPr>
          <a:xfrm>
            <a:off x="9041130" y="2377440"/>
            <a:ext cx="1929765" cy="4089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598035" y="269240"/>
            <a:ext cx="2996565" cy="6443980"/>
          </a:xfrm>
          <a:prstGeom prst="rect">
            <a:avLst/>
          </a:prstGeom>
        </p:spPr>
      </p:pic>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705485"/>
          </a:xfrm>
          <a:prstGeom prst="rect">
            <a:avLst/>
          </a:prstGeom>
        </p:spPr>
        <p:txBody>
          <a:bodyPr wrap="square" lIns="91400" tIns="45699" rIns="91400" bIns="45699">
            <a:spAutoFit/>
          </a:bodyPr>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点</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我的</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进入</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l"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个人信息界面</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14" name="矩形 13"/>
          <p:cNvSpPr/>
          <p:nvPr/>
        </p:nvSpPr>
        <p:spPr>
          <a:xfrm>
            <a:off x="1694815" y="3075940"/>
            <a:ext cx="2106930" cy="397510"/>
          </a:xfrm>
          <a:prstGeom prst="rect">
            <a:avLst/>
          </a:prstGeom>
        </p:spPr>
        <p:txBody>
          <a:bodyPr wrap="square" lIns="91400" tIns="45699" rIns="91400" bIns="45699">
            <a:spAutoFit/>
          </a:bodyPr>
          <a:p>
            <a:pPr lvl="0" algn="l" defTabSz="914400">
              <a:defRPr/>
            </a:pPr>
            <a:r>
              <a:rPr lang="zh-CN" sz="2000" kern="0" dirty="0">
                <a:solidFill>
                  <a:schemeClr val="accent1"/>
                </a:solidFill>
                <a:latin typeface="微软雅黑" panose="020B0503020204020204" pitchFamily="34" charset="-122"/>
                <a:ea typeface="微软雅黑" panose="020B0503020204020204" pitchFamily="34" charset="-122"/>
              </a:rPr>
              <a:t>管理员审核界面</a:t>
            </a:r>
            <a:endParaRPr lang="zh-CN" sz="2000" kern="0" dirty="0">
              <a:solidFill>
                <a:schemeClr val="accent1"/>
              </a:solidFill>
              <a:latin typeface="微软雅黑" panose="020B0503020204020204" pitchFamily="34" charset="-122"/>
              <a:ea typeface="微软雅黑" panose="020B0503020204020204" pitchFamily="34" charset="-122"/>
            </a:endParaRPr>
          </a:p>
        </p:txBody>
      </p:sp>
      <p:pic>
        <p:nvPicPr>
          <p:cNvPr id="2" name="图片 -2147482548"/>
          <p:cNvPicPr>
            <a:picLocks noChangeAspect="1"/>
          </p:cNvPicPr>
          <p:nvPr>
            <p:custDataLst>
              <p:tags r:id="rId1"/>
            </p:custDataLst>
          </p:nvPr>
        </p:nvPicPr>
        <p:blipFill>
          <a:blip r:embed="rId2"/>
          <a:stretch>
            <a:fillRect/>
          </a:stretch>
        </p:blipFill>
        <p:spPr>
          <a:xfrm>
            <a:off x="4711700" y="441960"/>
            <a:ext cx="2768600" cy="59747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393573"/>
            <a:chOff x="8641357" y="2133651"/>
            <a:chExt cx="2620431" cy="1393897"/>
          </a:xfrm>
        </p:grpSpPr>
        <p:sp>
          <p:nvSpPr>
            <p:cNvPr id="47" name="TextBox 46"/>
            <p:cNvSpPr txBox="1"/>
            <p:nvPr/>
          </p:nvSpPr>
          <p:spPr>
            <a:xfrm>
              <a:off x="8785373" y="2637706"/>
              <a:ext cx="2133943" cy="889842"/>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2372360" cy="529590"/>
            <a:chOff x="1873" y="424"/>
            <a:chExt cx="373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3625" cy="723"/>
            </a:xfrm>
            <a:prstGeom prst="rect">
              <a:avLst/>
            </a:prstGeom>
          </p:spPr>
          <p:txBody>
            <a:bodyPr wrap="square" lIns="91400" tIns="45699" rIns="91400" bIns="45699">
              <a:spAutoFit/>
            </a:bodyPr>
            <a:p>
              <a:pPr lvl="0" defTabSz="914400">
                <a:defRPr/>
              </a:pPr>
              <a:r>
                <a:rPr lang="en-US" sz="2400" dirty="0">
                  <a:solidFill>
                    <a:schemeClr val="accent1"/>
                  </a:solidFill>
                  <a:latin typeface="微软雅黑" panose="020B0503020204020204" pitchFamily="34" charset="-122"/>
                  <a:ea typeface="微软雅黑" panose="020B0503020204020204" pitchFamily="34" charset="-122"/>
                  <a:sym typeface="+mn-ea"/>
                </a:rPr>
                <a:t>CSCI</a:t>
              </a:r>
              <a:r>
                <a:rPr lang="zh-CN" altLang="en-US" sz="2400" dirty="0">
                  <a:solidFill>
                    <a:schemeClr val="accent1"/>
                  </a:solidFill>
                  <a:latin typeface="微软雅黑" panose="020B0503020204020204" pitchFamily="34" charset="-122"/>
                  <a:ea typeface="微软雅黑" panose="020B0503020204020204" pitchFamily="34" charset="-122"/>
                  <a:sym typeface="+mn-ea"/>
                </a:rPr>
                <a:t>能力需求</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KSO_WM_UNIT_PLACING_PICTURE_USER_VIEWPORT" val="{&quot;height&quot;:7501,&quot;width&quot;:3476}"/>
</p:tagLst>
</file>

<file path=ppt/tags/tag3.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3594</Words>
  <Application>WPS 演示</Application>
  <PresentationFormat>宽屏</PresentationFormat>
  <Paragraphs>416</Paragraphs>
  <Slides>35</Slides>
  <Notes>24</Notes>
  <HiddenSlides>0</HiddenSlides>
  <MMClips>1</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35</vt:i4>
      </vt:variant>
    </vt:vector>
  </HeadingPairs>
  <TitlesOfParts>
    <vt:vector size="58"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Lato</vt:lpstr>
      <vt:lpstr>Gill Sans</vt:lpstr>
      <vt:lpstr>等线</vt:lpstr>
      <vt:lpstr>黑体</vt:lpstr>
      <vt:lpstr>Arial Unicode MS</vt:lpstr>
      <vt:lpstr>等线 Light</vt:lpstr>
      <vt:lpstr>Times New Roman</vt:lpstr>
      <vt:lpstr>Clear Sans Light</vt:lpstr>
      <vt:lpstr>Gill Sans MT</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218</cp:revision>
  <dcterms:created xsi:type="dcterms:W3CDTF">2017-06-23T02:08:00Z</dcterms:created>
  <dcterms:modified xsi:type="dcterms:W3CDTF">2021-11-02T10:28:50Z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2052-11.1.0.11045</vt:lpwstr>
  </property>
</Properties>
</file>