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5.xml" ContentType="application/vnd.openxmlformats-officedocument.presentationml.tags+xml"/>
  <Override PartName="/ppt/notesSlides/notesSlide24.xml" ContentType="application/vnd.openxmlformats-officedocument.presentationml.notesSlide+xml"/>
  <Override PartName="/ppt/tags/tag6.xml" ContentType="application/vnd.openxmlformats-officedocument.presentationml.tags+xml"/>
  <Override PartName="/ppt/notesSlides/notesSlide25.xml" ContentType="application/vnd.openxmlformats-officedocument.presentationml.notesSlide+xml"/>
  <Override PartName="/ppt/tags/tag7.xml" ContentType="application/vnd.openxmlformats-officedocument.presentationml.tags+xml"/>
  <Override PartName="/ppt/notesSlides/notesSlide26.xml" ContentType="application/vnd.openxmlformats-officedocument.presentationml.notesSlide+xml"/>
  <Override PartName="/ppt/tags/tag8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5" r:id="rId2"/>
  </p:sldMasterIdLst>
  <p:notesMasterIdLst>
    <p:notesMasterId r:id="rId32"/>
  </p:notesMasterIdLst>
  <p:handoutMasterIdLst>
    <p:handoutMasterId r:id="rId33"/>
  </p:handoutMasterIdLst>
  <p:sldIdLst>
    <p:sldId id="317" r:id="rId3"/>
    <p:sldId id="258" r:id="rId4"/>
    <p:sldId id="259" r:id="rId5"/>
    <p:sldId id="650" r:id="rId6"/>
    <p:sldId id="499" r:id="rId7"/>
    <p:sldId id="544" r:id="rId8"/>
    <p:sldId id="639" r:id="rId9"/>
    <p:sldId id="640" r:id="rId10"/>
    <p:sldId id="651" r:id="rId11"/>
    <p:sldId id="652" r:id="rId12"/>
    <p:sldId id="653" r:id="rId13"/>
    <p:sldId id="654" r:id="rId14"/>
    <p:sldId id="655" r:id="rId15"/>
    <p:sldId id="656" r:id="rId16"/>
    <p:sldId id="657" r:id="rId17"/>
    <p:sldId id="658" r:id="rId18"/>
    <p:sldId id="659" r:id="rId19"/>
    <p:sldId id="660" r:id="rId20"/>
    <p:sldId id="661" r:id="rId21"/>
    <p:sldId id="662" r:id="rId22"/>
    <p:sldId id="471" r:id="rId23"/>
    <p:sldId id="472" r:id="rId24"/>
    <p:sldId id="473" r:id="rId25"/>
    <p:sldId id="474" r:id="rId26"/>
    <p:sldId id="591" r:id="rId27"/>
    <p:sldId id="592" r:id="rId28"/>
    <p:sldId id="593" r:id="rId29"/>
    <p:sldId id="505" r:id="rId30"/>
    <p:sldId id="427" r:id="rId31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688"/>
    <a:srgbClr val="E1596F"/>
    <a:srgbClr val="F6F6F6"/>
    <a:srgbClr val="00A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70" autoAdjust="0"/>
    <p:restoredTop sz="94660"/>
  </p:normalViewPr>
  <p:slideViewPr>
    <p:cSldViewPr snapToGrid="0">
      <p:cViewPr>
        <p:scale>
          <a:sx n="50" d="100"/>
          <a:sy n="50" d="100"/>
        </p:scale>
        <p:origin x="-72" y="876"/>
      </p:cViewPr>
      <p:guideLst>
        <p:guide orient="horz" pos="199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0F7B8-3097-4669-8E62-5BE6BCD9FB55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94B9-1F08-48DF-B7B6-E879767F1C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94B9-1F08-48DF-B7B6-E879767F1CA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94B9-1F08-48DF-B7B6-E879767F1CA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311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94B9-1F08-48DF-B7B6-E879767F1CA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084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94B9-1F08-48DF-B7B6-E879767F1CA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011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94B9-1F08-48DF-B7B6-E879767F1CA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307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306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94B9-1F08-48DF-B7B6-E879767F1CA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197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94B9-1F08-48DF-B7B6-E879767F1CA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425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94B9-1F08-48DF-B7B6-E879767F1CA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91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94B9-1F08-48DF-B7B6-E879767F1CA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81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94B9-1F08-48DF-B7B6-E879767F1CA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567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94B9-1F08-48DF-B7B6-E879767F1CA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4229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94B9-1F08-48DF-B7B6-E879767F1CA5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94B9-1F08-48DF-B7B6-E879767F1CA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94B9-1F08-48DF-B7B6-E879767F1CA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94B9-1F08-48DF-B7B6-E879767F1CA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94B9-1F08-48DF-B7B6-E879767F1CA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94B9-1F08-48DF-B7B6-E879767F1CA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7"/>
          <p:cNvSpPr txBox="1"/>
          <p:nvPr userDrawn="1"/>
        </p:nvSpPr>
        <p:spPr>
          <a:xfrm>
            <a:off x="1261266" y="270756"/>
            <a:ext cx="1415726" cy="461643"/>
          </a:xfrm>
          <a:prstGeom prst="rect">
            <a:avLst/>
          </a:prstGeom>
          <a:noFill/>
        </p:spPr>
        <p:txBody>
          <a:bodyPr wrap="none" lIns="91417" tIns="45709" rIns="91417" bIns="45709" rtlCol="0">
            <a:spAutoFit/>
          </a:bodyPr>
          <a:lstStyle/>
          <a:p>
            <a:pPr lvl="0" defTabSz="914400">
              <a:defRPr/>
            </a:pPr>
            <a:r>
              <a:rPr lang="zh-CN" altLang="en-US" sz="24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五边形 2"/>
          <p:cNvSpPr>
            <a:spLocks noChangeArrowheads="1"/>
          </p:cNvSpPr>
          <p:nvPr userDrawn="1"/>
        </p:nvSpPr>
        <p:spPr bwMode="auto">
          <a:xfrm>
            <a:off x="0" y="317501"/>
            <a:ext cx="698227" cy="471488"/>
          </a:xfrm>
          <a:prstGeom prst="homePlate">
            <a:avLst>
              <a:gd name="adj" fmla="val 4990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0" rIns="91400" bIns="45700"/>
          <a:lstStyle/>
          <a:p>
            <a:endParaRPr lang="zh-CN" altLang="en-US"/>
          </a:p>
        </p:txBody>
      </p:sp>
      <p:sp>
        <p:nvSpPr>
          <p:cNvPr id="7" name="燕尾形 8"/>
          <p:cNvSpPr>
            <a:spLocks noChangeArrowheads="1"/>
          </p:cNvSpPr>
          <p:nvPr userDrawn="1"/>
        </p:nvSpPr>
        <p:spPr bwMode="auto">
          <a:xfrm>
            <a:off x="566516" y="317501"/>
            <a:ext cx="431632" cy="471488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0" rIns="91400" bIns="45700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7" grpId="0" animBg="1" autoUpdateAnimBg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7"/>
          <p:cNvSpPr txBox="1"/>
          <p:nvPr userDrawn="1"/>
        </p:nvSpPr>
        <p:spPr>
          <a:xfrm>
            <a:off x="1287022" y="270756"/>
            <a:ext cx="1415726" cy="461643"/>
          </a:xfrm>
          <a:prstGeom prst="rect">
            <a:avLst/>
          </a:prstGeom>
          <a:noFill/>
        </p:spPr>
        <p:txBody>
          <a:bodyPr wrap="none" lIns="91417" tIns="45709" rIns="91417" bIns="45709" rtlCol="0">
            <a:spAutoFit/>
          </a:bodyPr>
          <a:lstStyle/>
          <a:p>
            <a:pPr lvl="0" defTabSz="914400">
              <a:defRPr/>
            </a:pPr>
            <a:r>
              <a:rPr lang="zh-CN" altLang="en-US" sz="24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投资回报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五边形 2"/>
          <p:cNvSpPr>
            <a:spLocks noChangeArrowheads="1"/>
          </p:cNvSpPr>
          <p:nvPr userDrawn="1"/>
        </p:nvSpPr>
        <p:spPr bwMode="auto">
          <a:xfrm>
            <a:off x="0" y="317501"/>
            <a:ext cx="698227" cy="471488"/>
          </a:xfrm>
          <a:prstGeom prst="homePlate">
            <a:avLst>
              <a:gd name="adj" fmla="val 4990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0" rIns="91400" bIns="45700"/>
          <a:lstStyle/>
          <a:p>
            <a:endParaRPr lang="zh-CN" altLang="en-US"/>
          </a:p>
        </p:txBody>
      </p:sp>
      <p:sp>
        <p:nvSpPr>
          <p:cNvPr id="7" name="燕尾形 8"/>
          <p:cNvSpPr>
            <a:spLocks noChangeArrowheads="1"/>
          </p:cNvSpPr>
          <p:nvPr userDrawn="1"/>
        </p:nvSpPr>
        <p:spPr bwMode="auto">
          <a:xfrm>
            <a:off x="566516" y="317501"/>
            <a:ext cx="431632" cy="471488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0" rIns="91400" bIns="45700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7" grpId="0" animBg="1" autoUpdateAnimBg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TextBox 1"/>
          <p:cNvSpPr txBox="1"/>
          <p:nvPr userDrawn="1"/>
        </p:nvSpPr>
        <p:spPr>
          <a:xfrm>
            <a:off x="5154218" y="491612"/>
            <a:ext cx="1723516" cy="399967"/>
          </a:xfrm>
          <a:prstGeom prst="rect">
            <a:avLst/>
          </a:prstGeom>
          <a:noFill/>
        </p:spPr>
        <p:txBody>
          <a:bodyPr wrap="none" lIns="91424" tIns="45713" rIns="91424" bIns="45713" rtlCol="0">
            <a:spAutoFit/>
          </a:bodyPr>
          <a:lstStyle/>
          <a:p>
            <a:pPr lvl="0" algn="ctr"/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点击添加标题</a:t>
            </a:r>
            <a:endParaRPr lang="en-US" alt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2"/>
          <p:cNvSpPr txBox="1"/>
          <p:nvPr userDrawn="1"/>
        </p:nvSpPr>
        <p:spPr>
          <a:xfrm>
            <a:off x="4366331" y="947397"/>
            <a:ext cx="3416309" cy="461651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Lucida Sans" panose="020B060203050402020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Lucida Sans" panose="020B060203050402020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五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1F931BFC-FA3C-44C9-BDF3-A1EA94A517F2}" type="datetime1">
              <a:rPr lang="zh-CN" altLang="en-US"/>
              <a:t>2021/12/2</a:t>
            </a:fld>
            <a:endParaRPr lang="zh-CN" altLang="en-US" sz="1865" dirty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2E9294EB-43AD-4253-9111-B513B7CCDA25}" type="slidenum">
              <a:rPr lang="zh-CN" altLang="en-US"/>
              <a:t>‹#›</a:t>
            </a:fld>
            <a:endParaRPr lang="zh-CN" altLang="en-US" sz="1865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4000"/>
                </a:schemeClr>
              </a:gs>
              <a:gs pos="56000">
                <a:srgbClr val="FCFDFA">
                  <a:alpha val="88000"/>
                </a:srgbClr>
              </a:gs>
              <a:gs pos="100000">
                <a:schemeClr val="bg1">
                  <a:alpha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7"/>
          <p:cNvSpPr txBox="1"/>
          <p:nvPr userDrawn="1"/>
        </p:nvSpPr>
        <p:spPr>
          <a:xfrm>
            <a:off x="1222629" y="283635"/>
            <a:ext cx="1415726" cy="461643"/>
          </a:xfrm>
          <a:prstGeom prst="rect">
            <a:avLst/>
          </a:prstGeom>
          <a:noFill/>
        </p:spPr>
        <p:txBody>
          <a:bodyPr wrap="none" lIns="91417" tIns="45709" rIns="91417" bIns="45709" rtlCol="0">
            <a:spAutoFit/>
          </a:bodyPr>
          <a:lstStyle/>
          <a:p>
            <a:pPr lvl="0" defTabSz="914400">
              <a:defRPr/>
            </a:pPr>
            <a:r>
              <a:rPr lang="zh-CN" altLang="en-US" sz="24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五边形 2"/>
          <p:cNvSpPr>
            <a:spLocks noChangeArrowheads="1"/>
          </p:cNvSpPr>
          <p:nvPr userDrawn="1"/>
        </p:nvSpPr>
        <p:spPr bwMode="auto">
          <a:xfrm>
            <a:off x="0" y="317501"/>
            <a:ext cx="698227" cy="471488"/>
          </a:xfrm>
          <a:prstGeom prst="homePlate">
            <a:avLst>
              <a:gd name="adj" fmla="val 4990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0" rIns="91400" bIns="45700"/>
          <a:lstStyle/>
          <a:p>
            <a:endParaRPr lang="zh-CN" altLang="en-US"/>
          </a:p>
        </p:txBody>
      </p:sp>
      <p:sp>
        <p:nvSpPr>
          <p:cNvPr id="7" name="燕尾形 8"/>
          <p:cNvSpPr>
            <a:spLocks noChangeArrowheads="1"/>
          </p:cNvSpPr>
          <p:nvPr userDrawn="1"/>
        </p:nvSpPr>
        <p:spPr bwMode="auto">
          <a:xfrm>
            <a:off x="566516" y="317501"/>
            <a:ext cx="431632" cy="471488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0" rIns="91400" bIns="45700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utoUpdateAnimBg="0"/>
      <p:bldP spid="7" grpId="0" bldLvl="0" animBg="1" autoUpdateAnimBg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7"/>
          <p:cNvSpPr txBox="1"/>
          <p:nvPr userDrawn="1"/>
        </p:nvSpPr>
        <p:spPr>
          <a:xfrm>
            <a:off x="1274144" y="270756"/>
            <a:ext cx="1415726" cy="461643"/>
          </a:xfrm>
          <a:prstGeom prst="rect">
            <a:avLst/>
          </a:prstGeom>
          <a:noFill/>
        </p:spPr>
        <p:txBody>
          <a:bodyPr wrap="none" lIns="91417" tIns="45709" rIns="91417" bIns="45709" rtlCol="0">
            <a:spAutoFit/>
          </a:bodyPr>
          <a:lstStyle/>
          <a:p>
            <a:pPr lvl="0" defTabSz="914400">
              <a:defRPr/>
            </a:pPr>
            <a:r>
              <a:rPr lang="zh-CN" altLang="en-US" sz="24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产品运行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五边形 2"/>
          <p:cNvSpPr>
            <a:spLocks noChangeArrowheads="1"/>
          </p:cNvSpPr>
          <p:nvPr userDrawn="1"/>
        </p:nvSpPr>
        <p:spPr bwMode="auto">
          <a:xfrm>
            <a:off x="0" y="317501"/>
            <a:ext cx="698227" cy="471488"/>
          </a:xfrm>
          <a:prstGeom prst="homePlate">
            <a:avLst>
              <a:gd name="adj" fmla="val 4990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0" rIns="91400" bIns="45700"/>
          <a:lstStyle/>
          <a:p>
            <a:endParaRPr lang="zh-CN" altLang="en-US"/>
          </a:p>
        </p:txBody>
      </p:sp>
      <p:sp>
        <p:nvSpPr>
          <p:cNvPr id="7" name="燕尾形 8"/>
          <p:cNvSpPr>
            <a:spLocks noChangeArrowheads="1"/>
          </p:cNvSpPr>
          <p:nvPr userDrawn="1"/>
        </p:nvSpPr>
        <p:spPr bwMode="auto">
          <a:xfrm>
            <a:off x="566516" y="317501"/>
            <a:ext cx="431632" cy="471488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0" rIns="91400" bIns="45700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utoUpdateAnimBg="0"/>
      <p:bldP spid="7" grpId="0" bldLvl="0" animBg="1" autoUpdateAnimBg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7"/>
          <p:cNvSpPr txBox="1"/>
          <p:nvPr userDrawn="1"/>
        </p:nvSpPr>
        <p:spPr>
          <a:xfrm>
            <a:off x="1261266" y="270756"/>
            <a:ext cx="1415726" cy="461643"/>
          </a:xfrm>
          <a:prstGeom prst="rect">
            <a:avLst/>
          </a:prstGeom>
          <a:noFill/>
        </p:spPr>
        <p:txBody>
          <a:bodyPr wrap="none" lIns="91417" tIns="45709" rIns="91417" bIns="45709" rtlCol="0">
            <a:spAutoFit/>
          </a:bodyPr>
          <a:lstStyle/>
          <a:p>
            <a:pPr lvl="0" defTabSz="914400">
              <a:defRPr/>
            </a:pPr>
            <a:r>
              <a:rPr lang="zh-CN" altLang="en-US" sz="24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五边形 2"/>
          <p:cNvSpPr>
            <a:spLocks noChangeArrowheads="1"/>
          </p:cNvSpPr>
          <p:nvPr userDrawn="1"/>
        </p:nvSpPr>
        <p:spPr bwMode="auto">
          <a:xfrm>
            <a:off x="0" y="317501"/>
            <a:ext cx="698227" cy="471488"/>
          </a:xfrm>
          <a:prstGeom prst="homePlate">
            <a:avLst>
              <a:gd name="adj" fmla="val 4990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0" rIns="91400" bIns="45700"/>
          <a:lstStyle/>
          <a:p>
            <a:endParaRPr lang="zh-CN" altLang="en-US"/>
          </a:p>
        </p:txBody>
      </p:sp>
      <p:sp>
        <p:nvSpPr>
          <p:cNvPr id="7" name="燕尾形 8"/>
          <p:cNvSpPr>
            <a:spLocks noChangeArrowheads="1"/>
          </p:cNvSpPr>
          <p:nvPr userDrawn="1"/>
        </p:nvSpPr>
        <p:spPr bwMode="auto">
          <a:xfrm>
            <a:off x="566516" y="317501"/>
            <a:ext cx="431632" cy="471488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0" rIns="91400" bIns="45700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utoUpdateAnimBg="0"/>
      <p:bldP spid="7" grpId="0" bldLvl="0" animBg="1" autoUpdateAnimBg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7"/>
          <p:cNvSpPr txBox="1"/>
          <p:nvPr userDrawn="1"/>
        </p:nvSpPr>
        <p:spPr>
          <a:xfrm>
            <a:off x="1287022" y="270756"/>
            <a:ext cx="1415726" cy="461643"/>
          </a:xfrm>
          <a:prstGeom prst="rect">
            <a:avLst/>
          </a:prstGeom>
          <a:noFill/>
        </p:spPr>
        <p:txBody>
          <a:bodyPr wrap="none" lIns="91417" tIns="45709" rIns="91417" bIns="45709" rtlCol="0">
            <a:spAutoFit/>
          </a:bodyPr>
          <a:lstStyle/>
          <a:p>
            <a:pPr lvl="0" defTabSz="914400">
              <a:defRPr/>
            </a:pPr>
            <a:r>
              <a:rPr lang="zh-CN" altLang="en-US" sz="24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投资回报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五边形 2"/>
          <p:cNvSpPr>
            <a:spLocks noChangeArrowheads="1"/>
          </p:cNvSpPr>
          <p:nvPr userDrawn="1"/>
        </p:nvSpPr>
        <p:spPr bwMode="auto">
          <a:xfrm>
            <a:off x="0" y="317501"/>
            <a:ext cx="698227" cy="471488"/>
          </a:xfrm>
          <a:prstGeom prst="homePlate">
            <a:avLst>
              <a:gd name="adj" fmla="val 4990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0" rIns="91400" bIns="45700"/>
          <a:lstStyle/>
          <a:p>
            <a:endParaRPr lang="zh-CN" altLang="en-US"/>
          </a:p>
        </p:txBody>
      </p:sp>
      <p:sp>
        <p:nvSpPr>
          <p:cNvPr id="7" name="燕尾形 8"/>
          <p:cNvSpPr>
            <a:spLocks noChangeArrowheads="1"/>
          </p:cNvSpPr>
          <p:nvPr userDrawn="1"/>
        </p:nvSpPr>
        <p:spPr bwMode="auto">
          <a:xfrm>
            <a:off x="566516" y="317501"/>
            <a:ext cx="431632" cy="471488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0" rIns="91400" bIns="45700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utoUpdateAnimBg="0"/>
      <p:bldP spid="7" grpId="0" bldLvl="0" animBg="1" autoUpdateAnimBg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TextBox 1"/>
          <p:cNvSpPr txBox="1"/>
          <p:nvPr userDrawn="1"/>
        </p:nvSpPr>
        <p:spPr>
          <a:xfrm>
            <a:off x="5154218" y="491612"/>
            <a:ext cx="1723516" cy="399967"/>
          </a:xfrm>
          <a:prstGeom prst="rect">
            <a:avLst/>
          </a:prstGeom>
          <a:noFill/>
        </p:spPr>
        <p:txBody>
          <a:bodyPr wrap="none" lIns="91424" tIns="45713" rIns="91424" bIns="45713" rtlCol="0">
            <a:spAutoFit/>
          </a:bodyPr>
          <a:lstStyle/>
          <a:p>
            <a:pPr lvl="0" algn="ctr"/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点击添加标题</a:t>
            </a:r>
            <a:endParaRPr lang="en-US" alt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2"/>
          <p:cNvSpPr txBox="1"/>
          <p:nvPr userDrawn="1"/>
        </p:nvSpPr>
        <p:spPr>
          <a:xfrm>
            <a:off x="4366331" y="947397"/>
            <a:ext cx="3416309" cy="461651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Lucida Sans" panose="020B060203050402020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Lucida Sans" panose="020B060203050402020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五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1F931BFC-FA3C-44C9-BDF3-A1EA94A517F2}" type="datetime1">
              <a:rPr lang="zh-CN" altLang="en-US"/>
              <a:t>2021/12/2</a:t>
            </a:fld>
            <a:endParaRPr lang="zh-CN" altLang="en-US" sz="1865" dirty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2E9294EB-43AD-4253-9111-B513B7CCDA25}" type="slidenum">
              <a:rPr lang="zh-CN" altLang="en-US"/>
              <a:t>‹#›</a:t>
            </a:fld>
            <a:endParaRPr lang="zh-CN" altLang="en-US" sz="1865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4000"/>
                </a:schemeClr>
              </a:gs>
              <a:gs pos="56000">
                <a:srgbClr val="FCFDFA">
                  <a:alpha val="88000"/>
                </a:srgbClr>
              </a:gs>
              <a:gs pos="100000">
                <a:schemeClr val="bg1">
                  <a:alpha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7"/>
          <p:cNvSpPr txBox="1"/>
          <p:nvPr userDrawn="1"/>
        </p:nvSpPr>
        <p:spPr>
          <a:xfrm>
            <a:off x="1222629" y="283635"/>
            <a:ext cx="1415726" cy="461643"/>
          </a:xfrm>
          <a:prstGeom prst="rect">
            <a:avLst/>
          </a:prstGeom>
          <a:noFill/>
        </p:spPr>
        <p:txBody>
          <a:bodyPr wrap="none" lIns="91417" tIns="45709" rIns="91417" bIns="45709" rtlCol="0">
            <a:spAutoFit/>
          </a:bodyPr>
          <a:lstStyle/>
          <a:p>
            <a:pPr lvl="0" defTabSz="914400">
              <a:defRPr/>
            </a:pPr>
            <a:r>
              <a:rPr lang="zh-CN" altLang="en-US" sz="24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五边形 2"/>
          <p:cNvSpPr>
            <a:spLocks noChangeArrowheads="1"/>
          </p:cNvSpPr>
          <p:nvPr userDrawn="1"/>
        </p:nvSpPr>
        <p:spPr bwMode="auto">
          <a:xfrm>
            <a:off x="0" y="317501"/>
            <a:ext cx="698227" cy="471488"/>
          </a:xfrm>
          <a:prstGeom prst="homePlate">
            <a:avLst>
              <a:gd name="adj" fmla="val 4990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0" rIns="91400" bIns="45700"/>
          <a:lstStyle/>
          <a:p>
            <a:endParaRPr lang="zh-CN" altLang="en-US"/>
          </a:p>
        </p:txBody>
      </p:sp>
      <p:sp>
        <p:nvSpPr>
          <p:cNvPr id="7" name="燕尾形 8"/>
          <p:cNvSpPr>
            <a:spLocks noChangeArrowheads="1"/>
          </p:cNvSpPr>
          <p:nvPr userDrawn="1"/>
        </p:nvSpPr>
        <p:spPr bwMode="auto">
          <a:xfrm>
            <a:off x="566516" y="317501"/>
            <a:ext cx="431632" cy="471488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0" rIns="91400" bIns="45700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7" grpId="0" animBg="1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7"/>
          <p:cNvSpPr txBox="1"/>
          <p:nvPr userDrawn="1"/>
        </p:nvSpPr>
        <p:spPr>
          <a:xfrm>
            <a:off x="1274144" y="270756"/>
            <a:ext cx="1415726" cy="461643"/>
          </a:xfrm>
          <a:prstGeom prst="rect">
            <a:avLst/>
          </a:prstGeom>
          <a:noFill/>
        </p:spPr>
        <p:txBody>
          <a:bodyPr wrap="none" lIns="91417" tIns="45709" rIns="91417" bIns="45709" rtlCol="0">
            <a:spAutoFit/>
          </a:bodyPr>
          <a:lstStyle/>
          <a:p>
            <a:pPr lvl="0" defTabSz="914400">
              <a:defRPr/>
            </a:pPr>
            <a:r>
              <a:rPr lang="zh-CN" altLang="en-US" sz="24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产品运行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五边形 2"/>
          <p:cNvSpPr>
            <a:spLocks noChangeArrowheads="1"/>
          </p:cNvSpPr>
          <p:nvPr userDrawn="1"/>
        </p:nvSpPr>
        <p:spPr bwMode="auto">
          <a:xfrm>
            <a:off x="0" y="317501"/>
            <a:ext cx="698227" cy="471488"/>
          </a:xfrm>
          <a:prstGeom prst="homePlate">
            <a:avLst>
              <a:gd name="adj" fmla="val 4990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0" rIns="91400" bIns="45700"/>
          <a:lstStyle/>
          <a:p>
            <a:endParaRPr lang="zh-CN" altLang="en-US"/>
          </a:p>
        </p:txBody>
      </p:sp>
      <p:sp>
        <p:nvSpPr>
          <p:cNvPr id="7" name="燕尾形 8"/>
          <p:cNvSpPr>
            <a:spLocks noChangeArrowheads="1"/>
          </p:cNvSpPr>
          <p:nvPr userDrawn="1"/>
        </p:nvSpPr>
        <p:spPr bwMode="auto">
          <a:xfrm>
            <a:off x="566516" y="317501"/>
            <a:ext cx="431632" cy="471488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0" rIns="91400" bIns="45700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7" grpId="0" animBg="1" autoUpdateAnimBg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56BBA-ABFE-41B3-B648-AB586EB40D1B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F372B-0072-4BE8-B1FF-3116CE4E13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56BBA-ABFE-41B3-B648-AB586EB40D1B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F372B-0072-4BE8-B1FF-3116CE4E13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</p:sldLayoutIdLst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9525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9206"/>
          <a:stretch>
            <a:fillRect/>
          </a:stretch>
        </p:blipFill>
        <p:spPr>
          <a:xfrm rot="16200000">
            <a:off x="6925266" y="1499518"/>
            <a:ext cx="6752664" cy="3772929"/>
          </a:xfrm>
          <a:prstGeom prst="rect">
            <a:avLst/>
          </a:prstGeom>
          <a:solidFill>
            <a:srgbClr val="F6F6F6"/>
          </a:solidFill>
        </p:spPr>
      </p:pic>
      <p:sp>
        <p:nvSpPr>
          <p:cNvPr id="5" name="文本框 3"/>
          <p:cNvSpPr txBox="1"/>
          <p:nvPr/>
        </p:nvSpPr>
        <p:spPr>
          <a:xfrm>
            <a:off x="2117641" y="3827533"/>
            <a:ext cx="7719524" cy="643890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CN" sz="360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汉仪综艺体繁" panose="02010600000101010101" charset="-122"/>
              </a:rPr>
              <a:t> </a:t>
            </a:r>
            <a:r>
              <a:rPr lang="zh-CN" sz="360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汉仪综艺体繁" panose="02010600000101010101" charset="-122"/>
              </a:rPr>
              <a:t>第七章</a:t>
            </a:r>
            <a:r>
              <a:rPr lang="en-US" altLang="zh-CN" sz="360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汉仪综艺体繁" panose="02010600000101010101" charset="-122"/>
              </a:rPr>
              <a:t> —— </a:t>
            </a:r>
            <a:r>
              <a:rPr lang="zh-CN" altLang="en-US" sz="360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汉仪综艺体繁" panose="02010600000101010101" charset="-122"/>
              </a:rPr>
              <a:t>实现</a:t>
            </a:r>
          </a:p>
        </p:txBody>
      </p:sp>
      <p:sp>
        <p:nvSpPr>
          <p:cNvPr id="7" name="文本框 5"/>
          <p:cNvSpPr txBox="1"/>
          <p:nvPr/>
        </p:nvSpPr>
        <p:spPr>
          <a:xfrm>
            <a:off x="3114260" y="4888220"/>
            <a:ext cx="3018948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12" tIns="45706" rIns="91412" bIns="45706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汇报组：</a:t>
            </a:r>
            <a:r>
              <a:rPr lang="en-US" altLang="zh-CN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G005</a:t>
            </a:r>
            <a:r>
              <a:rPr lang="zh-CN" altLang="en-US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     时间：</a:t>
            </a:r>
            <a:r>
              <a:rPr lang="en-US" altLang="zh-CN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2021</a:t>
            </a:r>
            <a:r>
              <a:rPr lang="zh-CN" altLang="en-US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年</a:t>
            </a:r>
            <a:r>
              <a:rPr lang="en-US" altLang="zh-CN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11</a:t>
            </a:r>
            <a:r>
              <a:rPr lang="zh-CN" altLang="en-US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月</a:t>
            </a:r>
            <a:endParaRPr lang="zh-CN" altLang="zh-CN" sz="1200" dirty="0">
              <a:solidFill>
                <a:schemeClr val="bg1"/>
              </a:solidFill>
              <a:latin typeface="锐字云字库美黑体1.0" panose="02010604000000000000" charset="-122"/>
              <a:ea typeface="锐字云字库美黑体1.0" panose="02010604000000000000" charset="-122"/>
            </a:endParaRPr>
          </a:p>
        </p:txBody>
      </p:sp>
      <p:sp>
        <p:nvSpPr>
          <p:cNvPr id="17" name="原创设计师QQ598969553                 _16"/>
          <p:cNvSpPr txBox="1"/>
          <p:nvPr/>
        </p:nvSpPr>
        <p:spPr>
          <a:xfrm>
            <a:off x="1207770" y="1912620"/>
            <a:ext cx="8996045" cy="1915160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《翻转课堂》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ldLvl="0" animBg="1"/>
      <p:bldP spid="17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89355" y="269240"/>
            <a:ext cx="3502660" cy="529590"/>
            <a:chOff x="1873" y="424"/>
            <a:chExt cx="2575" cy="834"/>
          </a:xfrm>
        </p:grpSpPr>
        <p:sp>
          <p:nvSpPr>
            <p:cNvPr id="24" name="矩形 23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984" y="535"/>
              <a:ext cx="2464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lstStyle/>
            <a:p>
              <a:pPr lvl="0" defTabSz="914400">
                <a:defRPr/>
              </a:pPr>
              <a:r>
                <a:rPr lang="zh-CN" altLang="en-US" sz="2400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存储器效率</a:t>
              </a:r>
            </a:p>
          </p:txBody>
        </p:sp>
      </p:grpSp>
      <p:sp>
        <p:nvSpPr>
          <p:cNvPr id="25601" name="副标题 430081"/>
          <p:cNvSpPr>
            <a:spLocks noGrp="1"/>
          </p:cNvSpPr>
          <p:nvPr>
            <p:ph type="subTitle" idx="4294967295"/>
          </p:nvPr>
        </p:nvSpPr>
        <p:spPr>
          <a:xfrm>
            <a:off x="1085021" y="869315"/>
            <a:ext cx="10021957" cy="5218734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 fontScale="97500" lnSpcReduction="10000"/>
          </a:bodyPr>
          <a:lstStyle>
            <a:lvl1pPr marL="0" lvl="0" indent="0" algn="ctr">
              <a:buClrTx/>
              <a:buSzTx/>
              <a:buFontTx/>
              <a:defRPr/>
            </a:lvl1pPr>
            <a:lvl2pPr marL="457200" lvl="1" indent="0" algn="ctr">
              <a:buClrTx/>
              <a:buSzTx/>
              <a:buFontTx/>
              <a:defRPr/>
            </a:lvl2pPr>
            <a:lvl3pPr marL="914400" lvl="2" indent="0" algn="ctr">
              <a:buClrTx/>
              <a:buSzTx/>
              <a:buFontTx/>
              <a:defRPr/>
            </a:lvl3pPr>
            <a:lvl4pPr marL="1371600" lvl="3" indent="0" algn="ctr">
              <a:buClrTx/>
              <a:buSzTx/>
              <a:buFontTx/>
              <a:defRPr/>
            </a:lvl4pPr>
            <a:lvl5pPr marL="1828800" lvl="4" indent="0" algn="ctr">
              <a:buClrTx/>
              <a:buSzTx/>
              <a:buFontTx/>
              <a:defRPr/>
            </a:lvl5pPr>
          </a:lstStyle>
          <a:p>
            <a:pPr lvl="0" algn="l">
              <a:lnSpc>
                <a:spcPct val="100000"/>
              </a:lnSpc>
              <a:buClrTx/>
              <a:buSzTx/>
              <a:buFontTx/>
              <a:buNone/>
              <a:defRPr/>
            </a:pPr>
            <a:endParaRPr lang="zh-CN" altLang="en-US" sz="24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>
                <a:srgbClr val="800000"/>
              </a:buClr>
              <a:buNone/>
            </a:pPr>
            <a:r>
              <a:rPr lang="zh-CN" altLang="en-US" sz="33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●在大型计算机中必须考虑操作系统页式调度的特点，一般说来，使用能保持功能域的结构化控制结构，是提高效率的好方法。</a:t>
            </a:r>
            <a:endParaRPr lang="en-US" altLang="zh-CN" sz="33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6350" algn="l">
              <a:buClr>
                <a:srgbClr val="800000"/>
              </a:buClr>
              <a:buFont typeface="Wingdings" panose="05000000000000000000" pitchFamily="2" charset="2"/>
              <a:buChar char="u"/>
            </a:pPr>
            <a:endParaRPr lang="zh-CN" altLang="en-US" sz="33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>
                <a:srgbClr val="800000"/>
              </a:buClr>
              <a:buNone/>
            </a:pPr>
            <a:r>
              <a:rPr lang="zh-CN" altLang="en-US" sz="33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●在微处理机中如果要求使用最少的存储单元，则应选用有紧缩存储器特性的编译程序，在非常必要时可以使用汇编语言。</a:t>
            </a:r>
            <a:endParaRPr lang="en-US" altLang="zh-CN" sz="33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6350" algn="l">
              <a:buClr>
                <a:srgbClr val="800000"/>
              </a:buClr>
              <a:buFont typeface="Wingdings" panose="05000000000000000000" pitchFamily="2" charset="2"/>
              <a:buChar char="u"/>
            </a:pPr>
            <a:endParaRPr lang="zh-CN" altLang="en-US" sz="33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>
                <a:srgbClr val="800000"/>
              </a:buClr>
              <a:buNone/>
            </a:pPr>
            <a:r>
              <a:rPr lang="zh-CN" altLang="en-US" sz="33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●提高执行效率的技术通常也能提高存储器效率。提高存储器效率的关键同样是“简单”。</a:t>
            </a:r>
          </a:p>
        </p:txBody>
      </p:sp>
    </p:spTree>
    <p:extLst>
      <p:ext uri="{BB962C8B-B14F-4D97-AF65-F5344CB8AC3E}">
        <p14:creationId xmlns:p14="http://schemas.microsoft.com/office/powerpoint/2010/main" val="385286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89355" y="269240"/>
            <a:ext cx="3502660" cy="529590"/>
            <a:chOff x="1873" y="424"/>
            <a:chExt cx="2575" cy="834"/>
          </a:xfrm>
        </p:grpSpPr>
        <p:sp>
          <p:nvSpPr>
            <p:cNvPr id="24" name="矩形 23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984" y="535"/>
              <a:ext cx="2464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lstStyle/>
            <a:p>
              <a:pPr lvl="0" defTabSz="914400">
                <a:defRPr/>
              </a:pPr>
              <a:r>
                <a:rPr lang="zh-CN" altLang="en-US" sz="2400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存储器效率</a:t>
              </a:r>
            </a:p>
          </p:txBody>
        </p:sp>
      </p:grpSp>
      <p:sp>
        <p:nvSpPr>
          <p:cNvPr id="25601" name="副标题 430081"/>
          <p:cNvSpPr>
            <a:spLocks noGrp="1"/>
          </p:cNvSpPr>
          <p:nvPr>
            <p:ph type="subTitle" idx="4294967295"/>
          </p:nvPr>
        </p:nvSpPr>
        <p:spPr>
          <a:xfrm>
            <a:off x="951671" y="1138555"/>
            <a:ext cx="10573579" cy="57194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 fontScale="82500" lnSpcReduction="20000"/>
          </a:bodyPr>
          <a:lstStyle>
            <a:lvl1pPr marL="0" lvl="0" indent="0" algn="ctr">
              <a:buClrTx/>
              <a:buSzTx/>
              <a:buFontTx/>
              <a:defRPr/>
            </a:lvl1pPr>
            <a:lvl2pPr marL="457200" lvl="1" indent="0" algn="ctr">
              <a:buClrTx/>
              <a:buSzTx/>
              <a:buFontTx/>
              <a:defRPr/>
            </a:lvl2pPr>
            <a:lvl3pPr marL="914400" lvl="2" indent="0" algn="ctr">
              <a:buClrTx/>
              <a:buSzTx/>
              <a:buFontTx/>
              <a:defRPr/>
            </a:lvl3pPr>
            <a:lvl4pPr marL="1371600" lvl="3" indent="0" algn="ctr">
              <a:buClrTx/>
              <a:buSzTx/>
              <a:buFontTx/>
              <a:defRPr/>
            </a:lvl4pPr>
            <a:lvl5pPr marL="1828800" lvl="4" indent="0" algn="ctr">
              <a:buClrTx/>
              <a:buSzTx/>
              <a:buFontTx/>
              <a:defRPr/>
            </a:lvl5pPr>
          </a:lstStyle>
          <a:p>
            <a:pPr indent="-6350" algn="l">
              <a:lnSpc>
                <a:spcPct val="110000"/>
              </a:lnSpc>
              <a:buNone/>
            </a:pPr>
            <a:r>
              <a:rPr lang="zh-CN" altLang="en-US" sz="33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简单清晰同样是提高人机通信效率的关键。</a:t>
            </a:r>
          </a:p>
          <a:p>
            <a:pPr indent="-6350" algn="l">
              <a:lnSpc>
                <a:spcPct val="110000"/>
              </a:lnSpc>
              <a:buNone/>
            </a:pPr>
            <a:r>
              <a:rPr lang="zh-CN" altLang="en-US" sz="33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提高输入输出的效率简单的原则：</a:t>
            </a:r>
            <a:endParaRPr lang="en-US" altLang="zh-CN" sz="33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6350" algn="l">
              <a:lnSpc>
                <a:spcPct val="110000"/>
              </a:lnSpc>
              <a:buNone/>
            </a:pPr>
            <a:endParaRPr lang="zh-CN" altLang="en-US" sz="33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10000"/>
              </a:lnSpc>
              <a:buClr>
                <a:srgbClr val="800000"/>
              </a:buClr>
              <a:buNone/>
            </a:pPr>
            <a:r>
              <a:rPr lang="zh-CN" altLang="en-US" sz="33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●所有输入输出都应该有缓冲，以减少用于通信的额外开销；</a:t>
            </a:r>
          </a:p>
          <a:p>
            <a:pPr algn="l">
              <a:lnSpc>
                <a:spcPct val="110000"/>
              </a:lnSpc>
              <a:buClr>
                <a:srgbClr val="800000"/>
              </a:buClr>
              <a:buNone/>
            </a:pPr>
            <a:r>
              <a:rPr lang="zh-CN" altLang="en-US" sz="33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●对辅存</a:t>
            </a:r>
            <a:r>
              <a:rPr lang="en-US" altLang="zh-CN" sz="33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3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如磁盘</a:t>
            </a:r>
            <a:r>
              <a:rPr lang="en-US" altLang="zh-CN" sz="33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3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来说，应选用最简单的访问方法；</a:t>
            </a:r>
          </a:p>
          <a:p>
            <a:pPr algn="l">
              <a:lnSpc>
                <a:spcPct val="110000"/>
              </a:lnSpc>
              <a:buClr>
                <a:srgbClr val="800000"/>
              </a:buClr>
              <a:buNone/>
            </a:pPr>
            <a:r>
              <a:rPr lang="zh-CN" altLang="en-US" sz="33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●对辅存的输入输出应该以信息组为单位进行；</a:t>
            </a:r>
          </a:p>
          <a:p>
            <a:pPr algn="l">
              <a:lnSpc>
                <a:spcPct val="110000"/>
              </a:lnSpc>
              <a:buClr>
                <a:srgbClr val="800000"/>
              </a:buClr>
              <a:buNone/>
            </a:pPr>
            <a:r>
              <a:rPr lang="zh-CN" altLang="en-US" sz="33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●对终端和打印机的输入输出应辩别设备的特性，从而能提高输入输出的质量和速度；</a:t>
            </a:r>
          </a:p>
          <a:p>
            <a:pPr algn="l">
              <a:lnSpc>
                <a:spcPct val="110000"/>
              </a:lnSpc>
              <a:buClr>
                <a:srgbClr val="800000"/>
              </a:buClr>
              <a:buNone/>
            </a:pPr>
            <a:r>
              <a:rPr lang="zh-CN" altLang="en-US" sz="33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●如果“超高效的”输入输出很难被人理解，则不应采用这种方法。</a:t>
            </a:r>
            <a:endParaRPr lang="en-US" altLang="zh-CN" sz="33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10000"/>
              </a:lnSpc>
              <a:buClr>
                <a:srgbClr val="800000"/>
              </a:buClr>
              <a:buNone/>
            </a:pPr>
            <a:endParaRPr lang="zh-CN" altLang="en-US" sz="33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6350" algn="l">
              <a:lnSpc>
                <a:spcPct val="110000"/>
              </a:lnSpc>
              <a:buNone/>
            </a:pPr>
            <a:r>
              <a:rPr lang="zh-CN" altLang="en-US" sz="33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这些简单原则对于软件工程的设计和编码两个阶段都适用。</a:t>
            </a:r>
          </a:p>
        </p:txBody>
      </p:sp>
    </p:spTree>
    <p:extLst>
      <p:ext uri="{BB962C8B-B14F-4D97-AF65-F5344CB8AC3E}">
        <p14:creationId xmlns:p14="http://schemas.microsoft.com/office/powerpoint/2010/main" val="189581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89355" y="269240"/>
            <a:ext cx="3502660" cy="529590"/>
            <a:chOff x="1873" y="424"/>
            <a:chExt cx="2575" cy="834"/>
          </a:xfrm>
        </p:grpSpPr>
        <p:sp>
          <p:nvSpPr>
            <p:cNvPr id="24" name="矩形 23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984" y="535"/>
              <a:ext cx="2464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lstStyle/>
            <a:p>
              <a:pPr lvl="0" defTabSz="914400">
                <a:defRPr/>
              </a:pPr>
              <a:r>
                <a:rPr lang="zh-CN" altLang="en-US" sz="2400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编码语言的选择</a:t>
              </a:r>
            </a:p>
          </p:txBody>
        </p:sp>
      </p:grpSp>
      <p:sp>
        <p:nvSpPr>
          <p:cNvPr id="6" name="副标题 757761">
            <a:extLst>
              <a:ext uri="{FF2B5EF4-FFF2-40B4-BE49-F238E27FC236}">
                <a16:creationId xmlns:a16="http://schemas.microsoft.com/office/drawing/2014/main" id="{AD5E2A59-3D5A-48D9-845A-69428AAD663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66901" y="915512"/>
            <a:ext cx="8382000" cy="122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6350">
              <a:buFontTx/>
              <a:buNone/>
            </a:pPr>
            <a:r>
              <a:rPr lang="zh-CN" altLang="en-US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）程序设计语言的发展</a:t>
            </a:r>
          </a:p>
          <a:p>
            <a:pPr indent="-6350">
              <a:buFontTx/>
              <a:buNone/>
            </a:pPr>
            <a:r>
              <a:rPr lang="zh-CN" altLang="en-US" sz="2400" dirty="0"/>
              <a:t>      </a:t>
            </a:r>
            <a:r>
              <a:rPr lang="zh-CN" altLang="en-US" sz="2400" b="0" dirty="0"/>
              <a:t>  </a:t>
            </a:r>
            <a:r>
              <a:rPr lang="zh-CN" altLang="en-US" sz="2400" b="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程序设计语言是人和计算机通信的最基本的工具。</a:t>
            </a:r>
            <a:endParaRPr lang="zh-CN" altLang="en-US" sz="2400" b="0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A42F65F-8AB3-4941-9A43-5A4D50CFA5BB}"/>
              </a:ext>
            </a:extLst>
          </p:cNvPr>
          <p:cNvGrpSpPr>
            <a:grpSpLocks/>
          </p:cNvGrpSpPr>
          <p:nvPr/>
        </p:nvGrpSpPr>
        <p:grpSpPr bwMode="auto">
          <a:xfrm>
            <a:off x="1866901" y="2132810"/>
            <a:ext cx="8458204" cy="3886202"/>
            <a:chOff x="1904" y="4056"/>
            <a:chExt cx="8190" cy="249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C61CE21-14DF-4664-9CC1-D679E5AD2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" y="4056"/>
              <a:ext cx="1260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just" eaLnBrk="0" hangingPunct="0"/>
              <a:r>
                <a:rPr lang="zh-CN" altLang="en-US" sz="1800">
                  <a:solidFill>
                    <a:schemeClr val="accent1">
                      <a:lumMod val="75000"/>
                    </a:schemeClr>
                  </a:solidFill>
                </a:rPr>
                <a:t>面向机</a:t>
              </a:r>
            </a:p>
            <a:p>
              <a:pPr algn="just" eaLnBrk="0" hangingPunct="0"/>
              <a:r>
                <a:rPr lang="zh-CN" altLang="en-US" sz="1800">
                  <a:solidFill>
                    <a:schemeClr val="accent1">
                      <a:lumMod val="75000"/>
                    </a:schemeClr>
                  </a:solidFill>
                </a:rPr>
                <a:t>器的语言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5E5B016-EAFE-4680-A4A8-23B5048DD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9" y="4056"/>
              <a:ext cx="1260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just" eaLnBrk="0" hangingPunct="0"/>
              <a:r>
                <a:rPr lang="zh-CN" altLang="en-US" sz="1800">
                  <a:solidFill>
                    <a:schemeClr val="accent1">
                      <a:lumMod val="75000"/>
                    </a:schemeClr>
                  </a:solidFill>
                </a:rPr>
                <a:t>高级语言</a:t>
              </a:r>
            </a:p>
            <a:p>
              <a:pPr algn="just" eaLnBrk="0" hangingPunct="0"/>
              <a:r>
                <a:rPr lang="en-US" altLang="zh-CN" sz="1800">
                  <a:solidFill>
                    <a:schemeClr val="accent1">
                      <a:lumMod val="75000"/>
                    </a:schemeClr>
                  </a:solidFill>
                </a:rPr>
                <a:t>(</a:t>
              </a:r>
              <a:r>
                <a:rPr lang="zh-CN" altLang="en-US" sz="1800">
                  <a:solidFill>
                    <a:schemeClr val="accent1">
                      <a:lumMod val="75000"/>
                    </a:schemeClr>
                  </a:solidFill>
                </a:rPr>
                <a:t>第</a:t>
              </a:r>
              <a:r>
                <a:rPr lang="en-US" altLang="zh-CN" sz="180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  <a:r>
                <a:rPr lang="zh-CN" altLang="en-US" sz="1800">
                  <a:solidFill>
                    <a:schemeClr val="accent1">
                      <a:lumMod val="75000"/>
                    </a:schemeClr>
                  </a:solidFill>
                </a:rPr>
                <a:t>代</a:t>
              </a:r>
              <a:r>
                <a:rPr lang="en-US" altLang="zh-CN" sz="1800">
                  <a:solidFill>
                    <a:schemeClr val="accent1">
                      <a:lumMod val="75000"/>
                    </a:schemeClr>
                  </a:solidFill>
                </a:rPr>
                <a:t>)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03C6CF1-0F5F-41B2-952B-2FF5BC805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4" y="4056"/>
              <a:ext cx="1260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just" eaLnBrk="0" hangingPunct="0"/>
              <a:r>
                <a:rPr lang="zh-CN" altLang="en-US" sz="1800">
                  <a:solidFill>
                    <a:schemeClr val="accent1">
                      <a:lumMod val="75000"/>
                    </a:schemeClr>
                  </a:solidFill>
                </a:rPr>
                <a:t>甚高级</a:t>
              </a:r>
            </a:p>
            <a:p>
              <a:pPr algn="just" eaLnBrk="0" hangingPunct="0"/>
              <a:r>
                <a:rPr lang="zh-CN" altLang="en-US" sz="1800">
                  <a:solidFill>
                    <a:schemeClr val="accent1">
                      <a:lumMod val="75000"/>
                    </a:schemeClr>
                  </a:solidFill>
                </a:rPr>
                <a:t>语言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DAA1E57-0E58-4521-8BBA-877F765DC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5772"/>
              <a:ext cx="1260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just" eaLnBrk="0" hangingPunct="0"/>
              <a:r>
                <a:rPr lang="zh-CN" altLang="en-US" sz="1800">
                  <a:solidFill>
                    <a:schemeClr val="accent1">
                      <a:lumMod val="75000"/>
                    </a:schemeClr>
                  </a:solidFill>
                </a:rPr>
                <a:t>机器语言</a:t>
              </a:r>
            </a:p>
            <a:p>
              <a:pPr algn="just" eaLnBrk="0" hangingPunct="0"/>
              <a:r>
                <a:rPr lang="en-US" altLang="zh-CN" sz="1800">
                  <a:solidFill>
                    <a:schemeClr val="accent1">
                      <a:lumMod val="75000"/>
                    </a:schemeClr>
                  </a:solidFill>
                </a:rPr>
                <a:t>(</a:t>
              </a:r>
              <a:r>
                <a:rPr lang="zh-CN" altLang="en-US" sz="1800">
                  <a:solidFill>
                    <a:schemeClr val="accent1">
                      <a:lumMod val="75000"/>
                    </a:schemeClr>
                  </a:solidFill>
                </a:rPr>
                <a:t>第</a:t>
              </a:r>
              <a:r>
                <a:rPr lang="en-US" altLang="zh-CN" sz="180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r>
                <a:rPr lang="zh-CN" altLang="en-US" sz="1800">
                  <a:solidFill>
                    <a:schemeClr val="accent1">
                      <a:lumMod val="75000"/>
                    </a:schemeClr>
                  </a:solidFill>
                </a:rPr>
                <a:t>代</a:t>
              </a:r>
              <a:r>
                <a:rPr lang="en-US" altLang="zh-CN" sz="1800">
                  <a:solidFill>
                    <a:schemeClr val="accent1">
                      <a:lumMod val="75000"/>
                    </a:schemeClr>
                  </a:solidFill>
                </a:rPr>
                <a:t>)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8115663-ED5D-41F1-9215-365525704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4" y="5772"/>
              <a:ext cx="1260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just" eaLnBrk="0" hangingPunct="0"/>
              <a:r>
                <a:rPr lang="zh-CN" altLang="en-US" sz="1800">
                  <a:solidFill>
                    <a:schemeClr val="accent1">
                      <a:lumMod val="75000"/>
                    </a:schemeClr>
                  </a:solidFill>
                </a:rPr>
                <a:t>汇编语言</a:t>
              </a:r>
            </a:p>
            <a:p>
              <a:pPr algn="just" eaLnBrk="0" hangingPunct="0"/>
              <a:r>
                <a:rPr lang="en-US" altLang="zh-CN" sz="1800">
                  <a:solidFill>
                    <a:schemeClr val="accent1">
                      <a:lumMod val="75000"/>
                    </a:schemeClr>
                  </a:solidFill>
                </a:rPr>
                <a:t>(</a:t>
              </a:r>
              <a:r>
                <a:rPr lang="zh-CN" altLang="en-US" sz="1800">
                  <a:solidFill>
                    <a:schemeClr val="accent1">
                      <a:lumMod val="75000"/>
                    </a:schemeClr>
                  </a:solidFill>
                </a:rPr>
                <a:t>第</a:t>
              </a:r>
              <a:r>
                <a:rPr lang="en-US" altLang="zh-CN" sz="180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r>
                <a:rPr lang="zh-CN" altLang="en-US" sz="1800">
                  <a:solidFill>
                    <a:schemeClr val="accent1">
                      <a:lumMod val="75000"/>
                    </a:schemeClr>
                  </a:solidFill>
                </a:rPr>
                <a:t>代</a:t>
              </a:r>
              <a:r>
                <a:rPr lang="en-US" altLang="zh-CN" sz="1800">
                  <a:solidFill>
                    <a:schemeClr val="accent1">
                      <a:lumMod val="75000"/>
                    </a:schemeClr>
                  </a:solidFill>
                </a:rPr>
                <a:t>)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BC9773D-15D8-4F98-9E69-71A57F431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" y="5772"/>
              <a:ext cx="840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0" hangingPunct="0"/>
              <a:r>
                <a:rPr lang="zh-CN" altLang="en-US" sz="1800">
                  <a:solidFill>
                    <a:schemeClr val="accent1">
                      <a:lumMod val="75000"/>
                    </a:schemeClr>
                  </a:solidFill>
                </a:rPr>
                <a:t>结构</a:t>
              </a:r>
            </a:p>
            <a:p>
              <a:pPr algn="just" eaLnBrk="0" hangingPunct="0"/>
              <a:r>
                <a:rPr lang="zh-CN" altLang="en-US" sz="1800">
                  <a:solidFill>
                    <a:schemeClr val="accent1">
                      <a:lumMod val="75000"/>
                    </a:schemeClr>
                  </a:solidFill>
                </a:rPr>
                <a:t>语言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0C2EE61-57A7-4E59-8769-12E5004D5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4" y="5772"/>
              <a:ext cx="840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just" eaLnBrk="0" hangingPunct="0"/>
              <a:r>
                <a:rPr lang="zh-CN" altLang="en-US" sz="1800">
                  <a:solidFill>
                    <a:schemeClr val="accent1">
                      <a:lumMod val="75000"/>
                    </a:schemeClr>
                  </a:solidFill>
                </a:rPr>
                <a:t>基础</a:t>
              </a:r>
            </a:p>
            <a:p>
              <a:pPr algn="just" eaLnBrk="0" hangingPunct="0"/>
              <a:r>
                <a:rPr lang="zh-CN" altLang="en-US" sz="1800">
                  <a:solidFill>
                    <a:schemeClr val="accent1">
                      <a:lumMod val="75000"/>
                    </a:schemeClr>
                  </a:solidFill>
                </a:rPr>
                <a:t>语言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3E707B6-674D-42AD-884D-82C071B9C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4" y="5772"/>
              <a:ext cx="840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just" eaLnBrk="0" hangingPunct="0"/>
              <a:r>
                <a:rPr lang="zh-CN" altLang="en-US" sz="1800">
                  <a:solidFill>
                    <a:schemeClr val="accent1">
                      <a:lumMod val="75000"/>
                    </a:schemeClr>
                  </a:solidFill>
                </a:rPr>
                <a:t>面向</a:t>
              </a:r>
            </a:p>
            <a:p>
              <a:pPr algn="just" eaLnBrk="0" hangingPunct="0"/>
              <a:r>
                <a:rPr lang="zh-CN" altLang="en-US" sz="1800">
                  <a:solidFill>
                    <a:schemeClr val="accent1">
                      <a:lumMod val="75000"/>
                    </a:schemeClr>
                  </a:solidFill>
                </a:rPr>
                <a:t>对象</a:t>
              </a:r>
            </a:p>
            <a:p>
              <a:pPr algn="just" eaLnBrk="0" hangingPunct="0"/>
              <a:r>
                <a:rPr lang="zh-CN" altLang="en-US" sz="1800">
                  <a:solidFill>
                    <a:schemeClr val="accent1">
                      <a:lumMod val="75000"/>
                    </a:schemeClr>
                  </a:solidFill>
                </a:rPr>
                <a:t>语言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567EE6D-E89F-4220-9A3E-C3D60982C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9" y="5772"/>
              <a:ext cx="945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just" eaLnBrk="0" hangingPunct="0"/>
              <a:r>
                <a:rPr lang="zh-CN" altLang="en-US" sz="1800">
                  <a:solidFill>
                    <a:schemeClr val="accent1">
                      <a:lumMod val="75000"/>
                    </a:schemeClr>
                  </a:solidFill>
                </a:rPr>
                <a:t>第</a:t>
              </a:r>
              <a:r>
                <a:rPr lang="en-US" altLang="zh-CN" sz="180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  <a:r>
                <a:rPr lang="zh-CN" altLang="en-US" sz="1800">
                  <a:solidFill>
                    <a:schemeClr val="accent1">
                      <a:lumMod val="75000"/>
                    </a:schemeClr>
                  </a:solidFill>
                </a:rPr>
                <a:t>代</a:t>
              </a:r>
            </a:p>
            <a:p>
              <a:pPr algn="just" eaLnBrk="0" hangingPunct="0"/>
              <a:r>
                <a:rPr lang="zh-CN" altLang="en-US" sz="1800">
                  <a:solidFill>
                    <a:schemeClr val="accent1">
                      <a:lumMod val="75000"/>
                    </a:schemeClr>
                  </a:solidFill>
                </a:rPr>
                <a:t>语　言</a:t>
              </a:r>
            </a:p>
          </p:txBody>
        </p:sp>
        <p:sp>
          <p:nvSpPr>
            <p:cNvPr id="17" name="直接连接符 16">
              <a:extLst>
                <a:ext uri="{FF2B5EF4-FFF2-40B4-BE49-F238E27FC236}">
                  <a16:creationId xmlns:a16="http://schemas.microsoft.com/office/drawing/2014/main" id="{AEAB804A-85D1-4626-BA06-7C1522F7A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4" y="4524"/>
              <a:ext cx="1365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" name="直接连接符 17">
              <a:extLst>
                <a:ext uri="{FF2B5EF4-FFF2-40B4-BE49-F238E27FC236}">
                  <a16:creationId xmlns:a16="http://schemas.microsoft.com/office/drawing/2014/main" id="{BBD33113-B7FC-4BC8-B9DF-CF2B6A2C49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9" y="4524"/>
              <a:ext cx="1575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" name="直接连接符 18">
              <a:extLst>
                <a:ext uri="{FF2B5EF4-FFF2-40B4-BE49-F238E27FC236}">
                  <a16:creationId xmlns:a16="http://schemas.microsoft.com/office/drawing/2014/main" id="{07D4CF84-D121-46AC-BFBA-7360056940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39" y="4836"/>
              <a:ext cx="735" cy="9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" name="直接连接符 19">
              <a:extLst>
                <a:ext uri="{FF2B5EF4-FFF2-40B4-BE49-F238E27FC236}">
                  <a16:creationId xmlns:a16="http://schemas.microsoft.com/office/drawing/2014/main" id="{C5D5AD9A-2E06-4AEA-9403-BBDB46670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4" y="4836"/>
              <a:ext cx="630" cy="9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" name="直接连接符 20">
              <a:extLst>
                <a:ext uri="{FF2B5EF4-FFF2-40B4-BE49-F238E27FC236}">
                  <a16:creationId xmlns:a16="http://schemas.microsoft.com/office/drawing/2014/main" id="{90B5318C-6050-4B54-B74D-D95A395D08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79" y="4836"/>
              <a:ext cx="420" cy="9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2" name="直接连接符 21">
              <a:extLst>
                <a:ext uri="{FF2B5EF4-FFF2-40B4-BE49-F238E27FC236}">
                  <a16:creationId xmlns:a16="http://schemas.microsoft.com/office/drawing/2014/main" id="{0B18EDF4-147F-40BB-864A-85C1BBFD8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9" y="4836"/>
              <a:ext cx="630" cy="9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" name="直接连接符 22">
              <a:extLst>
                <a:ext uri="{FF2B5EF4-FFF2-40B4-BE49-F238E27FC236}">
                  <a16:creationId xmlns:a16="http://schemas.microsoft.com/office/drawing/2014/main" id="{75BD04FF-21AA-4F71-8A69-949ED2BD29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24" y="4836"/>
              <a:ext cx="1680" cy="9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" name="直接连接符 24">
              <a:extLst>
                <a:ext uri="{FF2B5EF4-FFF2-40B4-BE49-F238E27FC236}">
                  <a16:creationId xmlns:a16="http://schemas.microsoft.com/office/drawing/2014/main" id="{B4DC7F92-F881-4115-9C11-B0D4E425B7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44" y="4836"/>
              <a:ext cx="630" cy="9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02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89355" y="269240"/>
            <a:ext cx="3502660" cy="529590"/>
            <a:chOff x="1873" y="424"/>
            <a:chExt cx="2575" cy="834"/>
          </a:xfrm>
        </p:grpSpPr>
        <p:sp>
          <p:nvSpPr>
            <p:cNvPr id="24" name="矩形 23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984" y="535"/>
              <a:ext cx="2464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lstStyle/>
            <a:p>
              <a:pPr lvl="0" defTabSz="914400">
                <a:defRPr/>
              </a:pPr>
              <a:r>
                <a:rPr lang="zh-CN" altLang="en-US" sz="2400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编码语言的</a:t>
              </a:r>
              <a:r>
                <a:rPr lang="zh-CN" altLang="en-US" sz="2400" kern="0" dirty="0">
                  <a:solidFill>
                    <a:srgbClr val="E576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</a:t>
              </a:r>
              <a:r>
                <a:rPr lang="zh-CN" altLang="en-US" sz="2400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择标准</a:t>
              </a:r>
            </a:p>
          </p:txBody>
        </p:sp>
      </p:grpSp>
      <p:sp>
        <p:nvSpPr>
          <p:cNvPr id="6" name="副标题 757761">
            <a:extLst>
              <a:ext uri="{FF2B5EF4-FFF2-40B4-BE49-F238E27FC236}">
                <a16:creationId xmlns:a16="http://schemas.microsoft.com/office/drawing/2014/main" id="{AD5E2A59-3D5A-48D9-845A-69428AAD663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66901" y="915512"/>
            <a:ext cx="8382000" cy="514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6350">
              <a:buFontTx/>
              <a:buNone/>
            </a:pPr>
            <a:r>
              <a:rPr lang="zh-CN" altLang="en-US" dirty="0">
                <a:solidFill>
                  <a:srgbClr val="E57688"/>
                </a:solidFill>
              </a:rPr>
              <a:t> 适宜的程序设计语言能使根据设计去完成编码时困难最少，可以减少需要的程序测试量，并且可以得出更容易阅读和更容易维护的程序。</a:t>
            </a:r>
          </a:p>
          <a:p>
            <a:pPr indent="-6350">
              <a:buFontTx/>
              <a:buNone/>
            </a:pPr>
            <a:r>
              <a:rPr lang="zh-CN" altLang="en-US" dirty="0">
                <a:solidFill>
                  <a:srgbClr val="E57688"/>
                </a:solidFill>
              </a:rPr>
              <a:t>        为了使程序容易测试和维护以减少软件的总成本，所选用的语言应该：</a:t>
            </a:r>
          </a:p>
          <a:p>
            <a:pPr marL="336550" indent="0">
              <a:buClr>
                <a:srgbClr val="800000"/>
              </a:buClr>
              <a:buNone/>
            </a:pPr>
            <a:r>
              <a:rPr lang="zh-CN" altLang="en-US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</a:t>
            </a:r>
            <a:r>
              <a:rPr lang="zh-CN" altLang="en-US" dirty="0">
                <a:solidFill>
                  <a:srgbClr val="E57688"/>
                </a:solidFill>
              </a:rPr>
              <a:t>有理想的模块化机制，以及可读性好的控制结构和数据结构；</a:t>
            </a:r>
          </a:p>
          <a:p>
            <a:pPr marL="336550" indent="0">
              <a:buClr>
                <a:srgbClr val="800000"/>
              </a:buClr>
              <a:buNone/>
            </a:pPr>
            <a:r>
              <a:rPr lang="zh-CN" altLang="en-US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</a:t>
            </a:r>
            <a:r>
              <a:rPr lang="zh-CN" altLang="en-US" dirty="0">
                <a:solidFill>
                  <a:srgbClr val="E57688"/>
                </a:solidFill>
              </a:rPr>
              <a:t>为了便于调试和提高软件可靠性，语言特点应该使编译程序能够尽可能多地发现程序中的错误；</a:t>
            </a:r>
          </a:p>
          <a:p>
            <a:pPr marL="336550" indent="0">
              <a:buClr>
                <a:srgbClr val="800000"/>
              </a:buClr>
              <a:buNone/>
            </a:pPr>
            <a:r>
              <a:rPr lang="zh-CN" altLang="en-US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</a:t>
            </a:r>
            <a:r>
              <a:rPr lang="zh-CN" altLang="en-US" dirty="0">
                <a:solidFill>
                  <a:srgbClr val="E57688"/>
                </a:solidFill>
              </a:rPr>
              <a:t>为了降低软件开发和维护的成本，选用的语言应该有良好的独立编译机制。</a:t>
            </a:r>
          </a:p>
        </p:txBody>
      </p:sp>
    </p:spTree>
    <p:extLst>
      <p:ext uri="{BB962C8B-B14F-4D97-AF65-F5344CB8AC3E}">
        <p14:creationId xmlns:p14="http://schemas.microsoft.com/office/powerpoint/2010/main" val="383976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Oval 4"/>
          <p:cNvSpPr/>
          <p:nvPr/>
        </p:nvSpPr>
        <p:spPr>
          <a:xfrm>
            <a:off x="5229231" y="1856871"/>
            <a:ext cx="1679106" cy="16874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772531" y="3832986"/>
            <a:ext cx="2646798" cy="584733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32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软件测试基础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5669497" y="8397551"/>
            <a:ext cx="1107915" cy="461494"/>
          </a:xfrm>
          <a:prstGeom prst="rect">
            <a:avLst/>
          </a:prstGeom>
          <a:noFill/>
        </p:spPr>
        <p:txBody>
          <a:bodyPr wrap="none" lIns="91400" tIns="45699" rIns="91400" bIns="45699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  <p:sp>
        <p:nvSpPr>
          <p:cNvPr id="26" name="矩形 25"/>
          <p:cNvSpPr/>
          <p:nvPr/>
        </p:nvSpPr>
        <p:spPr>
          <a:xfrm>
            <a:off x="5403633" y="2437856"/>
            <a:ext cx="1384594" cy="525614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02</a:t>
            </a:r>
          </a:p>
        </p:txBody>
      </p:sp>
    </p:spTree>
    <p:extLst>
      <p:ext uri="{BB962C8B-B14F-4D97-AF65-F5344CB8AC3E}">
        <p14:creationId xmlns:p14="http://schemas.microsoft.com/office/powerpoint/2010/main" val="61990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ldLvl="0" animBg="1"/>
      <p:bldP spid="78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89355" y="269240"/>
            <a:ext cx="3502660" cy="529590"/>
            <a:chOff x="1873" y="424"/>
            <a:chExt cx="2575" cy="834"/>
          </a:xfrm>
        </p:grpSpPr>
        <p:sp>
          <p:nvSpPr>
            <p:cNvPr id="24" name="矩形 23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984" y="535"/>
              <a:ext cx="2464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lstStyle/>
            <a:p>
              <a:pPr lvl="0" defTabSz="914400">
                <a:defRPr/>
              </a:pPr>
              <a:r>
                <a:rPr lang="zh-CN" altLang="en-US" sz="2400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软件测试的基本概念</a:t>
              </a:r>
            </a:p>
          </p:txBody>
        </p:sp>
      </p:grpSp>
      <p:sp>
        <p:nvSpPr>
          <p:cNvPr id="6" name="副标题 757761">
            <a:extLst>
              <a:ext uri="{FF2B5EF4-FFF2-40B4-BE49-F238E27FC236}">
                <a16:creationId xmlns:a16="http://schemas.microsoft.com/office/drawing/2014/main" id="{AD5E2A59-3D5A-48D9-845A-69428AAD663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66901" y="915512"/>
            <a:ext cx="8382000" cy="409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6350">
              <a:spcBef>
                <a:spcPct val="30000"/>
              </a:spcBef>
              <a:buFontTx/>
              <a:buNone/>
            </a:pPr>
            <a:r>
              <a:rPr lang="en-US" altLang="zh-CN" dirty="0">
                <a:solidFill>
                  <a:srgbClr val="E57688"/>
                </a:solidFill>
              </a:rPr>
              <a:t>1.</a:t>
            </a:r>
            <a:r>
              <a:rPr lang="zh-CN" altLang="en-US" dirty="0">
                <a:solidFill>
                  <a:srgbClr val="E57688"/>
                </a:solidFill>
              </a:rPr>
              <a:t>测试（</a:t>
            </a:r>
            <a:r>
              <a:rPr lang="en-US" altLang="zh-CN" dirty="0">
                <a:solidFill>
                  <a:srgbClr val="E57688"/>
                </a:solidFill>
              </a:rPr>
              <a:t>testing</a:t>
            </a:r>
            <a:r>
              <a:rPr lang="zh-CN" altLang="en-US" dirty="0">
                <a:solidFill>
                  <a:srgbClr val="E57688"/>
                </a:solidFill>
              </a:rPr>
              <a:t>）的目的与任务 </a:t>
            </a:r>
          </a:p>
          <a:p>
            <a:pPr marL="336550" indent="0">
              <a:spcBef>
                <a:spcPct val="30000"/>
              </a:spcBef>
              <a:buClr>
                <a:srgbClr val="800000"/>
              </a:buClr>
              <a:buNone/>
            </a:pPr>
            <a:r>
              <a:rPr lang="zh-CN" altLang="en-US" b="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</a:t>
            </a:r>
            <a:r>
              <a:rPr lang="zh-CN" altLang="en-US" b="0" dirty="0">
                <a:solidFill>
                  <a:srgbClr val="E57688"/>
                </a:solidFill>
              </a:rPr>
              <a:t>目的：发现程序的错误 </a:t>
            </a:r>
          </a:p>
          <a:p>
            <a:pPr marL="336550" indent="0">
              <a:spcBef>
                <a:spcPct val="30000"/>
              </a:spcBef>
              <a:buClr>
                <a:srgbClr val="800000"/>
              </a:buClr>
              <a:buNone/>
            </a:pPr>
            <a:r>
              <a:rPr lang="zh-CN" altLang="en-US" b="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</a:t>
            </a:r>
            <a:r>
              <a:rPr lang="zh-CN" altLang="en-US" b="0" dirty="0">
                <a:solidFill>
                  <a:srgbClr val="E57688"/>
                </a:solidFill>
              </a:rPr>
              <a:t>任务：通过执行程序，暴露潜在的错误 </a:t>
            </a:r>
          </a:p>
          <a:p>
            <a:pPr indent="-6350">
              <a:spcBef>
                <a:spcPct val="30000"/>
              </a:spcBef>
              <a:buFontTx/>
              <a:buNone/>
            </a:pPr>
            <a:r>
              <a:rPr lang="en-US" altLang="zh-CN" dirty="0">
                <a:solidFill>
                  <a:srgbClr val="E57688"/>
                </a:solidFill>
              </a:rPr>
              <a:t>2.</a:t>
            </a:r>
            <a:r>
              <a:rPr lang="zh-CN" altLang="en-US" dirty="0">
                <a:solidFill>
                  <a:srgbClr val="E57688"/>
                </a:solidFill>
              </a:rPr>
              <a:t>纠错（</a:t>
            </a:r>
            <a:r>
              <a:rPr lang="en-US" altLang="zh-CN" dirty="0">
                <a:solidFill>
                  <a:srgbClr val="E57688"/>
                </a:solidFill>
              </a:rPr>
              <a:t>debugging</a:t>
            </a:r>
            <a:r>
              <a:rPr lang="zh-CN" altLang="en-US" dirty="0">
                <a:solidFill>
                  <a:srgbClr val="E57688"/>
                </a:solidFill>
              </a:rPr>
              <a:t>）的目的与任务 </a:t>
            </a:r>
          </a:p>
          <a:p>
            <a:pPr marL="336550" indent="0">
              <a:spcBef>
                <a:spcPct val="30000"/>
              </a:spcBef>
              <a:buClr>
                <a:srgbClr val="800000"/>
              </a:buClr>
              <a:buNone/>
            </a:pPr>
            <a:r>
              <a:rPr lang="zh-CN" altLang="en-US" b="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</a:t>
            </a:r>
            <a:r>
              <a:rPr lang="zh-CN" altLang="en-US" b="0" dirty="0">
                <a:solidFill>
                  <a:srgbClr val="E57688"/>
                </a:solidFill>
              </a:rPr>
              <a:t>目的：定位和纠正错误</a:t>
            </a:r>
          </a:p>
          <a:p>
            <a:pPr marL="336550" indent="0">
              <a:spcBef>
                <a:spcPct val="30000"/>
              </a:spcBef>
              <a:buClr>
                <a:srgbClr val="800000"/>
              </a:buClr>
              <a:buNone/>
            </a:pPr>
            <a:r>
              <a:rPr lang="zh-CN" altLang="en-US" b="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</a:t>
            </a:r>
            <a:r>
              <a:rPr lang="zh-CN" altLang="en-US" b="0" dirty="0">
                <a:solidFill>
                  <a:srgbClr val="E57688"/>
                </a:solidFill>
              </a:rPr>
              <a:t>任务：消除软件故障，保证程序的可靠运行</a:t>
            </a:r>
          </a:p>
          <a:p>
            <a:pPr marL="336550" indent="0">
              <a:spcBef>
                <a:spcPct val="30000"/>
              </a:spcBef>
              <a:buClr>
                <a:schemeClr val="accent1"/>
              </a:buClr>
              <a:buNone/>
            </a:pPr>
            <a:r>
              <a:rPr lang="zh-CN" altLang="en-US" b="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</a:t>
            </a:r>
            <a:r>
              <a:rPr lang="zh-CN" altLang="en-US" b="0" dirty="0">
                <a:solidFill>
                  <a:srgbClr val="E57688"/>
                </a:solidFill>
              </a:rPr>
              <a:t>测试与纠错的关系</a:t>
            </a:r>
            <a:r>
              <a:rPr lang="en-US" altLang="zh-CN" b="0" dirty="0">
                <a:solidFill>
                  <a:srgbClr val="E57688"/>
                </a:solidFill>
              </a:rPr>
              <a:t>:</a:t>
            </a:r>
          </a:p>
        </p:txBody>
      </p:sp>
      <p:grpSp>
        <p:nvGrpSpPr>
          <p:cNvPr id="7" name="组合 669719">
            <a:extLst>
              <a:ext uri="{FF2B5EF4-FFF2-40B4-BE49-F238E27FC236}">
                <a16:creationId xmlns:a16="http://schemas.microsoft.com/office/drawing/2014/main" id="{5E3D8B95-350D-4998-B187-ABFE34C3501B}"/>
              </a:ext>
            </a:extLst>
          </p:cNvPr>
          <p:cNvGrpSpPr>
            <a:grpSpLocks/>
          </p:cNvGrpSpPr>
          <p:nvPr/>
        </p:nvGrpSpPr>
        <p:grpSpPr bwMode="auto">
          <a:xfrm>
            <a:off x="1943099" y="4729164"/>
            <a:ext cx="7634287" cy="1649413"/>
            <a:chOff x="385" y="2994"/>
            <a:chExt cx="4809" cy="1039"/>
          </a:xfrm>
        </p:grpSpPr>
        <p:grpSp>
          <p:nvGrpSpPr>
            <p:cNvPr id="8" name="组合 669704">
              <a:extLst>
                <a:ext uri="{FF2B5EF4-FFF2-40B4-BE49-F238E27FC236}">
                  <a16:creationId xmlns:a16="http://schemas.microsoft.com/office/drawing/2014/main" id="{2AAC30E4-D751-4F46-B209-359F3CCFB5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" y="2994"/>
              <a:ext cx="1240" cy="1026"/>
              <a:chOff x="143" y="2994"/>
              <a:chExt cx="1240" cy="1026"/>
            </a:xfrm>
          </p:grpSpPr>
          <p:sp>
            <p:nvSpPr>
              <p:cNvPr id="22" name="椭圆 669701">
                <a:extLst>
                  <a:ext uri="{FF2B5EF4-FFF2-40B4-BE49-F238E27FC236}">
                    <a16:creationId xmlns:a16="http://schemas.microsoft.com/office/drawing/2014/main" id="{1CDCCB70-9394-4407-B2C1-2C2E4CDD0A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30"/>
                <a:ext cx="590" cy="590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000">
                    <a:solidFill>
                      <a:srgbClr val="E57688"/>
                    </a:solidFill>
                  </a:rPr>
                  <a:t>测试</a:t>
                </a:r>
              </a:p>
            </p:txBody>
          </p:sp>
          <p:sp>
            <p:nvSpPr>
              <p:cNvPr id="23" name="直接连接符 669702">
                <a:extLst>
                  <a:ext uri="{FF2B5EF4-FFF2-40B4-BE49-F238E27FC236}">
                    <a16:creationId xmlns:a16="http://schemas.microsoft.com/office/drawing/2014/main" id="{300BE673-94ED-46E6-97FF-72FBE0ECE5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3248"/>
                <a:ext cx="363" cy="272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E57688"/>
                  </a:solidFill>
                </a:endParaRPr>
              </a:p>
            </p:txBody>
          </p:sp>
          <p:sp>
            <p:nvSpPr>
              <p:cNvPr id="25" name="文本框 669703">
                <a:extLst>
                  <a:ext uri="{FF2B5EF4-FFF2-40B4-BE49-F238E27FC236}">
                    <a16:creationId xmlns:a16="http://schemas.microsoft.com/office/drawing/2014/main" id="{9F1E7A2F-AB6E-4330-9E05-C178B90831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" y="2994"/>
                <a:ext cx="756" cy="250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>
                    <a:solidFill>
                      <a:srgbClr val="E57688"/>
                    </a:solidFill>
                  </a:rPr>
                  <a:t>测试数据</a:t>
                </a:r>
              </a:p>
            </p:txBody>
          </p:sp>
        </p:grpSp>
        <p:grpSp>
          <p:nvGrpSpPr>
            <p:cNvPr id="9" name="组合 669705">
              <a:extLst>
                <a:ext uri="{FF2B5EF4-FFF2-40B4-BE49-F238E27FC236}">
                  <a16:creationId xmlns:a16="http://schemas.microsoft.com/office/drawing/2014/main" id="{95144595-6941-453C-9714-4F8756DA3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6" y="3013"/>
              <a:ext cx="1240" cy="1007"/>
              <a:chOff x="143" y="3013"/>
              <a:chExt cx="1240" cy="1007"/>
            </a:xfrm>
          </p:grpSpPr>
          <p:sp>
            <p:nvSpPr>
              <p:cNvPr id="19" name="椭圆 669706">
                <a:extLst>
                  <a:ext uri="{FF2B5EF4-FFF2-40B4-BE49-F238E27FC236}">
                    <a16:creationId xmlns:a16="http://schemas.microsoft.com/office/drawing/2014/main" id="{BE30AB2D-390E-45E7-8C05-04E3E8D16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430"/>
                <a:ext cx="590" cy="590"/>
              </a:xfrm>
              <a:prstGeom prst="ellips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000">
                    <a:solidFill>
                      <a:srgbClr val="E57688"/>
                    </a:solidFill>
                  </a:rPr>
                  <a:t>评价</a:t>
                </a:r>
              </a:p>
            </p:txBody>
          </p:sp>
          <p:sp>
            <p:nvSpPr>
              <p:cNvPr id="20" name="直接连接符 669707">
                <a:extLst>
                  <a:ext uri="{FF2B5EF4-FFF2-40B4-BE49-F238E27FC236}">
                    <a16:creationId xmlns:a16="http://schemas.microsoft.com/office/drawing/2014/main" id="{AE480C34-D30F-4FAA-AD44-259362E45E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" y="3248"/>
                <a:ext cx="363" cy="272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E57688"/>
                  </a:solidFill>
                </a:endParaRPr>
              </a:p>
            </p:txBody>
          </p:sp>
          <p:sp>
            <p:nvSpPr>
              <p:cNvPr id="21" name="文本框 669708">
                <a:extLst>
                  <a:ext uri="{FF2B5EF4-FFF2-40B4-BE49-F238E27FC236}">
                    <a16:creationId xmlns:a16="http://schemas.microsoft.com/office/drawing/2014/main" id="{E966D536-DD6C-4E89-9318-72641EADEF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" y="3013"/>
                <a:ext cx="756" cy="250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rgbClr val="E57688"/>
                    </a:solidFill>
                  </a:rPr>
                  <a:t>期望结果</a:t>
                </a:r>
              </a:p>
            </p:txBody>
          </p:sp>
        </p:grpSp>
        <p:sp>
          <p:nvSpPr>
            <p:cNvPr id="10" name="椭圆 669710">
              <a:extLst>
                <a:ext uri="{FF2B5EF4-FFF2-40B4-BE49-F238E27FC236}">
                  <a16:creationId xmlns:a16="http://schemas.microsoft.com/office/drawing/2014/main" id="{C18F8B35-6057-4BC5-9EC2-2CACD2B1F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3430"/>
              <a:ext cx="590" cy="590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>
                  <a:solidFill>
                    <a:srgbClr val="E57688"/>
                  </a:solidFill>
                </a:rPr>
                <a:t>纠错</a:t>
              </a:r>
            </a:p>
          </p:txBody>
        </p:sp>
        <p:sp>
          <p:nvSpPr>
            <p:cNvPr id="11" name="直接连接符 669711">
              <a:extLst>
                <a:ext uri="{FF2B5EF4-FFF2-40B4-BE49-F238E27FC236}">
                  <a16:creationId xmlns:a16="http://schemas.microsoft.com/office/drawing/2014/main" id="{10D61952-CE0C-4221-9C35-ED9C3298D2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7" y="3748"/>
              <a:ext cx="72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E57688"/>
                </a:solidFill>
              </a:endParaRPr>
            </a:p>
          </p:txBody>
        </p:sp>
        <p:sp>
          <p:nvSpPr>
            <p:cNvPr id="12" name="文本框 669712">
              <a:extLst>
                <a:ext uri="{FF2B5EF4-FFF2-40B4-BE49-F238E27FC236}">
                  <a16:creationId xmlns:a16="http://schemas.microsoft.com/office/drawing/2014/main" id="{5378804C-8620-4AA1-8FC5-89FF72856E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8" y="3783"/>
              <a:ext cx="756" cy="25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E57688"/>
                  </a:solidFill>
                </a:rPr>
                <a:t>改正信息</a:t>
              </a:r>
            </a:p>
          </p:txBody>
        </p:sp>
        <p:sp>
          <p:nvSpPr>
            <p:cNvPr id="13" name="直接连接符 669713">
              <a:extLst>
                <a:ext uri="{FF2B5EF4-FFF2-40B4-BE49-F238E27FC236}">
                  <a16:creationId xmlns:a16="http://schemas.microsoft.com/office/drawing/2014/main" id="{9D94F773-C3D1-4AE1-B6B7-D4DCFAB755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1" y="3748"/>
              <a:ext cx="72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E57688"/>
                </a:solidFill>
              </a:endParaRPr>
            </a:p>
          </p:txBody>
        </p:sp>
        <p:sp>
          <p:nvSpPr>
            <p:cNvPr id="14" name="直接连接符 669714">
              <a:extLst>
                <a:ext uri="{FF2B5EF4-FFF2-40B4-BE49-F238E27FC236}">
                  <a16:creationId xmlns:a16="http://schemas.microsoft.com/office/drawing/2014/main" id="{D871875A-B395-4EAC-BFFD-0C482D4579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2" y="3748"/>
              <a:ext cx="72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E57688"/>
                </a:solidFill>
              </a:endParaRPr>
            </a:p>
          </p:txBody>
        </p:sp>
        <p:sp>
          <p:nvSpPr>
            <p:cNvPr id="15" name="文本框 669715">
              <a:extLst>
                <a:ext uri="{FF2B5EF4-FFF2-40B4-BE49-F238E27FC236}">
                  <a16:creationId xmlns:a16="http://schemas.microsoft.com/office/drawing/2014/main" id="{28D9E746-A422-4346-8441-CC08BA457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2" y="3771"/>
              <a:ext cx="756" cy="25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E57688"/>
                  </a:solidFill>
                </a:rPr>
                <a:t>错误信息</a:t>
              </a:r>
            </a:p>
          </p:txBody>
        </p:sp>
        <p:sp>
          <p:nvSpPr>
            <p:cNvPr id="16" name="文本框 669716">
              <a:extLst>
                <a:ext uri="{FF2B5EF4-FFF2-40B4-BE49-F238E27FC236}">
                  <a16:creationId xmlns:a16="http://schemas.microsoft.com/office/drawing/2014/main" id="{54093DC8-B846-4D01-968C-AE9E63B47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3" y="3770"/>
              <a:ext cx="756" cy="25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E57688"/>
                  </a:solidFill>
                </a:rPr>
                <a:t>测试结果</a:t>
              </a:r>
            </a:p>
          </p:txBody>
        </p:sp>
        <p:sp>
          <p:nvSpPr>
            <p:cNvPr id="17" name="文本框 669717">
              <a:extLst>
                <a:ext uri="{FF2B5EF4-FFF2-40B4-BE49-F238E27FC236}">
                  <a16:creationId xmlns:a16="http://schemas.microsoft.com/office/drawing/2014/main" id="{1EBFDBCA-1C61-4468-A380-DEBB04D3B0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3783"/>
              <a:ext cx="436" cy="25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E57688"/>
                  </a:solidFill>
                </a:rPr>
                <a:t>程序</a:t>
              </a:r>
            </a:p>
          </p:txBody>
        </p:sp>
        <p:sp>
          <p:nvSpPr>
            <p:cNvPr id="18" name="直接连接符 669718">
              <a:extLst>
                <a:ext uri="{FF2B5EF4-FFF2-40B4-BE49-F238E27FC236}">
                  <a16:creationId xmlns:a16="http://schemas.microsoft.com/office/drawing/2014/main" id="{BB99AF16-644C-4613-807E-ACED6DF1B9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3748"/>
              <a:ext cx="8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solidFill>
                  <a:srgbClr val="E5768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55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89355" y="269240"/>
            <a:ext cx="3502660" cy="529590"/>
            <a:chOff x="1873" y="424"/>
            <a:chExt cx="2575" cy="834"/>
          </a:xfrm>
        </p:grpSpPr>
        <p:sp>
          <p:nvSpPr>
            <p:cNvPr id="24" name="矩形 23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984" y="535"/>
              <a:ext cx="2464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lstStyle/>
            <a:p>
              <a:pPr lvl="0" defTabSz="914400">
                <a:defRPr/>
              </a:pPr>
              <a:r>
                <a:rPr lang="zh-CN" altLang="en-US" sz="2400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测试的特性</a:t>
              </a:r>
            </a:p>
          </p:txBody>
        </p:sp>
      </p:grpSp>
      <p:sp>
        <p:nvSpPr>
          <p:cNvPr id="6" name="副标题 757761">
            <a:extLst>
              <a:ext uri="{FF2B5EF4-FFF2-40B4-BE49-F238E27FC236}">
                <a16:creationId xmlns:a16="http://schemas.microsoft.com/office/drawing/2014/main" id="{AD5E2A59-3D5A-48D9-845A-69428AAD663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189355" y="1010762"/>
            <a:ext cx="8382000" cy="514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6350">
              <a:buFontTx/>
              <a:buNone/>
            </a:pPr>
            <a:endParaRPr lang="zh-CN" altLang="en-US" dirty="0">
              <a:solidFill>
                <a:srgbClr val="E57688"/>
              </a:solidFill>
              <a:latin typeface="宋体" panose="02010600030101010101" pitchFamily="2" charset="-122"/>
            </a:endParaRPr>
          </a:p>
          <a:p>
            <a:pPr marL="336550" indent="0">
              <a:buClr>
                <a:srgbClr val="800000"/>
              </a:buClr>
              <a:buNone/>
            </a:pPr>
            <a:r>
              <a:rPr lang="zh-CN" altLang="en-US" b="0" kern="0" dirty="0">
                <a:solidFill>
                  <a:srgbClr val="E576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</a:t>
            </a:r>
            <a:r>
              <a:rPr lang="zh-CN" altLang="en-US" dirty="0">
                <a:solidFill>
                  <a:srgbClr val="E57688"/>
                </a:solidFill>
              </a:rPr>
              <a:t>挑剔性</a:t>
            </a:r>
          </a:p>
          <a:p>
            <a:pPr indent="-6350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E57688"/>
                </a:solidFill>
              </a:rPr>
              <a:t>       抱着为证明程序有错的目的去测试 </a:t>
            </a:r>
          </a:p>
          <a:p>
            <a:pPr marL="336550" indent="0">
              <a:buClr>
                <a:srgbClr val="800000"/>
              </a:buClr>
              <a:buNone/>
            </a:pPr>
            <a:r>
              <a:rPr lang="zh-CN" altLang="en-US" b="0" kern="0" dirty="0">
                <a:solidFill>
                  <a:srgbClr val="E576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</a:t>
            </a:r>
            <a:r>
              <a:rPr lang="zh-CN" altLang="en-US" dirty="0">
                <a:solidFill>
                  <a:srgbClr val="E57688"/>
                </a:solidFill>
              </a:rPr>
              <a:t>复杂性 </a:t>
            </a:r>
          </a:p>
          <a:p>
            <a:pPr indent="-6350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E57688"/>
                </a:solidFill>
              </a:rPr>
              <a:t>      设计合适的测试用例 </a:t>
            </a:r>
          </a:p>
          <a:p>
            <a:pPr marL="336550" indent="0">
              <a:buClr>
                <a:srgbClr val="800000"/>
              </a:buClr>
              <a:buNone/>
            </a:pPr>
            <a:r>
              <a:rPr lang="zh-CN" altLang="en-US" b="0" kern="0" dirty="0">
                <a:solidFill>
                  <a:srgbClr val="E576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</a:t>
            </a:r>
            <a:r>
              <a:rPr lang="zh-CN" altLang="en-US" dirty="0">
                <a:solidFill>
                  <a:srgbClr val="E57688"/>
                </a:solidFill>
              </a:rPr>
              <a:t>不彻底性 </a:t>
            </a:r>
          </a:p>
          <a:p>
            <a:pPr lvl="1"/>
            <a:r>
              <a:rPr lang="en-US" altLang="zh-CN" dirty="0">
                <a:solidFill>
                  <a:srgbClr val="E57688"/>
                </a:solidFill>
              </a:rPr>
              <a:t>  Dijkstra </a:t>
            </a:r>
            <a:r>
              <a:rPr lang="zh-CN" altLang="en-US" dirty="0">
                <a:solidFill>
                  <a:srgbClr val="E57688"/>
                </a:solidFill>
              </a:rPr>
              <a:t>一句名言：“程序测试只能证明错误的存在，但不能证明错误不存在” </a:t>
            </a:r>
          </a:p>
          <a:p>
            <a:pPr lvl="1"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14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89355" y="269240"/>
            <a:ext cx="3502660" cy="529590"/>
            <a:chOff x="1873" y="424"/>
            <a:chExt cx="2575" cy="834"/>
          </a:xfrm>
        </p:grpSpPr>
        <p:sp>
          <p:nvSpPr>
            <p:cNvPr id="24" name="矩形 23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984" y="535"/>
              <a:ext cx="2464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lstStyle/>
            <a:p>
              <a:pPr lvl="0" defTabSz="914400">
                <a:defRPr/>
              </a:pPr>
              <a:r>
                <a:rPr lang="zh-CN" altLang="en-US" sz="2400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软件测试准则</a:t>
              </a:r>
            </a:p>
          </p:txBody>
        </p:sp>
      </p:grpSp>
      <p:sp>
        <p:nvSpPr>
          <p:cNvPr id="6" name="副标题 757761">
            <a:extLst>
              <a:ext uri="{FF2B5EF4-FFF2-40B4-BE49-F238E27FC236}">
                <a16:creationId xmlns:a16="http://schemas.microsoft.com/office/drawing/2014/main" id="{AD5E2A59-3D5A-48D9-845A-69428AAD663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189355" y="1010762"/>
            <a:ext cx="8382000" cy="514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6350">
              <a:lnSpc>
                <a:spcPct val="90000"/>
              </a:lnSpc>
              <a:buFontTx/>
              <a:buNone/>
            </a:pPr>
            <a:r>
              <a:rPr lang="zh-CN" altLang="en-US" dirty="0">
                <a:solidFill>
                  <a:srgbClr val="E57688"/>
                </a:solidFill>
              </a:rPr>
              <a:t>（</a:t>
            </a:r>
            <a:r>
              <a:rPr lang="en-US" altLang="zh-CN" dirty="0">
                <a:solidFill>
                  <a:srgbClr val="E57688"/>
                </a:solidFill>
              </a:rPr>
              <a:t>1</a:t>
            </a:r>
            <a:r>
              <a:rPr lang="zh-CN" altLang="en-US" dirty="0">
                <a:solidFill>
                  <a:srgbClr val="E57688"/>
                </a:solidFill>
              </a:rPr>
              <a:t>） 所有测试都应该能追溯到用户需求。</a:t>
            </a:r>
          </a:p>
          <a:p>
            <a:pPr indent="-6350">
              <a:lnSpc>
                <a:spcPct val="90000"/>
              </a:lnSpc>
              <a:buFontTx/>
              <a:buNone/>
            </a:pPr>
            <a:r>
              <a:rPr lang="zh-CN" altLang="en-US" dirty="0">
                <a:solidFill>
                  <a:srgbClr val="E57688"/>
                </a:solidFill>
              </a:rPr>
              <a:t>（</a:t>
            </a:r>
            <a:r>
              <a:rPr lang="en-US" altLang="zh-CN" dirty="0">
                <a:solidFill>
                  <a:srgbClr val="E57688"/>
                </a:solidFill>
              </a:rPr>
              <a:t>2</a:t>
            </a:r>
            <a:r>
              <a:rPr lang="zh-CN" altLang="en-US" dirty="0">
                <a:solidFill>
                  <a:srgbClr val="E57688"/>
                </a:solidFill>
              </a:rPr>
              <a:t>） 应该远在测试开始之前就制定出测试计划。</a:t>
            </a:r>
          </a:p>
          <a:p>
            <a:pPr indent="-6350">
              <a:lnSpc>
                <a:spcPct val="90000"/>
              </a:lnSpc>
              <a:buFontTx/>
              <a:buNone/>
            </a:pPr>
            <a:r>
              <a:rPr lang="zh-CN" altLang="en-US" dirty="0">
                <a:solidFill>
                  <a:srgbClr val="E57688"/>
                </a:solidFill>
              </a:rPr>
              <a:t>（</a:t>
            </a:r>
            <a:r>
              <a:rPr lang="en-US" altLang="zh-CN" dirty="0">
                <a:solidFill>
                  <a:srgbClr val="E57688"/>
                </a:solidFill>
              </a:rPr>
              <a:t>3</a:t>
            </a:r>
            <a:r>
              <a:rPr lang="zh-CN" altLang="en-US" dirty="0">
                <a:solidFill>
                  <a:srgbClr val="E57688"/>
                </a:solidFill>
              </a:rPr>
              <a:t>） 把</a:t>
            </a:r>
            <a:r>
              <a:rPr lang="en-US" altLang="zh-CN" dirty="0">
                <a:solidFill>
                  <a:srgbClr val="E57688"/>
                </a:solidFill>
              </a:rPr>
              <a:t>Pareto</a:t>
            </a:r>
            <a:r>
              <a:rPr lang="zh-CN" altLang="en-US" dirty="0">
                <a:solidFill>
                  <a:srgbClr val="E57688"/>
                </a:solidFill>
              </a:rPr>
              <a:t>原理应用到软件测试中。</a:t>
            </a:r>
          </a:p>
          <a:p>
            <a:pPr indent="-6350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E57688"/>
                </a:solidFill>
              </a:rPr>
              <a:t>        Pareto</a:t>
            </a:r>
            <a:r>
              <a:rPr lang="zh-CN" altLang="en-US" dirty="0">
                <a:solidFill>
                  <a:srgbClr val="E57688"/>
                </a:solidFill>
              </a:rPr>
              <a:t>原理说明，测试发现的错误中的</a:t>
            </a:r>
            <a:r>
              <a:rPr lang="en-US" altLang="zh-CN" dirty="0">
                <a:solidFill>
                  <a:srgbClr val="E57688"/>
                </a:solidFill>
              </a:rPr>
              <a:t>80%</a:t>
            </a:r>
            <a:r>
              <a:rPr lang="zh-CN" altLang="en-US" dirty="0">
                <a:solidFill>
                  <a:srgbClr val="E57688"/>
                </a:solidFill>
              </a:rPr>
              <a:t>很可能是由程序中</a:t>
            </a:r>
            <a:r>
              <a:rPr lang="en-US" altLang="zh-CN" dirty="0">
                <a:solidFill>
                  <a:srgbClr val="E57688"/>
                </a:solidFill>
              </a:rPr>
              <a:t>20%</a:t>
            </a:r>
            <a:r>
              <a:rPr lang="zh-CN" altLang="en-US" dirty="0">
                <a:solidFill>
                  <a:srgbClr val="E57688"/>
                </a:solidFill>
              </a:rPr>
              <a:t>的模块造成的。</a:t>
            </a:r>
          </a:p>
          <a:p>
            <a:pPr indent="-6350">
              <a:lnSpc>
                <a:spcPct val="90000"/>
              </a:lnSpc>
              <a:buFontTx/>
              <a:buNone/>
            </a:pPr>
            <a:r>
              <a:rPr lang="zh-CN" altLang="en-US" dirty="0">
                <a:solidFill>
                  <a:srgbClr val="E57688"/>
                </a:solidFill>
              </a:rPr>
              <a:t>（</a:t>
            </a:r>
            <a:r>
              <a:rPr lang="en-US" altLang="zh-CN" dirty="0">
                <a:solidFill>
                  <a:srgbClr val="E57688"/>
                </a:solidFill>
              </a:rPr>
              <a:t>4</a:t>
            </a:r>
            <a:r>
              <a:rPr lang="zh-CN" altLang="en-US" dirty="0">
                <a:solidFill>
                  <a:srgbClr val="E57688"/>
                </a:solidFill>
              </a:rPr>
              <a:t>） 应该从“小规模”测试开始，并逐步进行“大规模”测试。</a:t>
            </a:r>
          </a:p>
          <a:p>
            <a:pPr indent="-6350">
              <a:lnSpc>
                <a:spcPct val="90000"/>
              </a:lnSpc>
              <a:buFontTx/>
              <a:buNone/>
            </a:pPr>
            <a:r>
              <a:rPr lang="zh-CN" altLang="en-US" dirty="0">
                <a:solidFill>
                  <a:srgbClr val="E57688"/>
                </a:solidFill>
              </a:rPr>
              <a:t>（</a:t>
            </a:r>
            <a:r>
              <a:rPr lang="en-US" altLang="zh-CN" dirty="0">
                <a:solidFill>
                  <a:srgbClr val="E57688"/>
                </a:solidFill>
              </a:rPr>
              <a:t>5</a:t>
            </a:r>
            <a:r>
              <a:rPr lang="zh-CN" altLang="en-US" dirty="0">
                <a:solidFill>
                  <a:srgbClr val="E57688"/>
                </a:solidFill>
              </a:rPr>
              <a:t>） 穷举测试是不可能的。测试只能证明程序中有错误，不能证明程序中没有错误。</a:t>
            </a:r>
          </a:p>
          <a:p>
            <a:pPr indent="-6350">
              <a:lnSpc>
                <a:spcPct val="90000"/>
              </a:lnSpc>
              <a:buFontTx/>
              <a:buNone/>
            </a:pPr>
            <a:r>
              <a:rPr lang="zh-CN" altLang="en-US" dirty="0">
                <a:solidFill>
                  <a:srgbClr val="E57688"/>
                </a:solidFill>
              </a:rPr>
              <a:t>（</a:t>
            </a:r>
            <a:r>
              <a:rPr lang="en-US" altLang="zh-CN" dirty="0">
                <a:solidFill>
                  <a:srgbClr val="E57688"/>
                </a:solidFill>
              </a:rPr>
              <a:t>6</a:t>
            </a:r>
            <a:r>
              <a:rPr lang="zh-CN" altLang="en-US" dirty="0">
                <a:solidFill>
                  <a:srgbClr val="E57688"/>
                </a:solidFill>
              </a:rPr>
              <a:t>） 为了达到最佳的测试效果，应该由独立的第三方从事测试工作。</a:t>
            </a:r>
          </a:p>
        </p:txBody>
      </p:sp>
    </p:spTree>
    <p:extLst>
      <p:ext uri="{BB962C8B-B14F-4D97-AF65-F5344CB8AC3E}">
        <p14:creationId xmlns:p14="http://schemas.microsoft.com/office/powerpoint/2010/main" val="262939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89355" y="269240"/>
            <a:ext cx="3502660" cy="529590"/>
            <a:chOff x="1873" y="424"/>
            <a:chExt cx="2575" cy="834"/>
          </a:xfrm>
        </p:grpSpPr>
        <p:sp>
          <p:nvSpPr>
            <p:cNvPr id="24" name="矩形 23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984" y="535"/>
              <a:ext cx="2464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lstStyle/>
            <a:p>
              <a:pPr lvl="0" defTabSz="914400">
                <a:defRPr/>
              </a:pPr>
              <a:r>
                <a:rPr lang="zh-CN" altLang="en-US" sz="2400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测试方法</a:t>
              </a:r>
            </a:p>
          </p:txBody>
        </p:sp>
      </p:grpSp>
      <p:sp>
        <p:nvSpPr>
          <p:cNvPr id="6" name="副标题 757761">
            <a:extLst>
              <a:ext uri="{FF2B5EF4-FFF2-40B4-BE49-F238E27FC236}">
                <a16:creationId xmlns:a16="http://schemas.microsoft.com/office/drawing/2014/main" id="{AD5E2A59-3D5A-48D9-845A-69428AAD663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189355" y="1279367"/>
            <a:ext cx="8382000" cy="514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550" indent="0">
              <a:buClr>
                <a:srgbClr val="800000"/>
              </a:buClr>
              <a:buNone/>
            </a:pPr>
            <a:r>
              <a:rPr lang="zh-CN" altLang="en-US" b="0" kern="0" dirty="0">
                <a:solidFill>
                  <a:srgbClr val="E576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</a:t>
            </a:r>
            <a:r>
              <a:rPr lang="zh-CN" altLang="en-US" dirty="0">
                <a:solidFill>
                  <a:srgbClr val="E57688"/>
                </a:solidFill>
              </a:rPr>
              <a:t>静态分析（不执行程序）</a:t>
            </a:r>
          </a:p>
          <a:p>
            <a:pPr marL="457200" lvl="1" indent="0">
              <a:buNone/>
            </a:pPr>
            <a:r>
              <a:rPr lang="zh-CN" altLang="en-US" b="0" kern="0" dirty="0">
                <a:solidFill>
                  <a:srgbClr val="E576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●</a:t>
            </a:r>
            <a:r>
              <a:rPr lang="zh-CN" altLang="en-US" dirty="0">
                <a:solidFill>
                  <a:srgbClr val="E57688"/>
                </a:solidFill>
              </a:rPr>
              <a:t>静态分析器</a:t>
            </a:r>
          </a:p>
          <a:p>
            <a:pPr marL="457200" lvl="1" indent="0">
              <a:buNone/>
            </a:pPr>
            <a:r>
              <a:rPr lang="zh-CN" altLang="en-US" b="0" kern="0" dirty="0">
                <a:solidFill>
                  <a:srgbClr val="E576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●</a:t>
            </a:r>
            <a:r>
              <a:rPr lang="zh-CN" altLang="en-US" dirty="0">
                <a:solidFill>
                  <a:srgbClr val="E57688"/>
                </a:solidFill>
              </a:rPr>
              <a:t>代码评审（人工测试）</a:t>
            </a:r>
          </a:p>
          <a:p>
            <a:pPr marL="336550" indent="0">
              <a:buClr>
                <a:srgbClr val="800000"/>
              </a:buClr>
              <a:buNone/>
            </a:pPr>
            <a:r>
              <a:rPr lang="zh-CN" altLang="en-US" b="0" kern="0" dirty="0">
                <a:solidFill>
                  <a:srgbClr val="E576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</a:t>
            </a:r>
            <a:r>
              <a:rPr lang="zh-CN" altLang="en-US" dirty="0">
                <a:solidFill>
                  <a:srgbClr val="E57688"/>
                </a:solidFill>
              </a:rPr>
              <a:t>动态分析（执行程序）</a:t>
            </a:r>
          </a:p>
          <a:p>
            <a:pPr marL="457200" lvl="1" indent="0">
              <a:buNone/>
            </a:pPr>
            <a:r>
              <a:rPr lang="zh-CN" altLang="en-US" b="0" kern="0" dirty="0">
                <a:solidFill>
                  <a:srgbClr val="E576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●</a:t>
            </a:r>
            <a:r>
              <a:rPr lang="zh-CN" altLang="en-US" dirty="0">
                <a:solidFill>
                  <a:srgbClr val="E57688"/>
                </a:solidFill>
              </a:rPr>
              <a:t>黑盒测试</a:t>
            </a:r>
          </a:p>
          <a:p>
            <a:pPr marL="914400" lvl="2" indent="0">
              <a:buNone/>
            </a:pPr>
            <a:r>
              <a:rPr lang="zh-CN" altLang="en-US" b="0" kern="0" dirty="0">
                <a:solidFill>
                  <a:srgbClr val="E576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</a:t>
            </a:r>
            <a:r>
              <a:rPr lang="zh-CN" altLang="en-US" dirty="0">
                <a:solidFill>
                  <a:srgbClr val="E57688"/>
                </a:solidFill>
              </a:rPr>
              <a:t>测试程序功能</a:t>
            </a:r>
          </a:p>
          <a:p>
            <a:pPr marL="457200" lvl="1" indent="0">
              <a:buNone/>
            </a:pPr>
            <a:r>
              <a:rPr lang="zh-CN" altLang="en-US" b="0" kern="0" dirty="0">
                <a:solidFill>
                  <a:srgbClr val="E576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</a:t>
            </a:r>
            <a:r>
              <a:rPr lang="zh-CN" altLang="en-US" dirty="0">
                <a:solidFill>
                  <a:srgbClr val="E57688"/>
                </a:solidFill>
              </a:rPr>
              <a:t>白盒测试</a:t>
            </a:r>
          </a:p>
          <a:p>
            <a:pPr marL="914400" lvl="2" indent="0">
              <a:buNone/>
            </a:pPr>
            <a:r>
              <a:rPr lang="zh-CN" altLang="en-US" b="0" kern="0" dirty="0">
                <a:solidFill>
                  <a:srgbClr val="E576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</a:t>
            </a:r>
            <a:r>
              <a:rPr lang="zh-CN" altLang="en-US" dirty="0">
                <a:solidFill>
                  <a:srgbClr val="E57688"/>
                </a:solidFill>
              </a:rPr>
              <a:t>测试程序结构</a:t>
            </a:r>
          </a:p>
        </p:txBody>
      </p:sp>
    </p:spTree>
    <p:extLst>
      <p:ext uri="{BB962C8B-B14F-4D97-AF65-F5344CB8AC3E}">
        <p14:creationId xmlns:p14="http://schemas.microsoft.com/office/powerpoint/2010/main" val="103386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89355" y="269240"/>
            <a:ext cx="3502660" cy="529590"/>
            <a:chOff x="1873" y="424"/>
            <a:chExt cx="2575" cy="834"/>
          </a:xfrm>
        </p:grpSpPr>
        <p:sp>
          <p:nvSpPr>
            <p:cNvPr id="24" name="矩形 23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984" y="535"/>
              <a:ext cx="2464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lstStyle/>
            <a:p>
              <a:pPr lvl="0" defTabSz="914400">
                <a:defRPr/>
              </a:pPr>
              <a:r>
                <a:rPr lang="zh-CN" altLang="en-US" sz="2400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测试步骤</a:t>
              </a:r>
            </a:p>
          </p:txBody>
        </p:sp>
      </p:grpSp>
      <p:sp>
        <p:nvSpPr>
          <p:cNvPr id="6" name="副标题 757761">
            <a:extLst>
              <a:ext uri="{FF2B5EF4-FFF2-40B4-BE49-F238E27FC236}">
                <a16:creationId xmlns:a16="http://schemas.microsoft.com/office/drawing/2014/main" id="{AD5E2A59-3D5A-48D9-845A-69428AAD663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01014" y="869314"/>
            <a:ext cx="11290936" cy="571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6350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E57688"/>
                </a:solidFill>
              </a:rPr>
              <a:t>(1) </a:t>
            </a:r>
            <a:r>
              <a:rPr lang="zh-CN" altLang="en-US" dirty="0">
                <a:solidFill>
                  <a:srgbClr val="E57688"/>
                </a:solidFill>
              </a:rPr>
              <a:t>模块测试</a:t>
            </a:r>
          </a:p>
          <a:p>
            <a:pPr indent="-6350">
              <a:lnSpc>
                <a:spcPct val="90000"/>
              </a:lnSpc>
              <a:buFontTx/>
              <a:buNone/>
            </a:pPr>
            <a:r>
              <a:rPr lang="zh-CN" altLang="en-US" dirty="0">
                <a:solidFill>
                  <a:srgbClr val="E57688"/>
                </a:solidFill>
              </a:rPr>
              <a:t>        </a:t>
            </a:r>
            <a:r>
              <a:rPr lang="zh-CN" altLang="en-US" b="0" dirty="0">
                <a:solidFill>
                  <a:srgbClr val="E57688"/>
                </a:solidFill>
              </a:rPr>
              <a:t>对单独的一个模块（函数）进行测试。模块测试的目的是发现并改正程序模块中的错误，保证每个模块作为一个单元能正确运行。模块测试通常又称为单元测试。在这个测试步骤中所发现的往往是编码和详细设计的错误。</a:t>
            </a:r>
          </a:p>
          <a:p>
            <a:pPr indent="-6350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E57688"/>
                </a:solidFill>
              </a:rPr>
              <a:t>(2) </a:t>
            </a:r>
            <a:r>
              <a:rPr lang="zh-CN" altLang="en-US" dirty="0">
                <a:solidFill>
                  <a:srgbClr val="E57688"/>
                </a:solidFill>
              </a:rPr>
              <a:t>子系统测试</a:t>
            </a:r>
          </a:p>
          <a:p>
            <a:pPr indent="-6350">
              <a:lnSpc>
                <a:spcPct val="90000"/>
              </a:lnSpc>
              <a:buFontTx/>
              <a:buNone/>
            </a:pPr>
            <a:r>
              <a:rPr lang="zh-CN" altLang="en-US" dirty="0">
                <a:solidFill>
                  <a:srgbClr val="E57688"/>
                </a:solidFill>
              </a:rPr>
              <a:t>       </a:t>
            </a:r>
            <a:r>
              <a:rPr lang="zh-CN" altLang="en-US" b="0" dirty="0">
                <a:solidFill>
                  <a:srgbClr val="E57688"/>
                </a:solidFill>
              </a:rPr>
              <a:t> 把经过单元测试的模块组装成一个子系统，在组装的过程中同时进行测试。模块相互间的协调和通信是这个测试过程中的主要问题，因此，这个步骤着重测试模块的接口。</a:t>
            </a:r>
          </a:p>
          <a:p>
            <a:pPr indent="-6350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E57688"/>
                </a:solidFill>
              </a:rPr>
              <a:t>(3) </a:t>
            </a:r>
            <a:r>
              <a:rPr lang="zh-CN" altLang="en-US" dirty="0">
                <a:solidFill>
                  <a:srgbClr val="E57688"/>
                </a:solidFill>
              </a:rPr>
              <a:t>系统测试</a:t>
            </a:r>
          </a:p>
          <a:p>
            <a:pPr indent="-6350">
              <a:lnSpc>
                <a:spcPct val="90000"/>
              </a:lnSpc>
              <a:buFontTx/>
              <a:buNone/>
            </a:pPr>
            <a:r>
              <a:rPr lang="zh-CN" altLang="en-US" dirty="0">
                <a:solidFill>
                  <a:srgbClr val="E57688"/>
                </a:solidFill>
              </a:rPr>
              <a:t>        </a:t>
            </a:r>
            <a:r>
              <a:rPr lang="zh-CN" altLang="en-US" b="0" dirty="0">
                <a:solidFill>
                  <a:srgbClr val="E57688"/>
                </a:solidFill>
              </a:rPr>
              <a:t>把经过测试的子系统装配成一个完整的系统来测试。验证系统确实能提供需求说明书中指定的功能，在这个测试步骤中发现的往往是软件设计中的错误，也可能发现需求说明中的错误。</a:t>
            </a:r>
            <a:endParaRPr lang="en-US" altLang="zh-CN" b="0" dirty="0">
              <a:solidFill>
                <a:srgbClr val="E576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31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178840" y="1029902"/>
            <a:ext cx="2149351" cy="21505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lang="zh-CN" altLang="en-US" sz="2400"/>
          </a:p>
        </p:txBody>
      </p:sp>
      <p:sp>
        <p:nvSpPr>
          <p:cNvPr id="36" name="TextBox 59"/>
          <p:cNvSpPr txBox="1">
            <a:spLocks noChangeArrowheads="1"/>
          </p:cNvSpPr>
          <p:nvPr/>
        </p:nvSpPr>
        <p:spPr bwMode="auto">
          <a:xfrm>
            <a:off x="830507" y="1419279"/>
            <a:ext cx="2846014" cy="1224524"/>
          </a:xfrm>
          <a:prstGeom prst="rect">
            <a:avLst/>
          </a:prstGeom>
          <a:noFill/>
          <a:ln>
            <a:noFill/>
          </a:ln>
        </p:spPr>
        <p:txBody>
          <a:bodyPr wrap="square" lIns="91400" tIns="45699" rIns="91400" bIns="4569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3765">
              <a:lnSpc>
                <a:spcPct val="120000"/>
              </a:lnSpc>
              <a:defRPr/>
            </a:pPr>
            <a:r>
              <a:rPr lang="zh-CN" altLang="en-US" sz="3730" b="1" kern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sz="3200" b="1" kern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3200" b="1" kern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3765">
              <a:lnSpc>
                <a:spcPct val="120000"/>
              </a:lnSpc>
              <a:defRPr/>
            </a:pPr>
            <a:r>
              <a:rPr lang="en-US" altLang="zh-CN" sz="2400" kern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ko-KR" sz="2400" kern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-11134" y="4048123"/>
            <a:ext cx="12233163" cy="1271902"/>
          </a:xfrm>
          <a:custGeom>
            <a:avLst/>
            <a:gdLst>
              <a:gd name="connsiteX0" fmla="*/ 0 w 12721389"/>
              <a:gd name="connsiteY0" fmla="*/ 532365 h 1078137"/>
              <a:gd name="connsiteX1" fmla="*/ 3593431 w 12721389"/>
              <a:gd name="connsiteY1" fmla="*/ 51102 h 1078137"/>
              <a:gd name="connsiteX2" fmla="*/ 7908758 w 12721389"/>
              <a:gd name="connsiteY2" fmla="*/ 1077797 h 1078137"/>
              <a:gd name="connsiteX3" fmla="*/ 11774905 w 12721389"/>
              <a:gd name="connsiteY3" fmla="*/ 163397 h 1078137"/>
              <a:gd name="connsiteX4" fmla="*/ 12721389 w 12721389"/>
              <a:gd name="connsiteY4" fmla="*/ 35060 h 1078137"/>
              <a:gd name="connsiteX0-1" fmla="*/ 0 w 12721389"/>
              <a:gd name="connsiteY0-2" fmla="*/ 532365 h 1078137"/>
              <a:gd name="connsiteX1-3" fmla="*/ 3593431 w 12721389"/>
              <a:gd name="connsiteY1-4" fmla="*/ 51102 h 1078137"/>
              <a:gd name="connsiteX2-5" fmla="*/ 7908758 w 12721389"/>
              <a:gd name="connsiteY2-6" fmla="*/ 1077797 h 1078137"/>
              <a:gd name="connsiteX3-7" fmla="*/ 11774905 w 12721389"/>
              <a:gd name="connsiteY3-8" fmla="*/ 163397 h 1078137"/>
              <a:gd name="connsiteX4-9" fmla="*/ 12721389 w 12721389"/>
              <a:gd name="connsiteY4-10" fmla="*/ 35060 h 1078137"/>
              <a:gd name="connsiteX0-11" fmla="*/ 0 w 12721389"/>
              <a:gd name="connsiteY0-12" fmla="*/ 503854 h 1049626"/>
              <a:gd name="connsiteX1-13" fmla="*/ 3593431 w 12721389"/>
              <a:gd name="connsiteY1-14" fmla="*/ 22591 h 1049626"/>
              <a:gd name="connsiteX2-15" fmla="*/ 7908758 w 12721389"/>
              <a:gd name="connsiteY2-16" fmla="*/ 1049286 h 1049626"/>
              <a:gd name="connsiteX3-17" fmla="*/ 11774905 w 12721389"/>
              <a:gd name="connsiteY3-18" fmla="*/ 134886 h 1049626"/>
              <a:gd name="connsiteX4-19" fmla="*/ 12721389 w 12721389"/>
              <a:gd name="connsiteY4-20" fmla="*/ 6549 h 1049626"/>
              <a:gd name="connsiteX0-21" fmla="*/ 0 w 12368463"/>
              <a:gd name="connsiteY0-22" fmla="*/ 498433 h 1044197"/>
              <a:gd name="connsiteX1-23" fmla="*/ 3593431 w 12368463"/>
              <a:gd name="connsiteY1-24" fmla="*/ 17170 h 1044197"/>
              <a:gd name="connsiteX2-25" fmla="*/ 7908758 w 12368463"/>
              <a:gd name="connsiteY2-26" fmla="*/ 1043865 h 1044197"/>
              <a:gd name="connsiteX3-27" fmla="*/ 11774905 w 12368463"/>
              <a:gd name="connsiteY3-28" fmla="*/ 129465 h 1044197"/>
              <a:gd name="connsiteX4-29" fmla="*/ 12368463 w 12368463"/>
              <a:gd name="connsiteY4-30" fmla="*/ 113423 h 1044197"/>
              <a:gd name="connsiteX0-31" fmla="*/ 0 w 12368463"/>
              <a:gd name="connsiteY0-32" fmla="*/ 498433 h 1044197"/>
              <a:gd name="connsiteX1-33" fmla="*/ 3593431 w 12368463"/>
              <a:gd name="connsiteY1-34" fmla="*/ 17170 h 1044197"/>
              <a:gd name="connsiteX2-35" fmla="*/ 7908758 w 12368463"/>
              <a:gd name="connsiteY2-36" fmla="*/ 1043865 h 1044197"/>
              <a:gd name="connsiteX3-37" fmla="*/ 11774905 w 12368463"/>
              <a:gd name="connsiteY3-38" fmla="*/ 129465 h 1044197"/>
              <a:gd name="connsiteX4-39" fmla="*/ 12368463 w 12368463"/>
              <a:gd name="connsiteY4-40" fmla="*/ 113423 h 1044197"/>
              <a:gd name="connsiteX0-41" fmla="*/ 0 w 12368463"/>
              <a:gd name="connsiteY0-42" fmla="*/ 498433 h 1045860"/>
              <a:gd name="connsiteX1-43" fmla="*/ 3593431 w 12368463"/>
              <a:gd name="connsiteY1-44" fmla="*/ 17170 h 1045860"/>
              <a:gd name="connsiteX2-45" fmla="*/ 7908758 w 12368463"/>
              <a:gd name="connsiteY2-46" fmla="*/ 1043865 h 1045860"/>
              <a:gd name="connsiteX3-47" fmla="*/ 11357810 w 12368463"/>
              <a:gd name="connsiteY3-48" fmla="*/ 273844 h 1045860"/>
              <a:gd name="connsiteX4-49" fmla="*/ 12368463 w 12368463"/>
              <a:gd name="connsiteY4-50" fmla="*/ 113423 h 1045860"/>
              <a:gd name="connsiteX0-51" fmla="*/ 0 w 12368463"/>
              <a:gd name="connsiteY0-52" fmla="*/ 503294 h 1146765"/>
              <a:gd name="connsiteX1-53" fmla="*/ 3593431 w 12368463"/>
              <a:gd name="connsiteY1-54" fmla="*/ 22031 h 1146765"/>
              <a:gd name="connsiteX2-55" fmla="*/ 8855242 w 12368463"/>
              <a:gd name="connsiteY2-56" fmla="*/ 1144979 h 1146765"/>
              <a:gd name="connsiteX3-57" fmla="*/ 11357810 w 12368463"/>
              <a:gd name="connsiteY3-58" fmla="*/ 278705 h 1146765"/>
              <a:gd name="connsiteX4-59" fmla="*/ 12368463 w 12368463"/>
              <a:gd name="connsiteY4-60" fmla="*/ 118284 h 1146765"/>
              <a:gd name="connsiteX0-61" fmla="*/ 0 w 12368463"/>
              <a:gd name="connsiteY0-62" fmla="*/ 503294 h 1157827"/>
              <a:gd name="connsiteX1-63" fmla="*/ 3593431 w 12368463"/>
              <a:gd name="connsiteY1-64" fmla="*/ 22031 h 1157827"/>
              <a:gd name="connsiteX2-65" fmla="*/ 8855242 w 12368463"/>
              <a:gd name="connsiteY2-66" fmla="*/ 1144979 h 1157827"/>
              <a:gd name="connsiteX3-67" fmla="*/ 11357810 w 12368463"/>
              <a:gd name="connsiteY3-68" fmla="*/ 599547 h 1157827"/>
              <a:gd name="connsiteX4-69" fmla="*/ 12368463 w 12368463"/>
              <a:gd name="connsiteY4-70" fmla="*/ 118284 h 1157827"/>
              <a:gd name="connsiteX0-71" fmla="*/ 0 w 12368463"/>
              <a:gd name="connsiteY0-72" fmla="*/ 503294 h 1161527"/>
              <a:gd name="connsiteX1-73" fmla="*/ 3593431 w 12368463"/>
              <a:gd name="connsiteY1-74" fmla="*/ 22031 h 1161527"/>
              <a:gd name="connsiteX2-75" fmla="*/ 8855242 w 12368463"/>
              <a:gd name="connsiteY2-76" fmla="*/ 1144979 h 1161527"/>
              <a:gd name="connsiteX3-77" fmla="*/ 11357810 w 12368463"/>
              <a:gd name="connsiteY3-78" fmla="*/ 599547 h 1161527"/>
              <a:gd name="connsiteX4-79" fmla="*/ 12368463 w 12368463"/>
              <a:gd name="connsiteY4-80" fmla="*/ 118284 h 1161527"/>
              <a:gd name="connsiteX0-81" fmla="*/ 0 w 12609094"/>
              <a:gd name="connsiteY0-82" fmla="*/ 503294 h 1157530"/>
              <a:gd name="connsiteX1-83" fmla="*/ 3593431 w 12609094"/>
              <a:gd name="connsiteY1-84" fmla="*/ 22031 h 1157530"/>
              <a:gd name="connsiteX2-85" fmla="*/ 8855242 w 12609094"/>
              <a:gd name="connsiteY2-86" fmla="*/ 1144979 h 1157530"/>
              <a:gd name="connsiteX3-87" fmla="*/ 11357810 w 12609094"/>
              <a:gd name="connsiteY3-88" fmla="*/ 599547 h 1157530"/>
              <a:gd name="connsiteX4-89" fmla="*/ 12609094 w 12609094"/>
              <a:gd name="connsiteY4-90" fmla="*/ 198494 h 1157530"/>
              <a:gd name="connsiteX0-91" fmla="*/ 0 w 12609094"/>
              <a:gd name="connsiteY0-92" fmla="*/ 503294 h 1157530"/>
              <a:gd name="connsiteX1-93" fmla="*/ 3593431 w 12609094"/>
              <a:gd name="connsiteY1-94" fmla="*/ 22031 h 1157530"/>
              <a:gd name="connsiteX2-95" fmla="*/ 8855242 w 12609094"/>
              <a:gd name="connsiteY2-96" fmla="*/ 1144979 h 1157530"/>
              <a:gd name="connsiteX3-97" fmla="*/ 11357810 w 12609094"/>
              <a:gd name="connsiteY3-98" fmla="*/ 599547 h 1157530"/>
              <a:gd name="connsiteX4-99" fmla="*/ 12609094 w 12609094"/>
              <a:gd name="connsiteY4-100" fmla="*/ 198494 h 1157530"/>
              <a:gd name="connsiteX0-101" fmla="*/ 0 w 12609094"/>
              <a:gd name="connsiteY0-102" fmla="*/ 503294 h 1157530"/>
              <a:gd name="connsiteX1-103" fmla="*/ 3593431 w 12609094"/>
              <a:gd name="connsiteY1-104" fmla="*/ 22031 h 1157530"/>
              <a:gd name="connsiteX2-105" fmla="*/ 8678779 w 12609094"/>
              <a:gd name="connsiteY2-106" fmla="*/ 1144979 h 1157530"/>
              <a:gd name="connsiteX3-107" fmla="*/ 11357810 w 12609094"/>
              <a:gd name="connsiteY3-108" fmla="*/ 599547 h 1157530"/>
              <a:gd name="connsiteX4-109" fmla="*/ 12609094 w 12609094"/>
              <a:gd name="connsiteY4-110" fmla="*/ 198494 h 1157530"/>
              <a:gd name="connsiteX0-111" fmla="*/ 0 w 12609094"/>
              <a:gd name="connsiteY0-112" fmla="*/ 503294 h 1145790"/>
              <a:gd name="connsiteX1-113" fmla="*/ 3593431 w 12609094"/>
              <a:gd name="connsiteY1-114" fmla="*/ 22031 h 1145790"/>
              <a:gd name="connsiteX2-115" fmla="*/ 8678779 w 12609094"/>
              <a:gd name="connsiteY2-116" fmla="*/ 1144979 h 1145790"/>
              <a:gd name="connsiteX3-117" fmla="*/ 12609094 w 12609094"/>
              <a:gd name="connsiteY3-118" fmla="*/ 198494 h 1145790"/>
              <a:gd name="connsiteX0-119" fmla="*/ 0 w 12609094"/>
              <a:gd name="connsiteY0-120" fmla="*/ 458098 h 1100219"/>
              <a:gd name="connsiteX1-121" fmla="*/ 4010526 w 12609094"/>
              <a:gd name="connsiteY1-122" fmla="*/ 24961 h 1100219"/>
              <a:gd name="connsiteX2-123" fmla="*/ 8678779 w 12609094"/>
              <a:gd name="connsiteY2-124" fmla="*/ 1099783 h 1100219"/>
              <a:gd name="connsiteX3-125" fmla="*/ 12609094 w 12609094"/>
              <a:gd name="connsiteY3-126" fmla="*/ 153298 h 1100219"/>
              <a:gd name="connsiteX0-127" fmla="*/ 0 w 12609094"/>
              <a:gd name="connsiteY0-128" fmla="*/ 459006 h 1117160"/>
              <a:gd name="connsiteX1-129" fmla="*/ 4010526 w 12609094"/>
              <a:gd name="connsiteY1-130" fmla="*/ 25869 h 1117160"/>
              <a:gd name="connsiteX2-131" fmla="*/ 8999621 w 12609094"/>
              <a:gd name="connsiteY2-132" fmla="*/ 1116733 h 1117160"/>
              <a:gd name="connsiteX3-133" fmla="*/ 12609094 w 12609094"/>
              <a:gd name="connsiteY3-134" fmla="*/ 154206 h 1117160"/>
              <a:gd name="connsiteX0-135" fmla="*/ 0 w 12288251"/>
              <a:gd name="connsiteY0-136" fmla="*/ 459006 h 1118949"/>
              <a:gd name="connsiteX1-137" fmla="*/ 4010526 w 12288251"/>
              <a:gd name="connsiteY1-138" fmla="*/ 25869 h 1118949"/>
              <a:gd name="connsiteX2-139" fmla="*/ 8999621 w 12288251"/>
              <a:gd name="connsiteY2-140" fmla="*/ 1116733 h 1118949"/>
              <a:gd name="connsiteX3-141" fmla="*/ 12288251 w 12288251"/>
              <a:gd name="connsiteY3-142" fmla="*/ 298585 h 1118949"/>
              <a:gd name="connsiteX0-143" fmla="*/ 0 w 12288251"/>
              <a:gd name="connsiteY0-144" fmla="*/ 459006 h 1119678"/>
              <a:gd name="connsiteX1-145" fmla="*/ 4010526 w 12288251"/>
              <a:gd name="connsiteY1-146" fmla="*/ 25869 h 1119678"/>
              <a:gd name="connsiteX2-147" fmla="*/ 8999621 w 12288251"/>
              <a:gd name="connsiteY2-148" fmla="*/ 1116733 h 1119678"/>
              <a:gd name="connsiteX3-149" fmla="*/ 12288251 w 12288251"/>
              <a:gd name="connsiteY3-150" fmla="*/ 298585 h 1119678"/>
              <a:gd name="connsiteX0-151" fmla="*/ 0 w 12336378"/>
              <a:gd name="connsiteY0-152" fmla="*/ 459006 h 1119678"/>
              <a:gd name="connsiteX1-153" fmla="*/ 4010526 w 12336378"/>
              <a:gd name="connsiteY1-154" fmla="*/ 25869 h 1119678"/>
              <a:gd name="connsiteX2-155" fmla="*/ 8999621 w 12336378"/>
              <a:gd name="connsiteY2-156" fmla="*/ 1116733 h 1119678"/>
              <a:gd name="connsiteX3-157" fmla="*/ 12336378 w 12336378"/>
              <a:gd name="connsiteY3-158" fmla="*/ 298585 h 1119678"/>
              <a:gd name="connsiteX0-159" fmla="*/ 0 w 12336378"/>
              <a:gd name="connsiteY0-160" fmla="*/ 459006 h 1119864"/>
              <a:gd name="connsiteX1-161" fmla="*/ 4010526 w 12336378"/>
              <a:gd name="connsiteY1-162" fmla="*/ 25869 h 1119864"/>
              <a:gd name="connsiteX2-163" fmla="*/ 8999621 w 12336378"/>
              <a:gd name="connsiteY2-164" fmla="*/ 1116733 h 1119864"/>
              <a:gd name="connsiteX3-165" fmla="*/ 12336378 w 12336378"/>
              <a:gd name="connsiteY3-166" fmla="*/ 298585 h 1119864"/>
              <a:gd name="connsiteX0-167" fmla="*/ 0 w 12336378"/>
              <a:gd name="connsiteY0-168" fmla="*/ 459920 h 1136723"/>
              <a:gd name="connsiteX1-169" fmla="*/ 4010526 w 12336378"/>
              <a:gd name="connsiteY1-170" fmla="*/ 26783 h 1136723"/>
              <a:gd name="connsiteX2-171" fmla="*/ 9160042 w 12336378"/>
              <a:gd name="connsiteY2-172" fmla="*/ 1133689 h 1136723"/>
              <a:gd name="connsiteX3-173" fmla="*/ 12336378 w 12336378"/>
              <a:gd name="connsiteY3-174" fmla="*/ 299499 h 1136723"/>
              <a:gd name="connsiteX0-175" fmla="*/ 0 w 12336378"/>
              <a:gd name="connsiteY0-176" fmla="*/ 489883 h 1167372"/>
              <a:gd name="connsiteX1-177" fmla="*/ 3930315 w 12336378"/>
              <a:gd name="connsiteY1-178" fmla="*/ 24662 h 1167372"/>
              <a:gd name="connsiteX2-179" fmla="*/ 9160042 w 12336378"/>
              <a:gd name="connsiteY2-180" fmla="*/ 1163652 h 1167372"/>
              <a:gd name="connsiteX3-181" fmla="*/ 12336378 w 12336378"/>
              <a:gd name="connsiteY3-182" fmla="*/ 329462 h 1167372"/>
              <a:gd name="connsiteX0-183" fmla="*/ 0 w 12336378"/>
              <a:gd name="connsiteY0-184" fmla="*/ 489883 h 1167372"/>
              <a:gd name="connsiteX1-185" fmla="*/ 3930315 w 12336378"/>
              <a:gd name="connsiteY1-186" fmla="*/ 24662 h 1167372"/>
              <a:gd name="connsiteX2-187" fmla="*/ 9160042 w 12336378"/>
              <a:gd name="connsiteY2-188" fmla="*/ 1163652 h 1167372"/>
              <a:gd name="connsiteX3-189" fmla="*/ 12336378 w 12336378"/>
              <a:gd name="connsiteY3-190" fmla="*/ 329462 h 1167372"/>
              <a:gd name="connsiteX0-191" fmla="*/ 0 w 12336378"/>
              <a:gd name="connsiteY0-192" fmla="*/ 489883 h 1166384"/>
              <a:gd name="connsiteX1-193" fmla="*/ 3930315 w 12336378"/>
              <a:gd name="connsiteY1-194" fmla="*/ 24662 h 1166384"/>
              <a:gd name="connsiteX2-195" fmla="*/ 9160042 w 12336378"/>
              <a:gd name="connsiteY2-196" fmla="*/ 1163652 h 1166384"/>
              <a:gd name="connsiteX3-197" fmla="*/ 12336378 w 12336378"/>
              <a:gd name="connsiteY3-198" fmla="*/ 329462 h 1166384"/>
              <a:gd name="connsiteX0-199" fmla="*/ 0 w 12256167"/>
              <a:gd name="connsiteY0-200" fmla="*/ 489883 h 1168885"/>
              <a:gd name="connsiteX1-201" fmla="*/ 3930315 w 12256167"/>
              <a:gd name="connsiteY1-202" fmla="*/ 24662 h 1168885"/>
              <a:gd name="connsiteX2-203" fmla="*/ 9160042 w 12256167"/>
              <a:gd name="connsiteY2-204" fmla="*/ 1163652 h 1168885"/>
              <a:gd name="connsiteX3-205" fmla="*/ 12256167 w 12256167"/>
              <a:gd name="connsiteY3-206" fmla="*/ 425715 h 1168885"/>
              <a:gd name="connsiteX0-207" fmla="*/ 0 w 12240125"/>
              <a:gd name="connsiteY0-208" fmla="*/ 238646 h 1254532"/>
              <a:gd name="connsiteX1-209" fmla="*/ 3914273 w 12240125"/>
              <a:gd name="connsiteY1-210" fmla="*/ 110309 h 1254532"/>
              <a:gd name="connsiteX2-211" fmla="*/ 9144000 w 12240125"/>
              <a:gd name="connsiteY2-212" fmla="*/ 1249299 h 1254532"/>
              <a:gd name="connsiteX3-213" fmla="*/ 12240125 w 12240125"/>
              <a:gd name="connsiteY3-214" fmla="*/ 511362 h 1254532"/>
              <a:gd name="connsiteX0-215" fmla="*/ 0 w 12240125"/>
              <a:gd name="connsiteY0-216" fmla="*/ 259219 h 1275890"/>
              <a:gd name="connsiteX1-217" fmla="*/ 3978441 w 12240125"/>
              <a:gd name="connsiteY1-218" fmla="*/ 98798 h 1275890"/>
              <a:gd name="connsiteX2-219" fmla="*/ 9144000 w 12240125"/>
              <a:gd name="connsiteY2-220" fmla="*/ 1269872 h 1275890"/>
              <a:gd name="connsiteX3-221" fmla="*/ 12240125 w 12240125"/>
              <a:gd name="connsiteY3-222" fmla="*/ 531935 h 1275890"/>
              <a:gd name="connsiteX0-223" fmla="*/ 0 w 12240125"/>
              <a:gd name="connsiteY0-224" fmla="*/ 259219 h 1271902"/>
              <a:gd name="connsiteX1-225" fmla="*/ 3978441 w 12240125"/>
              <a:gd name="connsiteY1-226" fmla="*/ 98798 h 1271902"/>
              <a:gd name="connsiteX2-227" fmla="*/ 9144000 w 12240125"/>
              <a:gd name="connsiteY2-228" fmla="*/ 1269872 h 1271902"/>
              <a:gd name="connsiteX3-229" fmla="*/ 12240125 w 12240125"/>
              <a:gd name="connsiteY3-230" fmla="*/ 531935 h 1271902"/>
              <a:gd name="connsiteX0-231" fmla="*/ 0 w 12240125"/>
              <a:gd name="connsiteY0-232" fmla="*/ 259219 h 1271902"/>
              <a:gd name="connsiteX1-233" fmla="*/ 3978441 w 12240125"/>
              <a:gd name="connsiteY1-234" fmla="*/ 98798 h 1271902"/>
              <a:gd name="connsiteX2-235" fmla="*/ 8999621 w 12240125"/>
              <a:gd name="connsiteY2-236" fmla="*/ 1269872 h 1271902"/>
              <a:gd name="connsiteX3-237" fmla="*/ 12240125 w 12240125"/>
              <a:gd name="connsiteY3-238" fmla="*/ 531935 h 127190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240125" h="1271902">
                <a:moveTo>
                  <a:pt x="0" y="259219"/>
                </a:moveTo>
                <a:cubicBezTo>
                  <a:pt x="1137652" y="-26865"/>
                  <a:pt x="2478504" y="-69644"/>
                  <a:pt x="3978441" y="98798"/>
                </a:cubicBezTo>
                <a:cubicBezTo>
                  <a:pt x="5478378" y="267240"/>
                  <a:pt x="7606632" y="1229768"/>
                  <a:pt x="8999621" y="1269872"/>
                </a:cubicBezTo>
                <a:cubicBezTo>
                  <a:pt x="10392610" y="1309976"/>
                  <a:pt x="11902573" y="745162"/>
                  <a:pt x="12240125" y="531935"/>
                </a:cubicBezTo>
              </a:path>
            </a:pathLst>
          </a:custGeom>
          <a:noFill/>
          <a:ln w="28575">
            <a:solidFill>
              <a:srgbClr val="3F404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lang="zh-CN" altLang="en-US" sz="2400"/>
          </a:p>
        </p:txBody>
      </p:sp>
      <p:sp>
        <p:nvSpPr>
          <p:cNvPr id="48" name="Oval 4"/>
          <p:cNvSpPr/>
          <p:nvPr/>
        </p:nvSpPr>
        <p:spPr>
          <a:xfrm>
            <a:off x="2597550" y="3887859"/>
            <a:ext cx="480730" cy="4831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53" name="Oval 4"/>
          <p:cNvSpPr/>
          <p:nvPr/>
        </p:nvSpPr>
        <p:spPr>
          <a:xfrm>
            <a:off x="5305401" y="4276586"/>
            <a:ext cx="480730" cy="4831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59" name="Oval 4"/>
          <p:cNvSpPr/>
          <p:nvPr/>
        </p:nvSpPr>
        <p:spPr>
          <a:xfrm>
            <a:off x="7499155" y="4852976"/>
            <a:ext cx="480730" cy="4831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61" name="矩形 60"/>
          <p:cNvSpPr/>
          <p:nvPr/>
        </p:nvSpPr>
        <p:spPr>
          <a:xfrm>
            <a:off x="2393735" y="4509024"/>
            <a:ext cx="1027430" cy="77914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01</a:t>
            </a:r>
          </a:p>
          <a:p>
            <a:pPr lvl="0" defTabSz="914400">
              <a:defRPr/>
            </a:pP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zh-CN" altLang="en-US" sz="24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567845" y="4930234"/>
            <a:ext cx="2101215" cy="77914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02</a:t>
            </a:r>
          </a:p>
          <a:p>
            <a:pPr lvl="0" defTabSz="914400">
              <a:defRPr/>
            </a:pP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软件测试基础</a:t>
            </a:r>
            <a:endParaRPr lang="zh-CN" altLang="en-US" sz="24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036828" y="3888354"/>
            <a:ext cx="1400810" cy="77914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04</a:t>
            </a:r>
          </a:p>
          <a:p>
            <a:pPr lvl="0" defTabSz="914400"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</a:t>
            </a:r>
            <a:endParaRPr lang="zh-CN" altLang="en-US" sz="24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669497" y="8397551"/>
            <a:ext cx="1107915" cy="461494"/>
          </a:xfrm>
          <a:prstGeom prst="rect">
            <a:avLst/>
          </a:prstGeom>
          <a:noFill/>
        </p:spPr>
        <p:txBody>
          <a:bodyPr wrap="none" lIns="91400" tIns="45699" rIns="91400" bIns="45699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  <p:sp>
        <p:nvSpPr>
          <p:cNvPr id="2" name="Oval 4"/>
          <p:cNvSpPr/>
          <p:nvPr/>
        </p:nvSpPr>
        <p:spPr>
          <a:xfrm>
            <a:off x="9821350" y="5012996"/>
            <a:ext cx="480730" cy="4831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sp>
        <p:nvSpPr>
          <p:cNvPr id="3" name="矩形 2"/>
          <p:cNvSpPr/>
          <p:nvPr/>
        </p:nvSpPr>
        <p:spPr>
          <a:xfrm>
            <a:off x="9359023" y="4048374"/>
            <a:ext cx="1400810" cy="77914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05</a:t>
            </a:r>
          </a:p>
          <a:p>
            <a:pPr lvl="0" defTabSz="914400"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altLang="en-US" sz="24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7" grpId="0" bldLvl="0" animBg="1"/>
      <p:bldP spid="48" grpId="0" bldLvl="0" animBg="1"/>
      <p:bldP spid="53" grpId="0" bldLvl="0" animBg="1"/>
      <p:bldP spid="59" grpId="0" bldLvl="0" animBg="1"/>
      <p:bldP spid="61" grpId="0"/>
      <p:bldP spid="62" grpId="0"/>
      <p:bldP spid="64" grpId="0"/>
      <p:bldP spid="71" grpId="0"/>
      <p:bldP spid="2" grpId="0" bldLvl="0" animBg="1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89355" y="269240"/>
            <a:ext cx="3502660" cy="529590"/>
            <a:chOff x="1873" y="424"/>
            <a:chExt cx="2575" cy="834"/>
          </a:xfrm>
        </p:grpSpPr>
        <p:sp>
          <p:nvSpPr>
            <p:cNvPr id="24" name="矩形 23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984" y="535"/>
              <a:ext cx="2464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lstStyle/>
            <a:p>
              <a:pPr lvl="0" defTabSz="914400">
                <a:defRPr/>
              </a:pPr>
              <a:r>
                <a:rPr lang="zh-CN" altLang="en-US" sz="2400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测试步骤</a:t>
              </a:r>
            </a:p>
          </p:txBody>
        </p:sp>
      </p:grpSp>
      <p:sp>
        <p:nvSpPr>
          <p:cNvPr id="6" name="副标题 757761">
            <a:extLst>
              <a:ext uri="{FF2B5EF4-FFF2-40B4-BE49-F238E27FC236}">
                <a16:creationId xmlns:a16="http://schemas.microsoft.com/office/drawing/2014/main" id="{AD5E2A59-3D5A-48D9-845A-69428AAD663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01014" y="869314"/>
            <a:ext cx="11290936" cy="571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6350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E57688"/>
                </a:solidFill>
              </a:rPr>
              <a:t>(4) </a:t>
            </a:r>
            <a:r>
              <a:rPr lang="zh-CN" altLang="en-US" dirty="0">
                <a:solidFill>
                  <a:srgbClr val="E57688"/>
                </a:solidFill>
              </a:rPr>
              <a:t>验收测试</a:t>
            </a:r>
          </a:p>
          <a:p>
            <a:pPr indent="-6350">
              <a:lnSpc>
                <a:spcPct val="90000"/>
              </a:lnSpc>
              <a:buFontTx/>
              <a:buNone/>
            </a:pPr>
            <a:r>
              <a:rPr lang="zh-CN" altLang="en-US" b="0" dirty="0">
                <a:solidFill>
                  <a:srgbClr val="E57688"/>
                </a:solidFill>
              </a:rPr>
              <a:t>        把软件系统作为单一的实体进行测试，测试的目的是验证系统确实能够满足用户的需要，在这个测试步骤中发现的往往是系统需求说明书中的错误。</a:t>
            </a:r>
          </a:p>
          <a:p>
            <a:pPr indent="-6350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E57688"/>
                </a:solidFill>
              </a:rPr>
              <a:t>(5)</a:t>
            </a:r>
            <a:r>
              <a:rPr lang="zh-CN" altLang="en-US" dirty="0">
                <a:solidFill>
                  <a:srgbClr val="E57688"/>
                </a:solidFill>
              </a:rPr>
              <a:t>平行运行</a:t>
            </a:r>
          </a:p>
          <a:p>
            <a:pPr indent="-6350">
              <a:lnSpc>
                <a:spcPct val="90000"/>
              </a:lnSpc>
              <a:buFontTx/>
              <a:buNone/>
            </a:pPr>
            <a:r>
              <a:rPr lang="zh-CN" altLang="en-US" b="0" dirty="0">
                <a:solidFill>
                  <a:srgbClr val="E57688"/>
                </a:solidFill>
              </a:rPr>
              <a:t>        同时运行新开发出来的系统和将被它取代的旧系统，以便比较新旧两个系统的处理结果。这样做的具体目的有如下几点：</a:t>
            </a:r>
          </a:p>
          <a:p>
            <a:pPr indent="-6350">
              <a:lnSpc>
                <a:spcPct val="90000"/>
              </a:lnSpc>
            </a:pPr>
            <a:r>
              <a:rPr lang="zh-CN" altLang="en-US" b="0" dirty="0">
                <a:solidFill>
                  <a:srgbClr val="E57688"/>
                </a:solidFill>
              </a:rPr>
              <a:t>可以在准生产环境中运行新系统而又不冒风险；</a:t>
            </a:r>
          </a:p>
          <a:p>
            <a:pPr indent="-6350">
              <a:lnSpc>
                <a:spcPct val="90000"/>
              </a:lnSpc>
            </a:pPr>
            <a:r>
              <a:rPr lang="en-US" altLang="zh-CN" b="0" dirty="0">
                <a:solidFill>
                  <a:srgbClr val="E57688"/>
                </a:solidFill>
              </a:rPr>
              <a:t> </a:t>
            </a:r>
            <a:r>
              <a:rPr lang="zh-CN" altLang="en-US" b="0" dirty="0">
                <a:solidFill>
                  <a:srgbClr val="E57688"/>
                </a:solidFill>
              </a:rPr>
              <a:t>用户能有一段熟悉新系统的时间；</a:t>
            </a:r>
          </a:p>
          <a:p>
            <a:pPr indent="-6350">
              <a:lnSpc>
                <a:spcPct val="90000"/>
              </a:lnSpc>
            </a:pPr>
            <a:r>
              <a:rPr lang="en-US" altLang="zh-CN" b="0" dirty="0">
                <a:solidFill>
                  <a:srgbClr val="E57688"/>
                </a:solidFill>
              </a:rPr>
              <a:t> </a:t>
            </a:r>
            <a:r>
              <a:rPr lang="zh-CN" altLang="en-US" b="0" dirty="0">
                <a:solidFill>
                  <a:srgbClr val="E57688"/>
                </a:solidFill>
              </a:rPr>
              <a:t>可以验证用户指南和使用手册之类的文档；</a:t>
            </a:r>
          </a:p>
          <a:p>
            <a:pPr indent="-6350">
              <a:lnSpc>
                <a:spcPct val="90000"/>
              </a:lnSpc>
            </a:pPr>
            <a:r>
              <a:rPr lang="en-US" altLang="zh-CN" b="0" dirty="0">
                <a:solidFill>
                  <a:srgbClr val="E57688"/>
                </a:solidFill>
              </a:rPr>
              <a:t> </a:t>
            </a:r>
            <a:r>
              <a:rPr lang="zh-CN" altLang="en-US" b="0" dirty="0">
                <a:solidFill>
                  <a:srgbClr val="E57688"/>
                </a:solidFill>
              </a:rPr>
              <a:t>能够以准生产模式对新系统进行全负荷测试，可以用测试结果验证性能指标。</a:t>
            </a:r>
          </a:p>
        </p:txBody>
      </p:sp>
    </p:spTree>
    <p:extLst>
      <p:ext uri="{BB962C8B-B14F-4D97-AF65-F5344CB8AC3E}">
        <p14:creationId xmlns:p14="http://schemas.microsoft.com/office/powerpoint/2010/main" val="371309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Oval 4"/>
          <p:cNvSpPr/>
          <p:nvPr/>
        </p:nvSpPr>
        <p:spPr>
          <a:xfrm>
            <a:off x="5229231" y="1856871"/>
            <a:ext cx="1679106" cy="16874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132040" y="3952944"/>
            <a:ext cx="1807210" cy="58229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参考文献</a:t>
            </a:r>
            <a:endParaRPr lang="zh-CN" altLang="en-US" sz="32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669497" y="8397551"/>
            <a:ext cx="1107915" cy="461494"/>
          </a:xfrm>
          <a:prstGeom prst="rect">
            <a:avLst/>
          </a:prstGeom>
          <a:noFill/>
        </p:spPr>
        <p:txBody>
          <a:bodyPr wrap="none" lIns="91400" tIns="45699" rIns="91400" bIns="45699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  <p:sp>
        <p:nvSpPr>
          <p:cNvPr id="26" name="矩形 25"/>
          <p:cNvSpPr/>
          <p:nvPr/>
        </p:nvSpPr>
        <p:spPr>
          <a:xfrm>
            <a:off x="5403633" y="2437856"/>
            <a:ext cx="1384594" cy="525614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ldLvl="0" animBg="1"/>
      <p:bldP spid="78" grpId="0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 flipH="1" flipV="1">
            <a:off x="406400" y="1122045"/>
            <a:ext cx="3498215" cy="23495"/>
          </a:xfrm>
          <a:prstGeom prst="line">
            <a:avLst/>
          </a:prstGeom>
          <a:ln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406400" y="6576060"/>
            <a:ext cx="5923915" cy="38100"/>
          </a:xfrm>
          <a:prstGeom prst="line">
            <a:avLst/>
          </a:prstGeom>
          <a:ln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itle 13"/>
          <p:cNvSpPr txBox="1"/>
          <p:nvPr/>
        </p:nvSpPr>
        <p:spPr>
          <a:xfrm>
            <a:off x="406400" y="1256030"/>
            <a:ext cx="10894060" cy="5320030"/>
          </a:xfrm>
          <a:prstGeom prst="rect">
            <a:avLst/>
          </a:prstGeom>
        </p:spPr>
        <p:txBody>
          <a:bodyPr lIns="91424" tIns="45713" rIns="91424" bIns="45713" anchor="ctr">
            <a:noAutofit/>
          </a:bodyPr>
          <a:lstStyle/>
          <a:p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/>
              <a:t>参考规范：Java语言编程规范--华为技术有限公司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[2] </a:t>
            </a:r>
            <a:r>
              <a:rPr lang="zh-CN" altLang="en-US" dirty="0"/>
              <a:t>软件工程导论</a:t>
            </a:r>
            <a:r>
              <a:rPr lang="en-US" altLang="zh-CN" dirty="0"/>
              <a:t>(</a:t>
            </a:r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版</a:t>
            </a:r>
            <a:r>
              <a:rPr lang="en-US" altLang="zh-CN" dirty="0"/>
              <a:t>)-</a:t>
            </a:r>
            <a:r>
              <a:rPr lang="zh-CN" altLang="en-US" dirty="0"/>
              <a:t>张海藩 牟永敏 编著 第</a:t>
            </a:r>
            <a:r>
              <a:rPr lang="en-US" altLang="zh-CN" dirty="0"/>
              <a:t>7</a:t>
            </a:r>
            <a:r>
              <a:rPr lang="zh-CN" altLang="en-US" dirty="0"/>
              <a:t>章 实现</a:t>
            </a:r>
            <a:endParaRPr lang="en-US" altLang="zh-CN" dirty="0"/>
          </a:p>
          <a:p>
            <a:endParaRPr lang="en-US" altLang="zh-CN" dirty="0"/>
          </a:p>
          <a:p>
            <a:pPr algn="l"/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89355" y="269240"/>
            <a:ext cx="6793230" cy="529590"/>
            <a:chOff x="1873" y="424"/>
            <a:chExt cx="10698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984" y="535"/>
              <a:ext cx="10587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lstStyle/>
            <a:p>
              <a:pPr lvl="0" defTabSz="914400">
                <a:defRPr/>
              </a:pPr>
              <a:r>
                <a:rPr lang="zh-CN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参考文献</a:t>
              </a:r>
              <a:endParaRPr lang="zh-CN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Oval 4"/>
          <p:cNvSpPr/>
          <p:nvPr/>
        </p:nvSpPr>
        <p:spPr>
          <a:xfrm>
            <a:off x="5229231" y="1856871"/>
            <a:ext cx="1679106" cy="16874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132040" y="3952944"/>
            <a:ext cx="1807210" cy="58229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32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5669497" y="8397551"/>
            <a:ext cx="1107915" cy="461494"/>
          </a:xfrm>
          <a:prstGeom prst="rect">
            <a:avLst/>
          </a:prstGeom>
          <a:noFill/>
        </p:spPr>
        <p:txBody>
          <a:bodyPr wrap="none" lIns="91400" tIns="45699" rIns="91400" bIns="45699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  <p:sp>
        <p:nvSpPr>
          <p:cNvPr id="26" name="矩形 25"/>
          <p:cNvSpPr/>
          <p:nvPr/>
        </p:nvSpPr>
        <p:spPr>
          <a:xfrm>
            <a:off x="5403633" y="2437856"/>
            <a:ext cx="1384594" cy="525614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400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04</a:t>
            </a:r>
            <a:endParaRPr lang="en-US" altLang="zh-CN" sz="24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ldLvl="0" animBg="1"/>
      <p:bldP spid="78" grpId="0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89355" y="269240"/>
            <a:ext cx="6793230" cy="529590"/>
            <a:chOff x="1873" y="424"/>
            <a:chExt cx="10698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984" y="535"/>
              <a:ext cx="10587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lstStyle/>
            <a:p>
              <a:pPr lvl="0" defTabSz="914400">
                <a:defRPr/>
              </a:pPr>
              <a:r>
                <a:rPr lang="zh-CN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小组分工</a:t>
              </a:r>
              <a:endParaRPr lang="zh-CN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733165" y="457835"/>
          <a:ext cx="7261860" cy="5777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9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3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1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46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6855"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姓 名</a:t>
                      </a:r>
                      <a:endParaRPr lang="en-US" altLang="en-US" sz="1200" b="0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黄依豪</a:t>
                      </a:r>
                      <a:endParaRPr lang="en-US" altLang="en-US" sz="12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 gridSpan="9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1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工 作 安 排</a:t>
                      </a:r>
                      <a:endParaRPr lang="en-US" altLang="en-US" sz="9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55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工作任务一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完成情况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工作内容 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详细设计报告初稿撰写，Jackson图、PAD图绘制</a:t>
                      </a:r>
                      <a:endParaRPr lang="en-US" altLang="en-US" sz="12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职员是否认同该工作内容？</a:t>
                      </a:r>
                      <a:r>
                        <a:rPr lang="en-US" sz="1000" b="0">
                          <a:latin typeface="Wingdings 2" panose="05020102010507070707" charset="0"/>
                          <a:cs typeface="Wingdings 2" panose="05020102010507070707" charset="0"/>
                        </a:rPr>
                        <a:t>R</a:t>
                      </a: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认同 □不认同 □其他</a:t>
                      </a:r>
                      <a:endParaRPr lang="en-US" altLang="en-US" sz="10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工作目标完成时间 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2021/11/14</a:t>
                      </a:r>
                      <a:endParaRPr lang="en-US" altLang="en-US" sz="12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职员是否认同该工作目标？</a:t>
                      </a:r>
                      <a:r>
                        <a:rPr lang="en-US" sz="1000" b="0">
                          <a:latin typeface="Wingdings 2" panose="05020102010507070707" charset="0"/>
                          <a:cs typeface="Wingdings 2" panose="05020102010507070707" charset="0"/>
                        </a:rPr>
                        <a:t>R</a:t>
                      </a: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认同 □不认同 □其他</a:t>
                      </a:r>
                      <a:endParaRPr lang="en-US" altLang="en-US" sz="10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评价方法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参考最下</a:t>
                      </a:r>
                      <a:endParaRPr lang="en-US" altLang="en-US" sz="12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职员是否认同该评价方法？</a:t>
                      </a:r>
                      <a:r>
                        <a:rPr lang="en-US" sz="1000" b="0">
                          <a:latin typeface="Wingdings 2" panose="05020102010507070707" charset="0"/>
                          <a:cs typeface="Wingdings 2" panose="05020102010507070707" charset="0"/>
                        </a:rPr>
                        <a:t>R</a:t>
                      </a: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认同 □不认同 □其他</a:t>
                      </a:r>
                      <a:endParaRPr lang="en-US" altLang="en-US" sz="10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400">
                <a:tc row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评价结果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优秀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良好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合格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待改进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未完成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√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工作任务二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完成情况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工作内容 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ER图物理模型设计、算法设计、伪代码编写</a:t>
                      </a:r>
                      <a:endParaRPr lang="en-US" altLang="en-US" sz="12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职员是否认同该工作内容？</a:t>
                      </a:r>
                      <a:r>
                        <a:rPr lang="en-US" sz="1000" b="0">
                          <a:latin typeface="Wingdings 2" panose="05020102010507070707" charset="0"/>
                          <a:cs typeface="Wingdings 2" panose="05020102010507070707" charset="0"/>
                        </a:rPr>
                        <a:t>R</a:t>
                      </a: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认同 □不认同 □其他</a:t>
                      </a:r>
                      <a:endParaRPr lang="en-US" altLang="en-US" sz="10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工作目标完成时间 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2021/11/16</a:t>
                      </a:r>
                      <a:endParaRPr lang="en-US" altLang="en-US" sz="12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职员是否认同该工作目标？</a:t>
                      </a:r>
                      <a:r>
                        <a:rPr lang="en-US" sz="1000" b="0">
                          <a:latin typeface="Wingdings 2" panose="05020102010507070707" charset="0"/>
                          <a:cs typeface="Wingdings 2" panose="05020102010507070707" charset="0"/>
                        </a:rPr>
                        <a:t>R</a:t>
                      </a: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认同 □不认同 □其他</a:t>
                      </a:r>
                      <a:endParaRPr lang="en-US" altLang="en-US" sz="10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评价方法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参考最下</a:t>
                      </a:r>
                      <a:endParaRPr lang="en-US" altLang="en-US" sz="12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职员是否认同该评价方法？</a:t>
                      </a:r>
                      <a:r>
                        <a:rPr lang="en-US" sz="1000" b="0">
                          <a:latin typeface="Wingdings 2" panose="05020102010507070707" charset="0"/>
                          <a:cs typeface="Wingdings 2" panose="05020102010507070707" charset="0"/>
                        </a:rPr>
                        <a:t>R</a:t>
                      </a: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认同 □不认同 □其他</a:t>
                      </a:r>
                      <a:endParaRPr lang="en-US" altLang="en-US" sz="10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9400">
                <a:tc row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评价结果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优秀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良好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合格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待改进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未完成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85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√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7490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工作任务三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完成情况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工作内容 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PPT制作</a:t>
                      </a:r>
                      <a:endParaRPr lang="en-US" altLang="en-US" sz="12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职员是否认同该工作内容？</a:t>
                      </a:r>
                      <a:r>
                        <a:rPr lang="en-US" sz="1000" b="0">
                          <a:latin typeface="Wingdings 2" panose="05020102010507070707" charset="0"/>
                          <a:cs typeface="Wingdings 2" panose="05020102010507070707" charset="0"/>
                        </a:rPr>
                        <a:t>R</a:t>
                      </a: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认同 □不认同 □其他</a:t>
                      </a:r>
                      <a:endParaRPr lang="en-US" altLang="en-US" sz="10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工作目标完成时间 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2021/11/16</a:t>
                      </a:r>
                      <a:endParaRPr lang="en-US" altLang="en-US" sz="12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职员是否认同该工作目标？</a:t>
                      </a:r>
                      <a:r>
                        <a:rPr lang="en-US" sz="1000" b="0">
                          <a:latin typeface="Wingdings 2" panose="05020102010507070707" charset="0"/>
                          <a:cs typeface="Wingdings 2" panose="05020102010507070707" charset="0"/>
                        </a:rPr>
                        <a:t>R</a:t>
                      </a: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认同 □不认同 □其他</a:t>
                      </a:r>
                      <a:endParaRPr lang="en-US" altLang="en-US" sz="10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评价方法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参考最下</a:t>
                      </a:r>
                      <a:endParaRPr lang="en-US" altLang="en-US" sz="12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职员是否认同该评价方法？</a:t>
                      </a:r>
                      <a:r>
                        <a:rPr lang="en-US" sz="1000" b="0">
                          <a:latin typeface="Wingdings 2" panose="05020102010507070707" charset="0"/>
                          <a:cs typeface="Wingdings 2" panose="05020102010507070707" charset="0"/>
                        </a:rPr>
                        <a:t>R</a:t>
                      </a: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认同 □不认同 □其他</a:t>
                      </a:r>
                      <a:endParaRPr lang="en-US" altLang="en-US" sz="10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0670">
                <a:tc row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评价结果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优秀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良好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合格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待改进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未完成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749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√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89355" y="269240"/>
            <a:ext cx="6793230" cy="529590"/>
            <a:chOff x="1873" y="424"/>
            <a:chExt cx="10698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984" y="535"/>
              <a:ext cx="10587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lstStyle/>
            <a:p>
              <a:pPr lvl="0" defTabSz="914400">
                <a:defRPr/>
              </a:pPr>
              <a:r>
                <a:rPr lang="zh-CN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小组分工</a:t>
              </a:r>
              <a:endParaRPr lang="zh-CN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3682365" y="503555"/>
          <a:ext cx="7455535" cy="5793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4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37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35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37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17805"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姓 名</a:t>
                      </a:r>
                      <a:endParaRPr lang="en-US" altLang="en-US" sz="1200" b="0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李东泽</a:t>
                      </a:r>
                      <a:endParaRPr lang="en-US" altLang="en-US" sz="12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805">
                <a:tc gridSpan="9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工 作 安 排</a:t>
                      </a:r>
                      <a:endParaRPr lang="en-US" altLang="en-US" sz="10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805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工作任务一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完成情况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工作内容 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总体设计报告完善、测试计划制定</a:t>
                      </a:r>
                      <a:endParaRPr lang="en-US" altLang="en-US" sz="12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职员是否认同该工作内容？</a:t>
                      </a:r>
                      <a:r>
                        <a:rPr lang="en-US" sz="1000" b="0">
                          <a:latin typeface="Wingdings 2" panose="05020102010507070707" charset="0"/>
                          <a:cs typeface="Wingdings 2" panose="05020102010507070707" charset="0"/>
                        </a:rPr>
                        <a:t>R</a:t>
                      </a: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认同 □不认同 □其他</a:t>
                      </a:r>
                      <a:endParaRPr lang="en-US" altLang="en-US" sz="10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工作目标完成时间 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2021/11/14</a:t>
                      </a:r>
                      <a:endParaRPr lang="en-US" altLang="en-US" sz="12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职员是否认同该工作目标？</a:t>
                      </a:r>
                      <a:r>
                        <a:rPr lang="en-US" sz="1000" b="0">
                          <a:latin typeface="Wingdings 2" panose="05020102010507070707" charset="0"/>
                          <a:cs typeface="Wingdings 2" panose="05020102010507070707" charset="0"/>
                        </a:rPr>
                        <a:t>R</a:t>
                      </a: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认同 □不认同 □其他</a:t>
                      </a:r>
                      <a:endParaRPr lang="en-US" altLang="en-US" sz="10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评价方法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参考最下</a:t>
                      </a:r>
                      <a:endParaRPr lang="en-US" altLang="en-US" sz="12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职员是否认同该评价方法？</a:t>
                      </a:r>
                      <a:r>
                        <a:rPr lang="en-US" sz="1000" b="0">
                          <a:latin typeface="Wingdings 2" panose="05020102010507070707" charset="0"/>
                          <a:cs typeface="Wingdings 2" panose="05020102010507070707" charset="0"/>
                        </a:rPr>
                        <a:t>R</a:t>
                      </a: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认同 □不认同 □其他</a:t>
                      </a:r>
                      <a:endParaRPr lang="en-US" altLang="en-US" sz="10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190">
                <a:tc row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评价结果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优秀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良好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合格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待改进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未完成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80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√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440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工作任务二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完成情况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工作内容 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伪代码编写</a:t>
                      </a:r>
                      <a:endParaRPr lang="en-US" altLang="en-US" sz="12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职员是否认同该工作内容？</a:t>
                      </a:r>
                      <a:r>
                        <a:rPr lang="en-US" sz="1000" b="0">
                          <a:latin typeface="Wingdings 2" panose="05020102010507070707" charset="0"/>
                          <a:cs typeface="Wingdings 2" panose="05020102010507070707" charset="0"/>
                        </a:rPr>
                        <a:t>R</a:t>
                      </a: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认同 □不认同 □其他</a:t>
                      </a:r>
                      <a:endParaRPr lang="en-US" altLang="en-US" sz="10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工作目标完成时间 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2021/11/16</a:t>
                      </a:r>
                      <a:endParaRPr lang="en-US" altLang="en-US" sz="12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职员是否认同该工作目标？</a:t>
                      </a:r>
                      <a:r>
                        <a:rPr lang="en-US" sz="1000" b="0">
                          <a:latin typeface="Wingdings 2" panose="05020102010507070707" charset="0"/>
                          <a:cs typeface="Wingdings 2" panose="05020102010507070707" charset="0"/>
                        </a:rPr>
                        <a:t>R</a:t>
                      </a: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认同 □不认同 □其他</a:t>
                      </a:r>
                      <a:endParaRPr lang="en-US" altLang="en-US" sz="10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评价方法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参考最下</a:t>
                      </a:r>
                      <a:endParaRPr lang="en-US" altLang="en-US" sz="12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职员是否认同该评价方法？</a:t>
                      </a:r>
                      <a:r>
                        <a:rPr lang="en-US" sz="1000" b="0">
                          <a:latin typeface="Wingdings 2" panose="05020102010507070707" charset="0"/>
                          <a:cs typeface="Wingdings 2" panose="05020102010507070707" charset="0"/>
                        </a:rPr>
                        <a:t>R</a:t>
                      </a: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认同 □不认同 □其他</a:t>
                      </a:r>
                      <a:endParaRPr lang="en-US" altLang="en-US" sz="10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0825">
                <a:tc row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评价结果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优秀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良好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合格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待改进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未完成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√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8440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工作任务三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完成情况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工作内容 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2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职员是否认同该工作内容？□认同 </a:t>
                      </a:r>
                      <a:endParaRPr lang="en-US" altLang="en-US" sz="10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工作目标完成时间 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2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职员是否认同该工作目标？□认同 </a:t>
                      </a:r>
                      <a:endParaRPr lang="en-US" altLang="en-US" sz="10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评价方法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2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职员是否认同该评价方法？□认同 </a:t>
                      </a:r>
                      <a:endParaRPr lang="en-US" altLang="en-US" sz="10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0825">
                <a:tc row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评价结果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优秀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良好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合格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待改进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未完成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780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89355" y="269240"/>
            <a:ext cx="6793230" cy="529590"/>
            <a:chOff x="1873" y="424"/>
            <a:chExt cx="10698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984" y="535"/>
              <a:ext cx="10587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lstStyle/>
            <a:p>
              <a:pPr lvl="0" defTabSz="914400">
                <a:defRPr/>
              </a:pPr>
              <a:r>
                <a:rPr lang="zh-CN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小组分工</a:t>
              </a:r>
              <a:endParaRPr lang="zh-CN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3768090" y="433070"/>
          <a:ext cx="7411085" cy="58362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9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2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7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2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2570"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姓 名</a:t>
                      </a:r>
                      <a:endParaRPr lang="en-US" altLang="en-US" sz="1200" b="0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梁晓勇</a:t>
                      </a:r>
                      <a:endParaRPr lang="en-US" altLang="en-US" sz="12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35">
                <a:tc gridSpan="9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</a:rPr>
                        <a:t>工 作 安 排</a:t>
                      </a:r>
                      <a:endParaRPr lang="en-US" altLang="en-US" sz="1000" b="1">
                        <a:latin typeface="仿宋" panose="02010609060101010101" charset="-122"/>
                        <a:ea typeface="仿宋" panose="02010609060101010101" charset="-122"/>
                        <a:cs typeface="仿宋" panose="02010609060101010101" charset="-122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35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工作任务一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完成情况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工作内容 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总体设计报告完善、用户手册制定</a:t>
                      </a:r>
                      <a:endParaRPr lang="en-US" altLang="en-US" sz="12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职员是否认同该工作内容？</a:t>
                      </a:r>
                      <a:r>
                        <a:rPr lang="en-US" sz="1000" b="0">
                          <a:latin typeface="Wingdings 2" panose="05020102010507070707" charset="0"/>
                          <a:cs typeface="Wingdings 2" panose="05020102010507070707" charset="0"/>
                        </a:rPr>
                        <a:t>R</a:t>
                      </a: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认同 □不认同 □其他</a:t>
                      </a:r>
                      <a:endParaRPr lang="en-US" altLang="en-US" sz="10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0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工作目标完成时间 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2021/11/14</a:t>
                      </a:r>
                      <a:endParaRPr lang="en-US" altLang="en-US" sz="12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职员是否认同该工作目标？</a:t>
                      </a:r>
                      <a:r>
                        <a:rPr lang="en-US" sz="1000" b="0">
                          <a:latin typeface="Wingdings 2" panose="05020102010507070707" charset="0"/>
                          <a:cs typeface="Wingdings 2" panose="05020102010507070707" charset="0"/>
                        </a:rPr>
                        <a:t>R</a:t>
                      </a: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认同 □不认同 □其他</a:t>
                      </a:r>
                      <a:endParaRPr lang="en-US" altLang="en-US" sz="10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评价方法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参考最下</a:t>
                      </a:r>
                      <a:endParaRPr lang="en-US" altLang="en-US" sz="12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职员是否认同该评价方法？</a:t>
                      </a:r>
                      <a:r>
                        <a:rPr lang="en-US" sz="1000" b="0">
                          <a:latin typeface="Wingdings 2" panose="05020102010507070707" charset="0"/>
                          <a:cs typeface="Wingdings 2" panose="05020102010507070707" charset="0"/>
                        </a:rPr>
                        <a:t>R</a:t>
                      </a: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认同 □不认同 □其他</a:t>
                      </a:r>
                      <a:endParaRPr lang="en-US" altLang="en-US" sz="10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035">
                <a:tc row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评价结果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优秀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良好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合格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待改进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未完成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0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√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665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工作任务二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完成情况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工作内容 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会议纪要整理、任务分配整理</a:t>
                      </a:r>
                      <a:endParaRPr lang="en-US" altLang="en-US" sz="12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职员是否认同该工作内容？□认同 </a:t>
                      </a:r>
                      <a:endParaRPr lang="en-US" altLang="en-US" sz="10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0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工作目标完成时间 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2021/11/16</a:t>
                      </a:r>
                      <a:endParaRPr lang="en-US" altLang="en-US" sz="12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职员是否认同该工作目标？</a:t>
                      </a:r>
                      <a:r>
                        <a:rPr lang="en-US" sz="1000" b="0">
                          <a:latin typeface="Wingdings 2" panose="05020102010507070707" charset="0"/>
                          <a:cs typeface="Wingdings 2" panose="05020102010507070707" charset="0"/>
                        </a:rPr>
                        <a:t>R</a:t>
                      </a: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认同 □不认同 □其他</a:t>
                      </a:r>
                      <a:endParaRPr lang="en-US" altLang="en-US" sz="10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评价方法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2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职员是否认同该评价方法？</a:t>
                      </a:r>
                      <a:r>
                        <a:rPr lang="en-US" sz="1000" b="0">
                          <a:latin typeface="Wingdings 2" panose="05020102010507070707" charset="0"/>
                          <a:cs typeface="Wingdings 2" panose="05020102010507070707" charset="0"/>
                        </a:rPr>
                        <a:t>R</a:t>
                      </a: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认同 □不认同 □其他</a:t>
                      </a:r>
                      <a:endParaRPr lang="en-US" altLang="en-US" sz="10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1940">
                <a:tc row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评价结果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优秀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良好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合格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待改进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未完成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√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205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工作任务三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完成情况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工作内容 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伪代码编写</a:t>
                      </a:r>
                      <a:endParaRPr lang="en-US" altLang="en-US" sz="12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职员是否认同该工作内容？</a:t>
                      </a:r>
                      <a:r>
                        <a:rPr lang="en-US" sz="1000" b="0">
                          <a:latin typeface="Wingdings 2" panose="05020102010507070707" charset="0"/>
                          <a:cs typeface="Wingdings 2" panose="05020102010507070707" charset="0"/>
                        </a:rPr>
                        <a:t>R</a:t>
                      </a: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认同 □不认同 □其他</a:t>
                      </a:r>
                      <a:endParaRPr lang="en-US" altLang="en-US" sz="10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210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工作目标完成时间 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2021/11/16</a:t>
                      </a:r>
                      <a:endParaRPr lang="en-US" altLang="en-US" sz="12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职员是否认同该工作目标？</a:t>
                      </a:r>
                      <a:r>
                        <a:rPr lang="en-US" sz="1000" b="0">
                          <a:latin typeface="Wingdings 2" panose="05020102010507070707" charset="0"/>
                          <a:cs typeface="Wingdings 2" panose="05020102010507070707" charset="0"/>
                        </a:rPr>
                        <a:t>R</a:t>
                      </a: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认同 □不认同 □其他</a:t>
                      </a:r>
                      <a:endParaRPr lang="en-US" altLang="en-US" sz="10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评价方法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2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职员是否认同该评价方法？</a:t>
                      </a:r>
                      <a:r>
                        <a:rPr lang="en-US" sz="1000" b="0">
                          <a:latin typeface="Wingdings 2" panose="05020102010507070707" charset="0"/>
                          <a:cs typeface="Wingdings 2" panose="05020102010507070707" charset="0"/>
                        </a:rPr>
                        <a:t>R</a:t>
                      </a:r>
                      <a:r>
                        <a:rPr lang="en-US" sz="10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认同 □不认同 □其他</a:t>
                      </a:r>
                      <a:endParaRPr lang="en-US" altLang="en-US" sz="1000" b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9400">
                <a:tc row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评价结果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2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优秀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良好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合格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待改进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未完成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320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√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 </a:t>
                      </a:r>
                      <a:endParaRPr lang="en-US" altLang="en-US" sz="1000" b="1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89355" y="269240"/>
            <a:ext cx="6793230" cy="529590"/>
            <a:chOff x="1873" y="424"/>
            <a:chExt cx="10698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984" y="535"/>
              <a:ext cx="10587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lstStyle/>
            <a:p>
              <a:pPr lvl="0" defTabSz="914400">
                <a:defRPr/>
              </a:pPr>
              <a:r>
                <a:rPr lang="zh-CN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小组分工</a:t>
              </a:r>
              <a:endParaRPr lang="zh-CN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032125" y="2188527"/>
          <a:ext cx="612775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3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姓名</a:t>
                      </a:r>
                      <a:endParaRPr lang="en-US" altLang="en-US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完成等级</a:t>
                      </a:r>
                      <a:endParaRPr lang="en-US" altLang="en-US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总评分</a:t>
                      </a:r>
                      <a:endParaRPr lang="en-US" altLang="en-US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黄依豪</a:t>
                      </a:r>
                      <a:endParaRPr lang="en-US" altLang="en-US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（4+4+5）/3</a:t>
                      </a:r>
                      <a:endParaRPr lang="en-US" altLang="en-US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91</a:t>
                      </a:r>
                      <a:endParaRPr lang="en-US" altLang="en-US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李东泽</a:t>
                      </a:r>
                      <a:endParaRPr lang="en-US" altLang="en-US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(4+4)/2</a:t>
                      </a:r>
                      <a:endParaRPr lang="en-US" altLang="en-US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</a:t>
                      </a:r>
                      <a:endParaRPr lang="en-US" altLang="en-US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梁晓勇</a:t>
                      </a:r>
                      <a:endParaRPr lang="en-US" altLang="en-US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（4+4+4）/3</a:t>
                      </a:r>
                      <a:endParaRPr lang="en-US" altLang="en-US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</a:t>
                      </a:r>
                      <a:endParaRPr lang="en-US" altLang="en-US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6" name="文本框 155"/>
          <p:cNvSpPr txBox="1"/>
          <p:nvPr/>
        </p:nvSpPr>
        <p:spPr>
          <a:xfrm>
            <a:off x="3032125" y="3786505"/>
            <a:ext cx="612775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r"/>
            <a:r>
              <a:rPr lang="zh-CN" sz="1200" b="1">
                <a:latin typeface="Times New Roman" panose="02020603050405020304" pitchFamily="18" charset="0"/>
                <a:ea typeface="宋体" panose="02010600030101010101" pitchFamily="2" charset="-122"/>
              </a:rPr>
              <a:t>（等级情况：</a:t>
            </a:r>
            <a:r>
              <a:rPr lang="en-US" sz="1200" b="1">
                <a:latin typeface="Times New Roman" panose="02020603050405020304" pitchFamily="18" charset="0"/>
                <a:ea typeface="宋体" panose="02010600030101010101" pitchFamily="2" charset="-122"/>
              </a:rPr>
              <a:t>5-&gt;</a:t>
            </a:r>
            <a:r>
              <a:rPr lang="zh-CN" sz="1200" b="1">
                <a:latin typeface="Times New Roman" panose="02020603050405020304" pitchFamily="18" charset="0"/>
                <a:ea typeface="宋体" panose="02010600030101010101" pitchFamily="2" charset="-122"/>
              </a:rPr>
              <a:t>优， </a:t>
            </a:r>
            <a:r>
              <a:rPr lang="en-US" sz="1200" b="1">
                <a:latin typeface="Times New Roman" panose="02020603050405020304" pitchFamily="18" charset="0"/>
                <a:ea typeface="宋体" panose="02010600030101010101" pitchFamily="2" charset="-122"/>
              </a:rPr>
              <a:t>4-&gt;</a:t>
            </a:r>
            <a:r>
              <a:rPr lang="zh-CN" sz="1200" b="1">
                <a:latin typeface="Times New Roman" panose="02020603050405020304" pitchFamily="18" charset="0"/>
                <a:ea typeface="宋体" panose="02010600030101010101" pitchFamily="2" charset="-122"/>
              </a:rPr>
              <a:t>良， </a:t>
            </a:r>
            <a:r>
              <a:rPr lang="en-US" sz="1200" b="1">
                <a:latin typeface="Times New Roman" panose="02020603050405020304" pitchFamily="18" charset="0"/>
                <a:ea typeface="宋体" panose="02010600030101010101" pitchFamily="2" charset="-122"/>
              </a:rPr>
              <a:t>3-&gt;</a:t>
            </a:r>
            <a:r>
              <a:rPr lang="zh-CN" sz="1200" b="1">
                <a:latin typeface="Times New Roman" panose="02020603050405020304" pitchFamily="18" charset="0"/>
                <a:ea typeface="宋体" panose="02010600030101010101" pitchFamily="2" charset="-122"/>
              </a:rPr>
              <a:t>及格， </a:t>
            </a:r>
            <a:r>
              <a:rPr lang="en-US" sz="1200" b="1">
                <a:latin typeface="Times New Roman" panose="02020603050405020304" pitchFamily="18" charset="0"/>
                <a:ea typeface="宋体" panose="02010600030101010101" pitchFamily="2" charset="-122"/>
              </a:rPr>
              <a:t>2-&gt;</a:t>
            </a:r>
            <a:r>
              <a:rPr lang="zh-CN" sz="1200" b="1">
                <a:latin typeface="Times New Roman" panose="02020603050405020304" pitchFamily="18" charset="0"/>
                <a:ea typeface="宋体" panose="02010600030101010101" pitchFamily="2" charset="-122"/>
              </a:rPr>
              <a:t>不及格， </a:t>
            </a:r>
            <a:r>
              <a:rPr lang="en-US" sz="1200" b="1">
                <a:latin typeface="Times New Roman" panose="02020603050405020304" pitchFamily="18" charset="0"/>
                <a:ea typeface="宋体" panose="02010600030101010101" pitchFamily="2" charset="-122"/>
              </a:rPr>
              <a:t>1-&gt;</a:t>
            </a:r>
            <a:r>
              <a:rPr lang="zh-CN" sz="1200" b="1">
                <a:latin typeface="Times New Roman" panose="02020603050405020304" pitchFamily="18" charset="0"/>
                <a:ea typeface="宋体" panose="02010600030101010101" pitchFamily="2" charset="-122"/>
              </a:rPr>
              <a:t>未完成）</a:t>
            </a:r>
            <a:endParaRPr 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r"/>
            <a:r>
              <a:rPr lang="zh-CN" b="1">
                <a:latin typeface="Times New Roman" panose="02020603050405020304" pitchFamily="18" charset="0"/>
                <a:ea typeface="宋体" panose="02010600030101010101" pitchFamily="2" charset="-122"/>
              </a:rPr>
              <a:t>总评基准分计算公式：完成等级</a:t>
            </a:r>
            <a:r>
              <a:rPr lang="en-US" b="1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b="1">
                <a:latin typeface="Times New Roman" panose="02020603050405020304" pitchFamily="18" charset="0"/>
                <a:ea typeface="宋体" panose="02010600030101010101" pitchFamily="2" charset="-122"/>
              </a:rPr>
              <a:t>总完成等级 </a:t>
            </a:r>
            <a:r>
              <a:rPr lang="en-US" b="1">
                <a:latin typeface="Times New Roman" panose="02020603050405020304" pitchFamily="18" charset="0"/>
                <a:ea typeface="宋体" panose="02010600030101010101" pitchFamily="2" charset="-122"/>
              </a:rPr>
              <a:t>*100 + 5</a:t>
            </a:r>
            <a:endParaRPr 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r"/>
            <a:r>
              <a:rPr lang="zh-CN" b="1">
                <a:latin typeface="Times New Roman" panose="02020603050405020304" pitchFamily="18" charset="0"/>
                <a:ea typeface="宋体" panose="02010600030101010101" pitchFamily="2" charset="-122"/>
              </a:rPr>
              <a:t>总评分计算公式：总评基准分</a:t>
            </a:r>
            <a:r>
              <a:rPr lang="en-US" b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b="1">
                <a:latin typeface="Times New Roman" panose="02020603050405020304" pitchFamily="18" charset="0"/>
                <a:ea typeface="宋体" panose="02010600030101010101" pitchFamily="2" charset="-122"/>
              </a:rPr>
              <a:t>任务难度酌情给分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 flipH="1" flipV="1">
            <a:off x="406400" y="1122045"/>
            <a:ext cx="3498215" cy="23495"/>
          </a:xfrm>
          <a:prstGeom prst="line">
            <a:avLst/>
          </a:prstGeom>
          <a:ln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171450" y="6420485"/>
            <a:ext cx="5923915" cy="38100"/>
          </a:xfrm>
          <a:prstGeom prst="line">
            <a:avLst/>
          </a:prstGeom>
          <a:ln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1189355" y="269240"/>
            <a:ext cx="6793230" cy="529590"/>
            <a:chOff x="1873" y="424"/>
            <a:chExt cx="10698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984" y="535"/>
              <a:ext cx="10587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lstStyle/>
            <a:p>
              <a:pPr lvl="0" defTabSz="914400">
                <a:defRPr/>
              </a:pPr>
              <a:r>
                <a:rPr lang="zh-CN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配置管理工具</a:t>
              </a:r>
              <a:endParaRPr lang="zh-CN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675" y="1891665"/>
            <a:ext cx="3000375" cy="3333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" y="1621155"/>
            <a:ext cx="8427085" cy="3976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9206"/>
          <a:stretch>
            <a:fillRect/>
          </a:stretch>
        </p:blipFill>
        <p:spPr>
          <a:xfrm rot="16200000">
            <a:off x="6925266" y="1499518"/>
            <a:ext cx="6752664" cy="3772929"/>
          </a:xfrm>
          <a:prstGeom prst="rect">
            <a:avLst/>
          </a:prstGeom>
          <a:solidFill>
            <a:srgbClr val="F6F6F6"/>
          </a:solidFill>
        </p:spPr>
      </p:pic>
      <p:sp>
        <p:nvSpPr>
          <p:cNvPr id="5" name="文本框 3"/>
          <p:cNvSpPr txBox="1"/>
          <p:nvPr/>
        </p:nvSpPr>
        <p:spPr>
          <a:xfrm>
            <a:off x="1159426" y="2462615"/>
            <a:ext cx="7719524" cy="1314178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ndara Light" panose="020E0502030303020204" charset="0"/>
              </a:rPr>
              <a:t>演讲完毕   谢谢观看</a:t>
            </a:r>
            <a:endParaRPr lang="id-ID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ndara Light" panose="020E0502030303020204" charset="0"/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3127512" y="4888220"/>
            <a:ext cx="3018948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12" tIns="45706" rIns="91412" bIns="45706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汇报组：</a:t>
            </a:r>
            <a:r>
              <a:rPr lang="en-US" altLang="zh-CN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G005</a:t>
            </a:r>
            <a:r>
              <a:rPr lang="zh-CN" altLang="en-US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      时间：</a:t>
            </a:r>
            <a:r>
              <a:rPr lang="en-US" altLang="zh-CN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2021</a:t>
            </a:r>
            <a:r>
              <a:rPr lang="zh-CN" altLang="en-US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年</a:t>
            </a:r>
            <a:r>
              <a:rPr lang="en-US" altLang="zh-CN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11</a:t>
            </a:r>
            <a:r>
              <a:rPr lang="zh-CN" altLang="en-US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月</a:t>
            </a:r>
            <a:endParaRPr lang="zh-CN" altLang="zh-CN" sz="1200" dirty="0">
              <a:solidFill>
                <a:schemeClr val="bg1"/>
              </a:solidFill>
              <a:latin typeface="锐字云字库美黑体1.0" panose="02010604000000000000" charset="-122"/>
              <a:ea typeface="锐字云字库美黑体1.0" panose="02010604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Oval 4"/>
          <p:cNvSpPr/>
          <p:nvPr/>
        </p:nvSpPr>
        <p:spPr>
          <a:xfrm>
            <a:off x="5229231" y="1856871"/>
            <a:ext cx="1679106" cy="16874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571460" y="3962469"/>
            <a:ext cx="994410" cy="58229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编码</a:t>
            </a:r>
            <a:endParaRPr lang="zh-CN" altLang="en-US" sz="32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669497" y="8397551"/>
            <a:ext cx="1107915" cy="461494"/>
          </a:xfrm>
          <a:prstGeom prst="rect">
            <a:avLst/>
          </a:prstGeom>
          <a:noFill/>
        </p:spPr>
        <p:txBody>
          <a:bodyPr wrap="none" lIns="91400" tIns="45699" rIns="91400" bIns="45699" rtlCol="0">
            <a:spAutoFit/>
          </a:bodyPr>
          <a:lstStyle/>
          <a:p>
            <a:r>
              <a:rPr lang="zh-CN" altLang="en-US" sz="2400" dirty="0"/>
              <a:t>延时符</a:t>
            </a:r>
          </a:p>
        </p:txBody>
      </p:sp>
      <p:sp>
        <p:nvSpPr>
          <p:cNvPr id="26" name="矩形 25"/>
          <p:cNvSpPr/>
          <p:nvPr/>
        </p:nvSpPr>
        <p:spPr>
          <a:xfrm>
            <a:off x="5403633" y="2437856"/>
            <a:ext cx="1384594" cy="572230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ldLvl="0" animBg="1"/>
      <p:bldP spid="78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89355" y="269240"/>
            <a:ext cx="3502660" cy="529590"/>
            <a:chOff x="1873" y="424"/>
            <a:chExt cx="2575" cy="834"/>
          </a:xfrm>
        </p:grpSpPr>
        <p:sp>
          <p:nvSpPr>
            <p:cNvPr id="24" name="矩形 23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984" y="535"/>
              <a:ext cx="2464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lstStyle/>
            <a:p>
              <a:pPr lvl="0" defTabSz="914400">
                <a:defRPr/>
              </a:pPr>
              <a:r>
                <a:rPr lang="zh-CN" altLang="en-US" sz="2400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语句构造规则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920115" y="1358265"/>
            <a:ext cx="10788015" cy="4398645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marL="342900" lvl="0" indent="-6350" algn="l"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sym typeface="+mn-ea"/>
              </a:rPr>
              <a:t>1. 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编码的目的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lvl="0" indent="-6350" algn="ctr"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sym typeface="+mn-ea"/>
              </a:rPr>
              <a:t>               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sym typeface="+mn-ea"/>
              </a:rPr>
              <a:t>   编码</a:t>
            </a:r>
            <a:endParaRPr lang="zh-CN" altLang="en-US" sz="28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lvl="0" indent="-6350" algn="ctr"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sym typeface="+mn-ea"/>
              </a:rPr>
              <a:t>模块的过程性描述一一一</a:t>
            </a:r>
            <a:r>
              <a:rPr lang="en-US" altLang="zh-CN" sz="2800" b="1">
                <a:solidFill>
                  <a:schemeClr val="accent4">
                    <a:lumMod val="75000"/>
                  </a:schemeClr>
                </a:solidFill>
                <a:sym typeface="+mn-ea"/>
              </a:rPr>
              <a:t>&gt;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sym typeface="+mn-ea"/>
              </a:rPr>
              <a:t>源程序</a:t>
            </a:r>
            <a:endParaRPr lang="zh-CN" altLang="en-US" sz="28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lvl="0" indent="-6350" algn="ctr"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sym typeface="+mn-ea"/>
              </a:rPr>
              <a:t>　（不可执行的）　　　（可执行的）</a:t>
            </a:r>
            <a:endParaRPr lang="zh-CN" altLang="en-US" sz="28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336550" lvl="0" indent="0" algn="l">
              <a:buClr>
                <a:srgbClr val="8000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sym typeface="+mn-ea"/>
              </a:rPr>
              <a:t>对程序员的要求</a:t>
            </a:r>
            <a:endParaRPr lang="zh-CN" altLang="en-US" sz="28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742950" lvl="1" indent="-285750" algn="l"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sym typeface="+mn-ea"/>
              </a:rPr>
              <a:t>熟悉所选语言的功能和程序开发环境 </a:t>
            </a:r>
            <a:endParaRPr lang="zh-CN" altLang="en-US" sz="28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742950" lvl="1" indent="-285750" algn="l"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sym typeface="+mn-ea"/>
              </a:rPr>
              <a:t>仔细阅读详细设计文档和概要设计文档</a:t>
            </a:r>
            <a:endParaRPr lang="zh-CN" altLang="en-US" sz="28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742950" lvl="1" indent="-285750" algn="l"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sym typeface="+mn-ea"/>
              </a:rPr>
              <a:t>弄清要编码的模块的外部接口与内部过程</a:t>
            </a:r>
            <a:endParaRPr lang="zh-CN" altLang="en-US" sz="28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336550" lvl="0" indent="0" algn="l">
              <a:buClr>
                <a:srgbClr val="8000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sym typeface="+mn-ea"/>
              </a:rPr>
              <a:t>对源程序的要求</a:t>
            </a:r>
            <a:endParaRPr lang="zh-CN" altLang="en-US" sz="28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742950" lvl="1" indent="-285750" algn="l"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  <a:sym typeface="+mn-ea"/>
              </a:rPr>
              <a:t>源程序应该正确可靠，简明清晰，而且具有较高的效率。</a:t>
            </a:r>
            <a:endParaRPr lang="zh-CN" altLang="en-US" sz="2800" b="1" kern="0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240" y="269240"/>
            <a:ext cx="6202045" cy="628269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189355" y="269240"/>
            <a:ext cx="6793230" cy="529590"/>
            <a:chOff x="1873" y="424"/>
            <a:chExt cx="10698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984" y="535"/>
              <a:ext cx="10587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lstStyle/>
            <a:p>
              <a:pPr lvl="0" defTabSz="914400">
                <a:defRPr/>
              </a:pPr>
              <a:r>
                <a:rPr lang="zh-CN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编码风格</a:t>
              </a:r>
              <a:endParaRPr lang="zh-CN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cxnSp>
        <p:nvCxnSpPr>
          <p:cNvPr id="5" name="Straight Connector 37"/>
          <p:cNvCxnSpPr>
            <a:endCxn id="78" idx="3"/>
          </p:cNvCxnSpPr>
          <p:nvPr/>
        </p:nvCxnSpPr>
        <p:spPr>
          <a:xfrm flipH="1" flipV="1">
            <a:off x="4686300" y="1413510"/>
            <a:ext cx="1102360" cy="21082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7"/>
          <p:cNvCxnSpPr>
            <a:endCxn id="12" idx="3"/>
          </p:cNvCxnSpPr>
          <p:nvPr/>
        </p:nvCxnSpPr>
        <p:spPr>
          <a:xfrm flipH="1">
            <a:off x="4238625" y="3169920"/>
            <a:ext cx="2709545" cy="22606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37"/>
          <p:cNvCxnSpPr>
            <a:endCxn id="15" idx="3"/>
          </p:cNvCxnSpPr>
          <p:nvPr/>
        </p:nvCxnSpPr>
        <p:spPr>
          <a:xfrm flipH="1">
            <a:off x="4238625" y="4425315"/>
            <a:ext cx="1827530" cy="95440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1344930" y="998855"/>
            <a:ext cx="3341370" cy="828675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每个函数前用注释表明这个函数的作用</a:t>
            </a:r>
            <a:endParaRPr lang="zh-CN" altLang="en-US" sz="24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97255" y="2797175"/>
            <a:ext cx="3341370" cy="11976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函数与符号之间都包含空格以达到清楚的布局效果</a:t>
            </a:r>
            <a:endParaRPr lang="zh-CN" altLang="en-US" sz="24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97255" y="4965065"/>
            <a:ext cx="3341370" cy="828675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用空行清楚的区分注解和程序</a:t>
            </a:r>
            <a:endParaRPr lang="zh-CN" altLang="en-US" sz="24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1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89355" y="269240"/>
            <a:ext cx="3502660" cy="529590"/>
            <a:chOff x="1873" y="424"/>
            <a:chExt cx="2575" cy="834"/>
          </a:xfrm>
        </p:grpSpPr>
        <p:sp>
          <p:nvSpPr>
            <p:cNvPr id="24" name="矩形 23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984" y="535"/>
              <a:ext cx="2464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lstStyle/>
            <a:p>
              <a:pPr lvl="0" defTabSz="914400">
                <a:defRPr/>
              </a:pPr>
              <a:r>
                <a:rPr lang="zh-CN" altLang="en-US" sz="2400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语句构造规则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920115" y="1358265"/>
            <a:ext cx="10788015" cy="4398645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defTabSz="914400">
              <a:defRPr/>
            </a:pPr>
            <a:r>
              <a:rPr lang="en-US" altLang="zh-CN" sz="28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不要为了节省空间而把多个语句写在同一行。</a:t>
            </a:r>
          </a:p>
          <a:p>
            <a:pPr lvl="0" defTabSz="914400">
              <a:defRPr/>
            </a:pPr>
            <a:endParaRPr lang="zh-CN" altLang="en-US" sz="28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>
              <a:defRPr/>
            </a:pPr>
            <a:r>
              <a:rPr lang="en-US" altLang="zh-CN" sz="28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尽量避免复杂的条件测试。</a:t>
            </a:r>
          </a:p>
          <a:p>
            <a:pPr lvl="0" defTabSz="914400">
              <a:defRPr/>
            </a:pPr>
            <a:endParaRPr lang="zh-CN" altLang="en-US" sz="28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>
              <a:defRPr/>
            </a:pPr>
            <a:r>
              <a:rPr lang="en-US" altLang="zh-CN" sz="28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尽量减少对</a:t>
            </a:r>
            <a:r>
              <a:rPr lang="en-US" altLang="zh-CN" sz="28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en-US" altLang="zh-CN" sz="28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条件的测试，因为在大型程序中</a:t>
            </a:r>
            <a:r>
              <a:rPr lang="en-US" altLang="zh-CN" sz="28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en-US" altLang="zh-CN" sz="28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包含的范围很广泛，难以排查错误。</a:t>
            </a:r>
            <a:r>
              <a:rPr lang="en-US" altLang="zh-CN" sz="28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8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>
              <a:defRPr/>
            </a:pPr>
            <a:endParaRPr lang="zh-CN" altLang="en-US" sz="28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>
              <a:defRPr/>
            </a:pPr>
            <a:r>
              <a:rPr lang="en-US" altLang="zh-CN" sz="28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避免大量使用循环嵌套和条件嵌套，减少资源占用。</a:t>
            </a:r>
          </a:p>
          <a:p>
            <a:pPr lvl="0" defTabSz="914400">
              <a:defRPr/>
            </a:pPr>
            <a:endParaRPr lang="zh-CN" altLang="en-US" sz="28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>
              <a:defRPr/>
            </a:pPr>
            <a:r>
              <a:rPr lang="en-US" altLang="zh-CN" sz="28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利用括号使逻辑表达式和算术表达式的运算次序清晰直观。</a:t>
            </a:r>
            <a:endParaRPr lang="en-US" altLang="zh-CN" sz="28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89355" y="269240"/>
            <a:ext cx="3502660" cy="529590"/>
            <a:chOff x="1873" y="424"/>
            <a:chExt cx="2575" cy="834"/>
          </a:xfrm>
        </p:grpSpPr>
        <p:sp>
          <p:nvSpPr>
            <p:cNvPr id="24" name="矩形 23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984" y="535"/>
              <a:ext cx="2464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lstStyle/>
            <a:p>
              <a:pPr lvl="0" defTabSz="914400">
                <a:defRPr/>
              </a:pPr>
              <a:r>
                <a:rPr lang="zh-CN" altLang="en-US" sz="2400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输入输出规则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584200" y="1339215"/>
            <a:ext cx="11271885" cy="48298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lvl="0" defTabSz="914400">
              <a:defRPr/>
            </a:pPr>
            <a:r>
              <a:rPr lang="en-US" altLang="zh-CN" sz="28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sz="28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对所有输入数据都进行检验</a:t>
            </a:r>
            <a:r>
              <a:rPr lang="en-US" altLang="zh-CN" sz="28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</a:p>
          <a:p>
            <a:pPr lvl="0" defTabSz="914400">
              <a:defRPr/>
            </a:pPr>
            <a:endParaRPr lang="zh-CN" sz="28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>
              <a:defRPr/>
            </a:pPr>
            <a:r>
              <a:rPr lang="en-US" altLang="zh-CN" sz="28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检查输入项重要组合的合法性</a:t>
            </a:r>
            <a:r>
              <a:rPr lang="en-US" altLang="zh-CN" sz="28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lvl="0" defTabSz="914400">
              <a:defRPr/>
            </a:pPr>
            <a:endParaRPr lang="en-US" altLang="zh-CN" sz="28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>
              <a:defRPr/>
            </a:pPr>
            <a:r>
              <a:rPr lang="en-US" altLang="zh-CN" sz="28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保持输入格式简单</a:t>
            </a:r>
            <a:r>
              <a:rPr lang="en-US" altLang="zh-CN" sz="28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endParaRPr lang="zh-CN" altLang="en-US" sz="28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>
              <a:defRPr/>
            </a:pPr>
            <a:endParaRPr lang="zh-CN" altLang="en-US" sz="28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>
              <a:defRPr/>
            </a:pPr>
            <a:r>
              <a:rPr lang="en-US" altLang="zh-CN" sz="28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使用数据结束标记，不要要求用户指定数据的数目。</a:t>
            </a:r>
            <a:r>
              <a:rPr lang="en-US" altLang="zh-CN" sz="28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8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>
              <a:defRPr/>
            </a:pPr>
            <a:endParaRPr lang="zh-CN" altLang="en-US" sz="28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>
              <a:defRPr/>
            </a:pPr>
            <a:r>
              <a:rPr lang="en-US" altLang="zh-CN" sz="28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8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明确提示交互式输入的请求，详细说明可用的选择或边界数值</a:t>
            </a:r>
            <a:r>
              <a:rPr lang="en-US" altLang="zh-CN" sz="28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>
              <a:defRPr/>
            </a:pPr>
            <a:endParaRPr lang="zh-CN" altLang="en-US" sz="28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14400">
              <a:defRPr/>
            </a:pPr>
            <a:r>
              <a:rPr lang="en-US" altLang="zh-CN" sz="28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8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当程序设计语言对格式有严格要求时，应保持输入格式一致。</a:t>
            </a:r>
            <a:r>
              <a:rPr lang="en-US" altLang="zh-CN" sz="28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810500" y="476250"/>
            <a:ext cx="3424555" cy="5905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89355" y="269240"/>
            <a:ext cx="3502660" cy="529590"/>
            <a:chOff x="1873" y="424"/>
            <a:chExt cx="2575" cy="834"/>
          </a:xfrm>
        </p:grpSpPr>
        <p:sp>
          <p:nvSpPr>
            <p:cNvPr id="24" name="矩形 23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984" y="535"/>
              <a:ext cx="2464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lstStyle/>
            <a:p>
              <a:pPr lvl="0" defTabSz="914400">
                <a:defRPr/>
              </a:pPr>
              <a:r>
                <a:rPr lang="zh-CN" altLang="en-US" sz="2400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效率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1071880" y="1875790"/>
            <a:ext cx="10788015" cy="310642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lstStyle/>
          <a:p>
            <a:pPr marL="342900" lvl="0" indent="-6350" algn="l">
              <a:buClrTx/>
              <a:buSzTx/>
              <a:buFontTx/>
              <a:buNone/>
            </a:pPr>
            <a:r>
              <a:rPr lang="zh-CN" altLang="en-US"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与提高效率有关的</a:t>
            </a:r>
            <a:r>
              <a:rPr lang="en-US" altLang="zh-CN" sz="28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3</a:t>
            </a:r>
            <a:r>
              <a:rPr lang="zh-CN" altLang="en-US"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条原则：</a:t>
            </a:r>
            <a:endParaRPr lang="zh-CN" altLang="en-US" sz="28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lvl="0" indent="-6350" algn="l">
              <a:buClr>
                <a:srgbClr val="800000"/>
              </a:buClr>
              <a:buSzTx/>
              <a:buFont typeface="Wingdings" panose="05000000000000000000" pitchFamily="2" charset="2"/>
              <a:buChar char="u"/>
            </a:pPr>
            <a:r>
              <a:rPr lang="zh-CN" altLang="en-US"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效率是一个性能要求，因而应该在软件需求分析阶段确定效率方面的要求。软件功效应该以要求为准，而不是以人力所及为准。</a:t>
            </a:r>
            <a:endParaRPr lang="zh-CN" altLang="en-US" sz="28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lvl="0" indent="-6350" algn="l">
              <a:buClr>
                <a:srgbClr val="800000"/>
              </a:buClr>
              <a:buSzTx/>
              <a:buFont typeface="Wingdings" panose="05000000000000000000" pitchFamily="2" charset="2"/>
              <a:buChar char="u"/>
            </a:pPr>
            <a:r>
              <a:rPr lang="zh-CN" altLang="en-US"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效率是靠好设计来提高的。</a:t>
            </a:r>
            <a:endParaRPr lang="zh-CN" altLang="en-US" sz="28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lvl="0" indent="-6350" algn="l">
              <a:buClr>
                <a:srgbClr val="800000"/>
              </a:buClr>
              <a:buSzTx/>
              <a:buFont typeface="Wingdings" panose="05000000000000000000" pitchFamily="2" charset="2"/>
              <a:buChar char="u"/>
            </a:pPr>
            <a:r>
              <a:rPr lang="zh-CN" altLang="en-US"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程序的效率和程序的简明性是密切相关的。一般来说，不要为了不必要地提高效率而牺牲程序的清晰性、易读性或正确性。</a:t>
            </a:r>
            <a:endParaRPr lang="zh-CN" altLang="en-US" sz="28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lvl="0" indent="-6350" algn="l">
              <a:buClr>
                <a:srgbClr val="800000"/>
              </a:buClr>
              <a:buSzTx/>
              <a:buFont typeface="Wingdings" panose="05000000000000000000" pitchFamily="2" charset="2"/>
              <a:buNone/>
            </a:pPr>
            <a:endParaRPr lang="zh-CN" altLang="en-US" sz="2800" kern="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534035" y="1978025"/>
          <a:ext cx="6045835" cy="38582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3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/>
                        <a:t>功能模块</a:t>
                      </a:r>
                      <a:endParaRPr lang="en-US" altLang="en-US" sz="1200" b="1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/>
                        <a:t>运行时间描述</a:t>
                      </a:r>
                      <a:endParaRPr lang="en-US" altLang="en-US" sz="1200" b="1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4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/>
                        <a:t>登录</a:t>
                      </a:r>
                      <a:endParaRPr lang="en-US" altLang="en-US" sz="1200" b="1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/>
                        <a:t>成功登录响应时间不超过2s；用户名或密码错误提示响应时间不超过5s</a:t>
                      </a:r>
                      <a:endParaRPr lang="en-US" altLang="en-US" sz="1200" b="1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3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/>
                        <a:t>注册</a:t>
                      </a:r>
                      <a:endParaRPr lang="en-US" altLang="en-US" sz="1200" b="1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/>
                        <a:t>成功注册响应时间不超过2s；用户名已存在错误提示响应时间不超过3s</a:t>
                      </a:r>
                      <a:endParaRPr lang="en-US" altLang="en-US" sz="1200" b="1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/>
                        <a:t>修改信息</a:t>
                      </a:r>
                      <a:endParaRPr lang="en-US" altLang="en-US" sz="1200" b="1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/>
                        <a:t>成功修改信息并保存响应时间不超过3s</a:t>
                      </a:r>
                      <a:endParaRPr lang="en-US" altLang="en-US" sz="1200" b="1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03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/>
                        <a:t>重置密码</a:t>
                      </a:r>
                      <a:endParaRPr lang="en-US" altLang="en-US" sz="1200" b="1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/>
                        <a:t>成功重置响应时间不超过3s；新密码与旧密码相同错误提示响应时间不超过3s</a:t>
                      </a:r>
                      <a:endParaRPr lang="en-US" altLang="en-US" sz="1200" b="1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/>
                        <a:t>退出登录</a:t>
                      </a:r>
                      <a:endParaRPr lang="en-US" altLang="en-US" sz="1200" b="1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/>
                        <a:t>成功退出登录响应时间不超过2s</a:t>
                      </a:r>
                      <a:endParaRPr lang="en-US" altLang="en-US" sz="1200" b="1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/>
                        <a:t>注销账号</a:t>
                      </a:r>
                      <a:endParaRPr lang="en-US" altLang="en-US" sz="1200" b="1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/>
                        <a:t>成功注销用户响应时间不超过5s</a:t>
                      </a:r>
                      <a:endParaRPr lang="en-US" altLang="en-US" sz="1200" b="1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/>
                        <a:t>发帖</a:t>
                      </a:r>
                      <a:endParaRPr lang="en-US" altLang="en-US" sz="1200" b="1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/>
                        <a:t>成功发帖响应时间不超过5s</a:t>
                      </a:r>
                      <a:endParaRPr lang="en-US" altLang="en-US" sz="1200" b="1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/>
                        <a:t>点赞</a:t>
                      </a:r>
                      <a:endParaRPr lang="en-US" altLang="en-US" sz="1200" b="1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/>
                        <a:t>成功点赞反馈不超过3s</a:t>
                      </a:r>
                      <a:endParaRPr lang="en-US" altLang="en-US" sz="1200" b="1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/>
                        <a:t>评论</a:t>
                      </a:r>
                      <a:endParaRPr lang="en-US" altLang="en-US" sz="1200" b="1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/>
                        <a:t>成功评论反馈不超过5s</a:t>
                      </a:r>
                      <a:endParaRPr lang="en-US" altLang="en-US" sz="1200" b="1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6879590" y="2546985"/>
          <a:ext cx="4980305" cy="27203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6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/>
                        <a:t>功能模块</a:t>
                      </a:r>
                      <a:endParaRPr lang="en-US" altLang="en-US" sz="1000" b="1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/>
                        <a:t>运行时间描述</a:t>
                      </a:r>
                      <a:endParaRPr lang="en-US" altLang="en-US" sz="1000" b="1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5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/>
                        <a:t>登录</a:t>
                      </a:r>
                      <a:endParaRPr lang="en-US" altLang="en-US" sz="1000" b="1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/>
                        <a:t>成功注册响应时间不超过2s；用户名已存在错误提示响应时间不超过3s</a:t>
                      </a:r>
                      <a:endParaRPr lang="en-US" altLang="en-US" sz="1200" b="1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5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/>
                        <a:t>审核活动</a:t>
                      </a:r>
                      <a:endParaRPr lang="en-US" altLang="en-US" sz="1200" b="1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/>
                        <a:t>审核活动成功反馈时间不超过5s</a:t>
                      </a:r>
                      <a:endParaRPr lang="en-US" altLang="en-US" sz="1200" b="1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9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/>
                        <a:t>审核帖子</a:t>
                      </a:r>
                      <a:endParaRPr lang="en-US" altLang="en-US" sz="1200" b="1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/>
                        <a:t>审核帖子成功反馈时间不超过5s</a:t>
                      </a:r>
                      <a:endParaRPr lang="en-US" altLang="en-US" sz="1200" b="1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5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/>
                        <a:t>审核动植物科普信息</a:t>
                      </a:r>
                      <a:endParaRPr lang="en-US" altLang="en-US" sz="1200" b="1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/>
                        <a:t>审核科普信息成功反馈时间不超过5s</a:t>
                      </a:r>
                      <a:endParaRPr lang="en-US" altLang="en-US" sz="1200" b="1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89355" y="269240"/>
            <a:ext cx="3502660" cy="529590"/>
            <a:chOff x="1873" y="424"/>
            <a:chExt cx="2575" cy="834"/>
          </a:xfrm>
        </p:grpSpPr>
        <p:sp>
          <p:nvSpPr>
            <p:cNvPr id="24" name="矩形 23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984" y="535"/>
              <a:ext cx="2464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lstStyle/>
            <a:p>
              <a:pPr lvl="0" defTabSz="914400">
                <a:defRPr/>
              </a:pPr>
              <a:r>
                <a:rPr lang="zh-CN" altLang="en-US" sz="2400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源程序的效率</a:t>
              </a:r>
            </a:p>
          </p:txBody>
        </p:sp>
      </p:grpSp>
      <p:sp>
        <p:nvSpPr>
          <p:cNvPr id="25601" name="副标题 430081"/>
          <p:cNvSpPr>
            <a:spLocks noGrp="1"/>
          </p:cNvSpPr>
          <p:nvPr>
            <p:ph type="subTitle" idx="4294967295"/>
          </p:nvPr>
        </p:nvSpPr>
        <p:spPr>
          <a:xfrm>
            <a:off x="1905000" y="625475"/>
            <a:ext cx="8382000" cy="5991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rmAutofit fontScale="90000" lnSpcReduction="10000"/>
          </a:bodyPr>
          <a:lstStyle>
            <a:lvl1pPr marL="0" lvl="0" indent="0" algn="ctr">
              <a:buClrTx/>
              <a:buSzTx/>
              <a:buFontTx/>
              <a:defRPr/>
            </a:lvl1pPr>
            <a:lvl2pPr marL="457200" lvl="1" indent="0" algn="ctr">
              <a:buClrTx/>
              <a:buSzTx/>
              <a:buFontTx/>
              <a:defRPr/>
            </a:lvl2pPr>
            <a:lvl3pPr marL="914400" lvl="2" indent="0" algn="ctr">
              <a:buClrTx/>
              <a:buSzTx/>
              <a:buFontTx/>
              <a:defRPr/>
            </a:lvl3pPr>
            <a:lvl4pPr marL="1371600" lvl="3" indent="0" algn="ctr">
              <a:buClrTx/>
              <a:buSzTx/>
              <a:buFontTx/>
              <a:defRPr/>
            </a:lvl4pPr>
            <a:lvl5pPr marL="1828800" lvl="4" indent="0" algn="ctr">
              <a:buClrTx/>
              <a:buSzTx/>
              <a:buFontTx/>
              <a:defRPr/>
            </a:lvl5pPr>
          </a:lstStyle>
          <a:p>
            <a:pPr marL="342900" lvl="0" indent="-6350" algn="l">
              <a:lnSpc>
                <a:spcPct val="90000"/>
              </a:lnSpc>
              <a:buClrTx/>
              <a:buSzTx/>
              <a:buFontTx/>
              <a:buNone/>
            </a:pPr>
            <a:endParaRPr lang="zh-CN" altLang="en-US" dirty="0">
              <a:solidFill>
                <a:srgbClr val="800000"/>
              </a:solidFill>
            </a:endParaRPr>
          </a:p>
          <a:p>
            <a:pPr lvl="0" algn="l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zh-CN" altLang="en-US" sz="2400" dirty="0"/>
              <a:t>        </a:t>
            </a:r>
            <a:r>
              <a: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源程序的效率直接由详细设计阶段确定的算法的效率决定，但是，写程序的风格也能对程序的执行速度和存储器要求产生影响。在把详细设计结果翻译成程序时，总可以应用下述规则：</a:t>
            </a:r>
          </a:p>
          <a:p>
            <a:pPr lvl="0" algn="l">
              <a:lnSpc>
                <a:spcPct val="100000"/>
              </a:lnSpc>
              <a:buClrTx/>
              <a:buSzTx/>
              <a:buFontTx/>
              <a:buNone/>
              <a:defRPr/>
            </a:pPr>
            <a:endParaRPr lang="zh-CN" altLang="en-US" sz="24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lnSpc>
                <a:spcPct val="100000"/>
              </a:lnSpc>
              <a:buNone/>
              <a:defRPr/>
            </a:pPr>
            <a:r>
              <a: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●写程序之前先简化算术表达式和逻辑表达式；</a:t>
            </a:r>
          </a:p>
          <a:p>
            <a:pPr lvl="0" algn="l">
              <a:lnSpc>
                <a:spcPct val="100000"/>
              </a:lnSpc>
              <a:buNone/>
              <a:defRPr/>
            </a:pPr>
            <a:r>
              <a: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●仔细研究嵌套的循环，以确定是否有语句可以从内层往外移；</a:t>
            </a:r>
          </a:p>
          <a:p>
            <a:pPr lvl="0" algn="l">
              <a:lnSpc>
                <a:spcPct val="100000"/>
              </a:lnSpc>
              <a:buNone/>
              <a:defRPr/>
            </a:pPr>
            <a:r>
              <a: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●尽量避免使用多维数组；</a:t>
            </a:r>
          </a:p>
          <a:p>
            <a:pPr lvl="0" algn="l">
              <a:lnSpc>
                <a:spcPct val="100000"/>
              </a:lnSpc>
              <a:buNone/>
              <a:defRPr/>
            </a:pPr>
            <a:r>
              <a: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●尽量避免使用指针和复杂的表；</a:t>
            </a:r>
          </a:p>
          <a:p>
            <a:pPr lvl="0" algn="l">
              <a:lnSpc>
                <a:spcPct val="100000"/>
              </a:lnSpc>
              <a:buNone/>
              <a:defRPr/>
            </a:pPr>
            <a:r>
              <a: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●使用执行时间短的算术运算；</a:t>
            </a:r>
          </a:p>
          <a:p>
            <a:pPr lvl="0" algn="l">
              <a:lnSpc>
                <a:spcPct val="100000"/>
              </a:lnSpc>
              <a:buNone/>
              <a:defRPr/>
            </a:pPr>
            <a:r>
              <a: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●不要混合使用不同的数据类型；</a:t>
            </a:r>
          </a:p>
          <a:p>
            <a:pPr lvl="0" algn="l">
              <a:lnSpc>
                <a:spcPct val="100000"/>
              </a:lnSpc>
              <a:buNone/>
              <a:defRPr/>
            </a:pPr>
            <a:r>
              <a: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●尽量使用整数运算和布尔表达式。</a:t>
            </a:r>
          </a:p>
          <a:p>
            <a:pPr lvl="0" algn="l">
              <a:lnSpc>
                <a:spcPct val="100000"/>
              </a:lnSpc>
              <a:buNone/>
              <a:defRPr/>
            </a:pPr>
            <a:r>
              <a: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●在效率是决定性因素的应用领域，尽量使用有良好优化特性</a:t>
            </a:r>
            <a:r>
              <a:rPr lang="en-US" altLang="zh-CN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的编译程序，以自动生成高效目标代码。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cover dir="lu"/>
      </p:transition>
    </mc:Choice>
    <mc:Fallback xmlns="">
      <p:transition spd="slow" advClick="0">
        <p:cover dir="lu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炫彩气泡简洁大气商业计划书PPT模板"/>
  <p:tag name="ISPRING_ULTRA_SCORM_COURSE_ID" val="B6BCA88A-A948-49FB-87E9-F1B64DACEF6F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系统信息库"/>
  <p:tag name="ISPRING_PLAYERS_CUSTOMIZATION" val="UEsDBBQAAgAIANZMkEu27fNMcQQAAAQRAAAdAAAAdW5pdmVyc2FsL2NvbW1vbl9tZXNzYWdlcy5sbmetWM1u20YQvgfIOywIBGiB1kkKJAgCW8aKXEuEKVIhV5bdoiDW5FpaeMl1+KPEPeVVeukb9NRD36WXom/R2SVlW/kBSduAJGiXmm9mZ+abmdX+4cdMog0vSqHyA+vl3gsL8TxRqchXB9aCHv34xkJlxfKUSZXzAytXFjocPX2yL1m+qtmKw/enTxDaz3hZwrIc6dXtGon0wJqPYzuYzbF/FnvBJIjH7sQa2Sq7Yvk18tRKfffT6zcfX756/f3+81auD0w0w563C4QM0qsXPYB8GgZeDGjEi31ySq2R/hwmFyyo5/rEGrVfhknPQ3JijfRnp9wiDIlP48hzHRK7UewH1PjCI5Q41uhM1WjNNhxVCm0E/4CqNYc4VqLgqJQiNQ8SBRt5zbuUOcEMu34ckoiGrk3dwLdGkSqK6x8MLKurtSpAXYlSUbJzyVOjEzLGPL8qeAmqWQUZheBVrQX8UmVM5HudqkO8dP1JTIPAi2LiO9sda0TyFDkF02oGooQ4IiEAFKzkxT1kY5NlRhxhKYchTN3J1IM31SZMxWot4V0NtWNOIAZznndJQY6QELIripZB6GingSrE0BUryw+qSHfy426guoBd3w4gBW16B5xqjC0wxFhA3SgKnlRdYDMSRXhC4nFwCokMvAuGSATHQLfjIRJnJAKKkKhLxscn7gTrhNcU2+b/ll8J0+ksrxFLEpDT7tsIVZewo10KLDBMK/eGqYnIuwWEzcXeN2jcoIJ3zWolNhzsKFJedCqCymITR2fRu4X7c3yEXY84MaSVEyxjakqe1pixa5SrCrF0w/KEo3OesBpy/RqepSI1z3Scjf73tfgNsaqtKs/aguQ75PTZUHt2athXzKpLsKmqeHZVdanWDmvNv48VOqe/aUKfo99Pf2QTH4du8DiRKUVWy6bqPjg+N5YNjVGnEQ/0VP9oPbYlUVNbxy4UrLFQ/SUIdFPdP6AByv5Srn8EiuZNiYYa7uYXA3T6QQvgK3RfjBNw1Y4JJ+DCAfJLMo5cCrPRkp+XouocOwwbmwB9PbQJzHmSV/yWjOf8QsGEIznbNNMHdCET6c6A3hludloFdakHJvsAuGqSByClyMD+tAfmYka2HmgK/M5JlqqWqSGvFJemyINv64x/OTZdFCozu5KV2+RtmszhQ6xoDhc2SucD2v8N/3rH5w797h+liODQnsY29m2iB33NVdlTCCigXeHRKPbwWIsDFzJWJWtopheqztOeQM2s7pAjDGDtmSPOimT9z6c/emJ8Zkmzi9rdt4NAgNi6CpIbsF98VfHy1y4Qise7cmbRR6q922zl/v37r/9+/7NT0IUkfJQrBGs6S6Yy2Nrr1gs53sYMU4rt6QxoEJmsV3UBk9sQhBkOj6GUmSHcGs1YcQl1kColB6EYT+v8q4Zpv71d1pUUOR8i+7BOog9M3XmMHcdctYF7UiSXTctM4UKRtHduCXfuvmD2FPtQZj/D46moBgKazrQtQsDzZn3L8s2XjepmVZr/K/af3/n74n9QSwMEFAACAAgA1kyQS03wALexAwAAOQ8AACcAAAB1bml2ZXJzYWwvZmxhc2hfcHVibGlzaGluZ19zZXR0aW5ncy54bWzlV19vGjkQf+dTWHvqY9kkTZo0WoiqBFRUAlzY3rVPkVkPrBuvvV3bUPp0n+Y+2H2SG6+BwEHbpT2qShWKwOOZ3/yfiaOrj5kgUyg0V7IRHNePAgIyUYzLSSN4E7efXgREGyoZFUpCI5AqIFfNWpTbkeA6HYIxyKoJwkh9mZtGkBqTX4bhbDarc50X7lYJaxBf1xOVhXkBGqSBIswFneOXmeeggwVCBQD8y5RciDVrNUIij3SrmBVAOEPLJXdOUdEWVKdB6NlGNHmYFMpKdq2EKkgxGTWC39on7rPk8VA3PAPpYqKbSHRkc0kZ484KKob8E5AU+CRFc89PAzLjzKSN4OTUoSB3uI1SYnvXqUO5VhgDaRbwGRjKqKH+6PUZ+Gj0kuBJbC5pxpMYb4jzvxHcxPfDbuemdd/rx63h/av4tutt2EMobr2N9xCKO3G3VYn/1btB667b6b2+j/v9btwZPEphiDY8jMLNEEQYKmWLBFYRiExqs5GkXGDR/ScuGgyWraDFBGLV5piVMRUaAvI+h8nvlgpu5ljdR1jdDwD5S51DYu5cHhqBKSwEj3AeEA3D5KxyfPZilePziw3XQ6/90a2dVkbUGJqkWA1IK02LwnXSkm2s5IZr7kxGSrCVQ5CNgPVoBms1Pnzgso2cxwEZYxIEuvqy4FQEhBt0PVkJazvShpuyl9rrnASxsOmB3A63QpGktNAbEV9F3VVy0vxTWcHIXFki+AMQowjmzmb4KwWyXvJkXKispGJTGqIFR41TDjNgVz6QHvBzit6hisyiJE6AXIDxGj5Y/omMYKwKxAU6xXmBdK49fn0v4Jxq/QhKlzY+8YXf6d203j5xDlI2pTLZExwTDlluDoJP50Qqs5TDcCTUaiiTwjgr76r4Vv/2NGieWeHT/H8nYw36gCk5jJZ9EvNVCyqrTem0bETXXCU0tiDHlHhMvEhwXHBpoSpgQiVRUswJTXAka9fWU66sRopvYA+tv91CL0+4LE8THG2osWBQVII8Oj55dnr2/PzixWU9/Oevv59+UWixrAaCOnV+W11/dr19ReoLS25Ltq2KzNUc29K6exMvFsz2CI5Ctxp2b4pyof2Mi6L/JsY4tarkc3DX+qMKXw8DVqnkWsNKcP0qXP3XVbju/BIcrC3ASibg0Jz4IYBjU/CMY7kcrAV+SEF+178uvpoPU5A/b8i+p4d/lYj50+r9sPFgiMKdby13k3HJM4yj2zerB1rz7PQInyA7r2o1RNt87jZr/wJQSwMEFAACAAgA1kyQSzgBcUK0AgAAVAoAACEAAAB1bml2ZXJzYWwvZmxhc2hfc2tpbl9zZXR0aW5ncy54bWyVVm1v2jAQ/r5fgdh30nUvbJKL1FImVWJrtVZ8d5IjsXDsyHbo+PfzK3EggQyrEn7ueXzn891RJHeELT5MJijjlItXUIqwQhokYBOS303TRinOZhlnCpiaMS4qTKeLjz/tByWWeU3F9yDGarY4g9bN3H7GSLyPr3OzhgQZr2rMDmte8FmKs10heMPyq6GVhxoEJWynmTc/5svVoANKpHpSUHViWn03a5ykFiAlmJC+rcy6qqI4BRo83djPSE3r6vLtT2R7IomysvtPZg3JalzASZJvzRrmM316VzA367JAwV+lqZ9vzRqkUnwA0T388YtZgwpeN/X/1EgteGES2tVcfsSjhnKc6/YzUd2YdVVgLmQcXX0Fnx5718eI5L/GfY9MuwpOX0xeTwaCefSUwkKJBlASds4mS/7+3CjdH8EeIy3nRcf8ghsZs1qs5f2Bd8LyiOSBlrHhtKlg6cKNiF285S+XD3ZSLLaYSs89YlGAAvYejCJswZb5W2f1jBmBLfOVkhyeGT2c0U8tThNe+AH7t7ycfG0FhvU25CvsgtV4Wpu+lZFrDwROxXNYSBPOG6nAvBpKLOZCSs5iQgzvSYEV4eyX4aUHexmJkhODL7T+skKKKAp91WZj1DM6fi+77xajt3ar0f0mtJdz+4nSI/xuipXCWVnp3yQ5nXid7hGdmGnSrzBDUtNBPLEtjzTW95CowmIH4o1zOtYN4wrk2OO5a60hOkqiHKCkP8vIH9KXftZUKYiVfjUCoWy6mOOVpCip/lMbAu+QdwUDRqdUpT6OYXKsygjwJQBYZOWxANzOmaqGKkJhD6H1I8DeeOhqSOoiHaq3e7WGrYorziOjStJPirZUYl7X0CPY6Lj6Fc4youwVTqW9WqfzwxCOju7M5TDOTPXFJAf4auocre3nSdSg+W/yH1BLAwQUAAIACADWTJBLOD/HHIQDAABKDgAAJgAAAHVuaXZlcnNhbC9odG1sX3B1Ymxpc2hpbmdfc2V0dGluZ3MueG1s3Vdfb9MwEH/vp7CCeKTZxmBjSjuhLdUqylrW8O9pcuNrY+bYIbZbyhOfhg/GJ+Ect91Kx0gRQwhVU5fz3e/ufnfnS6PjT7kgUyg1V7IV7DZ3AgIyVYzLSSt4nXQeHQZEGyoZFUpCK5AqIMftRlTYkeA6G4IxqKoJwkh9VJhWkBlTHIXhbDZrcl2U7lQJaxBfN1OVh0UJGqSBMiwEneOXmReggwVCDQD8y5VcmLUbDUIij/RSMSuAcIaRS+6SouLM5CIIvdaIpleTUlnJTpRQJSkno1bwoLPnPksdj3TKc5COEt1GoRObI8oYd0FQMeSfgWTAJxlGe7AfkBlnJmsFe/sOBbXDTZQK22dOHcqJQgqkWcDnYCijhvpH78/AJ6OXAi9ic0lzniZ4Qlz6reA0uRz2uqfx5Xk/iYeXZ8nLno9hC6MkfpdsYZR0k15cS//s/SC+6HXPX1wm/X4v6Q6urZCitQyjcJ2CCKlStkxhxUBkMpuPJOUCe+4HXjQY7FpBywkkqsOxKmMqNATkQwGTV5YKbubY3DvY3FcAxXNdQGouXB1agSktBNdwHhADw+Ksavzk2arGB4drqYfe+3Vat0YZUWNommE3oKwKLQpvipZqYyXXUnPPZKQEWyU0RpYF5vK85FQEhBvMLV2dGseA6XCB/Dvb3eZYmo3k0oyWeo3DFY+uN9P2W2UFI3NlieBXQIwiWA2b438ZkJtNTMalyiupoNoQLTgDMuUwA3bsqfGAP3P0Hl3kFi1xpAsBxnv4aPlnMoKxKhEX6BQvAJRz7fGbWwEXVOtrULqM8aFv5e75afzuoUuQsimV6ZbgWELIC3Mv+HROpDJLO6QjpVZDVRTGWXVWJ7fm75dB89wKX+Y/XYwb0PdYkvvxsk1hfhlBbbcZnVaD6IargsYR5FgSj4kHKY47lxbqAqZUEiXFnNAUL1ntxnrKldUo8QPsofXvR+jtCZfV0wT3MXosGZS1IHd29x7vP3l6cPjsqBl++/L10Z1Gi/UzENS58/vn5KcL6xdWd6ytDduOKnPXc2zD6+27dbEyNq/gKHQX9u13f7Wi/s7V33+dYOZxnQoNLuI3dfTOkYJaTRQPa8H162j1X9TRuvBrbXBjpdUKAa/BiR9rvAgFzzk2wL019V9psbtfL3wD/qEW+3dJuHPO/lsO/NPqPXztxTsKb/3N0kD5+u+/duM7UEsDBBQAAgAIANZMkEvQmuqLlwEAAB4GAAAfAAAAdW5pdmVyc2FsL2h0bWxfc2tpbl9zZXR0aW5ncy5qc42UTU8CMRCG7/yKTb0agviBejOCiQkHE7kZD2UZlg3dtmnLChL+uzsFYdudFTuX7Ztn3+lMM912kmqxlCWPydZ/+/1buPcaoObMCi5DXbToBerMinwGk7wAkUtgEVL+/nqUdyeCMmbSm04372hra35MEbQmNENoltBKQvsitDVqcy5sXfwOCjsUtS+o1uXpyjklu6mSDqTrSmUK7hl28eJXvb4IViWYM+icpxCYDvxqI0+OtwOMOpeqQnO5GatMdac8XWZGreSsLf9io8FU973cA72HwfMosBO5da8Oijjx6B6jndQGrIVD3rsRBgkLPgVR8+359QcaGDcLiugyt7n7pZ+uMOq05hk0u9THCDFZeTW4AUaTc7B2e+K6jxEQgm/ANKyGNxgBqPRK/+MCtVEZdqSBNnt+RIXis1xmh9Q9DJLDw6JtW/dOhfrjD1kwQioaoQUxkUXbu0FNfTy5jpxcG6UdU78KSpSUqChRU2J5FIPzuPglwf1HwrhzPF0U1QNRvY1VJ7hZgpkoJaoCPs8dNc7V2f0AUEsDBBQAAgAIANZMkEs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NZMkEvZnKM3dAAAAHQAAAAcAAAAdW5pdmVyc2FsL2xvY2FsX3NldHRpbmdzLnhtbLOxr8jNUShLLSrOzM+zVTLUM1BSSM1Lzk/JzEu3VQoNcdO1UFIoLknMS0nMyc9LtVXKy1dSsLfjssnJT07MCU4tKQEqLFYoyEmsTC0KSc0FMkpS/RJzgSpfzJj4or/9acfsZy39zyatfTZl39OZK5T07bgA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NZMkEtfiFvqaggAAJEgAAApAAAAdW5pdmVyc2FsL3NraW5fY3VzdG9taXphdGlvbl9zZXR0aW5ncy54bWy1Wktv48gRvudXNBQskACB9aBeDjQK+GjZxMiUVqTtmQSBQIltiTDJVsiWZrzQIYcFNrdFghwS5JRLkEuOOQVI/kuAnWz+RaqbpEXKkkzaE3FsDKvrq6quVz/kXnTvBuo6YtR3v7KZSwOTMOYGi6j/A4R6c+rRcBySiLCouqPcuoFDP+jBHeU0oEbMDhw7dFQ+GvVraCA+qNuRu1oX3ppKs4E6TdzAXaThlgpj55J2LqkwpjXqaq+6JyKWG5I5Cdhhqb1qbvQpQA8iEjI9cMjHvpTnzg7lZ3AR2o4LfFG/3eTPNtW61Zr8Qc16q9PC24YsSVIbqS2trtW2nc55R64jXGu2atJW6TakhoTqrVb9vL2tdxotCd4G522Q0sTnbdTsNJsNbdvADUAjWVa0hrrtSOf1ugzacPdc3Q4GSqdWQ/V6XWpq21ZbGig1BNwSyJClLnegpEmK1N7KilzvSmigDpRBc4s13FZbqNvA7Vpt21QUqVbbOXc3u6y7dtTC00nd+YzAgyE4OMpzq3oguXrzdRgCs0X8lWczggLbJ28q3//ht99/+813v/nTp6+//fS7v336/T+/++NfK0mKinROAalleWpMBDIX1z8orVcVYymjsC1bHFk6cp03ldmaMRqczWnAwOCzgIa+7VX6P4zzJ5ldESTdkLAM7s6ek526jvgUhSW6IKfhOQWaU39lBw9DuqBnM3t+vwjpOnAKmbl8WJHQc4N74K6dd1R8UpHnRkxnxM/Zh7v8KQ5bQc+KCDevjflTCOnZM+KlGmviUwK3U/m8R/agGzdymYDKdf6cgq7sBdkLQIM/pzEBaMmDOvx5HsTIRwbsEm8Bp3V49gMJ80rilnkSRVfrVdl8WoV0wZ2dxz0f6EecR6EDBQtuYY0/hUB8glxhoSglbhPz1/YYk9f9XtLzQQsEN9tcEpIQOVam6uhqLBvvp8PRxWiq6BeVvhpXJeJl+aNGu/ux3mr/uFdNcAUlmVfycJiXhYSwVq2YLMOajIZTEIiHUwO/syp9/rs0dHRtDXUDV/rJf0oLGE/wTaXPfxeBXk8m2LCm5lDX8FQ3p8bIEn4ZYgtrlf57ukZLe0MQo2jjkg+ILQmC9uyGBEWe64gB3rLdYE0K6NNGV7JuTCfYtCa6aukjo9I3aRg+/ERIttdsCcmztCPkuJE984gj1EKKiHHeXkC72KMh+MeWLnBS33aDsyLaJ/KtblxMrdFoaE6xoaWUSh8HDtJCm2sqL2gim3gCMkIb1vKXwaci+4QEJHteaSGX+sXlEH4sbsilu1h68MNeYM0YQ0jGJCgAhMTBE8g607wdTTTuQ1CIbLSyo+gDDZ1c0mRDV0C2bqgjSE3Vysi3uJhUNgTeDeaQOmTOCsi7wqYpX+CpMnoHOQ61OSoJGr2FknxbEvQem1BD2CwAM+Qb/ULmFcHLMC2QtAbnNs937wHZ8znguDc3Ll1HQOEehjIR1RidldZk4i+vIZC6PDxS7bFgcLZ4W7gbAqaEDixzBXRBG1KxxrPry2v959OBrA+xNoV000a3U0t0Sa7Utx9QQBmynY0dzAmakbm9hkp4gDHHdcQYj7ww4Vdr9ytks6T/fJG0LkPD7754gUm5hnfAMtgxgzLYpqzYc9q525IZvNAQnutHrSjigBebYKrYkCf66POEKHL9tRd36c8RqEfjygbrWTte76/iYfs/GGPGLVjRoaMpLi0FwrAS8yUHFk+vFFA3BqBuHPdzaPj8lFpKgDFKZBgUvULMDXguZ8gNeLSciFusmLoFm61bMuOnjwJgUatx1A7Hm58RPQKH9MdSnZE7Cvslj9ibeCMDa5cIf5EoZ7ZKuaXF0q0hGG6AzEWcVCDVc31+hiom9voKp66IV4PcfG7p2nNEdXvuvVgRwM9rnzzdh92F1BdUz47SvI4XpZ+90pB4ipNY77jcBuKxQAvHKlOfr4qYieWJejlVZUPF/ETB69krjoPq4D4ZWuZ0KCtcApSJb7P5ElbhO37OKy4rPhFoeCCDvGTyJrHD+fLfv/5LcTF79sRUlFB/WlYOFD/vmvhR3i8Mykj0ywJyLFnJQ8VLQWByoEqh//nXP/77578XweqQn5/lxGLHq5JPfX7DVUg1VEASRdmyZPXyCorEFDVB1yFsBUsKuZInb6Hvia1+pX9lh/fQNy1KvbKChON5arLSNuxOuGvmuQEpCX/1QsQnb+njqaxp4ugPJeq58/t49XXg/JLc8iGPLsrIUy9lA5rznkjiuKy8TLG2pU0LOkL8vusHm4NL3SNhd5/i2dDCWe56JmAh9cb8YuvpTS4w8Hs4SOM+C/mJPn3LckRL+iGJXcKVpexzjsGEMd8qZnh3tH3uCS8dJ8OaEPb5bqgHi4IaTybDnqfvo1RVEde+/TvbixLEI+2J4XDGSoYylu+I+/wG+cie8GeI+/wmX1BGcKh7AtofySLTqzjFDrP0IoEDHhKIFpXwpG95Hm7BkF/JRhmTEkKe06cO6Yt10XJ9ktQyp2UNrh6xuBc8bl2uOGb2IKYd8a8ccgO73K2eTt4ec5lHjme2mAfUXzb64v1Q+ic8h/I//upg3xkxFbGHFXlTgUOIPV/yNh9VUCLjTYW7M/5+5hhulTYz3ssySGHNaagvmrno5aVUBryFl1NF41I/DepVn/ipVz0VoV4i9ngAg7U/IyGGHHBJmpx5WpZ7md6C3YjNaB52ZDCLZ0sQHcDpKMVkCLm0Ehuqx6SK37IMsK1krkc2JG1UGULGN6en34ugOE7ntsyG5I5lszuhlC6CpNPtUjHLnR84ChOnsYO4eKRk0TF7FonpH+hW6dKTUXZgNUrbNM/3LGtMyGXuAWXAeywAvWp2lYUu9eRb1n0aQEHe0b86+B9QSwMEFAACAAgA10yQS+9ftoEPFgAASHUAABcAAAB1bml2ZXJzYWwvdW5pdmVyc2FsLnBuZ+3da1hSWb8AcMtuY95mpryUik3TZbqZ42ipKdplmrLUMk0zJcUkw2sGKAiUltpU+nbzUipdpsy8kJriDdE0qZykJhUShYzUhAAVN6Cw4dCpec/M1Puc53w437bPI4rutX9rr73W2v/1/8A64+u93chgkYGenp7Rjl+27tXTm9Wup6ffOW+O7i/3W/1v6H7MSNy7fbNeRZfVqO7NLJTnbk89vcrs+eqw2br3X8X/EpSop2fc9uF7BjPuboSe3vGBHVs99yWFigd8zq7BDXQMyq6mzGjWo6XOT1iKWnFztdFW332b32wO95hn4BmybcGZuq++yzu9c8GpX+bN+vrS7p9s897fHDcBlYXKTr8fSqf3+4OoBlWzsdVPxYThyX0Ih5ey+lLVJo4RiS7rcm3cwEtCKvrQ1AGQNHRlvxpraHHoxIw5/3ip6PIQBfc03Es2Irsd0Y6PwLVTQvf1rd73Iz4/1iIw/HrffhXGvJ2HF6213zV6+AvH1EXp97QI2Wk4PlFxB/582ennmMsRnx11yLbNo+b+XGDTTlxSh7WEhIU7tOjpG67/y4tHw8mjYSYkrYo/P9w740vVyVzvu/a9J37h5Phqwd+KfiyfM8NzF3j+LqP5/mFiWCK5kWH59/JyS9P2Wfae575w4h9tM2fAZvM2H1ryeZN57jL9tv3zpjy5Uj/VYmzP63K9AL3PTvi/QQaHZkMQBEEQBEEQBEEQBEEQBEEQBEEQBEEQBEEQBEEQBEEQBEEQBEEQBEEQBEEQBEEQBEEQBEEQBEEQBEEQBEEQBEEQBEEQBEEQBEEQBEEQBEEQBEEQBEEQBEEQBEEQBEEQBEEQBEEQBEEQBEEQBEEQBEEQBEEQBEEQBEEQBEEQBEEQBEEQBEEQBEEQBP3/QWOv48gqblcc8wsf/X7I9tEJ2+XzDG5+4XPfL8/wNFSuHPvhNpcZ1RP2j3KHeLpymV+F/+dywrrTpz4DdXXcZYr8vCI3DeeFt2w/SZsZOOOzKnroGmOW/Req/vSE7ZyUBUmrTyw88X+Aog3C4xigXDI1QuG7gZMvG5kwcori8dJsJf2NRbd9KXI/837WUP3TScf+OAUmugsDUxLKTP92iS2jhoZkCX04YM+z6yS4oj+xtMGTqAacxGIqaFFQda3MODyueWpY4oWYvqhX+90JsX4gsyprtIRhGyoAsRXIRCFSClIk1wqRIs6Pf206h7FpEZX/docrUJ1AjHYTYQqD3zti3vx+MZuBS+nIpRqHs9xVZRbY3yx6NwdZv6zB9feJECIQew8puwUDj+xn5Fox7VIG5zeyQwlicoWqFAEeVTyLI8kkChxDNbBNin7CH3EB497ZMdQTKqamGA6Ozs0Cx0glomfWrAZWH6jIZaiH9NnBBEaXpXMH/0XjWp9N4+2xfGby3WIkJagBWONLu6VNTnhHFIutkX/uVRCpj/nm8Vp4mtiVP+WtQHU1dDlSvq6V1rKJhPeXzgTMrQwuO68wuvOhCcYO6ur7K9LvwpstsOnnIYZBx/ph7ilKOLs0L4AcOn6bRH67FFav4i+TsjDG5Ot7mM2bA61lLJK8GqdlZKFPl2MR3YdhKg4zEhlJDwkp5tVWsCW5x/ZcKDldM62lq6Kf/tIYk6G2VsV6EcsA+8tDfq9cgfzbXqyZGFdjbcGoJbYe+funJmdHX+94uYKSMhGJ9EWb0VXvmrkdJVpNQ3b2VJVfaRqnBN7SreCnEd8NsVMOmoCcjDjEjBtvtoPSi7YBqPTdsy+4LD1isaQvaBOzqZzHnky7aNbQN15SfWtVag+ZdqJ7XakySOEP4rb9jqXUXO+t2G/TZ5m2MC8ddY6obIMVnTsqjhk5Fw26CpFHUN9LGtcC9htYxQbhIxurjz8Juh6bMfdds82/u4fKsFu0K0TGavKKI0hlh0ZV9cOiHuKAq7GXnXl7lnqSWX4/hxcWTKUB2JCH3Bgwr5hX4VYTHdVy7/qPpJ28bhUmnTPV7EkrXmIszTDYDvAFvkE37hbS/cOqt1F/PdhGi7NZtfU8S34UNbPLucChCpDeZVAL5LFeZyPpXNzjEZZz15qQY2Z3uQnNLOqWpqRgxbef+m1/xkl8TImXsh6wot3ApbASFktU0sBp/FE60j93fngq5xF5PHBmshiTM6fSRR+lnt4rYJR+t8t1fpRYHA8CJovuSBrN2jsSjli035l5QFUtdy+u4M/3Tvy5L6ZvGreGvlbnZ1YmEqtFAz/TkODIDmleQ7/9pz0zTgav9/WhNA6xjRbDjSUDqBF8fwqf7OOGqcKtyTm4TjdDpXLIT8f6V3R2o7fUiAJWlnY+ui9zz6t7YOuE2mpKiBhn5/A2lCYS2waOuWIdGKSxNNgajZLt/nx0wDuXokBfFIiTPu6pEU+eEzu17W2xjb6irFCUIFumdmO5Kfpb93yYrZ20z7EVPqm8FWBOZ27BkgCfKwWEwspfw4ADEV6h8cROscxJxt8nispum+ecYlQ5LRtk2Ljofhm0Ly+uM9YOPZcvCgdQYuBxH6Cgp3Pcl2ZorL3iOomUJXK6lBineLqa+l6jZMIltT9fL1J4TR1wwLjewXN6BfcnH+0lMDuHFIrr/ZW49x/35thIOWmOSBl/Q85xkws4RVSklpir0YTiR2+n3eTQZ1XGEUXBjRTwPQrHIE9covRvOz14sgIO03q84N2pCGZwuT5gXEhoHCL3PB+nIvQNAXwx2GOCbePaN3mDySppCUPmu9KNkxFKeidGx8E1g3FKkiIE+5hPfsd0B+ReqYH1R6jOTiTYwtBVmTXkw1UanEWgd8I1OkvRXN+bUPFLj+TaoF/A6vQecG9r1bZOs8fpdvfgKdfw8LZ3/kvQSieBh1MTDP/zgbpgGc4QsY/8JKaeais/H5eCVHyYs/QpcqAmoXMEz5LnKJxxwcI5LDpjLQ2pxsSJ7C14d3ji+KkpmyOuvVmOHztpbtTrbq3BVA6TMpJ0rYiZ2J/uNe2aoykFEpniMs9o4dy78rats6lhx0uqjToulFUEs0v5KlLPECAXT/vhAhub1qGl0kIc75URoik5qbAh9EMbqHwXfGqDxhrbgFZk0vIX3eOFhFUHCfciQtzVAwRyBi+Dp9EyLNmVFcXf90rNWnTTw7yedaUOjD6KCWIf41EVlj5IZL/xDwm4Ec1nvOYQdsYM1NaQtxP2gA0DXrGdzStxd/PrqYsBzEQ5jYfXeoWB2hKH9qNjdzuP7uIoHirpXN08sB90E1AHBPHkp7YB/O1CwsBV7qbmWGlSnfpHWF4jot/u40AtYHnQ07t7mcF+K+oMfbIsKSf8sqNKLc/BBM8Kf/PLJnJVefhhD9dXKI5HDmmNG9KLz6qr6WZuVFcPfrUDGKFfShMqe8YtKBH7pDRNk80tqWtJVGflEZriX+xvXdGmaPhvD2AFwrQK/WBGuv09DQFhes3gsMCf5GVaylDQGKBYZTqcyjGLoNNGW90nJ3h8xuREsPOW988Fo2KW4llXZTMD6abAhG00fu+69F7RTme1PwJRHL5H6h46DZQ0F3crLsrRq04VCg0rpzl91PG6qkk5TQRkZXRKpYkP/93568j6QN8eNAxxHmbuXfj2j5vPm7+NF46L+598JybW5rywyc3KGJSvOVuPqharOHhNrVVuyaXLQnvN2KxbvCeegAW5H7Mqy4jb1XzpqjEx51Gv7uqCTRfDzg1aA2cR6jcSzgM8nqLrNN5xNAw/aG7wayP+nbmq550mdGIiZVLVfN9KJN00iVTIFdrdncT4QkVr90j8YvsO/YfdmJHm0fOMQSDlvepAlXSxqD41UMVz3OQEeKD4QQkZm56PWtvlIkZGrqmegR0fYwJ+Sym1Ge9rWMo8JOD5LolWotZmGsGqA5qOsv51ZAn6XrAhTFDTejxJ7k+PAe8xfw0mhUosX024cwWj08o+Lmt2JVHKoO8m9gMb62a3JijRTFzKN905XPeUa1UvXN0FnSyz9r7W/FVkZLxiYfsiTnriqN/y7ITtFXRBb6jW92BqoPasrE/VDli/9NqwHsDcKgT8+esVsylOqYasq1cJIUxewsbvM2scHnZoXQF3Wn/WeNRYTVbPBu2WIpdXjdbrFDVpn4KvvUZWAsSVAqGRuKwcf27jwnYhi3tmk3iUSLft7bq6qINqxq/VLN1FVxE7WWDbyXrg6lrPMo0EaxXs9YpNznqxJx0W9+qdNczzPUN77203OrNm5IFZZqqLue5EGQzRt8j5m1CZblXv6sq3iadtbNfHW+mruqaFxIHF7qfv01IBCdXLONyPVm6jtppwCacLBicESqyV9fZPWzixWm7AcTSH9lX9D9gr4m6UznkWZlpKmQpeaoEoplNKUKsNl/q6lpa5OUW3vtvH+p5zLOUAp5QbwLxO17zqrh7pgEk3Hq2ZF8heXJTg1BRS7LKlTJNVQ3mJct1SduX5IPp4TdofRZHH+D750fGLT4Utq+AKf7gkLQx1UTueokur1lLyxDG9NzVtMM19lZzGICrObFKHkANyy4nkCjKRv3IAxaxnyWdX8mRq7tmjtZiSwhuYMofq4a4D1mSiC2AZ7sWoLU8+P4+ULWAnHLf6NBjc9L1ghBjLfdz5D2mHHNTbf1u1oMdhWXr2qDAhEpxSnsoffIVY+1uPtrbYy9vxwm3YftbkHwoHjXOze7o8gc10xqUHSt9eH/RbNtKld9YwXNxl91PbUIqSeqVmZx/pumUotTBmvYY9d7jo1/qhbQDXJElg/gIdOKuy0zh8YePTVyh3Wf4Au1leM+Dn4wac5Ge7yTkSP8p09wDmVCVXNcxRDb+eABRTS1CZNbQYk5kX0wKJ2qt4g6H+oIiyCpowzzny4+QVYZGkHmeau3XeNW9PR2WeX9ym/OFSufM5ypIXhKcRA+mDZ5/RLp3q0H4juJrZk9g8TDSaO2xGPYCzVFy+vTZCObFKnI8TcI/fsw1wwjNHeEU/Bs0NU6btWX1WfLo3vW5R3aoqMb68Ocsk0i5z4WRJ8YYut8NVdO3gS2KHZ/TBbSKGSTL+9xw/VS/vRbC7vRxc339z6HbBEjmbocEo6lnE2P0vSptbfgdJw/koSYUfu5wWRLAKgQsWl6um6KpkIdpD1eeMM5hUxvTl16pCNz7ANRFMjtzx9ofNrRvPD2e6+8VInIzn5oQtQFMda4ewk1m5ncTC8D+DHMexh/PtrJZligngvRK2KTo7iql9+vYiu3VRUVTtpP1kP7KTBzYMjWjCOIuLBh2By090g95NRgUu9MZ3lL/d51kWPZnFousCsCT/bcGz0PB2Q23PaeyJDJ/qEtHClpLigm5Pqr47aU+DQbTf4L3TNGxyaa1Asce0j2vCOp6Hp6RyCNTZWIpPfll1qw1x8gXdPtriibABcELDww7y085+r+/HH0vXXgyXRl1qM++lTLvweWRp3jqww13TbG8sF4u6nWGHuvmOmyIBkKppJMIWtKfsHp3COS/9eH9Tnre89IETfReICl85Kqi7aim4DF1MoLuShO/RqPQeriI0g6aoo6FuKOSJK+iGcbIx+xRVIHelO+6Yb81VuYlXTexLd8n4etKvtgHL8cxI4US1LpDKcV0+GlPbn4zmDQcyjyEmG3RhxESnHd9t4TF+fphfLvHNtxQOqAuseKAEx5Cpnma1mpCVbY3FHdNuZMOjZ4JkjuHChkTEhvTV7IMLSln1ZkQhWUGPPyLFVkxN+/MPKR7d8XPDVOMWZ+yJVrugBDSxtUmuqjXz05R30agJlHMJsGC5Ta5/9yvzO8KEye4dG8QwHjqbPOKdYzm30mCruAEduh/bGd+n4hSvo7jYAOfqB8/AE1dY1Yi67Uu0cJtWrsrSffcDa/4WwSFVoHDk3I+VQ4mbTVVShkv97C57fmRnIW04JgsTbGef2XN2iI1OP39rP3GvZiKX0aQaCH1NSCqkkoDSRjvyVGc458qj+2brH90nmR7UXdxuU7SPAo0wOQpEaWfqwj6C+AQ2WYr5Bk9LFLOp2HRp/0ysxKG9j7/BPS1mXdeHpy1o2v5pUTI6J5QI9KR1fROsUk7sreA38u2GsEUybNPkH17XwgOtvXSL8Eal3fd0n2kf8vRLnPa7jvVY/3wbypQ/2anJuzBgajybfFAXPsfKd1XzRrylE0T+46MDR6m31ysWhWLu9Cq37WTVHI+ZWp7yePwdSBRkbgRczomJk7F/rYWhOkahlrEQalYVnZmJtpMOSNF8fg1C+wpFGbBqm1U5/0zY6fsfntBUS7wUSVaODWoLrJ0UPz0eD4qAge+2z/6QLFCxXKqGDSsHR58svJrhc6PsuZ92QBM1ugxBwFMEXjymfUXiPa69eVvBkuGM/CLnXIeHH3MBJH0f96mIfQtEyRs7kG/QyTCAujOWeC/CNavLtPFfK3v/e/mYiu98tTQ1cBh9PfnpW9Dt8AQH4YNH8LNAxQDbb3kuyUr3MDoGt7L/c7UntUySPdtggnervJ3NWjeEp6vAvbEjzrFMEVW3RDmzLTXPFju+ja7Y8WGA4MuLxoPCBeyvZZefiIyjUjmjaZxm84fw3g310666yutWkqDb0nWoj+mYkwf1gUV7mfho/Ki0eET9R5y2MpZ/1q6ZA1rexJUJj328ZTZuj3Xzdffbs0KtegROhv/ao4XBQ6pC92lfbIcBl3f45E9efpJfvKs3cSIb2I2WgGuSeQzuBZUeTQHwh6L/TGhYbmQKHvnB14VOaAi83KZsNKPrIgWGZ0bJ/JazKrsRKusHcrmd85bwUWsXHB1N5+dYXUNop9k4T6RVE14LPvEhHVOAUjLCtPGhrfwaXz0cubS3sitF9aFSY0ePCf2ei2SNmiweewOtTX+g6Os/b4uePmB4vQZ+FvESEDlW47tELuxJ+3J6OQamyGq92rmfsiRnbyibZ59xUJt3OlHSxehVxYxWTr0xZ9QR3lcyzbZXNsTSn131MWMDu51eeLht0C4wWSckVny4ykGZ3biMxfzd7SPUaVSA3+r2FqVBNokvUs5TgRHNMiZqNK95ODESY9qIifCSZCJDRxbghAtOoJv4vVbXPuwouZ+6TH6FmnI4bgHhfx4ZsidvGjoZls4BWQv/mlQr4Hqcv8uefn+XWBg2yupgKxO1F5v3wrRX7YkljT2eZbzxkpzpZXPf5FRUyw3P3MYJ+4GKURL3WPSq+B7RmR6/R0Iy0ydfPc1mkBQ/NTbsMpQ9m3rOWhHHMv2Lkot6fZUkCfljQ68mukAzTp0q6F/Q3queXUFIRtjGgu7Jg6fNsR+SQZLBtgyY8kNkMjDNlApkzsx/ZAB1QyKV8zujYk6Wnc3n+cGWmEUfcpWoXfb//I+e/p45s+xf32pZraIFyQeokv3/yH86zrFR6zqD+datX0gHnjg5T7/noY1aANNmKg+x921m+1+x/Pwg7k++a9+3MrRgnOeuGZH/aTfMVgmcUbAMe+2R3xMs48fPK6qNu74oEGyYHw6IKFo1auvsUy3mM7+QomR51FDlItA2gDxGJYNohaRRaoD0vvClXTjrvtL/uH8oCLO7LTyT9KbnvZ7ua8c2760Vmw+l/hdQSwMEFAACAAgA10yQSzeoczFKAAAAawAAABsAAAB1bml2ZXJzYWwvdW5pdmVyc2FsLnBuZy54bWyzsa/IzVEoSy0qzszPs1Uy1DNQsrfj5bIpKEoty0wtV6gAigEFIUBJoRLINUJwyzNTSjJAKizNEIIZqZnpGSW2ShaW5nBBfaCZAFBLAQIAABQAAgAIANZMkEu27fNMcQQAAAQRAAAdAAAAAAAAAAEAAAAAAAAAAAB1bml2ZXJzYWwvY29tbW9uX21lc3NhZ2VzLmxuZ1BLAQIAABQAAgAIANZMkEtN8AC3sQMAADkPAAAnAAAAAAAAAAEAAAAAAKwEAAB1bml2ZXJzYWwvZmxhc2hfcHVibGlzaGluZ19zZXR0aW5ncy54bWxQSwECAAAUAAIACADWTJBLOAFxQrQCAABUCgAAIQAAAAAAAAABAAAAAACiCAAAdW5pdmVyc2FsL2ZsYXNoX3NraW5fc2V0dGluZ3MueG1sUEsBAgAAFAACAAgA1kyQSzg/xxyEAwAASg4AACYAAAAAAAAAAQAAAAAAlQsAAHVuaXZlcnNhbC9odG1sX3B1Ymxpc2hpbmdfc2V0dGluZ3MueG1sUEsBAgAAFAACAAgA1kyQS9Ca6ouXAQAAHgYAAB8AAAAAAAAAAQAAAAAAXQ8AAHVuaXZlcnNhbC9odG1sX3NraW5fc2V0dGluZ3MuanNQSwECAAAUAAIACADWTJBLPTwv0cEAAADlAQAAGgAAAAAAAAABAAAAAAAxEQAAdW5pdmVyc2FsL2kxOG5fcHJlc2V0cy54bWxQSwECAAAUAAIACADWTJBL2ZyjN3QAAAB0AAAAHAAAAAAAAAABAAAAAAAqEgAAdW5pdmVyc2FsL2xvY2FsX3NldHRpbmdzLnhtbFBLAQIAABQAAgAIAESUV0cjtE77+wIAALAIAAAUAAAAAAAAAAEAAAAAANgSAAB1bml2ZXJzYWwvcGxheWVyLnhtbFBLAQIAABQAAgAIANZMkEtfiFvqaggAAJEgAAApAAAAAAAAAAEAAAAAAAUWAAB1bml2ZXJzYWwvc2tpbl9jdXN0b21pemF0aW9uX3NldHRpbmdzLnhtbFBLAQIAABQAAgAIANdMkEvvX7aBDxYAAEh1AAAXAAAAAAAAAAAAAAAAALYeAAB1bml2ZXJzYWwvdW5pdmVyc2FsLnBuZ1BLAQIAABQAAgAIANdMkEs3qHMxSgAAAGsAAAAbAAAAAAAAAAEAAAAAAPo0AAB1bml2ZXJzYWwvdW5pdmVyc2FsLnBuZy54bWxQSwUGAAAAAAsACwBJAwAAfTUAAAA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320,&quot;width&quot;:598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4f45de3-7e16-4ec1-b326-2b89a71c525d}"/>
  <p:tag name="TABLE_ENDDRAG_ORIGIN_RECT" val="476*303"/>
  <p:tag name="TABLE_ENDDRAG_RECT" val="60*138*476*30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54c42fd-85b4-4376-bb76-1abdadb8e6c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b3bf961-5d1e-42f3-af16-fc0e15bab46b}"/>
  <p:tag name="TABLE_ENDDRAG_ORIGIN_RECT" val="601*499"/>
  <p:tag name="TABLE_ENDDRAG_RECT" val="225*26*601*49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276197e-8eb2-43a4-91ff-d9296f97bdef}"/>
  <p:tag name="TABLE_ENDDRAG_ORIGIN_RECT" val="587*456"/>
  <p:tag name="TABLE_ENDDRAG_RECT" val="289*39*587*45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0a224a9-13bc-4af8-bb48-0a4187e757b2}"/>
  <p:tag name="TABLE_ENDDRAG_ORIGIN_RECT" val="583*459"/>
  <p:tag name="TABLE_ENDDRAG_RECT" val="296*34*583*45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1de47c-f803-4f7a-a37b-24e1adb70a23}"/>
</p:tagLst>
</file>

<file path=ppt/theme/theme1.xml><?xml version="1.0" encoding="utf-8"?>
<a:theme xmlns:a="http://schemas.openxmlformats.org/drawingml/2006/main" name="Office 主题​​">
  <a:themeElements>
    <a:clrScheme name="自定义 149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1596F"/>
      </a:accent1>
      <a:accent2>
        <a:srgbClr val="B95496"/>
      </a:accent2>
      <a:accent3>
        <a:srgbClr val="00B0F0"/>
      </a:accent3>
      <a:accent4>
        <a:srgbClr val="E1596F"/>
      </a:accent4>
      <a:accent5>
        <a:srgbClr val="B95496"/>
      </a:accent5>
      <a:accent6>
        <a:srgbClr val="00B0F0"/>
      </a:accent6>
      <a:hlink>
        <a:srgbClr val="0000FF"/>
      </a:hlink>
      <a:folHlink>
        <a:srgbClr val="80008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49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1596F"/>
      </a:accent1>
      <a:accent2>
        <a:srgbClr val="B95496"/>
      </a:accent2>
      <a:accent3>
        <a:srgbClr val="00B0F0"/>
      </a:accent3>
      <a:accent4>
        <a:srgbClr val="E1596F"/>
      </a:accent4>
      <a:accent5>
        <a:srgbClr val="B95496"/>
      </a:accent5>
      <a:accent6>
        <a:srgbClr val="00B0F0"/>
      </a:accent6>
      <a:hlink>
        <a:srgbClr val="0000FF"/>
      </a:hlink>
      <a:folHlink>
        <a:srgbClr val="80008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2094</Words>
  <Application>Microsoft Office PowerPoint</Application>
  <PresentationFormat>宽屏</PresentationFormat>
  <Paragraphs>489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8" baseType="lpstr">
      <vt:lpstr>Candara Light</vt:lpstr>
      <vt:lpstr>等线</vt:lpstr>
      <vt:lpstr>等线 Light</vt:lpstr>
      <vt:lpstr>仿宋</vt:lpstr>
      <vt:lpstr>汉仪综艺体繁</vt:lpstr>
      <vt:lpstr>黑体</vt:lpstr>
      <vt:lpstr>锐字云字库美黑体1.0</vt:lpstr>
      <vt:lpstr>宋体</vt:lpstr>
      <vt:lpstr>微软雅黑</vt:lpstr>
      <vt:lpstr>新宋体</vt:lpstr>
      <vt:lpstr>Agency FB</vt:lpstr>
      <vt:lpstr>Arial</vt:lpstr>
      <vt:lpstr>Calibri</vt:lpstr>
      <vt:lpstr>Lucida Sans</vt:lpstr>
      <vt:lpstr>Times New Roman</vt:lpstr>
      <vt:lpstr>Wingdings</vt:lpstr>
      <vt:lpstr>Wingdings 2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炫彩气泡简洁大气商业计划书PPT模板</dc:title>
  <dc:creator>Administrator</dc:creator>
  <cp:lastModifiedBy>yuxueyong</cp:lastModifiedBy>
  <cp:revision>251</cp:revision>
  <dcterms:created xsi:type="dcterms:W3CDTF">2017-06-23T02:08:00Z</dcterms:created>
  <dcterms:modified xsi:type="dcterms:W3CDTF">2021-12-02T00:29:58Z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FF00E69F3AD54A2AA5FF90F23E494BB3</vt:lpwstr>
  </property>
  <property fmtid="{D5CDD505-2E9C-101B-9397-08002B2CF9AE}" pid="3" name="KSOProductBuildVer">
    <vt:lpwstr>2052-11.1.0.11045</vt:lpwstr>
  </property>
</Properties>
</file>