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2"/>
  </p:sldMasterIdLst>
  <p:notesMasterIdLst>
    <p:notesMasterId r:id="rId42"/>
  </p:notesMasterIdLst>
  <p:handoutMasterIdLst>
    <p:handoutMasterId r:id="rId43"/>
  </p:handoutMasterIdLst>
  <p:sldIdLst>
    <p:sldId id="317" r:id="rId3"/>
    <p:sldId id="386" r:id="rId4"/>
    <p:sldId id="258" r:id="rId5"/>
    <p:sldId id="259" r:id="rId6"/>
    <p:sldId id="650" r:id="rId7"/>
    <p:sldId id="437" r:id="rId8"/>
    <p:sldId id="656" r:id="rId9"/>
    <p:sldId id="657" r:id="rId10"/>
    <p:sldId id="717" r:id="rId11"/>
    <p:sldId id="663" r:id="rId12"/>
    <p:sldId id="730" r:id="rId13"/>
    <p:sldId id="732" r:id="rId14"/>
    <p:sldId id="731" r:id="rId15"/>
    <p:sldId id="420" r:id="rId16"/>
    <p:sldId id="734" r:id="rId17"/>
    <p:sldId id="691" r:id="rId18"/>
    <p:sldId id="718" r:id="rId19"/>
    <p:sldId id="719" r:id="rId20"/>
    <p:sldId id="676" r:id="rId21"/>
    <p:sldId id="720" r:id="rId22"/>
    <p:sldId id="721" r:id="rId23"/>
    <p:sldId id="722" r:id="rId24"/>
    <p:sldId id="723" r:id="rId25"/>
    <p:sldId id="724" r:id="rId26"/>
    <p:sldId id="725" r:id="rId27"/>
    <p:sldId id="682" r:id="rId28"/>
    <p:sldId id="726" r:id="rId29"/>
    <p:sldId id="727" r:id="rId30"/>
    <p:sldId id="728" r:id="rId31"/>
    <p:sldId id="686" r:id="rId32"/>
    <p:sldId id="729" r:id="rId33"/>
    <p:sldId id="471" r:id="rId34"/>
    <p:sldId id="472" r:id="rId35"/>
    <p:sldId id="473" r:id="rId36"/>
    <p:sldId id="474" r:id="rId37"/>
    <p:sldId id="591" r:id="rId38"/>
    <p:sldId id="592" r:id="rId39"/>
    <p:sldId id="593" r:id="rId40"/>
    <p:sldId id="427" r:id="rId41"/>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E1596F"/>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85" d="100"/>
          <a:sy n="85" d="100"/>
        </p:scale>
        <p:origin x="307" y="91"/>
      </p:cViewPr>
      <p:guideLst>
        <p:guide orient="horz" pos="1991"/>
        <p:guide pos="3840"/>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t>2021/12/5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10</a:t>
            </a:fld>
            <a:endParaRPr lang="zh-CN" altLang="en-US"/>
          </a:p>
        </p:txBody>
      </p:sp>
    </p:spTree>
    <p:extLst>
      <p:ext uri="{BB962C8B-B14F-4D97-AF65-F5344CB8AC3E}">
        <p14:creationId xmlns:p14="http://schemas.microsoft.com/office/powerpoint/2010/main" val="2155361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11</a:t>
            </a:fld>
            <a:endParaRPr lang="zh-CN" altLang="en-US"/>
          </a:p>
        </p:txBody>
      </p:sp>
    </p:spTree>
    <p:extLst>
      <p:ext uri="{BB962C8B-B14F-4D97-AF65-F5344CB8AC3E}">
        <p14:creationId xmlns:p14="http://schemas.microsoft.com/office/powerpoint/2010/main" val="4034523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12</a:t>
            </a:fld>
            <a:endParaRPr lang="zh-CN" altLang="en-US"/>
          </a:p>
        </p:txBody>
      </p:sp>
    </p:spTree>
    <p:extLst>
      <p:ext uri="{BB962C8B-B14F-4D97-AF65-F5344CB8AC3E}">
        <p14:creationId xmlns:p14="http://schemas.microsoft.com/office/powerpoint/2010/main" val="2641538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13</a:t>
            </a:fld>
            <a:endParaRPr lang="zh-CN" altLang="en-US"/>
          </a:p>
        </p:txBody>
      </p:sp>
    </p:spTree>
    <p:extLst>
      <p:ext uri="{BB962C8B-B14F-4D97-AF65-F5344CB8AC3E}">
        <p14:creationId xmlns:p14="http://schemas.microsoft.com/office/powerpoint/2010/main" val="3460981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pPr/>
              <a:t>14</a:t>
            </a:fld>
            <a:endParaRPr lang="zh-CN" altLang="en-US"/>
          </a:p>
        </p:txBody>
      </p:sp>
    </p:spTree>
    <p:extLst>
      <p:ext uri="{BB962C8B-B14F-4D97-AF65-F5344CB8AC3E}">
        <p14:creationId xmlns:p14="http://schemas.microsoft.com/office/powerpoint/2010/main" val="3742726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15</a:t>
            </a:fld>
            <a:endParaRPr lang="zh-CN" altLang="en-US"/>
          </a:p>
        </p:txBody>
      </p:sp>
    </p:spTree>
    <p:extLst>
      <p:ext uri="{BB962C8B-B14F-4D97-AF65-F5344CB8AC3E}">
        <p14:creationId xmlns:p14="http://schemas.microsoft.com/office/powerpoint/2010/main" val="336969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17</a:t>
            </a:fld>
            <a:endParaRPr lang="zh-CN" altLang="en-US"/>
          </a:p>
        </p:txBody>
      </p:sp>
    </p:spTree>
    <p:extLst>
      <p:ext uri="{BB962C8B-B14F-4D97-AF65-F5344CB8AC3E}">
        <p14:creationId xmlns:p14="http://schemas.microsoft.com/office/powerpoint/2010/main" val="3140374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18</a:t>
            </a:fld>
            <a:endParaRPr lang="zh-CN" altLang="en-US"/>
          </a:p>
        </p:txBody>
      </p:sp>
    </p:spTree>
    <p:extLst>
      <p:ext uri="{BB962C8B-B14F-4D97-AF65-F5344CB8AC3E}">
        <p14:creationId xmlns:p14="http://schemas.microsoft.com/office/powerpoint/2010/main" val="1143547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pPr/>
              <a:t>2</a:t>
            </a:fld>
            <a:endParaRPr lang="zh-CN" altLang="en-US"/>
          </a:p>
        </p:txBody>
      </p:sp>
    </p:spTree>
    <p:extLst>
      <p:ext uri="{BB962C8B-B14F-4D97-AF65-F5344CB8AC3E}">
        <p14:creationId xmlns:p14="http://schemas.microsoft.com/office/powerpoint/2010/main" val="3288515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20</a:t>
            </a:fld>
            <a:endParaRPr lang="zh-CN" altLang="en-US"/>
          </a:p>
        </p:txBody>
      </p:sp>
    </p:spTree>
    <p:extLst>
      <p:ext uri="{BB962C8B-B14F-4D97-AF65-F5344CB8AC3E}">
        <p14:creationId xmlns:p14="http://schemas.microsoft.com/office/powerpoint/2010/main" val="3391694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21</a:t>
            </a:fld>
            <a:endParaRPr lang="zh-CN" altLang="en-US"/>
          </a:p>
        </p:txBody>
      </p:sp>
    </p:spTree>
    <p:extLst>
      <p:ext uri="{BB962C8B-B14F-4D97-AF65-F5344CB8AC3E}">
        <p14:creationId xmlns:p14="http://schemas.microsoft.com/office/powerpoint/2010/main" val="1914983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22</a:t>
            </a:fld>
            <a:endParaRPr lang="zh-CN" altLang="en-US"/>
          </a:p>
        </p:txBody>
      </p:sp>
    </p:spTree>
    <p:extLst>
      <p:ext uri="{BB962C8B-B14F-4D97-AF65-F5344CB8AC3E}">
        <p14:creationId xmlns:p14="http://schemas.microsoft.com/office/powerpoint/2010/main" val="595104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23</a:t>
            </a:fld>
            <a:endParaRPr lang="zh-CN" altLang="en-US"/>
          </a:p>
        </p:txBody>
      </p:sp>
    </p:spTree>
    <p:extLst>
      <p:ext uri="{BB962C8B-B14F-4D97-AF65-F5344CB8AC3E}">
        <p14:creationId xmlns:p14="http://schemas.microsoft.com/office/powerpoint/2010/main" val="1629948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24</a:t>
            </a:fld>
            <a:endParaRPr lang="zh-CN" altLang="en-US"/>
          </a:p>
        </p:txBody>
      </p:sp>
    </p:spTree>
    <p:extLst>
      <p:ext uri="{BB962C8B-B14F-4D97-AF65-F5344CB8AC3E}">
        <p14:creationId xmlns:p14="http://schemas.microsoft.com/office/powerpoint/2010/main" val="3309957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25</a:t>
            </a:fld>
            <a:endParaRPr lang="zh-CN" altLang="en-US"/>
          </a:p>
        </p:txBody>
      </p:sp>
    </p:spTree>
    <p:extLst>
      <p:ext uri="{BB962C8B-B14F-4D97-AF65-F5344CB8AC3E}">
        <p14:creationId xmlns:p14="http://schemas.microsoft.com/office/powerpoint/2010/main" val="38940471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27</a:t>
            </a:fld>
            <a:endParaRPr lang="zh-CN" altLang="en-US"/>
          </a:p>
        </p:txBody>
      </p:sp>
    </p:spTree>
    <p:extLst>
      <p:ext uri="{BB962C8B-B14F-4D97-AF65-F5344CB8AC3E}">
        <p14:creationId xmlns:p14="http://schemas.microsoft.com/office/powerpoint/2010/main" val="2825373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28</a:t>
            </a:fld>
            <a:endParaRPr lang="zh-CN" altLang="en-US"/>
          </a:p>
        </p:txBody>
      </p:sp>
    </p:spTree>
    <p:extLst>
      <p:ext uri="{BB962C8B-B14F-4D97-AF65-F5344CB8AC3E}">
        <p14:creationId xmlns:p14="http://schemas.microsoft.com/office/powerpoint/2010/main" val="2345327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29</a:t>
            </a:fld>
            <a:endParaRPr lang="zh-CN" altLang="en-US"/>
          </a:p>
        </p:txBody>
      </p:sp>
    </p:spTree>
    <p:extLst>
      <p:ext uri="{BB962C8B-B14F-4D97-AF65-F5344CB8AC3E}">
        <p14:creationId xmlns:p14="http://schemas.microsoft.com/office/powerpoint/2010/main" val="564242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31</a:t>
            </a:fld>
            <a:endParaRPr lang="zh-CN" altLang="en-US"/>
          </a:p>
        </p:txBody>
      </p:sp>
    </p:spTree>
    <p:extLst>
      <p:ext uri="{BB962C8B-B14F-4D97-AF65-F5344CB8AC3E}">
        <p14:creationId xmlns:p14="http://schemas.microsoft.com/office/powerpoint/2010/main" val="630667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2747852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t>7</a:t>
            </a:fld>
            <a:endParaRPr lang="zh-CN" altLang="en-US"/>
          </a:p>
        </p:txBody>
      </p:sp>
    </p:spTree>
    <p:extLst>
      <p:ext uri="{BB962C8B-B14F-4D97-AF65-F5344CB8AC3E}">
        <p14:creationId xmlns:p14="http://schemas.microsoft.com/office/powerpoint/2010/main" val="3317306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8</a:t>
            </a:fld>
            <a:endParaRPr lang="zh-CN" altLang="en-US"/>
          </a:p>
        </p:txBody>
      </p:sp>
    </p:spTree>
    <p:extLst>
      <p:ext uri="{BB962C8B-B14F-4D97-AF65-F5344CB8AC3E}">
        <p14:creationId xmlns:p14="http://schemas.microsoft.com/office/powerpoint/2010/main" val="262519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t>9</a:t>
            </a:fld>
            <a:endParaRPr lang="zh-CN" altLang="en-US"/>
          </a:p>
        </p:txBody>
      </p:sp>
    </p:spTree>
    <p:extLst>
      <p:ext uri="{BB962C8B-B14F-4D97-AF65-F5344CB8AC3E}">
        <p14:creationId xmlns:p14="http://schemas.microsoft.com/office/powerpoint/2010/main" val="1123545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t>2021/12/5</a:t>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t>‹#›</a:t>
            </a:fld>
            <a:endParaRPr lang="zh-CN" altLang="en-US" sz="1865"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Lucida Sans" panose="020B0602030504020204"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t>2021/12/5</a:t>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t>‹#›</a:t>
            </a:fld>
            <a:endParaRPr lang="zh-CN" altLang="en-US" sz="1865"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t>2021/12/5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t>2021/12/5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3" Type="http://schemas.openxmlformats.org/officeDocument/2006/relationships/hyperlink" Target="https://blog.csdn.net/chengtutu/article/details/81118881" TargetMode="External"/><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4.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9525"/>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2117641" y="3827533"/>
            <a:ext cx="7719524" cy="643890"/>
          </a:xfrm>
          <a:prstGeom prst="rect">
            <a:avLst/>
          </a:prstGeom>
          <a:noFill/>
        </p:spPr>
        <p:txBody>
          <a:bodyPr wrap="square" lIns="91412" tIns="45706" rIns="91412" bIns="45706" rtlCol="0">
            <a:spAutoFit/>
          </a:bodyPr>
          <a:lstStyle/>
          <a:p>
            <a:r>
              <a:rPr lang="en-US" alt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 </a:t>
            </a:r>
            <a:r>
              <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第</a:t>
            </a:r>
            <a:r>
              <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八</a:t>
            </a:r>
            <a:r>
              <a:rPr 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章</a:t>
            </a:r>
            <a:r>
              <a:rPr lang="en-US" altLang="zh-CN"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 —— </a:t>
            </a:r>
            <a:r>
              <a:rPr lang="zh-CN" altLang="en-US" sz="36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汉仪综艺体繁" panose="02010600000101010101" charset="-122"/>
              </a:rPr>
              <a:t>维护</a:t>
            </a: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12</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207770" y="19126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《翻转课堂》</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6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772532" y="3972629"/>
            <a:ext cx="2646798" cy="584733"/>
          </a:xfrm>
          <a:prstGeom prst="rect">
            <a:avLst/>
          </a:prstGeom>
        </p:spPr>
        <p:txBody>
          <a:bodyPr wrap="none" lIns="91400" tIns="45699" rIns="91400" bIns="45699">
            <a:spAutoFit/>
          </a:bodyPr>
          <a:lstStyle/>
          <a:p>
            <a:pPr lvl="0" algn="ctr"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软件维护过程</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p>
        </p:txBody>
      </p:sp>
    </p:spTree>
    <p:extLst>
      <p:ext uri="{BB962C8B-B14F-4D97-AF65-F5344CB8AC3E}">
        <p14:creationId xmlns:p14="http://schemas.microsoft.com/office/powerpoint/2010/main" val="3208327848"/>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3.1</a:t>
              </a:r>
              <a:r>
                <a:rPr lang="zh-CN" altLang="en-US" sz="2400" kern="0" dirty="0">
                  <a:solidFill>
                    <a:schemeClr val="accent1"/>
                  </a:solidFill>
                  <a:latin typeface="微软雅黑" panose="020B0503020204020204" pitchFamily="34" charset="-122"/>
                  <a:ea typeface="微软雅黑" panose="020B0503020204020204" pitchFamily="34" charset="-122"/>
                </a:rPr>
                <a:t>软件维护组织</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614201" y="956449"/>
            <a:ext cx="7104410" cy="5262979"/>
          </a:xfrm>
          <a:prstGeom prst="rect">
            <a:avLst/>
          </a:prstGeom>
          <a:noFill/>
        </p:spPr>
        <p:txBody>
          <a:bodyPr wrap="square">
            <a:spAutoFit/>
          </a:bodyPr>
          <a:lstStyle/>
          <a:p>
            <a:r>
              <a:rPr lang="en-US" altLang="zh-CN" sz="2400" dirty="0"/>
              <a:t>	</a:t>
            </a:r>
            <a:r>
              <a:rPr lang="zh-CN" altLang="en-US" sz="2400" dirty="0"/>
              <a:t>本项目软件维护的组织如图</a:t>
            </a:r>
            <a:r>
              <a:rPr lang="en-US" altLang="zh-CN" sz="2400" dirty="0"/>
              <a:t>7.2</a:t>
            </a:r>
            <a:r>
              <a:rPr lang="zh-CN" altLang="en-US" sz="2400" dirty="0"/>
              <a:t>所示。</a:t>
            </a:r>
            <a:endParaRPr lang="en-US" altLang="zh-CN" sz="2400" dirty="0"/>
          </a:p>
          <a:p>
            <a:r>
              <a:rPr lang="en-US" altLang="zh-CN" sz="2400" dirty="0"/>
              <a:t>	</a:t>
            </a:r>
            <a:r>
              <a:rPr lang="zh-CN" altLang="en-US" sz="2400" dirty="0"/>
              <a:t>其中，</a:t>
            </a:r>
            <a:r>
              <a:rPr lang="zh-CN" altLang="en-US" sz="2400" dirty="0">
                <a:solidFill>
                  <a:srgbClr val="FF0000"/>
                </a:solidFill>
              </a:rPr>
              <a:t>维护管理员、修改负责人和系统监督员</a:t>
            </a:r>
            <a:r>
              <a:rPr lang="zh-CN" altLang="en-US" sz="2400" dirty="0"/>
              <a:t>等分别代表了维护工作的某个职责范围。维护管理员、修改负责人可以是指定的 某个人，也可以是一个包括管理人员、高级技术人员等在内的小 组。系统监督员可以有其他职责，但应具体分管某一个软件包。 </a:t>
            </a:r>
            <a:endParaRPr lang="en-US" altLang="zh-CN" sz="2400" dirty="0"/>
          </a:p>
          <a:p>
            <a:endParaRPr lang="en-US" altLang="zh-CN" sz="2400" dirty="0"/>
          </a:p>
          <a:p>
            <a:r>
              <a:rPr lang="en-US" altLang="zh-CN" sz="2400" dirty="0"/>
              <a:t>	</a:t>
            </a:r>
            <a:r>
              <a:rPr lang="zh-CN" altLang="en-US" sz="2400" dirty="0"/>
              <a:t>每个维护申请提交给一个维护管理员，他负责把申请交给某个 系统监督员去评价。系统监督员是一位技术人员，他必须熟悉产 品程序的每一部分，当他做出评价后，修改负责人确定如何进行 修改。在维护人员对程序进行修改的过程中，配置管理员要严格 把关，控制修改范围，对软件配置进行审计。 </a:t>
            </a:r>
          </a:p>
        </p:txBody>
      </p:sp>
      <p:pic>
        <p:nvPicPr>
          <p:cNvPr id="3" name="图片 2" descr="图示&#10;&#10;描述已自动生成">
            <a:extLst>
              <a:ext uri="{FF2B5EF4-FFF2-40B4-BE49-F238E27FC236}">
                <a16:creationId xmlns:a16="http://schemas.microsoft.com/office/drawing/2014/main" id="{1D73A345-6E1F-4647-AF0D-EAED1A1EE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611" y="881876"/>
            <a:ext cx="4343400" cy="5019675"/>
          </a:xfrm>
          <a:prstGeom prst="rect">
            <a:avLst/>
          </a:prstGeom>
        </p:spPr>
      </p:pic>
    </p:spTree>
    <p:extLst>
      <p:ext uri="{BB962C8B-B14F-4D97-AF65-F5344CB8AC3E}">
        <p14:creationId xmlns:p14="http://schemas.microsoft.com/office/powerpoint/2010/main" val="1851838760"/>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a:solidFill>
                    <a:schemeClr val="accent1"/>
                  </a:solidFill>
                  <a:latin typeface="微软雅黑" panose="020B0503020204020204" pitchFamily="34" charset="-122"/>
                  <a:ea typeface="微软雅黑" panose="020B0503020204020204" pitchFamily="34" charset="-122"/>
                </a:rPr>
                <a:t>3.2</a:t>
              </a:r>
              <a:r>
                <a:rPr lang="zh-CN" altLang="en-US" sz="2400" kern="0">
                  <a:solidFill>
                    <a:schemeClr val="accent1"/>
                  </a:solidFill>
                  <a:latin typeface="微软雅黑" panose="020B0503020204020204" pitchFamily="34" charset="-122"/>
                  <a:ea typeface="微软雅黑" panose="020B0503020204020204" pitchFamily="34" charset="-122"/>
                </a:rPr>
                <a:t>软件维护</a:t>
              </a:r>
              <a:r>
                <a:rPr lang="zh-CN" altLang="en-US" sz="2400" kern="0" dirty="0">
                  <a:solidFill>
                    <a:schemeClr val="accent1"/>
                  </a:solidFill>
                  <a:latin typeface="微软雅黑" panose="020B0503020204020204" pitchFamily="34" charset="-122"/>
                  <a:ea typeface="微软雅黑" panose="020B0503020204020204" pitchFamily="34" charset="-122"/>
                </a:rPr>
                <a:t>报告</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618247" y="2151497"/>
            <a:ext cx="3957799" cy="3046988"/>
          </a:xfrm>
          <a:prstGeom prst="rect">
            <a:avLst/>
          </a:prstGeom>
          <a:noFill/>
        </p:spPr>
        <p:txBody>
          <a:bodyPr wrap="square">
            <a:spAutoFit/>
          </a:bodyPr>
          <a:lstStyle/>
          <a:p>
            <a:r>
              <a:rPr lang="en-US" altLang="zh-CN" sz="2400" dirty="0"/>
              <a:t>	</a:t>
            </a:r>
            <a:r>
              <a:rPr lang="zh-CN" altLang="en-US" sz="2400" dirty="0"/>
              <a:t>每个维护要求都通过</a:t>
            </a:r>
            <a:r>
              <a:rPr lang="zh-CN" altLang="en-US" sz="2400" dirty="0">
                <a:solidFill>
                  <a:srgbClr val="FF0000"/>
                </a:solidFill>
              </a:rPr>
              <a:t>维护管理员</a:t>
            </a:r>
            <a:r>
              <a:rPr lang="zh-CN" altLang="en-US" sz="2400" dirty="0"/>
              <a:t>转交给熟悉该产品的系统管理员去评价。</a:t>
            </a:r>
            <a:r>
              <a:rPr lang="zh-CN" altLang="en-US" sz="2400" dirty="0">
                <a:solidFill>
                  <a:srgbClr val="FF0000"/>
                </a:solidFill>
              </a:rPr>
              <a:t>系统管理员</a:t>
            </a:r>
            <a:r>
              <a:rPr lang="zh-CN" altLang="en-US" sz="2400" dirty="0"/>
              <a:t>是被指定去熟悉一小部分产品程序的</a:t>
            </a:r>
            <a:r>
              <a:rPr lang="zh-CN" altLang="en-US" sz="2400" dirty="0">
                <a:solidFill>
                  <a:srgbClr val="FF0000"/>
                </a:solidFill>
              </a:rPr>
              <a:t>技术人员</a:t>
            </a:r>
            <a:r>
              <a:rPr lang="zh-CN" altLang="en-US" sz="2400" dirty="0"/>
              <a:t>。系统管理员对维护任务做出评价之后，由</a:t>
            </a:r>
            <a:r>
              <a:rPr lang="zh-CN" altLang="en-US" sz="2400" dirty="0">
                <a:solidFill>
                  <a:srgbClr val="FF0000"/>
                </a:solidFill>
              </a:rPr>
              <a:t>变化授权人</a:t>
            </a:r>
            <a:r>
              <a:rPr lang="zh-CN" altLang="en-US" sz="2400" dirty="0"/>
              <a:t>决定应该进行的活动。</a:t>
            </a:r>
          </a:p>
        </p:txBody>
      </p:sp>
      <p:pic>
        <p:nvPicPr>
          <p:cNvPr id="5" name="图片 4" descr="图示&#10;&#10;描述已自动生成">
            <a:extLst>
              <a:ext uri="{FF2B5EF4-FFF2-40B4-BE49-F238E27FC236}">
                <a16:creationId xmlns:a16="http://schemas.microsoft.com/office/drawing/2014/main" id="{25BCEEB1-853E-4E71-8968-54C3763AE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7012" y="2151497"/>
            <a:ext cx="3767026" cy="3046988"/>
          </a:xfrm>
          <a:prstGeom prst="rect">
            <a:avLst/>
          </a:prstGeom>
        </p:spPr>
      </p:pic>
    </p:spTree>
    <p:extLst>
      <p:ext uri="{BB962C8B-B14F-4D97-AF65-F5344CB8AC3E}">
        <p14:creationId xmlns:p14="http://schemas.microsoft.com/office/powerpoint/2010/main" val="2340907835"/>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3.3</a:t>
              </a:r>
              <a:r>
                <a:rPr lang="zh-CN" altLang="en-US" sz="2400" kern="0" dirty="0">
                  <a:solidFill>
                    <a:schemeClr val="accent1"/>
                  </a:solidFill>
                  <a:latin typeface="微软雅黑" panose="020B0503020204020204" pitchFamily="34" charset="-122"/>
                  <a:ea typeface="微软雅黑" panose="020B0503020204020204" pitchFamily="34" charset="-122"/>
                </a:rPr>
                <a:t>软件维护事件流</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614202" y="956449"/>
            <a:ext cx="5598340" cy="5632311"/>
          </a:xfrm>
          <a:prstGeom prst="rect">
            <a:avLst/>
          </a:prstGeom>
          <a:noFill/>
        </p:spPr>
        <p:txBody>
          <a:bodyPr wrap="square">
            <a:spAutoFit/>
          </a:bodyPr>
          <a:lstStyle/>
          <a:p>
            <a:r>
              <a:rPr lang="en-US" altLang="zh-CN" sz="2000" dirty="0"/>
              <a:t>	</a:t>
            </a:r>
            <a:r>
              <a:rPr lang="zh-CN" altLang="en-US" sz="2000" dirty="0"/>
              <a:t>每一个维护申请提出，并经过评审确定需要维护时，按照右图所示的本项目软件维护工 作流程实施维护。</a:t>
            </a:r>
            <a:endParaRPr lang="en-US" altLang="zh-CN" sz="2000" dirty="0"/>
          </a:p>
          <a:p>
            <a:r>
              <a:rPr lang="en-US" altLang="zh-CN" sz="2000" dirty="0"/>
              <a:t>	</a:t>
            </a:r>
            <a:r>
              <a:rPr lang="zh-CN" altLang="en-US" sz="2000" dirty="0">
                <a:solidFill>
                  <a:srgbClr val="FF0000"/>
                </a:solidFill>
              </a:rPr>
              <a:t>首先，确定维护要求。</a:t>
            </a:r>
            <a:r>
              <a:rPr lang="zh-CN" altLang="en-US" sz="2000" dirty="0"/>
              <a:t>这需要维护人员与用户反复协商，弄清错误情况、对业务影响大 小以及用户对于修改的期望，并把这些情况存入故障数据库，然后由维护组织管理员确认维 护类型。</a:t>
            </a:r>
            <a:endParaRPr lang="en-US" altLang="zh-CN" sz="2000" dirty="0"/>
          </a:p>
          <a:p>
            <a:r>
              <a:rPr lang="en-US" altLang="zh-CN" sz="2000" dirty="0"/>
              <a:t>	</a:t>
            </a:r>
            <a:r>
              <a:rPr lang="zh-CN" altLang="en-US" sz="2000" dirty="0">
                <a:solidFill>
                  <a:srgbClr val="00B050"/>
                </a:solidFill>
              </a:rPr>
              <a:t>对于改正性维护申请，从评价错误的严重性开始。如果存在严重错误，则由管理员立即 组织有关人员进行问题分析，寻找错误根源，进行“救火”性的紧急维护；对于不严重的错 误，可根据任务情况，视轻重缓急，统筹协调处理。</a:t>
            </a:r>
            <a:endParaRPr lang="en-US" altLang="zh-CN" sz="2000" dirty="0">
              <a:solidFill>
                <a:srgbClr val="00B050"/>
              </a:solidFill>
            </a:endParaRPr>
          </a:p>
          <a:p>
            <a:r>
              <a:rPr lang="en-US" altLang="zh-CN" sz="2000" dirty="0"/>
              <a:t>	</a:t>
            </a:r>
            <a:r>
              <a:rPr lang="zh-CN" altLang="en-US" sz="2000" dirty="0"/>
              <a:t>对于适应性维护和完善性维护申请，应先确定每项申请的优先次序。严格按照优先次序 进行相应的维护工作，如果某项请求的优先次序非常高，就应立即开始维护工作；否则，就 同其它开发任务一起，统筹安排。 </a:t>
            </a:r>
          </a:p>
        </p:txBody>
      </p:sp>
      <p:pic>
        <p:nvPicPr>
          <p:cNvPr id="7" name="图片 1">
            <a:extLst>
              <a:ext uri="{FF2B5EF4-FFF2-40B4-BE49-F238E27FC236}">
                <a16:creationId xmlns:a16="http://schemas.microsoft.com/office/drawing/2014/main" id="{8DCCE119-5CAC-4D21-B4DA-3C51EAF25DA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7343" y="1646732"/>
            <a:ext cx="5709222"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5281572"/>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0"/>
          <p:cNvGrpSpPr>
            <a:grpSpLocks/>
          </p:cNvGrpSpPr>
          <p:nvPr/>
        </p:nvGrpSpPr>
        <p:grpSpPr bwMode="auto">
          <a:xfrm flipH="1">
            <a:off x="-382720" y="3810721"/>
            <a:ext cx="4031204" cy="3343917"/>
            <a:chOff x="4517221" y="2682505"/>
            <a:chExt cx="7100888" cy="5891212"/>
          </a:xfrm>
        </p:grpSpPr>
        <p:sp>
          <p:nvSpPr>
            <p:cNvPr id="3" name="Freeform 17"/>
            <p:cNvSpPr>
              <a:spLocks/>
            </p:cNvSpPr>
            <p:nvPr/>
          </p:nvSpPr>
          <p:spPr bwMode="auto">
            <a:xfrm>
              <a:off x="4680192" y="2883607"/>
              <a:ext cx="6937917" cy="5690110"/>
            </a:xfrm>
            <a:custGeom>
              <a:avLst/>
              <a:gdLst>
                <a:gd name="T0" fmla="*/ 1735 w 1847"/>
                <a:gd name="T1" fmla="*/ 757 h 1514"/>
                <a:gd name="T2" fmla="*/ 721 w 1847"/>
                <a:gd name="T3" fmla="*/ 1514 h 1514"/>
                <a:gd name="T4" fmla="*/ 112 w 1847"/>
                <a:gd name="T5" fmla="*/ 757 h 1514"/>
                <a:gd name="T6" fmla="*/ 1127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9" y="0"/>
                    <a:pt x="1127" y="0"/>
                  </a:cubicBezTo>
                  <a:cubicBezTo>
                    <a:pt x="1575" y="0"/>
                    <a:pt x="1847" y="339"/>
                    <a:pt x="1735" y="757"/>
                  </a:cubicBezTo>
                  <a:close/>
                </a:path>
              </a:pathLst>
            </a:custGeom>
            <a:solidFill>
              <a:srgbClr val="22212B"/>
            </a:solidFill>
            <a:ln>
              <a:noFill/>
            </a:ln>
          </p:spPr>
          <p:txBody>
            <a:bodyPr lIns="91412" tIns="45706" rIns="91412" bIns="45706"/>
            <a:lstStyle/>
            <a:p>
              <a:pPr>
                <a:defRPr/>
              </a:pPr>
              <a:endParaRPr lang="id-ID" sz="1799"/>
            </a:p>
          </p:txBody>
        </p:sp>
        <p:sp>
          <p:nvSpPr>
            <p:cNvPr id="4" name="Freeform 18"/>
            <p:cNvSpPr>
              <a:spLocks/>
            </p:cNvSpPr>
            <p:nvPr/>
          </p:nvSpPr>
          <p:spPr bwMode="auto">
            <a:xfrm>
              <a:off x="4608230" y="2794699"/>
              <a:ext cx="6937917" cy="5690110"/>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32313F"/>
            </a:solidFill>
            <a:ln>
              <a:noFill/>
            </a:ln>
          </p:spPr>
          <p:txBody>
            <a:bodyPr lIns="91412" tIns="45706" rIns="91412" bIns="45706"/>
            <a:lstStyle/>
            <a:p>
              <a:pPr>
                <a:defRPr/>
              </a:pPr>
              <a:endParaRPr lang="id-ID" sz="1799"/>
            </a:p>
          </p:txBody>
        </p:sp>
        <p:sp>
          <p:nvSpPr>
            <p:cNvPr id="5" name="Freeform 19"/>
            <p:cNvSpPr>
              <a:spLocks/>
            </p:cNvSpPr>
            <p:nvPr/>
          </p:nvSpPr>
          <p:spPr bwMode="auto">
            <a:xfrm>
              <a:off x="4517221" y="2682505"/>
              <a:ext cx="6937916" cy="5690110"/>
            </a:xfrm>
            <a:custGeom>
              <a:avLst/>
              <a:gdLst>
                <a:gd name="T0" fmla="*/ 1735 w 1847"/>
                <a:gd name="T1" fmla="*/ 757 h 1514"/>
                <a:gd name="T2" fmla="*/ 721 w 1847"/>
                <a:gd name="T3" fmla="*/ 1514 h 1514"/>
                <a:gd name="T4" fmla="*/ 112 w 1847"/>
                <a:gd name="T5" fmla="*/ 757 h 1514"/>
                <a:gd name="T6" fmla="*/ 1126 w 1847"/>
                <a:gd name="T7" fmla="*/ 0 h 1514"/>
                <a:gd name="T8" fmla="*/ 1735 w 1847"/>
                <a:gd name="T9" fmla="*/ 757 h 1514"/>
              </a:gdLst>
              <a:ahLst/>
              <a:cxnLst>
                <a:cxn ang="0">
                  <a:pos x="T0" y="T1"/>
                </a:cxn>
                <a:cxn ang="0">
                  <a:pos x="T2" y="T3"/>
                </a:cxn>
                <a:cxn ang="0">
                  <a:pos x="T4" y="T5"/>
                </a:cxn>
                <a:cxn ang="0">
                  <a:pos x="T6" y="T7"/>
                </a:cxn>
                <a:cxn ang="0">
                  <a:pos x="T8" y="T9"/>
                </a:cxn>
              </a:cxnLst>
              <a:rect l="0" t="0" r="r" b="b"/>
              <a:pathLst>
                <a:path w="1847" h="1514">
                  <a:moveTo>
                    <a:pt x="1735" y="757"/>
                  </a:moveTo>
                  <a:cubicBezTo>
                    <a:pt x="1623" y="1175"/>
                    <a:pt x="1169" y="1514"/>
                    <a:pt x="721" y="1514"/>
                  </a:cubicBezTo>
                  <a:cubicBezTo>
                    <a:pt x="273" y="1514"/>
                    <a:pt x="0" y="1175"/>
                    <a:pt x="112" y="757"/>
                  </a:cubicBezTo>
                  <a:cubicBezTo>
                    <a:pt x="224" y="339"/>
                    <a:pt x="678" y="0"/>
                    <a:pt x="1126" y="0"/>
                  </a:cubicBezTo>
                  <a:cubicBezTo>
                    <a:pt x="1574" y="0"/>
                    <a:pt x="1847" y="339"/>
                    <a:pt x="1735" y="757"/>
                  </a:cubicBezTo>
                  <a:close/>
                </a:path>
              </a:pathLst>
            </a:custGeom>
            <a:solidFill>
              <a:srgbClr val="525068"/>
            </a:solidFill>
            <a:ln>
              <a:noFill/>
            </a:ln>
          </p:spPr>
          <p:txBody>
            <a:bodyPr lIns="91412" tIns="45706" rIns="91412" bIns="45706"/>
            <a:lstStyle/>
            <a:p>
              <a:pPr>
                <a:defRPr/>
              </a:pPr>
              <a:endParaRPr lang="id-ID" sz="1799"/>
            </a:p>
          </p:txBody>
        </p:sp>
        <p:sp>
          <p:nvSpPr>
            <p:cNvPr id="6" name="Freeform 20"/>
            <p:cNvSpPr>
              <a:spLocks/>
            </p:cNvSpPr>
            <p:nvPr/>
          </p:nvSpPr>
          <p:spPr bwMode="auto">
            <a:xfrm>
              <a:off x="5175455" y="3222304"/>
              <a:ext cx="5623565" cy="4612629"/>
            </a:xfrm>
            <a:custGeom>
              <a:avLst/>
              <a:gdLst>
                <a:gd name="T0" fmla="*/ 1406 w 1497"/>
                <a:gd name="T1" fmla="*/ 613 h 1227"/>
                <a:gd name="T2" fmla="*/ 584 w 1497"/>
                <a:gd name="T3" fmla="*/ 1227 h 1227"/>
                <a:gd name="T4" fmla="*/ 91 w 1497"/>
                <a:gd name="T5" fmla="*/ 613 h 1227"/>
                <a:gd name="T6" fmla="*/ 913 w 1497"/>
                <a:gd name="T7" fmla="*/ 0 h 1227"/>
                <a:gd name="T8" fmla="*/ 1406 w 1497"/>
                <a:gd name="T9" fmla="*/ 613 h 1227"/>
              </a:gdLst>
              <a:ahLst/>
              <a:cxnLst>
                <a:cxn ang="0">
                  <a:pos x="T0" y="T1"/>
                </a:cxn>
                <a:cxn ang="0">
                  <a:pos x="T2" y="T3"/>
                </a:cxn>
                <a:cxn ang="0">
                  <a:pos x="T4" y="T5"/>
                </a:cxn>
                <a:cxn ang="0">
                  <a:pos x="T6" y="T7"/>
                </a:cxn>
                <a:cxn ang="0">
                  <a:pos x="T8" y="T9"/>
                </a:cxn>
              </a:cxnLst>
              <a:rect l="0" t="0" r="r" b="b"/>
              <a:pathLst>
                <a:path w="1497" h="1227">
                  <a:moveTo>
                    <a:pt x="1406" y="613"/>
                  </a:moveTo>
                  <a:cubicBezTo>
                    <a:pt x="1315" y="952"/>
                    <a:pt x="947" y="1227"/>
                    <a:pt x="584" y="1227"/>
                  </a:cubicBezTo>
                  <a:cubicBezTo>
                    <a:pt x="221" y="1227"/>
                    <a:pt x="0" y="952"/>
                    <a:pt x="91" y="613"/>
                  </a:cubicBezTo>
                  <a:cubicBezTo>
                    <a:pt x="182" y="274"/>
                    <a:pt x="550" y="0"/>
                    <a:pt x="913" y="0"/>
                  </a:cubicBezTo>
                  <a:cubicBezTo>
                    <a:pt x="1276" y="0"/>
                    <a:pt x="1497" y="274"/>
                    <a:pt x="1406" y="613"/>
                  </a:cubicBezTo>
                  <a:close/>
                </a:path>
              </a:pathLst>
            </a:custGeom>
            <a:solidFill>
              <a:schemeClr val="bg1">
                <a:lumMod val="95000"/>
              </a:schemeClr>
            </a:solidFill>
            <a:ln>
              <a:noFill/>
            </a:ln>
          </p:spPr>
          <p:txBody>
            <a:bodyPr lIns="91412" tIns="45706" rIns="91412" bIns="45706"/>
            <a:lstStyle/>
            <a:p>
              <a:pPr>
                <a:defRPr/>
              </a:pPr>
              <a:endParaRPr lang="id-ID" sz="1799"/>
            </a:p>
          </p:txBody>
        </p:sp>
        <p:sp>
          <p:nvSpPr>
            <p:cNvPr id="7" name="Freeform 21"/>
            <p:cNvSpPr>
              <a:spLocks/>
            </p:cNvSpPr>
            <p:nvPr/>
          </p:nvSpPr>
          <p:spPr bwMode="auto">
            <a:xfrm>
              <a:off x="5543727" y="3522898"/>
              <a:ext cx="4887020" cy="4007208"/>
            </a:xfrm>
            <a:custGeom>
              <a:avLst/>
              <a:gdLst>
                <a:gd name="T0" fmla="*/ 1222 w 1301"/>
                <a:gd name="T1" fmla="*/ 533 h 1066"/>
                <a:gd name="T2" fmla="*/ 508 w 1301"/>
                <a:gd name="T3" fmla="*/ 1066 h 1066"/>
                <a:gd name="T4" fmla="*/ 79 w 1301"/>
                <a:gd name="T5" fmla="*/ 533 h 1066"/>
                <a:gd name="T6" fmla="*/ 793 w 1301"/>
                <a:gd name="T7" fmla="*/ 0 h 1066"/>
                <a:gd name="T8" fmla="*/ 1222 w 1301"/>
                <a:gd name="T9" fmla="*/ 533 h 1066"/>
              </a:gdLst>
              <a:ahLst/>
              <a:cxnLst>
                <a:cxn ang="0">
                  <a:pos x="T0" y="T1"/>
                </a:cxn>
                <a:cxn ang="0">
                  <a:pos x="T2" y="T3"/>
                </a:cxn>
                <a:cxn ang="0">
                  <a:pos x="T4" y="T5"/>
                </a:cxn>
                <a:cxn ang="0">
                  <a:pos x="T6" y="T7"/>
                </a:cxn>
                <a:cxn ang="0">
                  <a:pos x="T8" y="T9"/>
                </a:cxn>
              </a:cxnLst>
              <a:rect l="0" t="0" r="r" b="b"/>
              <a:pathLst>
                <a:path w="1301" h="1066">
                  <a:moveTo>
                    <a:pt x="1222" y="533"/>
                  </a:moveTo>
                  <a:cubicBezTo>
                    <a:pt x="1143" y="828"/>
                    <a:pt x="823" y="1066"/>
                    <a:pt x="508" y="1066"/>
                  </a:cubicBezTo>
                  <a:cubicBezTo>
                    <a:pt x="192" y="1066"/>
                    <a:pt x="0" y="828"/>
                    <a:pt x="79" y="533"/>
                  </a:cubicBezTo>
                  <a:cubicBezTo>
                    <a:pt x="158" y="239"/>
                    <a:pt x="478" y="0"/>
                    <a:pt x="793" y="0"/>
                  </a:cubicBezTo>
                  <a:cubicBezTo>
                    <a:pt x="1109" y="0"/>
                    <a:pt x="1301" y="239"/>
                    <a:pt x="1222" y="533"/>
                  </a:cubicBezTo>
                  <a:close/>
                </a:path>
              </a:pathLst>
            </a:custGeom>
            <a:solidFill>
              <a:srgbClr val="525068"/>
            </a:solidFill>
            <a:ln>
              <a:noFill/>
            </a:ln>
          </p:spPr>
          <p:txBody>
            <a:bodyPr lIns="91412" tIns="45706" rIns="91412" bIns="45706"/>
            <a:lstStyle/>
            <a:p>
              <a:pPr>
                <a:defRPr/>
              </a:pPr>
              <a:endParaRPr lang="id-ID" sz="1799"/>
            </a:p>
          </p:txBody>
        </p:sp>
        <p:sp>
          <p:nvSpPr>
            <p:cNvPr id="8" name="Freeform 22"/>
            <p:cNvSpPr>
              <a:spLocks/>
            </p:cNvSpPr>
            <p:nvPr/>
          </p:nvSpPr>
          <p:spPr bwMode="auto">
            <a:xfrm>
              <a:off x="6049573" y="3933568"/>
              <a:ext cx="3873211" cy="3185868"/>
            </a:xfrm>
            <a:custGeom>
              <a:avLst/>
              <a:gdLst>
                <a:gd name="T0" fmla="*/ 968 w 1031"/>
                <a:gd name="T1" fmla="*/ 424 h 848"/>
                <a:gd name="T2" fmla="*/ 402 w 1031"/>
                <a:gd name="T3" fmla="*/ 848 h 848"/>
                <a:gd name="T4" fmla="*/ 63 w 1031"/>
                <a:gd name="T5" fmla="*/ 424 h 848"/>
                <a:gd name="T6" fmla="*/ 629 w 1031"/>
                <a:gd name="T7" fmla="*/ 0 h 848"/>
                <a:gd name="T8" fmla="*/ 968 w 1031"/>
                <a:gd name="T9" fmla="*/ 424 h 848"/>
              </a:gdLst>
              <a:ahLst/>
              <a:cxnLst>
                <a:cxn ang="0">
                  <a:pos x="T0" y="T1"/>
                </a:cxn>
                <a:cxn ang="0">
                  <a:pos x="T2" y="T3"/>
                </a:cxn>
                <a:cxn ang="0">
                  <a:pos x="T4" y="T5"/>
                </a:cxn>
                <a:cxn ang="0">
                  <a:pos x="T6" y="T7"/>
                </a:cxn>
                <a:cxn ang="0">
                  <a:pos x="T8" y="T9"/>
                </a:cxn>
              </a:cxnLst>
              <a:rect l="0" t="0" r="r" b="b"/>
              <a:pathLst>
                <a:path w="1031" h="848">
                  <a:moveTo>
                    <a:pt x="968" y="424"/>
                  </a:moveTo>
                  <a:cubicBezTo>
                    <a:pt x="905" y="658"/>
                    <a:pt x="652" y="848"/>
                    <a:pt x="402" y="848"/>
                  </a:cubicBezTo>
                  <a:cubicBezTo>
                    <a:pt x="152" y="848"/>
                    <a:pt x="0" y="658"/>
                    <a:pt x="63" y="424"/>
                  </a:cubicBezTo>
                  <a:cubicBezTo>
                    <a:pt x="126" y="190"/>
                    <a:pt x="379" y="0"/>
                    <a:pt x="629" y="0"/>
                  </a:cubicBezTo>
                  <a:cubicBezTo>
                    <a:pt x="879" y="0"/>
                    <a:pt x="1031" y="190"/>
                    <a:pt x="968" y="424"/>
                  </a:cubicBezTo>
                  <a:close/>
                </a:path>
              </a:pathLst>
            </a:custGeom>
            <a:solidFill>
              <a:schemeClr val="bg1">
                <a:lumMod val="95000"/>
              </a:schemeClr>
            </a:solidFill>
            <a:ln>
              <a:noFill/>
            </a:ln>
          </p:spPr>
          <p:txBody>
            <a:bodyPr lIns="91412" tIns="45706" rIns="91412" bIns="45706"/>
            <a:lstStyle/>
            <a:p>
              <a:pPr>
                <a:defRPr/>
              </a:pPr>
              <a:endParaRPr lang="id-ID" sz="1799"/>
            </a:p>
          </p:txBody>
        </p:sp>
        <p:sp>
          <p:nvSpPr>
            <p:cNvPr id="9" name="Freeform 23"/>
            <p:cNvSpPr>
              <a:spLocks/>
            </p:cNvSpPr>
            <p:nvPr/>
          </p:nvSpPr>
          <p:spPr bwMode="auto">
            <a:xfrm>
              <a:off x="6466525" y="4268031"/>
              <a:ext cx="3039307" cy="2519059"/>
            </a:xfrm>
            <a:custGeom>
              <a:avLst/>
              <a:gdLst>
                <a:gd name="T0" fmla="*/ 759 w 809"/>
                <a:gd name="T1" fmla="*/ 335 h 670"/>
                <a:gd name="T2" fmla="*/ 315 w 809"/>
                <a:gd name="T3" fmla="*/ 670 h 670"/>
                <a:gd name="T4" fmla="*/ 50 w 809"/>
                <a:gd name="T5" fmla="*/ 335 h 670"/>
                <a:gd name="T6" fmla="*/ 494 w 809"/>
                <a:gd name="T7" fmla="*/ 0 h 670"/>
                <a:gd name="T8" fmla="*/ 759 w 809"/>
                <a:gd name="T9" fmla="*/ 335 h 670"/>
              </a:gdLst>
              <a:ahLst/>
              <a:cxnLst>
                <a:cxn ang="0">
                  <a:pos x="T0" y="T1"/>
                </a:cxn>
                <a:cxn ang="0">
                  <a:pos x="T2" y="T3"/>
                </a:cxn>
                <a:cxn ang="0">
                  <a:pos x="T4" y="T5"/>
                </a:cxn>
                <a:cxn ang="0">
                  <a:pos x="T6" y="T7"/>
                </a:cxn>
                <a:cxn ang="0">
                  <a:pos x="T8" y="T9"/>
                </a:cxn>
              </a:cxnLst>
              <a:rect l="0" t="0" r="r" b="b"/>
              <a:pathLst>
                <a:path w="809" h="670">
                  <a:moveTo>
                    <a:pt x="759" y="335"/>
                  </a:moveTo>
                  <a:cubicBezTo>
                    <a:pt x="710" y="520"/>
                    <a:pt x="511" y="670"/>
                    <a:pt x="315" y="670"/>
                  </a:cubicBezTo>
                  <a:cubicBezTo>
                    <a:pt x="119" y="670"/>
                    <a:pt x="0" y="520"/>
                    <a:pt x="50" y="335"/>
                  </a:cubicBezTo>
                  <a:cubicBezTo>
                    <a:pt x="99" y="150"/>
                    <a:pt x="298" y="0"/>
                    <a:pt x="494" y="0"/>
                  </a:cubicBezTo>
                  <a:cubicBezTo>
                    <a:pt x="690" y="0"/>
                    <a:pt x="809" y="150"/>
                    <a:pt x="759" y="335"/>
                  </a:cubicBezTo>
                  <a:close/>
                </a:path>
              </a:pathLst>
            </a:custGeom>
            <a:solidFill>
              <a:srgbClr val="525068"/>
            </a:solidFill>
            <a:ln>
              <a:noFill/>
            </a:ln>
          </p:spPr>
          <p:txBody>
            <a:bodyPr lIns="91412" tIns="45706" rIns="91412" bIns="45706"/>
            <a:lstStyle/>
            <a:p>
              <a:pPr>
                <a:defRPr/>
              </a:pPr>
              <a:endParaRPr lang="id-ID" sz="1799"/>
            </a:p>
          </p:txBody>
        </p:sp>
        <p:sp>
          <p:nvSpPr>
            <p:cNvPr id="10" name="Freeform 24"/>
            <p:cNvSpPr>
              <a:spLocks/>
            </p:cNvSpPr>
            <p:nvPr/>
          </p:nvSpPr>
          <p:spPr bwMode="auto">
            <a:xfrm>
              <a:off x="6877128" y="4596143"/>
              <a:ext cx="2220218" cy="1862834"/>
            </a:xfrm>
            <a:custGeom>
              <a:avLst/>
              <a:gdLst>
                <a:gd name="T0" fmla="*/ 555 w 591"/>
                <a:gd name="T1" fmla="*/ 248 h 496"/>
                <a:gd name="T2" fmla="*/ 229 w 591"/>
                <a:gd name="T3" fmla="*/ 496 h 496"/>
                <a:gd name="T4" fmla="*/ 36 w 591"/>
                <a:gd name="T5" fmla="*/ 248 h 496"/>
                <a:gd name="T6" fmla="*/ 362 w 591"/>
                <a:gd name="T7" fmla="*/ 0 h 496"/>
                <a:gd name="T8" fmla="*/ 555 w 591"/>
                <a:gd name="T9" fmla="*/ 248 h 496"/>
              </a:gdLst>
              <a:ahLst/>
              <a:cxnLst>
                <a:cxn ang="0">
                  <a:pos x="T0" y="T1"/>
                </a:cxn>
                <a:cxn ang="0">
                  <a:pos x="T2" y="T3"/>
                </a:cxn>
                <a:cxn ang="0">
                  <a:pos x="T4" y="T5"/>
                </a:cxn>
                <a:cxn ang="0">
                  <a:pos x="T6" y="T7"/>
                </a:cxn>
                <a:cxn ang="0">
                  <a:pos x="T8" y="T9"/>
                </a:cxn>
              </a:cxnLst>
              <a:rect l="0" t="0" r="r" b="b"/>
              <a:pathLst>
                <a:path w="591" h="496">
                  <a:moveTo>
                    <a:pt x="555" y="248"/>
                  </a:moveTo>
                  <a:cubicBezTo>
                    <a:pt x="518" y="385"/>
                    <a:pt x="372" y="496"/>
                    <a:pt x="229" y="496"/>
                  </a:cubicBezTo>
                  <a:cubicBezTo>
                    <a:pt x="86" y="496"/>
                    <a:pt x="0" y="385"/>
                    <a:pt x="36" y="248"/>
                  </a:cubicBezTo>
                  <a:cubicBezTo>
                    <a:pt x="73" y="111"/>
                    <a:pt x="219" y="0"/>
                    <a:pt x="362" y="0"/>
                  </a:cubicBezTo>
                  <a:cubicBezTo>
                    <a:pt x="505" y="0"/>
                    <a:pt x="591" y="111"/>
                    <a:pt x="555" y="248"/>
                  </a:cubicBezTo>
                  <a:close/>
                </a:path>
              </a:pathLst>
            </a:custGeom>
            <a:solidFill>
              <a:schemeClr val="bg1">
                <a:lumMod val="95000"/>
              </a:schemeClr>
            </a:solidFill>
            <a:ln>
              <a:noFill/>
            </a:ln>
          </p:spPr>
          <p:txBody>
            <a:bodyPr lIns="91412" tIns="45706" rIns="91412" bIns="45706"/>
            <a:lstStyle/>
            <a:p>
              <a:pPr>
                <a:defRPr/>
              </a:pPr>
              <a:endParaRPr lang="id-ID" sz="1799"/>
            </a:p>
          </p:txBody>
        </p:sp>
        <p:sp>
          <p:nvSpPr>
            <p:cNvPr id="11" name="Freeform 25"/>
            <p:cNvSpPr>
              <a:spLocks/>
            </p:cNvSpPr>
            <p:nvPr/>
          </p:nvSpPr>
          <p:spPr bwMode="auto">
            <a:xfrm>
              <a:off x="7454935" y="5091488"/>
              <a:ext cx="1066720" cy="876379"/>
            </a:xfrm>
            <a:custGeom>
              <a:avLst/>
              <a:gdLst>
                <a:gd name="T0" fmla="*/ 266 w 284"/>
                <a:gd name="T1" fmla="*/ 116 h 233"/>
                <a:gd name="T2" fmla="*/ 110 w 284"/>
                <a:gd name="T3" fmla="*/ 233 h 233"/>
                <a:gd name="T4" fmla="*/ 17 w 284"/>
                <a:gd name="T5" fmla="*/ 116 h 233"/>
                <a:gd name="T6" fmla="*/ 173 w 284"/>
                <a:gd name="T7" fmla="*/ 0 h 233"/>
                <a:gd name="T8" fmla="*/ 266 w 284"/>
                <a:gd name="T9" fmla="*/ 116 h 233"/>
              </a:gdLst>
              <a:ahLst/>
              <a:cxnLst>
                <a:cxn ang="0">
                  <a:pos x="T0" y="T1"/>
                </a:cxn>
                <a:cxn ang="0">
                  <a:pos x="T2" y="T3"/>
                </a:cxn>
                <a:cxn ang="0">
                  <a:pos x="T4" y="T5"/>
                </a:cxn>
                <a:cxn ang="0">
                  <a:pos x="T6" y="T7"/>
                </a:cxn>
                <a:cxn ang="0">
                  <a:pos x="T8" y="T9"/>
                </a:cxn>
              </a:cxnLst>
              <a:rect l="0" t="0" r="r" b="b"/>
              <a:pathLst>
                <a:path w="284" h="233">
                  <a:moveTo>
                    <a:pt x="266" y="116"/>
                  </a:moveTo>
                  <a:cubicBezTo>
                    <a:pt x="249" y="180"/>
                    <a:pt x="179" y="233"/>
                    <a:pt x="110" y="233"/>
                  </a:cubicBezTo>
                  <a:cubicBezTo>
                    <a:pt x="41" y="233"/>
                    <a:pt x="0" y="180"/>
                    <a:pt x="17" y="116"/>
                  </a:cubicBezTo>
                  <a:cubicBezTo>
                    <a:pt x="34" y="52"/>
                    <a:pt x="104" y="0"/>
                    <a:pt x="173" y="0"/>
                  </a:cubicBezTo>
                  <a:cubicBezTo>
                    <a:pt x="242" y="0"/>
                    <a:pt x="284" y="52"/>
                    <a:pt x="266" y="116"/>
                  </a:cubicBezTo>
                  <a:close/>
                </a:path>
              </a:pathLst>
            </a:custGeom>
            <a:solidFill>
              <a:srgbClr val="525068"/>
            </a:solidFill>
            <a:ln>
              <a:noFill/>
            </a:ln>
          </p:spPr>
          <p:txBody>
            <a:bodyPr lIns="91412" tIns="45706" rIns="91412" bIns="45706"/>
            <a:lstStyle/>
            <a:p>
              <a:pPr>
                <a:defRPr/>
              </a:pPr>
              <a:endParaRPr lang="id-ID" sz="1799"/>
            </a:p>
          </p:txBody>
        </p:sp>
      </p:grpSp>
      <p:grpSp>
        <p:nvGrpSpPr>
          <p:cNvPr id="13" name="Group 62"/>
          <p:cNvGrpSpPr/>
          <p:nvPr/>
        </p:nvGrpSpPr>
        <p:grpSpPr>
          <a:xfrm flipH="1">
            <a:off x="2256758" y="3716944"/>
            <a:ext cx="1500518" cy="1533038"/>
            <a:chOff x="5920323" y="2302554"/>
            <a:chExt cx="2180669" cy="2227927"/>
          </a:xfrm>
          <a:solidFill>
            <a:schemeClr val="accent2"/>
          </a:solidFill>
          <a:effectLst>
            <a:outerShdw blurRad="177800" dir="18900000" sy="23000" kx="-1200000" algn="bl" rotWithShape="0">
              <a:prstClr val="black">
                <a:alpha val="29000"/>
              </a:prstClr>
            </a:outerShdw>
          </a:effectLst>
        </p:grpSpPr>
        <p:sp>
          <p:nvSpPr>
            <p:cNvPr id="14" name="Freeform 21"/>
            <p:cNvSpPr>
              <a:spLocks/>
            </p:cNvSpPr>
            <p:nvPr/>
          </p:nvSpPr>
          <p:spPr bwMode="auto">
            <a:xfrm>
              <a:off x="7879324" y="4300937"/>
              <a:ext cx="221668" cy="229544"/>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15" name="Freeform 22"/>
            <p:cNvSpPr>
              <a:spLocks/>
            </p:cNvSpPr>
            <p:nvPr/>
          </p:nvSpPr>
          <p:spPr bwMode="auto">
            <a:xfrm>
              <a:off x="7375227" y="3756332"/>
              <a:ext cx="554732" cy="640248"/>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16" name="Freeform 23"/>
            <p:cNvSpPr>
              <a:spLocks/>
            </p:cNvSpPr>
            <p:nvPr/>
          </p:nvSpPr>
          <p:spPr bwMode="auto">
            <a:xfrm>
              <a:off x="7363975" y="3746206"/>
              <a:ext cx="155280" cy="247548"/>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17" name="Freeform 24"/>
            <p:cNvSpPr>
              <a:spLocks/>
            </p:cNvSpPr>
            <p:nvPr/>
          </p:nvSpPr>
          <p:spPr bwMode="auto">
            <a:xfrm>
              <a:off x="5920323" y="2783021"/>
              <a:ext cx="534478" cy="459088"/>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grpFill/>
            <a:ln>
              <a:noFill/>
            </a:ln>
          </p:spPr>
          <p:txBody>
            <a:bodyPr lIns="91412" tIns="45706" rIns="91412" bIns="45706"/>
            <a:lstStyle/>
            <a:p>
              <a:pPr>
                <a:defRPr/>
              </a:pPr>
              <a:endParaRPr lang="id-ID" sz="1799"/>
            </a:p>
          </p:txBody>
        </p:sp>
        <p:sp>
          <p:nvSpPr>
            <p:cNvPr id="18" name="Freeform 25"/>
            <p:cNvSpPr>
              <a:spLocks/>
            </p:cNvSpPr>
            <p:nvPr/>
          </p:nvSpPr>
          <p:spPr bwMode="auto">
            <a:xfrm>
              <a:off x="6315274" y="2361065"/>
              <a:ext cx="198038" cy="517599"/>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grpFill/>
            <a:ln>
              <a:noFill/>
            </a:ln>
          </p:spPr>
          <p:txBody>
            <a:bodyPr lIns="91412" tIns="45706" rIns="91412" bIns="45706"/>
            <a:lstStyle/>
            <a:p>
              <a:pPr>
                <a:defRPr/>
              </a:pPr>
              <a:endParaRPr lang="id-ID" sz="1799"/>
            </a:p>
          </p:txBody>
        </p:sp>
        <p:sp>
          <p:nvSpPr>
            <p:cNvPr id="19" name="Freeform 26"/>
            <p:cNvSpPr>
              <a:spLocks/>
            </p:cNvSpPr>
            <p:nvPr/>
          </p:nvSpPr>
          <p:spPr bwMode="auto">
            <a:xfrm>
              <a:off x="6072227" y="2841532"/>
              <a:ext cx="569359" cy="690883"/>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grpFill/>
            <a:ln>
              <a:noFill/>
            </a:ln>
          </p:spPr>
          <p:txBody>
            <a:bodyPr lIns="91412" tIns="45706" rIns="91412" bIns="45706"/>
            <a:lstStyle/>
            <a:p>
              <a:pPr>
                <a:defRPr/>
              </a:pPr>
              <a:endParaRPr lang="id-ID" sz="1799"/>
            </a:p>
          </p:txBody>
        </p:sp>
        <p:sp>
          <p:nvSpPr>
            <p:cNvPr id="20" name="Freeform 27"/>
            <p:cNvSpPr>
              <a:spLocks/>
            </p:cNvSpPr>
            <p:nvPr/>
          </p:nvSpPr>
          <p:spPr bwMode="auto">
            <a:xfrm>
              <a:off x="6363658" y="2302554"/>
              <a:ext cx="541229" cy="755020"/>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grpFill/>
            <a:ln>
              <a:noFill/>
            </a:ln>
          </p:spPr>
          <p:txBody>
            <a:bodyPr lIns="91412" tIns="45706" rIns="91412" bIns="45706"/>
            <a:lstStyle/>
            <a:p>
              <a:pPr>
                <a:defRPr/>
              </a:pPr>
              <a:endParaRPr lang="id-ID" sz="1799"/>
            </a:p>
          </p:txBody>
        </p:sp>
        <p:sp>
          <p:nvSpPr>
            <p:cNvPr id="21" name="Freeform 28"/>
            <p:cNvSpPr>
              <a:spLocks/>
            </p:cNvSpPr>
            <p:nvPr/>
          </p:nvSpPr>
          <p:spPr bwMode="auto">
            <a:xfrm>
              <a:off x="6451425" y="2878664"/>
              <a:ext cx="1019446" cy="1046451"/>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grpFill/>
            <a:ln>
              <a:noFill/>
            </a:ln>
          </p:spPr>
          <p:txBody>
            <a:bodyPr lIns="91412" tIns="45706" rIns="91412" bIns="45706"/>
            <a:lstStyle/>
            <a:p>
              <a:pPr>
                <a:defRPr/>
              </a:pPr>
              <a:endParaRPr lang="id-ID" sz="1799"/>
            </a:p>
          </p:txBody>
        </p:sp>
      </p:grpSp>
      <p:grpSp>
        <p:nvGrpSpPr>
          <p:cNvPr id="22" name="Group 71"/>
          <p:cNvGrpSpPr/>
          <p:nvPr/>
        </p:nvGrpSpPr>
        <p:grpSpPr>
          <a:xfrm flipH="1">
            <a:off x="1680872" y="4148858"/>
            <a:ext cx="1267072" cy="1294530"/>
            <a:chOff x="6076950" y="2555876"/>
            <a:chExt cx="3076576" cy="3143249"/>
          </a:xfrm>
          <a:solidFill>
            <a:schemeClr val="accent3"/>
          </a:solidFill>
          <a:effectLst>
            <a:outerShdw blurRad="177800" dir="18900000" sy="23000" kx="-1200000" algn="bl" rotWithShape="0">
              <a:prstClr val="black">
                <a:alpha val="29000"/>
              </a:prstClr>
            </a:outerShdw>
          </a:effectLst>
        </p:grpSpPr>
        <p:sp>
          <p:nvSpPr>
            <p:cNvPr id="23" name="Freeform 21"/>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24" name="Freeform 22"/>
            <p:cNvSpPr>
              <a:spLocks/>
            </p:cNvSpPr>
            <p:nvPr/>
          </p:nvSpPr>
          <p:spPr bwMode="auto">
            <a:xfrm>
              <a:off x="8129588"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25" name="Freeform 23"/>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26" name="Freeform 24"/>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grpFill/>
            <a:ln>
              <a:noFill/>
            </a:ln>
          </p:spPr>
          <p:txBody>
            <a:bodyPr lIns="91412" tIns="45706" rIns="91412" bIns="45706"/>
            <a:lstStyle/>
            <a:p>
              <a:pPr>
                <a:defRPr/>
              </a:pPr>
              <a:endParaRPr lang="id-ID" sz="1799"/>
            </a:p>
          </p:txBody>
        </p:sp>
        <p:sp>
          <p:nvSpPr>
            <p:cNvPr id="27" name="Freeform 25"/>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grpFill/>
            <a:ln>
              <a:noFill/>
            </a:ln>
          </p:spPr>
          <p:txBody>
            <a:bodyPr lIns="91412" tIns="45706" rIns="91412" bIns="45706"/>
            <a:lstStyle/>
            <a:p>
              <a:pPr>
                <a:defRPr/>
              </a:pPr>
              <a:endParaRPr lang="id-ID" sz="1799"/>
            </a:p>
          </p:txBody>
        </p:sp>
        <p:sp>
          <p:nvSpPr>
            <p:cNvPr id="28" name="Freeform 26"/>
            <p:cNvSpPr>
              <a:spLocks/>
            </p:cNvSpPr>
            <p:nvPr/>
          </p:nvSpPr>
          <p:spPr bwMode="auto">
            <a:xfrm>
              <a:off x="6291263" y="3316288"/>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grpFill/>
            <a:ln>
              <a:noFill/>
            </a:ln>
          </p:spPr>
          <p:txBody>
            <a:bodyPr lIns="91412" tIns="45706" rIns="91412" bIns="45706"/>
            <a:lstStyle/>
            <a:p>
              <a:pPr>
                <a:defRPr/>
              </a:pPr>
              <a:endParaRPr lang="id-ID" sz="1799"/>
            </a:p>
          </p:txBody>
        </p:sp>
        <p:sp>
          <p:nvSpPr>
            <p:cNvPr id="29" name="Freeform 27"/>
            <p:cNvSpPr>
              <a:spLocks/>
            </p:cNvSpPr>
            <p:nvPr/>
          </p:nvSpPr>
          <p:spPr bwMode="auto">
            <a:xfrm>
              <a:off x="6702425" y="2555876"/>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grpFill/>
            <a:ln>
              <a:noFill/>
            </a:ln>
          </p:spPr>
          <p:txBody>
            <a:bodyPr lIns="91412" tIns="45706" rIns="91412" bIns="45706"/>
            <a:lstStyle/>
            <a:p>
              <a:pPr>
                <a:defRPr/>
              </a:pPr>
              <a:endParaRPr lang="id-ID" sz="1799"/>
            </a:p>
          </p:txBody>
        </p:sp>
        <p:sp>
          <p:nvSpPr>
            <p:cNvPr id="30" name="Freeform 28"/>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grpFill/>
            <a:ln>
              <a:noFill/>
            </a:ln>
          </p:spPr>
          <p:txBody>
            <a:bodyPr lIns="91412" tIns="45706" rIns="91412" bIns="45706"/>
            <a:lstStyle/>
            <a:p>
              <a:pPr>
                <a:defRPr/>
              </a:pPr>
              <a:endParaRPr lang="id-ID" sz="1799"/>
            </a:p>
          </p:txBody>
        </p:sp>
      </p:grpSp>
      <p:grpSp>
        <p:nvGrpSpPr>
          <p:cNvPr id="31" name="Group 80"/>
          <p:cNvGrpSpPr/>
          <p:nvPr/>
        </p:nvGrpSpPr>
        <p:grpSpPr>
          <a:xfrm flipH="1">
            <a:off x="1826713" y="2964497"/>
            <a:ext cx="1853549" cy="1893718"/>
            <a:chOff x="6076950" y="2555876"/>
            <a:chExt cx="3076576" cy="3143249"/>
          </a:xfrm>
          <a:solidFill>
            <a:schemeClr val="accent1"/>
          </a:solidFill>
          <a:effectLst>
            <a:outerShdw blurRad="177800" dir="18900000" sy="23000" kx="-1200000" algn="bl" rotWithShape="0">
              <a:prstClr val="black">
                <a:alpha val="29000"/>
              </a:prstClr>
            </a:outerShdw>
          </a:effectLst>
        </p:grpSpPr>
        <p:sp>
          <p:nvSpPr>
            <p:cNvPr id="32" name="Freeform 21"/>
            <p:cNvSpPr>
              <a:spLocks/>
            </p:cNvSpPr>
            <p:nvPr/>
          </p:nvSpPr>
          <p:spPr bwMode="auto">
            <a:xfrm>
              <a:off x="8840788" y="5375275"/>
              <a:ext cx="312738" cy="323850"/>
            </a:xfrm>
            <a:custGeom>
              <a:avLst/>
              <a:gdLst>
                <a:gd name="T0" fmla="*/ 68 w 83"/>
                <a:gd name="T1" fmla="*/ 68 h 86"/>
                <a:gd name="T2" fmla="*/ 34 w 83"/>
                <a:gd name="T3" fmla="*/ 30 h 86"/>
                <a:gd name="T4" fmla="*/ 16 w 83"/>
                <a:gd name="T5" fmla="*/ 10 h 86"/>
                <a:gd name="T6" fmla="*/ 6 w 83"/>
                <a:gd name="T7" fmla="*/ 0 h 86"/>
                <a:gd name="T8" fmla="*/ 3 w 83"/>
                <a:gd name="T9" fmla="*/ 5 h 86"/>
                <a:gd name="T10" fmla="*/ 0 w 83"/>
                <a:gd name="T11" fmla="*/ 11 h 86"/>
                <a:gd name="T12" fmla="*/ 9 w 83"/>
                <a:gd name="T13" fmla="*/ 21 h 86"/>
                <a:gd name="T14" fmla="*/ 29 w 83"/>
                <a:gd name="T15" fmla="*/ 39 h 86"/>
                <a:gd name="T16" fmla="*/ 66 w 83"/>
                <a:gd name="T17" fmla="*/ 72 h 86"/>
                <a:gd name="T18" fmla="*/ 83 w 83"/>
                <a:gd name="T19" fmla="*/ 86 h 86"/>
                <a:gd name="T20" fmla="*/ 83 w 83"/>
                <a:gd name="T21" fmla="*/ 85 h 86"/>
                <a:gd name="T22" fmla="*/ 68 w 83"/>
                <a:gd name="T23" fmla="*/ 6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86">
                  <a:moveTo>
                    <a:pt x="68" y="68"/>
                  </a:moveTo>
                  <a:cubicBezTo>
                    <a:pt x="59" y="57"/>
                    <a:pt x="46" y="44"/>
                    <a:pt x="34" y="30"/>
                  </a:cubicBezTo>
                  <a:cubicBezTo>
                    <a:pt x="28" y="23"/>
                    <a:pt x="22" y="16"/>
                    <a:pt x="16" y="10"/>
                  </a:cubicBezTo>
                  <a:cubicBezTo>
                    <a:pt x="13" y="6"/>
                    <a:pt x="9" y="3"/>
                    <a:pt x="6" y="0"/>
                  </a:cubicBezTo>
                  <a:cubicBezTo>
                    <a:pt x="5" y="2"/>
                    <a:pt x="4" y="4"/>
                    <a:pt x="3" y="5"/>
                  </a:cubicBezTo>
                  <a:cubicBezTo>
                    <a:pt x="2" y="7"/>
                    <a:pt x="1" y="9"/>
                    <a:pt x="0" y="11"/>
                  </a:cubicBezTo>
                  <a:cubicBezTo>
                    <a:pt x="3" y="14"/>
                    <a:pt x="6" y="18"/>
                    <a:pt x="9" y="21"/>
                  </a:cubicBezTo>
                  <a:cubicBezTo>
                    <a:pt x="15" y="27"/>
                    <a:pt x="22" y="33"/>
                    <a:pt x="29" y="39"/>
                  </a:cubicBezTo>
                  <a:cubicBezTo>
                    <a:pt x="42" y="51"/>
                    <a:pt x="56" y="63"/>
                    <a:pt x="66" y="72"/>
                  </a:cubicBezTo>
                  <a:cubicBezTo>
                    <a:pt x="76" y="81"/>
                    <a:pt x="83" y="86"/>
                    <a:pt x="83" y="86"/>
                  </a:cubicBezTo>
                  <a:cubicBezTo>
                    <a:pt x="83" y="85"/>
                    <a:pt x="83" y="85"/>
                    <a:pt x="83" y="85"/>
                  </a:cubicBezTo>
                  <a:cubicBezTo>
                    <a:pt x="83" y="85"/>
                    <a:pt x="77" y="78"/>
                    <a:pt x="68" y="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33" name="Freeform 22"/>
            <p:cNvSpPr>
              <a:spLocks/>
            </p:cNvSpPr>
            <p:nvPr/>
          </p:nvSpPr>
          <p:spPr bwMode="auto">
            <a:xfrm>
              <a:off x="8129588" y="4606925"/>
              <a:ext cx="782638" cy="903287"/>
            </a:xfrm>
            <a:custGeom>
              <a:avLst/>
              <a:gdLst>
                <a:gd name="T0" fmla="*/ 204 w 208"/>
                <a:gd name="T1" fmla="*/ 156 h 240"/>
                <a:gd name="T2" fmla="*/ 48 w 208"/>
                <a:gd name="T3" fmla="*/ 0 h 240"/>
                <a:gd name="T4" fmla="*/ 48 w 208"/>
                <a:gd name="T5" fmla="*/ 0 h 240"/>
                <a:gd name="T6" fmla="*/ 35 w 208"/>
                <a:gd name="T7" fmla="*/ 53 h 240"/>
                <a:gd name="T8" fmla="*/ 0 w 208"/>
                <a:gd name="T9" fmla="*/ 84 h 240"/>
                <a:gd name="T10" fmla="*/ 156 w 208"/>
                <a:gd name="T11" fmla="*/ 240 h 240"/>
                <a:gd name="T12" fmla="*/ 189 w 208"/>
                <a:gd name="T13" fmla="*/ 215 h 240"/>
                <a:gd name="T14" fmla="*/ 192 w 208"/>
                <a:gd name="T15" fmla="*/ 209 h 240"/>
                <a:gd name="T16" fmla="*/ 195 w 208"/>
                <a:gd name="T17" fmla="*/ 204 h 240"/>
                <a:gd name="T18" fmla="*/ 204 w 208"/>
                <a:gd name="T19" fmla="*/ 15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40">
                  <a:moveTo>
                    <a:pt x="204" y="156"/>
                  </a:moveTo>
                  <a:cubicBezTo>
                    <a:pt x="48" y="0"/>
                    <a:pt x="48" y="0"/>
                    <a:pt x="48" y="0"/>
                  </a:cubicBezTo>
                  <a:cubicBezTo>
                    <a:pt x="48" y="0"/>
                    <a:pt x="48" y="0"/>
                    <a:pt x="48" y="0"/>
                  </a:cubicBezTo>
                  <a:cubicBezTo>
                    <a:pt x="54" y="6"/>
                    <a:pt x="48" y="30"/>
                    <a:pt x="35" y="53"/>
                  </a:cubicBezTo>
                  <a:cubicBezTo>
                    <a:pt x="22" y="75"/>
                    <a:pt x="7" y="89"/>
                    <a:pt x="0" y="84"/>
                  </a:cubicBezTo>
                  <a:cubicBezTo>
                    <a:pt x="156" y="240"/>
                    <a:pt x="156" y="240"/>
                    <a:pt x="156" y="240"/>
                  </a:cubicBezTo>
                  <a:cubicBezTo>
                    <a:pt x="156" y="240"/>
                    <a:pt x="173" y="237"/>
                    <a:pt x="189" y="215"/>
                  </a:cubicBezTo>
                  <a:cubicBezTo>
                    <a:pt x="190" y="213"/>
                    <a:pt x="191" y="211"/>
                    <a:pt x="192" y="209"/>
                  </a:cubicBezTo>
                  <a:cubicBezTo>
                    <a:pt x="193" y="208"/>
                    <a:pt x="194" y="206"/>
                    <a:pt x="195" y="204"/>
                  </a:cubicBezTo>
                  <a:cubicBezTo>
                    <a:pt x="208" y="179"/>
                    <a:pt x="204" y="156"/>
                    <a:pt x="204" y="1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34" name="Freeform 23"/>
            <p:cNvSpPr>
              <a:spLocks/>
            </p:cNvSpPr>
            <p:nvPr/>
          </p:nvSpPr>
          <p:spPr bwMode="auto">
            <a:xfrm>
              <a:off x="8113713" y="4592638"/>
              <a:ext cx="219075" cy="349250"/>
            </a:xfrm>
            <a:custGeom>
              <a:avLst/>
              <a:gdLst>
                <a:gd name="T0" fmla="*/ 52 w 58"/>
                <a:gd name="T1" fmla="*/ 4 h 93"/>
                <a:gd name="T2" fmla="*/ 32 w 58"/>
                <a:gd name="T3" fmla="*/ 13 h 93"/>
                <a:gd name="T4" fmla="*/ 39 w 58"/>
                <a:gd name="T5" fmla="*/ 21 h 93"/>
                <a:gd name="T6" fmla="*/ 39 w 58"/>
                <a:gd name="T7" fmla="*/ 26 h 93"/>
                <a:gd name="T8" fmla="*/ 32 w 58"/>
                <a:gd name="T9" fmla="*/ 51 h 93"/>
                <a:gd name="T10" fmla="*/ 16 w 58"/>
                <a:gd name="T11" fmla="*/ 66 h 93"/>
                <a:gd name="T12" fmla="*/ 13 w 58"/>
                <a:gd name="T13" fmla="*/ 67 h 93"/>
                <a:gd name="T14" fmla="*/ 5 w 58"/>
                <a:gd name="T15" fmla="*/ 59 h 93"/>
                <a:gd name="T16" fmla="*/ 4 w 58"/>
                <a:gd name="T17" fmla="*/ 87 h 93"/>
                <a:gd name="T18" fmla="*/ 4 w 58"/>
                <a:gd name="T19" fmla="*/ 88 h 93"/>
                <a:gd name="T20" fmla="*/ 39 w 58"/>
                <a:gd name="T21" fmla="*/ 57 h 93"/>
                <a:gd name="T22" fmla="*/ 52 w 58"/>
                <a:gd name="T23" fmla="*/ 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8" h="93">
                  <a:moveTo>
                    <a:pt x="52" y="4"/>
                  </a:moveTo>
                  <a:cubicBezTo>
                    <a:pt x="48" y="0"/>
                    <a:pt x="40" y="4"/>
                    <a:pt x="32" y="13"/>
                  </a:cubicBezTo>
                  <a:cubicBezTo>
                    <a:pt x="37" y="18"/>
                    <a:pt x="39" y="21"/>
                    <a:pt x="39" y="21"/>
                  </a:cubicBezTo>
                  <a:cubicBezTo>
                    <a:pt x="39" y="21"/>
                    <a:pt x="40" y="23"/>
                    <a:pt x="39" y="26"/>
                  </a:cubicBezTo>
                  <a:cubicBezTo>
                    <a:pt x="39" y="31"/>
                    <a:pt x="38" y="40"/>
                    <a:pt x="32" y="51"/>
                  </a:cubicBezTo>
                  <a:cubicBezTo>
                    <a:pt x="25" y="61"/>
                    <a:pt x="20" y="65"/>
                    <a:pt x="16" y="66"/>
                  </a:cubicBezTo>
                  <a:cubicBezTo>
                    <a:pt x="14" y="67"/>
                    <a:pt x="13" y="67"/>
                    <a:pt x="13" y="67"/>
                  </a:cubicBezTo>
                  <a:cubicBezTo>
                    <a:pt x="13" y="67"/>
                    <a:pt x="10" y="64"/>
                    <a:pt x="5" y="59"/>
                  </a:cubicBezTo>
                  <a:cubicBezTo>
                    <a:pt x="1" y="72"/>
                    <a:pt x="0" y="83"/>
                    <a:pt x="4" y="87"/>
                  </a:cubicBezTo>
                  <a:cubicBezTo>
                    <a:pt x="4" y="88"/>
                    <a:pt x="4" y="88"/>
                    <a:pt x="4" y="88"/>
                  </a:cubicBezTo>
                  <a:cubicBezTo>
                    <a:pt x="11" y="93"/>
                    <a:pt x="26" y="79"/>
                    <a:pt x="39" y="57"/>
                  </a:cubicBezTo>
                  <a:cubicBezTo>
                    <a:pt x="52" y="34"/>
                    <a:pt x="58" y="10"/>
                    <a:pt x="5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91412" tIns="45706" rIns="91412" bIns="45706"/>
            <a:lstStyle/>
            <a:p>
              <a:pPr>
                <a:defRPr/>
              </a:pPr>
              <a:endParaRPr lang="id-ID" sz="1799"/>
            </a:p>
          </p:txBody>
        </p:sp>
        <p:sp>
          <p:nvSpPr>
            <p:cNvPr id="35" name="Freeform 24"/>
            <p:cNvSpPr>
              <a:spLocks/>
            </p:cNvSpPr>
            <p:nvPr/>
          </p:nvSpPr>
          <p:spPr bwMode="auto">
            <a:xfrm>
              <a:off x="6076950" y="3233738"/>
              <a:ext cx="754063" cy="647700"/>
            </a:xfrm>
            <a:custGeom>
              <a:avLst/>
              <a:gdLst>
                <a:gd name="T0" fmla="*/ 82 w 200"/>
                <a:gd name="T1" fmla="*/ 64 h 172"/>
                <a:gd name="T2" fmla="*/ 200 w 200"/>
                <a:gd name="T3" fmla="*/ 38 h 172"/>
                <a:gd name="T4" fmla="*/ 200 w 200"/>
                <a:gd name="T5" fmla="*/ 36 h 172"/>
                <a:gd name="T6" fmla="*/ 73 w 200"/>
                <a:gd name="T7" fmla="*/ 14 h 172"/>
                <a:gd name="T8" fmla="*/ 8 w 200"/>
                <a:gd name="T9" fmla="*/ 126 h 172"/>
                <a:gd name="T10" fmla="*/ 63 w 200"/>
                <a:gd name="T11" fmla="*/ 172 h 172"/>
                <a:gd name="T12" fmla="*/ 82 w 200"/>
                <a:gd name="T13" fmla="*/ 64 h 172"/>
              </a:gdLst>
              <a:ahLst/>
              <a:cxnLst>
                <a:cxn ang="0">
                  <a:pos x="T0" y="T1"/>
                </a:cxn>
                <a:cxn ang="0">
                  <a:pos x="T2" y="T3"/>
                </a:cxn>
                <a:cxn ang="0">
                  <a:pos x="T4" y="T5"/>
                </a:cxn>
                <a:cxn ang="0">
                  <a:pos x="T6" y="T7"/>
                </a:cxn>
                <a:cxn ang="0">
                  <a:pos x="T8" y="T9"/>
                </a:cxn>
                <a:cxn ang="0">
                  <a:pos x="T10" y="T11"/>
                </a:cxn>
                <a:cxn ang="0">
                  <a:pos x="T12" y="T13"/>
                </a:cxn>
              </a:cxnLst>
              <a:rect l="0" t="0" r="r" b="b"/>
              <a:pathLst>
                <a:path w="200" h="172">
                  <a:moveTo>
                    <a:pt x="82" y="64"/>
                  </a:moveTo>
                  <a:cubicBezTo>
                    <a:pt x="105" y="25"/>
                    <a:pt x="156" y="22"/>
                    <a:pt x="200" y="38"/>
                  </a:cubicBezTo>
                  <a:cubicBezTo>
                    <a:pt x="200" y="37"/>
                    <a:pt x="199" y="36"/>
                    <a:pt x="200" y="36"/>
                  </a:cubicBezTo>
                  <a:cubicBezTo>
                    <a:pt x="159" y="13"/>
                    <a:pt x="108" y="0"/>
                    <a:pt x="73" y="14"/>
                  </a:cubicBezTo>
                  <a:cubicBezTo>
                    <a:pt x="5" y="41"/>
                    <a:pt x="0" y="80"/>
                    <a:pt x="8" y="126"/>
                  </a:cubicBezTo>
                  <a:cubicBezTo>
                    <a:pt x="13" y="151"/>
                    <a:pt x="34" y="167"/>
                    <a:pt x="63" y="172"/>
                  </a:cubicBezTo>
                  <a:cubicBezTo>
                    <a:pt x="57" y="136"/>
                    <a:pt x="63" y="96"/>
                    <a:pt x="82" y="64"/>
                  </a:cubicBezTo>
                  <a:close/>
                </a:path>
              </a:pathLst>
            </a:custGeom>
            <a:grpFill/>
            <a:ln>
              <a:noFill/>
            </a:ln>
          </p:spPr>
          <p:txBody>
            <a:bodyPr lIns="91412" tIns="45706" rIns="91412" bIns="45706"/>
            <a:lstStyle/>
            <a:p>
              <a:pPr>
                <a:defRPr/>
              </a:pPr>
              <a:endParaRPr lang="id-ID" sz="1799"/>
            </a:p>
          </p:txBody>
        </p:sp>
        <p:sp>
          <p:nvSpPr>
            <p:cNvPr id="36" name="Freeform 25"/>
            <p:cNvSpPr>
              <a:spLocks/>
            </p:cNvSpPr>
            <p:nvPr/>
          </p:nvSpPr>
          <p:spPr bwMode="auto">
            <a:xfrm>
              <a:off x="6634163" y="2638425"/>
              <a:ext cx="279400" cy="730250"/>
            </a:xfrm>
            <a:custGeom>
              <a:avLst/>
              <a:gdLst>
                <a:gd name="T0" fmla="*/ 40 w 74"/>
                <a:gd name="T1" fmla="*/ 38 h 194"/>
                <a:gd name="T2" fmla="*/ 74 w 74"/>
                <a:gd name="T3" fmla="*/ 0 h 194"/>
                <a:gd name="T4" fmla="*/ 1 w 74"/>
                <a:gd name="T5" fmla="*/ 100 h 194"/>
                <a:gd name="T6" fmla="*/ 52 w 74"/>
                <a:gd name="T7" fmla="*/ 194 h 194"/>
                <a:gd name="T8" fmla="*/ 52 w 74"/>
                <a:gd name="T9" fmla="*/ 194 h 194"/>
                <a:gd name="T10" fmla="*/ 40 w 74"/>
                <a:gd name="T11" fmla="*/ 38 h 194"/>
              </a:gdLst>
              <a:ahLst/>
              <a:cxnLst>
                <a:cxn ang="0">
                  <a:pos x="T0" y="T1"/>
                </a:cxn>
                <a:cxn ang="0">
                  <a:pos x="T2" y="T3"/>
                </a:cxn>
                <a:cxn ang="0">
                  <a:pos x="T4" y="T5"/>
                </a:cxn>
                <a:cxn ang="0">
                  <a:pos x="T6" y="T7"/>
                </a:cxn>
                <a:cxn ang="0">
                  <a:pos x="T8" y="T9"/>
                </a:cxn>
                <a:cxn ang="0">
                  <a:pos x="T10" y="T11"/>
                </a:cxn>
              </a:cxnLst>
              <a:rect l="0" t="0" r="r" b="b"/>
              <a:pathLst>
                <a:path w="74" h="194">
                  <a:moveTo>
                    <a:pt x="40" y="38"/>
                  </a:moveTo>
                  <a:cubicBezTo>
                    <a:pt x="50" y="21"/>
                    <a:pt x="62" y="9"/>
                    <a:pt x="74" y="0"/>
                  </a:cubicBezTo>
                  <a:cubicBezTo>
                    <a:pt x="32" y="10"/>
                    <a:pt x="0" y="31"/>
                    <a:pt x="1" y="100"/>
                  </a:cubicBezTo>
                  <a:cubicBezTo>
                    <a:pt x="1" y="132"/>
                    <a:pt x="23" y="166"/>
                    <a:pt x="52" y="194"/>
                  </a:cubicBezTo>
                  <a:cubicBezTo>
                    <a:pt x="52" y="194"/>
                    <a:pt x="52" y="194"/>
                    <a:pt x="52" y="194"/>
                  </a:cubicBezTo>
                  <a:cubicBezTo>
                    <a:pt x="29" y="143"/>
                    <a:pt x="18" y="77"/>
                    <a:pt x="40" y="38"/>
                  </a:cubicBezTo>
                  <a:close/>
                </a:path>
              </a:pathLst>
            </a:custGeom>
            <a:grpFill/>
            <a:ln>
              <a:noFill/>
            </a:ln>
          </p:spPr>
          <p:txBody>
            <a:bodyPr lIns="91412" tIns="45706" rIns="91412" bIns="45706"/>
            <a:lstStyle/>
            <a:p>
              <a:pPr>
                <a:defRPr/>
              </a:pPr>
              <a:endParaRPr lang="id-ID" sz="1799"/>
            </a:p>
          </p:txBody>
        </p:sp>
        <p:sp>
          <p:nvSpPr>
            <p:cNvPr id="37" name="Freeform 26"/>
            <p:cNvSpPr>
              <a:spLocks/>
            </p:cNvSpPr>
            <p:nvPr/>
          </p:nvSpPr>
          <p:spPr bwMode="auto">
            <a:xfrm>
              <a:off x="6291263" y="3316288"/>
              <a:ext cx="803275" cy="974725"/>
            </a:xfrm>
            <a:custGeom>
              <a:avLst/>
              <a:gdLst>
                <a:gd name="T0" fmla="*/ 199 w 213"/>
                <a:gd name="T1" fmla="*/ 83 h 259"/>
                <a:gd name="T2" fmla="*/ 143 w 213"/>
                <a:gd name="T3" fmla="*/ 16 h 259"/>
                <a:gd name="T4" fmla="*/ 25 w 213"/>
                <a:gd name="T5" fmla="*/ 42 h 259"/>
                <a:gd name="T6" fmla="*/ 6 w 213"/>
                <a:gd name="T7" fmla="*/ 150 h 259"/>
                <a:gd name="T8" fmla="*/ 39 w 213"/>
                <a:gd name="T9" fmla="*/ 218 h 259"/>
                <a:gd name="T10" fmla="*/ 172 w 213"/>
                <a:gd name="T11" fmla="*/ 190 h 259"/>
                <a:gd name="T12" fmla="*/ 211 w 213"/>
                <a:gd name="T13" fmla="*/ 104 h 259"/>
                <a:gd name="T14" fmla="*/ 213 w 213"/>
                <a:gd name="T15" fmla="*/ 99 h 259"/>
                <a:gd name="T16" fmla="*/ 212 w 213"/>
                <a:gd name="T17" fmla="*/ 98 h 259"/>
                <a:gd name="T18" fmla="*/ 199 w 213"/>
                <a:gd name="T19" fmla="*/ 83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 h="259">
                  <a:moveTo>
                    <a:pt x="199" y="83"/>
                  </a:moveTo>
                  <a:cubicBezTo>
                    <a:pt x="173" y="54"/>
                    <a:pt x="145" y="23"/>
                    <a:pt x="143" y="16"/>
                  </a:cubicBezTo>
                  <a:cubicBezTo>
                    <a:pt x="99" y="0"/>
                    <a:pt x="48" y="3"/>
                    <a:pt x="25" y="42"/>
                  </a:cubicBezTo>
                  <a:cubicBezTo>
                    <a:pt x="6" y="74"/>
                    <a:pt x="0" y="114"/>
                    <a:pt x="6" y="150"/>
                  </a:cubicBezTo>
                  <a:cubicBezTo>
                    <a:pt x="11" y="176"/>
                    <a:pt x="22" y="201"/>
                    <a:pt x="39" y="218"/>
                  </a:cubicBezTo>
                  <a:cubicBezTo>
                    <a:pt x="80" y="259"/>
                    <a:pt x="140" y="246"/>
                    <a:pt x="172" y="190"/>
                  </a:cubicBezTo>
                  <a:cubicBezTo>
                    <a:pt x="191" y="158"/>
                    <a:pt x="207" y="130"/>
                    <a:pt x="211" y="104"/>
                  </a:cubicBezTo>
                  <a:cubicBezTo>
                    <a:pt x="212" y="102"/>
                    <a:pt x="213" y="101"/>
                    <a:pt x="213" y="99"/>
                  </a:cubicBezTo>
                  <a:cubicBezTo>
                    <a:pt x="213" y="99"/>
                    <a:pt x="213" y="98"/>
                    <a:pt x="212" y="98"/>
                  </a:cubicBezTo>
                  <a:cubicBezTo>
                    <a:pt x="207" y="92"/>
                    <a:pt x="203" y="87"/>
                    <a:pt x="199" y="83"/>
                  </a:cubicBezTo>
                  <a:close/>
                </a:path>
              </a:pathLst>
            </a:custGeom>
            <a:grpFill/>
            <a:ln>
              <a:noFill/>
            </a:ln>
          </p:spPr>
          <p:txBody>
            <a:bodyPr lIns="91412" tIns="45706" rIns="91412" bIns="45706"/>
            <a:lstStyle/>
            <a:p>
              <a:pPr>
                <a:defRPr/>
              </a:pPr>
              <a:endParaRPr lang="id-ID" sz="1799"/>
            </a:p>
          </p:txBody>
        </p:sp>
        <p:sp>
          <p:nvSpPr>
            <p:cNvPr id="38" name="Freeform 27"/>
            <p:cNvSpPr>
              <a:spLocks/>
            </p:cNvSpPr>
            <p:nvPr/>
          </p:nvSpPr>
          <p:spPr bwMode="auto">
            <a:xfrm>
              <a:off x="6702425" y="2555876"/>
              <a:ext cx="763588" cy="1065212"/>
            </a:xfrm>
            <a:custGeom>
              <a:avLst/>
              <a:gdLst>
                <a:gd name="T0" fmla="*/ 22 w 203"/>
                <a:gd name="T1" fmla="*/ 60 h 283"/>
                <a:gd name="T2" fmla="*/ 34 w 203"/>
                <a:gd name="T3" fmla="*/ 216 h 283"/>
                <a:gd name="T4" fmla="*/ 72 w 203"/>
                <a:gd name="T5" fmla="*/ 246 h 283"/>
                <a:gd name="T6" fmla="*/ 95 w 203"/>
                <a:gd name="T7" fmla="*/ 267 h 283"/>
                <a:gd name="T8" fmla="*/ 99 w 203"/>
                <a:gd name="T9" fmla="*/ 270 h 283"/>
                <a:gd name="T10" fmla="*/ 113 w 203"/>
                <a:gd name="T11" fmla="*/ 283 h 283"/>
                <a:gd name="T12" fmla="*/ 170 w 203"/>
                <a:gd name="T13" fmla="*/ 207 h 283"/>
                <a:gd name="T14" fmla="*/ 155 w 203"/>
                <a:gd name="T15" fmla="*/ 31 h 283"/>
                <a:gd name="T16" fmla="*/ 56 w 203"/>
                <a:gd name="T17" fmla="*/ 22 h 283"/>
                <a:gd name="T18" fmla="*/ 22 w 203"/>
                <a:gd name="T19" fmla="*/ 60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 h="283">
                  <a:moveTo>
                    <a:pt x="22" y="60"/>
                  </a:moveTo>
                  <a:cubicBezTo>
                    <a:pt x="0" y="99"/>
                    <a:pt x="11" y="165"/>
                    <a:pt x="34" y="216"/>
                  </a:cubicBezTo>
                  <a:cubicBezTo>
                    <a:pt x="37" y="216"/>
                    <a:pt x="55" y="231"/>
                    <a:pt x="72" y="246"/>
                  </a:cubicBezTo>
                  <a:cubicBezTo>
                    <a:pt x="79" y="252"/>
                    <a:pt x="87" y="259"/>
                    <a:pt x="95" y="267"/>
                  </a:cubicBezTo>
                  <a:cubicBezTo>
                    <a:pt x="97" y="268"/>
                    <a:pt x="98" y="269"/>
                    <a:pt x="99" y="270"/>
                  </a:cubicBezTo>
                  <a:cubicBezTo>
                    <a:pt x="103" y="274"/>
                    <a:pt x="108" y="278"/>
                    <a:pt x="113" y="283"/>
                  </a:cubicBezTo>
                  <a:cubicBezTo>
                    <a:pt x="133" y="272"/>
                    <a:pt x="150" y="241"/>
                    <a:pt x="170" y="207"/>
                  </a:cubicBezTo>
                  <a:cubicBezTo>
                    <a:pt x="203" y="151"/>
                    <a:pt x="196" y="72"/>
                    <a:pt x="155" y="31"/>
                  </a:cubicBezTo>
                  <a:cubicBezTo>
                    <a:pt x="126" y="2"/>
                    <a:pt x="88" y="0"/>
                    <a:pt x="56" y="22"/>
                  </a:cubicBezTo>
                  <a:cubicBezTo>
                    <a:pt x="44" y="31"/>
                    <a:pt x="32" y="43"/>
                    <a:pt x="22" y="60"/>
                  </a:cubicBezTo>
                  <a:close/>
                </a:path>
              </a:pathLst>
            </a:custGeom>
            <a:grpFill/>
            <a:ln>
              <a:noFill/>
            </a:ln>
          </p:spPr>
          <p:txBody>
            <a:bodyPr lIns="91412" tIns="45706" rIns="91412" bIns="45706"/>
            <a:lstStyle/>
            <a:p>
              <a:pPr>
                <a:defRPr/>
              </a:pPr>
              <a:endParaRPr lang="id-ID" sz="1799"/>
            </a:p>
          </p:txBody>
        </p:sp>
        <p:sp>
          <p:nvSpPr>
            <p:cNvPr id="39" name="Freeform 28"/>
            <p:cNvSpPr>
              <a:spLocks/>
            </p:cNvSpPr>
            <p:nvPr/>
          </p:nvSpPr>
          <p:spPr bwMode="auto">
            <a:xfrm>
              <a:off x="6826250" y="3368675"/>
              <a:ext cx="1438275" cy="1476375"/>
            </a:xfrm>
            <a:custGeom>
              <a:avLst/>
              <a:gdLst>
                <a:gd name="T0" fmla="*/ 381 w 382"/>
                <a:gd name="T1" fmla="*/ 346 h 392"/>
                <a:gd name="T2" fmla="*/ 374 w 382"/>
                <a:gd name="T3" fmla="*/ 338 h 392"/>
                <a:gd name="T4" fmla="*/ 80 w 382"/>
                <a:gd name="T5" fmla="*/ 67 h 392"/>
                <a:gd name="T6" fmla="*/ 66 w 382"/>
                <a:gd name="T7" fmla="*/ 54 h 392"/>
                <a:gd name="T8" fmla="*/ 62 w 382"/>
                <a:gd name="T9" fmla="*/ 51 h 392"/>
                <a:gd name="T10" fmla="*/ 39 w 382"/>
                <a:gd name="T11" fmla="*/ 30 h 392"/>
                <a:gd name="T12" fmla="*/ 1 w 382"/>
                <a:gd name="T13" fmla="*/ 0 h 392"/>
                <a:gd name="T14" fmla="*/ 1 w 382"/>
                <a:gd name="T15" fmla="*/ 0 h 392"/>
                <a:gd name="T16" fmla="*/ 1 w 382"/>
                <a:gd name="T17" fmla="*/ 0 h 392"/>
                <a:gd name="T18" fmla="*/ 1 w 382"/>
                <a:gd name="T19" fmla="*/ 0 h 392"/>
                <a:gd name="T20" fmla="*/ 1 w 382"/>
                <a:gd name="T21" fmla="*/ 2 h 392"/>
                <a:gd name="T22" fmla="*/ 57 w 382"/>
                <a:gd name="T23" fmla="*/ 69 h 392"/>
                <a:gd name="T24" fmla="*/ 70 w 382"/>
                <a:gd name="T25" fmla="*/ 84 h 392"/>
                <a:gd name="T26" fmla="*/ 71 w 382"/>
                <a:gd name="T27" fmla="*/ 85 h 392"/>
                <a:gd name="T28" fmla="*/ 347 w 382"/>
                <a:gd name="T29" fmla="*/ 384 h 392"/>
                <a:gd name="T30" fmla="*/ 355 w 382"/>
                <a:gd name="T31" fmla="*/ 392 h 392"/>
                <a:gd name="T32" fmla="*/ 358 w 382"/>
                <a:gd name="T33" fmla="*/ 391 h 392"/>
                <a:gd name="T34" fmla="*/ 374 w 382"/>
                <a:gd name="T35" fmla="*/ 376 h 392"/>
                <a:gd name="T36" fmla="*/ 381 w 382"/>
                <a:gd name="T37" fmla="*/ 351 h 392"/>
                <a:gd name="T38" fmla="*/ 381 w 382"/>
                <a:gd name="T39" fmla="*/ 34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2" h="392">
                  <a:moveTo>
                    <a:pt x="381" y="346"/>
                  </a:moveTo>
                  <a:cubicBezTo>
                    <a:pt x="381" y="346"/>
                    <a:pt x="379" y="343"/>
                    <a:pt x="374" y="338"/>
                  </a:cubicBezTo>
                  <a:cubicBezTo>
                    <a:pt x="337" y="304"/>
                    <a:pt x="177" y="154"/>
                    <a:pt x="80" y="67"/>
                  </a:cubicBezTo>
                  <a:cubicBezTo>
                    <a:pt x="75" y="62"/>
                    <a:pt x="70" y="58"/>
                    <a:pt x="66" y="54"/>
                  </a:cubicBezTo>
                  <a:cubicBezTo>
                    <a:pt x="65" y="53"/>
                    <a:pt x="64" y="52"/>
                    <a:pt x="62" y="51"/>
                  </a:cubicBezTo>
                  <a:cubicBezTo>
                    <a:pt x="54" y="43"/>
                    <a:pt x="46" y="36"/>
                    <a:pt x="39" y="30"/>
                  </a:cubicBezTo>
                  <a:cubicBezTo>
                    <a:pt x="22" y="15"/>
                    <a:pt x="4" y="0"/>
                    <a:pt x="1" y="0"/>
                  </a:cubicBezTo>
                  <a:cubicBezTo>
                    <a:pt x="1" y="0"/>
                    <a:pt x="1" y="0"/>
                    <a:pt x="1" y="0"/>
                  </a:cubicBezTo>
                  <a:cubicBezTo>
                    <a:pt x="1" y="0"/>
                    <a:pt x="1" y="0"/>
                    <a:pt x="1" y="0"/>
                  </a:cubicBezTo>
                  <a:cubicBezTo>
                    <a:pt x="1" y="0"/>
                    <a:pt x="1" y="0"/>
                    <a:pt x="1" y="0"/>
                  </a:cubicBezTo>
                  <a:cubicBezTo>
                    <a:pt x="0" y="0"/>
                    <a:pt x="1" y="1"/>
                    <a:pt x="1" y="2"/>
                  </a:cubicBezTo>
                  <a:cubicBezTo>
                    <a:pt x="3" y="9"/>
                    <a:pt x="31" y="40"/>
                    <a:pt x="57" y="69"/>
                  </a:cubicBezTo>
                  <a:cubicBezTo>
                    <a:pt x="61" y="73"/>
                    <a:pt x="65" y="78"/>
                    <a:pt x="70" y="84"/>
                  </a:cubicBezTo>
                  <a:cubicBezTo>
                    <a:pt x="71" y="84"/>
                    <a:pt x="71" y="85"/>
                    <a:pt x="71" y="85"/>
                  </a:cubicBezTo>
                  <a:cubicBezTo>
                    <a:pt x="162" y="186"/>
                    <a:pt x="312" y="347"/>
                    <a:pt x="347" y="384"/>
                  </a:cubicBezTo>
                  <a:cubicBezTo>
                    <a:pt x="352" y="389"/>
                    <a:pt x="355" y="392"/>
                    <a:pt x="355" y="392"/>
                  </a:cubicBezTo>
                  <a:cubicBezTo>
                    <a:pt x="355" y="392"/>
                    <a:pt x="356" y="392"/>
                    <a:pt x="358" y="391"/>
                  </a:cubicBezTo>
                  <a:cubicBezTo>
                    <a:pt x="362" y="390"/>
                    <a:pt x="367" y="386"/>
                    <a:pt x="374" y="376"/>
                  </a:cubicBezTo>
                  <a:cubicBezTo>
                    <a:pt x="380" y="365"/>
                    <a:pt x="381" y="356"/>
                    <a:pt x="381" y="351"/>
                  </a:cubicBezTo>
                  <a:cubicBezTo>
                    <a:pt x="382" y="348"/>
                    <a:pt x="381" y="346"/>
                    <a:pt x="381" y="346"/>
                  </a:cubicBezTo>
                  <a:close/>
                </a:path>
              </a:pathLst>
            </a:custGeom>
            <a:grpFill/>
            <a:ln>
              <a:noFill/>
            </a:ln>
          </p:spPr>
          <p:txBody>
            <a:bodyPr lIns="91412" tIns="45706" rIns="91412" bIns="45706"/>
            <a:lstStyle/>
            <a:p>
              <a:pPr>
                <a:defRPr/>
              </a:pPr>
              <a:endParaRPr lang="id-ID" sz="1799"/>
            </a:p>
          </p:txBody>
        </p:sp>
      </p:grpSp>
      <p:grpSp>
        <p:nvGrpSpPr>
          <p:cNvPr id="58" name="组合 57">
            <a:extLst>
              <a:ext uri="{FF2B5EF4-FFF2-40B4-BE49-F238E27FC236}">
                <a16:creationId xmlns:a16="http://schemas.microsoft.com/office/drawing/2014/main" id="{D06C8EB8-B7FE-4658-8325-4DA968B8415F}"/>
              </a:ext>
            </a:extLst>
          </p:cNvPr>
          <p:cNvGrpSpPr/>
          <p:nvPr/>
        </p:nvGrpSpPr>
        <p:grpSpPr>
          <a:xfrm>
            <a:off x="1189355" y="269240"/>
            <a:ext cx="3502660" cy="529590"/>
            <a:chOff x="1873" y="424"/>
            <a:chExt cx="2575" cy="834"/>
          </a:xfrm>
        </p:grpSpPr>
        <p:sp>
          <p:nvSpPr>
            <p:cNvPr id="59" name="矩形 58">
              <a:extLst>
                <a:ext uri="{FF2B5EF4-FFF2-40B4-BE49-F238E27FC236}">
                  <a16:creationId xmlns:a16="http://schemas.microsoft.com/office/drawing/2014/main" id="{52ED3937-637F-4075-A082-B149F9BC346C}"/>
                </a:ext>
              </a:extLst>
            </p:cNvPr>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9C8A8009-9581-4CC6-BCD3-E8004C2138E2}"/>
                </a:ext>
              </a:extLst>
            </p:cNvPr>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3.4</a:t>
              </a:r>
              <a:r>
                <a:rPr lang="zh-CN" altLang="en-US" sz="2400" kern="0" dirty="0">
                  <a:solidFill>
                    <a:schemeClr val="accent1"/>
                  </a:solidFill>
                  <a:latin typeface="微软雅黑" panose="020B0503020204020204" pitchFamily="34" charset="-122"/>
                  <a:ea typeface="微软雅黑" panose="020B0503020204020204" pitchFamily="34" charset="-122"/>
                </a:rPr>
                <a:t>保存维护记录</a:t>
              </a:r>
            </a:p>
          </p:txBody>
        </p:sp>
      </p:grpSp>
      <p:sp>
        <p:nvSpPr>
          <p:cNvPr id="61" name="文本框 60">
            <a:extLst>
              <a:ext uri="{FF2B5EF4-FFF2-40B4-BE49-F238E27FC236}">
                <a16:creationId xmlns:a16="http://schemas.microsoft.com/office/drawing/2014/main" id="{4D383669-0F64-44F3-958C-30368F14F630}"/>
              </a:ext>
            </a:extLst>
          </p:cNvPr>
          <p:cNvSpPr txBox="1"/>
          <p:nvPr/>
        </p:nvSpPr>
        <p:spPr>
          <a:xfrm>
            <a:off x="4895474" y="2432687"/>
            <a:ext cx="5598340" cy="3785652"/>
          </a:xfrm>
          <a:prstGeom prst="rect">
            <a:avLst/>
          </a:prstGeom>
          <a:noFill/>
        </p:spPr>
        <p:txBody>
          <a:bodyPr wrap="square">
            <a:spAutoFit/>
          </a:bodyPr>
          <a:lstStyle/>
          <a:p>
            <a:pPr eaLnBrk="1" hangingPunct="1"/>
            <a:r>
              <a:rPr lang="en-US" altLang="zh-CN" sz="2000" dirty="0">
                <a:solidFill>
                  <a:srgbClr val="FF0000"/>
                </a:solidFill>
                <a:latin typeface="楷体" panose="02010609060101010101" pitchFamily="49" charset="-122"/>
                <a:ea typeface="楷体" panose="02010609060101010101" pitchFamily="49" charset="-122"/>
              </a:rPr>
              <a:t>1</a:t>
            </a:r>
            <a:r>
              <a:rPr lang="zh-CN" altLang="en-US" sz="2000" dirty="0">
                <a:solidFill>
                  <a:srgbClr val="FF0000"/>
                </a:solidFill>
                <a:latin typeface="楷体" panose="02010609060101010101" pitchFamily="49" charset="-122"/>
                <a:ea typeface="楷体" panose="02010609060101010101" pitchFamily="49" charset="-122"/>
              </a:rPr>
              <a:t>程序标识</a:t>
            </a:r>
            <a:r>
              <a:rPr lang="zh-CN" altLang="en-US" sz="2000" dirty="0">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源语句数；</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机器指令条数；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4</a:t>
            </a:r>
            <a:r>
              <a:rPr lang="zh-CN" altLang="en-US" sz="2000" dirty="0">
                <a:solidFill>
                  <a:srgbClr val="FF0000"/>
                </a:solidFill>
                <a:latin typeface="楷体" panose="02010609060101010101" pitchFamily="49" charset="-122"/>
                <a:ea typeface="楷体" panose="02010609060101010101" pitchFamily="49" charset="-122"/>
              </a:rPr>
              <a:t>使用的程序设计语言；</a:t>
            </a:r>
            <a:r>
              <a:rPr lang="en-US" altLang="zh-CN" sz="2000" dirty="0">
                <a:latin typeface="楷体" panose="02010609060101010101" pitchFamily="49" charset="-122"/>
                <a:ea typeface="楷体" panose="02010609060101010101" pitchFamily="49" charset="-122"/>
              </a:rPr>
              <a:t>5</a:t>
            </a:r>
            <a:r>
              <a:rPr lang="zh-CN" altLang="en-US" sz="2000" dirty="0">
                <a:latin typeface="楷体" panose="02010609060101010101" pitchFamily="49" charset="-122"/>
                <a:ea typeface="楷体" panose="02010609060101010101" pitchFamily="49" charset="-122"/>
              </a:rPr>
              <a:t>程序安装的日期；</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6</a:t>
            </a:r>
            <a:r>
              <a:rPr lang="zh-CN" altLang="en-US" sz="2000" dirty="0">
                <a:latin typeface="楷体" panose="02010609060101010101" pitchFamily="49" charset="-122"/>
                <a:ea typeface="楷体" panose="02010609060101010101" pitchFamily="49" charset="-122"/>
              </a:rPr>
              <a:t>自从安装以来程序运行的次数；</a:t>
            </a:r>
            <a:r>
              <a:rPr lang="en-US" altLang="zh-CN" sz="2000" dirty="0">
                <a:latin typeface="楷体" panose="02010609060101010101" pitchFamily="49" charset="-122"/>
                <a:ea typeface="楷体" panose="02010609060101010101" pitchFamily="49" charset="-122"/>
              </a:rPr>
              <a:t>7</a:t>
            </a:r>
            <a:r>
              <a:rPr lang="zh-CN" altLang="en-US" sz="2000" dirty="0">
                <a:latin typeface="楷体" panose="02010609060101010101" pitchFamily="49" charset="-122"/>
                <a:ea typeface="楷体" panose="02010609060101010101" pitchFamily="49" charset="-122"/>
              </a:rPr>
              <a:t>自从安装以来程序失效的次数；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8</a:t>
            </a:r>
            <a:r>
              <a:rPr lang="zh-CN" altLang="en-US" sz="2000" dirty="0">
                <a:solidFill>
                  <a:srgbClr val="FF0000"/>
                </a:solidFill>
                <a:latin typeface="楷体" panose="02010609060101010101" pitchFamily="49" charset="-122"/>
                <a:ea typeface="楷体" panose="02010609060101010101" pitchFamily="49" charset="-122"/>
              </a:rPr>
              <a:t>程序变动的层次和标识；</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9</a:t>
            </a:r>
            <a:r>
              <a:rPr lang="zh-CN" altLang="en-US" sz="2000" dirty="0">
                <a:latin typeface="楷体" panose="02010609060101010101" pitchFamily="49" charset="-122"/>
                <a:ea typeface="楷体" panose="02010609060101010101" pitchFamily="49" charset="-122"/>
              </a:rPr>
              <a:t>因程序变动而增加的源语句数；</a:t>
            </a:r>
            <a:r>
              <a:rPr lang="en-US" altLang="zh-CN" sz="2000" dirty="0">
                <a:latin typeface="楷体" panose="02010609060101010101" pitchFamily="49" charset="-122"/>
                <a:ea typeface="楷体" panose="02010609060101010101" pitchFamily="49" charset="-122"/>
              </a:rPr>
              <a:t>10</a:t>
            </a:r>
            <a:r>
              <a:rPr lang="zh-CN" altLang="en-US" sz="2000" dirty="0">
                <a:latin typeface="楷体" panose="02010609060101010101" pitchFamily="49" charset="-122"/>
                <a:ea typeface="楷体" panose="02010609060101010101" pitchFamily="49" charset="-122"/>
              </a:rPr>
              <a:t>因程序变动而删除的源语句数；</a:t>
            </a:r>
            <a:r>
              <a:rPr lang="en-US" altLang="zh-CN" sz="2000" dirty="0">
                <a:latin typeface="楷体" panose="02010609060101010101" pitchFamily="49" charset="-122"/>
                <a:ea typeface="楷体" panose="02010609060101010101" pitchFamily="49" charset="-122"/>
              </a:rPr>
              <a:t>11</a:t>
            </a:r>
            <a:r>
              <a:rPr lang="zh-CN" altLang="en-US" sz="2000" dirty="0">
                <a:latin typeface="楷体" panose="02010609060101010101" pitchFamily="49" charset="-122"/>
                <a:ea typeface="楷体" panose="02010609060101010101" pitchFamily="49" charset="-122"/>
              </a:rPr>
              <a:t>每个改动耗费的人时数；</a:t>
            </a:r>
            <a:r>
              <a:rPr lang="en-US" altLang="zh-CN" sz="2000" dirty="0">
                <a:latin typeface="楷体" panose="02010609060101010101" pitchFamily="49" charset="-122"/>
                <a:ea typeface="楷体" panose="02010609060101010101" pitchFamily="49" charset="-122"/>
              </a:rPr>
              <a:t>12</a:t>
            </a:r>
            <a:r>
              <a:rPr lang="zh-CN" altLang="en-US" sz="2000" dirty="0">
                <a:latin typeface="楷体" panose="02010609060101010101" pitchFamily="49" charset="-122"/>
                <a:ea typeface="楷体" panose="02010609060101010101" pitchFamily="49" charset="-122"/>
              </a:rPr>
              <a:t>程序改动的日期；</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软件工程师的名字；</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14</a:t>
            </a:r>
            <a:r>
              <a:rPr lang="zh-CN" altLang="en-US" sz="2000" dirty="0">
                <a:solidFill>
                  <a:srgbClr val="FF0000"/>
                </a:solidFill>
                <a:latin typeface="楷体" panose="02010609060101010101" pitchFamily="49" charset="-122"/>
                <a:ea typeface="楷体" panose="02010609060101010101" pitchFamily="49" charset="-122"/>
              </a:rPr>
              <a:t>维护要求表的标识；</a:t>
            </a:r>
            <a:r>
              <a:rPr lang="en-US" altLang="zh-CN" sz="2000" dirty="0">
                <a:solidFill>
                  <a:srgbClr val="FF0000"/>
                </a:solidFill>
                <a:latin typeface="楷体" panose="02010609060101010101" pitchFamily="49" charset="-122"/>
                <a:ea typeface="楷体" panose="02010609060101010101" pitchFamily="49" charset="-122"/>
              </a:rPr>
              <a:t>15</a:t>
            </a:r>
            <a:r>
              <a:rPr lang="zh-CN" altLang="en-US" sz="2000" dirty="0">
                <a:solidFill>
                  <a:srgbClr val="FF0000"/>
                </a:solidFill>
                <a:latin typeface="楷体" panose="02010609060101010101" pitchFamily="49" charset="-122"/>
                <a:ea typeface="楷体" panose="02010609060101010101" pitchFamily="49" charset="-122"/>
              </a:rPr>
              <a:t>维护类型；</a:t>
            </a:r>
            <a:endParaRPr lang="en-US" altLang="zh-CN" sz="2000" dirty="0">
              <a:solidFill>
                <a:srgbClr val="FF0000"/>
              </a:solidFill>
              <a:latin typeface="楷体" panose="02010609060101010101" pitchFamily="49" charset="-122"/>
              <a:ea typeface="楷体" panose="02010609060101010101" pitchFamily="49" charset="-122"/>
            </a:endParaRPr>
          </a:p>
          <a:p>
            <a:pPr eaLnBrk="1" hangingPunct="1"/>
            <a:r>
              <a:rPr lang="en-US" altLang="zh-CN" sz="2000" dirty="0">
                <a:latin typeface="楷体" panose="02010609060101010101" pitchFamily="49" charset="-122"/>
                <a:ea typeface="楷体" panose="02010609060101010101" pitchFamily="49" charset="-122"/>
              </a:rPr>
              <a:t>16</a:t>
            </a:r>
            <a:r>
              <a:rPr lang="zh-CN" altLang="en-US" sz="2000" dirty="0">
                <a:latin typeface="楷体" panose="02010609060101010101" pitchFamily="49" charset="-122"/>
                <a:ea typeface="楷体" panose="02010609060101010101" pitchFamily="49" charset="-122"/>
              </a:rPr>
              <a:t>维护开始和完成的日期；</a:t>
            </a:r>
            <a:r>
              <a:rPr lang="en-US" altLang="zh-CN" sz="2000" dirty="0">
                <a:latin typeface="楷体" panose="02010609060101010101" pitchFamily="49" charset="-122"/>
                <a:ea typeface="楷体" panose="02010609060101010101" pitchFamily="49" charset="-122"/>
              </a:rPr>
              <a:t>17</a:t>
            </a:r>
            <a:r>
              <a:rPr lang="zh-CN" altLang="en-US" sz="2000" dirty="0">
                <a:latin typeface="楷体" panose="02010609060101010101" pitchFamily="49" charset="-122"/>
                <a:ea typeface="楷体" panose="02010609060101010101" pitchFamily="49" charset="-122"/>
              </a:rPr>
              <a:t>累计用于维护的人时数；</a:t>
            </a:r>
            <a:endParaRPr lang="en-US" altLang="zh-CN" sz="2000" dirty="0">
              <a:latin typeface="楷体" panose="02010609060101010101" pitchFamily="49" charset="-122"/>
              <a:ea typeface="楷体" panose="02010609060101010101" pitchFamily="49" charset="-122"/>
            </a:endParaRPr>
          </a:p>
          <a:p>
            <a:pPr eaLnBrk="1" hangingPunct="1"/>
            <a:r>
              <a:rPr lang="en-US" altLang="zh-CN" sz="2000" dirty="0">
                <a:solidFill>
                  <a:srgbClr val="FF0000"/>
                </a:solidFill>
                <a:latin typeface="楷体" panose="02010609060101010101" pitchFamily="49" charset="-122"/>
                <a:ea typeface="楷体" panose="02010609060101010101" pitchFamily="49" charset="-122"/>
              </a:rPr>
              <a:t>18</a:t>
            </a:r>
            <a:r>
              <a:rPr lang="zh-CN" altLang="en-US" sz="2000" dirty="0">
                <a:solidFill>
                  <a:srgbClr val="FF0000"/>
                </a:solidFill>
                <a:latin typeface="楷体" panose="02010609060101010101" pitchFamily="49" charset="-122"/>
                <a:ea typeface="楷体" panose="02010609060101010101" pitchFamily="49" charset="-122"/>
              </a:rPr>
              <a:t>与完成的维护相联系的纯效益。</a:t>
            </a:r>
          </a:p>
        </p:txBody>
      </p:sp>
      <p:sp>
        <p:nvSpPr>
          <p:cNvPr id="62" name="文本框 1">
            <a:extLst>
              <a:ext uri="{FF2B5EF4-FFF2-40B4-BE49-F238E27FC236}">
                <a16:creationId xmlns:a16="http://schemas.microsoft.com/office/drawing/2014/main" id="{B4D9BF1B-31EB-4208-AB18-DD25BC76272C}"/>
              </a:ext>
            </a:extLst>
          </p:cNvPr>
          <p:cNvSpPr txBox="1">
            <a:spLocks noChangeArrowheads="1"/>
          </p:cNvSpPr>
          <p:nvPr/>
        </p:nvSpPr>
        <p:spPr bwMode="auto">
          <a:xfrm>
            <a:off x="5711359" y="1742363"/>
            <a:ext cx="3710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solidFill>
                  <a:srgbClr val="00B050"/>
                </a:solidFill>
                <a:latin typeface="楷体" panose="02010609060101010101" pitchFamily="49" charset="-122"/>
                <a:ea typeface="楷体" panose="02010609060101010101" pitchFamily="49" charset="-122"/>
              </a:rPr>
              <a:t>Swanson</a:t>
            </a:r>
            <a:r>
              <a:rPr lang="zh-CN" altLang="en-US" sz="2400" dirty="0">
                <a:latin typeface="楷体" panose="02010609060101010101" pitchFamily="49" charset="-122"/>
                <a:ea typeface="楷体" panose="02010609060101010101" pitchFamily="49" charset="-122"/>
              </a:rPr>
              <a:t>提出以下的内容：</a:t>
            </a:r>
            <a:endParaRPr lang="en-US" altLang="zh-CN" sz="2400" dirty="0">
              <a:latin typeface="楷体" panose="02010609060101010101" pitchFamily="49" charset="-122"/>
              <a:ea typeface="楷体" panose="02010609060101010101" pitchFamily="49" charset="-122"/>
            </a:endParaRPr>
          </a:p>
        </p:txBody>
      </p:sp>
      <p:sp>
        <p:nvSpPr>
          <p:cNvPr id="63" name="文本框 62">
            <a:extLst>
              <a:ext uri="{FF2B5EF4-FFF2-40B4-BE49-F238E27FC236}">
                <a16:creationId xmlns:a16="http://schemas.microsoft.com/office/drawing/2014/main" id="{7709DFA4-F985-4D6D-B549-7AE09CC5DD28}"/>
              </a:ext>
            </a:extLst>
          </p:cNvPr>
          <p:cNvSpPr txBox="1"/>
          <p:nvPr/>
        </p:nvSpPr>
        <p:spPr>
          <a:xfrm>
            <a:off x="1013453" y="1133332"/>
            <a:ext cx="4425015" cy="461665"/>
          </a:xfrm>
          <a:prstGeom prst="rect">
            <a:avLst/>
          </a:prstGeom>
          <a:noFill/>
        </p:spPr>
        <p:txBody>
          <a:bodyPr wrap="square" rtlCol="0">
            <a:spAutoFit/>
          </a:bodyPr>
          <a:lstStyle/>
          <a:p>
            <a:r>
              <a:rPr lang="zh-CN" altLang="en-US" sz="2400" dirty="0">
                <a:solidFill>
                  <a:schemeClr val="accent6">
                    <a:lumMod val="75000"/>
                  </a:schemeClr>
                </a:solidFill>
              </a:rPr>
              <a:t>那么哪些数据是值得记录的呢？</a:t>
            </a:r>
          </a:p>
        </p:txBody>
      </p:sp>
    </p:spTree>
    <p:extLst>
      <p:ext uri="{BB962C8B-B14F-4D97-AF65-F5344CB8AC3E}">
        <p14:creationId xmlns:p14="http://schemas.microsoft.com/office/powerpoint/2010/main" val="3142255641"/>
      </p:ext>
    </p:extLst>
  </p:cSld>
  <p:clrMapOvr>
    <a:masterClrMapping/>
  </p:clrMapOvr>
  <mc:AlternateContent xmlns:mc="http://schemas.openxmlformats.org/markup-compatibility/2006" xmlns:p14="http://schemas.microsoft.com/office/powerpoint/2010/main">
    <mc:Choice Requires="p14">
      <p:transition spd="slow" advClick="0" advTm="300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500"/>
                                        <p:tgtEl>
                                          <p:spTgt spid="2"/>
                                        </p:tgtEl>
                                      </p:cBhvr>
                                    </p:animEffect>
                                  </p:childTnLst>
                                </p:cTn>
                              </p:par>
                              <p:par>
                                <p:cTn id="12" presetID="2" presetClass="entr" presetSubtype="3"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000" fill="hold"/>
                                        <p:tgtEl>
                                          <p:spTgt spid="13"/>
                                        </p:tgtEl>
                                        <p:attrNameLst>
                                          <p:attrName>ppt_x</p:attrName>
                                        </p:attrNameLst>
                                      </p:cBhvr>
                                      <p:tavLst>
                                        <p:tav tm="0">
                                          <p:val>
                                            <p:strVal val="1+#ppt_w/2"/>
                                          </p:val>
                                        </p:tav>
                                        <p:tav tm="100000">
                                          <p:val>
                                            <p:strVal val="#ppt_x"/>
                                          </p:val>
                                        </p:tav>
                                      </p:tavLst>
                                    </p:anim>
                                    <p:anim calcmode="lin" valueType="num">
                                      <p:cBhvr additive="base">
                                        <p:cTn id="15" dur="1000" fill="hold"/>
                                        <p:tgtEl>
                                          <p:spTgt spid="13"/>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500"/>
                                        <p:tgtEl>
                                          <p:spTgt spid="13"/>
                                        </p:tgtEl>
                                      </p:cBhvr>
                                    </p:animEffect>
                                  </p:childTnLst>
                                </p:cTn>
                              </p:par>
                            </p:childTnLst>
                          </p:cTn>
                        </p:par>
                        <p:par>
                          <p:cTn id="19" fill="hold">
                            <p:stCondLst>
                              <p:cond delay="1500"/>
                            </p:stCondLst>
                            <p:childTnLst>
                              <p:par>
                                <p:cTn id="20" presetID="2" presetClass="entr" presetSubtype="3"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750" fill="hold"/>
                                        <p:tgtEl>
                                          <p:spTgt spid="31"/>
                                        </p:tgtEl>
                                        <p:attrNameLst>
                                          <p:attrName>ppt_x</p:attrName>
                                        </p:attrNameLst>
                                      </p:cBhvr>
                                      <p:tavLst>
                                        <p:tav tm="0">
                                          <p:val>
                                            <p:strVal val="1+#ppt_w/2"/>
                                          </p:val>
                                        </p:tav>
                                        <p:tav tm="100000">
                                          <p:val>
                                            <p:strVal val="#ppt_x"/>
                                          </p:val>
                                        </p:tav>
                                      </p:tavLst>
                                    </p:anim>
                                    <p:anim calcmode="lin" valueType="num">
                                      <p:cBhvr additive="base">
                                        <p:cTn id="23" dur="750" fill="hold"/>
                                        <p:tgtEl>
                                          <p:spTgt spid="31"/>
                                        </p:tgtEl>
                                        <p:attrNameLst>
                                          <p:attrName>ppt_y</p:attrName>
                                        </p:attrNameLst>
                                      </p:cBhvr>
                                      <p:tavLst>
                                        <p:tav tm="0">
                                          <p:val>
                                            <p:strVal val="0-#ppt_h/2"/>
                                          </p:val>
                                        </p:tav>
                                        <p:tav tm="100000">
                                          <p:val>
                                            <p:strVal val="#ppt_y"/>
                                          </p:val>
                                        </p:tav>
                                      </p:tavLst>
                                    </p:anim>
                                  </p:childTnLst>
                                </p:cTn>
                              </p:par>
                              <p:par>
                                <p:cTn id="24" presetID="10" presetClass="entr" presetSubtype="0" fill="hold"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1250"/>
                                        <p:tgtEl>
                                          <p:spTgt spid="31"/>
                                        </p:tgtEl>
                                      </p:cBhvr>
                                    </p:animEffect>
                                  </p:childTnLst>
                                </p:cTn>
                              </p:par>
                            </p:childTnLst>
                          </p:cTn>
                        </p:par>
                        <p:par>
                          <p:cTn id="27" fill="hold">
                            <p:stCondLst>
                              <p:cond delay="2750"/>
                            </p:stCondLst>
                            <p:childTnLst>
                              <p:par>
                                <p:cTn id="28" presetID="2" presetClass="entr" presetSubtype="3"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0-#ppt_h/2"/>
                                          </p:val>
                                        </p:tav>
                                        <p:tav tm="100000">
                                          <p:val>
                                            <p:strVal val="#ppt_y"/>
                                          </p:val>
                                        </p:tav>
                                      </p:tavLst>
                                    </p:anim>
                                  </p:childTnLst>
                                </p:cTn>
                              </p:par>
                              <p:par>
                                <p:cTn id="32" presetID="10" presetClass="entr" presetSubtype="0"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fade">
                                      <p:cBhvr>
                                        <p:cTn id="3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3.5</a:t>
              </a:r>
              <a:r>
                <a:rPr lang="zh-CN" altLang="en-US" sz="2400" kern="0" dirty="0">
                  <a:solidFill>
                    <a:schemeClr val="accent1"/>
                  </a:solidFill>
                  <a:latin typeface="微软雅黑" panose="020B0503020204020204" pitchFamily="34" charset="-122"/>
                  <a:ea typeface="微软雅黑" panose="020B0503020204020204" pitchFamily="34" charset="-122"/>
                </a:rPr>
                <a:t>评价维护活动</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802461" y="1072991"/>
            <a:ext cx="7651258" cy="5016758"/>
          </a:xfrm>
          <a:prstGeom prst="rect">
            <a:avLst/>
          </a:prstGeom>
          <a:noFill/>
        </p:spPr>
        <p:txBody>
          <a:bodyPr wrap="square">
            <a:spAutoFit/>
          </a:bodyPr>
          <a:lstStyle/>
          <a:p>
            <a:r>
              <a:rPr lang="en-US" altLang="zh-CN" sz="2000" dirty="0"/>
              <a:t>	</a:t>
            </a:r>
            <a:r>
              <a:rPr lang="zh-CN" altLang="en-US" sz="2000" dirty="0"/>
              <a:t>将软件维护记录表中的数据作为维护活动数据库的基础，可以从以下</a:t>
            </a:r>
            <a:r>
              <a:rPr lang="en-US" altLang="zh-CN" sz="2000" dirty="0"/>
              <a:t>7</a:t>
            </a:r>
            <a:r>
              <a:rPr lang="zh-CN" altLang="en-US" sz="2000" dirty="0"/>
              <a:t>个方面度量评价维 护活动：</a:t>
            </a:r>
            <a:endParaRPr lang="en-US" altLang="zh-CN" sz="2000" dirty="0"/>
          </a:p>
          <a:p>
            <a:endParaRPr lang="en-US" altLang="zh-CN" sz="2000" dirty="0"/>
          </a:p>
          <a:p>
            <a:r>
              <a:rPr lang="zh-CN" altLang="en-US" sz="2000" dirty="0"/>
              <a:t> 每次程序运行时的平均出错次数。</a:t>
            </a:r>
            <a:endParaRPr lang="en-US" altLang="zh-CN" sz="2000" dirty="0"/>
          </a:p>
          <a:p>
            <a:endParaRPr lang="en-US" altLang="zh-CN" sz="2000" dirty="0"/>
          </a:p>
          <a:p>
            <a:r>
              <a:rPr lang="zh-CN" altLang="en-US" sz="2000" dirty="0"/>
              <a:t> 用于每类维护活动的总“人时”数。</a:t>
            </a:r>
            <a:endParaRPr lang="en-US" altLang="zh-CN" sz="2000" dirty="0"/>
          </a:p>
          <a:p>
            <a:endParaRPr lang="en-US" altLang="zh-CN" sz="2000" dirty="0"/>
          </a:p>
          <a:p>
            <a:r>
              <a:rPr lang="zh-CN" altLang="en-US" sz="2000" dirty="0"/>
              <a:t> 每个程序、每种语言、每种维护类型所做的程序平均修改次数。</a:t>
            </a:r>
            <a:endParaRPr lang="en-US" altLang="zh-CN" sz="2000" dirty="0"/>
          </a:p>
          <a:p>
            <a:endParaRPr lang="en-US" altLang="zh-CN" sz="2000" dirty="0"/>
          </a:p>
          <a:p>
            <a:r>
              <a:rPr lang="zh-CN" altLang="en-US" sz="2000" dirty="0"/>
              <a:t> 维护过程中，增加或删除一个源程序语句的平均花费“人时”数。</a:t>
            </a:r>
            <a:endParaRPr lang="en-US" altLang="zh-CN" sz="2000" dirty="0"/>
          </a:p>
          <a:p>
            <a:endParaRPr lang="en-US" altLang="zh-CN" sz="2000" dirty="0"/>
          </a:p>
          <a:p>
            <a:r>
              <a:rPr lang="zh-CN" altLang="en-US" sz="2000" dirty="0"/>
              <a:t> 维护每种语言所花费的工作量（平均“人时”数）。</a:t>
            </a:r>
            <a:endParaRPr lang="en-US" altLang="zh-CN" sz="2000" dirty="0"/>
          </a:p>
          <a:p>
            <a:endParaRPr lang="en-US" altLang="zh-CN" sz="2000" dirty="0"/>
          </a:p>
          <a:p>
            <a:r>
              <a:rPr lang="zh-CN" altLang="en-US" sz="2000" dirty="0"/>
              <a:t> 一张维护申请表的平均周转时间。 </a:t>
            </a:r>
            <a:endParaRPr lang="en-US" altLang="zh-CN" sz="2000" dirty="0"/>
          </a:p>
          <a:p>
            <a:endParaRPr lang="en-US" altLang="zh-CN" sz="2000" dirty="0"/>
          </a:p>
          <a:p>
            <a:r>
              <a:rPr lang="zh-CN" altLang="en-US" sz="2000" dirty="0"/>
              <a:t>各种维护类型所占百分比。 </a:t>
            </a:r>
          </a:p>
        </p:txBody>
      </p:sp>
    </p:spTree>
    <p:extLst>
      <p:ext uri="{BB962C8B-B14F-4D97-AF65-F5344CB8AC3E}">
        <p14:creationId xmlns:p14="http://schemas.microsoft.com/office/powerpoint/2010/main" val="985848688"/>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642513" y="3962180"/>
            <a:ext cx="3057166"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软件的可维护性</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3866739" cy="901700"/>
            <a:chOff x="1873" y="424"/>
            <a:chExt cx="2575" cy="1420"/>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1309"/>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4.1</a:t>
              </a:r>
              <a:r>
                <a:rPr lang="zh-CN" altLang="en-US" sz="2400" kern="0" dirty="0">
                  <a:solidFill>
                    <a:schemeClr val="accent1"/>
                  </a:solidFill>
                  <a:latin typeface="微软雅黑" panose="020B0503020204020204" pitchFamily="34" charset="-122"/>
                  <a:ea typeface="微软雅黑" panose="020B0503020204020204" pitchFamily="34" charset="-122"/>
                </a:rPr>
                <a:t>软件的维护性的定义</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40343" y="1492137"/>
            <a:ext cx="8422222" cy="3293209"/>
          </a:xfrm>
          <a:prstGeom prst="rect">
            <a:avLst/>
          </a:prstGeom>
          <a:noFill/>
        </p:spPr>
        <p:txBody>
          <a:bodyPr wrap="square">
            <a:spAutoFit/>
          </a:bodyPr>
          <a:lstStyle/>
          <a:p>
            <a:r>
              <a:rPr lang="en-US" altLang="zh-CN" sz="2400" dirty="0"/>
              <a:t>	</a:t>
            </a:r>
            <a:r>
              <a:rPr lang="zh-CN" altLang="en-US" sz="2800" dirty="0">
                <a:solidFill>
                  <a:srgbClr val="FF0000"/>
                </a:solidFill>
              </a:rPr>
              <a:t>软件可维护性</a:t>
            </a:r>
            <a:r>
              <a:rPr lang="zh-CN" altLang="en-US" sz="2800" dirty="0"/>
              <a:t>是指纠正软件系统出现的错误和缺陷，以及为满足新的要求而进行修改、 扩充或压缩的容易程度。</a:t>
            </a:r>
            <a:endParaRPr lang="en-US" altLang="zh-CN" sz="2800" dirty="0"/>
          </a:p>
          <a:p>
            <a:endParaRPr lang="en-US" altLang="zh-CN" sz="2400" dirty="0"/>
          </a:p>
          <a:p>
            <a:r>
              <a:rPr lang="zh-CN" altLang="en-US" sz="2000" dirty="0">
                <a:solidFill>
                  <a:srgbClr val="00B050"/>
                </a:solidFill>
              </a:rPr>
              <a:t>影响维护代价的非技术因素主要有</a:t>
            </a:r>
            <a:r>
              <a:rPr lang="en-US" altLang="zh-CN" sz="2000" dirty="0">
                <a:solidFill>
                  <a:srgbClr val="00B050"/>
                </a:solidFill>
              </a:rPr>
              <a:t>:</a:t>
            </a:r>
            <a:r>
              <a:rPr lang="zh-CN" altLang="en-US" sz="2000" dirty="0"/>
              <a:t>应用域的复杂性、开发人员的稳定性、软件生命周期 的长度、商业操作模式变化对软件的影响；</a:t>
            </a:r>
            <a:endParaRPr lang="en-US" altLang="zh-CN" sz="2000" dirty="0"/>
          </a:p>
          <a:p>
            <a:r>
              <a:rPr lang="zh-CN" altLang="en-US" sz="2000" dirty="0"/>
              <a:t> </a:t>
            </a:r>
            <a:endParaRPr lang="en-US" altLang="zh-CN" sz="2000" dirty="0"/>
          </a:p>
          <a:p>
            <a:r>
              <a:rPr lang="zh-CN" altLang="en-US" sz="2000" dirty="0">
                <a:solidFill>
                  <a:srgbClr val="00B050"/>
                </a:solidFill>
              </a:rPr>
              <a:t>影响维护代价的技术因素主要有：</a:t>
            </a:r>
            <a:r>
              <a:rPr lang="zh-CN" altLang="en-US" sz="2000" dirty="0"/>
              <a:t>软件对运行环境的依赖性、编程语言的选择、编程风格、测试与改错工作、文档的质量。 </a:t>
            </a:r>
          </a:p>
        </p:txBody>
      </p:sp>
    </p:spTree>
    <p:extLst>
      <p:ext uri="{BB962C8B-B14F-4D97-AF65-F5344CB8AC3E}">
        <p14:creationId xmlns:p14="http://schemas.microsoft.com/office/powerpoint/2010/main" val="1633490972"/>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4.2</a:t>
              </a:r>
              <a:r>
                <a:rPr lang="zh-CN" altLang="en-US" sz="2400" kern="0" dirty="0">
                  <a:solidFill>
                    <a:schemeClr val="accent1"/>
                  </a:solidFill>
                  <a:latin typeface="微软雅黑" panose="020B0503020204020204" pitchFamily="34" charset="-122"/>
                  <a:ea typeface="微软雅黑" panose="020B0503020204020204" pitchFamily="34" charset="-122"/>
                </a:rPr>
                <a:t>决定软件可维护性的因素</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012076"/>
            <a:ext cx="8691163" cy="5447645"/>
          </a:xfrm>
          <a:prstGeom prst="rect">
            <a:avLst/>
          </a:prstGeom>
          <a:noFill/>
        </p:spPr>
        <p:txBody>
          <a:bodyPr wrap="square">
            <a:spAutoFit/>
          </a:bodyPr>
          <a:lstStyle/>
          <a:p>
            <a:r>
              <a:rPr lang="en-US" altLang="zh-CN" sz="2400" dirty="0"/>
              <a:t>	</a:t>
            </a:r>
            <a:r>
              <a:rPr lang="zh-CN" altLang="en-US" sz="2400" dirty="0"/>
              <a:t>以下介绍的是影响软件可维护性的</a:t>
            </a:r>
            <a:r>
              <a:rPr lang="en-US" altLang="zh-CN" sz="2400" dirty="0"/>
              <a:t>5</a:t>
            </a:r>
            <a:r>
              <a:rPr lang="zh-CN" altLang="en-US" sz="2400" dirty="0"/>
              <a:t>个因素。</a:t>
            </a:r>
            <a:endParaRPr lang="en-US" altLang="zh-CN" sz="2400" dirty="0"/>
          </a:p>
          <a:p>
            <a:endParaRPr lang="en-US" altLang="zh-CN" sz="2400" dirty="0"/>
          </a:p>
          <a:p>
            <a:r>
              <a:rPr lang="en-US" altLang="zh-CN" sz="2000" dirty="0">
                <a:solidFill>
                  <a:srgbClr val="FF0000"/>
                </a:solidFill>
              </a:rPr>
              <a:t>1.</a:t>
            </a:r>
            <a:r>
              <a:rPr lang="zh-CN" altLang="en-US" sz="2000" dirty="0">
                <a:solidFill>
                  <a:srgbClr val="FF0000"/>
                </a:solidFill>
              </a:rPr>
              <a:t>可理解性 </a:t>
            </a:r>
            <a:r>
              <a:rPr lang="zh-CN" altLang="en-US" sz="2000" dirty="0"/>
              <a:t>软件可理解性表现为人们通过阅读源代码和相关文档，理解软件的结构、接口、功能和 内部过程的容易程度。 </a:t>
            </a:r>
            <a:endParaRPr lang="en-US" altLang="zh-CN" sz="2000" dirty="0"/>
          </a:p>
          <a:p>
            <a:endParaRPr lang="en-US" altLang="zh-CN" sz="2000" dirty="0"/>
          </a:p>
          <a:p>
            <a:r>
              <a:rPr lang="zh-CN" altLang="en-US" sz="2000" dirty="0">
                <a:solidFill>
                  <a:srgbClr val="FF0000"/>
                </a:solidFill>
              </a:rPr>
              <a:t> </a:t>
            </a:r>
            <a:r>
              <a:rPr lang="en-US" altLang="zh-CN" sz="2000" dirty="0">
                <a:solidFill>
                  <a:srgbClr val="FF0000"/>
                </a:solidFill>
              </a:rPr>
              <a:t>2.</a:t>
            </a:r>
            <a:r>
              <a:rPr lang="zh-CN" altLang="en-US" sz="2000" dirty="0">
                <a:solidFill>
                  <a:srgbClr val="FF0000"/>
                </a:solidFill>
              </a:rPr>
              <a:t>可测试性 </a:t>
            </a:r>
            <a:r>
              <a:rPr lang="zh-CN" altLang="en-US" sz="2000" dirty="0"/>
              <a:t>可测试性指验证程序正确性的难易程度。它一方面与源代码有关，要求程序易理解；另 一方面，要求有齐全的测试文档，包括开发时期用过的测试用例与结果。</a:t>
            </a:r>
            <a:endParaRPr lang="en-US" altLang="zh-CN" sz="2000" dirty="0"/>
          </a:p>
          <a:p>
            <a:endParaRPr lang="en-US" altLang="zh-CN" sz="2000" dirty="0"/>
          </a:p>
          <a:p>
            <a:r>
              <a:rPr lang="en-US" altLang="zh-CN" sz="2000" dirty="0">
                <a:solidFill>
                  <a:srgbClr val="FF0000"/>
                </a:solidFill>
              </a:rPr>
              <a:t>3.</a:t>
            </a:r>
            <a:r>
              <a:rPr lang="zh-CN" altLang="en-US" sz="2000" dirty="0">
                <a:solidFill>
                  <a:srgbClr val="FF0000"/>
                </a:solidFill>
              </a:rPr>
              <a:t>可修改性 </a:t>
            </a:r>
            <a:r>
              <a:rPr lang="zh-CN" altLang="en-US" sz="2000" dirty="0"/>
              <a:t>可修改性表明程序容易修改的程度。一般来说，模块设计的内聚、耦合、局部化、作用 域</a:t>
            </a:r>
            <a:r>
              <a:rPr lang="en-US" altLang="zh-CN" sz="2000" dirty="0"/>
              <a:t>/</a:t>
            </a:r>
            <a:r>
              <a:rPr lang="zh-CN" altLang="en-US" sz="2000" dirty="0"/>
              <a:t>控制域等因素都会影响软件的可修改性。</a:t>
            </a:r>
            <a:endParaRPr lang="en-US" altLang="zh-CN" sz="2000" dirty="0"/>
          </a:p>
          <a:p>
            <a:r>
              <a:rPr lang="zh-CN" altLang="en-US" sz="2000" dirty="0"/>
              <a:t> </a:t>
            </a:r>
            <a:endParaRPr lang="en-US" altLang="zh-CN" sz="2000" dirty="0"/>
          </a:p>
          <a:p>
            <a:r>
              <a:rPr lang="en-US" altLang="zh-CN" sz="2000" dirty="0">
                <a:solidFill>
                  <a:srgbClr val="FF0000"/>
                </a:solidFill>
              </a:rPr>
              <a:t>4.</a:t>
            </a:r>
            <a:r>
              <a:rPr lang="zh-CN" altLang="en-US" sz="2000" dirty="0">
                <a:solidFill>
                  <a:srgbClr val="FF0000"/>
                </a:solidFill>
              </a:rPr>
              <a:t>可移植性 </a:t>
            </a:r>
            <a:r>
              <a:rPr lang="zh-CN" altLang="en-US" sz="2000" dirty="0"/>
              <a:t>可移植性是指软件从一个计算机环境（硬件配置和操作系统）移植到另一个计算机环境 的难易程度。 </a:t>
            </a:r>
            <a:endParaRPr lang="en-US" altLang="zh-CN" sz="2000" dirty="0"/>
          </a:p>
          <a:p>
            <a:endParaRPr lang="en-US" altLang="zh-CN" sz="2000" dirty="0"/>
          </a:p>
          <a:p>
            <a:r>
              <a:rPr lang="en-US" altLang="zh-CN" sz="2000" dirty="0">
                <a:solidFill>
                  <a:srgbClr val="FF0000"/>
                </a:solidFill>
              </a:rPr>
              <a:t>5.</a:t>
            </a:r>
            <a:r>
              <a:rPr lang="zh-CN" altLang="en-US" sz="2000" dirty="0">
                <a:solidFill>
                  <a:srgbClr val="FF0000"/>
                </a:solidFill>
              </a:rPr>
              <a:t>可使用性 </a:t>
            </a:r>
            <a:r>
              <a:rPr lang="zh-CN" altLang="en-US" sz="2000" dirty="0"/>
              <a:t>从用户角度出发，可使用性是指软件方便、实用及易于使用的程度。 </a:t>
            </a:r>
          </a:p>
        </p:txBody>
      </p:sp>
    </p:spTree>
    <p:extLst>
      <p:ext uri="{BB962C8B-B14F-4D97-AF65-F5344CB8AC3E}">
        <p14:creationId xmlns:p14="http://schemas.microsoft.com/office/powerpoint/2010/main" val="2643317671"/>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950569" y="3962180"/>
            <a:ext cx="2236429"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预防性维护</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05</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101058" y="1"/>
            <a:ext cx="9088728" cy="6858001"/>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GB" sz="2399">
              <a:solidFill>
                <a:schemeClr val="tx1">
                  <a:lumMod val="65000"/>
                  <a:lumOff val="35000"/>
                </a:schemeClr>
              </a:solidFill>
            </a:endParaRPr>
          </a:p>
        </p:txBody>
      </p:sp>
      <p:sp>
        <p:nvSpPr>
          <p:cNvPr id="138" name="Pentagon 25"/>
          <p:cNvSpPr/>
          <p:nvPr/>
        </p:nvSpPr>
        <p:spPr>
          <a:xfrm>
            <a:off x="462566" y="2356426"/>
            <a:ext cx="607294" cy="364112"/>
          </a:xfrm>
          <a:prstGeom prst="homePlate">
            <a:avLst/>
          </a:prstGeom>
          <a:solidFill>
            <a:schemeClr val="accent1"/>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599" dirty="0">
                <a:solidFill>
                  <a:schemeClr val="tx1">
                    <a:lumMod val="75000"/>
                    <a:lumOff val="25000"/>
                  </a:schemeClr>
                </a:solidFill>
                <a:latin typeface="微软雅黑" pitchFamily="34" charset="-122"/>
                <a:ea typeface="微软雅黑" pitchFamily="34" charset="-122"/>
              </a:rPr>
              <a:t>01</a:t>
            </a:r>
            <a:endParaRPr lang="en-GB" sz="1599" dirty="0">
              <a:solidFill>
                <a:schemeClr val="tx1">
                  <a:lumMod val="75000"/>
                  <a:lumOff val="25000"/>
                </a:schemeClr>
              </a:solidFill>
              <a:latin typeface="微软雅黑" pitchFamily="34" charset="-122"/>
              <a:ea typeface="微软雅黑" pitchFamily="34" charset="-122"/>
            </a:endParaRPr>
          </a:p>
        </p:txBody>
      </p:sp>
      <p:sp>
        <p:nvSpPr>
          <p:cNvPr id="139" name="Rectangle 26"/>
          <p:cNvSpPr/>
          <p:nvPr/>
        </p:nvSpPr>
        <p:spPr>
          <a:xfrm>
            <a:off x="1122826" y="2311364"/>
            <a:ext cx="3720544" cy="336675"/>
          </a:xfrm>
          <a:prstGeom prst="rect">
            <a:avLst/>
          </a:prstGeom>
        </p:spPr>
        <p:txBody>
          <a:bodyPr wrap="square" lIns="91418" tIns="45710" rIns="91418" bIns="45710">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cs typeface="+mn-ea"/>
                <a:sym typeface="+mn-lt"/>
              </a:rPr>
              <a:t>理解软件维护的概念和特点</a:t>
            </a:r>
            <a:endParaRPr lang="en-GB" altLang="zh-CN" sz="1200" dirty="0">
              <a:solidFill>
                <a:schemeClr val="tx1">
                  <a:lumMod val="50000"/>
                  <a:lumOff val="50000"/>
                </a:schemeClr>
              </a:solidFill>
              <a:latin typeface="微软雅黑" pitchFamily="34" charset="-122"/>
              <a:ea typeface="微软雅黑" pitchFamily="34" charset="-122"/>
              <a:cs typeface="+mn-ea"/>
              <a:sym typeface="+mn-lt"/>
            </a:endParaRPr>
          </a:p>
        </p:txBody>
      </p:sp>
      <p:sp>
        <p:nvSpPr>
          <p:cNvPr id="140" name="Pentagon 33"/>
          <p:cNvSpPr/>
          <p:nvPr/>
        </p:nvSpPr>
        <p:spPr>
          <a:xfrm>
            <a:off x="462566" y="3246945"/>
            <a:ext cx="607294" cy="364112"/>
          </a:xfrm>
          <a:prstGeom prst="homePlate">
            <a:avLst/>
          </a:prstGeom>
          <a:solidFill>
            <a:schemeClr val="accent2"/>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599" dirty="0">
                <a:solidFill>
                  <a:schemeClr val="tx1">
                    <a:lumMod val="75000"/>
                    <a:lumOff val="25000"/>
                  </a:schemeClr>
                </a:solidFill>
                <a:latin typeface="微软雅黑" pitchFamily="34" charset="-122"/>
                <a:ea typeface="微软雅黑" pitchFamily="34" charset="-122"/>
              </a:rPr>
              <a:t>02</a:t>
            </a:r>
            <a:endParaRPr lang="en-GB" sz="1599" dirty="0">
              <a:solidFill>
                <a:schemeClr val="tx1">
                  <a:lumMod val="75000"/>
                  <a:lumOff val="25000"/>
                </a:schemeClr>
              </a:solidFill>
              <a:latin typeface="微软雅黑" pitchFamily="34" charset="-122"/>
              <a:ea typeface="微软雅黑" pitchFamily="34" charset="-122"/>
            </a:endParaRPr>
          </a:p>
        </p:txBody>
      </p:sp>
      <p:sp>
        <p:nvSpPr>
          <p:cNvPr id="141" name="Rectangle 34"/>
          <p:cNvSpPr/>
          <p:nvPr/>
        </p:nvSpPr>
        <p:spPr>
          <a:xfrm>
            <a:off x="1137576" y="3138438"/>
            <a:ext cx="3288620" cy="499604"/>
          </a:xfrm>
          <a:prstGeom prst="rect">
            <a:avLst/>
          </a:prstGeom>
        </p:spPr>
        <p:txBody>
          <a:bodyPr wrap="square" lIns="91418" tIns="45710" rIns="91418" bIns="45710">
            <a:spAutoFit/>
          </a:bodyPr>
          <a:lstStyle/>
          <a:p>
            <a:pPr>
              <a:lnSpc>
                <a:spcPct val="150000"/>
              </a:lnSpc>
            </a:pPr>
            <a:r>
              <a:rPr lang="zh-CN" altLang="en-US" sz="2000" b="1" dirty="0">
                <a:solidFill>
                  <a:schemeClr val="accent6">
                    <a:lumMod val="75000"/>
                  </a:schemeClr>
                </a:solidFill>
                <a:latin typeface="微软雅黑" pitchFamily="34" charset="-122"/>
                <a:ea typeface="微软雅黑" pitchFamily="34" charset="-122"/>
                <a:cs typeface="+mn-ea"/>
                <a:sym typeface="+mn-lt"/>
              </a:rPr>
              <a:t>掌握软件维护的过程</a:t>
            </a:r>
            <a:endParaRPr lang="en-GB" altLang="zh-CN" sz="2000" b="1" dirty="0">
              <a:solidFill>
                <a:schemeClr val="accent6">
                  <a:lumMod val="75000"/>
                </a:schemeClr>
              </a:solidFill>
              <a:latin typeface="微软雅黑" pitchFamily="34" charset="-122"/>
              <a:ea typeface="微软雅黑" pitchFamily="34" charset="-122"/>
              <a:cs typeface="+mn-ea"/>
              <a:sym typeface="+mn-lt"/>
            </a:endParaRPr>
          </a:p>
        </p:txBody>
      </p:sp>
      <p:sp>
        <p:nvSpPr>
          <p:cNvPr id="142" name="Pentagon 36"/>
          <p:cNvSpPr/>
          <p:nvPr/>
        </p:nvSpPr>
        <p:spPr>
          <a:xfrm>
            <a:off x="462566" y="4149965"/>
            <a:ext cx="607294" cy="364112"/>
          </a:xfrm>
          <a:prstGeom prst="homePlate">
            <a:avLst/>
          </a:prstGeom>
          <a:solidFill>
            <a:schemeClr val="accent3"/>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599" dirty="0">
                <a:solidFill>
                  <a:schemeClr val="tx1">
                    <a:lumMod val="75000"/>
                    <a:lumOff val="25000"/>
                  </a:schemeClr>
                </a:solidFill>
                <a:latin typeface="微软雅黑" pitchFamily="34" charset="-122"/>
                <a:ea typeface="微软雅黑" pitchFamily="34" charset="-122"/>
              </a:rPr>
              <a:t>03</a:t>
            </a:r>
            <a:endParaRPr lang="en-GB" sz="1599" dirty="0">
              <a:solidFill>
                <a:schemeClr val="tx1">
                  <a:lumMod val="75000"/>
                  <a:lumOff val="25000"/>
                </a:schemeClr>
              </a:solidFill>
              <a:latin typeface="微软雅黑" pitchFamily="34" charset="-122"/>
              <a:ea typeface="微软雅黑" pitchFamily="34" charset="-122"/>
            </a:endParaRPr>
          </a:p>
        </p:txBody>
      </p:sp>
      <p:sp>
        <p:nvSpPr>
          <p:cNvPr id="143" name="Rectangle 37"/>
          <p:cNvSpPr/>
          <p:nvPr/>
        </p:nvSpPr>
        <p:spPr>
          <a:xfrm>
            <a:off x="1125103" y="4131280"/>
            <a:ext cx="3005562" cy="336675"/>
          </a:xfrm>
          <a:prstGeom prst="rect">
            <a:avLst/>
          </a:prstGeom>
        </p:spPr>
        <p:txBody>
          <a:bodyPr wrap="square" lIns="91418" tIns="45710" rIns="91418" bIns="45710">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cs typeface="+mn-ea"/>
                <a:sym typeface="+mn-lt"/>
              </a:rPr>
              <a:t>理解软件的可维护性和提高维护的方法</a:t>
            </a:r>
            <a:endParaRPr lang="en-GB" altLang="zh-CN" sz="1200" dirty="0">
              <a:solidFill>
                <a:schemeClr val="tx1">
                  <a:lumMod val="50000"/>
                  <a:lumOff val="50000"/>
                </a:schemeClr>
              </a:solidFill>
              <a:latin typeface="微软雅黑" pitchFamily="34" charset="-122"/>
              <a:ea typeface="微软雅黑" pitchFamily="34" charset="-122"/>
              <a:cs typeface="+mn-ea"/>
              <a:sym typeface="+mn-lt"/>
            </a:endParaRPr>
          </a:p>
        </p:txBody>
      </p:sp>
      <p:sp>
        <p:nvSpPr>
          <p:cNvPr id="144" name="Pentagon 39"/>
          <p:cNvSpPr/>
          <p:nvPr/>
        </p:nvSpPr>
        <p:spPr>
          <a:xfrm>
            <a:off x="462566" y="5105740"/>
            <a:ext cx="607294" cy="364112"/>
          </a:xfrm>
          <a:prstGeom prst="homePlate">
            <a:avLst/>
          </a:prstGeom>
          <a:solidFill>
            <a:schemeClr val="accent4"/>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599" dirty="0">
                <a:solidFill>
                  <a:schemeClr val="tx1">
                    <a:lumMod val="75000"/>
                    <a:lumOff val="25000"/>
                  </a:schemeClr>
                </a:solidFill>
                <a:latin typeface="微软雅黑" pitchFamily="34" charset="-122"/>
                <a:ea typeface="微软雅黑" pitchFamily="34" charset="-122"/>
              </a:rPr>
              <a:t>04</a:t>
            </a:r>
            <a:endParaRPr lang="en-GB" sz="1599" dirty="0">
              <a:solidFill>
                <a:schemeClr val="tx1">
                  <a:lumMod val="75000"/>
                  <a:lumOff val="25000"/>
                </a:schemeClr>
              </a:solidFill>
              <a:latin typeface="微软雅黑" pitchFamily="34" charset="-122"/>
              <a:ea typeface="微软雅黑" pitchFamily="34" charset="-122"/>
            </a:endParaRPr>
          </a:p>
        </p:txBody>
      </p:sp>
      <p:sp>
        <p:nvSpPr>
          <p:cNvPr id="145" name="Rectangle 40"/>
          <p:cNvSpPr/>
          <p:nvPr/>
        </p:nvSpPr>
        <p:spPr>
          <a:xfrm>
            <a:off x="1122828" y="5060678"/>
            <a:ext cx="2525656" cy="336675"/>
          </a:xfrm>
          <a:prstGeom prst="rect">
            <a:avLst/>
          </a:prstGeom>
        </p:spPr>
        <p:txBody>
          <a:bodyPr wrap="square" lIns="91418" tIns="45710" rIns="91418" bIns="45710">
            <a:spAutoFit/>
          </a:bodyPr>
          <a:lstStyle/>
          <a:p>
            <a:pPr>
              <a:lnSpc>
                <a:spcPct val="150000"/>
              </a:lnSpc>
            </a:pPr>
            <a:r>
              <a:rPr lang="zh-CN" altLang="en-US" sz="1200" dirty="0">
                <a:solidFill>
                  <a:schemeClr val="tx1">
                    <a:lumMod val="50000"/>
                    <a:lumOff val="50000"/>
                  </a:schemeClr>
                </a:solidFill>
                <a:latin typeface="微软雅黑" pitchFamily="34" charset="-122"/>
                <a:ea typeface="微软雅黑" pitchFamily="34" charset="-122"/>
                <a:cs typeface="+mn-ea"/>
                <a:sym typeface="+mn-lt"/>
              </a:rPr>
              <a:t>了解软件再生工程</a:t>
            </a:r>
            <a:endParaRPr lang="en-GB" altLang="zh-CN" sz="1200" dirty="0">
              <a:solidFill>
                <a:schemeClr val="tx1">
                  <a:lumMod val="50000"/>
                  <a:lumOff val="50000"/>
                </a:schemeClr>
              </a:solidFill>
              <a:latin typeface="微软雅黑" pitchFamily="34" charset="-122"/>
              <a:ea typeface="微软雅黑" pitchFamily="34" charset="-122"/>
              <a:cs typeface="+mn-ea"/>
              <a:sym typeface="+mn-lt"/>
            </a:endParaRPr>
          </a:p>
        </p:txBody>
      </p:sp>
      <p:grpSp>
        <p:nvGrpSpPr>
          <p:cNvPr id="2" name="Group 3"/>
          <p:cNvGrpSpPr/>
          <p:nvPr/>
        </p:nvGrpSpPr>
        <p:grpSpPr>
          <a:xfrm>
            <a:off x="4594431" y="2763274"/>
            <a:ext cx="2106730" cy="914399"/>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2399" dirty="0">
                <a:solidFill>
                  <a:schemeClr val="tx1">
                    <a:lumMod val="65000"/>
                    <a:lumOff val="35000"/>
                  </a:schemeClr>
                </a:solidFill>
                <a:sym typeface="Gill Sans" charset="0"/>
              </a:endParaRPr>
            </a:p>
          </p:txBody>
        </p:sp>
      </p:grpSp>
      <p:grpSp>
        <p:nvGrpSpPr>
          <p:cNvPr id="3" name="Group 1"/>
          <p:cNvGrpSpPr/>
          <p:nvPr/>
        </p:nvGrpSpPr>
        <p:grpSpPr>
          <a:xfrm>
            <a:off x="5135010" y="1558989"/>
            <a:ext cx="2106730" cy="914399"/>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schemeClr val="tx1">
                    <a:lumMod val="65000"/>
                    <a:lumOff val="35000"/>
                  </a:schemeClr>
                </a:solidFill>
              </a:endParaRPr>
            </a:p>
          </p:txBody>
        </p:sp>
        <p:grpSp>
          <p:nvGrpSpPr>
            <p:cNvPr id="4"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Group 5"/>
          <p:cNvGrpSpPr/>
          <p:nvPr/>
        </p:nvGrpSpPr>
        <p:grpSpPr>
          <a:xfrm>
            <a:off x="3427555" y="5171845"/>
            <a:ext cx="2106730" cy="914399"/>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schemeClr val="tx1">
                    <a:lumMod val="65000"/>
                    <a:lumOff val="35000"/>
                  </a:schemeClr>
                </a:solidFill>
              </a:endParaRPr>
            </a:p>
          </p:txBody>
        </p:sp>
        <p:grpSp>
          <p:nvGrpSpPr>
            <p:cNvPr id="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2399" dirty="0">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2399" dirty="0">
                  <a:solidFill>
                    <a:schemeClr val="tx1">
                      <a:lumMod val="65000"/>
                      <a:lumOff val="35000"/>
                    </a:schemeClr>
                  </a:solidFill>
                  <a:sym typeface="Gill Sans" charset="0"/>
                </a:endParaRPr>
              </a:p>
            </p:txBody>
          </p:sp>
        </p:grpSp>
      </p:grpSp>
      <p:grpSp>
        <p:nvGrpSpPr>
          <p:cNvPr id="7" name="Group 4"/>
          <p:cNvGrpSpPr/>
          <p:nvPr/>
        </p:nvGrpSpPr>
        <p:grpSpPr>
          <a:xfrm>
            <a:off x="4015579" y="3967560"/>
            <a:ext cx="2106730" cy="914399"/>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schemeClr val="tx1">
                    <a:lumMod val="65000"/>
                    <a:lumOff val="35000"/>
                  </a:schemeClr>
                </a:solidFill>
              </a:endParaRPr>
            </a:p>
          </p:txBody>
        </p:sp>
        <p:grpSp>
          <p:nvGrpSpPr>
            <p:cNvPr id="8"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546" hangingPunct="0"/>
                <a:endParaRPr lang="en-US" sz="1466"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30" name="组合 29">
            <a:extLst>
              <a:ext uri="{FF2B5EF4-FFF2-40B4-BE49-F238E27FC236}">
                <a16:creationId xmlns:a16="http://schemas.microsoft.com/office/drawing/2014/main" id="{8D7C2A88-016F-49B3-A528-4B4218BBD544}"/>
              </a:ext>
            </a:extLst>
          </p:cNvPr>
          <p:cNvGrpSpPr/>
          <p:nvPr/>
        </p:nvGrpSpPr>
        <p:grpSpPr>
          <a:xfrm>
            <a:off x="1189355" y="269240"/>
            <a:ext cx="3502660" cy="529590"/>
            <a:chOff x="1873" y="424"/>
            <a:chExt cx="2575" cy="834"/>
          </a:xfrm>
        </p:grpSpPr>
        <p:sp>
          <p:nvSpPr>
            <p:cNvPr id="31" name="矩形 30">
              <a:extLst>
                <a:ext uri="{FF2B5EF4-FFF2-40B4-BE49-F238E27FC236}">
                  <a16:creationId xmlns:a16="http://schemas.microsoft.com/office/drawing/2014/main" id="{C0D31F18-85F8-404A-A848-F11031B5AAC5}"/>
                </a:ext>
              </a:extLst>
            </p:cNvPr>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EC134695-0E8A-4757-8427-9C625945328C}"/>
                </a:ext>
              </a:extLst>
            </p:cNvPr>
            <p:cNvSpPr/>
            <p:nvPr/>
          </p:nvSpPr>
          <p:spPr>
            <a:xfrm>
              <a:off x="1984" y="535"/>
              <a:ext cx="2464" cy="723"/>
            </a:xfrm>
            <a:prstGeom prst="rect">
              <a:avLst/>
            </a:prstGeom>
          </p:spPr>
          <p:txBody>
            <a:bodyPr wrap="square" lIns="91400" tIns="45699" rIns="91400" bIns="45699">
              <a:spAutoFit/>
            </a:bodyPr>
            <a:lstStyle/>
            <a:p>
              <a:pPr lvl="0" defTabSz="914400">
                <a:defRPr/>
              </a:pPr>
              <a:r>
                <a:rPr lang="zh-CN" altLang="en-US" sz="2400" kern="0" dirty="0">
                  <a:solidFill>
                    <a:schemeClr val="accent1"/>
                  </a:solidFill>
                  <a:latin typeface="微软雅黑" panose="020B0503020204020204" pitchFamily="34" charset="-122"/>
                  <a:ea typeface="微软雅黑" panose="020B0503020204020204" pitchFamily="34" charset="-122"/>
                </a:rPr>
                <a:t>本章要点</a:t>
              </a:r>
            </a:p>
          </p:txBody>
        </p:sp>
      </p:grpSp>
    </p:spTree>
    <p:extLst>
      <p:ext uri="{BB962C8B-B14F-4D97-AF65-F5344CB8AC3E}">
        <p14:creationId xmlns:p14="http://schemas.microsoft.com/office/powerpoint/2010/main" val="516989392"/>
      </p:ext>
    </p:extLst>
  </p:cSld>
  <p:clrMapOvr>
    <a:masterClrMapping/>
  </p:clrMapOvr>
  <mc:AlternateContent xmlns:mc="http://schemas.openxmlformats.org/markup-compatibility/2006" xmlns:p14="http://schemas.microsoft.com/office/powerpoint/2010/main">
    <mc:Choice Requires="p14">
      <p:transition spd="slow" advClick="0" advTm="300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p:bldP spid="140" grpId="0" animBg="1"/>
      <p:bldP spid="141" grpId="0"/>
      <p:bldP spid="142" grpId="0" animBg="1"/>
      <p:bldP spid="143" grpId="0"/>
      <p:bldP spid="144" grpId="0" animBg="1"/>
      <p:bldP spid="14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5.1</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962335"/>
            <a:ext cx="8691163" cy="3539430"/>
          </a:xfrm>
          <a:prstGeom prst="rect">
            <a:avLst/>
          </a:prstGeom>
          <a:noFill/>
        </p:spPr>
        <p:txBody>
          <a:bodyPr wrap="square">
            <a:spAutoFit/>
          </a:bodyPr>
          <a:lstStyle/>
          <a:p>
            <a:r>
              <a:rPr lang="zh-CN" altLang="en-US" sz="2400" dirty="0">
                <a:solidFill>
                  <a:srgbClr val="FF0000"/>
                </a:solidFill>
              </a:rPr>
              <a:t>首先要建立明确的软件质量目标和优先级</a:t>
            </a:r>
            <a:endParaRPr lang="en-US" altLang="zh-CN" sz="2400" dirty="0">
              <a:solidFill>
                <a:srgbClr val="FF0000"/>
              </a:solidFill>
            </a:endParaRPr>
          </a:p>
          <a:p>
            <a:r>
              <a:rPr lang="en-US" altLang="zh-CN" sz="2000" dirty="0"/>
              <a:t>	</a:t>
            </a:r>
            <a:r>
              <a:rPr lang="zh-CN" altLang="en-US" sz="2000" dirty="0"/>
              <a:t>一个可维护的程序应是可理解的、可靠的、可测试的、可修改的、可移植的、可使用的 和效率高的。但要实现这所有的目标，即使付出很大的代价，也不一定行得通。实际上，某些特性是相互促进的，例如：可理解性和可测试性、可理解性和可修改性；而另一些特性却 是相互抵触的，例如效率和可移植性、效率和可修改性等。因此，尽管可维护性要求每一种 质量特性都要得到满足，但它们的相对重要性应随程序的用途及计算环境的不同而不同。对 编译程序来说，效率和可移植性是主要的；而对信息管理系统来说，可使用性和可修改性是 主要的。实践证明，强调效率的程序包含的错误比强调简明性的程序所包含的错误高</a:t>
            </a:r>
            <a:r>
              <a:rPr lang="en-US" altLang="zh-CN" sz="2000" dirty="0"/>
              <a:t>10</a:t>
            </a:r>
            <a:r>
              <a:rPr lang="zh-CN" altLang="en-US" sz="2000" dirty="0"/>
              <a:t>倍。 所以，提出目标的同时，必须确定特性的优先级，这样有助于提高软件的质量。</a:t>
            </a:r>
          </a:p>
        </p:txBody>
      </p:sp>
    </p:spTree>
    <p:extLst>
      <p:ext uri="{BB962C8B-B14F-4D97-AF65-F5344CB8AC3E}">
        <p14:creationId xmlns:p14="http://schemas.microsoft.com/office/powerpoint/2010/main" val="1364686253"/>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5.2</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455192" y="1325841"/>
            <a:ext cx="8691163" cy="5078313"/>
          </a:xfrm>
          <a:prstGeom prst="rect">
            <a:avLst/>
          </a:prstGeom>
          <a:noFill/>
        </p:spPr>
        <p:txBody>
          <a:bodyPr wrap="square">
            <a:spAutoFit/>
          </a:bodyPr>
          <a:lstStyle/>
          <a:p>
            <a:r>
              <a:rPr lang="zh-CN" altLang="en-US" sz="2400" dirty="0">
                <a:solidFill>
                  <a:srgbClr val="FF0000"/>
                </a:solidFill>
              </a:rPr>
              <a:t>使用提高软件质量的技术和工具 </a:t>
            </a:r>
            <a:endParaRPr lang="en-US" altLang="zh-CN" sz="2400" dirty="0">
              <a:solidFill>
                <a:srgbClr val="FF0000"/>
              </a:solidFill>
            </a:endParaRPr>
          </a:p>
          <a:p>
            <a:r>
              <a:rPr lang="zh-CN" altLang="en-US" sz="2000" dirty="0"/>
              <a:t>①模块化 它的优点如下： 如果需要改变某个模块的功能，则只要改变这个模块，对其他模块影响很小。 如果需要增加程序的某些功能，则仅需增加完成这些功能的新的模块或模块层。 程序的测试与重复测试比较容易。 程序错误易于定位和纠正。 容易提高程序效率。 </a:t>
            </a:r>
            <a:endParaRPr lang="en-US" altLang="zh-CN" sz="2000" dirty="0"/>
          </a:p>
          <a:p>
            <a:r>
              <a:rPr lang="zh-CN" altLang="en-US" sz="2000" dirty="0"/>
              <a:t>② 结构化程序设计技术 使用结构化程序设计技术，可提高现有系统的可维护性。例如：采用备用件的方法，用 一个新的结构良好的模块</a:t>
            </a:r>
            <a:r>
              <a:rPr lang="en-US" altLang="zh-CN" sz="2000" dirty="0"/>
              <a:t>,</a:t>
            </a:r>
            <a:r>
              <a:rPr lang="zh-CN" altLang="en-US" sz="2000" dirty="0"/>
              <a:t>替换要修改的整个模块，它有利于减少新的错误，并用结构化模块 逐步替换掉非结构化模块；采用自动重建结构和重新格式化的工具</a:t>
            </a:r>
            <a:r>
              <a:rPr lang="en-US" altLang="zh-CN" sz="2000" dirty="0"/>
              <a:t>(</a:t>
            </a:r>
            <a:r>
              <a:rPr lang="zh-CN" altLang="en-US" sz="2000" dirty="0"/>
              <a:t>结构更新技术</a:t>
            </a:r>
            <a:r>
              <a:rPr lang="en-US" altLang="zh-CN" sz="2000" dirty="0"/>
              <a:t>)</a:t>
            </a:r>
            <a:r>
              <a:rPr lang="zh-CN" altLang="en-US" sz="2000" dirty="0"/>
              <a:t>，把非结构 化代码转换成良好结构代码。同时，采用结构化小组程序设计的思想和结构文档工具，使维 护过程结构化，能保证程序的质量与效率，是提高现有系统可维护性的比较好的方法。 </a:t>
            </a:r>
            <a:endParaRPr lang="en-US" altLang="zh-CN" sz="2000" dirty="0"/>
          </a:p>
          <a:p>
            <a:r>
              <a:rPr lang="zh-CN" altLang="en-US" sz="2000" dirty="0"/>
              <a:t>③ 先进的软件开发技术 面向对象的软件开发方法就是一个常用的强有力的软件开发方法，它用现实世界的概念 来思考问题，其开发出来的软件系统稳定性好，易于修改与维护。选择先进的软件开发技术， 能大大提高软件质量，节约软件费用。</a:t>
            </a:r>
          </a:p>
        </p:txBody>
      </p:sp>
    </p:spTree>
    <p:extLst>
      <p:ext uri="{BB962C8B-B14F-4D97-AF65-F5344CB8AC3E}">
        <p14:creationId xmlns:p14="http://schemas.microsoft.com/office/powerpoint/2010/main" val="2888148126"/>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5.3</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455192" y="1325841"/>
            <a:ext cx="8691163" cy="4770537"/>
          </a:xfrm>
          <a:prstGeom prst="rect">
            <a:avLst/>
          </a:prstGeom>
          <a:noFill/>
        </p:spPr>
        <p:txBody>
          <a:bodyPr wrap="square">
            <a:spAutoFit/>
          </a:bodyPr>
          <a:lstStyle/>
          <a:p>
            <a:pPr algn="ctr"/>
            <a:r>
              <a:rPr lang="zh-CN" altLang="en-US" sz="2400" dirty="0">
                <a:solidFill>
                  <a:srgbClr val="FF0000"/>
                </a:solidFill>
              </a:rPr>
              <a:t>进行明确的质量保证审查质量保证审查</a:t>
            </a:r>
            <a:endParaRPr lang="en-US" altLang="zh-CN" sz="2400" dirty="0">
              <a:solidFill>
                <a:srgbClr val="FF0000"/>
              </a:solidFill>
            </a:endParaRPr>
          </a:p>
          <a:p>
            <a:r>
              <a:rPr lang="zh-CN" altLang="en-US" sz="2400" dirty="0"/>
              <a:t>对于获得和维持软件的质量，是一个很有用的技术，还可以用来检测在开 发和维护阶段内发生的质量变化。</a:t>
            </a:r>
            <a:r>
              <a:rPr lang="zh-CN" altLang="en-US" sz="2400" dirty="0">
                <a:solidFill>
                  <a:srgbClr val="00B050"/>
                </a:solidFill>
              </a:rPr>
              <a:t>为了保证软件的可维护性</a:t>
            </a:r>
            <a:r>
              <a:rPr lang="zh-CN" altLang="en-US" sz="2400" dirty="0"/>
              <a:t>，分为</a:t>
            </a:r>
            <a:r>
              <a:rPr lang="en-US" altLang="zh-CN" sz="2400" dirty="0"/>
              <a:t>4</a:t>
            </a:r>
            <a:r>
              <a:rPr lang="zh-CN" altLang="en-US" sz="2400" dirty="0"/>
              <a:t>种类型的软件审查。</a:t>
            </a:r>
            <a:endParaRPr lang="en-US" altLang="zh-CN" sz="2400" dirty="0"/>
          </a:p>
          <a:p>
            <a:endParaRPr lang="en-US" altLang="zh-CN" sz="2400" dirty="0"/>
          </a:p>
          <a:p>
            <a:r>
              <a:rPr lang="zh-CN" altLang="en-US" sz="2400" dirty="0"/>
              <a:t> </a:t>
            </a:r>
            <a:r>
              <a:rPr lang="zh-CN" altLang="en-US" sz="2000" dirty="0"/>
              <a:t>①在检查点进行复审</a:t>
            </a:r>
            <a:endParaRPr lang="en-US" altLang="zh-CN" sz="2000" dirty="0"/>
          </a:p>
          <a:p>
            <a:r>
              <a:rPr lang="en-US" altLang="zh-CN" sz="2000" dirty="0"/>
              <a:t>	</a:t>
            </a:r>
            <a:r>
              <a:rPr lang="zh-CN" altLang="en-US" sz="2000" dirty="0"/>
              <a:t>保证软件质量的最佳方法是在软件开发的最初阶段就把质量要求考虑进去，并在开发过 程每一阶段的终点，设置检查点进行检查。检查的目的是要证实已开发的软件符合标准与质 量需求。在不同的检查点，检查的重点不完全相同。如表</a:t>
            </a:r>
            <a:r>
              <a:rPr lang="en-US" altLang="zh-CN" sz="2000" dirty="0"/>
              <a:t>3</a:t>
            </a:r>
            <a:r>
              <a:rPr lang="zh-CN" altLang="en-US" sz="2000" dirty="0"/>
              <a:t>各阶段的检查重点、对象和方法所示。</a:t>
            </a:r>
            <a:endParaRPr lang="en-US" altLang="zh-CN" sz="2000" dirty="0"/>
          </a:p>
          <a:p>
            <a:r>
              <a:rPr lang="zh-CN" altLang="en-US" sz="2000" dirty="0"/>
              <a:t> </a:t>
            </a:r>
            <a:endParaRPr lang="en-US" altLang="zh-CN" sz="2000" dirty="0"/>
          </a:p>
          <a:p>
            <a:r>
              <a:rPr lang="zh-CN" altLang="en-US" sz="2000" dirty="0"/>
              <a:t>②验收检查 </a:t>
            </a:r>
            <a:endParaRPr lang="en-US" altLang="zh-CN" sz="2000" dirty="0"/>
          </a:p>
          <a:p>
            <a:r>
              <a:rPr lang="en-US" altLang="zh-CN" sz="2000" dirty="0"/>
              <a:t>	</a:t>
            </a:r>
            <a:r>
              <a:rPr lang="zh-CN" altLang="en-US" sz="2000" dirty="0"/>
              <a:t>验收检查实际上是验收测试的一部分，是交付使用前的最后一次检查，是软件投入运行 之前保证可维护性的最后机会。 </a:t>
            </a:r>
          </a:p>
        </p:txBody>
      </p:sp>
    </p:spTree>
    <p:extLst>
      <p:ext uri="{BB962C8B-B14F-4D97-AF65-F5344CB8AC3E}">
        <p14:creationId xmlns:p14="http://schemas.microsoft.com/office/powerpoint/2010/main" val="1425357699"/>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5.3</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455192" y="1325841"/>
            <a:ext cx="8691163" cy="4832092"/>
          </a:xfrm>
          <a:prstGeom prst="rect">
            <a:avLst/>
          </a:prstGeom>
          <a:noFill/>
        </p:spPr>
        <p:txBody>
          <a:bodyPr wrap="square">
            <a:spAutoFit/>
          </a:bodyPr>
          <a:lstStyle/>
          <a:p>
            <a:pPr algn="ctr"/>
            <a:r>
              <a:rPr lang="zh-CN" altLang="en-US" sz="2400" dirty="0">
                <a:solidFill>
                  <a:srgbClr val="FF0000"/>
                </a:solidFill>
              </a:rPr>
              <a:t>进行明确的质量保证审查质量保证审查</a:t>
            </a:r>
            <a:endParaRPr lang="en-US" altLang="zh-CN" sz="2400" dirty="0">
              <a:solidFill>
                <a:srgbClr val="FF0000"/>
              </a:solidFill>
            </a:endParaRPr>
          </a:p>
          <a:p>
            <a:pPr algn="ctr"/>
            <a:endParaRPr lang="en-US" altLang="zh-CN" sz="2400" dirty="0">
              <a:solidFill>
                <a:srgbClr val="FF0000"/>
              </a:solidFill>
            </a:endParaRPr>
          </a:p>
          <a:p>
            <a:r>
              <a:rPr lang="zh-CN" altLang="en-US" sz="2000" dirty="0"/>
              <a:t>③周期性地维护审查 软件在运行期间，为了纠正新发现的错误或缺陷，为了适应计算环境的变化，为了响应 用户新的需求，必须进行修改，这种修改增加了使软件质量变坏的危险性，可能产生新的错 误，破坏程序概念的完整性。</a:t>
            </a:r>
            <a:endParaRPr lang="en-US" altLang="zh-CN" sz="2000" dirty="0"/>
          </a:p>
          <a:p>
            <a:endParaRPr lang="en-US" altLang="zh-CN" sz="2000" dirty="0"/>
          </a:p>
          <a:p>
            <a:r>
              <a:rPr lang="zh-CN" altLang="en-US" sz="2000" dirty="0"/>
              <a:t>④对软件包进行检查 软件包是一种标准化的，可为不同单位、不同用户使用的软件。软件包有其专利权，一 般不会提供给用户源代码和程序文档。因此，对软件包的维护采取以下方法</a:t>
            </a:r>
            <a:r>
              <a:rPr lang="en-US" altLang="zh-CN" sz="2000" dirty="0"/>
              <a:t>:</a:t>
            </a:r>
            <a:r>
              <a:rPr lang="zh-CN" altLang="en-US" sz="2000" dirty="0"/>
              <a:t>软件包使用单位 的维护人员首先要仔细分析、研究卖主提供的用户手册、操作手册、培训教程、新版本说明、 计算机环境说明书，以及卖方提供的验收测试报告等，在此基础上，深入了解本单位的希望 和要求，编制软件包的检验程序，用于检查软件包程序所执行的功能是否与用户的要求和条 件相一致，维护人员可以利用卖方提供的验收测试实例，或自己重新设计新的测试实例以建 立检验程序，最终根据测试结果，检查和验证软件包的参数或控制结构，以完成软件包的维护。</a:t>
            </a:r>
          </a:p>
        </p:txBody>
      </p:sp>
    </p:spTree>
    <p:extLst>
      <p:ext uri="{BB962C8B-B14F-4D97-AF65-F5344CB8AC3E}">
        <p14:creationId xmlns:p14="http://schemas.microsoft.com/office/powerpoint/2010/main" val="1963224677"/>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5.4</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2285065"/>
            <a:ext cx="8691163" cy="1938992"/>
          </a:xfrm>
          <a:prstGeom prst="rect">
            <a:avLst/>
          </a:prstGeom>
          <a:noFill/>
        </p:spPr>
        <p:txBody>
          <a:bodyPr wrap="square">
            <a:spAutoFit/>
          </a:bodyPr>
          <a:lstStyle/>
          <a:p>
            <a:pPr algn="ctr"/>
            <a:r>
              <a:rPr lang="zh-CN" altLang="en-US" sz="2400" dirty="0">
                <a:solidFill>
                  <a:srgbClr val="FF0000"/>
                </a:solidFill>
              </a:rPr>
              <a:t>选择可维护的程序设计语言</a:t>
            </a:r>
            <a:endParaRPr lang="en-US" altLang="zh-CN" sz="2400" dirty="0">
              <a:solidFill>
                <a:srgbClr val="FF0000"/>
              </a:solidFill>
            </a:endParaRPr>
          </a:p>
          <a:p>
            <a:pPr algn="ctr"/>
            <a:endParaRPr lang="en-US" altLang="zh-CN" sz="2400" dirty="0">
              <a:solidFill>
                <a:srgbClr val="FF0000"/>
              </a:solidFill>
            </a:endParaRPr>
          </a:p>
          <a:p>
            <a:r>
              <a:rPr lang="en-US" altLang="zh-CN" sz="2400" dirty="0"/>
              <a:t>	</a:t>
            </a:r>
            <a:r>
              <a:rPr lang="zh-CN" altLang="en-US" sz="2400" dirty="0"/>
              <a:t>程序设计语言的选择对可维护性有很大的影响。从维护角度来看，第四代语言更容易理 解、编程、修改，更加可靠，效率更高，它比其他语言更容易维护。</a:t>
            </a:r>
          </a:p>
        </p:txBody>
      </p:sp>
    </p:spTree>
    <p:extLst>
      <p:ext uri="{BB962C8B-B14F-4D97-AF65-F5344CB8AC3E}">
        <p14:creationId xmlns:p14="http://schemas.microsoft.com/office/powerpoint/2010/main" val="2103198031"/>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5.5</a:t>
              </a:r>
              <a:r>
                <a:rPr lang="zh-CN" altLang="en-US" sz="2400" kern="0" dirty="0">
                  <a:solidFill>
                    <a:schemeClr val="accent1"/>
                  </a:solidFill>
                  <a:latin typeface="微软雅黑" panose="020B0503020204020204" pitchFamily="34" charset="-122"/>
                  <a:ea typeface="微软雅黑" panose="020B0503020204020204" pitchFamily="34" charset="-122"/>
                </a:rPr>
                <a:t>提高软件可维护性的方法 </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8691163" cy="5016758"/>
          </a:xfrm>
          <a:prstGeom prst="rect">
            <a:avLst/>
          </a:prstGeom>
          <a:noFill/>
        </p:spPr>
        <p:txBody>
          <a:bodyPr wrap="square">
            <a:spAutoFit/>
          </a:bodyPr>
          <a:lstStyle/>
          <a:p>
            <a:pPr algn="ctr"/>
            <a:r>
              <a:rPr lang="zh-CN" altLang="en-US" sz="2400" dirty="0">
                <a:solidFill>
                  <a:srgbClr val="FF0000"/>
                </a:solidFill>
              </a:rPr>
              <a:t>改进程序的文档</a:t>
            </a:r>
            <a:endParaRPr lang="en-US" altLang="zh-CN" sz="2400" dirty="0">
              <a:solidFill>
                <a:srgbClr val="FF0000"/>
              </a:solidFill>
            </a:endParaRPr>
          </a:p>
          <a:p>
            <a:r>
              <a:rPr lang="en-US" altLang="zh-CN" sz="2400" dirty="0"/>
              <a:t>	</a:t>
            </a:r>
            <a:r>
              <a:rPr lang="zh-CN" altLang="en-US" sz="2400" dirty="0">
                <a:solidFill>
                  <a:srgbClr val="00B050"/>
                </a:solidFill>
              </a:rPr>
              <a:t>健全的程序的文档将极大地提高软件的可维护性。我们从以下</a:t>
            </a:r>
            <a:r>
              <a:rPr lang="en-US" altLang="zh-CN" sz="2400" dirty="0">
                <a:solidFill>
                  <a:srgbClr val="00B050"/>
                </a:solidFill>
              </a:rPr>
              <a:t>5</a:t>
            </a:r>
            <a:r>
              <a:rPr lang="zh-CN" altLang="en-US" sz="2400" dirty="0">
                <a:solidFill>
                  <a:srgbClr val="00B050"/>
                </a:solidFill>
              </a:rPr>
              <a:t>个方面进行改进：</a:t>
            </a:r>
            <a:endParaRPr lang="en-US" altLang="zh-CN" sz="2400" dirty="0">
              <a:solidFill>
                <a:srgbClr val="00B050"/>
              </a:solidFill>
            </a:endParaRPr>
          </a:p>
          <a:p>
            <a:endParaRPr lang="en-US" altLang="zh-CN" sz="2400" dirty="0">
              <a:solidFill>
                <a:srgbClr val="00B050"/>
              </a:solidFill>
            </a:endParaRPr>
          </a:p>
          <a:p>
            <a:r>
              <a:rPr lang="zh-CN" altLang="en-US" sz="2400" dirty="0"/>
              <a:t> </a:t>
            </a:r>
            <a:r>
              <a:rPr lang="zh-CN" altLang="en-US" sz="2000" dirty="0"/>
              <a:t>①程序文档 程序员利用程序文档来理解程序的内部结构，以及程序同系统内其他程序、操作系统和 其他软件系统如何相互作用的。它包括了源代码注释、设计文档、系统流程、程序流程图和 交叉引用表等。 普遍认为好的程序文档简明扼要、风格一致，加入了必要的注释，易于理解与修改。 </a:t>
            </a:r>
            <a:endParaRPr lang="en-US" altLang="zh-CN" sz="2000" dirty="0"/>
          </a:p>
          <a:p>
            <a:r>
              <a:rPr lang="zh-CN" altLang="en-US" sz="2000" dirty="0"/>
              <a:t>②用户文档 用户文档为用户提供了正确使用程序的指示，通常是指用户手册。它将在用户使用它时 能获得必要的帮助和引导，一般可出现在联机帮助信息中，为终端用户提供方便。</a:t>
            </a:r>
            <a:endParaRPr lang="en-US" altLang="zh-CN" sz="2000" dirty="0"/>
          </a:p>
          <a:p>
            <a:r>
              <a:rPr lang="zh-CN" altLang="en-US" sz="2000" dirty="0"/>
              <a:t>③操作文档 操作文档指导如何运行程序，包括了操作员手册、运行记录和备用文件目录等。</a:t>
            </a:r>
            <a:endParaRPr lang="en-US" altLang="zh-CN" sz="2000" dirty="0"/>
          </a:p>
          <a:p>
            <a:r>
              <a:rPr lang="zh-CN" altLang="en-US" sz="2000" dirty="0"/>
              <a:t>④数据文档 数据文档是程序数据部分的说明，由数据模型和数据词典组成。 ⑤历史文档 历史文档有以下</a:t>
            </a:r>
            <a:r>
              <a:rPr lang="en-US" altLang="zh-CN" sz="2000" dirty="0"/>
              <a:t>3</a:t>
            </a:r>
            <a:r>
              <a:rPr lang="zh-CN" altLang="en-US" sz="2000" dirty="0"/>
              <a:t>种：系统开发日志、错误记载、系统维护日志。</a:t>
            </a:r>
          </a:p>
        </p:txBody>
      </p:sp>
    </p:spTree>
    <p:extLst>
      <p:ext uri="{BB962C8B-B14F-4D97-AF65-F5344CB8AC3E}">
        <p14:creationId xmlns:p14="http://schemas.microsoft.com/office/powerpoint/2010/main" val="1747926051"/>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540201" y="3952944"/>
            <a:ext cx="3057166" cy="584733"/>
          </a:xfrm>
          <a:prstGeom prst="rect">
            <a:avLst/>
          </a:prstGeom>
        </p:spPr>
        <p:txBody>
          <a:bodyPr wrap="none" lIns="91400" tIns="45699" rIns="91400" bIns="45699">
            <a:spAutoFit/>
          </a:bodyPr>
          <a:lstStyle/>
          <a:p>
            <a:pPr lvl="0">
              <a:defRPr/>
            </a:pPr>
            <a:r>
              <a:rPr lang="zh-CN" altLang="en-US" sz="3200" b="1" dirty="0">
                <a:solidFill>
                  <a:schemeClr val="accent1"/>
                </a:solidFill>
                <a:latin typeface="微软雅黑" panose="020B0503020204020204" pitchFamily="34" charset="-122"/>
                <a:ea typeface="微软雅黑" panose="020B0503020204020204" pitchFamily="34" charset="-122"/>
              </a:rPr>
              <a:t>软件再工程过程</a:t>
            </a:r>
            <a:endParaRPr lang="zh-CN" altLang="en-US" sz="3200" b="1" dirty="0">
              <a:solidFill>
                <a:schemeClr val="accent1"/>
              </a:solidFill>
              <a:latin typeface="微软雅黑" panose="020B0503020204020204" pitchFamily="34" charset="-122"/>
              <a:ea typeface="微软雅黑" panose="020B0503020204020204" pitchFamily="34" charset="-122"/>
              <a:sym typeface="+mn-ea"/>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06</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a:defRPr/>
              </a:pPr>
              <a:r>
                <a:rPr lang="en-US" altLang="zh-CN" sz="2400" b="1" dirty="0">
                  <a:solidFill>
                    <a:schemeClr val="accent1"/>
                  </a:solidFill>
                  <a:latin typeface="微软雅黑" panose="020B0503020204020204" pitchFamily="34" charset="-122"/>
                  <a:ea typeface="微软雅黑" panose="020B0503020204020204" pitchFamily="34" charset="-122"/>
                </a:rPr>
                <a:t>6.</a:t>
              </a:r>
              <a:r>
                <a:rPr lang="zh-CN" altLang="en-US" sz="2400" b="1" dirty="0">
                  <a:solidFill>
                    <a:schemeClr val="accent1"/>
                  </a:solidFill>
                  <a:latin typeface="微软雅黑" panose="020B0503020204020204" pitchFamily="34" charset="-122"/>
                  <a:ea typeface="微软雅黑" panose="020B0503020204020204" pitchFamily="34" charset="-122"/>
                </a:rPr>
                <a:t>软件再工程过程</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8691163" cy="4708981"/>
          </a:xfrm>
          <a:prstGeom prst="rect">
            <a:avLst/>
          </a:prstGeom>
          <a:noFill/>
        </p:spPr>
        <p:txBody>
          <a:bodyPr wrap="square">
            <a:spAutoFit/>
          </a:bodyPr>
          <a:lstStyle/>
          <a:p>
            <a:pPr algn="ctr"/>
            <a:r>
              <a:rPr lang="zh-CN" altLang="en-US" sz="2400" dirty="0">
                <a:solidFill>
                  <a:srgbClr val="FF0000"/>
                </a:solidFill>
              </a:rPr>
              <a:t>改进程序的文档</a:t>
            </a:r>
            <a:endParaRPr lang="en-US" altLang="zh-CN" sz="2400" dirty="0">
              <a:solidFill>
                <a:srgbClr val="FF0000"/>
              </a:solidFill>
            </a:endParaRPr>
          </a:p>
          <a:p>
            <a:r>
              <a:rPr lang="en-US" altLang="zh-CN" sz="2400" dirty="0"/>
              <a:t>	</a:t>
            </a:r>
            <a:r>
              <a:rPr lang="zh-CN" altLang="en-US" sz="2400" dirty="0"/>
              <a:t>利用再生工程技术，更能改善软件性能，改进它的综合质量。再生工程主要有以下三种 类型：逆向工程、重构和前向工程。</a:t>
            </a:r>
            <a:endParaRPr lang="en-US" altLang="zh-CN" sz="2400" dirty="0">
              <a:solidFill>
                <a:srgbClr val="00B050"/>
              </a:solidFill>
            </a:endParaRPr>
          </a:p>
          <a:p>
            <a:r>
              <a:rPr lang="zh-CN" altLang="en-US" sz="2400" dirty="0"/>
              <a:t> </a:t>
            </a:r>
            <a:r>
              <a:rPr lang="en-US" altLang="zh-CN" sz="2000" dirty="0"/>
              <a:t>1.</a:t>
            </a:r>
            <a:r>
              <a:rPr lang="zh-CN" altLang="en-US" sz="2000" dirty="0"/>
              <a:t>逆向工程 </a:t>
            </a:r>
            <a:endParaRPr lang="en-US" altLang="zh-CN" sz="2000" dirty="0"/>
          </a:p>
          <a:p>
            <a:r>
              <a:rPr lang="en-US" altLang="zh-CN" sz="2000" dirty="0"/>
              <a:t>	</a:t>
            </a:r>
            <a:r>
              <a:rPr lang="zh-CN" altLang="en-US" sz="2000" dirty="0">
                <a:solidFill>
                  <a:srgbClr val="FF0000"/>
                </a:solidFill>
              </a:rPr>
              <a:t>逆向工程（又称逆向技术），是一种产品设计技术再现过程</a:t>
            </a:r>
            <a:r>
              <a:rPr lang="zh-CN" altLang="en-US" sz="2000" dirty="0"/>
              <a:t>，即对一项目标产品进行逆 向分析及研究，从而演绎并得出该产品的处理流程、组织结构、功能特性及技术规格等设计 要素，以制作出功能相近，但又不完全一样的产品。逆向工程源于商业及军事领域中的硬件 分析。其主要目的是，在不能轻易获得必要的生产信息下，直接从成品的分析，推导出产品 的设计原理。 </a:t>
            </a:r>
            <a:endParaRPr lang="en-US" altLang="zh-CN" sz="2000" dirty="0"/>
          </a:p>
          <a:p>
            <a:r>
              <a:rPr lang="en-US" altLang="zh-CN" sz="2000" dirty="0"/>
              <a:t>	</a:t>
            </a:r>
            <a:r>
              <a:rPr lang="zh-CN" altLang="en-US" sz="2000" dirty="0">
                <a:solidFill>
                  <a:srgbClr val="FF0000"/>
                </a:solidFill>
              </a:rPr>
              <a:t>软件的逆向工程</a:t>
            </a:r>
            <a:r>
              <a:rPr lang="zh-CN" altLang="en-US" sz="2000" dirty="0"/>
              <a:t>就是分析程序，力图在比源代码更高抽象层次上建立程序的过程，进行 设计恢复，从已存在的程序中抽取数据结构、体系结构和程序设计信息。 </a:t>
            </a:r>
          </a:p>
        </p:txBody>
      </p:sp>
    </p:spTree>
    <p:extLst>
      <p:ext uri="{BB962C8B-B14F-4D97-AF65-F5344CB8AC3E}">
        <p14:creationId xmlns:p14="http://schemas.microsoft.com/office/powerpoint/2010/main" val="741041368"/>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a:defRPr/>
              </a:pPr>
              <a:r>
                <a:rPr lang="en-US" altLang="zh-CN" sz="2400" b="1" dirty="0">
                  <a:solidFill>
                    <a:schemeClr val="accent1"/>
                  </a:solidFill>
                  <a:latin typeface="微软雅黑" panose="020B0503020204020204" pitchFamily="34" charset="-122"/>
                  <a:ea typeface="微软雅黑" panose="020B0503020204020204" pitchFamily="34" charset="-122"/>
                </a:rPr>
                <a:t>6.</a:t>
              </a:r>
              <a:r>
                <a:rPr lang="zh-CN" altLang="en-US" sz="2400" b="1" dirty="0">
                  <a:solidFill>
                    <a:schemeClr val="accent1"/>
                  </a:solidFill>
                  <a:latin typeface="微软雅黑" panose="020B0503020204020204" pitchFamily="34" charset="-122"/>
                  <a:ea typeface="微软雅黑" panose="020B0503020204020204" pitchFamily="34" charset="-122"/>
                </a:rPr>
                <a:t>软件再工程过程</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8691163" cy="3785652"/>
          </a:xfrm>
          <a:prstGeom prst="rect">
            <a:avLst/>
          </a:prstGeom>
          <a:noFill/>
        </p:spPr>
        <p:txBody>
          <a:bodyPr wrap="square">
            <a:spAutoFit/>
          </a:bodyPr>
          <a:lstStyle/>
          <a:p>
            <a:r>
              <a:rPr lang="en-US" altLang="zh-CN" sz="2400" dirty="0"/>
              <a:t>2.</a:t>
            </a:r>
            <a:r>
              <a:rPr lang="zh-CN" altLang="en-US" sz="2400" dirty="0"/>
              <a:t>重构</a:t>
            </a:r>
            <a:endParaRPr lang="en-US" altLang="zh-CN" sz="2400" dirty="0"/>
          </a:p>
          <a:p>
            <a:endParaRPr lang="en-US" altLang="zh-CN" sz="2400" dirty="0"/>
          </a:p>
          <a:p>
            <a:r>
              <a:rPr lang="en-US" altLang="zh-CN" sz="2400" dirty="0"/>
              <a:t>	</a:t>
            </a:r>
            <a:r>
              <a:rPr lang="zh-CN" altLang="en-US" sz="2400" dirty="0">
                <a:solidFill>
                  <a:srgbClr val="FF0000"/>
                </a:solidFill>
              </a:rPr>
              <a:t>重构</a:t>
            </a:r>
            <a:r>
              <a:rPr lang="zh-CN" altLang="en-US" sz="2400" dirty="0"/>
              <a:t>一般是指通过修改代码或数据以使软件符合新的要求。重构通常并不推翻原有软件 的体系结构，主要是改造一些模块和数据结构。重构的好处主要有如下几方面： </a:t>
            </a:r>
            <a:endParaRPr lang="en-US" altLang="zh-CN" sz="2400" dirty="0"/>
          </a:p>
          <a:p>
            <a:r>
              <a:rPr lang="zh-CN" altLang="en-US" sz="2400" dirty="0"/>
              <a:t>  使软件的质量更高，或使软件顺应新的标准。 </a:t>
            </a:r>
            <a:endParaRPr lang="en-US" altLang="zh-CN" sz="2400" dirty="0"/>
          </a:p>
          <a:p>
            <a:r>
              <a:rPr lang="zh-CN" altLang="en-US" sz="2400" dirty="0"/>
              <a:t>  使软件的后续（升级）版本的生产率更高。 </a:t>
            </a:r>
            <a:endParaRPr lang="en-US" altLang="zh-CN" sz="2400" dirty="0"/>
          </a:p>
          <a:p>
            <a:r>
              <a:rPr lang="zh-CN" altLang="en-US" sz="2400" dirty="0"/>
              <a:t>  降低后期的维护代价。</a:t>
            </a:r>
            <a:endParaRPr lang="en-US" altLang="zh-CN" sz="2400" dirty="0"/>
          </a:p>
          <a:p>
            <a:endParaRPr lang="en-US" altLang="zh-CN" sz="2400" dirty="0"/>
          </a:p>
          <a:p>
            <a:r>
              <a:rPr lang="en-US" altLang="zh-CN" sz="2400" dirty="0"/>
              <a:t>	</a:t>
            </a:r>
            <a:r>
              <a:rPr lang="zh-CN" altLang="en-US" sz="2400" dirty="0">
                <a:solidFill>
                  <a:srgbClr val="00B050"/>
                </a:solidFill>
              </a:rPr>
              <a:t>重构包括：代码重构、数据重构和文档重构。</a:t>
            </a:r>
          </a:p>
        </p:txBody>
      </p:sp>
    </p:spTree>
    <p:extLst>
      <p:ext uri="{BB962C8B-B14F-4D97-AF65-F5344CB8AC3E}">
        <p14:creationId xmlns:p14="http://schemas.microsoft.com/office/powerpoint/2010/main" val="350308382"/>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a:defRPr/>
              </a:pPr>
              <a:r>
                <a:rPr lang="en-US" altLang="zh-CN" sz="2400" b="1" dirty="0">
                  <a:solidFill>
                    <a:schemeClr val="accent1"/>
                  </a:solidFill>
                  <a:latin typeface="微软雅黑" panose="020B0503020204020204" pitchFamily="34" charset="-122"/>
                  <a:ea typeface="微软雅黑" panose="020B0503020204020204" pitchFamily="34" charset="-122"/>
                </a:rPr>
                <a:t>6.</a:t>
              </a:r>
              <a:r>
                <a:rPr lang="zh-CN" altLang="en-US" sz="2400" b="1" dirty="0">
                  <a:solidFill>
                    <a:schemeClr val="accent1"/>
                  </a:solidFill>
                  <a:latin typeface="微软雅黑" panose="020B0503020204020204" pitchFamily="34" charset="-122"/>
                  <a:ea typeface="微软雅黑" panose="020B0503020204020204" pitchFamily="34" charset="-122"/>
                </a:rPr>
                <a:t>软件再工程过程</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8691163" cy="3046988"/>
          </a:xfrm>
          <a:prstGeom prst="rect">
            <a:avLst/>
          </a:prstGeom>
          <a:noFill/>
        </p:spPr>
        <p:txBody>
          <a:bodyPr wrap="square">
            <a:spAutoFit/>
          </a:bodyPr>
          <a:lstStyle/>
          <a:p>
            <a:r>
              <a:rPr lang="en-US" altLang="zh-CN" sz="2400" dirty="0"/>
              <a:t>3.</a:t>
            </a:r>
            <a:r>
              <a:rPr lang="zh-CN" altLang="en-US" sz="2400" dirty="0"/>
              <a:t>前向工程 </a:t>
            </a:r>
            <a:endParaRPr lang="en-US" altLang="zh-CN" sz="2400" dirty="0"/>
          </a:p>
          <a:p>
            <a:endParaRPr lang="en-US" altLang="zh-CN" sz="2400" dirty="0"/>
          </a:p>
          <a:p>
            <a:r>
              <a:rPr lang="en-US" altLang="zh-CN" sz="2400" dirty="0"/>
              <a:t>	</a:t>
            </a:r>
            <a:r>
              <a:rPr lang="zh-CN" altLang="en-US" sz="2400" dirty="0">
                <a:solidFill>
                  <a:srgbClr val="FF0000"/>
                </a:solidFill>
              </a:rPr>
              <a:t>前向工程也称预防性维护</a:t>
            </a:r>
            <a:r>
              <a:rPr lang="zh-CN" altLang="en-US" sz="2400" dirty="0"/>
              <a:t>，这个术语解释是“为了明天的需要，把今 天的方法应用到昨天的系统上” 。为了执行预防性维护，软件开发组织必须选择在最近的将来 可能变更的程序，做好变更准备。在软件技术发展如此迅速的今天，与其等待一个有价值的 产品逐渐失去其意义，还不如主动去更新，以获取更大的收益。</a:t>
            </a:r>
            <a:endParaRPr lang="zh-CN" altLang="en-US" sz="2400" dirty="0">
              <a:solidFill>
                <a:srgbClr val="00B050"/>
              </a:solidFill>
            </a:endParaRPr>
          </a:p>
        </p:txBody>
      </p:sp>
    </p:spTree>
    <p:extLst>
      <p:ext uri="{BB962C8B-B14F-4D97-AF65-F5344CB8AC3E}">
        <p14:creationId xmlns:p14="http://schemas.microsoft.com/office/powerpoint/2010/main" val="3119865520"/>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矩形 85">
            <a:extLst>
              <a:ext uri="{FF2B5EF4-FFF2-40B4-BE49-F238E27FC236}">
                <a16:creationId xmlns:a16="http://schemas.microsoft.com/office/drawing/2014/main" id="{F618A264-B751-491F-BC36-5C20D9EC1698}"/>
              </a:ext>
            </a:extLst>
          </p:cNvPr>
          <p:cNvSpPr/>
          <p:nvPr/>
        </p:nvSpPr>
        <p:spPr>
          <a:xfrm>
            <a:off x="0" y="12879"/>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2213145" y="548253"/>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1864812" y="937630"/>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0" y="3306618"/>
            <a:ext cx="12192000" cy="3356880"/>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34" name="矩形 33">
            <a:extLst>
              <a:ext uri="{FF2B5EF4-FFF2-40B4-BE49-F238E27FC236}">
                <a16:creationId xmlns:a16="http://schemas.microsoft.com/office/drawing/2014/main" id="{CC9C7390-370F-4576-9D61-6C66F473F122}"/>
              </a:ext>
            </a:extLst>
          </p:cNvPr>
          <p:cNvSpPr/>
          <p:nvPr/>
        </p:nvSpPr>
        <p:spPr>
          <a:xfrm>
            <a:off x="-185937" y="3885669"/>
            <a:ext cx="207132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软件维护的定义</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9" name="矩形 78">
            <a:extLst>
              <a:ext uri="{FF2B5EF4-FFF2-40B4-BE49-F238E27FC236}">
                <a16:creationId xmlns:a16="http://schemas.microsoft.com/office/drawing/2014/main" id="{1A306D5D-C873-4372-A3FB-568071AE1D24}"/>
              </a:ext>
            </a:extLst>
          </p:cNvPr>
          <p:cNvSpPr/>
          <p:nvPr/>
        </p:nvSpPr>
        <p:spPr>
          <a:xfrm>
            <a:off x="9501972" y="5364996"/>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10</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小组分工</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0" name="Oval 4">
            <a:extLst>
              <a:ext uri="{FF2B5EF4-FFF2-40B4-BE49-F238E27FC236}">
                <a16:creationId xmlns:a16="http://schemas.microsoft.com/office/drawing/2014/main" id="{93DCEAA1-8641-40EE-B152-2994D3D17C22}"/>
              </a:ext>
            </a:extLst>
          </p:cNvPr>
          <p:cNvSpPr/>
          <p:nvPr/>
        </p:nvSpPr>
        <p:spPr>
          <a:xfrm rot="10978994" flipV="1">
            <a:off x="11196518" y="525812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11</a:t>
            </a:r>
          </a:p>
        </p:txBody>
      </p:sp>
      <p:sp>
        <p:nvSpPr>
          <p:cNvPr id="81" name="矩形 80">
            <a:extLst>
              <a:ext uri="{FF2B5EF4-FFF2-40B4-BE49-F238E27FC236}">
                <a16:creationId xmlns:a16="http://schemas.microsoft.com/office/drawing/2014/main" id="{85B8A0A4-0B34-4EA1-9AB8-26A32A943290}"/>
              </a:ext>
            </a:extLst>
          </p:cNvPr>
          <p:cNvSpPr/>
          <p:nvPr/>
        </p:nvSpPr>
        <p:spPr>
          <a:xfrm>
            <a:off x="10828680" y="4562324"/>
            <a:ext cx="130187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11</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参考文献</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2" name="Oval 4">
            <a:extLst>
              <a:ext uri="{FF2B5EF4-FFF2-40B4-BE49-F238E27FC236}">
                <a16:creationId xmlns:a16="http://schemas.microsoft.com/office/drawing/2014/main" id="{6BFE9FD8-5AF1-48DB-B4FD-A7A89EDAA74E}"/>
              </a:ext>
            </a:extLst>
          </p:cNvPr>
          <p:cNvSpPr/>
          <p:nvPr/>
        </p:nvSpPr>
        <p:spPr>
          <a:xfrm rot="10978994" flipV="1">
            <a:off x="9871508" y="6141098"/>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10</a:t>
            </a:r>
          </a:p>
        </p:txBody>
      </p:sp>
      <p:sp>
        <p:nvSpPr>
          <p:cNvPr id="29" name="Oval 4">
            <a:extLst>
              <a:ext uri="{FF2B5EF4-FFF2-40B4-BE49-F238E27FC236}">
                <a16:creationId xmlns:a16="http://schemas.microsoft.com/office/drawing/2014/main" id="{F70C584F-59AB-4339-9688-688AE81FA769}"/>
              </a:ext>
            </a:extLst>
          </p:cNvPr>
          <p:cNvSpPr/>
          <p:nvPr/>
        </p:nvSpPr>
        <p:spPr>
          <a:xfrm rot="10978994" flipV="1">
            <a:off x="568319" y="332301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1</a:t>
            </a:r>
          </a:p>
        </p:txBody>
      </p:sp>
      <p:sp>
        <p:nvSpPr>
          <p:cNvPr id="30" name="矩形 29">
            <a:extLst>
              <a:ext uri="{FF2B5EF4-FFF2-40B4-BE49-F238E27FC236}">
                <a16:creationId xmlns:a16="http://schemas.microsoft.com/office/drawing/2014/main" id="{FDC7BEB6-45DD-4E15-AA06-7E9E4653B1A3}"/>
              </a:ext>
            </a:extLst>
          </p:cNvPr>
          <p:cNvSpPr/>
          <p:nvPr/>
        </p:nvSpPr>
        <p:spPr>
          <a:xfrm>
            <a:off x="1145015" y="3564224"/>
            <a:ext cx="207132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软件维护的特点</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32" name="Oval 4">
            <a:extLst>
              <a:ext uri="{FF2B5EF4-FFF2-40B4-BE49-F238E27FC236}">
                <a16:creationId xmlns:a16="http://schemas.microsoft.com/office/drawing/2014/main" id="{4EAED2F2-A9A9-42B9-82A1-929A5B6DB8BD}"/>
              </a:ext>
            </a:extLst>
          </p:cNvPr>
          <p:cNvSpPr/>
          <p:nvPr/>
        </p:nvSpPr>
        <p:spPr>
          <a:xfrm rot="10978994" flipV="1">
            <a:off x="1899271" y="3001567"/>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2</a:t>
            </a:r>
          </a:p>
        </p:txBody>
      </p:sp>
      <p:sp>
        <p:nvSpPr>
          <p:cNvPr id="48" name="矩形 47">
            <a:extLst>
              <a:ext uri="{FF2B5EF4-FFF2-40B4-BE49-F238E27FC236}">
                <a16:creationId xmlns:a16="http://schemas.microsoft.com/office/drawing/2014/main" id="{92834707-9021-4076-9D13-DDF9D63A8757}"/>
              </a:ext>
            </a:extLst>
          </p:cNvPr>
          <p:cNvSpPr/>
          <p:nvPr/>
        </p:nvSpPr>
        <p:spPr>
          <a:xfrm>
            <a:off x="2863345" y="3843292"/>
            <a:ext cx="1814840"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3</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软件维护过程</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3" name="Oval 4">
            <a:extLst>
              <a:ext uri="{FF2B5EF4-FFF2-40B4-BE49-F238E27FC236}">
                <a16:creationId xmlns:a16="http://schemas.microsoft.com/office/drawing/2014/main" id="{C5F99D7D-5297-4A7C-8083-9512D0A779F8}"/>
              </a:ext>
            </a:extLst>
          </p:cNvPr>
          <p:cNvSpPr/>
          <p:nvPr/>
        </p:nvSpPr>
        <p:spPr>
          <a:xfrm rot="10978994" flipV="1">
            <a:off x="3489361" y="3280635"/>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3</a:t>
            </a:r>
          </a:p>
        </p:txBody>
      </p:sp>
      <p:sp>
        <p:nvSpPr>
          <p:cNvPr id="56" name="矩形 55">
            <a:extLst>
              <a:ext uri="{FF2B5EF4-FFF2-40B4-BE49-F238E27FC236}">
                <a16:creationId xmlns:a16="http://schemas.microsoft.com/office/drawing/2014/main" id="{02680C27-CA12-4CAE-A879-5C18FF61E68B}"/>
              </a:ext>
            </a:extLst>
          </p:cNvPr>
          <p:cNvSpPr/>
          <p:nvPr/>
        </p:nvSpPr>
        <p:spPr>
          <a:xfrm>
            <a:off x="3917395" y="4423609"/>
            <a:ext cx="2112164"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软件的可维护性</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57" name="Oval 4">
            <a:extLst>
              <a:ext uri="{FF2B5EF4-FFF2-40B4-BE49-F238E27FC236}">
                <a16:creationId xmlns:a16="http://schemas.microsoft.com/office/drawing/2014/main" id="{4CD9C02A-6E1C-4A97-A4C2-B8E29A504C93}"/>
              </a:ext>
            </a:extLst>
          </p:cNvPr>
          <p:cNvSpPr/>
          <p:nvPr/>
        </p:nvSpPr>
        <p:spPr>
          <a:xfrm rot="10978994" flipV="1">
            <a:off x="4692073" y="386095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4</a:t>
            </a:r>
          </a:p>
        </p:txBody>
      </p:sp>
      <p:sp>
        <p:nvSpPr>
          <p:cNvPr id="59" name="Oval 4">
            <a:extLst>
              <a:ext uri="{FF2B5EF4-FFF2-40B4-BE49-F238E27FC236}">
                <a16:creationId xmlns:a16="http://schemas.microsoft.com/office/drawing/2014/main" id="{3A18CC2E-29B1-4684-833D-B0DB9FD544F5}"/>
              </a:ext>
            </a:extLst>
          </p:cNvPr>
          <p:cNvSpPr/>
          <p:nvPr/>
        </p:nvSpPr>
        <p:spPr>
          <a:xfrm rot="10978994" flipV="1">
            <a:off x="5881038" y="4660083"/>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5</a:t>
            </a:r>
          </a:p>
        </p:txBody>
      </p:sp>
      <p:sp>
        <p:nvSpPr>
          <p:cNvPr id="76" name="矩形 75">
            <a:extLst>
              <a:ext uri="{FF2B5EF4-FFF2-40B4-BE49-F238E27FC236}">
                <a16:creationId xmlns:a16="http://schemas.microsoft.com/office/drawing/2014/main" id="{21FEE4BA-22EA-4B4E-A802-48B6947A80A0}"/>
              </a:ext>
            </a:extLst>
          </p:cNvPr>
          <p:cNvSpPr/>
          <p:nvPr/>
        </p:nvSpPr>
        <p:spPr>
          <a:xfrm>
            <a:off x="6254816" y="4750813"/>
            <a:ext cx="2327801"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6</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软件再生工程过程</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77" name="Oval 4">
            <a:extLst>
              <a:ext uri="{FF2B5EF4-FFF2-40B4-BE49-F238E27FC236}">
                <a16:creationId xmlns:a16="http://schemas.microsoft.com/office/drawing/2014/main" id="{EB55EE0C-0CDA-489B-BF1C-93722042EAA5}"/>
              </a:ext>
            </a:extLst>
          </p:cNvPr>
          <p:cNvSpPr/>
          <p:nvPr/>
        </p:nvSpPr>
        <p:spPr>
          <a:xfrm rot="10978994" flipV="1">
            <a:off x="7137311" y="5621024"/>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6</a:t>
            </a:r>
          </a:p>
        </p:txBody>
      </p:sp>
      <p:sp>
        <p:nvSpPr>
          <p:cNvPr id="78" name="矩形 77">
            <a:extLst>
              <a:ext uri="{FF2B5EF4-FFF2-40B4-BE49-F238E27FC236}">
                <a16:creationId xmlns:a16="http://schemas.microsoft.com/office/drawing/2014/main" id="{DCC5A4F7-11AB-46FD-9483-3DE6CAF06FC5}"/>
              </a:ext>
            </a:extLst>
          </p:cNvPr>
          <p:cNvSpPr/>
          <p:nvPr/>
        </p:nvSpPr>
        <p:spPr>
          <a:xfrm>
            <a:off x="5397010" y="3843291"/>
            <a:ext cx="1558359" cy="741699"/>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05</a:t>
            </a:r>
          </a:p>
          <a:p>
            <a:pPr lvl="0" defTabSz="914400">
              <a:defRPr/>
            </a:pPr>
            <a:r>
              <a:rPr lang="en-US" altLang="zh-CN" sz="2400" b="1" dirty="0">
                <a:solidFill>
                  <a:schemeClr val="accent1"/>
                </a:solidFill>
                <a:latin typeface="微软雅黑" panose="020B0503020204020204" pitchFamily="34" charset="-122"/>
                <a:ea typeface="微软雅黑" panose="020B0503020204020204" pitchFamily="34" charset="-122"/>
              </a:rPr>
              <a:t> </a:t>
            </a:r>
            <a:r>
              <a:rPr lang="zh-CN" altLang="en-US" sz="2000" b="1" dirty="0">
                <a:solidFill>
                  <a:schemeClr val="accent1"/>
                </a:solidFill>
                <a:latin typeface="微软雅黑" panose="020B0503020204020204" pitchFamily="34" charset="-122"/>
                <a:ea typeface="微软雅黑" panose="020B0503020204020204" pitchFamily="34" charset="-122"/>
              </a:rPr>
              <a:t>预防性维护</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84066FF6-CFD0-45A5-8AC6-E9761E3AC140}"/>
              </a:ext>
            </a:extLst>
          </p:cNvPr>
          <p:cNvSpPr/>
          <p:nvPr/>
        </p:nvSpPr>
        <p:spPr>
          <a:xfrm>
            <a:off x="8356319" y="5571078"/>
            <a:ext cx="787699" cy="680144"/>
          </a:xfrm>
          <a:prstGeom prst="rect">
            <a:avLst/>
          </a:prstGeom>
        </p:spPr>
        <p:txBody>
          <a:bodyPr wrap="none" lIns="91400" tIns="45699" rIns="91400" bIns="45699">
            <a:spAutoFit/>
          </a:bodyPr>
          <a:lstStyle/>
          <a:p>
            <a:pPr algn="ctr">
              <a:lnSpc>
                <a:spcPct val="130000"/>
              </a:lnSpc>
              <a:defRPr/>
            </a:pPr>
            <a:r>
              <a:rPr lang="en-US" altLang="zh-CN" sz="1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7</a:t>
            </a:r>
          </a:p>
          <a:p>
            <a:pPr lvl="0" defTabSz="914400">
              <a:defRPr/>
            </a:pPr>
            <a:r>
              <a:rPr lang="zh-CN" altLang="en-US" sz="2000" b="1" dirty="0">
                <a:solidFill>
                  <a:schemeClr val="accent1"/>
                </a:solidFill>
                <a:latin typeface="微软雅黑" panose="020B0503020204020204" pitchFamily="34" charset="-122"/>
                <a:ea typeface="微软雅黑" panose="020B0503020204020204" pitchFamily="34" charset="-122"/>
              </a:rPr>
              <a:t>小结</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4" name="Oval 4">
            <a:extLst>
              <a:ext uri="{FF2B5EF4-FFF2-40B4-BE49-F238E27FC236}">
                <a16:creationId xmlns:a16="http://schemas.microsoft.com/office/drawing/2014/main" id="{E0E8685C-8328-4EB8-A726-61C5A7FD8419}"/>
              </a:ext>
            </a:extLst>
          </p:cNvPr>
          <p:cNvSpPr/>
          <p:nvPr/>
        </p:nvSpPr>
        <p:spPr>
          <a:xfrm rot="10978994" flipV="1">
            <a:off x="8474714" y="6308222"/>
            <a:ext cx="562808" cy="5483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7</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1250"/>
                                        <p:tgtEl>
                                          <p:spTgt spid="71"/>
                                        </p:tgtEl>
                                      </p:cBhvr>
                                    </p:animEffect>
                                  </p:childTnLst>
                                </p:cTn>
                              </p:par>
                              <p:par>
                                <p:cTn id="21" presetID="53" presetClass="entr" presetSubtype="16" fill="hold" grpId="0" nodeType="withEffect">
                                  <p:stCondLst>
                                    <p:cond delay="1000"/>
                                  </p:stCondLst>
                                  <p:childTnLst>
                                    <p:set>
                                      <p:cBhvr>
                                        <p:cTn id="22" dur="1" fill="hold">
                                          <p:stCondLst>
                                            <p:cond delay="0"/>
                                          </p:stCondLst>
                                        </p:cTn>
                                        <p:tgtEl>
                                          <p:spTgt spid="34"/>
                                        </p:tgtEl>
                                        <p:attrNameLst>
                                          <p:attrName>style.visibility</p:attrName>
                                        </p:attrNameLst>
                                      </p:cBhvr>
                                      <p:to>
                                        <p:strVal val="visible"/>
                                      </p:to>
                                    </p:set>
                                    <p:anim calcmode="lin" valueType="num">
                                      <p:cBhvr>
                                        <p:cTn id="23" dur="500" fill="hold"/>
                                        <p:tgtEl>
                                          <p:spTgt spid="34"/>
                                        </p:tgtEl>
                                        <p:attrNameLst>
                                          <p:attrName>ppt_w</p:attrName>
                                        </p:attrNameLst>
                                      </p:cBhvr>
                                      <p:tavLst>
                                        <p:tav tm="0">
                                          <p:val>
                                            <p:fltVal val="0"/>
                                          </p:val>
                                        </p:tav>
                                        <p:tav tm="100000">
                                          <p:val>
                                            <p:strVal val="#ppt_w"/>
                                          </p:val>
                                        </p:tav>
                                      </p:tavLst>
                                    </p:anim>
                                    <p:anim calcmode="lin" valueType="num">
                                      <p:cBhvr>
                                        <p:cTn id="24" dur="500" fill="hold"/>
                                        <p:tgtEl>
                                          <p:spTgt spid="34"/>
                                        </p:tgtEl>
                                        <p:attrNameLst>
                                          <p:attrName>ppt_h</p:attrName>
                                        </p:attrNameLst>
                                      </p:cBhvr>
                                      <p:tavLst>
                                        <p:tav tm="0">
                                          <p:val>
                                            <p:fltVal val="0"/>
                                          </p:val>
                                        </p:tav>
                                        <p:tav tm="100000">
                                          <p:val>
                                            <p:strVal val="#ppt_h"/>
                                          </p:val>
                                        </p:tav>
                                      </p:tavLst>
                                    </p:anim>
                                    <p:animEffect transition="in" filter="fade">
                                      <p:cBhvr>
                                        <p:cTn id="25" dur="500"/>
                                        <p:tgtEl>
                                          <p:spTgt spid="34"/>
                                        </p:tgtEl>
                                      </p:cBhvr>
                                    </p:animEffect>
                                  </p:childTnLst>
                                </p:cTn>
                              </p:par>
                              <p:par>
                                <p:cTn id="26" presetID="53" presetClass="entr" presetSubtype="16" fill="hold" grpId="0" nodeType="withEffect">
                                  <p:stCondLst>
                                    <p:cond delay="1000"/>
                                  </p:stCondLst>
                                  <p:childTnLst>
                                    <p:set>
                                      <p:cBhvr>
                                        <p:cTn id="27" dur="1" fill="hold">
                                          <p:stCondLst>
                                            <p:cond delay="0"/>
                                          </p:stCondLst>
                                        </p:cTn>
                                        <p:tgtEl>
                                          <p:spTgt spid="79"/>
                                        </p:tgtEl>
                                        <p:attrNameLst>
                                          <p:attrName>style.visibility</p:attrName>
                                        </p:attrNameLst>
                                      </p:cBhvr>
                                      <p:to>
                                        <p:strVal val="visible"/>
                                      </p:to>
                                    </p:set>
                                    <p:anim calcmode="lin" valueType="num">
                                      <p:cBhvr>
                                        <p:cTn id="28" dur="500" fill="hold"/>
                                        <p:tgtEl>
                                          <p:spTgt spid="79"/>
                                        </p:tgtEl>
                                        <p:attrNameLst>
                                          <p:attrName>ppt_w</p:attrName>
                                        </p:attrNameLst>
                                      </p:cBhvr>
                                      <p:tavLst>
                                        <p:tav tm="0">
                                          <p:val>
                                            <p:fltVal val="0"/>
                                          </p:val>
                                        </p:tav>
                                        <p:tav tm="100000">
                                          <p:val>
                                            <p:strVal val="#ppt_w"/>
                                          </p:val>
                                        </p:tav>
                                      </p:tavLst>
                                    </p:anim>
                                    <p:anim calcmode="lin" valueType="num">
                                      <p:cBhvr>
                                        <p:cTn id="29" dur="500" fill="hold"/>
                                        <p:tgtEl>
                                          <p:spTgt spid="79"/>
                                        </p:tgtEl>
                                        <p:attrNameLst>
                                          <p:attrName>ppt_h</p:attrName>
                                        </p:attrNameLst>
                                      </p:cBhvr>
                                      <p:tavLst>
                                        <p:tav tm="0">
                                          <p:val>
                                            <p:fltVal val="0"/>
                                          </p:val>
                                        </p:tav>
                                        <p:tav tm="100000">
                                          <p:val>
                                            <p:strVal val="#ppt_h"/>
                                          </p:val>
                                        </p:tav>
                                      </p:tavLst>
                                    </p:anim>
                                    <p:animEffect transition="in" filter="fade">
                                      <p:cBhvr>
                                        <p:cTn id="30" dur="500"/>
                                        <p:tgtEl>
                                          <p:spTgt spid="7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additive="base">
                                        <p:cTn id="35" dur="500" fill="hold"/>
                                        <p:tgtEl>
                                          <p:spTgt spid="80"/>
                                        </p:tgtEl>
                                        <p:attrNameLst>
                                          <p:attrName>ppt_x</p:attrName>
                                        </p:attrNameLst>
                                      </p:cBhvr>
                                      <p:tavLst>
                                        <p:tav tm="0">
                                          <p:val>
                                            <p:strVal val="1+#ppt_w/2"/>
                                          </p:val>
                                        </p:tav>
                                        <p:tav tm="100000">
                                          <p:val>
                                            <p:strVal val="#ppt_x"/>
                                          </p:val>
                                        </p:tav>
                                      </p:tavLst>
                                    </p:anim>
                                    <p:anim calcmode="lin" valueType="num">
                                      <p:cBhvr additive="base">
                                        <p:cTn id="36" dur="500" fill="hold"/>
                                        <p:tgtEl>
                                          <p:spTgt spid="80"/>
                                        </p:tgtEl>
                                        <p:attrNameLst>
                                          <p:attrName>ppt_y</p:attrName>
                                        </p:attrNameLst>
                                      </p:cBhvr>
                                      <p:tavLst>
                                        <p:tav tm="0">
                                          <p:val>
                                            <p:strVal val="1+#ppt_h/2"/>
                                          </p:val>
                                        </p:tav>
                                        <p:tav tm="100000">
                                          <p:val>
                                            <p:strVal val="#ppt_y"/>
                                          </p:val>
                                        </p:tav>
                                      </p:tavLst>
                                    </p:anim>
                                  </p:childTnLst>
                                </p:cTn>
                              </p:par>
                              <p:par>
                                <p:cTn id="37" presetID="53" presetClass="entr" presetSubtype="16" fill="hold" grpId="0" nodeType="withEffect">
                                  <p:stCondLst>
                                    <p:cond delay="1000"/>
                                  </p:stCondLst>
                                  <p:childTnLst>
                                    <p:set>
                                      <p:cBhvr>
                                        <p:cTn id="38" dur="1" fill="hold">
                                          <p:stCondLst>
                                            <p:cond delay="0"/>
                                          </p:stCondLst>
                                        </p:cTn>
                                        <p:tgtEl>
                                          <p:spTgt spid="81"/>
                                        </p:tgtEl>
                                        <p:attrNameLst>
                                          <p:attrName>style.visibility</p:attrName>
                                        </p:attrNameLst>
                                      </p:cBhvr>
                                      <p:to>
                                        <p:strVal val="visible"/>
                                      </p:to>
                                    </p:set>
                                    <p:anim calcmode="lin" valueType="num">
                                      <p:cBhvr>
                                        <p:cTn id="39" dur="500" fill="hold"/>
                                        <p:tgtEl>
                                          <p:spTgt spid="81"/>
                                        </p:tgtEl>
                                        <p:attrNameLst>
                                          <p:attrName>ppt_w</p:attrName>
                                        </p:attrNameLst>
                                      </p:cBhvr>
                                      <p:tavLst>
                                        <p:tav tm="0">
                                          <p:val>
                                            <p:fltVal val="0"/>
                                          </p:val>
                                        </p:tav>
                                        <p:tav tm="100000">
                                          <p:val>
                                            <p:strVal val="#ppt_w"/>
                                          </p:val>
                                        </p:tav>
                                      </p:tavLst>
                                    </p:anim>
                                    <p:anim calcmode="lin" valueType="num">
                                      <p:cBhvr>
                                        <p:cTn id="40" dur="500" fill="hold"/>
                                        <p:tgtEl>
                                          <p:spTgt spid="81"/>
                                        </p:tgtEl>
                                        <p:attrNameLst>
                                          <p:attrName>ppt_h</p:attrName>
                                        </p:attrNameLst>
                                      </p:cBhvr>
                                      <p:tavLst>
                                        <p:tav tm="0">
                                          <p:val>
                                            <p:fltVal val="0"/>
                                          </p:val>
                                        </p:tav>
                                        <p:tav tm="100000">
                                          <p:val>
                                            <p:strVal val="#ppt_h"/>
                                          </p:val>
                                        </p:tav>
                                      </p:tavLst>
                                    </p:anim>
                                    <p:animEffect transition="in" filter="fade">
                                      <p:cBhvr>
                                        <p:cTn id="41" dur="5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6" fill="hold" grpId="0" nodeType="clickEffect">
                                  <p:stCondLst>
                                    <p:cond delay="0"/>
                                  </p:stCondLst>
                                  <p:childTnLst>
                                    <p:set>
                                      <p:cBhvr>
                                        <p:cTn id="45" dur="1" fill="hold">
                                          <p:stCondLst>
                                            <p:cond delay="0"/>
                                          </p:stCondLst>
                                        </p:cTn>
                                        <p:tgtEl>
                                          <p:spTgt spid="82"/>
                                        </p:tgtEl>
                                        <p:attrNameLst>
                                          <p:attrName>style.visibility</p:attrName>
                                        </p:attrNameLst>
                                      </p:cBhvr>
                                      <p:to>
                                        <p:strVal val="visible"/>
                                      </p:to>
                                    </p:set>
                                    <p:anim calcmode="lin" valueType="num">
                                      <p:cBhvr additive="base">
                                        <p:cTn id="46" dur="500" fill="hold"/>
                                        <p:tgtEl>
                                          <p:spTgt spid="82"/>
                                        </p:tgtEl>
                                        <p:attrNameLst>
                                          <p:attrName>ppt_x</p:attrName>
                                        </p:attrNameLst>
                                      </p:cBhvr>
                                      <p:tavLst>
                                        <p:tav tm="0">
                                          <p:val>
                                            <p:strVal val="1+#ppt_w/2"/>
                                          </p:val>
                                        </p:tav>
                                        <p:tav tm="100000">
                                          <p:val>
                                            <p:strVal val="#ppt_x"/>
                                          </p:val>
                                        </p:tav>
                                      </p:tavLst>
                                    </p:anim>
                                    <p:anim calcmode="lin" valueType="num">
                                      <p:cBhvr additive="base">
                                        <p:cTn id="47"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6"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fill="hold"/>
                                        <p:tgtEl>
                                          <p:spTgt spid="29"/>
                                        </p:tgtEl>
                                        <p:attrNameLst>
                                          <p:attrName>ppt_x</p:attrName>
                                        </p:attrNameLst>
                                      </p:cBhvr>
                                      <p:tavLst>
                                        <p:tav tm="0">
                                          <p:val>
                                            <p:strVal val="1+#ppt_w/2"/>
                                          </p:val>
                                        </p:tav>
                                        <p:tav tm="100000">
                                          <p:val>
                                            <p:strVal val="#ppt_x"/>
                                          </p:val>
                                        </p:tav>
                                      </p:tavLst>
                                    </p:anim>
                                    <p:anim calcmode="lin" valueType="num">
                                      <p:cBhvr additive="base">
                                        <p:cTn id="53" dur="500" fill="hold"/>
                                        <p:tgtEl>
                                          <p:spTgt spid="29"/>
                                        </p:tgtEl>
                                        <p:attrNameLst>
                                          <p:attrName>ppt_y</p:attrName>
                                        </p:attrNameLst>
                                      </p:cBhvr>
                                      <p:tavLst>
                                        <p:tav tm="0">
                                          <p:val>
                                            <p:strVal val="1+#ppt_h/2"/>
                                          </p:val>
                                        </p:tav>
                                        <p:tav tm="100000">
                                          <p:val>
                                            <p:strVal val="#ppt_y"/>
                                          </p:val>
                                        </p:tav>
                                      </p:tavLst>
                                    </p:anim>
                                  </p:childTnLst>
                                </p:cTn>
                              </p:par>
                              <p:par>
                                <p:cTn id="54" presetID="53" presetClass="entr" presetSubtype="16" fill="hold" grpId="0" nodeType="withEffect">
                                  <p:stCondLst>
                                    <p:cond delay="1000"/>
                                  </p:stCondLst>
                                  <p:childTnLst>
                                    <p:set>
                                      <p:cBhvr>
                                        <p:cTn id="55" dur="1" fill="hold">
                                          <p:stCondLst>
                                            <p:cond delay="0"/>
                                          </p:stCondLst>
                                        </p:cTn>
                                        <p:tgtEl>
                                          <p:spTgt spid="30"/>
                                        </p:tgtEl>
                                        <p:attrNameLst>
                                          <p:attrName>style.visibility</p:attrName>
                                        </p:attrNameLst>
                                      </p:cBhvr>
                                      <p:to>
                                        <p:strVal val="visible"/>
                                      </p:to>
                                    </p:set>
                                    <p:anim calcmode="lin" valueType="num">
                                      <p:cBhvr>
                                        <p:cTn id="56" dur="500" fill="hold"/>
                                        <p:tgtEl>
                                          <p:spTgt spid="30"/>
                                        </p:tgtEl>
                                        <p:attrNameLst>
                                          <p:attrName>ppt_w</p:attrName>
                                        </p:attrNameLst>
                                      </p:cBhvr>
                                      <p:tavLst>
                                        <p:tav tm="0">
                                          <p:val>
                                            <p:fltVal val="0"/>
                                          </p:val>
                                        </p:tav>
                                        <p:tav tm="100000">
                                          <p:val>
                                            <p:strVal val="#ppt_w"/>
                                          </p:val>
                                        </p:tav>
                                      </p:tavLst>
                                    </p:anim>
                                    <p:anim calcmode="lin" valueType="num">
                                      <p:cBhvr>
                                        <p:cTn id="57" dur="500" fill="hold"/>
                                        <p:tgtEl>
                                          <p:spTgt spid="30"/>
                                        </p:tgtEl>
                                        <p:attrNameLst>
                                          <p:attrName>ppt_h</p:attrName>
                                        </p:attrNameLst>
                                      </p:cBhvr>
                                      <p:tavLst>
                                        <p:tav tm="0">
                                          <p:val>
                                            <p:fltVal val="0"/>
                                          </p:val>
                                        </p:tav>
                                        <p:tav tm="100000">
                                          <p:val>
                                            <p:strVal val="#ppt_h"/>
                                          </p:val>
                                        </p:tav>
                                      </p:tavLst>
                                    </p:anim>
                                    <p:animEffect transition="in" filter="fade">
                                      <p:cBhvr>
                                        <p:cTn id="58" dur="5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6"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anim calcmode="lin" valueType="num">
                                      <p:cBhvr additive="base">
                                        <p:cTn id="63" dur="500" fill="hold"/>
                                        <p:tgtEl>
                                          <p:spTgt spid="32"/>
                                        </p:tgtEl>
                                        <p:attrNameLst>
                                          <p:attrName>ppt_x</p:attrName>
                                        </p:attrNameLst>
                                      </p:cBhvr>
                                      <p:tavLst>
                                        <p:tav tm="0">
                                          <p:val>
                                            <p:strVal val="1+#ppt_w/2"/>
                                          </p:val>
                                        </p:tav>
                                        <p:tav tm="100000">
                                          <p:val>
                                            <p:strVal val="#ppt_x"/>
                                          </p:val>
                                        </p:tav>
                                      </p:tavLst>
                                    </p:anim>
                                    <p:anim calcmode="lin" valueType="num">
                                      <p:cBhvr additive="base">
                                        <p:cTn id="64" dur="500" fill="hold"/>
                                        <p:tgtEl>
                                          <p:spTgt spid="32"/>
                                        </p:tgtEl>
                                        <p:attrNameLst>
                                          <p:attrName>ppt_y</p:attrName>
                                        </p:attrNameLst>
                                      </p:cBhvr>
                                      <p:tavLst>
                                        <p:tav tm="0">
                                          <p:val>
                                            <p:strVal val="1+#ppt_h/2"/>
                                          </p:val>
                                        </p:tav>
                                        <p:tav tm="100000">
                                          <p:val>
                                            <p:strVal val="#ppt_y"/>
                                          </p:val>
                                        </p:tav>
                                      </p:tavLst>
                                    </p:anim>
                                  </p:childTnLst>
                                </p:cTn>
                              </p:par>
                              <p:par>
                                <p:cTn id="65" presetID="53" presetClass="entr" presetSubtype="16" fill="hold" grpId="0" nodeType="withEffect">
                                  <p:stCondLst>
                                    <p:cond delay="100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6"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additive="base">
                                        <p:cTn id="74" dur="500" fill="hold"/>
                                        <p:tgtEl>
                                          <p:spTgt spid="53"/>
                                        </p:tgtEl>
                                        <p:attrNameLst>
                                          <p:attrName>ppt_x</p:attrName>
                                        </p:attrNameLst>
                                      </p:cBhvr>
                                      <p:tavLst>
                                        <p:tav tm="0">
                                          <p:val>
                                            <p:strVal val="1+#ppt_w/2"/>
                                          </p:val>
                                        </p:tav>
                                        <p:tav tm="100000">
                                          <p:val>
                                            <p:strVal val="#ppt_x"/>
                                          </p:val>
                                        </p:tav>
                                      </p:tavLst>
                                    </p:anim>
                                    <p:anim calcmode="lin" valueType="num">
                                      <p:cBhvr additive="base">
                                        <p:cTn id="75" dur="500" fill="hold"/>
                                        <p:tgtEl>
                                          <p:spTgt spid="53"/>
                                        </p:tgtEl>
                                        <p:attrNameLst>
                                          <p:attrName>ppt_y</p:attrName>
                                        </p:attrNameLst>
                                      </p:cBhvr>
                                      <p:tavLst>
                                        <p:tav tm="0">
                                          <p:val>
                                            <p:strVal val="1+#ppt_h/2"/>
                                          </p:val>
                                        </p:tav>
                                        <p:tav tm="100000">
                                          <p:val>
                                            <p:strVal val="#ppt_y"/>
                                          </p:val>
                                        </p:tav>
                                      </p:tavLst>
                                    </p:anim>
                                  </p:childTnLst>
                                </p:cTn>
                              </p:par>
                              <p:par>
                                <p:cTn id="76" presetID="53" presetClass="entr" presetSubtype="16" fill="hold" grpId="0" nodeType="withEffect">
                                  <p:stCondLst>
                                    <p:cond delay="1000"/>
                                  </p:stCondLst>
                                  <p:childTnLst>
                                    <p:set>
                                      <p:cBhvr>
                                        <p:cTn id="77" dur="1" fill="hold">
                                          <p:stCondLst>
                                            <p:cond delay="0"/>
                                          </p:stCondLst>
                                        </p:cTn>
                                        <p:tgtEl>
                                          <p:spTgt spid="56"/>
                                        </p:tgtEl>
                                        <p:attrNameLst>
                                          <p:attrName>style.visibility</p:attrName>
                                        </p:attrNameLst>
                                      </p:cBhvr>
                                      <p:to>
                                        <p:strVal val="visible"/>
                                      </p:to>
                                    </p:set>
                                    <p:anim calcmode="lin" valueType="num">
                                      <p:cBhvr>
                                        <p:cTn id="78" dur="500" fill="hold"/>
                                        <p:tgtEl>
                                          <p:spTgt spid="56"/>
                                        </p:tgtEl>
                                        <p:attrNameLst>
                                          <p:attrName>ppt_w</p:attrName>
                                        </p:attrNameLst>
                                      </p:cBhvr>
                                      <p:tavLst>
                                        <p:tav tm="0">
                                          <p:val>
                                            <p:fltVal val="0"/>
                                          </p:val>
                                        </p:tav>
                                        <p:tav tm="100000">
                                          <p:val>
                                            <p:strVal val="#ppt_w"/>
                                          </p:val>
                                        </p:tav>
                                      </p:tavLst>
                                    </p:anim>
                                    <p:anim calcmode="lin" valueType="num">
                                      <p:cBhvr>
                                        <p:cTn id="79" dur="500" fill="hold"/>
                                        <p:tgtEl>
                                          <p:spTgt spid="56"/>
                                        </p:tgtEl>
                                        <p:attrNameLst>
                                          <p:attrName>ppt_h</p:attrName>
                                        </p:attrNameLst>
                                      </p:cBhvr>
                                      <p:tavLst>
                                        <p:tav tm="0">
                                          <p:val>
                                            <p:fltVal val="0"/>
                                          </p:val>
                                        </p:tav>
                                        <p:tav tm="100000">
                                          <p:val>
                                            <p:strVal val="#ppt_h"/>
                                          </p:val>
                                        </p:tav>
                                      </p:tavLst>
                                    </p:anim>
                                    <p:animEffect transition="in" filter="fade">
                                      <p:cBhvr>
                                        <p:cTn id="80" dur="500"/>
                                        <p:tgtEl>
                                          <p:spTgt spid="56"/>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57"/>
                                        </p:tgtEl>
                                        <p:attrNameLst>
                                          <p:attrName>style.visibility</p:attrName>
                                        </p:attrNameLst>
                                      </p:cBhvr>
                                      <p:to>
                                        <p:strVal val="visible"/>
                                      </p:to>
                                    </p:set>
                                    <p:anim calcmode="lin" valueType="num">
                                      <p:cBhvr additive="base">
                                        <p:cTn id="85" dur="500" fill="hold"/>
                                        <p:tgtEl>
                                          <p:spTgt spid="57"/>
                                        </p:tgtEl>
                                        <p:attrNameLst>
                                          <p:attrName>ppt_x</p:attrName>
                                        </p:attrNameLst>
                                      </p:cBhvr>
                                      <p:tavLst>
                                        <p:tav tm="0">
                                          <p:val>
                                            <p:strVal val="1+#ppt_w/2"/>
                                          </p:val>
                                        </p:tav>
                                        <p:tav tm="100000">
                                          <p:val>
                                            <p:strVal val="#ppt_x"/>
                                          </p:val>
                                        </p:tav>
                                      </p:tavLst>
                                    </p:anim>
                                    <p:anim calcmode="lin" valueType="num">
                                      <p:cBhvr additive="base">
                                        <p:cTn id="86"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59"/>
                                        </p:tgtEl>
                                        <p:attrNameLst>
                                          <p:attrName>style.visibility</p:attrName>
                                        </p:attrNameLst>
                                      </p:cBhvr>
                                      <p:to>
                                        <p:strVal val="visible"/>
                                      </p:to>
                                    </p:set>
                                    <p:anim calcmode="lin" valueType="num">
                                      <p:cBhvr additive="base">
                                        <p:cTn id="91" dur="500" fill="hold"/>
                                        <p:tgtEl>
                                          <p:spTgt spid="59"/>
                                        </p:tgtEl>
                                        <p:attrNameLst>
                                          <p:attrName>ppt_x</p:attrName>
                                        </p:attrNameLst>
                                      </p:cBhvr>
                                      <p:tavLst>
                                        <p:tav tm="0">
                                          <p:val>
                                            <p:strVal val="1+#ppt_w/2"/>
                                          </p:val>
                                        </p:tav>
                                        <p:tav tm="100000">
                                          <p:val>
                                            <p:strVal val="#ppt_x"/>
                                          </p:val>
                                        </p:tav>
                                      </p:tavLst>
                                    </p:anim>
                                    <p:anim calcmode="lin" valueType="num">
                                      <p:cBhvr additive="base">
                                        <p:cTn id="92" dur="500" fill="hold"/>
                                        <p:tgtEl>
                                          <p:spTgt spid="59"/>
                                        </p:tgtEl>
                                        <p:attrNameLst>
                                          <p:attrName>ppt_y</p:attrName>
                                        </p:attrNameLst>
                                      </p:cBhvr>
                                      <p:tavLst>
                                        <p:tav tm="0">
                                          <p:val>
                                            <p:strVal val="1+#ppt_h/2"/>
                                          </p:val>
                                        </p:tav>
                                        <p:tav tm="100000">
                                          <p:val>
                                            <p:strVal val="#ppt_y"/>
                                          </p:val>
                                        </p:tav>
                                      </p:tavLst>
                                    </p:anim>
                                  </p:childTnLst>
                                </p:cTn>
                              </p:par>
                              <p:par>
                                <p:cTn id="93" presetID="53" presetClass="entr" presetSubtype="16" fill="hold" grpId="0" nodeType="withEffect">
                                  <p:stCondLst>
                                    <p:cond delay="1000"/>
                                  </p:stCondLst>
                                  <p:childTnLst>
                                    <p:set>
                                      <p:cBhvr>
                                        <p:cTn id="94" dur="1" fill="hold">
                                          <p:stCondLst>
                                            <p:cond delay="0"/>
                                          </p:stCondLst>
                                        </p:cTn>
                                        <p:tgtEl>
                                          <p:spTgt spid="76"/>
                                        </p:tgtEl>
                                        <p:attrNameLst>
                                          <p:attrName>style.visibility</p:attrName>
                                        </p:attrNameLst>
                                      </p:cBhvr>
                                      <p:to>
                                        <p:strVal val="visible"/>
                                      </p:to>
                                    </p:set>
                                    <p:anim calcmode="lin" valueType="num">
                                      <p:cBhvr>
                                        <p:cTn id="95" dur="500" fill="hold"/>
                                        <p:tgtEl>
                                          <p:spTgt spid="76"/>
                                        </p:tgtEl>
                                        <p:attrNameLst>
                                          <p:attrName>ppt_w</p:attrName>
                                        </p:attrNameLst>
                                      </p:cBhvr>
                                      <p:tavLst>
                                        <p:tav tm="0">
                                          <p:val>
                                            <p:fltVal val="0"/>
                                          </p:val>
                                        </p:tav>
                                        <p:tav tm="100000">
                                          <p:val>
                                            <p:strVal val="#ppt_w"/>
                                          </p:val>
                                        </p:tav>
                                      </p:tavLst>
                                    </p:anim>
                                    <p:anim calcmode="lin" valueType="num">
                                      <p:cBhvr>
                                        <p:cTn id="96" dur="500" fill="hold"/>
                                        <p:tgtEl>
                                          <p:spTgt spid="76"/>
                                        </p:tgtEl>
                                        <p:attrNameLst>
                                          <p:attrName>ppt_h</p:attrName>
                                        </p:attrNameLst>
                                      </p:cBhvr>
                                      <p:tavLst>
                                        <p:tav tm="0">
                                          <p:val>
                                            <p:fltVal val="0"/>
                                          </p:val>
                                        </p:tav>
                                        <p:tav tm="100000">
                                          <p:val>
                                            <p:strVal val="#ppt_h"/>
                                          </p:val>
                                        </p:tav>
                                      </p:tavLst>
                                    </p:anim>
                                    <p:animEffect transition="in" filter="fade">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6" fill="hold" grpId="0" nodeType="clickEffect">
                                  <p:stCondLst>
                                    <p:cond delay="0"/>
                                  </p:stCondLst>
                                  <p:childTnLst>
                                    <p:set>
                                      <p:cBhvr>
                                        <p:cTn id="101" dur="1" fill="hold">
                                          <p:stCondLst>
                                            <p:cond delay="0"/>
                                          </p:stCondLst>
                                        </p:cTn>
                                        <p:tgtEl>
                                          <p:spTgt spid="77"/>
                                        </p:tgtEl>
                                        <p:attrNameLst>
                                          <p:attrName>style.visibility</p:attrName>
                                        </p:attrNameLst>
                                      </p:cBhvr>
                                      <p:to>
                                        <p:strVal val="visible"/>
                                      </p:to>
                                    </p:set>
                                    <p:anim calcmode="lin" valueType="num">
                                      <p:cBhvr additive="base">
                                        <p:cTn id="102" dur="500" fill="hold"/>
                                        <p:tgtEl>
                                          <p:spTgt spid="77"/>
                                        </p:tgtEl>
                                        <p:attrNameLst>
                                          <p:attrName>ppt_x</p:attrName>
                                        </p:attrNameLst>
                                      </p:cBhvr>
                                      <p:tavLst>
                                        <p:tav tm="0">
                                          <p:val>
                                            <p:strVal val="1+#ppt_w/2"/>
                                          </p:val>
                                        </p:tav>
                                        <p:tav tm="100000">
                                          <p:val>
                                            <p:strVal val="#ppt_x"/>
                                          </p:val>
                                        </p:tav>
                                      </p:tavLst>
                                    </p:anim>
                                    <p:anim calcmode="lin" valueType="num">
                                      <p:cBhvr additive="base">
                                        <p:cTn id="103" dur="500" fill="hold"/>
                                        <p:tgtEl>
                                          <p:spTgt spid="77"/>
                                        </p:tgtEl>
                                        <p:attrNameLst>
                                          <p:attrName>ppt_y</p:attrName>
                                        </p:attrNameLst>
                                      </p:cBhvr>
                                      <p:tavLst>
                                        <p:tav tm="0">
                                          <p:val>
                                            <p:strVal val="1+#ppt_h/2"/>
                                          </p:val>
                                        </p:tav>
                                        <p:tav tm="100000">
                                          <p:val>
                                            <p:strVal val="#ppt_y"/>
                                          </p:val>
                                        </p:tav>
                                      </p:tavLst>
                                    </p:anim>
                                  </p:childTnLst>
                                </p:cTn>
                              </p:par>
                              <p:par>
                                <p:cTn id="104" presetID="53" presetClass="entr" presetSubtype="16" fill="hold" grpId="0" nodeType="withEffect">
                                  <p:stCondLst>
                                    <p:cond delay="1000"/>
                                  </p:stCondLst>
                                  <p:childTnLst>
                                    <p:set>
                                      <p:cBhvr>
                                        <p:cTn id="105" dur="1" fill="hold">
                                          <p:stCondLst>
                                            <p:cond delay="0"/>
                                          </p:stCondLst>
                                        </p:cTn>
                                        <p:tgtEl>
                                          <p:spTgt spid="78"/>
                                        </p:tgtEl>
                                        <p:attrNameLst>
                                          <p:attrName>style.visibility</p:attrName>
                                        </p:attrNameLst>
                                      </p:cBhvr>
                                      <p:to>
                                        <p:strVal val="visible"/>
                                      </p:to>
                                    </p:set>
                                    <p:anim calcmode="lin" valueType="num">
                                      <p:cBhvr>
                                        <p:cTn id="106" dur="500" fill="hold"/>
                                        <p:tgtEl>
                                          <p:spTgt spid="78"/>
                                        </p:tgtEl>
                                        <p:attrNameLst>
                                          <p:attrName>ppt_w</p:attrName>
                                        </p:attrNameLst>
                                      </p:cBhvr>
                                      <p:tavLst>
                                        <p:tav tm="0">
                                          <p:val>
                                            <p:fltVal val="0"/>
                                          </p:val>
                                        </p:tav>
                                        <p:tav tm="100000">
                                          <p:val>
                                            <p:strVal val="#ppt_w"/>
                                          </p:val>
                                        </p:tav>
                                      </p:tavLst>
                                    </p:anim>
                                    <p:anim calcmode="lin" valueType="num">
                                      <p:cBhvr>
                                        <p:cTn id="107" dur="500" fill="hold"/>
                                        <p:tgtEl>
                                          <p:spTgt spid="78"/>
                                        </p:tgtEl>
                                        <p:attrNameLst>
                                          <p:attrName>ppt_h</p:attrName>
                                        </p:attrNameLst>
                                      </p:cBhvr>
                                      <p:tavLst>
                                        <p:tav tm="0">
                                          <p:val>
                                            <p:fltVal val="0"/>
                                          </p:val>
                                        </p:tav>
                                        <p:tav tm="100000">
                                          <p:val>
                                            <p:strVal val="#ppt_h"/>
                                          </p:val>
                                        </p:tav>
                                      </p:tavLst>
                                    </p:anim>
                                    <p:animEffect transition="in" filter="fade">
                                      <p:cBhvr>
                                        <p:cTn id="108" dur="500"/>
                                        <p:tgtEl>
                                          <p:spTgt spid="78"/>
                                        </p:tgtEl>
                                      </p:cBhvr>
                                    </p:animEffect>
                                  </p:childTnLst>
                                </p:cTn>
                              </p:par>
                              <p:par>
                                <p:cTn id="109" presetID="53" presetClass="entr" presetSubtype="16" fill="hold" grpId="0" nodeType="withEffect">
                                  <p:stCondLst>
                                    <p:cond delay="1000"/>
                                  </p:stCondLst>
                                  <p:childTnLst>
                                    <p:set>
                                      <p:cBhvr>
                                        <p:cTn id="110" dur="1" fill="hold">
                                          <p:stCondLst>
                                            <p:cond delay="0"/>
                                          </p:stCondLst>
                                        </p:cTn>
                                        <p:tgtEl>
                                          <p:spTgt spid="83"/>
                                        </p:tgtEl>
                                        <p:attrNameLst>
                                          <p:attrName>style.visibility</p:attrName>
                                        </p:attrNameLst>
                                      </p:cBhvr>
                                      <p:to>
                                        <p:strVal val="visible"/>
                                      </p:to>
                                    </p:set>
                                    <p:anim calcmode="lin" valueType="num">
                                      <p:cBhvr>
                                        <p:cTn id="111" dur="500" fill="hold"/>
                                        <p:tgtEl>
                                          <p:spTgt spid="83"/>
                                        </p:tgtEl>
                                        <p:attrNameLst>
                                          <p:attrName>ppt_w</p:attrName>
                                        </p:attrNameLst>
                                      </p:cBhvr>
                                      <p:tavLst>
                                        <p:tav tm="0">
                                          <p:val>
                                            <p:fltVal val="0"/>
                                          </p:val>
                                        </p:tav>
                                        <p:tav tm="100000">
                                          <p:val>
                                            <p:strVal val="#ppt_w"/>
                                          </p:val>
                                        </p:tav>
                                      </p:tavLst>
                                    </p:anim>
                                    <p:anim calcmode="lin" valueType="num">
                                      <p:cBhvr>
                                        <p:cTn id="112" dur="500" fill="hold"/>
                                        <p:tgtEl>
                                          <p:spTgt spid="83"/>
                                        </p:tgtEl>
                                        <p:attrNameLst>
                                          <p:attrName>ppt_h</p:attrName>
                                        </p:attrNameLst>
                                      </p:cBhvr>
                                      <p:tavLst>
                                        <p:tav tm="0">
                                          <p:val>
                                            <p:fltVal val="0"/>
                                          </p:val>
                                        </p:tav>
                                        <p:tav tm="100000">
                                          <p:val>
                                            <p:strVal val="#ppt_h"/>
                                          </p:val>
                                        </p:tav>
                                      </p:tavLst>
                                    </p:anim>
                                    <p:animEffect transition="in" filter="fade">
                                      <p:cBhvr>
                                        <p:cTn id="113" dur="500"/>
                                        <p:tgtEl>
                                          <p:spTgt spid="83"/>
                                        </p:tgtEl>
                                      </p:cBhvr>
                                    </p:animEffect>
                                  </p:childTnLst>
                                </p:cTn>
                              </p:par>
                            </p:childTnLst>
                          </p:cTn>
                        </p:par>
                      </p:childTnLst>
                    </p:cTn>
                  </p:par>
                  <p:par>
                    <p:cTn id="114" fill="hold">
                      <p:stCondLst>
                        <p:cond delay="indefinite"/>
                      </p:stCondLst>
                      <p:childTnLst>
                        <p:par>
                          <p:cTn id="115" fill="hold">
                            <p:stCondLst>
                              <p:cond delay="0"/>
                            </p:stCondLst>
                            <p:childTnLst>
                              <p:par>
                                <p:cTn id="116" presetID="2" presetClass="entr" presetSubtype="6" fill="hold" grpId="0" nodeType="clickEffect">
                                  <p:stCondLst>
                                    <p:cond delay="0"/>
                                  </p:stCondLst>
                                  <p:childTnLst>
                                    <p:set>
                                      <p:cBhvr>
                                        <p:cTn id="117" dur="1" fill="hold">
                                          <p:stCondLst>
                                            <p:cond delay="0"/>
                                          </p:stCondLst>
                                        </p:cTn>
                                        <p:tgtEl>
                                          <p:spTgt spid="84"/>
                                        </p:tgtEl>
                                        <p:attrNameLst>
                                          <p:attrName>style.visibility</p:attrName>
                                        </p:attrNameLst>
                                      </p:cBhvr>
                                      <p:to>
                                        <p:strVal val="visible"/>
                                      </p:to>
                                    </p:set>
                                    <p:anim calcmode="lin" valueType="num">
                                      <p:cBhvr additive="base">
                                        <p:cTn id="118" dur="500" fill="hold"/>
                                        <p:tgtEl>
                                          <p:spTgt spid="84"/>
                                        </p:tgtEl>
                                        <p:attrNameLst>
                                          <p:attrName>ppt_x</p:attrName>
                                        </p:attrNameLst>
                                      </p:cBhvr>
                                      <p:tavLst>
                                        <p:tav tm="0">
                                          <p:val>
                                            <p:strVal val="1+#ppt_w/2"/>
                                          </p:val>
                                        </p:tav>
                                        <p:tav tm="100000">
                                          <p:val>
                                            <p:strVal val="#ppt_x"/>
                                          </p:val>
                                        </p:tav>
                                      </p:tavLst>
                                    </p:anim>
                                    <p:anim calcmode="lin" valueType="num">
                                      <p:cBhvr additive="base">
                                        <p:cTn id="119"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bldLvl="0" animBg="1"/>
      <p:bldP spid="71" grpId="0"/>
      <p:bldP spid="34" grpId="0"/>
      <p:bldP spid="79" grpId="0"/>
      <p:bldP spid="80" grpId="0" bldLvl="0" animBg="1"/>
      <p:bldP spid="81" grpId="0"/>
      <p:bldP spid="82" grpId="0" bldLvl="0" animBg="1"/>
      <p:bldP spid="29" grpId="0" bldLvl="0" animBg="1"/>
      <p:bldP spid="30" grpId="0"/>
      <p:bldP spid="32" grpId="0" bldLvl="0" animBg="1"/>
      <p:bldP spid="48" grpId="0"/>
      <p:bldP spid="53" grpId="0" bldLvl="0" animBg="1"/>
      <p:bldP spid="56" grpId="0"/>
      <p:bldP spid="57" grpId="0" bldLvl="0" animBg="1"/>
      <p:bldP spid="59" grpId="0" bldLvl="0" animBg="1"/>
      <p:bldP spid="76" grpId="0"/>
      <p:bldP spid="77" grpId="0" bldLvl="0" animBg="1"/>
      <p:bldP spid="78" grpId="0"/>
      <p:bldP spid="83" grpId="0"/>
      <p:bldP spid="84"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566122" y="3926159"/>
            <a:ext cx="1005323"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小结</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07</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4" y="269240"/>
            <a:ext cx="4503234" cy="532130"/>
            <a:chOff x="1873" y="424"/>
            <a:chExt cx="2575" cy="838"/>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7"/>
            </a:xfrm>
            <a:prstGeom prst="rect">
              <a:avLst/>
            </a:prstGeom>
          </p:spPr>
          <p:txBody>
            <a:bodyPr wrap="square" lIns="91400" tIns="45699" rIns="91400" bIns="45699">
              <a:spAutoFit/>
            </a:bodyPr>
            <a:lstStyle/>
            <a:p>
              <a:pPr lvl="0">
                <a:defRPr/>
              </a:pPr>
              <a:r>
                <a:rPr lang="en-US" altLang="zh-CN" sz="2400" b="1" dirty="0">
                  <a:solidFill>
                    <a:schemeClr val="accent1"/>
                  </a:solidFill>
                  <a:latin typeface="微软雅黑" panose="020B0503020204020204" pitchFamily="34" charset="-122"/>
                  <a:ea typeface="微软雅黑" panose="020B0503020204020204" pitchFamily="34" charset="-122"/>
                </a:rPr>
                <a:t>7.</a:t>
              </a:r>
              <a:r>
                <a:rPr lang="zh-CN" altLang="en-US" sz="2400" b="1" dirty="0">
                  <a:solidFill>
                    <a:schemeClr val="accent1"/>
                  </a:solidFill>
                  <a:latin typeface="微软雅黑" panose="020B0503020204020204" pitchFamily="34" charset="-122"/>
                  <a:ea typeface="微软雅黑" panose="020B0503020204020204" pitchFamily="34" charset="-122"/>
                </a:rPr>
                <a:t>本章小结</a:t>
              </a:r>
              <a:endParaRPr lang="zh-CN" altLang="en-US" sz="2400" b="1"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83474" y="1166842"/>
            <a:ext cx="10261679" cy="4401205"/>
          </a:xfrm>
          <a:prstGeom prst="rect">
            <a:avLst/>
          </a:prstGeom>
          <a:noFill/>
        </p:spPr>
        <p:txBody>
          <a:bodyPr wrap="square">
            <a:spAutoFit/>
          </a:bodyPr>
          <a:lstStyle/>
          <a:p>
            <a:r>
              <a:rPr lang="en-US" altLang="zh-CN" sz="2000" dirty="0"/>
              <a:t>	</a:t>
            </a:r>
            <a:r>
              <a:rPr lang="zh-CN" altLang="en-US" sz="2000" dirty="0"/>
              <a:t>软件维护是软件生存周期的最后阶段，也是周期最长、耗费精力最大的阶段。本章介绍 了软件维护的意义，阐述了软件维护的内容：改正性维护、适应性维护、完善性维护和预防 性维护，分析了软件维护的特点。</a:t>
            </a:r>
            <a:endParaRPr lang="en-US" altLang="zh-CN" sz="2000" dirty="0"/>
          </a:p>
          <a:p>
            <a:r>
              <a:rPr lang="en-US" altLang="zh-CN" sz="2000" dirty="0"/>
              <a:t>	</a:t>
            </a:r>
            <a:r>
              <a:rPr lang="zh-CN" altLang="en-US" sz="2000" dirty="0"/>
              <a:t>与一次需求开发不同的是，软件维护是基于已有的系统进行的修改或再开发，特别需要 注意维护工作是否会对原有系统造成影响。因此，建立规范的软件维护组织，确定科学的维 护工作流程，重视软件维护的副作用就显得至关重要。同时，软件的可维护性是衡量软件质 量的重要指标，一般使用软件的可理解性、可测试性、可修改性、可靠性、可移植性、可使 用性和效率这</a:t>
            </a:r>
            <a:r>
              <a:rPr lang="en-US" altLang="zh-CN" sz="2000" dirty="0"/>
              <a:t>7</a:t>
            </a:r>
            <a:r>
              <a:rPr lang="zh-CN" altLang="en-US" sz="2000" dirty="0"/>
              <a:t>个特性对软件的可维护性进行度量。</a:t>
            </a:r>
            <a:endParaRPr lang="en-US" altLang="zh-CN" sz="2000" dirty="0"/>
          </a:p>
          <a:p>
            <a:r>
              <a:rPr lang="en-US" altLang="zh-CN" sz="2000" dirty="0"/>
              <a:t>	</a:t>
            </a:r>
            <a:r>
              <a:rPr lang="zh-CN" altLang="en-US" sz="2000" dirty="0"/>
              <a:t>如果希望软件系统能正常使用，必须要对它进行维护。如果希望软件系统有效益，则必 须设法降低维护的代价，提高软件的可维护性。这首先需要建立明确的软件质量目标和优先 级，利用模块化、结构化等提高软件质量的技术和工具进行软件设计，进行明确的质量保证 审查，选择可维护的程序设计语言进行编写，改进程序的文档。</a:t>
            </a:r>
            <a:endParaRPr lang="en-US" altLang="zh-CN" sz="2000" dirty="0"/>
          </a:p>
          <a:p>
            <a:r>
              <a:rPr lang="en-US" altLang="zh-CN" sz="2000" dirty="0"/>
              <a:t>	</a:t>
            </a:r>
            <a:r>
              <a:rPr lang="zh-CN" altLang="en-US" sz="2000" dirty="0"/>
              <a:t>软件再生工程技术就是对旧的软件进行重新处理、调整，提高其可维护性。它是提高软 件可维护性的一项重要的软件工程活动</a:t>
            </a:r>
            <a:endParaRPr lang="zh-CN" altLang="en-US" sz="2000" dirty="0">
              <a:solidFill>
                <a:srgbClr val="00B050"/>
              </a:solidFill>
            </a:endParaRPr>
          </a:p>
        </p:txBody>
      </p:sp>
    </p:spTree>
    <p:extLst>
      <p:ext uri="{BB962C8B-B14F-4D97-AF65-F5344CB8AC3E}">
        <p14:creationId xmlns:p14="http://schemas.microsoft.com/office/powerpoint/2010/main" val="383459948"/>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10</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06400" y="657606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256030"/>
            <a:ext cx="10894060" cy="5320030"/>
          </a:xfrm>
          <a:prstGeom prst="rect">
            <a:avLst/>
          </a:prstGeom>
        </p:spPr>
        <p:txBody>
          <a:bodyPr lIns="91424" tIns="45713" rIns="91424" bIns="45713" anchor="ctr">
            <a:noAutofit/>
          </a:bodyPr>
          <a:lstStyle/>
          <a:p>
            <a:r>
              <a:rPr lang="en-US" altLang="zh-CN" dirty="0"/>
              <a:t>[1] </a:t>
            </a:r>
            <a:r>
              <a:rPr lang="zh-CN" altLang="en-US" dirty="0"/>
              <a:t>软件工程导论</a:t>
            </a:r>
            <a:r>
              <a:rPr lang="en-US" altLang="zh-CN" dirty="0"/>
              <a:t>(</a:t>
            </a:r>
            <a:r>
              <a:rPr lang="zh-CN" altLang="en-US" dirty="0"/>
              <a:t>第</a:t>
            </a:r>
            <a:r>
              <a:rPr lang="en-US" altLang="zh-CN" dirty="0"/>
              <a:t>6</a:t>
            </a:r>
            <a:r>
              <a:rPr lang="zh-CN" altLang="en-US" dirty="0"/>
              <a:t>版</a:t>
            </a:r>
            <a:r>
              <a:rPr lang="en-US" altLang="zh-CN" dirty="0"/>
              <a:t>)-</a:t>
            </a:r>
            <a:r>
              <a:rPr lang="zh-CN" altLang="en-US" dirty="0"/>
              <a:t>张海藩 牟永敏 编著 第</a:t>
            </a:r>
            <a:r>
              <a:rPr lang="en-US" altLang="zh-CN" dirty="0"/>
              <a:t>8</a:t>
            </a:r>
            <a:r>
              <a:rPr lang="zh-CN" altLang="en-US" dirty="0"/>
              <a:t>章 维护</a:t>
            </a:r>
            <a:endParaRPr lang="en-US" altLang="zh-CN" dirty="0"/>
          </a:p>
          <a:p>
            <a:endParaRPr lang="en-US" altLang="zh-CN" dirty="0"/>
          </a:p>
          <a:p>
            <a:r>
              <a:rPr lang="en-US" altLang="zh-CN" dirty="0"/>
              <a:t>[2]</a:t>
            </a:r>
            <a:r>
              <a:rPr lang="zh-CN" altLang="en-US" dirty="0"/>
              <a:t> 思路借鉴：</a:t>
            </a:r>
            <a:r>
              <a:rPr lang="en-US" altLang="zh-CN" dirty="0">
                <a:hlinkClick r:id="rId3"/>
              </a:rPr>
              <a:t>(30</a:t>
            </a:r>
            <a:r>
              <a:rPr lang="zh-CN" altLang="en-US" dirty="0">
                <a:hlinkClick r:id="rId3"/>
              </a:rPr>
              <a:t>条消息</a:t>
            </a:r>
            <a:r>
              <a:rPr lang="en-US" altLang="zh-CN" dirty="0">
                <a:hlinkClick r:id="rId3"/>
              </a:rPr>
              <a:t>) </a:t>
            </a:r>
            <a:r>
              <a:rPr lang="zh-CN" altLang="en-US" dirty="0">
                <a:hlinkClick r:id="rId3"/>
              </a:rPr>
              <a:t>软件工程</a:t>
            </a:r>
            <a:r>
              <a:rPr lang="en-US" altLang="zh-CN" dirty="0">
                <a:hlinkClick r:id="rId3"/>
              </a:rPr>
              <a:t>——</a:t>
            </a:r>
            <a:r>
              <a:rPr lang="zh-CN" altLang="en-US" dirty="0">
                <a:hlinkClick r:id="rId3"/>
              </a:rPr>
              <a:t>软件维护总结</a:t>
            </a:r>
            <a:r>
              <a:rPr lang="en-US" altLang="zh-CN" dirty="0">
                <a:hlinkClick r:id="rId3"/>
              </a:rPr>
              <a:t>_</a:t>
            </a:r>
            <a:r>
              <a:rPr lang="en-US" altLang="zh-CN" dirty="0" err="1">
                <a:hlinkClick r:id="rId3"/>
              </a:rPr>
              <a:t>chengtutu</a:t>
            </a:r>
            <a:r>
              <a:rPr lang="zh-CN" altLang="en-US" dirty="0">
                <a:hlinkClick r:id="rId3"/>
              </a:rPr>
              <a:t>的博客</a:t>
            </a:r>
            <a:r>
              <a:rPr lang="en-US" altLang="zh-CN" dirty="0">
                <a:hlinkClick r:id="rId3"/>
              </a:rPr>
              <a:t>-CSDN</a:t>
            </a:r>
            <a:r>
              <a:rPr lang="zh-CN" altLang="en-US" dirty="0">
                <a:hlinkClick r:id="rId3"/>
              </a:rPr>
              <a:t>博客</a:t>
            </a:r>
            <a:r>
              <a:rPr lang="en-US" altLang="zh-CN" dirty="0">
                <a:hlinkClick r:id="rId3"/>
              </a:rPr>
              <a:t>_</a:t>
            </a:r>
            <a:r>
              <a:rPr lang="zh-CN" altLang="en-US" dirty="0">
                <a:hlinkClick r:id="rId3"/>
              </a:rPr>
              <a:t>软件维护</a:t>
            </a:r>
            <a:r>
              <a:rPr lang="en-US" altLang="zh-CN" dirty="0"/>
              <a:t>-2021/12/15</a:t>
            </a:r>
          </a:p>
          <a:p>
            <a:pPr algn="l"/>
            <a:endParaRPr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11</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a:extLst>
              <a:ext uri="{FF2B5EF4-FFF2-40B4-BE49-F238E27FC236}">
                <a16:creationId xmlns:a16="http://schemas.microsoft.com/office/drawing/2014/main" id="{C82B5F7F-6766-44B6-BC7A-7A538090A036}"/>
              </a:ext>
            </a:extLst>
          </p:cNvPr>
          <p:cNvPicPr>
            <a:picLocks noChangeAspect="1"/>
          </p:cNvPicPr>
          <p:nvPr/>
        </p:nvPicPr>
        <p:blipFill>
          <a:blip r:embed="rId3"/>
          <a:stretch>
            <a:fillRect/>
          </a:stretch>
        </p:blipFill>
        <p:spPr>
          <a:xfrm>
            <a:off x="3828097" y="0"/>
            <a:ext cx="6187153" cy="3605048"/>
          </a:xfrm>
          <a:prstGeom prst="rect">
            <a:avLst/>
          </a:prstGeom>
        </p:spPr>
      </p:pic>
      <p:pic>
        <p:nvPicPr>
          <p:cNvPr id="10" name="图片 9">
            <a:extLst>
              <a:ext uri="{FF2B5EF4-FFF2-40B4-BE49-F238E27FC236}">
                <a16:creationId xmlns:a16="http://schemas.microsoft.com/office/drawing/2014/main" id="{D7FA35B2-E9FF-4FCB-ACE9-91B3A9835F11}"/>
              </a:ext>
            </a:extLst>
          </p:cNvPr>
          <p:cNvPicPr>
            <a:picLocks noChangeAspect="1"/>
          </p:cNvPicPr>
          <p:nvPr/>
        </p:nvPicPr>
        <p:blipFill>
          <a:blip r:embed="rId4"/>
          <a:stretch>
            <a:fillRect/>
          </a:stretch>
        </p:blipFill>
        <p:spPr>
          <a:xfrm>
            <a:off x="3772762" y="3486985"/>
            <a:ext cx="6187153" cy="3031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a:extLst>
              <a:ext uri="{FF2B5EF4-FFF2-40B4-BE49-F238E27FC236}">
                <a16:creationId xmlns:a16="http://schemas.microsoft.com/office/drawing/2014/main" id="{2D83C73E-4C57-4097-A3B5-DDBF5463EDDD}"/>
              </a:ext>
            </a:extLst>
          </p:cNvPr>
          <p:cNvPicPr>
            <a:picLocks noChangeAspect="1"/>
          </p:cNvPicPr>
          <p:nvPr/>
        </p:nvPicPr>
        <p:blipFill>
          <a:blip r:embed="rId3"/>
          <a:stretch>
            <a:fillRect/>
          </a:stretch>
        </p:blipFill>
        <p:spPr>
          <a:xfrm>
            <a:off x="2466974" y="1266825"/>
            <a:ext cx="7780611" cy="463569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4" name="图片 3">
            <a:extLst>
              <a:ext uri="{FF2B5EF4-FFF2-40B4-BE49-F238E27FC236}">
                <a16:creationId xmlns:a16="http://schemas.microsoft.com/office/drawing/2014/main" id="{892D83AB-CE4A-41F3-A521-0B3929313E47}"/>
              </a:ext>
            </a:extLst>
          </p:cNvPr>
          <p:cNvPicPr>
            <a:picLocks noChangeAspect="1"/>
          </p:cNvPicPr>
          <p:nvPr/>
        </p:nvPicPr>
        <p:blipFill>
          <a:blip r:embed="rId3"/>
          <a:stretch>
            <a:fillRect/>
          </a:stretch>
        </p:blipFill>
        <p:spPr>
          <a:xfrm>
            <a:off x="2236043" y="1061589"/>
            <a:ext cx="9128262" cy="50028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lstStyle/>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小组分工</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graphicFrame>
        <p:nvGraphicFramePr>
          <p:cNvPr id="2" name="表格 1"/>
          <p:cNvGraphicFramePr/>
          <p:nvPr>
            <p:custDataLst>
              <p:tags r:id="rId1"/>
            </p:custDataLst>
          </p:nvPr>
        </p:nvGraphicFramePr>
        <p:xfrm>
          <a:off x="3032125" y="2188527"/>
          <a:ext cx="6127750" cy="1097280"/>
        </p:xfrm>
        <a:graphic>
          <a:graphicData uri="http://schemas.openxmlformats.org/drawingml/2006/table">
            <a:tbl>
              <a:tblPr firstRow="1" bandRow="1">
                <a:tableStyleId>{5940675A-B579-460E-94D1-54222C63F5DA}</a:tableStyleId>
              </a:tblPr>
              <a:tblGrid>
                <a:gridCol w="2041525">
                  <a:extLst>
                    <a:ext uri="{9D8B030D-6E8A-4147-A177-3AD203B41FA5}">
                      <a16:colId xmlns:a16="http://schemas.microsoft.com/office/drawing/2014/main" val="20000"/>
                    </a:ext>
                  </a:extLst>
                </a:gridCol>
                <a:gridCol w="2043113">
                  <a:extLst>
                    <a:ext uri="{9D8B030D-6E8A-4147-A177-3AD203B41FA5}">
                      <a16:colId xmlns:a16="http://schemas.microsoft.com/office/drawing/2014/main" val="20001"/>
                    </a:ext>
                  </a:extLst>
                </a:gridCol>
                <a:gridCol w="2043112">
                  <a:extLst>
                    <a:ext uri="{9D8B030D-6E8A-4147-A177-3AD203B41FA5}">
                      <a16:colId xmlns:a16="http://schemas.microsoft.com/office/drawing/2014/main" val="20002"/>
                    </a:ext>
                  </a:extLst>
                </a:gridCol>
              </a:tblGrid>
              <a:tr h="0">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姓名</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完成等级</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总评分</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320">
                <a:tc>
                  <a:txBody>
                    <a:bodyPr/>
                    <a:lstStyle/>
                    <a:p>
                      <a:pPr indent="0" algn="ctr">
                        <a:buNone/>
                      </a:pPr>
                      <a:r>
                        <a:rPr lang="en-US" b="0">
                          <a:latin typeface="宋体" panose="02010600030101010101" pitchFamily="2" charset="-122"/>
                          <a:ea typeface="宋体" panose="02010600030101010101" pitchFamily="2" charset="-122"/>
                          <a:cs typeface="宋体" panose="02010600030101010101" pitchFamily="2" charset="-122"/>
                        </a:rPr>
                        <a:t>黄依豪</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（4+4+5）/3</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91</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indent="0" algn="ctr">
                        <a:buNone/>
                      </a:pPr>
                      <a:r>
                        <a:rPr lang="en-US" b="0">
                          <a:latin typeface="宋体" panose="02010600030101010101" pitchFamily="2" charset="-122"/>
                          <a:ea typeface="宋体" panose="02010600030101010101" pitchFamily="2" charset="-122"/>
                          <a:cs typeface="宋体" panose="02010600030101010101" pitchFamily="2" charset="-122"/>
                        </a:rPr>
                        <a:t>李东泽</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(4+4)/2</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dirty="0">
                          <a:latin typeface="宋体" panose="02010600030101010101" pitchFamily="2" charset="-122"/>
                          <a:ea typeface="宋体" panose="02010600030101010101" pitchFamily="2" charset="-122"/>
                          <a:cs typeface="宋体" panose="02010600030101010101" pitchFamily="2" charset="-122"/>
                        </a:rPr>
                        <a:t>85</a:t>
                      </a:r>
                      <a:endParaRPr lang="en-US" altLang="en-US"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indent="0" algn="ctr">
                        <a:buNone/>
                      </a:pPr>
                      <a:r>
                        <a:rPr lang="en-US" b="0">
                          <a:latin typeface="宋体" panose="02010600030101010101" pitchFamily="2" charset="-122"/>
                          <a:ea typeface="宋体" panose="02010600030101010101" pitchFamily="2" charset="-122"/>
                          <a:cs typeface="宋体" panose="02010600030101010101" pitchFamily="2" charset="-122"/>
                        </a:rPr>
                        <a:t>梁晓勇</a:t>
                      </a:r>
                      <a:endParaRPr lang="en-US" altLang="en-US"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a:latin typeface="宋体" panose="02010600030101010101" pitchFamily="2" charset="-122"/>
                          <a:ea typeface="宋体" panose="02010600030101010101" pitchFamily="2" charset="-122"/>
                          <a:cs typeface="宋体" panose="02010600030101010101" pitchFamily="2" charset="-122"/>
                        </a:rPr>
                        <a:t>（4+4+4）/3</a:t>
                      </a:r>
                      <a:endParaRPr lang="en-US" altLang="en-US"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b="1" dirty="0">
                          <a:latin typeface="宋体" panose="02010600030101010101" pitchFamily="2" charset="-122"/>
                          <a:ea typeface="宋体" panose="02010600030101010101" pitchFamily="2" charset="-122"/>
                          <a:cs typeface="宋体" panose="02010600030101010101" pitchFamily="2" charset="-122"/>
                        </a:rPr>
                        <a:t>86</a:t>
                      </a:r>
                      <a:endParaRPr lang="en-US" altLang="en-US"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9050" cap="flat" cmpd="sng">
                      <a:solidFill>
                        <a:srgbClr val="080000"/>
                      </a:solidFill>
                      <a:prstDash val="solid"/>
                      <a:headEnd type="none" w="med" len="med"/>
                      <a:tailEnd type="none" w="med" len="med"/>
                    </a:lnL>
                    <a:lnR w="1905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6" name="文本框 155"/>
          <p:cNvSpPr txBox="1"/>
          <p:nvPr/>
        </p:nvSpPr>
        <p:spPr>
          <a:xfrm>
            <a:off x="3032125" y="3786505"/>
            <a:ext cx="6127750" cy="829945"/>
          </a:xfrm>
          <a:prstGeom prst="rect">
            <a:avLst/>
          </a:prstGeom>
          <a:noFill/>
          <a:ln w="9525">
            <a:noFill/>
          </a:ln>
        </p:spPr>
        <p:txBody>
          <a:bodyPr wrap="square">
            <a:spAutoFit/>
          </a:bodyPr>
          <a:lstStyle/>
          <a:p>
            <a:pPr indent="0" algn="r"/>
            <a:r>
              <a:rPr lang="zh-CN" sz="1200" b="1">
                <a:latin typeface="Times New Roman" panose="02020603050405020304" pitchFamily="18" charset="0"/>
                <a:ea typeface="宋体" panose="02010600030101010101" pitchFamily="2" charset="-122"/>
              </a:rPr>
              <a:t>（等级情况：</a:t>
            </a:r>
            <a:r>
              <a:rPr lang="en-US" sz="1200" b="1">
                <a:latin typeface="Times New Roman" panose="02020603050405020304" pitchFamily="18" charset="0"/>
                <a:ea typeface="宋体" panose="02010600030101010101" pitchFamily="2" charset="-122"/>
              </a:rPr>
              <a:t>5-&gt;</a:t>
            </a:r>
            <a:r>
              <a:rPr lang="zh-CN" sz="1200" b="1">
                <a:latin typeface="Times New Roman" panose="02020603050405020304" pitchFamily="18" charset="0"/>
                <a:ea typeface="宋体" panose="02010600030101010101" pitchFamily="2" charset="-122"/>
              </a:rPr>
              <a:t>优， </a:t>
            </a:r>
            <a:r>
              <a:rPr lang="en-US" sz="1200" b="1">
                <a:latin typeface="Times New Roman" panose="02020603050405020304" pitchFamily="18" charset="0"/>
                <a:ea typeface="宋体" panose="02010600030101010101" pitchFamily="2" charset="-122"/>
              </a:rPr>
              <a:t>4-&gt;</a:t>
            </a:r>
            <a:r>
              <a:rPr lang="zh-CN" sz="1200" b="1">
                <a:latin typeface="Times New Roman" panose="02020603050405020304" pitchFamily="18" charset="0"/>
                <a:ea typeface="宋体" panose="02010600030101010101" pitchFamily="2" charset="-122"/>
              </a:rPr>
              <a:t>良， </a:t>
            </a:r>
            <a:r>
              <a:rPr lang="en-US" sz="1200" b="1">
                <a:latin typeface="Times New Roman" panose="02020603050405020304" pitchFamily="18" charset="0"/>
                <a:ea typeface="宋体" panose="02010600030101010101" pitchFamily="2" charset="-122"/>
              </a:rPr>
              <a:t>3-&gt;</a:t>
            </a:r>
            <a:r>
              <a:rPr lang="zh-CN" sz="1200" b="1">
                <a:latin typeface="Times New Roman" panose="02020603050405020304" pitchFamily="18" charset="0"/>
                <a:ea typeface="宋体" panose="02010600030101010101" pitchFamily="2" charset="-122"/>
              </a:rPr>
              <a:t>及格， </a:t>
            </a:r>
            <a:r>
              <a:rPr lang="en-US" sz="1200" b="1">
                <a:latin typeface="Times New Roman" panose="02020603050405020304" pitchFamily="18" charset="0"/>
                <a:ea typeface="宋体" panose="02010600030101010101" pitchFamily="2" charset="-122"/>
              </a:rPr>
              <a:t>2-&gt;</a:t>
            </a:r>
            <a:r>
              <a:rPr lang="zh-CN" sz="1200" b="1">
                <a:latin typeface="Times New Roman" panose="02020603050405020304" pitchFamily="18" charset="0"/>
                <a:ea typeface="宋体" panose="02010600030101010101" pitchFamily="2" charset="-122"/>
              </a:rPr>
              <a:t>不及格， </a:t>
            </a:r>
            <a:r>
              <a:rPr lang="en-US" sz="1200" b="1">
                <a:latin typeface="Times New Roman" panose="02020603050405020304" pitchFamily="18" charset="0"/>
                <a:ea typeface="宋体" panose="02010600030101010101" pitchFamily="2" charset="-122"/>
              </a:rPr>
              <a:t>1-&gt;</a:t>
            </a:r>
            <a:r>
              <a:rPr lang="zh-CN" sz="1200" b="1">
                <a:latin typeface="Times New Roman" panose="02020603050405020304" pitchFamily="18" charset="0"/>
                <a:ea typeface="宋体" panose="02010600030101010101" pitchFamily="2" charset="-122"/>
              </a:rPr>
              <a:t>未完成）</a:t>
            </a:r>
            <a:endParaRPr lang="zh-CN" b="1">
              <a:latin typeface="Times New Roman" panose="02020603050405020304" pitchFamily="18" charset="0"/>
              <a:ea typeface="宋体" panose="02010600030101010101" pitchFamily="2" charset="-122"/>
            </a:endParaRPr>
          </a:p>
          <a:p>
            <a:pPr indent="0" algn="r"/>
            <a:r>
              <a:rPr lang="zh-CN" b="1">
                <a:latin typeface="Times New Roman" panose="02020603050405020304" pitchFamily="18" charset="0"/>
                <a:ea typeface="宋体" panose="02010600030101010101" pitchFamily="2" charset="-122"/>
              </a:rPr>
              <a:t>总评基准分计算公式：完成等级</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总完成等级 </a:t>
            </a:r>
            <a:r>
              <a:rPr lang="en-US" b="1">
                <a:latin typeface="Times New Roman" panose="02020603050405020304" pitchFamily="18" charset="0"/>
                <a:ea typeface="宋体" panose="02010600030101010101" pitchFamily="2" charset="-122"/>
              </a:rPr>
              <a:t>*100 + 5</a:t>
            </a:r>
            <a:endParaRPr lang="zh-CN" b="1">
              <a:latin typeface="Times New Roman" panose="02020603050405020304" pitchFamily="18" charset="0"/>
              <a:ea typeface="宋体" panose="02010600030101010101" pitchFamily="2" charset="-122"/>
            </a:endParaRPr>
          </a:p>
          <a:p>
            <a:pPr indent="0" algn="r"/>
            <a:r>
              <a:rPr lang="zh-CN" b="1">
                <a:latin typeface="Times New Roman" panose="02020603050405020304" pitchFamily="18" charset="0"/>
                <a:ea typeface="宋体" panose="02010600030101010101" pitchFamily="2" charset="-122"/>
              </a:rPr>
              <a:t>总评分计算公式：总评基准分</a:t>
            </a:r>
            <a:r>
              <a:rPr lang="en-US" b="1">
                <a:latin typeface="Times New Roman" panose="02020603050405020304" pitchFamily="18" charset="0"/>
                <a:ea typeface="宋体" panose="02010600030101010101" pitchFamily="2" charset="-122"/>
              </a:rPr>
              <a:t>+</a:t>
            </a:r>
            <a:r>
              <a:rPr lang="zh-CN" b="1">
                <a:latin typeface="Times New Roman" panose="02020603050405020304" pitchFamily="18" charset="0"/>
                <a:ea typeface="宋体" panose="02010600030101010101" pitchFamily="2" charset="-122"/>
              </a:rPr>
              <a:t>任务难度酌情给分</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3">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andara Light" panose="020E050203030302020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12</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567347" y="3962469"/>
            <a:ext cx="3057166" cy="584733"/>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软件维护的定义</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1.1</a:t>
              </a:r>
              <a:r>
                <a:rPr lang="zh-CN" altLang="en-US" sz="2400" kern="0" dirty="0">
                  <a:solidFill>
                    <a:schemeClr val="accent1"/>
                  </a:solidFill>
                  <a:latin typeface="微软雅黑" panose="020B0503020204020204" pitchFamily="34" charset="-122"/>
                  <a:ea typeface="微软雅黑" panose="020B0503020204020204" pitchFamily="34" charset="-122"/>
                </a:rPr>
                <a:t>软件维护的意义</a:t>
              </a:r>
            </a:p>
          </p:txBody>
        </p:sp>
      </p:grpSp>
      <p:sp>
        <p:nvSpPr>
          <p:cNvPr id="2" name="矩形 1"/>
          <p:cNvSpPr/>
          <p:nvPr/>
        </p:nvSpPr>
        <p:spPr>
          <a:xfrm>
            <a:off x="920115" y="1358265"/>
            <a:ext cx="10788015" cy="4585828"/>
          </a:xfrm>
          <a:prstGeom prst="rect">
            <a:avLst/>
          </a:prstGeom>
        </p:spPr>
        <p:txBody>
          <a:bodyPr wrap="square" lIns="91400" tIns="45699" rIns="91400" bIns="45699">
            <a:spAutoFit/>
          </a:bodyPr>
          <a:lstStyle/>
          <a:p>
            <a:pPr marL="342900" lvl="0" indent="-6350" algn="l">
              <a:buClrTx/>
              <a:buSzTx/>
              <a:buFontTx/>
              <a:buNone/>
            </a:pPr>
            <a:r>
              <a:rPr lang="en-US" altLang="zh-CN" sz="2400" dirty="0"/>
              <a:t>		</a:t>
            </a:r>
            <a:r>
              <a:rPr lang="zh-CN" altLang="en-US" sz="2400" dirty="0"/>
              <a:t>软件维护工作处于软件生命周期的最后阶段，也是最长的一个阶段。</a:t>
            </a:r>
            <a:r>
              <a:rPr lang="zh-CN" altLang="en-US" sz="2400" dirty="0">
                <a:solidFill>
                  <a:srgbClr val="FF0000"/>
                </a:solidFill>
              </a:rPr>
              <a:t>软件维护的主要工作就是在软件运行和维护阶段对软件产品进行必要的调整和修改软件维护主要具有以下五个意义：</a:t>
            </a:r>
            <a:endParaRPr lang="en-US" altLang="zh-CN" sz="2400" dirty="0">
              <a:solidFill>
                <a:srgbClr val="FF0000"/>
              </a:solidFill>
            </a:endParaRPr>
          </a:p>
          <a:p>
            <a:pPr marL="342900" lvl="0" indent="-6350" algn="l">
              <a:buClrTx/>
              <a:buSzTx/>
              <a:buFontTx/>
              <a:buNone/>
            </a:pPr>
            <a:endParaRPr lang="en-US" altLang="zh-CN" sz="2000" dirty="0"/>
          </a:p>
          <a:p>
            <a:pPr marL="342900" lvl="0" indent="-6350" algn="l">
              <a:buClrTx/>
              <a:buSzTx/>
              <a:buFontTx/>
              <a:buNone/>
            </a:pPr>
            <a:r>
              <a:rPr lang="zh-CN" altLang="en-US" sz="2000" dirty="0"/>
              <a:t>一、发现并改正运行中在测试阶段未能发现的潜在软件错误和设计缺陷；</a:t>
            </a:r>
            <a:endParaRPr lang="en-US" altLang="zh-CN" sz="2000" dirty="0"/>
          </a:p>
          <a:p>
            <a:pPr marL="342900" lvl="0" indent="-6350" algn="l">
              <a:buClrTx/>
              <a:buSzTx/>
              <a:buFontTx/>
              <a:buNone/>
            </a:pPr>
            <a:endParaRPr lang="en-US" altLang="zh-CN" sz="2000" dirty="0"/>
          </a:p>
          <a:p>
            <a:pPr marL="342900" lvl="0" indent="-6350" algn="l">
              <a:buClrTx/>
              <a:buSzTx/>
              <a:buFontTx/>
              <a:buNone/>
            </a:pPr>
            <a:r>
              <a:rPr lang="zh-CN" altLang="en-US" sz="2000" dirty="0"/>
              <a:t>二、根据实际情况，改进软件的设计，以增强软件的功能，提高软件的性能； </a:t>
            </a:r>
            <a:endParaRPr lang="en-US" altLang="zh-CN" sz="2000" dirty="0"/>
          </a:p>
          <a:p>
            <a:pPr marL="342900" lvl="0" indent="-6350" algn="l">
              <a:buClrTx/>
              <a:buSzTx/>
              <a:buFontTx/>
              <a:buNone/>
            </a:pPr>
            <a:endParaRPr lang="en-US" altLang="zh-CN" sz="2000" dirty="0"/>
          </a:p>
          <a:p>
            <a:pPr marL="342900" lvl="0" indent="-6350" algn="l">
              <a:buClrTx/>
              <a:buSzTx/>
              <a:buFontTx/>
              <a:buNone/>
            </a:pPr>
            <a:r>
              <a:rPr lang="zh-CN" altLang="en-US" sz="2000" dirty="0"/>
              <a:t>三、要求在当前环境下已运行的软件能适应特定的硬件、软件、外部设备和通信设备等新 的工作环境，或适应已变动的数据或文件；</a:t>
            </a:r>
            <a:endParaRPr lang="en-US" altLang="zh-CN" sz="2000" dirty="0"/>
          </a:p>
          <a:p>
            <a:pPr marL="342900" lvl="0" indent="-6350" algn="l">
              <a:buClrTx/>
              <a:buSzTx/>
              <a:buFontTx/>
              <a:buNone/>
            </a:pPr>
            <a:endParaRPr lang="en-US" altLang="zh-CN" sz="2000" dirty="0"/>
          </a:p>
          <a:p>
            <a:pPr marL="342900" lvl="0" indent="-6350" algn="l">
              <a:buClrTx/>
              <a:buSzTx/>
              <a:buFontTx/>
              <a:buNone/>
            </a:pPr>
            <a:r>
              <a:rPr lang="zh-CN" altLang="en-US" sz="2000" dirty="0"/>
              <a:t>四、使投入运行的软件与其他相关的程序有良好的接口，以利于协同工作； </a:t>
            </a:r>
            <a:endParaRPr lang="en-US" altLang="zh-CN" sz="2000" dirty="0"/>
          </a:p>
          <a:p>
            <a:pPr marL="342900" lvl="0" indent="-6350" algn="l">
              <a:buClrTx/>
              <a:buSzTx/>
              <a:buFontTx/>
              <a:buNone/>
            </a:pPr>
            <a:endParaRPr lang="en-US" altLang="zh-CN" sz="2000" dirty="0"/>
          </a:p>
          <a:p>
            <a:pPr marL="342900" lvl="0" indent="-6350" algn="l">
              <a:buClrTx/>
              <a:buSzTx/>
              <a:buFontTx/>
              <a:buNone/>
            </a:pPr>
            <a:r>
              <a:rPr lang="zh-CN" altLang="en-US" sz="2000" dirty="0"/>
              <a:t>五、使运行软件的应用范围得到必要的扩充。 </a:t>
            </a:r>
            <a:endParaRPr lang="zh-CN" altLang="en-US" sz="2000" b="1" kern="0" dirty="0">
              <a:solidFill>
                <a:schemeClr val="accent4">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623291" y="3994772"/>
            <a:ext cx="322274" cy="3380647"/>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134953" y="1416496"/>
            <a:ext cx="121495" cy="1805112"/>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52"/>
            <p:cNvSpPr txBox="1"/>
            <p:nvPr/>
          </p:nvSpPr>
          <p:spPr>
            <a:xfrm>
              <a:off x="4825862" y="3278559"/>
              <a:ext cx="2540283" cy="552399"/>
            </a:xfrm>
            <a:prstGeom prst="rect">
              <a:avLst/>
            </a:prstGeom>
            <a:noFill/>
          </p:spPr>
          <p:txBody>
            <a:bodyPr wrap="none" rtlCol="0">
              <a:spAutoFit/>
            </a:bodyPr>
            <a:lstStyle/>
            <a:p>
              <a:pPr algn="ctr">
                <a:lnSpc>
                  <a:spcPct val="120000"/>
                </a:lnSpc>
              </a:pPr>
              <a:r>
                <a:rPr lang="zh-CN" altLang="en-US"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软件维护的内容</a:t>
              </a:r>
              <a:endParaRPr lang="en-GB"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5466895" y="3834476"/>
              <a:ext cx="1306998" cy="430388"/>
            </a:xfrm>
            <a:prstGeom prst="rect">
              <a:avLst/>
            </a:prstGeom>
          </p:spPr>
          <p:txBody>
            <a:bodyPr wrap="square">
              <a:spAutoFit/>
            </a:bodyPr>
            <a:lstStyle/>
            <a:p>
              <a:pPr algn="just">
                <a:lnSpc>
                  <a:spcPct val="120000"/>
                </a:lnSpc>
              </a:pPr>
              <a:r>
                <a:rPr lang="zh-CN" altLang="en-US"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四项活动</a:t>
              </a:r>
              <a:endParaRPr lang="en-GB"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a:spLocks/>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a:spLocks/>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23253" tIns="23253" rIns="23253" bIns="23253" anchor="ctr"/>
              <a:lstStyle/>
              <a:p>
                <a:pPr algn="just" defTabSz="198453"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7" name="Group 97"/>
          <p:cNvGrpSpPr/>
          <p:nvPr/>
        </p:nvGrpSpPr>
        <p:grpSpPr>
          <a:xfrm>
            <a:off x="2250290" y="1964806"/>
            <a:ext cx="1988226" cy="1048112"/>
            <a:chOff x="773723" y="1924635"/>
            <a:chExt cx="2945744" cy="1207049"/>
          </a:xfrm>
        </p:grpSpPr>
        <p:sp>
          <p:nvSpPr>
            <p:cNvPr id="96" name="TextBox 95"/>
            <p:cNvSpPr txBox="1"/>
            <p:nvPr/>
          </p:nvSpPr>
          <p:spPr>
            <a:xfrm>
              <a:off x="1239967" y="1924635"/>
              <a:ext cx="2479500" cy="395432"/>
            </a:xfrm>
            <a:prstGeom prst="rect">
              <a:avLst/>
            </a:prstGeom>
            <a:noFill/>
          </p:spPr>
          <p:txBody>
            <a:bodyPr wrap="none" lIns="0" tIns="0" rIns="0" bIns="0" rtlCol="0">
              <a:spAutoFit/>
            </a:bodyPr>
            <a:lstStyle/>
            <a:p>
              <a:pPr algn="r">
                <a:lnSpc>
                  <a:spcPct val="120000"/>
                </a:lnSpc>
              </a:pPr>
              <a:r>
                <a:rPr lang="en-US" altLang="zh-CN" sz="2000" dirty="0"/>
                <a:t>1</a:t>
              </a:r>
              <a:r>
                <a:rPr lang="zh-CN" altLang="en-US" sz="2000" dirty="0"/>
                <a:t>．改正性维护</a:t>
              </a:r>
              <a:endParaRPr lang="en-GB" altLang="zh-CN"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ectangle 96"/>
            <p:cNvSpPr/>
            <p:nvPr/>
          </p:nvSpPr>
          <p:spPr>
            <a:xfrm>
              <a:off x="773723" y="2259446"/>
              <a:ext cx="2945202" cy="872238"/>
            </a:xfrm>
            <a:prstGeom prst="rect">
              <a:avLst/>
            </a:prstGeom>
          </p:spPr>
          <p:txBody>
            <a:bodyPr wrap="square" lIns="0" tIns="0" rIns="0" bIns="0">
              <a:spAutoFit/>
            </a:bodyPr>
            <a:lstStyle/>
            <a:p>
              <a:pPr algn="r">
                <a:lnSpc>
                  <a:spcPct val="120000"/>
                </a:lnSpc>
              </a:pPr>
              <a:r>
                <a:rPr lang="zh-CN" altLang="en-US" sz="1400" dirty="0"/>
                <a:t>改正性维护是指改正在系统开发阶段已发生而系统测试阶段尚未发现的错误。</a:t>
              </a:r>
              <a:endParaRPr lang="en-GB" altLang="zh-CN"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98"/>
          <p:cNvGrpSpPr/>
          <p:nvPr/>
        </p:nvGrpSpPr>
        <p:grpSpPr>
          <a:xfrm>
            <a:off x="2266779" y="4874747"/>
            <a:ext cx="2045823" cy="1306647"/>
            <a:chOff x="773723" y="1924636"/>
            <a:chExt cx="3031080" cy="1504785"/>
          </a:xfrm>
        </p:grpSpPr>
        <p:sp>
          <p:nvSpPr>
            <p:cNvPr id="100" name="TextBox 99"/>
            <p:cNvSpPr txBox="1"/>
            <p:nvPr/>
          </p:nvSpPr>
          <p:spPr>
            <a:xfrm>
              <a:off x="1325303" y="1924636"/>
              <a:ext cx="2479500" cy="395432"/>
            </a:xfrm>
            <a:prstGeom prst="rect">
              <a:avLst/>
            </a:prstGeom>
            <a:noFill/>
          </p:spPr>
          <p:txBody>
            <a:bodyPr wrap="none" lIns="0" tIns="0" rIns="0" bIns="0" rtlCol="0">
              <a:spAutoFit/>
            </a:bodyPr>
            <a:lstStyle/>
            <a:p>
              <a:pPr algn="r">
                <a:lnSpc>
                  <a:spcPct val="120000"/>
                </a:lnSpc>
              </a:pPr>
              <a:r>
                <a:rPr lang="en-US" altLang="zh-CN" sz="2000" dirty="0"/>
                <a:t>2</a:t>
              </a:r>
              <a:r>
                <a:rPr lang="zh-CN" altLang="en-US" sz="2000" dirty="0"/>
                <a:t>．适应性维护</a:t>
              </a:r>
              <a:endParaRPr lang="en-GB" altLang="zh-CN"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9"/>
              <a:ext cx="2945199" cy="1169972"/>
            </a:xfrm>
            <a:prstGeom prst="rect">
              <a:avLst/>
            </a:prstGeom>
          </p:spPr>
          <p:txBody>
            <a:bodyPr wrap="square" lIns="0" tIns="0" rIns="0" bIns="0">
              <a:spAutoFit/>
            </a:bodyPr>
            <a:lstStyle/>
            <a:p>
              <a:pPr algn="r">
                <a:lnSpc>
                  <a:spcPct val="120000"/>
                </a:lnSpc>
              </a:pPr>
              <a:r>
                <a:rPr lang="zh-CN" altLang="en-US" sz="1400" dirty="0"/>
                <a:t>适应性维护是指使用软件适应信息技术变化和管理需求变化而进行的维护工作。 </a:t>
              </a:r>
              <a:endParaRPr lang="en-GB" altLang="zh-CN"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7874511" y="1937360"/>
            <a:ext cx="2153730" cy="789581"/>
            <a:chOff x="773723" y="1924634"/>
            <a:chExt cx="2945200" cy="909315"/>
          </a:xfrm>
        </p:grpSpPr>
        <p:sp>
          <p:nvSpPr>
            <p:cNvPr id="103" name="TextBox 102"/>
            <p:cNvSpPr txBox="1"/>
            <p:nvPr/>
          </p:nvSpPr>
          <p:spPr>
            <a:xfrm>
              <a:off x="776762" y="1924634"/>
              <a:ext cx="2288539" cy="395432"/>
            </a:xfrm>
            <a:prstGeom prst="rect">
              <a:avLst/>
            </a:prstGeom>
            <a:noFill/>
          </p:spPr>
          <p:txBody>
            <a:bodyPr wrap="none" lIns="0" tIns="0" rIns="0" bIns="0" rtlCol="0">
              <a:spAutoFit/>
            </a:bodyPr>
            <a:lstStyle/>
            <a:p>
              <a:pPr>
                <a:lnSpc>
                  <a:spcPct val="120000"/>
                </a:lnSpc>
              </a:pPr>
              <a:r>
                <a:rPr lang="en-US" altLang="zh-CN" sz="2000" dirty="0"/>
                <a:t>3</a:t>
              </a:r>
              <a:r>
                <a:rPr lang="zh-CN" altLang="en-US" sz="2000" dirty="0"/>
                <a:t>．完善性维护</a:t>
              </a:r>
              <a:endParaRPr lang="en-GB"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259447"/>
              <a:ext cx="2945200" cy="574502"/>
            </a:xfrm>
            <a:prstGeom prst="rect">
              <a:avLst/>
            </a:prstGeom>
          </p:spPr>
          <p:txBody>
            <a:bodyPr wrap="square" lIns="0" tIns="0" rIns="0" bIns="0">
              <a:spAutoFit/>
            </a:bodyPr>
            <a:lstStyle/>
            <a:p>
              <a:pPr>
                <a:lnSpc>
                  <a:spcPct val="120000"/>
                </a:lnSpc>
              </a:pPr>
              <a:r>
                <a:rPr lang="zh-CN" altLang="en-US" sz="1400" dirty="0"/>
                <a:t>为扩充功能和改善性能而进行的修改就是完善性维护。 </a:t>
              </a:r>
              <a:endParaRPr lang="en-GB" altLang="zh-CN"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7509213" y="4891684"/>
            <a:ext cx="2169848" cy="1024948"/>
            <a:chOff x="751684" y="1951312"/>
            <a:chExt cx="2967239" cy="1180373"/>
          </a:xfrm>
        </p:grpSpPr>
        <p:sp>
          <p:nvSpPr>
            <p:cNvPr id="109" name="TextBox 108"/>
            <p:cNvSpPr txBox="1"/>
            <p:nvPr/>
          </p:nvSpPr>
          <p:spPr>
            <a:xfrm>
              <a:off x="751684" y="1951312"/>
              <a:ext cx="2288537" cy="395432"/>
            </a:xfrm>
            <a:prstGeom prst="rect">
              <a:avLst/>
            </a:prstGeom>
            <a:noFill/>
          </p:spPr>
          <p:txBody>
            <a:bodyPr wrap="none" lIns="0" tIns="0" rIns="0" bIns="0" rtlCol="0">
              <a:spAutoFit/>
            </a:bodyPr>
            <a:lstStyle/>
            <a:p>
              <a:pPr>
                <a:lnSpc>
                  <a:spcPct val="120000"/>
                </a:lnSpc>
              </a:pPr>
              <a:r>
                <a:rPr lang="en-US" altLang="zh-CN" sz="2000" dirty="0"/>
                <a:t>4</a:t>
              </a:r>
              <a:r>
                <a:rPr lang="zh-CN" altLang="en-US" sz="2000" dirty="0"/>
                <a:t>．预防性维护</a:t>
              </a:r>
              <a:endParaRPr lang="en-GB" sz="1866"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6"/>
              <a:ext cx="2945201" cy="872239"/>
            </a:xfrm>
            <a:prstGeom prst="rect">
              <a:avLst/>
            </a:prstGeom>
          </p:spPr>
          <p:txBody>
            <a:bodyPr wrap="square" lIns="0" tIns="0" rIns="0" bIns="0">
              <a:spAutoFit/>
            </a:bodyPr>
            <a:lstStyle/>
            <a:p>
              <a:pPr>
                <a:lnSpc>
                  <a:spcPct val="120000"/>
                </a:lnSpc>
              </a:pPr>
              <a:r>
                <a:rPr lang="zh-CN" altLang="en-US" sz="1400" dirty="0"/>
                <a:t>为改进软件效率、可靠性、可维修性 而进行的维护称预防性维护。</a:t>
              </a:r>
              <a:endParaRPr lang="en-GB" altLang="zh-CN" sz="1333"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2" name="组合 51">
            <a:extLst>
              <a:ext uri="{FF2B5EF4-FFF2-40B4-BE49-F238E27FC236}">
                <a16:creationId xmlns:a16="http://schemas.microsoft.com/office/drawing/2014/main" id="{F7CB488C-E2FC-4689-874A-1DC2B4D38928}"/>
              </a:ext>
            </a:extLst>
          </p:cNvPr>
          <p:cNvGrpSpPr/>
          <p:nvPr/>
        </p:nvGrpSpPr>
        <p:grpSpPr>
          <a:xfrm>
            <a:off x="1189355" y="269240"/>
            <a:ext cx="3502660" cy="529590"/>
            <a:chOff x="1873" y="424"/>
            <a:chExt cx="2575" cy="834"/>
          </a:xfrm>
        </p:grpSpPr>
        <p:sp>
          <p:nvSpPr>
            <p:cNvPr id="54" name="矩形 53">
              <a:extLst>
                <a:ext uri="{FF2B5EF4-FFF2-40B4-BE49-F238E27FC236}">
                  <a16:creationId xmlns:a16="http://schemas.microsoft.com/office/drawing/2014/main" id="{7E5BD1E5-94B7-452F-B7E7-113EE9297A8E}"/>
                </a:ext>
              </a:extLst>
            </p:cNvPr>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CA46FDA5-FBE3-4F4C-A0C3-6BEC433C43F2}"/>
                </a:ext>
              </a:extLst>
            </p:cNvPr>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1.2</a:t>
              </a:r>
              <a:r>
                <a:rPr lang="zh-CN" altLang="en-US" sz="2400" kern="0" dirty="0">
                  <a:solidFill>
                    <a:schemeClr val="accent1"/>
                  </a:solidFill>
                  <a:latin typeface="微软雅黑" panose="020B0503020204020204" pitchFamily="34" charset="-122"/>
                  <a:ea typeface="微软雅黑" panose="020B0503020204020204" pitchFamily="34" charset="-122"/>
                </a:rPr>
                <a:t>软件维护的定义</a:t>
              </a:r>
            </a:p>
          </p:txBody>
        </p:sp>
      </p:grpSp>
    </p:spTree>
    <p:extLst>
      <p:ext uri="{BB962C8B-B14F-4D97-AF65-F5344CB8AC3E}">
        <p14:creationId xmlns:p14="http://schemas.microsoft.com/office/powerpoint/2010/main" val="2122468995"/>
      </p:ext>
    </p:extLst>
  </p:cSld>
  <p:clrMapOvr>
    <a:masterClrMapping/>
  </p:clrMapOvr>
  <mc:AlternateContent xmlns:mc="http://schemas.openxmlformats.org/markup-compatibility/2006" xmlns:p14="http://schemas.microsoft.com/office/powerpoint/2010/main">
    <mc:Choice Requires="p14">
      <p:transition spd="slow" advClick="0" advTm="300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49"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4567347" y="3832986"/>
            <a:ext cx="3057166" cy="584733"/>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软件维护的特点</a:t>
            </a: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p>
        </p:txBody>
      </p:sp>
      <p:sp>
        <p:nvSpPr>
          <p:cNvPr id="26" name="矩形 25"/>
          <p:cNvSpPr/>
          <p:nvPr/>
        </p:nvSpPr>
        <p:spPr>
          <a:xfrm>
            <a:off x="5403633" y="2437856"/>
            <a:ext cx="1384594" cy="525614"/>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p>
        </p:txBody>
      </p:sp>
    </p:spTree>
    <p:extLst>
      <p:ext uri="{BB962C8B-B14F-4D97-AF65-F5344CB8AC3E}">
        <p14:creationId xmlns:p14="http://schemas.microsoft.com/office/powerpoint/2010/main" val="619904125"/>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2.</a:t>
              </a:r>
              <a:r>
                <a:rPr lang="zh-CN" altLang="en-US" sz="2400" kern="0" dirty="0">
                  <a:solidFill>
                    <a:schemeClr val="accent1"/>
                  </a:solidFill>
                  <a:latin typeface="微软雅黑" panose="020B0503020204020204" pitchFamily="34" charset="-122"/>
                  <a:ea typeface="微软雅黑" panose="020B0503020204020204" pitchFamily="34" charset="-122"/>
                </a:rPr>
                <a:t>软件维护的特点</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40343" y="1492137"/>
            <a:ext cx="9193186" cy="4524315"/>
          </a:xfrm>
          <a:prstGeom prst="rect">
            <a:avLst/>
          </a:prstGeom>
          <a:noFill/>
        </p:spPr>
        <p:txBody>
          <a:bodyPr wrap="square">
            <a:spAutoFit/>
          </a:bodyPr>
          <a:lstStyle/>
          <a:p>
            <a:pPr algn="ctr"/>
            <a:r>
              <a:rPr lang="en-US" altLang="zh-CN" sz="2400" dirty="0"/>
              <a:t>1.</a:t>
            </a:r>
            <a:r>
              <a:rPr lang="zh-CN" altLang="en-US" sz="2400" dirty="0"/>
              <a:t>非结构化维护和结构化维护：</a:t>
            </a:r>
            <a:endParaRPr lang="en-US" altLang="zh-CN" sz="2400" dirty="0"/>
          </a:p>
          <a:p>
            <a:r>
              <a:rPr lang="en-US" altLang="zh-CN" sz="2400" dirty="0">
                <a:solidFill>
                  <a:srgbClr val="FF0000"/>
                </a:solidFill>
              </a:rPr>
              <a:t>	</a:t>
            </a:r>
            <a:r>
              <a:rPr lang="zh-CN" altLang="en-US" sz="2400" dirty="0">
                <a:solidFill>
                  <a:srgbClr val="FF0000"/>
                </a:solidFill>
              </a:rPr>
              <a:t>开发过程不采用软件工程方法，软件只有程序而无文档，维护工作困难，这是非结构化 维护；采用软件工程方法进行软件开发，各阶段均有相应的文档记录，则容易维护，这是结 构化维护。</a:t>
            </a:r>
            <a:endParaRPr lang="en-US" altLang="zh-CN" sz="2400" dirty="0">
              <a:solidFill>
                <a:srgbClr val="FF0000"/>
              </a:solidFill>
            </a:endParaRPr>
          </a:p>
          <a:p>
            <a:endParaRPr lang="en-US" altLang="zh-CN" sz="2400" dirty="0">
              <a:solidFill>
                <a:srgbClr val="FF0000"/>
              </a:solidFill>
            </a:endParaRPr>
          </a:p>
          <a:p>
            <a:r>
              <a:rPr lang="zh-CN" altLang="en-US" sz="2400" dirty="0"/>
              <a:t>（</a:t>
            </a:r>
            <a:r>
              <a:rPr lang="en-US" altLang="zh-CN" sz="2400" dirty="0"/>
              <a:t>1</a:t>
            </a:r>
            <a:r>
              <a:rPr lang="zh-CN" altLang="en-US" sz="2400" dirty="0"/>
              <a:t>）非结构化维护 因为只有源程序，没有文档或文档很少，维护活动只能从阅读、理解和分析源程序代 码开始，为后面的维护工作带来了极大地困难。</a:t>
            </a:r>
            <a:endParaRPr lang="en-US" altLang="zh-CN" sz="2400" dirty="0"/>
          </a:p>
          <a:p>
            <a:endParaRPr lang="en-US" altLang="zh-CN" sz="2400" dirty="0"/>
          </a:p>
          <a:p>
            <a:r>
              <a:rPr lang="zh-CN" altLang="en-US" sz="2400" dirty="0"/>
              <a:t>（</a:t>
            </a:r>
            <a:r>
              <a:rPr lang="en-US" altLang="zh-CN" sz="2400" dirty="0"/>
              <a:t>2</a:t>
            </a:r>
            <a:r>
              <a:rPr lang="zh-CN" altLang="en-US" sz="2400" dirty="0"/>
              <a:t>）结构化维护 软件开发过程按照软件工程方法进行，开发各阶段文档齐全，对于理解和掌握软件功 能与性能、数据结构、系统接口和设计约束有很大帮助。 </a:t>
            </a:r>
          </a:p>
        </p:txBody>
      </p:sp>
    </p:spTree>
    <p:extLst>
      <p:ext uri="{BB962C8B-B14F-4D97-AF65-F5344CB8AC3E}">
        <p14:creationId xmlns:p14="http://schemas.microsoft.com/office/powerpoint/2010/main" val="665554756"/>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89355" y="269240"/>
            <a:ext cx="3502660"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lstStyle/>
            <a:p>
              <a:pPr lvl="0" defTabSz="914400">
                <a:defRPr/>
              </a:pPr>
              <a:r>
                <a:rPr lang="en-US" altLang="zh-CN" sz="2400" kern="0" dirty="0">
                  <a:solidFill>
                    <a:schemeClr val="accent1"/>
                  </a:solidFill>
                  <a:latin typeface="微软雅黑" panose="020B0503020204020204" pitchFamily="34" charset="-122"/>
                  <a:ea typeface="微软雅黑" panose="020B0503020204020204" pitchFamily="34" charset="-122"/>
                </a:rPr>
                <a:t>2.</a:t>
              </a:r>
              <a:r>
                <a:rPr lang="zh-CN" altLang="en-US" sz="2400" kern="0" dirty="0">
                  <a:solidFill>
                    <a:schemeClr val="accent1"/>
                  </a:solidFill>
                  <a:latin typeface="微软雅黑" panose="020B0503020204020204" pitchFamily="34" charset="-122"/>
                  <a:ea typeface="微软雅黑" panose="020B0503020204020204" pitchFamily="34" charset="-122"/>
                </a:rPr>
                <a:t>软件维护的特点</a:t>
              </a:r>
            </a:p>
          </p:txBody>
        </p:sp>
      </p:grpSp>
      <p:sp>
        <p:nvSpPr>
          <p:cNvPr id="26" name="文本框 25">
            <a:extLst>
              <a:ext uri="{FF2B5EF4-FFF2-40B4-BE49-F238E27FC236}">
                <a16:creationId xmlns:a16="http://schemas.microsoft.com/office/drawing/2014/main" id="{0D4B49D8-0748-42DD-8E2E-7E6F2DFF90A9}"/>
              </a:ext>
            </a:extLst>
          </p:cNvPr>
          <p:cNvSpPr txBox="1"/>
          <p:nvPr/>
        </p:nvSpPr>
        <p:spPr>
          <a:xfrm>
            <a:off x="1340343" y="1492137"/>
            <a:ext cx="9193186" cy="4524315"/>
          </a:xfrm>
          <a:prstGeom prst="rect">
            <a:avLst/>
          </a:prstGeom>
          <a:noFill/>
        </p:spPr>
        <p:txBody>
          <a:bodyPr wrap="square">
            <a:spAutoFit/>
          </a:bodyPr>
          <a:lstStyle/>
          <a:p>
            <a:pPr algn="ctr"/>
            <a:r>
              <a:rPr lang="en-US" altLang="zh-CN" sz="2400" dirty="0"/>
              <a:t>2. </a:t>
            </a:r>
            <a:r>
              <a:rPr lang="zh-CN" altLang="en-US" sz="2400" dirty="0"/>
              <a:t>软件维护的困难性 </a:t>
            </a:r>
            <a:endParaRPr lang="en-US" altLang="zh-CN" sz="2400" dirty="0"/>
          </a:p>
          <a:p>
            <a:r>
              <a:rPr lang="en-US" altLang="zh-CN" sz="2400" dirty="0"/>
              <a:t>	</a:t>
            </a:r>
            <a:r>
              <a:rPr lang="zh-CN" altLang="en-US" sz="2400" dirty="0"/>
              <a:t>由于软件需求分析和开发方法的缺陷，造成了软件维护的困难性。这些</a:t>
            </a:r>
            <a:r>
              <a:rPr lang="zh-CN" altLang="en-US" sz="2400" dirty="0">
                <a:solidFill>
                  <a:srgbClr val="FF0000"/>
                </a:solidFill>
              </a:rPr>
              <a:t>困难具体表现在 以下六个方面</a:t>
            </a:r>
            <a:r>
              <a:rPr lang="zh-CN" altLang="en-US" sz="2400" dirty="0"/>
              <a:t>。</a:t>
            </a:r>
            <a:endParaRPr lang="en-US" altLang="zh-CN" sz="2400" dirty="0"/>
          </a:p>
          <a:p>
            <a:pPr algn="ctr"/>
            <a:endParaRPr lang="en-US" altLang="zh-CN" sz="2400" dirty="0"/>
          </a:p>
          <a:p>
            <a:r>
              <a:rPr lang="zh-CN" altLang="en-US" sz="2400" dirty="0"/>
              <a:t>（</a:t>
            </a:r>
            <a:r>
              <a:rPr lang="en-US" altLang="zh-CN" sz="2400" dirty="0"/>
              <a:t>1</a:t>
            </a:r>
            <a:r>
              <a:rPr lang="zh-CN" altLang="en-US" sz="2400" dirty="0"/>
              <a:t>）读懂别人编的程序困难。 </a:t>
            </a:r>
            <a:endParaRPr lang="en-US" altLang="zh-CN" sz="2400" dirty="0"/>
          </a:p>
          <a:p>
            <a:r>
              <a:rPr lang="zh-CN" altLang="en-US" sz="2400" dirty="0"/>
              <a:t>（</a:t>
            </a:r>
            <a:r>
              <a:rPr lang="en-US" altLang="zh-CN" sz="2400" dirty="0"/>
              <a:t>2</a:t>
            </a:r>
            <a:r>
              <a:rPr lang="zh-CN" altLang="en-US" sz="2400" dirty="0"/>
              <a:t>）软件开发人员和软件维护人员在时间上的差异。 </a:t>
            </a:r>
            <a:endParaRPr lang="en-US" altLang="zh-CN" sz="2400" dirty="0"/>
          </a:p>
          <a:p>
            <a:r>
              <a:rPr lang="zh-CN" altLang="en-US" sz="2400" dirty="0"/>
              <a:t>（</a:t>
            </a:r>
            <a:r>
              <a:rPr lang="en-US" altLang="zh-CN" sz="2400" dirty="0"/>
              <a:t>3</a:t>
            </a:r>
            <a:r>
              <a:rPr lang="zh-CN" altLang="en-US" sz="2400" dirty="0"/>
              <a:t>）文档的不一致。文档的不一致表现在各种文档之间的不一致以</a:t>
            </a:r>
            <a:r>
              <a:rPr lang="en-US" altLang="zh-CN" sz="2400" dirty="0"/>
              <a:t>    </a:t>
            </a:r>
            <a:r>
              <a:rPr lang="zh-CN" altLang="en-US" sz="2400" dirty="0"/>
              <a:t>及文档与程序之间的不一 致。</a:t>
            </a:r>
            <a:endParaRPr lang="en-US" altLang="zh-CN" sz="2400" dirty="0"/>
          </a:p>
          <a:p>
            <a:r>
              <a:rPr lang="zh-CN" altLang="en-US" sz="2400" dirty="0"/>
              <a:t>（</a:t>
            </a:r>
            <a:r>
              <a:rPr lang="en-US" altLang="zh-CN" sz="2400" dirty="0"/>
              <a:t>4</a:t>
            </a:r>
            <a:r>
              <a:rPr lang="zh-CN" altLang="en-US" sz="2400" dirty="0"/>
              <a:t>）很多的程序在设计时没有考虑到将来的修改。</a:t>
            </a:r>
            <a:endParaRPr lang="en-US" altLang="zh-CN" sz="2400" dirty="0"/>
          </a:p>
          <a:p>
            <a:r>
              <a:rPr lang="zh-CN" altLang="en-US" sz="2400" dirty="0"/>
              <a:t>（</a:t>
            </a:r>
            <a:r>
              <a:rPr lang="en-US" altLang="zh-CN" sz="2400" dirty="0"/>
              <a:t>5</a:t>
            </a:r>
            <a:r>
              <a:rPr lang="zh-CN" altLang="en-US" sz="2400" dirty="0"/>
              <a:t>）软件的建立过程难以追踪，且若软件发行了多个版本，要追踪软件的演化非常困难。 </a:t>
            </a:r>
            <a:endParaRPr lang="en-US" altLang="zh-CN" sz="2400" dirty="0"/>
          </a:p>
          <a:p>
            <a:r>
              <a:rPr lang="zh-CN" altLang="en-US" sz="2400" dirty="0"/>
              <a:t>（</a:t>
            </a:r>
            <a:r>
              <a:rPr lang="en-US" altLang="zh-CN" sz="2400" dirty="0"/>
              <a:t>6</a:t>
            </a:r>
            <a:r>
              <a:rPr lang="zh-CN" altLang="en-US" sz="2400" dirty="0"/>
              <a:t>）软件维护不是一项吸引人的工作，缺乏成就感。</a:t>
            </a:r>
          </a:p>
        </p:txBody>
      </p:sp>
    </p:spTree>
    <p:extLst>
      <p:ext uri="{BB962C8B-B14F-4D97-AF65-F5344CB8AC3E}">
        <p14:creationId xmlns:p14="http://schemas.microsoft.com/office/powerpoint/2010/main" val="4060539005"/>
      </p:ext>
    </p:extLst>
  </p:cSld>
  <p:clrMapOvr>
    <a:masterClrMapping/>
  </p:clrMapOvr>
  <mc:AlternateContent xmlns:mc="http://schemas.openxmlformats.org/markup-compatibility/2006" xmlns:p14="http://schemas.microsoft.com/office/powerpoint/2010/main">
    <mc:Choice Requires="p14">
      <p:transition spd="slow" advClick="0">
        <p:cover dir="lu"/>
      </p:transition>
    </mc:Choice>
    <mc:Fallback xmlns="">
      <p:transition spd="slow" advClick="0">
        <p:cover dir="lu"/>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81de47c-f803-4f7a-a37b-24e1adb70a23}"/>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3707</Words>
  <Application>Microsoft Office PowerPoint</Application>
  <PresentationFormat>宽屏</PresentationFormat>
  <Paragraphs>289</Paragraphs>
  <Slides>39</Slides>
  <Notes>39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39</vt:i4>
      </vt:variant>
    </vt:vector>
  </HeadingPairs>
  <TitlesOfParts>
    <vt:vector size="52" baseType="lpstr">
      <vt:lpstr>Gill Sans</vt:lpstr>
      <vt:lpstr>等线</vt:lpstr>
      <vt:lpstr>等线 Light</vt:lpstr>
      <vt:lpstr>楷体</vt:lpstr>
      <vt:lpstr>锐字云字库美黑体1.0</vt:lpstr>
      <vt:lpstr>宋体</vt:lpstr>
      <vt:lpstr>微软雅黑</vt:lpstr>
      <vt:lpstr>Agency FB</vt:lpstr>
      <vt:lpstr>Arial</vt:lpstr>
      <vt:lpstr>Calibri</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李 东泽</cp:lastModifiedBy>
  <cp:revision>305</cp:revision>
  <dcterms:created xsi:type="dcterms:W3CDTF">2017-06-23T02:08:00Z</dcterms:created>
  <dcterms:modified xsi:type="dcterms:W3CDTF">2021-12-05T08:57:30Z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2052-11.1.0.11045</vt:lpwstr>
  </property>
</Properties>
</file>