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handoutMasterIdLst>
    <p:handoutMasterId r:id="rId57"/>
  </p:handoutMasterIdLst>
  <p:sldIdLst>
    <p:sldId id="317" r:id="rId4"/>
    <p:sldId id="258" r:id="rId6"/>
    <p:sldId id="259" r:id="rId7"/>
    <p:sldId id="437" r:id="rId8"/>
    <p:sldId id="383" r:id="rId9"/>
    <p:sldId id="458" r:id="rId10"/>
    <p:sldId id="459" r:id="rId11"/>
    <p:sldId id="575" r:id="rId12"/>
    <p:sldId id="543" r:id="rId13"/>
    <p:sldId id="509" r:id="rId14"/>
    <p:sldId id="576" r:id="rId15"/>
    <p:sldId id="461" r:id="rId16"/>
    <p:sldId id="462" r:id="rId17"/>
    <p:sldId id="463" r:id="rId18"/>
    <p:sldId id="465" r:id="rId19"/>
    <p:sldId id="578" r:id="rId20"/>
    <p:sldId id="577" r:id="rId21"/>
    <p:sldId id="542" r:id="rId22"/>
    <p:sldId id="579" r:id="rId23"/>
    <p:sldId id="580" r:id="rId24"/>
    <p:sldId id="581" r:id="rId25"/>
    <p:sldId id="582" r:id="rId26"/>
    <p:sldId id="466" r:id="rId27"/>
    <p:sldId id="583" r:id="rId28"/>
    <p:sldId id="584" r:id="rId29"/>
    <p:sldId id="586" r:id="rId30"/>
    <p:sldId id="587" r:id="rId31"/>
    <p:sldId id="588" r:id="rId32"/>
    <p:sldId id="590" r:id="rId33"/>
    <p:sldId id="585" r:id="rId34"/>
    <p:sldId id="589" r:id="rId35"/>
    <p:sldId id="478" r:id="rId36"/>
    <p:sldId id="485" r:id="rId37"/>
    <p:sldId id="486" r:id="rId38"/>
    <p:sldId id="487" r:id="rId39"/>
    <p:sldId id="488" r:id="rId40"/>
    <p:sldId id="489" r:id="rId41"/>
    <p:sldId id="490" r:id="rId42"/>
    <p:sldId id="491" r:id="rId43"/>
    <p:sldId id="492" r:id="rId44"/>
    <p:sldId id="493" r:id="rId45"/>
    <p:sldId id="499" r:id="rId46"/>
    <p:sldId id="544" r:id="rId47"/>
    <p:sldId id="471" r:id="rId48"/>
    <p:sldId id="472" r:id="rId49"/>
    <p:sldId id="473" r:id="rId50"/>
    <p:sldId id="474" r:id="rId51"/>
    <p:sldId id="591" r:id="rId52"/>
    <p:sldId id="592" r:id="rId53"/>
    <p:sldId id="593" r:id="rId54"/>
    <p:sldId id="505" r:id="rId55"/>
    <p:sldId id="427" r:id="rId56"/>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14"/>
        <p:guide pos="3839"/>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gs" Target="tags/tag24.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8.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3" Type="http://schemas.openxmlformats.org/officeDocument/2006/relationships/notesSlide" Target="../notesSlides/notesSlide23.xml"/><Relationship Id="rId12" Type="http://schemas.openxmlformats.org/officeDocument/2006/relationships/slideLayout" Target="../slideLayouts/slideLayout34.xml"/><Relationship Id="rId11" Type="http://schemas.openxmlformats.org/officeDocument/2006/relationships/image" Target="../media/image26.png"/><Relationship Id="rId10" Type="http://schemas.openxmlformats.org/officeDocument/2006/relationships/image" Target="../media/image25.png"/><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8.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8.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8.xml"/><Relationship Id="rId2" Type="http://schemas.openxmlformats.org/officeDocument/2006/relationships/image" Target="../media/image39.png"/><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8.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8.xml"/><Relationship Id="rId2" Type="http://schemas.openxmlformats.org/officeDocument/2006/relationships/image" Target="../media/image46.png"/><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9.xml"/><Relationship Id="rId2" Type="http://schemas.openxmlformats.org/officeDocument/2006/relationships/image" Target="../media/image48.png"/><Relationship Id="rId1"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4.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8.xml"/><Relationship Id="rId2" Type="http://schemas.openxmlformats.org/officeDocument/2006/relationships/image" Target="../media/image50.png"/><Relationship Id="rId1" Type="http://schemas.openxmlformats.org/officeDocument/2006/relationships/image" Target="../media/image4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5.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4.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2117641" y="3827533"/>
            <a:ext cx="7719524" cy="643890"/>
          </a:xfrm>
          <a:prstGeom prst="rect">
            <a:avLst/>
          </a:prstGeom>
          <a:noFill/>
        </p:spPr>
        <p:txBody>
          <a:bodyPr wrap="square" lIns="91412" tIns="45706" rIns="91412" bIns="45706" rtlCol="0">
            <a:spAutoFit/>
          </a:bodyPr>
          <a:lstStyle/>
          <a:p>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总体设计、</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详细</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设计汇报</a:t>
            </a:r>
            <a:endPar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207770" y="19126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业务流图</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3" name="图片 2" descr="ec9153e1d1e7f6e8169f01c03891632"/>
          <p:cNvPicPr>
            <a:picLocks noChangeAspect="1"/>
          </p:cNvPicPr>
          <p:nvPr/>
        </p:nvPicPr>
        <p:blipFill>
          <a:blip r:embed="rId1"/>
          <a:stretch>
            <a:fillRect/>
          </a:stretch>
        </p:blipFill>
        <p:spPr>
          <a:xfrm>
            <a:off x="3785870" y="1346200"/>
            <a:ext cx="7926705" cy="4445635"/>
          </a:xfrm>
          <a:prstGeom prst="rect">
            <a:avLst/>
          </a:prstGeom>
        </p:spPr>
      </p:pic>
      <p:sp>
        <p:nvSpPr>
          <p:cNvPr id="156" name="文本框 155"/>
          <p:cNvSpPr txBox="1"/>
          <p:nvPr/>
        </p:nvSpPr>
        <p:spPr>
          <a:xfrm>
            <a:off x="172720" y="2121535"/>
            <a:ext cx="3472815" cy="3046095"/>
          </a:xfrm>
          <a:prstGeom prst="rect">
            <a:avLst/>
          </a:prstGeom>
          <a:noFill/>
          <a:ln w="9525">
            <a:noFill/>
          </a:ln>
        </p:spPr>
        <p:txBody>
          <a:bodyPr wrap="square">
            <a:spAutoFit/>
          </a:bodyPr>
          <a:p>
            <a:pPr indent="0" algn="l"/>
            <a:r>
              <a:rPr lang="en-US" altLang="zh-CN" sz="1600" b="1">
                <a:solidFill>
                  <a:schemeClr val="accent2">
                    <a:lumMod val="75000"/>
                  </a:schemeClr>
                </a:solidFill>
                <a:ea typeface="宋体" panose="02010600030101010101" pitchFamily="2" charset="-122"/>
              </a:rPr>
              <a:t>        </a:t>
            </a:r>
            <a:r>
              <a:rPr lang="zh-CN" sz="1600" b="1">
                <a:solidFill>
                  <a:schemeClr val="accent2">
                    <a:lumMod val="75000"/>
                  </a:schemeClr>
                </a:solidFill>
                <a:ea typeface="宋体" panose="02010600030101010101" pitchFamily="2" charset="-122"/>
              </a:rPr>
              <a:t>如图所示，是本软件基本的一个业务流图，用户在注册或者登陆之后可以进入到主界面，若不注册，则只能进入到主界面进行浏览功能，其他功能都不能进行。登陆若非管理员账号，就可以使用论坛功能、动物城友会功能、动植物科普功能、通知和私信功能、我的信息查看功能等。若为管理员账号，则除了使用基本功能外，还能使用异常帖子审核、城友会活动审核、科普信息审核、被举报帖子以及用户审核、封禁等功能。</a:t>
            </a:r>
            <a:endParaRPr lang="zh-CN" altLang="en-US" sz="1600" b="1">
              <a:solidFill>
                <a:schemeClr val="accent2">
                  <a:lumMod val="75000"/>
                </a:schemeClr>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2880995" cy="529590"/>
            <a:chOff x="1873" y="424"/>
            <a:chExt cx="4537"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4426" cy="723"/>
            </a:xfrm>
            <a:prstGeom prst="rect">
              <a:avLst/>
            </a:prstGeom>
          </p:spPr>
          <p:txBody>
            <a:bodyPr wrap="square" lIns="91400" tIns="45699" rIns="91400" bIns="45699">
              <a:spAutoFit/>
            </a:bodyPr>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IPO</a:t>
              </a:r>
              <a:r>
                <a:rPr lang="zh-CN" altLang="en-US" sz="2400" kern="0" dirty="0">
                  <a:solidFill>
                    <a:schemeClr val="accent1"/>
                  </a:solidFill>
                  <a:latin typeface="微软雅黑" panose="020B0503020204020204" pitchFamily="34" charset="-122"/>
                  <a:ea typeface="微软雅黑" panose="020B0503020204020204" pitchFamily="34" charset="-122"/>
                </a:rPr>
                <a:t>表</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stretch>
            <a:fillRect/>
          </a:stretch>
        </p:blipFill>
        <p:spPr>
          <a:xfrm>
            <a:off x="2628265" y="1637665"/>
            <a:ext cx="5695950" cy="3876675"/>
          </a:xfrm>
          <a:prstGeom prst="rect">
            <a:avLst/>
          </a:prstGeom>
        </p:spPr>
      </p:pic>
      <p:pic>
        <p:nvPicPr>
          <p:cNvPr id="13" name="图片 12"/>
          <p:cNvPicPr>
            <a:picLocks noChangeAspect="1"/>
          </p:cNvPicPr>
          <p:nvPr/>
        </p:nvPicPr>
        <p:blipFill>
          <a:blip r:embed="rId2"/>
          <a:stretch>
            <a:fillRect/>
          </a:stretch>
        </p:blipFill>
        <p:spPr>
          <a:xfrm>
            <a:off x="2752090" y="1713865"/>
            <a:ext cx="5667375" cy="3800475"/>
          </a:xfrm>
          <a:prstGeom prst="rect">
            <a:avLst/>
          </a:prstGeom>
        </p:spPr>
      </p:pic>
      <p:pic>
        <p:nvPicPr>
          <p:cNvPr id="14" name="图片 13"/>
          <p:cNvPicPr>
            <a:picLocks noChangeAspect="1"/>
          </p:cNvPicPr>
          <p:nvPr/>
        </p:nvPicPr>
        <p:blipFill>
          <a:blip r:embed="rId3"/>
          <a:stretch>
            <a:fillRect/>
          </a:stretch>
        </p:blipFill>
        <p:spPr>
          <a:xfrm>
            <a:off x="2661920" y="1637665"/>
            <a:ext cx="584835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系统流程图</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系统流程图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系统流程图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测试计划与用户手册</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3" name="矩形 2"/>
          <p:cNvSpPr/>
          <p:nvPr/>
        </p:nvSpPr>
        <p:spPr>
          <a:xfrm>
            <a:off x="4642485" y="3199765"/>
            <a:ext cx="290703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此处通过文件展示</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378930" y="3952944"/>
            <a:ext cx="34328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详细设计报告简述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394495" cy="529590"/>
            <a:chOff x="1873" y="424"/>
            <a:chExt cx="2940"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829" cy="723"/>
            </a:xfrm>
            <a:prstGeom prst="rect">
              <a:avLst/>
            </a:prstGeom>
          </p:spPr>
          <p:txBody>
            <a:bodyPr wrap="square" lIns="91400" tIns="45699" rIns="91400" bIns="45699">
              <a:spAutoFit/>
            </a:bodyPr>
            <a:p>
              <a:pPr lvl="0" defTabSz="914400">
                <a:defRPr/>
              </a:pPr>
              <a:r>
                <a:rPr sz="2400" kern="0" dirty="0">
                  <a:solidFill>
                    <a:schemeClr val="accent1"/>
                  </a:solidFill>
                  <a:latin typeface="微软雅黑" panose="020B0503020204020204" pitchFamily="34" charset="-122"/>
                  <a:ea typeface="微软雅黑" panose="020B0503020204020204" pitchFamily="34" charset="-122"/>
                </a:rPr>
                <a:t>软件配置项级设计决策</a:t>
              </a:r>
              <a:endParaRPr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396130" y="2526665"/>
            <a:ext cx="3266336"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用户接口</a:t>
            </a:r>
            <a:endParaRPr lang="zh-CN" sz="2400" kern="0" dirty="0">
              <a:solidFill>
                <a:schemeClr val="accent1"/>
              </a:solidFill>
              <a:latin typeface="微软雅黑" panose="020B0503020204020204" pitchFamily="34" charset="-122"/>
              <a:ea typeface="微软雅黑" panose="020B0503020204020204" pitchFamily="34" charset="-122"/>
            </a:endParaRPr>
          </a:p>
        </p:txBody>
      </p:sp>
      <p:sp>
        <p:nvSpPr>
          <p:cNvPr id="3" name="矩形 2"/>
          <p:cNvSpPr/>
          <p:nvPr/>
        </p:nvSpPr>
        <p:spPr>
          <a:xfrm>
            <a:off x="5792470" y="2526665"/>
            <a:ext cx="607695" cy="1567180"/>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内</a:t>
            </a:r>
            <a:endParaRPr lang="zh-CN" sz="24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部</a:t>
            </a:r>
            <a:endParaRPr lang="zh-CN" sz="24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接</a:t>
            </a:r>
            <a:endParaRPr lang="zh-CN" sz="2400" kern="0" dirty="0">
              <a:solidFill>
                <a:schemeClr val="accent1"/>
              </a:solidFill>
              <a:latin typeface="微软雅黑" panose="020B0503020204020204" pitchFamily="34" charset="-122"/>
              <a:ea typeface="微软雅黑" panose="020B0503020204020204" pitchFamily="34" charset="-122"/>
            </a:endParaRPr>
          </a:p>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rPr>
              <a:t>口</a:t>
            </a:r>
            <a:endParaRPr lang="zh-CN" sz="2400" kern="0" dirty="0">
              <a:solidFill>
                <a:schemeClr val="accent1"/>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396240" y="3105150"/>
            <a:ext cx="5109210" cy="1198880"/>
          </a:xfrm>
          <a:prstGeom prst="rect">
            <a:avLst/>
          </a:prstGeom>
          <a:noFill/>
          <a:ln w="9525">
            <a:noFill/>
          </a:ln>
        </p:spPr>
        <p:txBody>
          <a:bodyPr wrap="square">
            <a:spAutoFit/>
          </a:bodyPr>
          <a:p>
            <a:pPr indent="266700"/>
            <a:r>
              <a:rPr b="0">
                <a:ln/>
                <a:solidFill>
                  <a:schemeClr val="accent1"/>
                </a:solidFill>
                <a:effectLst>
                  <a:outerShdw blurRad="38100" dist="25400" dir="5400000" algn="ctr" rotWithShape="0">
                    <a:srgbClr val="6E747A">
                      <a:alpha val="43000"/>
                    </a:srgbClr>
                  </a:outerShdw>
                </a:effectLst>
              </a:rPr>
              <a:t>1. 弹窗显示标准(自动登录等)</a:t>
            </a:r>
            <a:endParaRPr b="0">
              <a:ln/>
              <a:solidFill>
                <a:schemeClr val="accent1"/>
              </a:solidFill>
              <a:effectLst>
                <a:outerShdw blurRad="38100" dist="25400" dir="5400000" algn="ctr" rotWithShape="0">
                  <a:srgbClr val="6E747A">
                    <a:alpha val="43000"/>
                  </a:srgbClr>
                </a:outerShdw>
              </a:effectLst>
            </a:endParaRPr>
          </a:p>
          <a:p>
            <a:pPr indent="266700"/>
            <a:r>
              <a:rPr b="0">
                <a:ln/>
                <a:solidFill>
                  <a:schemeClr val="accent1"/>
                </a:solidFill>
                <a:effectLst>
                  <a:outerShdw blurRad="38100" dist="25400" dir="5400000" algn="ctr" rotWithShape="0">
                    <a:srgbClr val="6E747A">
                      <a:alpha val="43000"/>
                    </a:srgbClr>
                  </a:outerShdw>
                </a:effectLst>
              </a:rPr>
              <a:t>2. 屏幕布局自适应手机窗口大小</a:t>
            </a:r>
            <a:endParaRPr b="0">
              <a:ln/>
              <a:solidFill>
                <a:schemeClr val="accent1"/>
              </a:solidFill>
              <a:effectLst>
                <a:outerShdw blurRad="38100" dist="25400" dir="5400000" algn="ctr" rotWithShape="0">
                  <a:srgbClr val="6E747A">
                    <a:alpha val="43000"/>
                  </a:srgbClr>
                </a:outerShdw>
              </a:effectLst>
            </a:endParaRPr>
          </a:p>
          <a:p>
            <a:pPr indent="266700"/>
            <a:r>
              <a:rPr b="0">
                <a:ln/>
                <a:solidFill>
                  <a:schemeClr val="accent1"/>
                </a:solidFill>
                <a:effectLst>
                  <a:outerShdw blurRad="38100" dist="25400" dir="5400000" algn="ctr" rotWithShape="0">
                    <a:srgbClr val="6E747A">
                      <a:alpha val="43000"/>
                    </a:srgbClr>
                  </a:outerShdw>
                </a:effectLst>
              </a:rPr>
              <a:t>3. 将要采用的图形用户界面（GUI）标准</a:t>
            </a:r>
            <a:endParaRPr b="0">
              <a:ln/>
              <a:solidFill>
                <a:schemeClr val="accent1"/>
              </a:solidFill>
              <a:effectLst>
                <a:outerShdw blurRad="38100" dist="25400" dir="5400000" algn="ctr" rotWithShape="0">
                  <a:srgbClr val="6E747A">
                    <a:alpha val="43000"/>
                  </a:srgbClr>
                </a:outerShdw>
              </a:effectLst>
            </a:endParaRPr>
          </a:p>
          <a:p>
            <a:pPr indent="266700"/>
            <a:r>
              <a:rPr b="0">
                <a:ln/>
                <a:solidFill>
                  <a:schemeClr val="accent1"/>
                </a:solidFill>
                <a:effectLst>
                  <a:outerShdw blurRad="38100" dist="25400" dir="5400000" algn="ctr" rotWithShape="0">
                    <a:srgbClr val="6E747A">
                      <a:alpha val="43000"/>
                    </a:srgbClr>
                  </a:outerShdw>
                </a:effectLst>
              </a:rPr>
              <a:t>4.界面的各种功能按钮 </a:t>
            </a:r>
            <a:endParaRPr b="0">
              <a:ln/>
              <a:solidFill>
                <a:schemeClr val="accent1"/>
              </a:solidFill>
              <a:effectLst>
                <a:outerShdw blurRad="38100" dist="25400" dir="5400000" algn="ctr" rotWithShape="0">
                  <a:srgbClr val="6E747A">
                    <a:alpha val="43000"/>
                  </a:srgbClr>
                </a:outerShdw>
              </a:effectLst>
            </a:endParaRPr>
          </a:p>
        </p:txBody>
      </p:sp>
      <p:pic>
        <p:nvPicPr>
          <p:cNvPr id="5" name="图片 4"/>
          <p:cNvPicPr>
            <a:picLocks noChangeAspect="1"/>
          </p:cNvPicPr>
          <p:nvPr/>
        </p:nvPicPr>
        <p:blipFill>
          <a:blip r:embed="rId1"/>
          <a:stretch>
            <a:fillRect/>
          </a:stretch>
        </p:blipFill>
        <p:spPr>
          <a:xfrm>
            <a:off x="6536055" y="469265"/>
            <a:ext cx="4156075" cy="6174105"/>
          </a:xfrm>
          <a:prstGeom prst="rect">
            <a:avLst/>
          </a:prstGeom>
        </p:spPr>
      </p:pic>
      <p:cxnSp>
        <p:nvCxnSpPr>
          <p:cNvPr id="8" name="Straight Connector 37"/>
          <p:cNvCxnSpPr/>
          <p:nvPr/>
        </p:nvCxnSpPr>
        <p:spPr>
          <a:xfrm>
            <a:off x="3145155" y="4517390"/>
            <a:ext cx="1886585" cy="3175"/>
          </a:xfrm>
          <a:prstGeom prst="line">
            <a:avLst/>
          </a:prstGeom>
          <a:ln>
            <a:tailEnd type="oval" w="lg" len="lg"/>
          </a:ln>
        </p:spPr>
        <p:style>
          <a:lnRef idx="1">
            <a:schemeClr val="accent2"/>
          </a:lnRef>
          <a:fillRef idx="0">
            <a:schemeClr val="accent2"/>
          </a:fillRef>
          <a:effectRef idx="0">
            <a:schemeClr val="accent2"/>
          </a:effectRef>
          <a:fontRef idx="minor">
            <a:schemeClr val="tx1"/>
          </a:fontRef>
        </p:style>
      </p:cxnSp>
      <p:cxnSp>
        <p:nvCxnSpPr>
          <p:cNvPr id="16" name="Straight Connector 37"/>
          <p:cNvCxnSpPr/>
          <p:nvPr/>
        </p:nvCxnSpPr>
        <p:spPr>
          <a:xfrm>
            <a:off x="5020945" y="3389630"/>
            <a:ext cx="10795" cy="1130935"/>
          </a:xfrm>
          <a:prstGeom prst="line">
            <a:avLst/>
          </a:prstGeom>
          <a:ln>
            <a:tailEnd type="oval" w="lg" len="lg"/>
          </a:ln>
        </p:spPr>
        <p:style>
          <a:lnRef idx="1">
            <a:schemeClr val="accent2"/>
          </a:lnRef>
          <a:fillRef idx="0">
            <a:schemeClr val="accent2"/>
          </a:fillRef>
          <a:effectRef idx="0">
            <a:schemeClr val="accent2"/>
          </a:effectRef>
          <a:fontRef idx="minor">
            <a:schemeClr val="tx1"/>
          </a:fontRef>
        </p:style>
      </p:cxnSp>
      <p:cxnSp>
        <p:nvCxnSpPr>
          <p:cNvPr id="6" name="Straight Connector 37"/>
          <p:cNvCxnSpPr/>
          <p:nvPr/>
        </p:nvCxnSpPr>
        <p:spPr>
          <a:xfrm flipH="1">
            <a:off x="249555" y="2407285"/>
            <a:ext cx="1068070" cy="0"/>
          </a:xfrm>
          <a:prstGeom prst="line">
            <a:avLst/>
          </a:prstGeom>
          <a:ln>
            <a:tailEnd type="oval" w="lg" len="lg"/>
          </a:ln>
        </p:spPr>
        <p:style>
          <a:lnRef idx="1">
            <a:schemeClr val="accent2"/>
          </a:lnRef>
          <a:fillRef idx="0">
            <a:schemeClr val="accent2"/>
          </a:fillRef>
          <a:effectRef idx="0">
            <a:schemeClr val="accent2"/>
          </a:effectRef>
          <a:fontRef idx="minor">
            <a:schemeClr val="tx1"/>
          </a:fontRef>
        </p:style>
      </p:cxnSp>
      <p:cxnSp>
        <p:nvCxnSpPr>
          <p:cNvPr id="9" name="Straight Connector 37"/>
          <p:cNvCxnSpPr/>
          <p:nvPr/>
        </p:nvCxnSpPr>
        <p:spPr>
          <a:xfrm flipV="1">
            <a:off x="249555" y="2399030"/>
            <a:ext cx="0" cy="1225550"/>
          </a:xfrm>
          <a:prstGeom prst="line">
            <a:avLst/>
          </a:prstGeom>
          <a:ln>
            <a:tailEnd type="oval" w="lg" len="lg"/>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50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运行设计决策</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3" name="矩形 2"/>
          <p:cNvSpPr/>
          <p:nvPr/>
        </p:nvSpPr>
        <p:spPr>
          <a:xfrm>
            <a:off x="1764030" y="1189990"/>
            <a:ext cx="2886075"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用户功能模块组合</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aphicFrame>
        <p:nvGraphicFramePr>
          <p:cNvPr id="2" name="表格 1"/>
          <p:cNvGraphicFramePr/>
          <p:nvPr>
            <p:custDataLst>
              <p:tags r:id="rId1"/>
            </p:custDataLst>
          </p:nvPr>
        </p:nvGraphicFramePr>
        <p:xfrm>
          <a:off x="658495" y="1756410"/>
          <a:ext cx="5097145" cy="3934460"/>
        </p:xfrm>
        <a:graphic>
          <a:graphicData uri="http://schemas.openxmlformats.org/drawingml/2006/table">
            <a:tbl>
              <a:tblPr firstRow="1" bandRow="1">
                <a:tableStyleId>{22838BEF-8BB2-4498-84A7-C5851F593DF1}</a:tableStyleId>
              </a:tblPr>
              <a:tblGrid>
                <a:gridCol w="1181735"/>
                <a:gridCol w="3915410"/>
              </a:tblGrid>
              <a:tr h="258445">
                <a:tc>
                  <a:txBody>
                    <a:bodyPr/>
                    <a:p>
                      <a:pPr indent="0" algn="ctr">
                        <a:buNone/>
                      </a:pPr>
                      <a:r>
                        <a:rPr lang="en-US" sz="1200"/>
                        <a:t>功能模块</a:t>
                      </a:r>
                      <a:endParaRPr lang="en-US" altLang="en-US" sz="1200"/>
                    </a:p>
                  </a:txBody>
                  <a:tcPr marL="68580" marR="68580" marT="0" marB="0" vert="horz" anchor="t" anchorCtr="0"/>
                </a:tc>
                <a:tc>
                  <a:txBody>
                    <a:bodyPr/>
                    <a:p>
                      <a:pPr indent="0" algn="ctr">
                        <a:buNone/>
                      </a:pPr>
                      <a:r>
                        <a:rPr lang="en-US" sz="1200"/>
                        <a:t>主要功能</a:t>
                      </a:r>
                      <a:endParaRPr lang="en-US" altLang="en-US" sz="1200"/>
                    </a:p>
                  </a:txBody>
                  <a:tcPr marL="68580" marR="68580" marT="0" marB="0" vert="horz" anchor="t" anchorCtr="0"/>
                </a:tc>
              </a:tr>
              <a:tr h="315595">
                <a:tc>
                  <a:txBody>
                    <a:bodyPr/>
                    <a:p>
                      <a:pPr indent="0" algn="ctr">
                        <a:buNone/>
                      </a:pPr>
                      <a:r>
                        <a:rPr lang="en-US" sz="1200"/>
                        <a:t>登录</a:t>
                      </a:r>
                      <a:endParaRPr lang="en-US" altLang="en-US" sz="1200"/>
                    </a:p>
                  </a:txBody>
                  <a:tcPr marL="68580" marR="68580" marT="0" marB="0" vert="horz" anchor="t" anchorCtr="0"/>
                </a:tc>
                <a:tc>
                  <a:txBody>
                    <a:bodyPr/>
                    <a:p>
                      <a:pPr indent="0" algn="ctr">
                        <a:buNone/>
                      </a:pPr>
                      <a:r>
                        <a:rPr lang="en-US" sz="1200"/>
                        <a:t>输入账号密码进行登录</a:t>
                      </a:r>
                      <a:endParaRPr lang="en-US" altLang="en-US" sz="1200"/>
                    </a:p>
                  </a:txBody>
                  <a:tcPr marL="68580" marR="68580" marT="0" marB="0" vert="horz" anchor="t" anchorCtr="0"/>
                </a:tc>
              </a:tr>
              <a:tr h="259080">
                <a:tc>
                  <a:txBody>
                    <a:bodyPr/>
                    <a:p>
                      <a:pPr indent="0" algn="ctr">
                        <a:buNone/>
                      </a:pPr>
                      <a:r>
                        <a:rPr lang="en-US" sz="1200"/>
                        <a:t>注册</a:t>
                      </a:r>
                      <a:endParaRPr lang="en-US" altLang="en-US" sz="1200"/>
                    </a:p>
                  </a:txBody>
                  <a:tcPr marL="68580" marR="68580" marT="0" marB="0" vert="horz" anchor="t" anchorCtr="0"/>
                </a:tc>
                <a:tc>
                  <a:txBody>
                    <a:bodyPr/>
                    <a:p>
                      <a:pPr indent="0" algn="ctr">
                        <a:buNone/>
                      </a:pPr>
                      <a:r>
                        <a:rPr lang="en-US" sz="1200"/>
                        <a:t>输入用户信息进行注册</a:t>
                      </a:r>
                      <a:endParaRPr lang="en-US" altLang="en-US" sz="1200"/>
                    </a:p>
                  </a:txBody>
                  <a:tcPr marL="68580" marR="68580" marT="0" marB="0" vert="horz" anchor="t" anchorCtr="0"/>
                </a:tc>
              </a:tr>
              <a:tr h="257810">
                <a:tc>
                  <a:txBody>
                    <a:bodyPr/>
                    <a:p>
                      <a:pPr indent="0" algn="ctr">
                        <a:buNone/>
                      </a:pPr>
                      <a:r>
                        <a:rPr lang="en-US" sz="1200"/>
                        <a:t>修改信息</a:t>
                      </a:r>
                      <a:endParaRPr lang="en-US" altLang="en-US" sz="1200"/>
                    </a:p>
                  </a:txBody>
                  <a:tcPr marL="68580" marR="68580" marT="0" marB="0" vert="horz" anchor="t" anchorCtr="0"/>
                </a:tc>
                <a:tc>
                  <a:txBody>
                    <a:bodyPr/>
                    <a:p>
                      <a:pPr indent="0" algn="ctr">
                        <a:buNone/>
                      </a:pPr>
                      <a:r>
                        <a:rPr lang="en-US" sz="1200"/>
                        <a:t>输入新的用户信息并保存</a:t>
                      </a:r>
                      <a:endParaRPr lang="en-US" altLang="en-US" sz="1200"/>
                    </a:p>
                  </a:txBody>
                  <a:tcPr marL="68580" marR="68580" marT="0" marB="0" vert="horz" anchor="t" anchorCtr="0"/>
                </a:tc>
              </a:tr>
              <a:tr h="259080">
                <a:tc>
                  <a:txBody>
                    <a:bodyPr/>
                    <a:p>
                      <a:pPr indent="0" algn="ctr">
                        <a:buNone/>
                      </a:pPr>
                      <a:r>
                        <a:rPr lang="en-US" sz="1200"/>
                        <a:t>重置密码</a:t>
                      </a:r>
                      <a:endParaRPr lang="en-US" altLang="en-US" sz="1200"/>
                    </a:p>
                  </a:txBody>
                  <a:tcPr marL="68580" marR="68580" marT="0" marB="0" vert="horz" anchor="t" anchorCtr="0"/>
                </a:tc>
                <a:tc>
                  <a:txBody>
                    <a:bodyPr/>
                    <a:p>
                      <a:pPr indent="0" algn="ctr">
                        <a:buNone/>
                      </a:pPr>
                      <a:r>
                        <a:rPr lang="en-US" sz="1200"/>
                        <a:t>输入与旧密码不同的新密码进行重置密码</a:t>
                      </a:r>
                      <a:endParaRPr lang="en-US" altLang="en-US" sz="1200"/>
                    </a:p>
                  </a:txBody>
                  <a:tcPr marL="68580" marR="68580" marT="0" marB="0" vert="horz" anchor="t" anchorCtr="0"/>
                </a:tc>
              </a:tr>
              <a:tr h="257810">
                <a:tc>
                  <a:txBody>
                    <a:bodyPr/>
                    <a:p>
                      <a:pPr indent="0" algn="ctr">
                        <a:buNone/>
                      </a:pPr>
                      <a:r>
                        <a:rPr lang="en-US" sz="1200"/>
                        <a:t>退出登录</a:t>
                      </a:r>
                      <a:endParaRPr lang="en-US" altLang="en-US" sz="1200"/>
                    </a:p>
                  </a:txBody>
                  <a:tcPr marL="68580" marR="68580" marT="0" marB="0" vert="horz" anchor="t" anchorCtr="0"/>
                </a:tc>
                <a:tc>
                  <a:txBody>
                    <a:bodyPr/>
                    <a:p>
                      <a:pPr indent="0" algn="ctr">
                        <a:buNone/>
                      </a:pPr>
                      <a:r>
                        <a:rPr lang="en-US" sz="1200"/>
                        <a:t>用户退出登录</a:t>
                      </a:r>
                      <a:endParaRPr lang="en-US" altLang="en-US" sz="1200"/>
                    </a:p>
                  </a:txBody>
                  <a:tcPr marL="68580" marR="68580" marT="0" marB="0" vert="horz" anchor="t" anchorCtr="0"/>
                </a:tc>
              </a:tr>
              <a:tr h="258445">
                <a:tc>
                  <a:txBody>
                    <a:bodyPr/>
                    <a:p>
                      <a:pPr indent="0" algn="ctr">
                        <a:buNone/>
                      </a:pPr>
                      <a:r>
                        <a:rPr lang="en-US" sz="1200"/>
                        <a:t>注销账号</a:t>
                      </a:r>
                      <a:endParaRPr lang="en-US" altLang="en-US" sz="1200"/>
                    </a:p>
                  </a:txBody>
                  <a:tcPr marL="68580" marR="68580" marT="0" marB="0" vert="horz" anchor="t" anchorCtr="0"/>
                </a:tc>
                <a:tc>
                  <a:txBody>
                    <a:bodyPr/>
                    <a:p>
                      <a:pPr indent="0" algn="ctr">
                        <a:buNone/>
                      </a:pPr>
                      <a:r>
                        <a:rPr lang="en-US" sz="1200"/>
                        <a:t>删除与当前账号相关的所有信息</a:t>
                      </a:r>
                      <a:endParaRPr lang="en-US" altLang="en-US" sz="1200"/>
                    </a:p>
                  </a:txBody>
                  <a:tcPr marL="68580" marR="68580" marT="0" marB="0" vert="horz" anchor="t" anchorCtr="0"/>
                </a:tc>
              </a:tr>
              <a:tr h="259080">
                <a:tc>
                  <a:txBody>
                    <a:bodyPr/>
                    <a:p>
                      <a:pPr indent="0" algn="ctr">
                        <a:buNone/>
                      </a:pPr>
                      <a:r>
                        <a:rPr lang="en-US" sz="1200"/>
                        <a:t>发帖</a:t>
                      </a:r>
                      <a:endParaRPr lang="en-US" altLang="en-US" sz="1200"/>
                    </a:p>
                  </a:txBody>
                  <a:tcPr marL="68580" marR="68580" marT="0" marB="0" vert="horz" anchor="t" anchorCtr="0"/>
                </a:tc>
                <a:tc>
                  <a:txBody>
                    <a:bodyPr/>
                    <a:p>
                      <a:pPr indent="0" algn="ctr">
                        <a:buNone/>
                      </a:pPr>
                      <a:r>
                        <a:rPr lang="en-US" sz="1200"/>
                        <a:t>在论坛上发布帖子</a:t>
                      </a:r>
                      <a:endParaRPr lang="en-US" altLang="en-US" sz="1200"/>
                    </a:p>
                  </a:txBody>
                  <a:tcPr marL="68580" marR="68580" marT="0" marB="0" vert="horz" anchor="t" anchorCtr="0"/>
                </a:tc>
              </a:tr>
              <a:tr h="257810">
                <a:tc>
                  <a:txBody>
                    <a:bodyPr/>
                    <a:p>
                      <a:pPr indent="0" algn="ctr">
                        <a:buNone/>
                      </a:pPr>
                      <a:r>
                        <a:rPr lang="en-US" sz="1200"/>
                        <a:t>点赞</a:t>
                      </a:r>
                      <a:endParaRPr lang="en-US" altLang="en-US" sz="1200"/>
                    </a:p>
                  </a:txBody>
                  <a:tcPr marL="68580" marR="68580" marT="0" marB="0" vert="horz" anchor="t" anchorCtr="0"/>
                </a:tc>
                <a:tc>
                  <a:txBody>
                    <a:bodyPr/>
                    <a:p>
                      <a:pPr indent="0" algn="ctr">
                        <a:buNone/>
                      </a:pPr>
                      <a:r>
                        <a:rPr lang="en-US" sz="1200"/>
                        <a:t>点赞帖子</a:t>
                      </a:r>
                      <a:endParaRPr lang="en-US" altLang="en-US" sz="1200"/>
                    </a:p>
                  </a:txBody>
                  <a:tcPr marL="68580" marR="68580" marT="0" marB="0" vert="horz" anchor="t" anchorCtr="0"/>
                </a:tc>
              </a:tr>
              <a:tr h="258445">
                <a:tc>
                  <a:txBody>
                    <a:bodyPr/>
                    <a:p>
                      <a:pPr indent="0" algn="ctr">
                        <a:buNone/>
                      </a:pPr>
                      <a:r>
                        <a:rPr lang="en-US" sz="1200"/>
                        <a:t>评论</a:t>
                      </a:r>
                      <a:endParaRPr lang="en-US" altLang="en-US" sz="1200"/>
                    </a:p>
                  </a:txBody>
                  <a:tcPr marL="68580" marR="68580" marT="0" marB="0" vert="horz" anchor="t" anchorCtr="0"/>
                </a:tc>
                <a:tc>
                  <a:txBody>
                    <a:bodyPr/>
                    <a:p>
                      <a:pPr indent="0" algn="ctr">
                        <a:buNone/>
                      </a:pPr>
                      <a:r>
                        <a:rPr lang="en-US" sz="1200"/>
                        <a:t>评论帖子</a:t>
                      </a:r>
                      <a:endParaRPr lang="en-US" altLang="en-US" sz="1200"/>
                    </a:p>
                  </a:txBody>
                  <a:tcPr marL="68580" marR="68580" marT="0" marB="0" vert="horz" anchor="t" anchorCtr="0"/>
                </a:tc>
              </a:tr>
              <a:tr h="259715">
                <a:tc>
                  <a:txBody>
                    <a:bodyPr/>
                    <a:p>
                      <a:pPr indent="0" algn="ctr">
                        <a:buNone/>
                      </a:pPr>
                      <a:r>
                        <a:rPr lang="en-US" sz="1200"/>
                        <a:t>收藏</a:t>
                      </a:r>
                      <a:endParaRPr lang="en-US" altLang="en-US" sz="1200"/>
                    </a:p>
                  </a:txBody>
                  <a:tcPr marL="68580" marR="68580" marT="0" marB="0" vert="horz" anchor="t" anchorCtr="0"/>
                </a:tc>
                <a:tc>
                  <a:txBody>
                    <a:bodyPr/>
                    <a:p>
                      <a:pPr indent="0" algn="ctr">
                        <a:buNone/>
                      </a:pPr>
                      <a:r>
                        <a:rPr lang="en-US" sz="1200"/>
                        <a:t>收藏帖子</a:t>
                      </a:r>
                      <a:endParaRPr lang="en-US" altLang="en-US" sz="1200"/>
                    </a:p>
                  </a:txBody>
                  <a:tcPr marL="68580" marR="68580" marT="0" marB="0" vert="horz" anchor="t" anchorCtr="0"/>
                </a:tc>
              </a:tr>
              <a:tr h="257810">
                <a:tc>
                  <a:txBody>
                    <a:bodyPr/>
                    <a:p>
                      <a:pPr indent="0" algn="ctr">
                        <a:buNone/>
                      </a:pPr>
                      <a:r>
                        <a:rPr lang="en-US" sz="1200"/>
                        <a:t>举报</a:t>
                      </a:r>
                      <a:endParaRPr lang="en-US" altLang="en-US" sz="1200"/>
                    </a:p>
                  </a:txBody>
                  <a:tcPr marL="68580" marR="68580" marT="0" marB="0" vert="horz" anchor="t" anchorCtr="0"/>
                </a:tc>
                <a:tc>
                  <a:txBody>
                    <a:bodyPr/>
                    <a:p>
                      <a:pPr indent="0" algn="ctr">
                        <a:buNone/>
                      </a:pPr>
                      <a:r>
                        <a:rPr lang="en-US" sz="1200"/>
                        <a:t>举报帖子</a:t>
                      </a:r>
                      <a:endParaRPr lang="en-US" altLang="en-US" sz="1200"/>
                    </a:p>
                  </a:txBody>
                  <a:tcPr marL="68580" marR="68580" marT="0" marB="0" vert="horz" anchor="t" anchorCtr="0"/>
                </a:tc>
              </a:tr>
              <a:tr h="258445">
                <a:tc>
                  <a:txBody>
                    <a:bodyPr/>
                    <a:p>
                      <a:pPr indent="0" algn="ctr">
                        <a:buNone/>
                      </a:pPr>
                      <a:r>
                        <a:rPr lang="en-US" sz="1200"/>
                        <a:t>赞赏</a:t>
                      </a:r>
                      <a:endParaRPr lang="en-US" altLang="en-US" sz="1200"/>
                    </a:p>
                  </a:txBody>
                  <a:tcPr marL="68580" marR="68580" marT="0" marB="0" vert="horz" anchor="t" anchorCtr="0"/>
                </a:tc>
                <a:tc>
                  <a:txBody>
                    <a:bodyPr/>
                    <a:p>
                      <a:pPr indent="0" algn="ctr">
                        <a:buNone/>
                      </a:pPr>
                      <a:r>
                        <a:rPr lang="en-US" sz="1200"/>
                        <a:t>帖子</a:t>
                      </a:r>
                      <a:endParaRPr lang="en-US" altLang="en-US" sz="1200"/>
                    </a:p>
                  </a:txBody>
                  <a:tcPr marL="68580" marR="68580" marT="0" marB="0" vert="horz" anchor="t" anchorCtr="0"/>
                </a:tc>
              </a:tr>
              <a:tr h="258445">
                <a:tc>
                  <a:txBody>
                    <a:bodyPr/>
                    <a:p>
                      <a:pPr indent="0" algn="ctr">
                        <a:buNone/>
                      </a:pPr>
                      <a:r>
                        <a:rPr lang="en-US" sz="1200"/>
                        <a:t>发起活动</a:t>
                      </a:r>
                      <a:endParaRPr lang="en-US" altLang="en-US" sz="1200"/>
                    </a:p>
                  </a:txBody>
                  <a:tcPr marL="68580" marR="68580" marT="0" marB="0" vert="horz" anchor="t" anchorCtr="0"/>
                </a:tc>
                <a:tc>
                  <a:txBody>
                    <a:bodyPr/>
                    <a:p>
                      <a:pPr indent="0" algn="ctr">
                        <a:buNone/>
                      </a:pPr>
                      <a:r>
                        <a:rPr lang="en-US" sz="1200"/>
                        <a:t>在动物城友会里发起一个活动</a:t>
                      </a:r>
                      <a:endParaRPr lang="en-US" altLang="en-US" sz="1200"/>
                    </a:p>
                  </a:txBody>
                  <a:tcPr marL="68580" marR="68580" marT="0" marB="0" vert="horz" anchor="t" anchorCtr="0"/>
                </a:tc>
              </a:tr>
              <a:tr h="258445">
                <a:tc>
                  <a:txBody>
                    <a:bodyPr/>
                    <a:p>
                      <a:pPr indent="0" algn="ctr">
                        <a:buNone/>
                      </a:pPr>
                      <a:r>
                        <a:rPr lang="en-US" sz="1200"/>
                        <a:t>查看活动</a:t>
                      </a:r>
                      <a:endParaRPr lang="en-US" altLang="en-US" sz="1200"/>
                    </a:p>
                  </a:txBody>
                  <a:tcPr marL="68580" marR="68580" marT="0" marB="0" vert="horz" anchor="t" anchorCtr="0"/>
                </a:tc>
                <a:tc>
                  <a:txBody>
                    <a:bodyPr/>
                    <a:p>
                      <a:pPr indent="0" algn="ctr">
                        <a:buNone/>
                      </a:pPr>
                      <a:r>
                        <a:rPr lang="en-US" sz="1200"/>
                        <a:t>查看自己加入的活动或者现有的活动</a:t>
                      </a:r>
                      <a:endParaRPr lang="en-US" altLang="en-US" sz="1200"/>
                    </a:p>
                  </a:txBody>
                  <a:tcPr marL="68580" marR="68580" marT="0" marB="0" vert="horz" anchor="t" anchorCtr="0"/>
                </a:tc>
              </a:tr>
            </a:tbl>
          </a:graphicData>
        </a:graphic>
      </p:graphicFrame>
      <p:graphicFrame>
        <p:nvGraphicFramePr>
          <p:cNvPr id="8" name="表格 7"/>
          <p:cNvGraphicFramePr/>
          <p:nvPr>
            <p:custDataLst>
              <p:tags r:id="rId2"/>
            </p:custDataLst>
          </p:nvPr>
        </p:nvGraphicFramePr>
        <p:xfrm>
          <a:off x="6208395" y="1756410"/>
          <a:ext cx="5146040" cy="3935095"/>
        </p:xfrm>
        <a:graphic>
          <a:graphicData uri="http://schemas.openxmlformats.org/drawingml/2006/table">
            <a:tbl>
              <a:tblPr firstRow="1" bandRow="1">
                <a:tableStyleId>{C4B1156A-380E-4F78-BDF5-A606A8083BF9}</a:tableStyleId>
              </a:tblPr>
              <a:tblGrid>
                <a:gridCol w="1193165"/>
                <a:gridCol w="3952875"/>
              </a:tblGrid>
              <a:tr h="214630">
                <a:tc>
                  <a:txBody>
                    <a:bodyPr/>
                    <a:p>
                      <a:pPr indent="0" algn="ctr">
                        <a:buNone/>
                      </a:pPr>
                      <a:r>
                        <a:rPr lang="en-US" sz="1200"/>
                        <a:t>功能模块</a:t>
                      </a:r>
                      <a:endParaRPr lang="en-US" altLang="en-US" sz="1200"/>
                    </a:p>
                  </a:txBody>
                  <a:tcPr marL="68580" marR="68580" marT="0" marB="0" vert="horz" anchor="ctr" anchorCtr="0"/>
                </a:tc>
                <a:tc>
                  <a:txBody>
                    <a:bodyPr/>
                    <a:p>
                      <a:pPr indent="0" algn="ctr">
                        <a:buNone/>
                      </a:pPr>
                      <a:r>
                        <a:rPr lang="en-US" sz="1200"/>
                        <a:t>控制方法</a:t>
                      </a:r>
                      <a:endParaRPr lang="en-US" altLang="en-US" sz="1200"/>
                    </a:p>
                  </a:txBody>
                  <a:tcPr marL="68580" marR="68580" marT="0" marB="0" vert="horz" anchor="ctr" anchorCtr="0"/>
                </a:tc>
              </a:tr>
              <a:tr h="493395">
                <a:tc>
                  <a:txBody>
                    <a:bodyPr/>
                    <a:p>
                      <a:pPr indent="0" algn="ctr">
                        <a:buNone/>
                      </a:pPr>
                      <a:r>
                        <a:rPr lang="en-US" sz="1200"/>
                        <a:t>登录</a:t>
                      </a:r>
                      <a:endParaRPr lang="en-US" altLang="en-US" sz="1200"/>
                    </a:p>
                  </a:txBody>
                  <a:tcPr marL="68580" marR="68580" marT="0" marB="0" vert="horz" anchor="ctr" anchorCtr="0"/>
                </a:tc>
                <a:tc>
                  <a:txBody>
                    <a:bodyPr/>
                    <a:p>
                      <a:pPr indent="0" algn="ctr">
                        <a:buNone/>
                      </a:pPr>
                      <a:r>
                        <a:rPr lang="en-US" sz="1200"/>
                        <a:t>验证用户名与密码或微信账号，系统核对后才能进行登录</a:t>
                      </a:r>
                      <a:endParaRPr lang="en-US" altLang="en-US" sz="1200"/>
                    </a:p>
                  </a:txBody>
                  <a:tcPr marL="68580" marR="68580" marT="0" marB="0" vert="horz" anchor="ctr" anchorCtr="0"/>
                </a:tc>
              </a:tr>
              <a:tr h="430530">
                <a:tc>
                  <a:txBody>
                    <a:bodyPr/>
                    <a:p>
                      <a:pPr indent="0" algn="ctr">
                        <a:buNone/>
                      </a:pPr>
                      <a:r>
                        <a:rPr lang="en-US" sz="1200"/>
                        <a:t>注册</a:t>
                      </a:r>
                      <a:endParaRPr lang="en-US" altLang="en-US" sz="1200"/>
                    </a:p>
                  </a:txBody>
                  <a:tcPr marL="68580" marR="68580" marT="0" marB="0" vert="horz" anchor="ctr" anchorCtr="0"/>
                </a:tc>
                <a:tc>
                  <a:txBody>
                    <a:bodyPr/>
                    <a:p>
                      <a:pPr indent="0" algn="ctr">
                        <a:buNone/>
                      </a:pPr>
                      <a:r>
                        <a:rPr lang="en-US" sz="1200"/>
                        <a:t>验证微信号是否已在本小程序注册过，系统核对后才能进行注册</a:t>
                      </a:r>
                      <a:endParaRPr lang="en-US" altLang="en-US" sz="1200"/>
                    </a:p>
                  </a:txBody>
                  <a:tcPr marL="68580" marR="68580" marT="0" marB="0" vert="horz" anchor="ctr" anchorCtr="0"/>
                </a:tc>
              </a:tr>
              <a:tr h="214630">
                <a:tc>
                  <a:txBody>
                    <a:bodyPr/>
                    <a:p>
                      <a:pPr indent="0" algn="ctr">
                        <a:buNone/>
                      </a:pPr>
                      <a:r>
                        <a:rPr lang="en-US" sz="1200"/>
                        <a:t>修改信息</a:t>
                      </a:r>
                      <a:endParaRPr lang="en-US" altLang="en-US" sz="1200"/>
                    </a:p>
                  </a:txBody>
                  <a:tcPr marL="68580" marR="68580" marT="0" marB="0" vert="horz" anchor="ctr" anchorCtr="0"/>
                </a:tc>
                <a:tc>
                  <a:txBody>
                    <a:bodyPr/>
                    <a:p>
                      <a:pPr indent="0" algn="ctr">
                        <a:buNone/>
                      </a:pPr>
                      <a:r>
                        <a:rPr lang="en-US" sz="1200"/>
                        <a:t>（无需特别验证）</a:t>
                      </a:r>
                      <a:endParaRPr lang="en-US" altLang="en-US" sz="1200"/>
                    </a:p>
                  </a:txBody>
                  <a:tcPr marL="68580" marR="68580" marT="0" marB="0" vert="horz" anchor="ctr" anchorCtr="0"/>
                </a:tc>
              </a:tr>
              <a:tr h="215900">
                <a:tc>
                  <a:txBody>
                    <a:bodyPr/>
                    <a:p>
                      <a:pPr indent="0" algn="ctr">
                        <a:buNone/>
                      </a:pPr>
                      <a:r>
                        <a:rPr lang="en-US" sz="1200"/>
                        <a:t>重置密码</a:t>
                      </a:r>
                      <a:endParaRPr lang="en-US" altLang="en-US" sz="1200"/>
                    </a:p>
                  </a:txBody>
                  <a:tcPr marL="68580" marR="68580" marT="0" marB="0" vert="horz" anchor="ctr" anchorCtr="0"/>
                </a:tc>
                <a:tc>
                  <a:txBody>
                    <a:bodyPr/>
                    <a:p>
                      <a:pPr indent="0" algn="ctr">
                        <a:buNone/>
                      </a:pPr>
                      <a:r>
                        <a:rPr lang="en-US" sz="1200"/>
                        <a:t>验证新密码旧密码是否相同，系统核对后才能重置</a:t>
                      </a:r>
                      <a:endParaRPr lang="en-US" altLang="en-US" sz="1200"/>
                    </a:p>
                  </a:txBody>
                  <a:tcPr marL="68580" marR="68580" marT="0" marB="0" vert="horz" anchor="ctr" anchorCtr="0"/>
                </a:tc>
              </a:tr>
              <a:tr h="214630">
                <a:tc>
                  <a:txBody>
                    <a:bodyPr/>
                    <a:p>
                      <a:pPr indent="0" algn="ctr">
                        <a:buNone/>
                      </a:pPr>
                      <a:r>
                        <a:rPr lang="en-US" sz="1200"/>
                        <a:t>退出登录</a:t>
                      </a:r>
                      <a:endParaRPr lang="en-US" altLang="en-US" sz="1200"/>
                    </a:p>
                  </a:txBody>
                  <a:tcPr marL="68580" marR="68580" marT="0" marB="0" vert="horz" anchor="ctr" anchorCtr="0"/>
                </a:tc>
                <a:tc>
                  <a:txBody>
                    <a:bodyPr/>
                    <a:p>
                      <a:pPr indent="0" algn="ctr">
                        <a:buNone/>
                      </a:pPr>
                      <a:r>
                        <a:rPr lang="en-US" sz="1200"/>
                        <a:t>询问用户是否确认退出后，再运行下一步</a:t>
                      </a:r>
                      <a:endParaRPr lang="en-US" altLang="en-US" sz="1200"/>
                    </a:p>
                  </a:txBody>
                  <a:tcPr marL="68580" marR="68580" marT="0" marB="0" vert="horz" anchor="ctr" anchorCtr="0"/>
                </a:tc>
              </a:tr>
              <a:tr h="430530">
                <a:tc>
                  <a:txBody>
                    <a:bodyPr/>
                    <a:p>
                      <a:pPr indent="0" algn="ctr">
                        <a:buNone/>
                      </a:pPr>
                      <a:r>
                        <a:rPr lang="en-US" sz="1200"/>
                        <a:t>注销账号</a:t>
                      </a:r>
                      <a:endParaRPr lang="en-US" altLang="en-US" sz="1200"/>
                    </a:p>
                  </a:txBody>
                  <a:tcPr marL="68580" marR="68580" marT="0" marB="0" vert="horz" anchor="ctr" anchorCtr="0"/>
                </a:tc>
                <a:tc>
                  <a:txBody>
                    <a:bodyPr/>
                    <a:p>
                      <a:pPr indent="0" algn="ctr">
                        <a:buNone/>
                      </a:pPr>
                      <a:r>
                        <a:rPr lang="en-US" sz="1200"/>
                        <a:t>输入密码判断是否正确，后询问用户是否确认注销，确认后再运行下一步</a:t>
                      </a:r>
                      <a:endParaRPr lang="en-US" altLang="en-US" sz="1200"/>
                    </a:p>
                  </a:txBody>
                  <a:tcPr marL="68580" marR="68580" marT="0" marB="0" vert="horz" anchor="ctr" anchorCtr="0"/>
                </a:tc>
              </a:tr>
              <a:tr h="430530">
                <a:tc>
                  <a:txBody>
                    <a:bodyPr/>
                    <a:p>
                      <a:pPr indent="0" algn="ctr">
                        <a:buNone/>
                      </a:pPr>
                      <a:r>
                        <a:rPr lang="en-US" sz="1200"/>
                        <a:t>发帖</a:t>
                      </a:r>
                      <a:endParaRPr lang="en-US" altLang="en-US" sz="1200"/>
                    </a:p>
                  </a:txBody>
                  <a:tcPr marL="68580" marR="68580" marT="0" marB="0" vert="horz" anchor="t" anchorCtr="0"/>
                </a:tc>
                <a:tc>
                  <a:txBody>
                    <a:bodyPr/>
                    <a:p>
                      <a:pPr indent="0" algn="ctr">
                        <a:buNone/>
                      </a:pPr>
                      <a:r>
                        <a:rPr lang="en-US" sz="1200"/>
                        <a:t>验证帖子内容是否含有违规信息，附件是否符合要求</a:t>
                      </a:r>
                      <a:endParaRPr lang="en-US" altLang="en-US" sz="1200"/>
                    </a:p>
                  </a:txBody>
                  <a:tcPr marL="68580" marR="68580" marT="0" marB="0" vert="horz" anchor="t" anchorCtr="0"/>
                </a:tc>
              </a:tr>
              <a:tr h="214630">
                <a:tc>
                  <a:txBody>
                    <a:bodyPr/>
                    <a:p>
                      <a:pPr indent="0" algn="ctr">
                        <a:buNone/>
                      </a:pPr>
                      <a:r>
                        <a:rPr lang="en-US" sz="1200"/>
                        <a:t>点赞</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4630">
                <a:tc>
                  <a:txBody>
                    <a:bodyPr/>
                    <a:p>
                      <a:pPr indent="0" algn="ctr">
                        <a:buNone/>
                      </a:pPr>
                      <a:r>
                        <a:rPr lang="en-US" sz="1200"/>
                        <a:t>评论</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5900">
                <a:tc>
                  <a:txBody>
                    <a:bodyPr/>
                    <a:p>
                      <a:pPr indent="0" algn="ctr">
                        <a:buNone/>
                      </a:pPr>
                      <a:r>
                        <a:rPr lang="en-US" sz="1200"/>
                        <a:t>举报</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4630">
                <a:tc>
                  <a:txBody>
                    <a:bodyPr/>
                    <a:p>
                      <a:pPr indent="0" algn="ctr">
                        <a:buNone/>
                      </a:pPr>
                      <a:r>
                        <a:rPr lang="en-US" sz="1200"/>
                        <a:t>赞赏</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5900">
                <a:tc>
                  <a:txBody>
                    <a:bodyPr/>
                    <a:p>
                      <a:pPr indent="0" algn="ctr">
                        <a:buNone/>
                      </a:pPr>
                      <a:r>
                        <a:rPr lang="en-US" sz="1200"/>
                        <a:t>发起活动</a:t>
                      </a:r>
                      <a:endParaRPr lang="en-US" altLang="en-US" sz="1200"/>
                    </a:p>
                  </a:txBody>
                  <a:tcPr marL="68580" marR="68580" marT="0" marB="0" vert="horz" anchor="t" anchorCtr="0"/>
                </a:tc>
                <a:tc>
                  <a:txBody>
                    <a:bodyPr/>
                    <a:p>
                      <a:pPr indent="0" algn="ctr">
                        <a:buNone/>
                      </a:pPr>
                      <a:r>
                        <a:rPr lang="en-US" sz="1200"/>
                        <a:t>活动发起人需要实名认证，留下身份信息</a:t>
                      </a:r>
                      <a:endParaRPr lang="en-US" altLang="en-US" sz="1200"/>
                    </a:p>
                  </a:txBody>
                  <a:tcPr marL="68580" marR="68580" marT="0" marB="0" vert="horz" anchor="t" anchorCtr="0"/>
                </a:tc>
              </a:tr>
              <a:tr h="214630">
                <a:tc>
                  <a:txBody>
                    <a:bodyPr/>
                    <a:p>
                      <a:pPr indent="0" algn="ctr">
                        <a:buNone/>
                      </a:pPr>
                      <a:r>
                        <a:rPr lang="en-US" sz="1200"/>
                        <a:t>查看活动</a:t>
                      </a:r>
                      <a:endParaRPr lang="en-US" altLang="en-US" sz="1200"/>
                    </a:p>
                  </a:txBody>
                  <a:tcPr marL="68580" marR="68580" marT="0" marB="0" vert="horz" anchor="t" anchorCtr="0"/>
                </a:tc>
                <a:tc>
                  <a:txBody>
                    <a:bodyPr/>
                    <a:p>
                      <a:pPr indent="0" algn="ctr">
                        <a:buNone/>
                      </a:pPr>
                      <a:r>
                        <a:rPr lang="en-US" sz="1200"/>
                        <a:t>（无需特别验证）</a:t>
                      </a:r>
                      <a:endParaRPr lang="en-US" altLang="en-US" sz="1200"/>
                    </a:p>
                  </a:txBody>
                  <a:tcPr marL="68580" marR="68580" marT="0" marB="0" vert="horz" anchor="t" anchorCtr="0"/>
                </a:tc>
              </a:tr>
            </a:tbl>
          </a:graphicData>
        </a:graphic>
      </p:graphicFrame>
      <p:sp>
        <p:nvSpPr>
          <p:cNvPr id="156" name="文本框 155"/>
          <p:cNvSpPr txBox="1"/>
          <p:nvPr/>
        </p:nvSpPr>
        <p:spPr>
          <a:xfrm>
            <a:off x="7099935" y="1188720"/>
            <a:ext cx="3363595" cy="460375"/>
          </a:xfrm>
          <a:prstGeom prst="rect">
            <a:avLst/>
          </a:prstGeom>
          <a:noFill/>
          <a:ln w="9525">
            <a:noFill/>
          </a:ln>
        </p:spPr>
        <p:txBody>
          <a:bodyPr wrap="square">
            <a:spAutoFit/>
            <a:scene3d>
              <a:camera prst="orthographicFront"/>
              <a:lightRig rig="threePt" dir="t"/>
            </a:scene3d>
          </a:bodyPr>
          <a:p>
            <a:pPr indent="0"/>
            <a:r>
              <a:rPr lang="zh-CN" sz="2400" b="0" kern="0" dirty="0">
                <a:solidFill>
                  <a:schemeClr val="accent1"/>
                </a:solidFill>
                <a:latin typeface="微软雅黑" panose="020B0503020204020204" pitchFamily="34" charset="-122"/>
                <a:ea typeface="微软雅黑" panose="020B0503020204020204" pitchFamily="34" charset="-122"/>
              </a:rPr>
              <a:t>用户功能模块运行控制</a:t>
            </a:r>
            <a:endParaRPr lang="zh-CN" sz="2400" b="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1113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121810" y="3887859"/>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3289276" y="385558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5788642" y="442529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8131615" y="5012996"/>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731305" y="45090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2292322" y="4509229"/>
            <a:ext cx="26200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总体设计报告</a:t>
            </a:r>
            <a:r>
              <a:rPr lang="zh-CN" altLang="en-US" sz="2400" b="1" dirty="0">
                <a:solidFill>
                  <a:schemeClr val="accent1"/>
                </a:solidFill>
                <a:latin typeface="微软雅黑" panose="020B0503020204020204" pitchFamily="34" charset="-122"/>
                <a:ea typeface="微软雅黑" panose="020B0503020204020204" pitchFamily="34" charset="-122"/>
              </a:rPr>
              <a:t>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4786091" y="3388704"/>
            <a:ext cx="26200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详细设计报告简述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7669288" y="404837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 name="Oval 4"/>
          <p:cNvSpPr/>
          <p:nvPr/>
        </p:nvSpPr>
        <p:spPr>
          <a:xfrm>
            <a:off x="10300140" y="4945686"/>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dirty="0">
                <a:solidFill>
                  <a:schemeClr val="bg1">
                    <a:lumMod val="95000"/>
                  </a:schemeClr>
                </a:solidFill>
              </a:rPr>
              <a:t>5</a:t>
            </a:r>
            <a:endParaRPr lang="en-US" sz="3200" dirty="0">
              <a:solidFill>
                <a:schemeClr val="bg1">
                  <a:lumMod val="95000"/>
                </a:schemeClr>
              </a:solidFill>
            </a:endParaRPr>
          </a:p>
        </p:txBody>
      </p:sp>
      <p:sp>
        <p:nvSpPr>
          <p:cNvPr id="3" name="矩形 2"/>
          <p:cNvSpPr/>
          <p:nvPr/>
        </p:nvSpPr>
        <p:spPr>
          <a:xfrm>
            <a:off x="9837813" y="3981064"/>
            <a:ext cx="1400810" cy="779145"/>
          </a:xfrm>
          <a:prstGeom prst="rect">
            <a:avLst/>
          </a:prstGeom>
        </p:spPr>
        <p:txBody>
          <a:bodyPr wrap="none" lIns="91400" tIns="45699" rIns="91400" bIns="45699">
            <a:spAutoFit/>
          </a:bodyPr>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par>
                                <p:cTn id="59" presetID="2" presetClass="entr" presetSubtype="6"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1+#ppt_w/2"/>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1000"/>
                                  </p:stCondLst>
                                  <p:childTnLst>
                                    <p:set>
                                      <p:cBhvr>
                                        <p:cTn id="64" dur="1" fill="hold">
                                          <p:stCondLst>
                                            <p:cond delay="0"/>
                                          </p:stCondLst>
                                        </p:cTn>
                                        <p:tgtEl>
                                          <p:spTgt spid="3"/>
                                        </p:tgtEl>
                                        <p:attrNameLst>
                                          <p:attrName>style.visibility</p:attrName>
                                        </p:attrNameLst>
                                      </p:cBhvr>
                                      <p:to>
                                        <p:strVal val="visible"/>
                                      </p:to>
                                    </p:set>
                                    <p:anim calcmode="lin" valueType="num">
                                      <p:cBhvr>
                                        <p:cTn id="65" dur="500" fill="hold"/>
                                        <p:tgtEl>
                                          <p:spTgt spid="3"/>
                                        </p:tgtEl>
                                        <p:attrNameLst>
                                          <p:attrName>ppt_w</p:attrName>
                                        </p:attrNameLst>
                                      </p:cBhvr>
                                      <p:tavLst>
                                        <p:tav tm="0">
                                          <p:val>
                                            <p:fltVal val="0"/>
                                          </p:val>
                                        </p:tav>
                                        <p:tav tm="100000">
                                          <p:val>
                                            <p:strVal val="#ppt_w"/>
                                          </p:val>
                                        </p:tav>
                                      </p:tavLst>
                                    </p:anim>
                                    <p:anim calcmode="lin" valueType="num">
                                      <p:cBhvr>
                                        <p:cTn id="66" dur="500" fill="hold"/>
                                        <p:tgtEl>
                                          <p:spTgt spid="3"/>
                                        </p:tgtEl>
                                        <p:attrNameLst>
                                          <p:attrName>ppt_h</p:attrName>
                                        </p:attrNameLst>
                                      </p:cBhvr>
                                      <p:tavLst>
                                        <p:tav tm="0">
                                          <p:val>
                                            <p:fltVal val="0"/>
                                          </p:val>
                                        </p:tav>
                                        <p:tav tm="100000">
                                          <p:val>
                                            <p:strVal val="#ppt_h"/>
                                          </p:val>
                                        </p:tav>
                                      </p:tavLst>
                                    </p:anim>
                                    <p:animEffect transition="in" filter="fade">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48" grpId="0" bldLvl="0" animBg="1"/>
      <p:bldP spid="53" grpId="0" bldLvl="0" animBg="1"/>
      <p:bldP spid="56" grpId="0" bldLvl="0" animBg="1"/>
      <p:bldP spid="59" grpId="0" bldLvl="0" animBg="1"/>
      <p:bldP spid="61" grpId="0"/>
      <p:bldP spid="62" grpId="0"/>
      <p:bldP spid="63" grpId="0"/>
      <p:bldP spid="64" grpId="0"/>
      <p:bldP spid="71" grpId="0"/>
      <p:bldP spid="2" grpId="0" bldLvl="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运行设计决策</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3" name="矩形 2"/>
          <p:cNvSpPr/>
          <p:nvPr/>
        </p:nvSpPr>
        <p:spPr>
          <a:xfrm>
            <a:off x="1764030" y="1189990"/>
            <a:ext cx="2886075"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用户功能模块组合</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aphicFrame>
        <p:nvGraphicFramePr>
          <p:cNvPr id="2" name="表格 1"/>
          <p:cNvGraphicFramePr/>
          <p:nvPr>
            <p:custDataLst>
              <p:tags r:id="rId1"/>
            </p:custDataLst>
          </p:nvPr>
        </p:nvGraphicFramePr>
        <p:xfrm>
          <a:off x="658495" y="1756410"/>
          <a:ext cx="5097145" cy="3934460"/>
        </p:xfrm>
        <a:graphic>
          <a:graphicData uri="http://schemas.openxmlformats.org/drawingml/2006/table">
            <a:tbl>
              <a:tblPr firstRow="1" bandRow="1">
                <a:tableStyleId>{69CF1AB2-1976-4502-BF36-3FF5EA218861}</a:tableStyleId>
              </a:tblPr>
              <a:tblGrid>
                <a:gridCol w="1181735"/>
                <a:gridCol w="3915410"/>
              </a:tblGrid>
              <a:tr h="258445">
                <a:tc>
                  <a:txBody>
                    <a:bodyPr/>
                    <a:p>
                      <a:pPr indent="0" algn="ctr">
                        <a:buNone/>
                      </a:pPr>
                      <a:r>
                        <a:rPr lang="en-US" sz="1200"/>
                        <a:t>功能模块</a:t>
                      </a:r>
                      <a:endParaRPr lang="en-US" altLang="en-US" sz="1200"/>
                    </a:p>
                  </a:txBody>
                  <a:tcPr marL="68580" marR="68580" marT="0" marB="0" vert="horz" anchor="t" anchorCtr="0"/>
                </a:tc>
                <a:tc>
                  <a:txBody>
                    <a:bodyPr/>
                    <a:p>
                      <a:pPr indent="0" algn="ctr">
                        <a:buNone/>
                      </a:pPr>
                      <a:r>
                        <a:rPr lang="en-US" sz="1200"/>
                        <a:t>主要功能</a:t>
                      </a:r>
                      <a:endParaRPr lang="en-US" altLang="en-US" sz="1200"/>
                    </a:p>
                  </a:txBody>
                  <a:tcPr marL="68580" marR="68580" marT="0" marB="0" vert="horz" anchor="t" anchorCtr="0"/>
                </a:tc>
              </a:tr>
              <a:tr h="315595">
                <a:tc>
                  <a:txBody>
                    <a:bodyPr/>
                    <a:p>
                      <a:pPr indent="0" algn="ctr">
                        <a:buNone/>
                      </a:pPr>
                      <a:r>
                        <a:rPr lang="en-US" sz="1200"/>
                        <a:t>登录</a:t>
                      </a:r>
                      <a:endParaRPr lang="en-US" altLang="en-US" sz="1200"/>
                    </a:p>
                  </a:txBody>
                  <a:tcPr marL="68580" marR="68580" marT="0" marB="0" vert="horz" anchor="t" anchorCtr="0"/>
                </a:tc>
                <a:tc>
                  <a:txBody>
                    <a:bodyPr/>
                    <a:p>
                      <a:pPr indent="0" algn="ctr">
                        <a:buNone/>
                      </a:pPr>
                      <a:r>
                        <a:rPr lang="en-US" sz="1200"/>
                        <a:t>输入账号密码进行登录</a:t>
                      </a:r>
                      <a:endParaRPr lang="en-US" altLang="en-US" sz="1200"/>
                    </a:p>
                  </a:txBody>
                  <a:tcPr marL="68580" marR="68580" marT="0" marB="0" vert="horz" anchor="t" anchorCtr="0"/>
                </a:tc>
              </a:tr>
              <a:tr h="259080">
                <a:tc>
                  <a:txBody>
                    <a:bodyPr/>
                    <a:p>
                      <a:pPr indent="0" algn="ctr">
                        <a:buNone/>
                      </a:pPr>
                      <a:r>
                        <a:rPr lang="en-US" sz="1200"/>
                        <a:t>注册</a:t>
                      </a:r>
                      <a:endParaRPr lang="en-US" altLang="en-US" sz="1200"/>
                    </a:p>
                  </a:txBody>
                  <a:tcPr marL="68580" marR="68580" marT="0" marB="0" vert="horz" anchor="t" anchorCtr="0"/>
                </a:tc>
                <a:tc>
                  <a:txBody>
                    <a:bodyPr/>
                    <a:p>
                      <a:pPr indent="0" algn="ctr">
                        <a:buNone/>
                      </a:pPr>
                      <a:r>
                        <a:rPr lang="en-US" sz="1200"/>
                        <a:t>输入用户信息进行注册</a:t>
                      </a:r>
                      <a:endParaRPr lang="en-US" altLang="en-US" sz="1200"/>
                    </a:p>
                  </a:txBody>
                  <a:tcPr marL="68580" marR="68580" marT="0" marB="0" vert="horz" anchor="t" anchorCtr="0"/>
                </a:tc>
              </a:tr>
              <a:tr h="257810">
                <a:tc>
                  <a:txBody>
                    <a:bodyPr/>
                    <a:p>
                      <a:pPr indent="0" algn="ctr">
                        <a:buNone/>
                      </a:pPr>
                      <a:r>
                        <a:rPr lang="en-US" sz="1200"/>
                        <a:t>修改信息</a:t>
                      </a:r>
                      <a:endParaRPr lang="en-US" altLang="en-US" sz="1200"/>
                    </a:p>
                  </a:txBody>
                  <a:tcPr marL="68580" marR="68580" marT="0" marB="0" vert="horz" anchor="t" anchorCtr="0"/>
                </a:tc>
                <a:tc>
                  <a:txBody>
                    <a:bodyPr/>
                    <a:p>
                      <a:pPr indent="0" algn="ctr">
                        <a:buNone/>
                      </a:pPr>
                      <a:r>
                        <a:rPr lang="en-US" sz="1200"/>
                        <a:t>输入新的用户信息并保存</a:t>
                      </a:r>
                      <a:endParaRPr lang="en-US" altLang="en-US" sz="1200"/>
                    </a:p>
                  </a:txBody>
                  <a:tcPr marL="68580" marR="68580" marT="0" marB="0" vert="horz" anchor="t" anchorCtr="0"/>
                </a:tc>
              </a:tr>
              <a:tr h="259080">
                <a:tc>
                  <a:txBody>
                    <a:bodyPr/>
                    <a:p>
                      <a:pPr indent="0" algn="ctr">
                        <a:buNone/>
                      </a:pPr>
                      <a:r>
                        <a:rPr lang="en-US" sz="1200"/>
                        <a:t>重置密码</a:t>
                      </a:r>
                      <a:endParaRPr lang="en-US" altLang="en-US" sz="1200"/>
                    </a:p>
                  </a:txBody>
                  <a:tcPr marL="68580" marR="68580" marT="0" marB="0" vert="horz" anchor="t" anchorCtr="0"/>
                </a:tc>
                <a:tc>
                  <a:txBody>
                    <a:bodyPr/>
                    <a:p>
                      <a:pPr indent="0" algn="ctr">
                        <a:buNone/>
                      </a:pPr>
                      <a:r>
                        <a:rPr lang="en-US" sz="1200"/>
                        <a:t>输入与旧密码不同的新密码进行重置密码</a:t>
                      </a:r>
                      <a:endParaRPr lang="en-US" altLang="en-US" sz="1200"/>
                    </a:p>
                  </a:txBody>
                  <a:tcPr marL="68580" marR="68580" marT="0" marB="0" vert="horz" anchor="t" anchorCtr="0"/>
                </a:tc>
              </a:tr>
              <a:tr h="257810">
                <a:tc>
                  <a:txBody>
                    <a:bodyPr/>
                    <a:p>
                      <a:pPr indent="0" algn="ctr">
                        <a:buNone/>
                      </a:pPr>
                      <a:r>
                        <a:rPr lang="en-US" sz="1200"/>
                        <a:t>退出登录</a:t>
                      </a:r>
                      <a:endParaRPr lang="en-US" altLang="en-US" sz="1200"/>
                    </a:p>
                  </a:txBody>
                  <a:tcPr marL="68580" marR="68580" marT="0" marB="0" vert="horz" anchor="t" anchorCtr="0"/>
                </a:tc>
                <a:tc>
                  <a:txBody>
                    <a:bodyPr/>
                    <a:p>
                      <a:pPr indent="0" algn="ctr">
                        <a:buNone/>
                      </a:pPr>
                      <a:r>
                        <a:rPr lang="en-US" sz="1200"/>
                        <a:t>用户退出登录</a:t>
                      </a:r>
                      <a:endParaRPr lang="en-US" altLang="en-US" sz="1200"/>
                    </a:p>
                  </a:txBody>
                  <a:tcPr marL="68580" marR="68580" marT="0" marB="0" vert="horz" anchor="t" anchorCtr="0"/>
                </a:tc>
              </a:tr>
              <a:tr h="258445">
                <a:tc>
                  <a:txBody>
                    <a:bodyPr/>
                    <a:p>
                      <a:pPr indent="0" algn="ctr">
                        <a:buNone/>
                      </a:pPr>
                      <a:r>
                        <a:rPr lang="en-US" sz="1200"/>
                        <a:t>注销账号</a:t>
                      </a:r>
                      <a:endParaRPr lang="en-US" altLang="en-US" sz="1200"/>
                    </a:p>
                  </a:txBody>
                  <a:tcPr marL="68580" marR="68580" marT="0" marB="0" vert="horz" anchor="t" anchorCtr="0"/>
                </a:tc>
                <a:tc>
                  <a:txBody>
                    <a:bodyPr/>
                    <a:p>
                      <a:pPr indent="0" algn="ctr">
                        <a:buNone/>
                      </a:pPr>
                      <a:r>
                        <a:rPr lang="en-US" sz="1200"/>
                        <a:t>删除与当前账号相关的所有信息</a:t>
                      </a:r>
                      <a:endParaRPr lang="en-US" altLang="en-US" sz="1200"/>
                    </a:p>
                  </a:txBody>
                  <a:tcPr marL="68580" marR="68580" marT="0" marB="0" vert="horz" anchor="t" anchorCtr="0"/>
                </a:tc>
              </a:tr>
              <a:tr h="259080">
                <a:tc>
                  <a:txBody>
                    <a:bodyPr/>
                    <a:p>
                      <a:pPr indent="0" algn="ctr">
                        <a:buNone/>
                      </a:pPr>
                      <a:r>
                        <a:rPr lang="en-US" sz="1200"/>
                        <a:t>发帖</a:t>
                      </a:r>
                      <a:endParaRPr lang="en-US" altLang="en-US" sz="1200"/>
                    </a:p>
                  </a:txBody>
                  <a:tcPr marL="68580" marR="68580" marT="0" marB="0" vert="horz" anchor="t" anchorCtr="0"/>
                </a:tc>
                <a:tc>
                  <a:txBody>
                    <a:bodyPr/>
                    <a:p>
                      <a:pPr indent="0" algn="ctr">
                        <a:buNone/>
                      </a:pPr>
                      <a:r>
                        <a:rPr lang="en-US" sz="1200"/>
                        <a:t>在论坛上发布帖子</a:t>
                      </a:r>
                      <a:endParaRPr lang="en-US" altLang="en-US" sz="1200"/>
                    </a:p>
                  </a:txBody>
                  <a:tcPr marL="68580" marR="68580" marT="0" marB="0" vert="horz" anchor="t" anchorCtr="0"/>
                </a:tc>
              </a:tr>
              <a:tr h="257810">
                <a:tc>
                  <a:txBody>
                    <a:bodyPr/>
                    <a:p>
                      <a:pPr indent="0" algn="ctr">
                        <a:buNone/>
                      </a:pPr>
                      <a:r>
                        <a:rPr lang="en-US" sz="1200"/>
                        <a:t>点赞</a:t>
                      </a:r>
                      <a:endParaRPr lang="en-US" altLang="en-US" sz="1200"/>
                    </a:p>
                  </a:txBody>
                  <a:tcPr marL="68580" marR="68580" marT="0" marB="0" vert="horz" anchor="t" anchorCtr="0"/>
                </a:tc>
                <a:tc>
                  <a:txBody>
                    <a:bodyPr/>
                    <a:p>
                      <a:pPr indent="0" algn="ctr">
                        <a:buNone/>
                      </a:pPr>
                      <a:r>
                        <a:rPr lang="en-US" sz="1200"/>
                        <a:t>点赞帖子</a:t>
                      </a:r>
                      <a:endParaRPr lang="en-US" altLang="en-US" sz="1200"/>
                    </a:p>
                  </a:txBody>
                  <a:tcPr marL="68580" marR="68580" marT="0" marB="0" vert="horz" anchor="t" anchorCtr="0"/>
                </a:tc>
              </a:tr>
              <a:tr h="258445">
                <a:tc>
                  <a:txBody>
                    <a:bodyPr/>
                    <a:p>
                      <a:pPr indent="0" algn="ctr">
                        <a:buNone/>
                      </a:pPr>
                      <a:r>
                        <a:rPr lang="en-US" sz="1200"/>
                        <a:t>评论</a:t>
                      </a:r>
                      <a:endParaRPr lang="en-US" altLang="en-US" sz="1200"/>
                    </a:p>
                  </a:txBody>
                  <a:tcPr marL="68580" marR="68580" marT="0" marB="0" vert="horz" anchor="t" anchorCtr="0"/>
                </a:tc>
                <a:tc>
                  <a:txBody>
                    <a:bodyPr/>
                    <a:p>
                      <a:pPr indent="0" algn="ctr">
                        <a:buNone/>
                      </a:pPr>
                      <a:r>
                        <a:rPr lang="en-US" sz="1200"/>
                        <a:t>评论帖子</a:t>
                      </a:r>
                      <a:endParaRPr lang="en-US" altLang="en-US" sz="1200"/>
                    </a:p>
                  </a:txBody>
                  <a:tcPr marL="68580" marR="68580" marT="0" marB="0" vert="horz" anchor="t" anchorCtr="0"/>
                </a:tc>
              </a:tr>
              <a:tr h="259715">
                <a:tc>
                  <a:txBody>
                    <a:bodyPr/>
                    <a:p>
                      <a:pPr indent="0" algn="ctr">
                        <a:buNone/>
                      </a:pPr>
                      <a:r>
                        <a:rPr lang="en-US" sz="1200"/>
                        <a:t>收藏</a:t>
                      </a:r>
                      <a:endParaRPr lang="en-US" altLang="en-US" sz="1200"/>
                    </a:p>
                  </a:txBody>
                  <a:tcPr marL="68580" marR="68580" marT="0" marB="0" vert="horz" anchor="t" anchorCtr="0"/>
                </a:tc>
                <a:tc>
                  <a:txBody>
                    <a:bodyPr/>
                    <a:p>
                      <a:pPr indent="0" algn="ctr">
                        <a:buNone/>
                      </a:pPr>
                      <a:r>
                        <a:rPr lang="en-US" sz="1200"/>
                        <a:t>收藏帖子</a:t>
                      </a:r>
                      <a:endParaRPr lang="en-US" altLang="en-US" sz="1200"/>
                    </a:p>
                  </a:txBody>
                  <a:tcPr marL="68580" marR="68580" marT="0" marB="0" vert="horz" anchor="t" anchorCtr="0"/>
                </a:tc>
              </a:tr>
              <a:tr h="257810">
                <a:tc>
                  <a:txBody>
                    <a:bodyPr/>
                    <a:p>
                      <a:pPr indent="0" algn="ctr">
                        <a:buNone/>
                      </a:pPr>
                      <a:r>
                        <a:rPr lang="en-US" sz="1200"/>
                        <a:t>举报</a:t>
                      </a:r>
                      <a:endParaRPr lang="en-US" altLang="en-US" sz="1200"/>
                    </a:p>
                  </a:txBody>
                  <a:tcPr marL="68580" marR="68580" marT="0" marB="0" vert="horz" anchor="t" anchorCtr="0"/>
                </a:tc>
                <a:tc>
                  <a:txBody>
                    <a:bodyPr/>
                    <a:p>
                      <a:pPr indent="0" algn="ctr">
                        <a:buNone/>
                      </a:pPr>
                      <a:r>
                        <a:rPr lang="en-US" sz="1200"/>
                        <a:t>举报帖子</a:t>
                      </a:r>
                      <a:endParaRPr lang="en-US" altLang="en-US" sz="1200"/>
                    </a:p>
                  </a:txBody>
                  <a:tcPr marL="68580" marR="68580" marT="0" marB="0" vert="horz" anchor="t" anchorCtr="0"/>
                </a:tc>
              </a:tr>
              <a:tr h="258445">
                <a:tc>
                  <a:txBody>
                    <a:bodyPr/>
                    <a:p>
                      <a:pPr indent="0" algn="ctr">
                        <a:buNone/>
                      </a:pPr>
                      <a:r>
                        <a:rPr lang="en-US" sz="1200"/>
                        <a:t>赞赏</a:t>
                      </a:r>
                      <a:endParaRPr lang="en-US" altLang="en-US" sz="1200"/>
                    </a:p>
                  </a:txBody>
                  <a:tcPr marL="68580" marR="68580" marT="0" marB="0" vert="horz" anchor="t" anchorCtr="0"/>
                </a:tc>
                <a:tc>
                  <a:txBody>
                    <a:bodyPr/>
                    <a:p>
                      <a:pPr indent="0" algn="ctr">
                        <a:buNone/>
                      </a:pPr>
                      <a:r>
                        <a:rPr lang="en-US" sz="1200"/>
                        <a:t>帖子</a:t>
                      </a:r>
                      <a:endParaRPr lang="en-US" altLang="en-US" sz="1200"/>
                    </a:p>
                  </a:txBody>
                  <a:tcPr marL="68580" marR="68580" marT="0" marB="0" vert="horz" anchor="t" anchorCtr="0"/>
                </a:tc>
              </a:tr>
              <a:tr h="258445">
                <a:tc>
                  <a:txBody>
                    <a:bodyPr/>
                    <a:p>
                      <a:pPr indent="0" algn="ctr">
                        <a:buNone/>
                      </a:pPr>
                      <a:r>
                        <a:rPr lang="en-US" sz="1200"/>
                        <a:t>发起活动</a:t>
                      </a:r>
                      <a:endParaRPr lang="en-US" altLang="en-US" sz="1200"/>
                    </a:p>
                  </a:txBody>
                  <a:tcPr marL="68580" marR="68580" marT="0" marB="0" vert="horz" anchor="t" anchorCtr="0"/>
                </a:tc>
                <a:tc>
                  <a:txBody>
                    <a:bodyPr/>
                    <a:p>
                      <a:pPr indent="0" algn="ctr">
                        <a:buNone/>
                      </a:pPr>
                      <a:r>
                        <a:rPr lang="en-US" sz="1200"/>
                        <a:t>在动物城友会里发起一个活动</a:t>
                      </a:r>
                      <a:endParaRPr lang="en-US" altLang="en-US" sz="1200"/>
                    </a:p>
                  </a:txBody>
                  <a:tcPr marL="68580" marR="68580" marT="0" marB="0" vert="horz" anchor="t" anchorCtr="0"/>
                </a:tc>
              </a:tr>
              <a:tr h="258445">
                <a:tc>
                  <a:txBody>
                    <a:bodyPr/>
                    <a:p>
                      <a:pPr indent="0" algn="ctr">
                        <a:buNone/>
                      </a:pPr>
                      <a:r>
                        <a:rPr lang="en-US" sz="1200"/>
                        <a:t>查看活动</a:t>
                      </a:r>
                      <a:endParaRPr lang="en-US" altLang="en-US" sz="1200"/>
                    </a:p>
                  </a:txBody>
                  <a:tcPr marL="68580" marR="68580" marT="0" marB="0" vert="horz" anchor="t" anchorCtr="0"/>
                </a:tc>
                <a:tc>
                  <a:txBody>
                    <a:bodyPr/>
                    <a:p>
                      <a:pPr indent="0" algn="ctr">
                        <a:buNone/>
                      </a:pPr>
                      <a:r>
                        <a:rPr lang="en-US" sz="1200"/>
                        <a:t>查看自己加入的活动或者现有的活动</a:t>
                      </a:r>
                      <a:endParaRPr lang="en-US" altLang="en-US" sz="1200"/>
                    </a:p>
                  </a:txBody>
                  <a:tcPr marL="68580" marR="68580" marT="0" marB="0" vert="horz" anchor="t" anchorCtr="0"/>
                </a:tc>
              </a:tr>
            </a:tbl>
          </a:graphicData>
        </a:graphic>
      </p:graphicFrame>
      <p:graphicFrame>
        <p:nvGraphicFramePr>
          <p:cNvPr id="8" name="表格 7"/>
          <p:cNvGraphicFramePr/>
          <p:nvPr>
            <p:custDataLst>
              <p:tags r:id="rId2"/>
            </p:custDataLst>
          </p:nvPr>
        </p:nvGraphicFramePr>
        <p:xfrm>
          <a:off x="6208395" y="1756410"/>
          <a:ext cx="5146040" cy="3935095"/>
        </p:xfrm>
        <a:graphic>
          <a:graphicData uri="http://schemas.openxmlformats.org/drawingml/2006/table">
            <a:tbl>
              <a:tblPr firstRow="1" bandRow="1">
                <a:tableStyleId>{8A107856-5554-42FB-B03E-39F5DBC370BA}</a:tableStyleId>
              </a:tblPr>
              <a:tblGrid>
                <a:gridCol w="1193165"/>
                <a:gridCol w="3952875"/>
              </a:tblGrid>
              <a:tr h="214630">
                <a:tc>
                  <a:txBody>
                    <a:bodyPr/>
                    <a:p>
                      <a:pPr indent="0" algn="ctr">
                        <a:buNone/>
                      </a:pPr>
                      <a:r>
                        <a:rPr lang="en-US" sz="1200"/>
                        <a:t>功能模块</a:t>
                      </a:r>
                      <a:endParaRPr lang="en-US" altLang="en-US" sz="1200"/>
                    </a:p>
                  </a:txBody>
                  <a:tcPr marL="68580" marR="68580" marT="0" marB="0" vert="horz" anchor="ctr" anchorCtr="0"/>
                </a:tc>
                <a:tc>
                  <a:txBody>
                    <a:bodyPr/>
                    <a:p>
                      <a:pPr indent="0" algn="ctr">
                        <a:buNone/>
                      </a:pPr>
                      <a:r>
                        <a:rPr lang="en-US" sz="1200"/>
                        <a:t>控制方法</a:t>
                      </a:r>
                      <a:endParaRPr lang="en-US" altLang="en-US" sz="1200"/>
                    </a:p>
                  </a:txBody>
                  <a:tcPr marL="68580" marR="68580" marT="0" marB="0" vert="horz" anchor="ctr" anchorCtr="0"/>
                </a:tc>
              </a:tr>
              <a:tr h="493395">
                <a:tc>
                  <a:txBody>
                    <a:bodyPr/>
                    <a:p>
                      <a:pPr indent="0" algn="ctr">
                        <a:buNone/>
                      </a:pPr>
                      <a:r>
                        <a:rPr lang="en-US" sz="1200"/>
                        <a:t>登录</a:t>
                      </a:r>
                      <a:endParaRPr lang="en-US" altLang="en-US" sz="1200"/>
                    </a:p>
                  </a:txBody>
                  <a:tcPr marL="68580" marR="68580" marT="0" marB="0" vert="horz" anchor="ctr" anchorCtr="0"/>
                </a:tc>
                <a:tc>
                  <a:txBody>
                    <a:bodyPr/>
                    <a:p>
                      <a:pPr indent="0" algn="ctr">
                        <a:buNone/>
                      </a:pPr>
                      <a:r>
                        <a:rPr lang="en-US" sz="1200"/>
                        <a:t>验证用户名与密码或微信账号，系统核对后才能进行登录</a:t>
                      </a:r>
                      <a:endParaRPr lang="en-US" altLang="en-US" sz="1200"/>
                    </a:p>
                  </a:txBody>
                  <a:tcPr marL="68580" marR="68580" marT="0" marB="0" vert="horz" anchor="ctr" anchorCtr="0"/>
                </a:tc>
              </a:tr>
              <a:tr h="430530">
                <a:tc>
                  <a:txBody>
                    <a:bodyPr/>
                    <a:p>
                      <a:pPr indent="0" algn="ctr">
                        <a:buNone/>
                      </a:pPr>
                      <a:r>
                        <a:rPr lang="en-US" sz="1200"/>
                        <a:t>注册</a:t>
                      </a:r>
                      <a:endParaRPr lang="en-US" altLang="en-US" sz="1200"/>
                    </a:p>
                  </a:txBody>
                  <a:tcPr marL="68580" marR="68580" marT="0" marB="0" vert="horz" anchor="ctr" anchorCtr="0"/>
                </a:tc>
                <a:tc>
                  <a:txBody>
                    <a:bodyPr/>
                    <a:p>
                      <a:pPr indent="0" algn="ctr">
                        <a:buNone/>
                      </a:pPr>
                      <a:r>
                        <a:rPr lang="en-US" sz="1200"/>
                        <a:t>验证微信号是否已在本小程序注册过，系统核对后才能进行注册</a:t>
                      </a:r>
                      <a:endParaRPr lang="en-US" altLang="en-US" sz="1200"/>
                    </a:p>
                  </a:txBody>
                  <a:tcPr marL="68580" marR="68580" marT="0" marB="0" vert="horz" anchor="ctr" anchorCtr="0"/>
                </a:tc>
              </a:tr>
              <a:tr h="214630">
                <a:tc>
                  <a:txBody>
                    <a:bodyPr/>
                    <a:p>
                      <a:pPr indent="0" algn="ctr">
                        <a:buNone/>
                      </a:pPr>
                      <a:r>
                        <a:rPr lang="en-US" sz="1200"/>
                        <a:t>修改信息</a:t>
                      </a:r>
                      <a:endParaRPr lang="en-US" altLang="en-US" sz="1200"/>
                    </a:p>
                  </a:txBody>
                  <a:tcPr marL="68580" marR="68580" marT="0" marB="0" vert="horz" anchor="ctr" anchorCtr="0"/>
                </a:tc>
                <a:tc>
                  <a:txBody>
                    <a:bodyPr/>
                    <a:p>
                      <a:pPr indent="0" algn="ctr">
                        <a:buNone/>
                      </a:pPr>
                      <a:r>
                        <a:rPr lang="en-US" sz="1200"/>
                        <a:t>（无需特别验证）</a:t>
                      </a:r>
                      <a:endParaRPr lang="en-US" altLang="en-US" sz="1200"/>
                    </a:p>
                  </a:txBody>
                  <a:tcPr marL="68580" marR="68580" marT="0" marB="0" vert="horz" anchor="ctr" anchorCtr="0"/>
                </a:tc>
              </a:tr>
              <a:tr h="215900">
                <a:tc>
                  <a:txBody>
                    <a:bodyPr/>
                    <a:p>
                      <a:pPr indent="0" algn="ctr">
                        <a:buNone/>
                      </a:pPr>
                      <a:r>
                        <a:rPr lang="en-US" sz="1200"/>
                        <a:t>重置密码</a:t>
                      </a:r>
                      <a:endParaRPr lang="en-US" altLang="en-US" sz="1200"/>
                    </a:p>
                  </a:txBody>
                  <a:tcPr marL="68580" marR="68580" marT="0" marB="0" vert="horz" anchor="ctr" anchorCtr="0"/>
                </a:tc>
                <a:tc>
                  <a:txBody>
                    <a:bodyPr/>
                    <a:p>
                      <a:pPr indent="0" algn="ctr">
                        <a:buNone/>
                      </a:pPr>
                      <a:r>
                        <a:rPr lang="en-US" sz="1200"/>
                        <a:t>验证新密码旧密码是否相同，系统核对后才能重置</a:t>
                      </a:r>
                      <a:endParaRPr lang="en-US" altLang="en-US" sz="1200"/>
                    </a:p>
                  </a:txBody>
                  <a:tcPr marL="68580" marR="68580" marT="0" marB="0" vert="horz" anchor="ctr" anchorCtr="0"/>
                </a:tc>
              </a:tr>
              <a:tr h="214630">
                <a:tc>
                  <a:txBody>
                    <a:bodyPr/>
                    <a:p>
                      <a:pPr indent="0" algn="ctr">
                        <a:buNone/>
                      </a:pPr>
                      <a:r>
                        <a:rPr lang="en-US" sz="1200"/>
                        <a:t>退出登录</a:t>
                      </a:r>
                      <a:endParaRPr lang="en-US" altLang="en-US" sz="1200"/>
                    </a:p>
                  </a:txBody>
                  <a:tcPr marL="68580" marR="68580" marT="0" marB="0" vert="horz" anchor="ctr" anchorCtr="0"/>
                </a:tc>
                <a:tc>
                  <a:txBody>
                    <a:bodyPr/>
                    <a:p>
                      <a:pPr indent="0" algn="ctr">
                        <a:buNone/>
                      </a:pPr>
                      <a:r>
                        <a:rPr lang="en-US" sz="1200"/>
                        <a:t>询问用户是否确认退出后，再运行下一步</a:t>
                      </a:r>
                      <a:endParaRPr lang="en-US" altLang="en-US" sz="1200"/>
                    </a:p>
                  </a:txBody>
                  <a:tcPr marL="68580" marR="68580" marT="0" marB="0" vert="horz" anchor="ctr" anchorCtr="0"/>
                </a:tc>
              </a:tr>
              <a:tr h="430530">
                <a:tc>
                  <a:txBody>
                    <a:bodyPr/>
                    <a:p>
                      <a:pPr indent="0" algn="ctr">
                        <a:buNone/>
                      </a:pPr>
                      <a:r>
                        <a:rPr lang="en-US" sz="1200"/>
                        <a:t>注销账号</a:t>
                      </a:r>
                      <a:endParaRPr lang="en-US" altLang="en-US" sz="1200"/>
                    </a:p>
                  </a:txBody>
                  <a:tcPr marL="68580" marR="68580" marT="0" marB="0" vert="horz" anchor="ctr" anchorCtr="0"/>
                </a:tc>
                <a:tc>
                  <a:txBody>
                    <a:bodyPr/>
                    <a:p>
                      <a:pPr indent="0" algn="ctr">
                        <a:buNone/>
                      </a:pPr>
                      <a:r>
                        <a:rPr lang="en-US" sz="1200"/>
                        <a:t>输入密码判断是否正确，后询问用户是否确认注销，确认后再运行下一步</a:t>
                      </a:r>
                      <a:endParaRPr lang="en-US" altLang="en-US" sz="1200"/>
                    </a:p>
                  </a:txBody>
                  <a:tcPr marL="68580" marR="68580" marT="0" marB="0" vert="horz" anchor="ctr" anchorCtr="0"/>
                </a:tc>
              </a:tr>
              <a:tr h="430530">
                <a:tc>
                  <a:txBody>
                    <a:bodyPr/>
                    <a:p>
                      <a:pPr indent="0" algn="ctr">
                        <a:buNone/>
                      </a:pPr>
                      <a:r>
                        <a:rPr lang="en-US" sz="1200"/>
                        <a:t>发帖</a:t>
                      </a:r>
                      <a:endParaRPr lang="en-US" altLang="en-US" sz="1200"/>
                    </a:p>
                  </a:txBody>
                  <a:tcPr marL="68580" marR="68580" marT="0" marB="0" vert="horz" anchor="t" anchorCtr="0"/>
                </a:tc>
                <a:tc>
                  <a:txBody>
                    <a:bodyPr/>
                    <a:p>
                      <a:pPr indent="0" algn="ctr">
                        <a:buNone/>
                      </a:pPr>
                      <a:r>
                        <a:rPr lang="en-US" sz="1200"/>
                        <a:t>验证帖子内容是否含有违规信息，附件是否符合要求</a:t>
                      </a:r>
                      <a:endParaRPr lang="en-US" altLang="en-US" sz="1200"/>
                    </a:p>
                  </a:txBody>
                  <a:tcPr marL="68580" marR="68580" marT="0" marB="0" vert="horz" anchor="t" anchorCtr="0"/>
                </a:tc>
              </a:tr>
              <a:tr h="214630">
                <a:tc>
                  <a:txBody>
                    <a:bodyPr/>
                    <a:p>
                      <a:pPr indent="0" algn="ctr">
                        <a:buNone/>
                      </a:pPr>
                      <a:r>
                        <a:rPr lang="en-US" sz="1200"/>
                        <a:t>点赞</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4630">
                <a:tc>
                  <a:txBody>
                    <a:bodyPr/>
                    <a:p>
                      <a:pPr indent="0" algn="ctr">
                        <a:buNone/>
                      </a:pPr>
                      <a:r>
                        <a:rPr lang="en-US" sz="1200"/>
                        <a:t>评论</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5900">
                <a:tc>
                  <a:txBody>
                    <a:bodyPr/>
                    <a:p>
                      <a:pPr indent="0" algn="ctr">
                        <a:buNone/>
                      </a:pPr>
                      <a:r>
                        <a:rPr lang="en-US" sz="1200"/>
                        <a:t>举报</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4630">
                <a:tc>
                  <a:txBody>
                    <a:bodyPr/>
                    <a:p>
                      <a:pPr indent="0" algn="ctr">
                        <a:buNone/>
                      </a:pPr>
                      <a:r>
                        <a:rPr lang="en-US" sz="1200"/>
                        <a:t>赞赏</a:t>
                      </a:r>
                      <a:endParaRPr lang="en-US" altLang="en-US" sz="1200"/>
                    </a:p>
                  </a:txBody>
                  <a:tcPr marL="68580" marR="68580" marT="0" marB="0" vert="horz" anchor="t" anchorCtr="0"/>
                </a:tc>
                <a:tc>
                  <a:txBody>
                    <a:bodyPr/>
                    <a:p>
                      <a:pPr indent="0" algn="ctr">
                        <a:buNone/>
                      </a:pPr>
                      <a:r>
                        <a:rPr lang="en-US" sz="1200"/>
                        <a:t>验证账号是否被封禁、帖子是否存在</a:t>
                      </a:r>
                      <a:endParaRPr lang="en-US" altLang="en-US" sz="1200"/>
                    </a:p>
                  </a:txBody>
                  <a:tcPr marL="68580" marR="68580" marT="0" marB="0" vert="horz" anchor="t" anchorCtr="0"/>
                </a:tc>
              </a:tr>
              <a:tr h="215900">
                <a:tc>
                  <a:txBody>
                    <a:bodyPr/>
                    <a:p>
                      <a:pPr indent="0" algn="ctr">
                        <a:buNone/>
                      </a:pPr>
                      <a:r>
                        <a:rPr lang="en-US" sz="1200"/>
                        <a:t>发起活动</a:t>
                      </a:r>
                      <a:endParaRPr lang="en-US" altLang="en-US" sz="1200"/>
                    </a:p>
                  </a:txBody>
                  <a:tcPr marL="68580" marR="68580" marT="0" marB="0" vert="horz" anchor="t" anchorCtr="0"/>
                </a:tc>
                <a:tc>
                  <a:txBody>
                    <a:bodyPr/>
                    <a:p>
                      <a:pPr indent="0" algn="ctr">
                        <a:buNone/>
                      </a:pPr>
                      <a:r>
                        <a:rPr lang="en-US" sz="1200"/>
                        <a:t>活动发起人需要实名认证，留下身份信息</a:t>
                      </a:r>
                      <a:endParaRPr lang="en-US" altLang="en-US" sz="1200"/>
                    </a:p>
                  </a:txBody>
                  <a:tcPr marL="68580" marR="68580" marT="0" marB="0" vert="horz" anchor="t" anchorCtr="0"/>
                </a:tc>
              </a:tr>
              <a:tr h="214630">
                <a:tc>
                  <a:txBody>
                    <a:bodyPr/>
                    <a:p>
                      <a:pPr indent="0" algn="ctr">
                        <a:buNone/>
                      </a:pPr>
                      <a:r>
                        <a:rPr lang="en-US" sz="1200"/>
                        <a:t>查看活动</a:t>
                      </a:r>
                      <a:endParaRPr lang="en-US" altLang="en-US" sz="1200"/>
                    </a:p>
                  </a:txBody>
                  <a:tcPr marL="68580" marR="68580" marT="0" marB="0" vert="horz" anchor="t" anchorCtr="0"/>
                </a:tc>
                <a:tc>
                  <a:txBody>
                    <a:bodyPr/>
                    <a:p>
                      <a:pPr indent="0" algn="ctr">
                        <a:buNone/>
                      </a:pPr>
                      <a:r>
                        <a:rPr lang="en-US" sz="1200"/>
                        <a:t>（无需特别验证）</a:t>
                      </a:r>
                      <a:endParaRPr lang="en-US" altLang="en-US" sz="1200"/>
                    </a:p>
                  </a:txBody>
                  <a:tcPr marL="68580" marR="68580" marT="0" marB="0" vert="horz" anchor="t" anchorCtr="0"/>
                </a:tc>
              </a:tr>
            </a:tbl>
          </a:graphicData>
        </a:graphic>
      </p:graphicFrame>
      <p:sp>
        <p:nvSpPr>
          <p:cNvPr id="156" name="文本框 155"/>
          <p:cNvSpPr txBox="1"/>
          <p:nvPr/>
        </p:nvSpPr>
        <p:spPr>
          <a:xfrm>
            <a:off x="7099935" y="1188720"/>
            <a:ext cx="3363595" cy="460375"/>
          </a:xfrm>
          <a:prstGeom prst="rect">
            <a:avLst/>
          </a:prstGeom>
          <a:noFill/>
          <a:ln w="9525">
            <a:noFill/>
          </a:ln>
        </p:spPr>
        <p:txBody>
          <a:bodyPr wrap="square">
            <a:spAutoFit/>
            <a:scene3d>
              <a:camera prst="orthographicFront"/>
              <a:lightRig rig="threePt" dir="t"/>
            </a:scene3d>
          </a:bodyPr>
          <a:p>
            <a:pPr indent="0"/>
            <a:r>
              <a:rPr lang="zh-CN" sz="2400" b="0" kern="0" dirty="0">
                <a:solidFill>
                  <a:schemeClr val="accent1"/>
                </a:solidFill>
                <a:latin typeface="微软雅黑" panose="020B0503020204020204" pitchFamily="34" charset="-122"/>
                <a:ea typeface="微软雅黑" panose="020B0503020204020204" pitchFamily="34" charset="-122"/>
              </a:rPr>
              <a:t>用户功能模块运行控制</a:t>
            </a:r>
            <a:endParaRPr lang="zh-CN" sz="2400" b="0" kern="0" dirty="0">
              <a:solidFill>
                <a:schemeClr val="accent1"/>
              </a:solidFill>
              <a:latin typeface="微软雅黑" panose="020B0503020204020204" pitchFamily="34" charset="-122"/>
              <a:ea typeface="微软雅黑" panose="020B0503020204020204" pitchFamily="34" charset="-122"/>
            </a:endParaRPr>
          </a:p>
        </p:txBody>
      </p:sp>
      <p:graphicFrame>
        <p:nvGraphicFramePr>
          <p:cNvPr id="4" name="表格 3"/>
          <p:cNvGraphicFramePr/>
          <p:nvPr>
            <p:custDataLst>
              <p:tags r:id="rId3"/>
            </p:custDataLst>
          </p:nvPr>
        </p:nvGraphicFramePr>
        <p:xfrm>
          <a:off x="3311525" y="1756410"/>
          <a:ext cx="5059045" cy="3935095"/>
        </p:xfrm>
        <a:graphic>
          <a:graphicData uri="http://schemas.openxmlformats.org/drawingml/2006/table">
            <a:tbl>
              <a:tblPr firstRow="1" bandRow="1">
                <a:tableStyleId>{16D9F66E-5EB9-4882-86FB-DCBF35E3C3E4}</a:tableStyleId>
              </a:tblPr>
              <a:tblGrid>
                <a:gridCol w="1172845"/>
                <a:gridCol w="3886200"/>
              </a:tblGrid>
              <a:tr h="295910">
                <a:tc>
                  <a:txBody>
                    <a:bodyPr/>
                    <a:p>
                      <a:pPr indent="0" algn="ctr">
                        <a:buNone/>
                      </a:pPr>
                      <a:r>
                        <a:rPr lang="en-US" sz="1200"/>
                        <a:t>功能模块</a:t>
                      </a:r>
                      <a:endParaRPr lang="en-US" altLang="en-US" sz="1200"/>
                    </a:p>
                  </a:txBody>
                  <a:tcPr marL="68580" marR="68580" marT="0" marB="0" vert="horz" anchor="ctr" anchorCtr="0"/>
                </a:tc>
                <a:tc>
                  <a:txBody>
                    <a:bodyPr/>
                    <a:p>
                      <a:pPr indent="0" algn="ctr">
                        <a:buNone/>
                      </a:pPr>
                      <a:r>
                        <a:rPr lang="en-US" sz="1200"/>
                        <a:t>运行时间描述</a:t>
                      </a:r>
                      <a:endParaRPr lang="en-US" altLang="en-US" sz="1200"/>
                    </a:p>
                  </a:txBody>
                  <a:tcPr marL="68580" marR="68580" marT="0" marB="0" vert="horz" anchor="ctr" anchorCtr="0"/>
                </a:tc>
              </a:tr>
              <a:tr h="678815">
                <a:tc>
                  <a:txBody>
                    <a:bodyPr/>
                    <a:p>
                      <a:pPr indent="0" algn="ctr">
                        <a:buNone/>
                      </a:pPr>
                      <a:r>
                        <a:rPr lang="en-US" sz="1200"/>
                        <a:t>登录</a:t>
                      </a:r>
                      <a:endParaRPr lang="en-US" altLang="en-US" sz="1200"/>
                    </a:p>
                  </a:txBody>
                  <a:tcPr marL="68580" marR="68580" marT="0" marB="0" vert="horz" anchor="t" anchorCtr="0"/>
                </a:tc>
                <a:tc>
                  <a:txBody>
                    <a:bodyPr/>
                    <a:p>
                      <a:pPr indent="0" algn="ctr">
                        <a:buNone/>
                      </a:pPr>
                      <a:r>
                        <a:rPr lang="en-US" sz="1200"/>
                        <a:t>成功登录响应时间不超过2s；用户名或密码错误提示响应时间不超过5s</a:t>
                      </a:r>
                      <a:endParaRPr lang="en-US" altLang="en-US" sz="1200"/>
                    </a:p>
                  </a:txBody>
                  <a:tcPr marL="68580" marR="68580" marT="0" marB="0" vert="horz" anchor="t" anchorCtr="0"/>
                </a:tc>
              </a:tr>
              <a:tr h="591820">
                <a:tc>
                  <a:txBody>
                    <a:bodyPr/>
                    <a:p>
                      <a:pPr indent="0" algn="ctr">
                        <a:buNone/>
                      </a:pPr>
                      <a:r>
                        <a:rPr lang="en-US" sz="1200"/>
                        <a:t>注册</a:t>
                      </a:r>
                      <a:endParaRPr lang="en-US" altLang="en-US" sz="1200"/>
                    </a:p>
                  </a:txBody>
                  <a:tcPr marL="68580" marR="68580" marT="0" marB="0" vert="horz" anchor="t" anchorCtr="0"/>
                </a:tc>
                <a:tc>
                  <a:txBody>
                    <a:bodyPr/>
                    <a:p>
                      <a:pPr indent="0" algn="ctr">
                        <a:buNone/>
                      </a:pPr>
                      <a:r>
                        <a:rPr lang="en-US" sz="1200"/>
                        <a:t>成功注册响应时间不超过2s；用户名已存在错误提示响应时间不超过3s</a:t>
                      </a:r>
                      <a:endParaRPr lang="en-US" altLang="en-US" sz="1200"/>
                    </a:p>
                  </a:txBody>
                  <a:tcPr marL="68580" marR="68580" marT="0" marB="0" vert="horz" anchor="t" anchorCtr="0"/>
                </a:tc>
              </a:tr>
              <a:tr h="295910">
                <a:tc>
                  <a:txBody>
                    <a:bodyPr/>
                    <a:p>
                      <a:pPr indent="0" algn="ctr">
                        <a:buNone/>
                      </a:pPr>
                      <a:r>
                        <a:rPr lang="en-US" sz="1200"/>
                        <a:t>修改信息</a:t>
                      </a:r>
                      <a:endParaRPr lang="en-US" altLang="en-US" sz="1200"/>
                    </a:p>
                  </a:txBody>
                  <a:tcPr marL="68580" marR="68580" marT="0" marB="0" vert="horz" anchor="t" anchorCtr="0"/>
                </a:tc>
                <a:tc>
                  <a:txBody>
                    <a:bodyPr/>
                    <a:p>
                      <a:pPr indent="0" algn="ctr">
                        <a:buNone/>
                      </a:pPr>
                      <a:r>
                        <a:rPr lang="en-US" sz="1200"/>
                        <a:t>成功修改信息并保存响应时间不超过3s</a:t>
                      </a:r>
                      <a:endParaRPr lang="en-US" altLang="en-US" sz="1200"/>
                    </a:p>
                  </a:txBody>
                  <a:tcPr marL="68580" marR="68580" marT="0" marB="0" vert="horz" anchor="ctr" anchorCtr="0"/>
                </a:tc>
              </a:tr>
              <a:tr h="592455">
                <a:tc>
                  <a:txBody>
                    <a:bodyPr/>
                    <a:p>
                      <a:pPr indent="0" algn="ctr">
                        <a:buNone/>
                      </a:pPr>
                      <a:r>
                        <a:rPr lang="en-US" sz="1200"/>
                        <a:t>重置密码</a:t>
                      </a:r>
                      <a:endParaRPr lang="en-US" altLang="en-US" sz="1200"/>
                    </a:p>
                  </a:txBody>
                  <a:tcPr marL="68580" marR="68580" marT="0" marB="0" vert="horz" anchor="t" anchorCtr="0"/>
                </a:tc>
                <a:tc>
                  <a:txBody>
                    <a:bodyPr/>
                    <a:p>
                      <a:pPr indent="0" algn="ctr">
                        <a:buNone/>
                      </a:pPr>
                      <a:r>
                        <a:rPr lang="en-US" sz="1200"/>
                        <a:t>成功重置响应时间不超过3s；新密码与旧密码相同错误提示响应时间不超过3s</a:t>
                      </a:r>
                      <a:endParaRPr lang="en-US" altLang="en-US" sz="1200"/>
                    </a:p>
                  </a:txBody>
                  <a:tcPr marL="68580" marR="68580" marT="0" marB="0" vert="horz" anchor="ctr" anchorCtr="0"/>
                </a:tc>
              </a:tr>
              <a:tr h="295910">
                <a:tc>
                  <a:txBody>
                    <a:bodyPr/>
                    <a:p>
                      <a:pPr indent="0" algn="ctr">
                        <a:buNone/>
                      </a:pPr>
                      <a:r>
                        <a:rPr lang="en-US" sz="1200"/>
                        <a:t>退出登录</a:t>
                      </a:r>
                      <a:endParaRPr lang="en-US" altLang="en-US" sz="1200"/>
                    </a:p>
                  </a:txBody>
                  <a:tcPr marL="68580" marR="68580" marT="0" marB="0" vert="horz" anchor="t" anchorCtr="0"/>
                </a:tc>
                <a:tc>
                  <a:txBody>
                    <a:bodyPr/>
                    <a:p>
                      <a:pPr indent="0" algn="ctr">
                        <a:buNone/>
                      </a:pPr>
                      <a:r>
                        <a:rPr lang="en-US" sz="1200"/>
                        <a:t>成功退出登录响应时间不超过2s</a:t>
                      </a:r>
                      <a:endParaRPr lang="en-US" altLang="en-US" sz="1200"/>
                    </a:p>
                  </a:txBody>
                  <a:tcPr marL="68580" marR="68580" marT="0" marB="0" vert="horz" anchor="t" anchorCtr="0"/>
                </a:tc>
              </a:tr>
              <a:tr h="295910">
                <a:tc>
                  <a:txBody>
                    <a:bodyPr/>
                    <a:p>
                      <a:pPr indent="0" algn="ctr">
                        <a:buNone/>
                      </a:pPr>
                      <a:r>
                        <a:rPr lang="en-US" sz="1200"/>
                        <a:t>注销账号</a:t>
                      </a:r>
                      <a:endParaRPr lang="en-US" altLang="en-US" sz="1200"/>
                    </a:p>
                  </a:txBody>
                  <a:tcPr marL="68580" marR="68580" marT="0" marB="0" vert="horz" anchor="t" anchorCtr="0"/>
                </a:tc>
                <a:tc>
                  <a:txBody>
                    <a:bodyPr/>
                    <a:p>
                      <a:pPr indent="0" algn="ctr">
                        <a:buNone/>
                      </a:pPr>
                      <a:r>
                        <a:rPr lang="en-US" sz="1200"/>
                        <a:t>成功注销用户响应时间不超过5s</a:t>
                      </a:r>
                      <a:endParaRPr lang="en-US" altLang="en-US" sz="1200"/>
                    </a:p>
                  </a:txBody>
                  <a:tcPr marL="68580" marR="68580" marT="0" marB="0" vert="horz" anchor="t" anchorCtr="0"/>
                </a:tc>
              </a:tr>
              <a:tr h="296545">
                <a:tc>
                  <a:txBody>
                    <a:bodyPr/>
                    <a:p>
                      <a:pPr indent="0" algn="ctr">
                        <a:buNone/>
                      </a:pPr>
                      <a:r>
                        <a:rPr lang="en-US" sz="1200"/>
                        <a:t>发帖</a:t>
                      </a:r>
                      <a:endParaRPr lang="en-US" altLang="en-US" sz="1200"/>
                    </a:p>
                  </a:txBody>
                  <a:tcPr marL="68580" marR="68580" marT="0" marB="0" vert="horz" anchor="t" anchorCtr="0"/>
                </a:tc>
                <a:tc>
                  <a:txBody>
                    <a:bodyPr/>
                    <a:p>
                      <a:pPr indent="0" algn="ctr">
                        <a:buNone/>
                      </a:pPr>
                      <a:r>
                        <a:rPr lang="en-US" sz="1200"/>
                        <a:t>成功发帖响应时间不超过5s</a:t>
                      </a:r>
                      <a:endParaRPr lang="en-US" altLang="en-US" sz="1200"/>
                    </a:p>
                  </a:txBody>
                  <a:tcPr marL="68580" marR="68580" marT="0" marB="0" vert="horz" anchor="t" anchorCtr="0"/>
                </a:tc>
              </a:tr>
              <a:tr h="295910">
                <a:tc>
                  <a:txBody>
                    <a:bodyPr/>
                    <a:p>
                      <a:pPr indent="0" algn="ctr">
                        <a:buNone/>
                      </a:pPr>
                      <a:r>
                        <a:rPr lang="en-US" sz="1200"/>
                        <a:t>点赞</a:t>
                      </a:r>
                      <a:endParaRPr lang="en-US" altLang="en-US" sz="1200"/>
                    </a:p>
                  </a:txBody>
                  <a:tcPr marL="68580" marR="68580" marT="0" marB="0" vert="horz" anchor="t" anchorCtr="0"/>
                </a:tc>
                <a:tc>
                  <a:txBody>
                    <a:bodyPr/>
                    <a:p>
                      <a:pPr indent="0" algn="ctr">
                        <a:buNone/>
                      </a:pPr>
                      <a:r>
                        <a:rPr lang="en-US" sz="1200"/>
                        <a:t>成功点赞反馈不超过3s</a:t>
                      </a:r>
                      <a:endParaRPr lang="en-US" altLang="en-US" sz="1200"/>
                    </a:p>
                  </a:txBody>
                  <a:tcPr marL="68580" marR="68580" marT="0" marB="0" vert="horz" anchor="t" anchorCtr="0"/>
                </a:tc>
              </a:tr>
              <a:tr h="295910">
                <a:tc>
                  <a:txBody>
                    <a:bodyPr/>
                    <a:p>
                      <a:pPr indent="0" algn="ctr">
                        <a:buNone/>
                      </a:pPr>
                      <a:r>
                        <a:rPr lang="en-US" sz="1200"/>
                        <a:t>评论</a:t>
                      </a:r>
                      <a:endParaRPr lang="en-US" altLang="en-US" sz="1200"/>
                    </a:p>
                  </a:txBody>
                  <a:tcPr marL="68580" marR="68580" marT="0" marB="0" vert="horz" anchor="t" anchorCtr="0"/>
                </a:tc>
                <a:tc>
                  <a:txBody>
                    <a:bodyPr/>
                    <a:p>
                      <a:pPr indent="0" algn="ctr">
                        <a:buNone/>
                      </a:pPr>
                      <a:r>
                        <a:rPr lang="en-US" sz="1200"/>
                        <a:t>成功评论反馈不超过5s</a:t>
                      </a:r>
                      <a:endParaRPr lang="en-US" altLang="en-US" sz="1200"/>
                    </a:p>
                  </a:txBody>
                  <a:tcPr marL="68580" marR="68580" marT="0" marB="0" vert="horz" anchor="t" anchorCtr="0"/>
                </a:tc>
              </a:tr>
            </a:tbl>
          </a:graphicData>
        </a:graphic>
      </p:graphicFrame>
      <p:sp>
        <p:nvSpPr>
          <p:cNvPr id="5" name="矩形 4"/>
          <p:cNvSpPr/>
          <p:nvPr/>
        </p:nvSpPr>
        <p:spPr>
          <a:xfrm>
            <a:off x="4118610" y="973455"/>
            <a:ext cx="4131945"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用户功能模块响应时间</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运行设计决策</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3" name="矩形 2"/>
          <p:cNvSpPr/>
          <p:nvPr/>
        </p:nvSpPr>
        <p:spPr>
          <a:xfrm>
            <a:off x="1800860" y="1513205"/>
            <a:ext cx="2886075"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用户功能模块组合</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56" name="文本框 155"/>
          <p:cNvSpPr txBox="1"/>
          <p:nvPr/>
        </p:nvSpPr>
        <p:spPr>
          <a:xfrm>
            <a:off x="1385570" y="3455670"/>
            <a:ext cx="3363595" cy="460375"/>
          </a:xfrm>
          <a:prstGeom prst="rect">
            <a:avLst/>
          </a:prstGeom>
          <a:noFill/>
          <a:ln w="9525">
            <a:noFill/>
          </a:ln>
        </p:spPr>
        <p:txBody>
          <a:bodyPr wrap="square">
            <a:spAutoFit/>
            <a:scene3d>
              <a:camera prst="orthographicFront"/>
              <a:lightRig rig="threePt" dir="t"/>
            </a:scene3d>
          </a:bodyPr>
          <a:p>
            <a:pPr indent="0"/>
            <a:r>
              <a:rPr lang="zh-CN" sz="2400" b="0" kern="0" dirty="0">
                <a:solidFill>
                  <a:schemeClr val="accent1"/>
                </a:solidFill>
                <a:latin typeface="微软雅黑" panose="020B0503020204020204" pitchFamily="34" charset="-122"/>
                <a:ea typeface="微软雅黑" panose="020B0503020204020204" pitchFamily="34" charset="-122"/>
              </a:rPr>
              <a:t>用户功能模块运行控制</a:t>
            </a:r>
            <a:endParaRPr lang="zh-CN" sz="2400" b="0" kern="0" dirty="0">
              <a:solidFill>
                <a:schemeClr val="accent1"/>
              </a:solidFill>
              <a:latin typeface="微软雅黑" panose="020B0503020204020204" pitchFamily="34" charset="-122"/>
              <a:ea typeface="微软雅黑" panose="020B0503020204020204" pitchFamily="34" charset="-122"/>
            </a:endParaRPr>
          </a:p>
        </p:txBody>
      </p:sp>
      <p:sp>
        <p:nvSpPr>
          <p:cNvPr id="5" name="矩形 4"/>
          <p:cNvSpPr/>
          <p:nvPr/>
        </p:nvSpPr>
        <p:spPr>
          <a:xfrm>
            <a:off x="1385570" y="5192395"/>
            <a:ext cx="3364230" cy="459105"/>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用户功能模块响应时间</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aphicFrame>
        <p:nvGraphicFramePr>
          <p:cNvPr id="9" name="表格 8"/>
          <p:cNvGraphicFramePr/>
          <p:nvPr>
            <p:custDataLst>
              <p:tags r:id="rId1"/>
            </p:custDataLst>
          </p:nvPr>
        </p:nvGraphicFramePr>
        <p:xfrm>
          <a:off x="4912043" y="427990"/>
          <a:ext cx="4568825" cy="2190115"/>
        </p:xfrm>
        <a:graphic>
          <a:graphicData uri="http://schemas.openxmlformats.org/drawingml/2006/table">
            <a:tbl>
              <a:tblPr firstRow="1" bandRow="1">
                <a:tableStyleId>{C4B1156A-380E-4F78-BDF5-A606A8083BF9}</a:tableStyleId>
              </a:tblPr>
              <a:tblGrid>
                <a:gridCol w="1059180"/>
                <a:gridCol w="3509962"/>
              </a:tblGrid>
              <a:tr h="182880">
                <a:tc>
                  <a:txBody>
                    <a:bodyPr/>
                    <a:p>
                      <a:pPr indent="0" algn="ctr">
                        <a:buNone/>
                      </a:pPr>
                      <a:r>
                        <a:rPr lang="en-US" sz="1200"/>
                        <a:t>功能模块</a:t>
                      </a:r>
                      <a:endParaRPr lang="en-US" altLang="en-US" sz="1200"/>
                    </a:p>
                  </a:txBody>
                  <a:tcPr marL="68580" marR="68580" marT="0" marB="0" vert="horz" anchor="t" anchorCtr="0"/>
                </a:tc>
                <a:tc>
                  <a:txBody>
                    <a:bodyPr/>
                    <a:p>
                      <a:pPr indent="0" algn="ctr">
                        <a:buNone/>
                      </a:pPr>
                      <a:r>
                        <a:rPr lang="en-US" sz="1200"/>
                        <a:t>主要功能</a:t>
                      </a:r>
                      <a:endParaRPr lang="en-US" altLang="en-US" sz="1200"/>
                    </a:p>
                  </a:txBody>
                  <a:tcPr marL="68580" marR="68580" marT="0" marB="0" vert="horz" anchor="t" anchorCtr="0"/>
                </a:tc>
              </a:tr>
              <a:tr h="419100">
                <a:tc>
                  <a:txBody>
                    <a:bodyPr/>
                    <a:p>
                      <a:pPr indent="0" algn="ctr">
                        <a:buNone/>
                      </a:pPr>
                      <a:r>
                        <a:rPr lang="en-US" sz="1200"/>
                        <a:t>登录</a:t>
                      </a:r>
                      <a:endParaRPr lang="en-US" altLang="en-US" sz="1200"/>
                    </a:p>
                  </a:txBody>
                  <a:tcPr marL="68580" marR="68580" marT="0" marB="0" vert="horz" anchor="t" anchorCtr="0"/>
                </a:tc>
                <a:tc>
                  <a:txBody>
                    <a:bodyPr/>
                    <a:p>
                      <a:pPr indent="0" algn="ctr">
                        <a:buNone/>
                      </a:pPr>
                      <a:r>
                        <a:rPr lang="en-US" sz="1200"/>
                        <a:t>输入账号密码进行登录</a:t>
                      </a:r>
                      <a:endParaRPr lang="en-US" altLang="en-US" sz="1200"/>
                    </a:p>
                  </a:txBody>
                  <a:tcPr marL="68580" marR="68580" marT="0" marB="0" vert="horz" anchor="t" anchorCtr="0"/>
                </a:tc>
              </a:tr>
              <a:tr h="419100">
                <a:tc>
                  <a:txBody>
                    <a:bodyPr/>
                    <a:p>
                      <a:pPr indent="0" algn="ctr">
                        <a:buNone/>
                      </a:pPr>
                      <a:r>
                        <a:rPr lang="en-US" sz="1200"/>
                        <a:t>审核活动</a:t>
                      </a:r>
                      <a:endParaRPr lang="en-US" altLang="en-US" sz="1200"/>
                    </a:p>
                  </a:txBody>
                  <a:tcPr marL="68580" marR="68580" marT="0" marB="0" vert="horz" anchor="t" anchorCtr="0"/>
                </a:tc>
                <a:tc>
                  <a:txBody>
                    <a:bodyPr/>
                    <a:p>
                      <a:pPr indent="0" algn="ctr">
                        <a:buNone/>
                      </a:pPr>
                      <a:r>
                        <a:rPr lang="en-US" sz="1200"/>
                        <a:t>进入审核界面审核城友会中待审核的活动</a:t>
                      </a:r>
                      <a:endParaRPr lang="en-US" altLang="en-US" sz="1200"/>
                    </a:p>
                  </a:txBody>
                  <a:tcPr marL="68580" marR="68580" marT="0" marB="0" vert="horz" anchor="t" anchorCtr="0"/>
                </a:tc>
              </a:tr>
              <a:tr h="419100">
                <a:tc>
                  <a:txBody>
                    <a:bodyPr/>
                    <a:p>
                      <a:pPr indent="0" algn="ctr">
                        <a:buNone/>
                      </a:pPr>
                      <a:r>
                        <a:rPr lang="en-US" sz="1200"/>
                        <a:t>审核帖子</a:t>
                      </a:r>
                      <a:endParaRPr lang="en-US" altLang="en-US" sz="1200"/>
                    </a:p>
                  </a:txBody>
                  <a:tcPr marL="68580" marR="68580" marT="0" marB="0" vert="horz" anchor="t" anchorCtr="0"/>
                </a:tc>
                <a:tc>
                  <a:txBody>
                    <a:bodyPr/>
                    <a:p>
                      <a:pPr indent="0" algn="ctr">
                        <a:buNone/>
                      </a:pPr>
                      <a:r>
                        <a:rPr lang="en-US" sz="1200"/>
                        <a:t>在论坛中审核帖子是否具有违规信息</a:t>
                      </a:r>
                      <a:endParaRPr lang="en-US" altLang="en-US" sz="1200"/>
                    </a:p>
                  </a:txBody>
                  <a:tcPr marL="68580" marR="68580" marT="0" marB="0" vert="horz" anchor="t" anchorCtr="0"/>
                </a:tc>
              </a:tr>
              <a:tr h="419100">
                <a:tc>
                  <a:txBody>
                    <a:bodyPr/>
                    <a:p>
                      <a:pPr indent="0" algn="ctr">
                        <a:buNone/>
                      </a:pPr>
                      <a:r>
                        <a:rPr lang="en-US" sz="1200"/>
                        <a:t>审核动植物科普信息</a:t>
                      </a:r>
                      <a:endParaRPr lang="en-US" altLang="en-US" sz="1200"/>
                    </a:p>
                  </a:txBody>
                  <a:tcPr marL="68580" marR="68580" marT="0" marB="0" vert="horz" anchor="t" anchorCtr="0"/>
                </a:tc>
                <a:tc>
                  <a:txBody>
                    <a:bodyPr/>
                    <a:p>
                      <a:pPr indent="0" algn="ctr">
                        <a:buNone/>
                      </a:pPr>
                      <a:r>
                        <a:rPr lang="en-US" sz="1200"/>
                        <a:t>审核动植物科普界面中的信息是否有误</a:t>
                      </a:r>
                      <a:endParaRPr lang="en-US" altLang="en-US" sz="1200"/>
                    </a:p>
                  </a:txBody>
                  <a:tcPr marL="68580" marR="68580" marT="0" marB="0" vert="horz" anchor="t" anchorCtr="0"/>
                </a:tc>
              </a:tr>
              <a:tr h="330835">
                <a:tc>
                  <a:txBody>
                    <a:bodyPr/>
                    <a:p>
                      <a:pPr indent="0" algn="ctr">
                        <a:buNone/>
                      </a:pPr>
                      <a:r>
                        <a:rPr lang="en-US" sz="1200"/>
                        <a:t>封禁</a:t>
                      </a:r>
                      <a:endParaRPr lang="en-US" altLang="en-US" sz="1200"/>
                    </a:p>
                  </a:txBody>
                  <a:tcPr marL="68580" marR="68580" marT="0" marB="0" vert="horz" anchor="t" anchorCtr="0"/>
                </a:tc>
                <a:tc>
                  <a:txBody>
                    <a:bodyPr/>
                    <a:p>
                      <a:pPr indent="0" algn="ctr">
                        <a:buNone/>
                      </a:pPr>
                      <a:r>
                        <a:rPr lang="en-US" sz="1200"/>
                        <a:t>封禁违规用户</a:t>
                      </a:r>
                      <a:endParaRPr lang="en-US" altLang="en-US" sz="1200"/>
                    </a:p>
                  </a:txBody>
                  <a:tcPr marL="68580" marR="68580" marT="0" marB="0" vert="horz" anchor="t" anchorCtr="0"/>
                </a:tc>
              </a:tr>
            </a:tbl>
          </a:graphicData>
        </a:graphic>
      </p:graphicFrame>
      <p:graphicFrame>
        <p:nvGraphicFramePr>
          <p:cNvPr id="10" name="表格 9"/>
          <p:cNvGraphicFramePr/>
          <p:nvPr>
            <p:custDataLst>
              <p:tags r:id="rId2"/>
            </p:custDataLst>
          </p:nvPr>
        </p:nvGraphicFramePr>
        <p:xfrm>
          <a:off x="4912043" y="2776855"/>
          <a:ext cx="0" cy="1676400"/>
        </p:xfrm>
        <a:graphic>
          <a:graphicData uri="http://schemas.openxmlformats.org/drawingml/2006/table">
            <a:tbl>
              <a:tblPr firstRow="1" bandRow="1">
                <a:tableStyleId>{8A107856-5554-42FB-B03E-39F5DBC370BA}</a:tableStyleId>
              </a:tblPr>
              <a:tblGrid>
                <a:gridCol w="1058863"/>
                <a:gridCol w="3509962"/>
              </a:tblGrid>
              <a:tr h="0">
                <a:tc>
                  <a:txBody>
                    <a:bodyPr/>
                    <a:p>
                      <a:pPr indent="0" algn="ctr">
                        <a:buNone/>
                      </a:pPr>
                      <a:r>
                        <a:rPr lang="en-US" sz="1000"/>
                        <a:t>功能模块</a:t>
                      </a:r>
                      <a:endParaRPr lang="en-US" altLang="en-US" sz="1000"/>
                    </a:p>
                  </a:txBody>
                  <a:tcPr marL="68580" marR="68580" marT="0" marB="0" vert="horz" anchor="t" anchorCtr="0"/>
                </a:tc>
                <a:tc>
                  <a:txBody>
                    <a:bodyPr/>
                    <a:p>
                      <a:pPr indent="0" algn="ctr">
                        <a:buNone/>
                      </a:pPr>
                      <a:r>
                        <a:rPr lang="en-US" sz="1000"/>
                        <a:t>控制方法</a:t>
                      </a:r>
                      <a:endParaRPr lang="en-US" altLang="en-US" sz="1000"/>
                    </a:p>
                  </a:txBody>
                  <a:tcPr marL="68580" marR="68580" marT="0" marB="0" vert="horz" anchor="t" anchorCtr="0"/>
                </a:tc>
              </a:tr>
              <a:tr h="419100">
                <a:tc>
                  <a:txBody>
                    <a:bodyPr/>
                    <a:p>
                      <a:pPr indent="0" algn="ctr">
                        <a:buNone/>
                      </a:pPr>
                      <a:r>
                        <a:rPr lang="en-US" sz="1000"/>
                        <a:t>登录</a:t>
                      </a:r>
                      <a:endParaRPr lang="en-US" altLang="en-US" sz="1000"/>
                    </a:p>
                  </a:txBody>
                  <a:tcPr marL="68580" marR="68580" marT="0" marB="0" vert="horz" anchor="t" anchorCtr="0"/>
                </a:tc>
                <a:tc>
                  <a:txBody>
                    <a:bodyPr/>
                    <a:p>
                      <a:pPr indent="0" algn="ctr">
                        <a:buNone/>
                      </a:pPr>
                      <a:r>
                        <a:rPr lang="en-US" sz="1000"/>
                        <a:t>验证管理员账号以及密码，系统核对后才能进行登录</a:t>
                      </a:r>
                      <a:endParaRPr lang="en-US" altLang="en-US" sz="1000"/>
                    </a:p>
                  </a:txBody>
                  <a:tcPr marL="68580" marR="68580" marT="0" marB="0" vert="horz" anchor="t" anchorCtr="0"/>
                </a:tc>
              </a:tr>
              <a:tr h="419100">
                <a:tc>
                  <a:txBody>
                    <a:bodyPr/>
                    <a:p>
                      <a:pPr indent="0" algn="ctr">
                        <a:buNone/>
                      </a:pPr>
                      <a:r>
                        <a:rPr lang="en-US" sz="1200"/>
                        <a:t>审核活动</a:t>
                      </a:r>
                      <a:endParaRPr lang="en-US" altLang="en-US" sz="1200"/>
                    </a:p>
                  </a:txBody>
                  <a:tcPr marL="68580" marR="68580" marT="0" marB="0" vert="horz" anchor="t" anchorCtr="0"/>
                </a:tc>
                <a:tc>
                  <a:txBody>
                    <a:bodyPr/>
                    <a:p>
                      <a:pPr indent="0" algn="ctr">
                        <a:buNone/>
                      </a:pPr>
                      <a:r>
                        <a:rPr lang="en-US" sz="1200"/>
                        <a:t>验证管理员身份是否正确</a:t>
                      </a:r>
                      <a:endParaRPr lang="en-US" altLang="en-US" sz="1200"/>
                    </a:p>
                  </a:txBody>
                  <a:tcPr marL="68580" marR="68580" marT="0" marB="0" vert="horz" anchor="t" anchorCtr="0"/>
                </a:tc>
              </a:tr>
              <a:tr h="419100">
                <a:tc>
                  <a:txBody>
                    <a:bodyPr/>
                    <a:p>
                      <a:pPr indent="0" algn="ctr">
                        <a:buNone/>
                      </a:pPr>
                      <a:r>
                        <a:rPr lang="en-US" sz="1200"/>
                        <a:t>审核帖子</a:t>
                      </a:r>
                      <a:endParaRPr lang="en-US" altLang="en-US" sz="1200"/>
                    </a:p>
                  </a:txBody>
                  <a:tcPr marL="68580" marR="68580" marT="0" marB="0" vert="horz" anchor="t" anchorCtr="0"/>
                </a:tc>
                <a:tc>
                  <a:txBody>
                    <a:bodyPr/>
                    <a:p>
                      <a:pPr indent="0" algn="ctr">
                        <a:buNone/>
                      </a:pPr>
                      <a:r>
                        <a:rPr lang="en-US" sz="1200"/>
                        <a:t>验证管理员身份是否正确</a:t>
                      </a:r>
                      <a:endParaRPr lang="en-US" altLang="en-US" sz="1200"/>
                    </a:p>
                  </a:txBody>
                  <a:tcPr marL="68580" marR="68580" marT="0" marB="0" vert="horz" anchor="t" anchorCtr="0"/>
                </a:tc>
              </a:tr>
              <a:tr h="419100">
                <a:tc>
                  <a:txBody>
                    <a:bodyPr/>
                    <a:p>
                      <a:pPr indent="0" algn="ctr">
                        <a:buNone/>
                      </a:pPr>
                      <a:r>
                        <a:rPr lang="en-US" sz="1200"/>
                        <a:t>审核动植物科普信息</a:t>
                      </a:r>
                      <a:endParaRPr lang="en-US" altLang="en-US" sz="1200"/>
                    </a:p>
                  </a:txBody>
                  <a:tcPr marL="68580" marR="68580" marT="0" marB="0" vert="horz" anchor="t" anchorCtr="0"/>
                </a:tc>
                <a:tc>
                  <a:txBody>
                    <a:bodyPr/>
                    <a:p>
                      <a:pPr indent="0" algn="ctr">
                        <a:buNone/>
                      </a:pPr>
                      <a:r>
                        <a:rPr lang="en-US" sz="1200"/>
                        <a:t>验证管理员身份是否正确</a:t>
                      </a:r>
                      <a:endParaRPr lang="en-US" altLang="en-US" sz="1200"/>
                    </a:p>
                  </a:txBody>
                  <a:tcPr marL="68580" marR="68580" marT="0" marB="0" vert="horz" anchor="t" anchorCtr="0"/>
                </a:tc>
              </a:tr>
            </a:tbl>
          </a:graphicData>
        </a:graphic>
      </p:graphicFrame>
      <p:graphicFrame>
        <p:nvGraphicFramePr>
          <p:cNvPr id="11" name="表格 10"/>
          <p:cNvGraphicFramePr/>
          <p:nvPr>
            <p:custDataLst>
              <p:tags r:id="rId3"/>
            </p:custDataLst>
          </p:nvPr>
        </p:nvGraphicFramePr>
        <p:xfrm>
          <a:off x="4912043" y="4764405"/>
          <a:ext cx="0" cy="1676400"/>
        </p:xfrm>
        <a:graphic>
          <a:graphicData uri="http://schemas.openxmlformats.org/drawingml/2006/table">
            <a:tbl>
              <a:tblPr firstRow="1" bandRow="1">
                <a:tableStyleId>{16D9F66E-5EB9-4882-86FB-DCBF35E3C3E4}</a:tableStyleId>
              </a:tblPr>
              <a:tblGrid>
                <a:gridCol w="1058863"/>
                <a:gridCol w="3509962"/>
              </a:tblGrid>
              <a:tr h="0">
                <a:tc>
                  <a:txBody>
                    <a:bodyPr/>
                    <a:p>
                      <a:pPr indent="0" algn="ctr">
                        <a:buNone/>
                      </a:pPr>
                      <a:r>
                        <a:rPr lang="en-US" sz="1000"/>
                        <a:t>功能模块</a:t>
                      </a:r>
                      <a:endParaRPr lang="en-US" altLang="en-US" sz="1000"/>
                    </a:p>
                  </a:txBody>
                  <a:tcPr marL="68580" marR="68580" marT="0" marB="0" vert="horz" anchor="t" anchorCtr="0"/>
                </a:tc>
                <a:tc>
                  <a:txBody>
                    <a:bodyPr/>
                    <a:p>
                      <a:pPr indent="0" algn="ctr">
                        <a:buNone/>
                      </a:pPr>
                      <a:r>
                        <a:rPr lang="en-US" sz="1000"/>
                        <a:t>运行时间描述</a:t>
                      </a:r>
                      <a:endParaRPr lang="en-US" altLang="en-US" sz="1000"/>
                    </a:p>
                  </a:txBody>
                  <a:tcPr marL="68580" marR="68580" marT="0" marB="0" vert="horz" anchor="t" anchorCtr="0"/>
                </a:tc>
              </a:tr>
              <a:tr h="419100">
                <a:tc>
                  <a:txBody>
                    <a:bodyPr/>
                    <a:p>
                      <a:pPr indent="0" algn="ctr">
                        <a:buNone/>
                      </a:pPr>
                      <a:r>
                        <a:rPr lang="en-US" sz="1000"/>
                        <a:t>登录</a:t>
                      </a:r>
                      <a:endParaRPr lang="en-US" altLang="en-US" sz="1000"/>
                    </a:p>
                  </a:txBody>
                  <a:tcPr marL="68580" marR="68580" marT="0" marB="0" vert="horz" anchor="t" anchorCtr="0"/>
                </a:tc>
                <a:tc>
                  <a:txBody>
                    <a:bodyPr/>
                    <a:p>
                      <a:pPr indent="0" algn="ctr">
                        <a:buNone/>
                      </a:pPr>
                      <a:r>
                        <a:rPr lang="en-US" sz="1200"/>
                        <a:t>成功注册响应时间不超过2s；用户名已存在错误提示响应时间不超过3s</a:t>
                      </a:r>
                      <a:endParaRPr lang="en-US" altLang="en-US" sz="1200"/>
                    </a:p>
                  </a:txBody>
                  <a:tcPr marL="68580" marR="68580" marT="0" marB="0" vert="horz" anchor="t" anchorCtr="0"/>
                </a:tc>
              </a:tr>
              <a:tr h="419100">
                <a:tc>
                  <a:txBody>
                    <a:bodyPr/>
                    <a:p>
                      <a:pPr indent="0" algn="ctr">
                        <a:buNone/>
                      </a:pPr>
                      <a:r>
                        <a:rPr lang="en-US" sz="1200"/>
                        <a:t>审核活动</a:t>
                      </a:r>
                      <a:endParaRPr lang="en-US" altLang="en-US" sz="1200"/>
                    </a:p>
                  </a:txBody>
                  <a:tcPr marL="68580" marR="68580" marT="0" marB="0" vert="horz" anchor="t" anchorCtr="0"/>
                </a:tc>
                <a:tc>
                  <a:txBody>
                    <a:bodyPr/>
                    <a:p>
                      <a:pPr indent="0" algn="ctr">
                        <a:buNone/>
                      </a:pPr>
                      <a:r>
                        <a:rPr lang="en-US" sz="1200"/>
                        <a:t>审核活动成功反馈时间不超过5s</a:t>
                      </a:r>
                      <a:endParaRPr lang="en-US" altLang="en-US" sz="1200"/>
                    </a:p>
                  </a:txBody>
                  <a:tcPr marL="68580" marR="68580" marT="0" marB="0" vert="horz" anchor="t" anchorCtr="0"/>
                </a:tc>
              </a:tr>
              <a:tr h="419100">
                <a:tc>
                  <a:txBody>
                    <a:bodyPr/>
                    <a:p>
                      <a:pPr indent="0" algn="ctr">
                        <a:buNone/>
                      </a:pPr>
                      <a:r>
                        <a:rPr lang="en-US" sz="1200"/>
                        <a:t>审核帖子</a:t>
                      </a:r>
                      <a:endParaRPr lang="en-US" altLang="en-US" sz="1200"/>
                    </a:p>
                  </a:txBody>
                  <a:tcPr marL="68580" marR="68580" marT="0" marB="0" vert="horz" anchor="t" anchorCtr="0"/>
                </a:tc>
                <a:tc>
                  <a:txBody>
                    <a:bodyPr/>
                    <a:p>
                      <a:pPr indent="0" algn="ctr">
                        <a:buNone/>
                      </a:pPr>
                      <a:r>
                        <a:rPr lang="en-US" sz="1200"/>
                        <a:t>审核帖子成功反馈时间不超过5s</a:t>
                      </a:r>
                      <a:endParaRPr lang="en-US" altLang="en-US" sz="1200"/>
                    </a:p>
                  </a:txBody>
                  <a:tcPr marL="68580" marR="68580" marT="0" marB="0" vert="horz" anchor="t" anchorCtr="0"/>
                </a:tc>
              </a:tr>
              <a:tr h="419100">
                <a:tc>
                  <a:txBody>
                    <a:bodyPr/>
                    <a:p>
                      <a:pPr indent="0" algn="ctr">
                        <a:buNone/>
                      </a:pPr>
                      <a:r>
                        <a:rPr lang="en-US" sz="1200"/>
                        <a:t>审核动植物科普信息</a:t>
                      </a:r>
                      <a:endParaRPr lang="en-US" altLang="en-US" sz="1200"/>
                    </a:p>
                  </a:txBody>
                  <a:tcPr marL="68580" marR="68580" marT="0" marB="0" vert="horz" anchor="t" anchorCtr="0"/>
                </a:tc>
                <a:tc>
                  <a:txBody>
                    <a:bodyPr/>
                    <a:p>
                      <a:pPr indent="0" algn="ctr">
                        <a:buNone/>
                      </a:pPr>
                      <a:r>
                        <a:rPr lang="en-US" sz="1200"/>
                        <a:t>审核科普信息成功反馈时间不超过5s</a:t>
                      </a:r>
                      <a:endParaRPr lang="en-US" altLang="en-US" sz="1200"/>
                    </a:p>
                  </a:txBody>
                  <a:tcPr marL="68580" marR="68580" marT="0" marB="0" vert="horz" anchor="t"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en-US" altLang="zh-CN"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图以及</a:t>
              </a:r>
              <a:r>
                <a:rPr lang="zh-CN" sz="2400" dirty="0">
                  <a:solidFill>
                    <a:schemeClr val="accent1"/>
                  </a:solidFill>
                  <a:latin typeface="微软雅黑" panose="020B0503020204020204" pitchFamily="34" charset="-122"/>
                  <a:ea typeface="微软雅黑" panose="020B0503020204020204" pitchFamily="34" charset="-122"/>
                  <a:sym typeface="+mn-ea"/>
                </a:rPr>
                <a:t>物理模型</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物理模型"/>
          <p:cNvPicPr>
            <a:picLocks noChangeAspect="1"/>
          </p:cNvPicPr>
          <p:nvPr/>
        </p:nvPicPr>
        <p:blipFill>
          <a:blip r:embed="rId1"/>
          <a:stretch>
            <a:fillRect/>
          </a:stretch>
        </p:blipFill>
        <p:spPr>
          <a:xfrm>
            <a:off x="175895" y="1285240"/>
            <a:ext cx="8249285" cy="4121785"/>
          </a:xfrm>
          <a:prstGeom prst="rect">
            <a:avLst/>
          </a:prstGeom>
        </p:spPr>
      </p:pic>
      <p:pic>
        <p:nvPicPr>
          <p:cNvPr id="12" name="图片 11" descr="er图"/>
          <p:cNvPicPr>
            <a:picLocks noChangeAspect="1"/>
          </p:cNvPicPr>
          <p:nvPr/>
        </p:nvPicPr>
        <p:blipFill>
          <a:blip r:embed="rId2"/>
          <a:stretch>
            <a:fillRect/>
          </a:stretch>
        </p:blipFill>
        <p:spPr>
          <a:xfrm>
            <a:off x="175895" y="1010285"/>
            <a:ext cx="8301990" cy="4975225"/>
          </a:xfrm>
          <a:prstGeom prst="rect">
            <a:avLst/>
          </a:prstGeom>
        </p:spPr>
      </p:pic>
      <p:sp>
        <p:nvSpPr>
          <p:cNvPr id="14" name="文本框 13"/>
          <p:cNvSpPr txBox="1"/>
          <p:nvPr/>
        </p:nvSpPr>
        <p:spPr>
          <a:xfrm>
            <a:off x="8477885" y="1359535"/>
            <a:ext cx="3455035" cy="4276725"/>
          </a:xfrm>
          <a:prstGeom prst="rect">
            <a:avLst/>
          </a:prstGeom>
          <a:noFill/>
          <a:ln w="9525">
            <a:noFill/>
          </a:ln>
        </p:spPr>
        <p:txBody>
          <a:bodyPr wrap="square">
            <a:spAutoFit/>
          </a:bodyPr>
          <a:p>
            <a:pPr indent="254000"/>
            <a:r>
              <a:rPr lang="zh-CN" altLang="en-US" sz="1600" b="1">
                <a:ln/>
                <a:solidFill>
                  <a:schemeClr val="accent1"/>
                </a:solidFill>
                <a:effectLst>
                  <a:outerShdw blurRad="38100" dist="25400" dir="5400000" algn="ctr" rotWithShape="0">
                    <a:srgbClr val="6E747A">
                      <a:alpha val="43000"/>
                    </a:srgbClr>
                  </a:outerShdw>
                </a:effectLst>
                <a:latin typeface="宋体" panose="02010600030101010101" pitchFamily="2" charset="-122"/>
              </a:rPr>
              <a:t>在</a:t>
            </a:r>
            <a:r>
              <a:rPr lang="en-US" sz="1600" b="1">
                <a:ln/>
                <a:solidFill>
                  <a:schemeClr val="accent1"/>
                </a:solidFill>
                <a:effectLst>
                  <a:outerShdw blurRad="38100" dist="25400" dir="5400000" algn="ctr" rotWithShape="0">
                    <a:srgbClr val="6E747A">
                      <a:alpha val="43000"/>
                    </a:srgbClr>
                  </a:outerShdw>
                </a:effectLst>
                <a:latin typeface="宋体" panose="02010600030101010101" pitchFamily="2" charset="-122"/>
              </a:rPr>
              <a:t>ER</a:t>
            </a:r>
            <a:r>
              <a:rPr lang="zh-CN" sz="1600" b="1">
                <a:ln/>
                <a:solidFill>
                  <a:schemeClr val="accent1"/>
                </a:solidFill>
                <a:effectLst>
                  <a:outerShdw blurRad="38100" dist="25400" dir="5400000" algn="ctr" rotWithShape="0">
                    <a:srgbClr val="6E747A">
                      <a:alpha val="43000"/>
                    </a:srgbClr>
                  </a:outerShdw>
                </a:effectLst>
                <a:ea typeface="宋体" panose="02010600030101010101" pitchFamily="2" charset="-122"/>
              </a:rPr>
              <a:t>图中有</a:t>
            </a:r>
            <a:r>
              <a:rPr lang="en-US" sz="1600" b="1">
                <a:ln/>
                <a:solidFill>
                  <a:schemeClr val="accent1"/>
                </a:solidFill>
                <a:effectLst>
                  <a:outerShdw blurRad="38100" dist="25400" dir="5400000" algn="ctr" rotWithShape="0">
                    <a:srgbClr val="6E747A">
                      <a:alpha val="43000"/>
                    </a:srgbClr>
                  </a:outerShdw>
                </a:effectLst>
                <a:latin typeface="宋体" panose="02010600030101010101" pitchFamily="2" charset="-122"/>
              </a:rPr>
              <a:t>10</a:t>
            </a:r>
            <a:r>
              <a:rPr lang="zh-CN" sz="1600" b="1">
                <a:ln/>
                <a:solidFill>
                  <a:schemeClr val="accent1"/>
                </a:solidFill>
                <a:effectLst>
                  <a:outerShdw blurRad="38100" dist="25400" dir="5400000" algn="ctr" rotWithShape="0">
                    <a:srgbClr val="6E747A">
                      <a:alpha val="43000"/>
                    </a:srgbClr>
                  </a:outerShdw>
                </a:effectLst>
                <a:ea typeface="宋体" panose="02010600030101010101" pitchFamily="2" charset="-122"/>
              </a:rPr>
              <a:t>张表，分别是用户账号信息表，论坛帖子表，用户点赞记录表，用户评论表，用户举报记录表，动植物科普信息表，动物城友会信息表，参加记录表，管理员表，管理员操作记录表。其中用户具有用户名、密码、手机号等基本信息，论坛包括帖子编号、帖主账号、帖子内容等可供索引以及必要记录的字段，点赞记录、评论记录、举报记录都是为帖子信息服务的。此外还有动植物科普信息，具有相关数据字段记录各种动植物的学名、别名、出没地点等。动物城友会保存了活动的相关信息，参加记录保存了用户和活动之间的联系。另外，还有管理员表以及记录管理员行为的表。</a:t>
            </a:r>
            <a:endParaRPr lang="zh-CN" altLang="en-US" sz="1600" b="1">
              <a:ln/>
              <a:solidFill>
                <a:schemeClr val="accent1"/>
              </a:solidFill>
              <a:effectLst>
                <a:outerShdw blurRad="38100" dist="25400" dir="5400000" algn="ctr" rotWithShape="0">
                  <a:srgbClr val="6E747A">
                    <a:alpha val="43000"/>
                  </a:srgbClr>
                </a:outerShdw>
              </a:effectLst>
              <a:ea typeface="宋体" panose="02010600030101010101" pitchFamily="2" charset="-122"/>
            </a:endParaRPr>
          </a:p>
        </p:txBody>
      </p:sp>
      <p:sp>
        <p:nvSpPr>
          <p:cNvPr id="74" name="Oval 4"/>
          <p:cNvSpPr/>
          <p:nvPr/>
        </p:nvSpPr>
        <p:spPr>
          <a:xfrm flipH="1">
            <a:off x="861250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15" name="Oval 4"/>
          <p:cNvSpPr/>
          <p:nvPr/>
        </p:nvSpPr>
        <p:spPr>
          <a:xfrm flipH="1">
            <a:off x="8949690"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16" name="Oval 4"/>
          <p:cNvSpPr/>
          <p:nvPr/>
        </p:nvSpPr>
        <p:spPr>
          <a:xfrm flipH="1">
            <a:off x="928687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17" name="Oval 4"/>
          <p:cNvSpPr/>
          <p:nvPr/>
        </p:nvSpPr>
        <p:spPr>
          <a:xfrm flipH="1">
            <a:off x="9624060"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18" name="Oval 4"/>
          <p:cNvSpPr/>
          <p:nvPr/>
        </p:nvSpPr>
        <p:spPr>
          <a:xfrm flipH="1">
            <a:off x="996124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19" name="Oval 4"/>
          <p:cNvSpPr/>
          <p:nvPr/>
        </p:nvSpPr>
        <p:spPr>
          <a:xfrm flipH="1">
            <a:off x="10298430"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20" name="Oval 4"/>
          <p:cNvSpPr/>
          <p:nvPr/>
        </p:nvSpPr>
        <p:spPr>
          <a:xfrm flipH="1">
            <a:off x="1063561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21" name="Oval 4"/>
          <p:cNvSpPr/>
          <p:nvPr/>
        </p:nvSpPr>
        <p:spPr>
          <a:xfrm flipH="1">
            <a:off x="10972800"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22" name="Oval 4"/>
          <p:cNvSpPr/>
          <p:nvPr/>
        </p:nvSpPr>
        <p:spPr>
          <a:xfrm flipH="1">
            <a:off x="1130998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2" name="Oval 4"/>
          <p:cNvSpPr/>
          <p:nvPr/>
        </p:nvSpPr>
        <p:spPr>
          <a:xfrm flipH="1">
            <a:off x="861250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3" name="Oval 4"/>
          <p:cNvSpPr/>
          <p:nvPr/>
        </p:nvSpPr>
        <p:spPr>
          <a:xfrm flipH="1">
            <a:off x="8949690"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4" name="Oval 4"/>
          <p:cNvSpPr/>
          <p:nvPr/>
        </p:nvSpPr>
        <p:spPr>
          <a:xfrm flipH="1">
            <a:off x="928687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5" name="Oval 4"/>
          <p:cNvSpPr/>
          <p:nvPr/>
        </p:nvSpPr>
        <p:spPr>
          <a:xfrm flipH="1">
            <a:off x="9624060"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6" name="Oval 4"/>
          <p:cNvSpPr/>
          <p:nvPr/>
        </p:nvSpPr>
        <p:spPr>
          <a:xfrm flipH="1">
            <a:off x="996124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7" name="Oval 4"/>
          <p:cNvSpPr/>
          <p:nvPr/>
        </p:nvSpPr>
        <p:spPr>
          <a:xfrm flipH="1">
            <a:off x="10298430"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8" name="Oval 4"/>
          <p:cNvSpPr/>
          <p:nvPr/>
        </p:nvSpPr>
        <p:spPr>
          <a:xfrm flipH="1">
            <a:off x="1063561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49" name="Oval 4"/>
          <p:cNvSpPr/>
          <p:nvPr/>
        </p:nvSpPr>
        <p:spPr>
          <a:xfrm flipH="1">
            <a:off x="10972800"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50" name="Oval 4"/>
          <p:cNvSpPr/>
          <p:nvPr/>
        </p:nvSpPr>
        <p:spPr>
          <a:xfrm flipH="1">
            <a:off x="1130998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51" name="Oval 4"/>
          <p:cNvSpPr/>
          <p:nvPr/>
        </p:nvSpPr>
        <p:spPr>
          <a:xfrm flipH="1">
            <a:off x="11647170"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52" name="Oval 4"/>
          <p:cNvSpPr/>
          <p:nvPr/>
        </p:nvSpPr>
        <p:spPr>
          <a:xfrm flipH="1">
            <a:off x="11984355" y="563626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53" name="Oval 4"/>
          <p:cNvSpPr/>
          <p:nvPr/>
        </p:nvSpPr>
        <p:spPr>
          <a:xfrm flipH="1">
            <a:off x="11647170"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
        <p:nvSpPr>
          <p:cNvPr id="54" name="Oval 4"/>
          <p:cNvSpPr/>
          <p:nvPr/>
        </p:nvSpPr>
        <p:spPr>
          <a:xfrm flipH="1">
            <a:off x="11984355" y="1173480"/>
            <a:ext cx="111125" cy="11176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dirty="0">
              <a:solidFill>
                <a:schemeClr val="bg1">
                  <a:lumMod val="9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500"/>
                                        <p:tgtEl>
                                          <p:spTgt spid="5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fade">
                                      <p:cBhvr>
                                        <p:cTn id="80" dur="500"/>
                                        <p:tgtEl>
                                          <p:spTgt spid="5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fade">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5" grpId="0" animBg="1"/>
      <p:bldP spid="16" grpId="0" animBg="1"/>
      <p:bldP spid="17" grpId="0" animBg="1"/>
      <p:bldP spid="18" grpId="0" animBg="1"/>
      <p:bldP spid="19" grpId="0" animBg="1"/>
      <p:bldP spid="20" grpId="0" animBg="1"/>
      <p:bldP spid="21" grpId="0" animBg="1"/>
      <p:bldP spid="22"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14" grpId="0"/>
      <p:bldP spid="74" grpId="1" animBg="1"/>
      <p:bldP spid="15" grpId="1" animBg="1"/>
      <p:bldP spid="16" grpId="1" animBg="1"/>
      <p:bldP spid="17" grpId="1" animBg="1"/>
      <p:bldP spid="18" grpId="1" animBg="1"/>
      <p:bldP spid="19" grpId="1" animBg="1"/>
      <p:bldP spid="20" grpId="1" animBg="1"/>
      <p:bldP spid="21" grpId="1" animBg="1"/>
      <p:bldP spid="22" grpId="1" animBg="1"/>
      <p:bldP spid="42" grpId="1" animBg="1"/>
      <p:bldP spid="43" grpId="1" animBg="1"/>
      <p:bldP spid="44" grpId="1" animBg="1"/>
      <p:bldP spid="45" grpId="1" animBg="1"/>
      <p:bldP spid="46" grpId="1" animBg="1"/>
      <p:bldP spid="47" grpId="1" animBg="1"/>
      <p:bldP spid="48" grpId="1" animBg="1"/>
      <p:bldP spid="49" grpId="1" animBg="1"/>
      <p:bldP spid="50" grpId="1" animBg="1"/>
      <p:bldP spid="51" grpId="1" animBg="1"/>
      <p:bldP spid="52" grpId="1" animBg="1"/>
      <p:bldP spid="53" grpId="1" animBg="1"/>
      <p:bldP spid="54" grpId="1" animBg="1"/>
      <p:bldP spid="1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用户</a:t>
              </a:r>
              <a:r>
                <a:rPr lang="en-US" altLang="zh-CN" sz="2400" dirty="0">
                  <a:solidFill>
                    <a:schemeClr val="accent1"/>
                  </a:solidFill>
                  <a:latin typeface="微软雅黑" panose="020B0503020204020204" pitchFamily="34" charset="-122"/>
                  <a:ea typeface="微软雅黑" panose="020B0503020204020204" pitchFamily="34" charset="-122"/>
                  <a:sym typeface="+mn-ea"/>
                </a:rPr>
                <a:t>PAD</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56" name="文本框 155"/>
          <p:cNvSpPr txBox="1"/>
          <p:nvPr/>
        </p:nvSpPr>
        <p:spPr>
          <a:xfrm>
            <a:off x="102870" y="1310005"/>
            <a:ext cx="4000500" cy="4799965"/>
          </a:xfrm>
          <a:prstGeom prst="rect">
            <a:avLst/>
          </a:prstGeom>
          <a:noFill/>
          <a:ln w="9525">
            <a:noFill/>
          </a:ln>
        </p:spPr>
        <p:txBody>
          <a:bodyPr wrap="square">
            <a:spAutoFit/>
          </a:bodyPr>
          <a:p>
            <a:pPr indent="304800"/>
            <a:r>
              <a:rPr lang="zh-CN" b="1">
                <a:ln/>
                <a:solidFill>
                  <a:schemeClr val="accent1">
                    <a:lumMod val="60000"/>
                    <a:lumOff val="40000"/>
                  </a:schemeClr>
                </a:solidFill>
                <a:effectLst>
                  <a:outerShdw blurRad="38100" dist="25400" dir="5400000" algn="ctr" rotWithShape="0">
                    <a:srgbClr val="6E747A">
                      <a:alpha val="43000"/>
                    </a:srgbClr>
                  </a:outerShdw>
                </a:effectLst>
                <a:ea typeface="宋体" panose="02010600030101010101" pitchFamily="2" charset="-122"/>
              </a:rPr>
              <a:t>进入用户界面，有动物科普，论坛交流，动物城友会三个页面可以前往，论坛交流是用户主界面，用户可在此界面浏览城院内其他用户发出的有趣动态或者云撸猫，云撸狗，当然最初点赞评论时需要用户登录，可进入登录界面实现，图中未显示</a:t>
            </a:r>
            <a:endParaRPr lang="zh-CN" b="1">
              <a:ln/>
              <a:solidFill>
                <a:schemeClr val="accent1">
                  <a:lumMod val="60000"/>
                  <a:lumOff val="40000"/>
                </a:schemeClr>
              </a:solidFill>
              <a:effectLst>
                <a:outerShdw blurRad="38100" dist="25400" dir="5400000" algn="ctr" rotWithShape="0">
                  <a:srgbClr val="6E747A">
                    <a:alpha val="43000"/>
                  </a:srgbClr>
                </a:outerShdw>
              </a:effectLst>
              <a:ea typeface="宋体" panose="02010600030101010101" pitchFamily="2" charset="-122"/>
            </a:endParaRPr>
          </a:p>
          <a:p>
            <a:pPr indent="304800"/>
            <a:r>
              <a:rPr lang="zh-CN" b="1">
                <a:ln/>
                <a:solidFill>
                  <a:schemeClr val="accent1">
                    <a:lumMod val="60000"/>
                    <a:lumOff val="40000"/>
                  </a:schemeClr>
                </a:solidFill>
                <a:effectLst>
                  <a:outerShdw blurRad="38100" dist="25400" dir="5400000" algn="ctr" rotWithShape="0">
                    <a:srgbClr val="6E747A">
                      <a:alpha val="43000"/>
                    </a:srgbClr>
                  </a:outerShdw>
                </a:effectLst>
                <a:ea typeface="宋体" panose="02010600030101010101" pitchFamily="2" charset="-122"/>
              </a:rPr>
              <a:t>选择动物科普界面，用户可根据筛选按键选择自己感兴趣的信息，也可以选择系统推荐直接浏览，并且配备用户添加科普内容功能，通过审核即可更新在系统里</a:t>
            </a:r>
            <a:endParaRPr lang="zh-CN" b="1">
              <a:ln/>
              <a:solidFill>
                <a:schemeClr val="accent1">
                  <a:lumMod val="60000"/>
                  <a:lumOff val="40000"/>
                </a:schemeClr>
              </a:solidFill>
              <a:effectLst>
                <a:outerShdw blurRad="38100" dist="25400" dir="5400000" algn="ctr" rotWithShape="0">
                  <a:srgbClr val="6E747A">
                    <a:alpha val="43000"/>
                  </a:srgbClr>
                </a:outerShdw>
              </a:effectLst>
              <a:ea typeface="宋体" panose="02010600030101010101" pitchFamily="2" charset="-122"/>
            </a:endParaRPr>
          </a:p>
          <a:p>
            <a:pPr indent="304800"/>
            <a:r>
              <a:rPr lang="zh-CN" b="1">
                <a:ln/>
                <a:solidFill>
                  <a:schemeClr val="accent1">
                    <a:lumMod val="60000"/>
                    <a:lumOff val="40000"/>
                  </a:schemeClr>
                </a:solidFill>
                <a:effectLst>
                  <a:outerShdw blurRad="38100" dist="25400" dir="5400000" algn="ctr" rotWithShape="0">
                    <a:srgbClr val="6E747A">
                      <a:alpha val="43000"/>
                    </a:srgbClr>
                  </a:outerShdw>
                </a:effectLst>
                <a:ea typeface="宋体" panose="02010600030101010101" pitchFamily="2" charset="-122"/>
              </a:rPr>
              <a:t>选择动物城友会，可以浏览已发布的活动，也可以自己设下活动，经过审核实现上传，另设个人信息界面，用户既可以查看和自己相关的动态消息，也可以修改个人信息；</a:t>
            </a:r>
            <a:r>
              <a:rPr lang="en-US" b="1">
                <a:ln/>
                <a:solidFill>
                  <a:schemeClr val="accent1">
                    <a:lumMod val="60000"/>
                    <a:lumOff val="40000"/>
                  </a:schemeClr>
                </a:solidFill>
                <a:effectLst>
                  <a:outerShdw blurRad="38100" dist="25400" dir="5400000" algn="ctr" rotWithShape="0">
                    <a:srgbClr val="6E747A">
                      <a:alpha val="43000"/>
                    </a:srgbClr>
                  </a:outerShdw>
                </a:effectLst>
                <a:latin typeface="宋体" panose="02010600030101010101" pitchFamily="2" charset="-122"/>
              </a:rPr>
              <a:t> </a:t>
            </a:r>
            <a:endParaRPr lang="en-US" altLang="en-US" b="1">
              <a:ln/>
              <a:solidFill>
                <a:schemeClr val="accent1">
                  <a:lumMod val="60000"/>
                  <a:lumOff val="40000"/>
                </a:schemeClr>
              </a:solidFill>
              <a:effectLst>
                <a:outerShdw blurRad="38100" dist="25400" dir="5400000" algn="ctr" rotWithShape="0">
                  <a:srgbClr val="6E747A">
                    <a:alpha val="43000"/>
                  </a:srgbClr>
                </a:outerShdw>
              </a:effectLst>
              <a:latin typeface="宋体" panose="02010600030101010101" pitchFamily="2" charset="-122"/>
            </a:endParaRPr>
          </a:p>
        </p:txBody>
      </p:sp>
      <p:pic>
        <p:nvPicPr>
          <p:cNvPr id="2" name="图片 1" descr="用户PAD图"/>
          <p:cNvPicPr>
            <a:picLocks noChangeAspect="1"/>
          </p:cNvPicPr>
          <p:nvPr/>
        </p:nvPicPr>
        <p:blipFill>
          <a:blip r:embed="rId1"/>
          <a:srcRect r="765" b="50574"/>
          <a:stretch>
            <a:fillRect/>
          </a:stretch>
        </p:blipFill>
        <p:spPr>
          <a:xfrm>
            <a:off x="4429125" y="269240"/>
            <a:ext cx="10176510" cy="6155690"/>
          </a:xfrm>
          <a:prstGeom prst="rect">
            <a:avLst/>
          </a:prstGeom>
        </p:spPr>
      </p:pic>
      <p:pic>
        <p:nvPicPr>
          <p:cNvPr id="4" name="图片 3" descr="用户PAD图"/>
          <p:cNvPicPr>
            <a:picLocks noChangeAspect="1"/>
          </p:cNvPicPr>
          <p:nvPr/>
        </p:nvPicPr>
        <p:blipFill>
          <a:blip r:embed="rId1"/>
          <a:srcRect t="49139" r="-978"/>
          <a:stretch>
            <a:fillRect/>
          </a:stretch>
        </p:blipFill>
        <p:spPr>
          <a:xfrm>
            <a:off x="3909695" y="895350"/>
            <a:ext cx="8281670" cy="5066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6"/>
                                        </p:tgtEl>
                                        <p:attrNameLst>
                                          <p:attrName>style.visibility</p:attrName>
                                        </p:attrNameLst>
                                      </p:cBhvr>
                                      <p:to>
                                        <p:strVal val="visible"/>
                                      </p:to>
                                    </p:set>
                                    <p:anim calcmode="discrete" valueType="clr">
                                      <p:cBhvr override="childStyle">
                                        <p:cTn id="7" dur="80"/>
                                        <p:tgtEl>
                                          <p:spTgt spid="15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6"/>
                                        </p:tgtEl>
                                        <p:attrNameLst>
                                          <p:attrName>fillcolor</p:attrName>
                                        </p:attrNameLst>
                                      </p:cBhvr>
                                      <p:tavLst>
                                        <p:tav tm="0">
                                          <p:val>
                                            <p:clrVal>
                                              <a:schemeClr val="accent2"/>
                                            </p:clrVal>
                                          </p:val>
                                        </p:tav>
                                        <p:tav tm="50000">
                                          <p:val>
                                            <p:clrVal>
                                              <a:schemeClr val="hlink"/>
                                            </p:clrVal>
                                          </p:val>
                                        </p:tav>
                                      </p:tavLst>
                                    </p:anim>
                                    <p:set>
                                      <p:cBhvr>
                                        <p:cTn id="9" dur="80"/>
                                        <p:tgtEl>
                                          <p:spTgt spid="15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用户以及管理员相关</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N-S</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147482507" name="图片 -2147482508" descr="用户、管理员N-S图"/>
          <p:cNvPicPr>
            <a:picLocks noChangeAspect="1"/>
          </p:cNvPicPr>
          <p:nvPr/>
        </p:nvPicPr>
        <p:blipFill>
          <a:blip r:embed="rId1"/>
          <a:srcRect l="6516" t="4021" r="54167" b="56570"/>
          <a:stretch>
            <a:fillRect/>
          </a:stretch>
        </p:blipFill>
        <p:spPr>
          <a:xfrm>
            <a:off x="1753235" y="1351280"/>
            <a:ext cx="3052445" cy="4437380"/>
          </a:xfrm>
          <a:prstGeom prst="rect">
            <a:avLst/>
          </a:prstGeom>
          <a:noFill/>
          <a:ln w="9525">
            <a:noFill/>
          </a:ln>
        </p:spPr>
      </p:pic>
      <p:graphicFrame>
        <p:nvGraphicFramePr>
          <p:cNvPr id="2" name="表格 1"/>
          <p:cNvGraphicFramePr/>
          <p:nvPr/>
        </p:nvGraphicFramePr>
        <p:xfrm>
          <a:off x="5460047" y="2503170"/>
          <a:ext cx="0" cy="0"/>
        </p:xfrm>
        <a:graphic>
          <a:graphicData uri="http://schemas.openxmlformats.org/drawingml/2006/table">
            <a:tbl>
              <a:tblPr firstRow="1" bandRow="1">
                <a:tableStyleId>{22838BEF-8BB2-4498-84A7-C5851F593DF1}</a:tableStyleId>
              </a:tblPr>
              <a:tblGrid>
                <a:gridCol w="5411788"/>
              </a:tblGrid>
              <a:tr h="2133600">
                <a:tc>
                  <a:txBody>
                    <a:bodyPr/>
                    <a:p>
                      <a:pPr indent="0">
                        <a:buNone/>
                      </a:pPr>
                      <a:r>
                        <a:rPr lang="en-US" sz="2000">
                          <a:solidFill>
                            <a:schemeClr val="accent1">
                              <a:lumMod val="60000"/>
                              <a:lumOff val="40000"/>
                            </a:schemeClr>
                          </a:solidFill>
                        </a:rPr>
                        <a:t>登录界面模块：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a:solidFill>
                            <a:schemeClr val="accent1">
                              <a:lumMod val="60000"/>
                              <a:lumOff val="40000"/>
                            </a:schemeClr>
                          </a:solidFill>
                        </a:rPr>
                        <a:t>功能：用户或管理员进行登陆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a:solidFill>
                            <a:schemeClr val="accent1">
                              <a:lumMod val="60000"/>
                              <a:lumOff val="40000"/>
                            </a:schemeClr>
                          </a:solidFill>
                        </a:rPr>
                        <a:t>输入：账号及密码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a:solidFill>
                            <a:schemeClr val="accent1">
                              <a:lumMod val="60000"/>
                              <a:lumOff val="40000"/>
                            </a:schemeClr>
                          </a:solidFill>
                        </a:rPr>
                        <a:t>输出：和账号对应的用户的相关信息</a:t>
                      </a:r>
                      <a:endParaRPr lang="en-US" altLang="en-US" sz="2000">
                        <a:solidFill>
                          <a:schemeClr val="accent1">
                            <a:lumMod val="60000"/>
                            <a:lumOff val="40000"/>
                          </a:schemeClr>
                        </a:solidFill>
                      </a:endParaRPr>
                    </a:p>
                  </a:txBody>
                  <a:tcPr marL="68580" marR="68580" marT="0" marB="0" vert="horz" anchor="t" anchorCtr="0">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用户以及管理员相关</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N-S</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3" name="表格 2"/>
          <p:cNvGraphicFramePr/>
          <p:nvPr/>
        </p:nvGraphicFramePr>
        <p:xfrm>
          <a:off x="5735637" y="2582545"/>
          <a:ext cx="5412105" cy="2153285"/>
        </p:xfrm>
        <a:graphic>
          <a:graphicData uri="http://schemas.openxmlformats.org/drawingml/2006/table">
            <a:tbl>
              <a:tblPr firstRow="1" bandRow="1">
                <a:tableStyleId>{22838BEF-8BB2-4498-84A7-C5851F593DF1}</a:tableStyleId>
              </a:tblPr>
              <a:tblGrid>
                <a:gridCol w="5411788"/>
              </a:tblGrid>
              <a:tr h="2153285">
                <a:tc>
                  <a:txBody>
                    <a:bodyPr/>
                    <a:p>
                      <a:pPr algn="l">
                        <a:buClrTx/>
                        <a:buSzTx/>
                        <a:buFontTx/>
                        <a:buNone/>
                      </a:pPr>
                      <a:r>
                        <a:rPr lang="en-US" sz="2000" b="1">
                          <a:solidFill>
                            <a:schemeClr val="accent1">
                              <a:lumMod val="60000"/>
                              <a:lumOff val="40000"/>
                            </a:schemeClr>
                          </a:solidFill>
                        </a:rPr>
                        <a:t>举报功能模块：</a:t>
                      </a:r>
                      <a:r>
                        <a:rPr lang="en-US" sz="2000">
                          <a:solidFill>
                            <a:schemeClr val="accent1">
                              <a:lumMod val="60000"/>
                              <a:lumOff val="40000"/>
                            </a:schemeClr>
                          </a:solidFill>
                        </a:rPr>
                        <a:t>	</a:t>
                      </a:r>
                      <a:endParaRPr lang="en-US" sz="2000">
                        <a:solidFill>
                          <a:schemeClr val="accent1">
                            <a:lumMod val="60000"/>
                            <a:lumOff val="40000"/>
                          </a:schemeClr>
                        </a:solidFill>
                      </a:endParaRPr>
                    </a:p>
                    <a:p>
                      <a:pPr algn="l">
                        <a:buClrTx/>
                        <a:buSzTx/>
                        <a:buFontTx/>
                        <a:buNone/>
                      </a:pPr>
                      <a:endParaRPr lang="en-US" sz="2000">
                        <a:solidFill>
                          <a:schemeClr val="accent1">
                            <a:lumMod val="60000"/>
                            <a:lumOff val="40000"/>
                          </a:schemeClr>
                        </a:solidFill>
                      </a:endParaRPr>
                    </a:p>
                    <a:p>
                      <a:pPr algn="l">
                        <a:buClrTx/>
                        <a:buSzTx/>
                        <a:buFontTx/>
                        <a:buNone/>
                      </a:pPr>
                      <a:r>
                        <a:rPr lang="en-US" sz="2000" b="1">
                          <a:solidFill>
                            <a:schemeClr val="accent1">
                              <a:lumMod val="60000"/>
                              <a:lumOff val="40000"/>
                            </a:schemeClr>
                          </a:solidFill>
                        </a:rPr>
                        <a:t>功能</a:t>
                      </a:r>
                      <a:r>
                        <a:rPr lang="en-US" sz="2000">
                          <a:solidFill>
                            <a:schemeClr val="accent1">
                              <a:lumMod val="60000"/>
                              <a:lumOff val="40000"/>
                            </a:schemeClr>
                          </a:solidFill>
                        </a:rPr>
                        <a:t>：举报违规帖子或者用户	</a:t>
                      </a:r>
                      <a:endParaRPr lang="en-US" sz="2000">
                        <a:solidFill>
                          <a:schemeClr val="accent1">
                            <a:lumMod val="60000"/>
                            <a:lumOff val="40000"/>
                          </a:schemeClr>
                        </a:solidFill>
                      </a:endParaRPr>
                    </a:p>
                    <a:p>
                      <a:pPr algn="l">
                        <a:buClrTx/>
                        <a:buSzTx/>
                        <a:buFontTx/>
                        <a:buNone/>
                      </a:pPr>
                      <a:endParaRPr lang="en-US" sz="2000">
                        <a:solidFill>
                          <a:schemeClr val="accent1">
                            <a:lumMod val="60000"/>
                            <a:lumOff val="40000"/>
                          </a:schemeClr>
                        </a:solidFill>
                      </a:endParaRPr>
                    </a:p>
                    <a:p>
                      <a:pPr algn="l">
                        <a:buClrTx/>
                        <a:buSzTx/>
                        <a:buFontTx/>
                        <a:buNone/>
                      </a:pPr>
                      <a:r>
                        <a:rPr lang="en-US" sz="2000" b="1">
                          <a:solidFill>
                            <a:schemeClr val="accent1">
                              <a:lumMod val="60000"/>
                              <a:lumOff val="40000"/>
                            </a:schemeClr>
                          </a:solidFill>
                        </a:rPr>
                        <a:t>输入</a:t>
                      </a:r>
                      <a:r>
                        <a:rPr lang="en-US" sz="2000">
                          <a:solidFill>
                            <a:schemeClr val="accent1">
                              <a:lumMod val="60000"/>
                              <a:lumOff val="40000"/>
                            </a:schemeClr>
                          </a:solidFill>
                        </a:rPr>
                        <a:t>：举报对象以及内容</a:t>
                      </a:r>
                      <a:endParaRPr lang="en-US" sz="2000">
                        <a:solidFill>
                          <a:schemeClr val="accent1">
                            <a:lumMod val="60000"/>
                            <a:lumOff val="40000"/>
                          </a:schemeClr>
                        </a:solidFill>
                      </a:endParaRPr>
                    </a:p>
                    <a:p>
                      <a:pPr algn="l">
                        <a:buClrTx/>
                        <a:buSzTx/>
                        <a:buFontTx/>
                        <a:buNone/>
                      </a:pPr>
                      <a:r>
                        <a:rPr lang="en-US" sz="2000">
                          <a:solidFill>
                            <a:schemeClr val="accent1">
                              <a:lumMod val="60000"/>
                              <a:lumOff val="40000"/>
                            </a:schemeClr>
                          </a:solidFill>
                        </a:rPr>
                        <a:t>	</a:t>
                      </a:r>
                      <a:endParaRPr lang="en-US" sz="2000">
                        <a:solidFill>
                          <a:schemeClr val="accent1">
                            <a:lumMod val="60000"/>
                            <a:lumOff val="40000"/>
                          </a:schemeClr>
                        </a:solidFill>
                      </a:endParaRPr>
                    </a:p>
                    <a:p>
                      <a:pPr algn="l">
                        <a:buClrTx/>
                        <a:buSzTx/>
                        <a:buFontTx/>
                        <a:buNone/>
                      </a:pPr>
                      <a:r>
                        <a:rPr lang="en-US" sz="2000" b="1">
                          <a:solidFill>
                            <a:schemeClr val="accent1">
                              <a:lumMod val="60000"/>
                              <a:lumOff val="40000"/>
                            </a:schemeClr>
                          </a:solidFill>
                        </a:rPr>
                        <a:t>输出</a:t>
                      </a:r>
                      <a:r>
                        <a:rPr lang="en-US" sz="2000">
                          <a:solidFill>
                            <a:schemeClr val="accent1">
                              <a:lumMod val="60000"/>
                              <a:lumOff val="40000"/>
                            </a:schemeClr>
                          </a:solidFill>
                        </a:rPr>
                        <a:t>：举报处理</a:t>
                      </a:r>
                      <a:endParaRPr lang="en-US" sz="2000" b="1">
                        <a:solidFill>
                          <a:schemeClr val="accent1">
                            <a:lumMod val="60000"/>
                            <a:lumOff val="40000"/>
                          </a:schemeClr>
                        </a:solidFill>
                      </a:endParaRPr>
                    </a:p>
                  </a:txBody>
                  <a:tcPr marL="68580" marR="68580" marT="0" marB="0" vert="horz" anchor="t" anchorCtr="0">
                    <a:noFill/>
                  </a:tcPr>
                </a:tc>
              </a:tr>
            </a:tbl>
          </a:graphicData>
        </a:graphic>
      </p:graphicFrame>
      <p:pic>
        <p:nvPicPr>
          <p:cNvPr id="-2147482508" name="图片 -2147482509" descr="登陆N-S"/>
          <p:cNvPicPr>
            <a:picLocks noChangeAspect="1"/>
          </p:cNvPicPr>
          <p:nvPr/>
        </p:nvPicPr>
        <p:blipFill>
          <a:blip r:embed="rId1"/>
          <a:srcRect l="55692" t="10416" r="4674" b="9586"/>
          <a:stretch>
            <a:fillRect/>
          </a:stretch>
        </p:blipFill>
        <p:spPr>
          <a:xfrm>
            <a:off x="1094740" y="1553845"/>
            <a:ext cx="4356100" cy="42113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用户以及管理员相关</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N-S</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3" name="表格 2"/>
          <p:cNvGraphicFramePr/>
          <p:nvPr>
            <p:custDataLst>
              <p:tags r:id="rId1"/>
            </p:custDataLst>
          </p:nvPr>
        </p:nvGraphicFramePr>
        <p:xfrm>
          <a:off x="5157470" y="2430145"/>
          <a:ext cx="5970270" cy="2762885"/>
        </p:xfrm>
        <a:graphic>
          <a:graphicData uri="http://schemas.openxmlformats.org/drawingml/2006/table">
            <a:tbl>
              <a:tblPr firstRow="1" bandRow="1">
                <a:tableStyleId>{22838BEF-8BB2-4498-84A7-C5851F593DF1}</a:tableStyleId>
              </a:tblPr>
              <a:tblGrid>
                <a:gridCol w="5970270"/>
              </a:tblGrid>
              <a:tr h="2762885">
                <a:tc>
                  <a:txBody>
                    <a:bodyPr/>
                    <a:p>
                      <a:pPr indent="0">
                        <a:buNone/>
                      </a:pPr>
                      <a:r>
                        <a:rPr lang="en-US" sz="2000" b="1">
                          <a:solidFill>
                            <a:schemeClr val="accent1">
                              <a:lumMod val="60000"/>
                              <a:lumOff val="40000"/>
                            </a:schemeClr>
                          </a:solidFill>
                        </a:rPr>
                        <a:t>用户功能模块：</a:t>
                      </a:r>
                      <a:r>
                        <a:rPr lang="en-US" sz="2000">
                          <a:solidFill>
                            <a:schemeClr val="accent1">
                              <a:lumMod val="60000"/>
                              <a:lumOff val="40000"/>
                            </a:schemeClr>
                          </a:solidFill>
                        </a:rPr>
                        <a:t>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b="1">
                          <a:solidFill>
                            <a:schemeClr val="accent1">
                              <a:lumMod val="60000"/>
                              <a:lumOff val="40000"/>
                            </a:schemeClr>
                          </a:solidFill>
                        </a:rPr>
                        <a:t>功能</a:t>
                      </a:r>
                      <a:r>
                        <a:rPr lang="en-US" sz="2000">
                          <a:solidFill>
                            <a:schemeClr val="accent1">
                              <a:lumMod val="60000"/>
                              <a:lumOff val="40000"/>
                            </a:schemeClr>
                          </a:solidFill>
                        </a:rPr>
                        <a:t>：论坛交流、浏览功能，动植物科普功能、动物城友会功能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b="1">
                          <a:solidFill>
                            <a:schemeClr val="accent1">
                              <a:lumMod val="60000"/>
                              <a:lumOff val="40000"/>
                            </a:schemeClr>
                          </a:solidFill>
                        </a:rPr>
                        <a:t>输入</a:t>
                      </a:r>
                      <a:r>
                        <a:rPr lang="en-US" sz="2000">
                          <a:solidFill>
                            <a:schemeClr val="accent1">
                              <a:lumMod val="60000"/>
                              <a:lumOff val="40000"/>
                            </a:schemeClr>
                          </a:solidFill>
                        </a:rPr>
                        <a:t>：点赞、评论、发帖、查看科普信息、查看活动等用户操作	</a:t>
                      </a:r>
                      <a:endParaRPr lang="en-US" sz="2000">
                        <a:solidFill>
                          <a:schemeClr val="accent1">
                            <a:lumMod val="60000"/>
                            <a:lumOff val="40000"/>
                          </a:schemeClr>
                        </a:solidFill>
                      </a:endParaRPr>
                    </a:p>
                    <a:p>
                      <a:pPr indent="0">
                        <a:buNone/>
                      </a:pPr>
                      <a:endParaRPr lang="en-US" sz="2000">
                        <a:solidFill>
                          <a:schemeClr val="accent1">
                            <a:lumMod val="60000"/>
                            <a:lumOff val="40000"/>
                          </a:schemeClr>
                        </a:solidFill>
                      </a:endParaRPr>
                    </a:p>
                    <a:p>
                      <a:pPr indent="0">
                        <a:buNone/>
                      </a:pPr>
                      <a:r>
                        <a:rPr lang="en-US" sz="2000" b="1">
                          <a:solidFill>
                            <a:schemeClr val="accent1">
                              <a:lumMod val="60000"/>
                              <a:lumOff val="40000"/>
                            </a:schemeClr>
                          </a:solidFill>
                        </a:rPr>
                        <a:t>输出</a:t>
                      </a:r>
                      <a:r>
                        <a:rPr lang="en-US" sz="2000">
                          <a:solidFill>
                            <a:schemeClr val="accent1">
                              <a:lumMod val="60000"/>
                              <a:lumOff val="40000"/>
                            </a:schemeClr>
                          </a:solidFill>
                        </a:rPr>
                        <a:t>：和用户操作对应的数据库信息调用以及显示</a:t>
                      </a:r>
                      <a:endParaRPr lang="en-US" sz="2000" b="1">
                        <a:solidFill>
                          <a:schemeClr val="accent1">
                            <a:lumMod val="60000"/>
                            <a:lumOff val="40000"/>
                          </a:schemeClr>
                        </a:solidFill>
                      </a:endParaRPr>
                    </a:p>
                  </a:txBody>
                  <a:tcPr marL="68580" marR="68580" marT="0" marB="0" vert="horz" anchor="t" anchorCtr="0">
                    <a:noFill/>
                  </a:tcPr>
                </a:tc>
              </a:tr>
            </a:tbl>
          </a:graphicData>
        </a:graphic>
      </p:graphicFrame>
      <p:pic>
        <p:nvPicPr>
          <p:cNvPr id="-2147482505" name="图片 -2147482506" descr="用户、管理员N-S图"/>
          <p:cNvPicPr>
            <a:picLocks noChangeAspect="1"/>
          </p:cNvPicPr>
          <p:nvPr/>
        </p:nvPicPr>
        <p:blipFill>
          <a:blip r:embed="rId2"/>
          <a:srcRect l="54420" t="1463" r="6236" b="54100"/>
          <a:stretch>
            <a:fillRect/>
          </a:stretch>
        </p:blipFill>
        <p:spPr>
          <a:xfrm>
            <a:off x="1456055" y="1108075"/>
            <a:ext cx="3301365" cy="5407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用户以及管理员相关</a:t>
              </a:r>
              <a:r>
                <a:rPr lang="en-US" altLang="zh-CN" sz="2400" kern="0" dirty="0">
                  <a:solidFill>
                    <a:schemeClr val="accent1"/>
                  </a:solidFill>
                  <a:latin typeface="微软雅黑" panose="020B0503020204020204" pitchFamily="34" charset="-122"/>
                  <a:ea typeface="微软雅黑" panose="020B0503020204020204" pitchFamily="34" charset="-122"/>
                  <a:sym typeface="+mn-ea"/>
                </a:rPr>
                <a:t>N-S</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3" name="表格 2"/>
          <p:cNvGraphicFramePr/>
          <p:nvPr>
            <p:custDataLst>
              <p:tags r:id="rId1"/>
            </p:custDataLst>
          </p:nvPr>
        </p:nvGraphicFramePr>
        <p:xfrm>
          <a:off x="6196330" y="1988820"/>
          <a:ext cx="4980305" cy="2880360"/>
        </p:xfrm>
        <a:graphic>
          <a:graphicData uri="http://schemas.openxmlformats.org/drawingml/2006/table">
            <a:tbl>
              <a:tblPr firstRow="1" bandRow="1">
                <a:tableStyleId>{22838BEF-8BB2-4498-84A7-C5851F593DF1}</a:tableStyleId>
              </a:tblPr>
              <a:tblGrid>
                <a:gridCol w="4980305"/>
              </a:tblGrid>
              <a:tr h="2880360">
                <a:tc>
                  <a:txBody>
                    <a:bodyPr/>
                    <a:p>
                      <a:pPr indent="0">
                        <a:buNone/>
                      </a:pPr>
                      <a:r>
                        <a:rPr lang="en-US" sz="2000" b="1">
                          <a:solidFill>
                            <a:schemeClr val="accent1">
                              <a:lumMod val="60000"/>
                              <a:lumOff val="40000"/>
                            </a:schemeClr>
                          </a:solidFill>
                        </a:rPr>
                        <a:t>管理员功能模块：</a:t>
                      </a:r>
                      <a:r>
                        <a:rPr lang="en-US" sz="2000">
                          <a:solidFill>
                            <a:schemeClr val="accent1">
                              <a:lumMod val="60000"/>
                              <a:lumOff val="40000"/>
                            </a:schemeClr>
                          </a:solidFill>
                        </a:rPr>
                        <a:t>	</a:t>
                      </a:r>
                      <a:endParaRPr lang="en-US" sz="2000">
                        <a:solidFill>
                          <a:schemeClr val="accent1">
                            <a:lumMod val="60000"/>
                            <a:lumOff val="40000"/>
                          </a:schemeClr>
                        </a:solidFill>
                      </a:endParaRPr>
                    </a:p>
                    <a:p>
                      <a:pPr indent="0">
                        <a:buNone/>
                      </a:pPr>
                      <a:endParaRPr lang="en-US" sz="2000" b="1">
                        <a:solidFill>
                          <a:schemeClr val="accent1">
                            <a:lumMod val="60000"/>
                            <a:lumOff val="40000"/>
                          </a:schemeClr>
                        </a:solidFill>
                      </a:endParaRPr>
                    </a:p>
                    <a:p>
                      <a:pPr indent="0">
                        <a:buNone/>
                      </a:pPr>
                      <a:r>
                        <a:rPr lang="en-US" sz="2000" b="1">
                          <a:solidFill>
                            <a:schemeClr val="accent1">
                              <a:lumMod val="60000"/>
                              <a:lumOff val="40000"/>
                            </a:schemeClr>
                          </a:solidFill>
                        </a:rPr>
                        <a:t>功能</a:t>
                      </a:r>
                      <a:r>
                        <a:rPr lang="en-US" sz="2000">
                          <a:solidFill>
                            <a:schemeClr val="accent1">
                              <a:lumMod val="60000"/>
                              <a:lumOff val="40000"/>
                            </a:schemeClr>
                          </a:solidFill>
                        </a:rPr>
                        <a:t>：审核功能	</a:t>
                      </a:r>
                      <a:endParaRPr lang="en-US" sz="2000">
                        <a:solidFill>
                          <a:schemeClr val="accent1">
                            <a:lumMod val="60000"/>
                            <a:lumOff val="40000"/>
                          </a:schemeClr>
                        </a:solidFill>
                      </a:endParaRPr>
                    </a:p>
                    <a:p>
                      <a:pPr indent="0">
                        <a:buNone/>
                      </a:pPr>
                      <a:endParaRPr lang="en-US" sz="2000" b="1">
                        <a:solidFill>
                          <a:schemeClr val="accent1">
                            <a:lumMod val="60000"/>
                            <a:lumOff val="40000"/>
                          </a:schemeClr>
                        </a:solidFill>
                      </a:endParaRPr>
                    </a:p>
                    <a:p>
                      <a:pPr indent="0">
                        <a:buNone/>
                      </a:pPr>
                      <a:r>
                        <a:rPr lang="en-US" sz="2000" b="1">
                          <a:solidFill>
                            <a:schemeClr val="accent1">
                              <a:lumMod val="60000"/>
                              <a:lumOff val="40000"/>
                            </a:schemeClr>
                          </a:solidFill>
                        </a:rPr>
                        <a:t>输入</a:t>
                      </a:r>
                      <a:r>
                        <a:rPr lang="en-US" sz="2000">
                          <a:solidFill>
                            <a:schemeClr val="accent1">
                              <a:lumMod val="60000"/>
                              <a:lumOff val="40000"/>
                            </a:schemeClr>
                          </a:solidFill>
                        </a:rPr>
                        <a:t>：用户发起活动的操作、用户修改科普信息的操作、用户举报的操作等	</a:t>
                      </a:r>
                      <a:endParaRPr lang="en-US" sz="2000">
                        <a:solidFill>
                          <a:schemeClr val="accent1">
                            <a:lumMod val="60000"/>
                            <a:lumOff val="40000"/>
                          </a:schemeClr>
                        </a:solidFill>
                      </a:endParaRPr>
                    </a:p>
                    <a:p>
                      <a:pPr indent="0">
                        <a:buNone/>
                      </a:pPr>
                      <a:endParaRPr lang="en-US" sz="2000" b="1">
                        <a:solidFill>
                          <a:schemeClr val="accent1">
                            <a:lumMod val="60000"/>
                            <a:lumOff val="40000"/>
                          </a:schemeClr>
                        </a:solidFill>
                      </a:endParaRPr>
                    </a:p>
                    <a:p>
                      <a:pPr indent="0">
                        <a:buNone/>
                      </a:pPr>
                      <a:r>
                        <a:rPr lang="en-US" sz="2000" b="1">
                          <a:solidFill>
                            <a:schemeClr val="accent1">
                              <a:lumMod val="60000"/>
                              <a:lumOff val="40000"/>
                            </a:schemeClr>
                          </a:solidFill>
                        </a:rPr>
                        <a:t>输出</a:t>
                      </a:r>
                      <a:r>
                        <a:rPr lang="en-US" sz="2000">
                          <a:solidFill>
                            <a:schemeClr val="accent1">
                              <a:lumMod val="60000"/>
                              <a:lumOff val="40000"/>
                            </a:schemeClr>
                          </a:solidFill>
                        </a:rPr>
                        <a:t>：和管理员操作对应的数据库信息调用以及信息反馈给用户</a:t>
                      </a:r>
                      <a:endParaRPr lang="en-US" sz="2000" b="1">
                        <a:solidFill>
                          <a:schemeClr val="accent1">
                            <a:lumMod val="60000"/>
                            <a:lumOff val="40000"/>
                          </a:schemeClr>
                        </a:solidFill>
                      </a:endParaRPr>
                    </a:p>
                  </a:txBody>
                  <a:tcPr marL="68580" marR="68580" marT="0" marB="0" vert="horz" anchor="t" anchorCtr="0">
                    <a:noFill/>
                  </a:tcPr>
                </a:tc>
              </a:tr>
            </a:tbl>
          </a:graphicData>
        </a:graphic>
      </p:graphicFrame>
      <p:pic>
        <p:nvPicPr>
          <p:cNvPr id="-2147482504" name="图片 -2147482505" descr="用户、管理员N-S图"/>
          <p:cNvPicPr>
            <a:picLocks noChangeAspect="1"/>
          </p:cNvPicPr>
          <p:nvPr/>
        </p:nvPicPr>
        <p:blipFill>
          <a:blip r:embed="rId2"/>
          <a:srcRect l="6512" t="46915" r="7658" b="1340"/>
          <a:stretch>
            <a:fillRect/>
          </a:stretch>
        </p:blipFill>
        <p:spPr>
          <a:xfrm>
            <a:off x="609600" y="1320165"/>
            <a:ext cx="5449570" cy="47650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en-US" sz="2400" kern="0" dirty="0">
                  <a:solidFill>
                    <a:schemeClr val="accent1"/>
                  </a:solidFill>
                  <a:latin typeface="微软雅黑" panose="020B0503020204020204" pitchFamily="34" charset="-122"/>
                  <a:ea typeface="微软雅黑" panose="020B0503020204020204" pitchFamily="34" charset="-122"/>
                  <a:sym typeface="+mn-ea"/>
                </a:rPr>
                <a:t>Jackson</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descr="管理员Jackson图"/>
          <p:cNvPicPr>
            <a:picLocks noChangeAspect="1"/>
          </p:cNvPicPr>
          <p:nvPr/>
        </p:nvPicPr>
        <p:blipFill>
          <a:blip r:embed="rId1"/>
          <a:stretch>
            <a:fillRect/>
          </a:stretch>
        </p:blipFill>
        <p:spPr>
          <a:xfrm>
            <a:off x="1785620" y="371475"/>
            <a:ext cx="8620125" cy="6115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关键算法设计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3" name="矩形 2"/>
          <p:cNvSpPr/>
          <p:nvPr/>
        </p:nvSpPr>
        <p:spPr>
          <a:xfrm>
            <a:off x="1189355" y="1296670"/>
            <a:ext cx="5368925" cy="5137785"/>
          </a:xfrm>
          <a:prstGeom prst="rect">
            <a:avLst/>
          </a:prstGeom>
        </p:spPr>
        <p:txBody>
          <a:bodyPr wrap="square" lIns="91400" tIns="45699" rIns="91400" bIns="45699">
            <a:spAutoFit/>
          </a:bodyPr>
          <a:p>
            <a:pPr lvl="0" defTabSz="914400">
              <a:defRPr/>
            </a:pPr>
            <a:r>
              <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（1）论坛部分</a:t>
            </a: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①帖子的实时更新算法</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dirty="0">
              <a:solidFill>
                <a:schemeClr val="accent1"/>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Procedure</a:t>
            </a:r>
            <a:r>
              <a:rPr lang="zh-CN"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加载帖子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is</a:t>
            </a: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begin</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用户进入主界面</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计时器到达三分钟</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数据库里有帖子信息 </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then</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从数据库调取帖子并按</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最近更新时间排序显示在主界面</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else</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显示“暂无人发帖”</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if</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计时器重置</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 </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加载帖子</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dirty="0">
              <a:solidFill>
                <a:schemeClr val="accent1"/>
              </a:solidFill>
              <a:latin typeface="微软雅黑" panose="020B0503020204020204" pitchFamily="34" charset="-122"/>
              <a:ea typeface="微软雅黑" panose="020B0503020204020204" pitchFamily="34" charset="-122"/>
              <a:sym typeface="+mn-ea"/>
            </a:endParaRPr>
          </a:p>
          <a:p>
            <a:pPr lvl="0" defTabSz="914400">
              <a:defRPr/>
            </a:pPr>
            <a:endParaRPr lang="zh-CN" dirty="0">
              <a:solidFill>
                <a:schemeClr val="accent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803265" y="2296160"/>
            <a:ext cx="5500370" cy="3138170"/>
          </a:xfrm>
          <a:prstGeom prst="rect">
            <a:avLst/>
          </a:prstGeom>
          <a:noFill/>
        </p:spPr>
        <p:txBody>
          <a:bodyPr wrap="square" rtlCol="0" anchor="t">
            <a:spAutoFit/>
          </a:bodyPr>
          <a:p>
            <a:pPr lvl="0" defTabSz="914400">
              <a:defRPr/>
            </a:pPr>
            <a:r>
              <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②十大热帖推送算法</a:t>
            </a: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Procedure</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热帖算法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is</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begin</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计时器到达一小时</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获取数据库中48小时内的帖子信息</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计算权值 = 点赞数/10 + 评论数/5</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取权值前十的帖子更新到十大热帖</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计时器重置</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if</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热帖算法</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关键算法设计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 name="矩形 1"/>
          <p:cNvSpPr/>
          <p:nvPr/>
        </p:nvSpPr>
        <p:spPr>
          <a:xfrm>
            <a:off x="1189355" y="1296670"/>
            <a:ext cx="5368925" cy="4398645"/>
          </a:xfrm>
          <a:prstGeom prst="rect">
            <a:avLst/>
          </a:prstGeom>
        </p:spPr>
        <p:txBody>
          <a:bodyPr wrap="square" lIns="91400" tIns="45699" rIns="91400" bIns="45699">
            <a:spAutoFit/>
          </a:bodyPr>
          <a:p>
            <a:pPr lvl="0" defTabSz="914400">
              <a:defRPr/>
            </a:pPr>
            <a:r>
              <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（2）动植物科普</a:t>
            </a: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①动植物科普信息排序算法</a:t>
            </a: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sz="2000"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Procedure</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加载科普内容 </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is</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begin</a:t>
            </a:r>
            <a:endPar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用户进入动植物科普界面</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loop while</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动植物科普界面保持活跃</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r>
              <a:rPr lang="en-US" alt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数据库里有动物科普信息 </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then</a:t>
            </a:r>
            <a:r>
              <a:rPr lang="en-US" alt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从数据库调取活动并按最近更新</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时间排序显示在活动界面</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else</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显示“暂时没有更新的啦”</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 loop</a:t>
            </a:r>
            <a:endPar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sz="2000"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en-US" alt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rPr>
              <a:t>加载动植物科普内容</a:t>
            </a:r>
            <a:endParaRPr lang="zh-CN" sz="2000"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6391910" y="1296670"/>
            <a:ext cx="5500370" cy="3969385"/>
          </a:xfrm>
          <a:prstGeom prst="rect">
            <a:avLst/>
          </a:prstGeom>
          <a:noFill/>
        </p:spPr>
        <p:txBody>
          <a:bodyPr wrap="square" rtlCol="0" anchor="t">
            <a:spAutoFit/>
          </a:bodyPr>
          <a:p>
            <a:pPr lvl="0" defTabSz="914400">
              <a:defRPr/>
            </a:pPr>
            <a:r>
              <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（3）动物城友会</a:t>
            </a: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rPr>
              <a:t>①活动排序算法</a:t>
            </a:r>
            <a:endParaRPr lang="zh-CN" b="1"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Procedure</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加载活动</a:t>
            </a:r>
            <a:r>
              <a:rPr lang="en-US" alt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is</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begin</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用户进入活动界面</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loop while</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活动界面保持活跃</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if</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数据库里有活动信息 </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then </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从数据库调取活动并按最近更新时间排序显示在活动界面</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else</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显示“暂没有活动”</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 loop</a:t>
            </a:r>
            <a:endPar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endParaRPr>
          </a:p>
          <a:p>
            <a:pPr lvl="0" defTabSz="914400">
              <a:defRPr/>
            </a:pPr>
            <a:r>
              <a:rPr 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end</a:t>
            </a:r>
            <a:r>
              <a:rPr lang="en-US" altLang="zh-CN" b="1" dirty="0">
                <a:solidFill>
                  <a:schemeClr val="accent2">
                    <a:lumMod val="60000"/>
                    <a:lumOff val="40000"/>
                  </a:schemeClr>
                </a:solidFill>
                <a:latin typeface="微软雅黑" panose="020B0503020204020204" pitchFamily="34" charset="-122"/>
                <a:ea typeface="微软雅黑" panose="020B0503020204020204" pitchFamily="34" charset="-122"/>
                <a:sym typeface="+mn-ea"/>
              </a:rPr>
              <a:t> </a:t>
            </a:r>
            <a:r>
              <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rPr>
              <a:t> 加载帖子</a:t>
            </a:r>
            <a:endParaRPr lang="zh-CN" dirty="0">
              <a:solidFill>
                <a:schemeClr val="accent1">
                  <a:lumMod val="60000"/>
                  <a:lumOff val="4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68420" y="911860"/>
            <a:ext cx="2580005" cy="5565775"/>
          </a:xfrm>
          <a:prstGeom prst="rect">
            <a:avLst/>
          </a:prstGeom>
        </p:spPr>
      </p:pic>
      <p:pic>
        <p:nvPicPr>
          <p:cNvPr id="4" name="图片 3"/>
          <p:cNvPicPr>
            <a:picLocks noChangeAspect="1"/>
          </p:cNvPicPr>
          <p:nvPr/>
        </p:nvPicPr>
        <p:blipFill>
          <a:blip r:embed="rId2"/>
          <a:stretch>
            <a:fillRect/>
          </a:stretch>
        </p:blipFill>
        <p:spPr>
          <a:xfrm>
            <a:off x="7060565" y="911860"/>
            <a:ext cx="257937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10084435" y="1699260"/>
            <a:ext cx="1289685" cy="1223010"/>
          </a:xfrm>
          <a:prstGeom prst="ellipse">
            <a:avLst/>
          </a:prstGeom>
          <a:noFill/>
          <a:ln w="98425">
            <a:solidFill>
              <a:srgbClr val="E5768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5741035" y="687070"/>
            <a:ext cx="2649855" cy="575564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H="1" flipV="1">
            <a:off x="3303270" y="3319780"/>
            <a:ext cx="2811145" cy="3670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7810500" y="885825"/>
            <a:ext cx="1510665" cy="14014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458325" y="68707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99680" y="4041775"/>
            <a:ext cx="2185670" cy="239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72710"/>
            <a:ext cx="1755775" cy="4044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0405745" y="1894205"/>
            <a:ext cx="781050" cy="800100"/>
          </a:xfrm>
          <a:prstGeom prst="rect">
            <a:avLst/>
          </a:prstGeom>
        </p:spPr>
      </p:pic>
      <p:cxnSp>
        <p:nvCxnSpPr>
          <p:cNvPr id="18" name="Straight Connector 37"/>
          <p:cNvCxnSpPr>
            <a:endCxn id="23" idx="2"/>
          </p:cNvCxnSpPr>
          <p:nvPr/>
        </p:nvCxnSpPr>
        <p:spPr>
          <a:xfrm flipV="1">
            <a:off x="8155305" y="2310765"/>
            <a:ext cx="1929130" cy="259080"/>
          </a:xfrm>
          <a:prstGeom prst="line">
            <a:avLst/>
          </a:prstGeom>
          <a:ln>
            <a:solidFill>
              <a:srgbClr val="E57688"/>
            </a:solidFill>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par>
                                <p:cTn id="54" presetID="22" presetClass="entr" presetSubtype="4"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P spid="23" grpId="0" animBg="1"/>
      <p:bldP spid="2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584238"/>
            <a:chOff x="773723" y="1855899"/>
            <a:chExt cx="2969070" cy="182436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142081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SE2021-G005-可行性分析报告1.1.docx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SE2021-G005-需求分析报告1.1.docx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SE2021-G005-系统设计说明0.4.docx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7957584" y="4318000"/>
            <a:ext cx="3532741" cy="1844844"/>
            <a:chOff x="773722" y="1840132"/>
            <a:chExt cx="2945201" cy="2125056"/>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705741"/>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2021/11/3-2021/11/7 系统设计说明报告制定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2021/11/10-2021/11/14 详细设计报告指定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SE2021-G005-系统设计说明</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0.3</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黄依豪，梁晓勇，李东泽</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2021-11-9</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graphicFrame>
        <p:nvGraphicFramePr>
          <p:cNvPr id="16" name="表格 15"/>
          <p:cNvGraphicFramePr/>
          <p:nvPr>
            <p:custDataLst>
              <p:tags r:id="rId2"/>
            </p:custDataLst>
          </p:nvPr>
        </p:nvGraphicFramePr>
        <p:xfrm>
          <a:off x="182245" y="3063875"/>
          <a:ext cx="4197350" cy="776605"/>
        </p:xfrm>
        <a:graphic>
          <a:graphicData uri="http://schemas.openxmlformats.org/drawingml/2006/table">
            <a:tbl>
              <a:tblPr firstRow="1" bandRow="1">
                <a:tableStyleId>{5940675A-B579-460E-94D1-54222C63F5DA}</a:tableStyleId>
              </a:tblPr>
              <a:tblGrid>
                <a:gridCol w="1099185"/>
                <a:gridCol w="802640"/>
                <a:gridCol w="2295525"/>
              </a:tblGrid>
              <a:tr h="187960">
                <a:tc rowSpan="4">
                  <a:txBody>
                    <a:bodyPr/>
                    <a:p>
                      <a:pPr algn="l">
                        <a:buClrTx/>
                        <a:buSzTx/>
                        <a:buFontTx/>
                        <a:buNone/>
                      </a:pPr>
                      <a:r>
                        <a:rPr lang="zh-CN" altLang="en-US" sz="12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algn="l">
                        <a:buClrTx/>
                        <a:buSzTx/>
                        <a:buFontTx/>
                        <a:buNone/>
                      </a:pPr>
                      <a:r>
                        <a:rPr lang="zh-CN" altLang="en-US" sz="12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algn="l">
                        <a:buClrTx/>
                        <a:buSzTx/>
                        <a:buFontTx/>
                        <a:buNone/>
                      </a:pPr>
                      <a:r>
                        <a:rPr lang="zh-CN" altLang="en-US" sz="12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algn="l">
                        <a:buClrTx/>
                        <a:buSzTx/>
                        <a:buFontTx/>
                        <a:buNone/>
                      </a:pPr>
                      <a:r>
                        <a:rPr lang="zh-CN" altLang="en-US" sz="1200" dirty="0">
                          <a:solidFill>
                            <a:schemeClr val="tx1">
                              <a:lumMod val="65000"/>
                              <a:lumOff val="35000"/>
                            </a:schemeClr>
                          </a:solidFill>
                          <a:latin typeface="Arial" panose="020B0604020202020204" pitchFamily="34" charset="0"/>
                          <a:ea typeface="微软雅黑" panose="020B0503020204020204" pitchFamily="34" charset="-122"/>
                          <a:cs typeface="+mn-ea"/>
                          <a:sym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SE2021-G005-软件详细设计</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黄依豪，梁晓勇，李东泽</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81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algn="l">
                        <a:buClrTx/>
                        <a:buSzTx/>
                        <a:buFontTx/>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2021-11-14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397510"/>
          </a:xfrm>
          <a:prstGeom prst="rect">
            <a:avLst/>
          </a:prstGeom>
        </p:spPr>
        <p:txBody>
          <a:bodyPr wrap="square" lIns="91400" tIns="45699" rIns="91400" bIns="45699">
            <a:spAutoFit/>
          </a:bodyPr>
          <a:p>
            <a:pPr lvl="0" algn="l" defTabSz="914400">
              <a:defRPr/>
            </a:pPr>
            <a:r>
              <a:rPr lang="zh-CN" sz="2000" kern="0" dirty="0">
                <a:solidFill>
                  <a:schemeClr val="accent1"/>
                </a:solidFill>
                <a:latin typeface="微软雅黑" panose="020B0503020204020204" pitchFamily="34" charset="-122"/>
                <a:ea typeface="微软雅黑" panose="020B0503020204020204" pitchFamily="34" charset="-122"/>
              </a:rPr>
              <a:t>管理员审核界面</a:t>
            </a:r>
            <a:endParaRPr 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2147482548"/>
          <p:cNvPicPr>
            <a:picLocks noChangeAspect="1"/>
          </p:cNvPicPr>
          <p:nvPr>
            <p:custDataLst>
              <p:tags r:id="rId1"/>
            </p:custDataLst>
          </p:nvPr>
        </p:nvPicPr>
        <p:blipFill>
          <a:blip r:embed="rId2"/>
          <a:stretch>
            <a:fillRect/>
          </a:stretch>
        </p:blipFill>
        <p:spPr>
          <a:xfrm>
            <a:off x="4711700" y="441960"/>
            <a:ext cx="2768600" cy="5974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伪代码设计（部分展示）</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1340485" y="798830"/>
            <a:ext cx="4321810" cy="5815965"/>
          </a:xfrm>
          <a:prstGeom prst="rect">
            <a:avLst/>
          </a:prstGeom>
        </p:spPr>
      </p:pic>
      <p:pic>
        <p:nvPicPr>
          <p:cNvPr id="6" name="图片 5"/>
          <p:cNvPicPr>
            <a:picLocks noChangeAspect="1"/>
          </p:cNvPicPr>
          <p:nvPr/>
        </p:nvPicPr>
        <p:blipFill>
          <a:blip r:embed="rId2"/>
          <a:stretch>
            <a:fillRect/>
          </a:stretch>
        </p:blipFill>
        <p:spPr>
          <a:xfrm>
            <a:off x="6474460" y="799465"/>
            <a:ext cx="4407535" cy="5815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06400" y="657606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256030"/>
            <a:ext cx="10894060" cy="5320030"/>
          </a:xfrm>
          <a:prstGeom prst="rect">
            <a:avLst/>
          </a:prstGeom>
        </p:spPr>
        <p:txBody>
          <a:bodyPr lIns="91424" tIns="45713" rIns="91424" bIns="45713" anchor="ctr">
            <a:noAutofit/>
          </a:bodyPr>
          <a:lstStyle/>
          <a:p>
            <a:pPr algn="l"/>
            <a:r>
              <a:rPr dirty="0">
                <a:solidFill>
                  <a:schemeClr val="tx1">
                    <a:lumMod val="65000"/>
                    <a:lumOff val="35000"/>
                  </a:schemeClr>
                </a:solidFill>
                <a:latin typeface="微软雅黑" panose="020B0503020204020204" pitchFamily="34" charset="-122"/>
                <a:ea typeface="微软雅黑" panose="020B0503020204020204" pitchFamily="34" charset="-122"/>
              </a:rPr>
              <a:t>[1]《GB T-8567-2006计算机软件文档编制规范》</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[2]《SE2021-G005-项目计划表0.1》 -2020/11/10</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[3]《SE2021-G005-可行性分析报告1.1》 -2020/11/07</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[4]张海藩，牟永敏.软件工程导论(第6版)[M]北京：清华大学出版社 P117-143</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[5]王珊，萨师煊. 数据库系统概论(第5版)[M]北京：高等教育出版社</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 软件结构(详细)设计说明 P63</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dirty="0">
                <a:solidFill>
                  <a:schemeClr val="tx1">
                    <a:lumMod val="65000"/>
                    <a:lumOff val="35000"/>
                  </a:schemeClr>
                </a:solidFill>
                <a:latin typeface="微软雅黑" panose="020B0503020204020204" pitchFamily="34" charset="-122"/>
                <a:ea typeface="微软雅黑" panose="020B0503020204020204" pitchFamily="34" charset="-122"/>
              </a:rPr>
              <a:t>[7]</a:t>
            </a:r>
            <a:r>
              <a:rPr dirty="0">
                <a:solidFill>
                  <a:schemeClr val="tx1">
                    <a:lumMod val="65000"/>
                    <a:lumOff val="35000"/>
                  </a:schemeClr>
                </a:solidFill>
                <a:latin typeface="微软雅黑" panose="020B0503020204020204" pitchFamily="34" charset="-122"/>
                <a:ea typeface="微软雅黑" panose="020B0503020204020204" pitchFamily="34" charset="-122"/>
              </a:rPr>
              <a:t>微信小程序官方文档：https://developers.weixin.qq.com/doc/</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dirty="0">
                <a:solidFill>
                  <a:schemeClr val="tx1">
                    <a:lumMod val="65000"/>
                    <a:lumOff val="35000"/>
                  </a:schemeClr>
                </a:solidFill>
                <a:latin typeface="微软雅黑" panose="020B0503020204020204" pitchFamily="34" charset="-122"/>
                <a:ea typeface="微软雅黑" panose="020B0503020204020204" pitchFamily="34" charset="-122"/>
              </a:rPr>
              <a:t>8</a:t>
            </a:r>
            <a:r>
              <a:rPr dirty="0">
                <a:solidFill>
                  <a:schemeClr val="tx1">
                    <a:lumMod val="65000"/>
                    <a:lumOff val="35000"/>
                  </a:schemeClr>
                </a:solidFill>
                <a:latin typeface="微软雅黑" panose="020B0503020204020204" pitchFamily="34" charset="-122"/>
                <a:ea typeface="微软雅黑" panose="020B0503020204020204" pitchFamily="34" charset="-122"/>
              </a:rPr>
              <a:t>]GB+T-8567-2006计算机软件文档编制规范 -系统设计说明(SSDD)</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dirty="0">
                <a:solidFill>
                  <a:schemeClr val="tx1">
                    <a:lumMod val="65000"/>
                    <a:lumOff val="35000"/>
                  </a:schemeClr>
                </a:solidFill>
                <a:latin typeface="微软雅黑" panose="020B0503020204020204" pitchFamily="34" charset="-122"/>
                <a:ea typeface="微软雅黑" panose="020B0503020204020204" pitchFamily="34" charset="-122"/>
              </a:rPr>
              <a:t>9</a:t>
            </a:r>
            <a:r>
              <a:rPr dirty="0">
                <a:solidFill>
                  <a:schemeClr val="tx1">
                    <a:lumMod val="65000"/>
                    <a:lumOff val="35000"/>
                  </a:schemeClr>
                </a:solidFill>
                <a:latin typeface="微软雅黑" panose="020B0503020204020204" pitchFamily="34" charset="-122"/>
                <a:ea typeface="微软雅黑" panose="020B0503020204020204" pitchFamily="34" charset="-122"/>
              </a:rPr>
              <a:t>]《软件工程导论》 总体设计 p.92-115</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dirty="0">
                <a:solidFill>
                  <a:schemeClr val="tx1">
                    <a:lumMod val="65000"/>
                    <a:lumOff val="35000"/>
                  </a:schemeClr>
                </a:solidFill>
                <a:latin typeface="微软雅黑" panose="020B0503020204020204" pitchFamily="34" charset="-122"/>
                <a:ea typeface="微软雅黑" panose="020B0503020204020204" pitchFamily="34" charset="-122"/>
              </a:rPr>
              <a:t>10</a:t>
            </a:r>
            <a:r>
              <a:rPr dirty="0">
                <a:solidFill>
                  <a:schemeClr val="tx1">
                    <a:lumMod val="65000"/>
                    <a:lumOff val="35000"/>
                  </a:schemeClr>
                </a:solidFill>
                <a:latin typeface="微软雅黑" panose="020B0503020204020204" pitchFamily="34" charset="-122"/>
                <a:ea typeface="微软雅黑" panose="020B0503020204020204" pitchFamily="34" charset="-122"/>
              </a:rPr>
              <a:t>]《软件工程导论》 软件配置管理p.328-331</a:t>
            </a:r>
            <a:endParaRPr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2" name="表格 1"/>
          <p:cNvGraphicFramePr/>
          <p:nvPr>
            <p:custDataLst>
              <p:tags r:id="rId1"/>
            </p:custDataLst>
          </p:nvPr>
        </p:nvGraphicFramePr>
        <p:xfrm>
          <a:off x="3733165" y="457835"/>
          <a:ext cx="7261860" cy="5777865"/>
        </p:xfrm>
        <a:graphic>
          <a:graphicData uri="http://schemas.openxmlformats.org/drawingml/2006/table">
            <a:tbl>
              <a:tblPr firstRow="1" bandRow="1">
                <a:tableStyleId>{5940675A-B579-460E-94D1-54222C63F5DA}</a:tableStyleId>
              </a:tblPr>
              <a:tblGrid>
                <a:gridCol w="909320"/>
                <a:gridCol w="1753870"/>
                <a:gridCol w="1491615"/>
                <a:gridCol w="500380"/>
                <a:gridCol w="21590"/>
                <a:gridCol w="502920"/>
                <a:gridCol w="623570"/>
                <a:gridCol w="723900"/>
                <a:gridCol w="734695"/>
              </a:tblGrid>
              <a:tr h="236855">
                <a:tc gridSpan="2">
                  <a:txBody>
                    <a:bodyPr/>
                    <a:p>
                      <a:pPr indent="0" algn="ctr">
                        <a:buNone/>
                      </a:pPr>
                      <a:r>
                        <a:rPr lang="en-US" sz="1200" b="0">
                          <a:latin typeface="黑体" panose="02010609060101010101" charset="-122"/>
                          <a:ea typeface="黑体" panose="02010609060101010101" charset="-122"/>
                          <a:cs typeface="黑体" panose="02010609060101010101" charset="-122"/>
                        </a:rPr>
                        <a:t>姓 名</a:t>
                      </a:r>
                      <a:endParaRPr lang="en-US" altLang="en-US" sz="1200" b="0">
                        <a:latin typeface="黑体" panose="02010609060101010101" charset="-122"/>
                        <a:ea typeface="黑体" panose="02010609060101010101" charset="-122"/>
                        <a:cs typeface="黑体"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7">
                  <a:txBody>
                    <a:bodyPr/>
                    <a:p>
                      <a:pPr indent="0" algn="ctr">
                        <a:buNone/>
                      </a:pPr>
                      <a:r>
                        <a:rPr lang="en-US" sz="1200" b="0">
                          <a:latin typeface="新宋体" panose="02010609030101010101" charset="-122"/>
                          <a:ea typeface="新宋体" panose="02010609030101010101" charset="-122"/>
                          <a:cs typeface="新宋体" panose="02010609030101010101" charset="-122"/>
                        </a:rPr>
                        <a:t>黄依豪</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38125">
                <a:tc gridSpan="9">
                  <a:txBody>
                    <a:bodyPr/>
                    <a:p>
                      <a:pPr indent="0" algn="ctr">
                        <a:buNone/>
                      </a:pPr>
                      <a:r>
                        <a:rPr lang="en-US" sz="900" b="1">
                          <a:latin typeface="仿宋" panose="02010609060101010101" charset="-122"/>
                          <a:ea typeface="仿宋" panose="02010609060101010101" charset="-122"/>
                          <a:cs typeface="仿宋" panose="02010609060101010101" charset="-122"/>
                        </a:rPr>
                        <a:t>工 作 安 排</a:t>
                      </a:r>
                      <a:endParaRPr lang="en-US" altLang="en-US" sz="900" b="1">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r>
              <a:tr h="23685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工作任务一</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32004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详细设计报告初稿撰写，Jackson图、PAD图绘制</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1910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2021/11/14</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575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7940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38125">
                <a:tc vMerge="1">
                  <a:tcPr>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3812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工作任务二</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32004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ER图物理模型设计、算法设计、伪代码编写</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1910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2021/11/16</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6385">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7940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36855">
                <a:tc vMerge="1">
                  <a:tcPr>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37490">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工作任务三</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tcPr>
                </a:tc>
              </a:tr>
              <a:tr h="28321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PPT制作</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2037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2021/11/16</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448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067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37490">
                <a:tc vMerge="1">
                  <a:tcPr>
                    <a:lnL w="1270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10" name="表格 9"/>
          <p:cNvGraphicFramePr/>
          <p:nvPr>
            <p:custDataLst>
              <p:tags r:id="rId1"/>
            </p:custDataLst>
          </p:nvPr>
        </p:nvGraphicFramePr>
        <p:xfrm>
          <a:off x="3682365" y="503555"/>
          <a:ext cx="7455535" cy="5793105"/>
        </p:xfrm>
        <a:graphic>
          <a:graphicData uri="http://schemas.openxmlformats.org/drawingml/2006/table">
            <a:tbl>
              <a:tblPr firstRow="1" bandRow="1">
                <a:tableStyleId>{5940675A-B579-460E-94D1-54222C63F5DA}</a:tableStyleId>
              </a:tblPr>
              <a:tblGrid>
                <a:gridCol w="934085"/>
                <a:gridCol w="1631315"/>
                <a:gridCol w="1699895"/>
                <a:gridCol w="514350"/>
                <a:gridCol w="23495"/>
                <a:gridCol w="513715"/>
                <a:gridCol w="641350"/>
                <a:gridCol w="743585"/>
                <a:gridCol w="753745"/>
              </a:tblGrid>
              <a:tr h="217805">
                <a:tc gridSpan="2">
                  <a:txBody>
                    <a:bodyPr/>
                    <a:p>
                      <a:pPr indent="0" algn="ctr">
                        <a:buNone/>
                      </a:pPr>
                      <a:r>
                        <a:rPr lang="en-US" sz="1200" b="0">
                          <a:latin typeface="黑体" panose="02010609060101010101" charset="-122"/>
                          <a:ea typeface="黑体" panose="02010609060101010101" charset="-122"/>
                          <a:cs typeface="黑体" panose="02010609060101010101" charset="-122"/>
                        </a:rPr>
                        <a:t>姓 名</a:t>
                      </a:r>
                      <a:endParaRPr lang="en-US" altLang="en-US" sz="1200" b="0">
                        <a:latin typeface="黑体" panose="02010609060101010101" charset="-122"/>
                        <a:ea typeface="黑体" panose="02010609060101010101" charset="-122"/>
                        <a:cs typeface="黑体" panose="0201060906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7">
                  <a:txBody>
                    <a:bodyPr/>
                    <a:p>
                      <a:pPr indent="0" algn="ctr">
                        <a:buNone/>
                      </a:pPr>
                      <a:r>
                        <a:rPr lang="en-US" sz="1200" b="0">
                          <a:latin typeface="新宋体" panose="02010609030101010101" charset="-122"/>
                          <a:ea typeface="新宋体" panose="02010609030101010101" charset="-122"/>
                          <a:cs typeface="新宋体" panose="02010609030101010101" charset="-122"/>
                        </a:rPr>
                        <a:t>李东泽</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17805">
                <a:tc gridSpan="9">
                  <a:txBody>
                    <a:bodyPr/>
                    <a:p>
                      <a:pPr indent="0" algn="ctr">
                        <a:buNone/>
                      </a:pPr>
                      <a:r>
                        <a:rPr lang="en-US" sz="1000" b="1">
                          <a:latin typeface="仿宋" panose="02010609060101010101" charset="-122"/>
                          <a:ea typeface="仿宋" panose="02010609060101010101" charset="-122"/>
                          <a:cs typeface="仿宋" panose="02010609060101010101" charset="-122"/>
                        </a:rPr>
                        <a:t>工 作 安 排</a:t>
                      </a:r>
                      <a:endParaRPr lang="en-US" altLang="en-US" sz="1000" b="1">
                        <a:latin typeface="仿宋" panose="02010609060101010101" charset="-122"/>
                        <a:ea typeface="仿宋" panose="02010609060101010101" charset="-122"/>
                        <a:cs typeface="仿宋" panose="02010609060101010101" charset="-122"/>
                      </a:endParaRPr>
                    </a:p>
                  </a:txBody>
                  <a:tcPr marL="68580" marR="68580" marT="0" marB="0" vert="horz" anchor="ctr"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r>
              <a:tr h="21780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工作任务一</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62255">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总体设计报告完善、测试计划制定</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7592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2021/11/14</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6162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5019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17805">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18440">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工作任务二</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60985">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伪代码编写</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7592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2021/11/16</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60985">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50825">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19075">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18440">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工作任务三</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tcPr>
                </a:tc>
              </a:tr>
              <a:tr h="250825">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 </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职员是否认同该工作内容？□认同 </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75920">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 </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职员是否认同该工作目标？□认同 </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1844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 </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职员是否认同该评价方法？□认同 </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50825">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17805">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3" name="表格 2"/>
          <p:cNvGraphicFramePr/>
          <p:nvPr>
            <p:custDataLst>
              <p:tags r:id="rId1"/>
            </p:custDataLst>
          </p:nvPr>
        </p:nvGraphicFramePr>
        <p:xfrm>
          <a:off x="3768090" y="433070"/>
          <a:ext cx="7411085" cy="5836285"/>
        </p:xfrm>
        <a:graphic>
          <a:graphicData uri="http://schemas.openxmlformats.org/drawingml/2006/table">
            <a:tbl>
              <a:tblPr firstRow="1" bandRow="1">
                <a:tableStyleId>{5940675A-B579-460E-94D1-54222C63F5DA}</a:tableStyleId>
              </a:tblPr>
              <a:tblGrid>
                <a:gridCol w="929005"/>
                <a:gridCol w="1602105"/>
                <a:gridCol w="1707515"/>
                <a:gridCol w="512445"/>
                <a:gridCol w="22860"/>
                <a:gridCol w="511810"/>
                <a:gridCol w="636270"/>
                <a:gridCol w="739775"/>
                <a:gridCol w="749300"/>
              </a:tblGrid>
              <a:tr h="242570">
                <a:tc gridSpan="2">
                  <a:txBody>
                    <a:bodyPr/>
                    <a:p>
                      <a:pPr indent="0" algn="ctr">
                        <a:buNone/>
                      </a:pPr>
                      <a:r>
                        <a:rPr lang="en-US" sz="1200" b="0">
                          <a:latin typeface="黑体" panose="02010609060101010101" charset="-122"/>
                          <a:ea typeface="黑体" panose="02010609060101010101" charset="-122"/>
                          <a:cs typeface="黑体" panose="02010609060101010101" charset="-122"/>
                        </a:rPr>
                        <a:t>姓 名</a:t>
                      </a:r>
                      <a:endParaRPr lang="en-US" altLang="en-US" sz="1200" b="0">
                        <a:latin typeface="黑体" panose="02010609060101010101" charset="-122"/>
                        <a:ea typeface="黑体" panose="02010609060101010101" charset="-122"/>
                        <a:cs typeface="黑体" panose="0201060906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7">
                  <a:txBody>
                    <a:bodyPr/>
                    <a:p>
                      <a:pPr indent="0" algn="ctr">
                        <a:buNone/>
                      </a:pPr>
                      <a:r>
                        <a:rPr lang="en-US" sz="1200" b="0">
                          <a:latin typeface="新宋体" panose="02010609030101010101" charset="-122"/>
                          <a:ea typeface="新宋体" panose="02010609030101010101" charset="-122"/>
                          <a:cs typeface="新宋体" panose="02010609030101010101" charset="-122"/>
                        </a:rPr>
                        <a:t>梁晓勇</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41935">
                <a:tc gridSpan="9">
                  <a:txBody>
                    <a:bodyPr/>
                    <a:p>
                      <a:pPr indent="0" algn="ctr">
                        <a:buNone/>
                      </a:pPr>
                      <a:r>
                        <a:rPr lang="en-US" sz="1000" b="1">
                          <a:latin typeface="仿宋" panose="02010609060101010101" charset="-122"/>
                          <a:ea typeface="仿宋" panose="02010609060101010101" charset="-122"/>
                          <a:cs typeface="仿宋" panose="02010609060101010101" charset="-122"/>
                        </a:rPr>
                        <a:t>工 作 安 排</a:t>
                      </a:r>
                      <a:endParaRPr lang="en-US" altLang="en-US" sz="1000" b="1">
                        <a:latin typeface="仿宋" panose="02010609060101010101" charset="-122"/>
                        <a:ea typeface="仿宋" panose="02010609060101010101" charset="-122"/>
                        <a:cs typeface="仿宋" panose="02010609060101010101" charset="-122"/>
                      </a:endParaRPr>
                    </a:p>
                  </a:txBody>
                  <a:tcPr marL="68580" marR="68580" marT="0" marB="0" vert="horz" anchor="ctr"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solid"/>
                      <a:headEnd type="none" w="med" len="med"/>
                      <a:tailEnd type="none" w="med" len="med"/>
                    </a:lnB>
                  </a:tcPr>
                </a:tc>
              </a:tr>
              <a:tr h="24193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工作任务一</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30226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总体设计报告完善、用户手册制定</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21005">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2021/11/14</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0226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参考最下</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0035">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43205">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4066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工作任务二</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dot"/>
                      <a:headEnd type="none" w="med" len="med"/>
                      <a:tailEnd type="none" w="med" len="med"/>
                    </a:lnB>
                  </a:tcPr>
                </a:tc>
              </a:tr>
              <a:tr h="28194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会议纪要整理、任务分配整理</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职员是否认同该工作内容？□认同 </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21005">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2021/11/16</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02260">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 </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8194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41300">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43205">
                <a:tc gridSpan="3">
                  <a:txBody>
                    <a:bodyPr/>
                    <a:p>
                      <a:pPr indent="0" algn="ctr">
                        <a:buNone/>
                      </a:pPr>
                      <a:r>
                        <a:rPr lang="en-US" sz="1200" b="1">
                          <a:latin typeface="新宋体" panose="02010609030101010101" charset="-122"/>
                          <a:ea typeface="新宋体" panose="02010609030101010101" charset="-122"/>
                          <a:cs typeface="新宋体" panose="02010609030101010101" charset="-122"/>
                        </a:rPr>
                        <a:t>工作任务三</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R w="12700" cap="flat" cmpd="sng">
                      <a:solidFill>
                        <a:srgbClr val="080000"/>
                      </a:solidFill>
                      <a:prstDash val="dot"/>
                      <a:headEnd type="none" w="med" len="med"/>
                      <a:tailEnd type="none" w="med" len="med"/>
                    </a:lnR>
                    <a:lnT cap="flat">
                      <a:noFill/>
                    </a:lnT>
                    <a:lnB w="12700" cap="flat" cmpd="sng">
                      <a:solidFill>
                        <a:srgbClr val="080000"/>
                      </a:solidFill>
                      <a:prstDash val="dot"/>
                      <a:headEnd type="none" w="med" len="med"/>
                      <a:tailEnd type="none" w="med" len="med"/>
                    </a:lnB>
                  </a:tcPr>
                </a:tc>
                <a:tc gridSpan="6">
                  <a:txBody>
                    <a:bodyPr/>
                    <a:p>
                      <a:pPr indent="0" algn="ctr">
                        <a:buNone/>
                      </a:pPr>
                      <a:r>
                        <a:rPr lang="en-US" sz="1200" b="1">
                          <a:latin typeface="新宋体" panose="02010609030101010101" charset="-122"/>
                          <a:ea typeface="新宋体" panose="02010609030101010101" charset="-122"/>
                          <a:cs typeface="新宋体" panose="02010609030101010101" charset="-122"/>
                        </a:rPr>
                        <a:t>完成情况</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lnTlToBr>
                      <a:noFill/>
                    </a:lnTlToBr>
                    <a:lnBlToTr>
                      <a:noFill/>
                    </a:lnBlToTr>
                    <a:solidFill>
                      <a:srgbClr val="D7D7D7"/>
                    </a:solidFill>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T cap="flat">
                      <a:noFill/>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cap="flat">
                      <a:noFill/>
                    </a:lnT>
                    <a:lnB w="12700" cap="flat" cmpd="sng">
                      <a:solidFill>
                        <a:srgbClr val="080000"/>
                      </a:solidFill>
                      <a:prstDash val="dot"/>
                      <a:headEnd type="none" w="med" len="med"/>
                      <a:tailEnd type="none" w="med" len="med"/>
                    </a:lnB>
                  </a:tcPr>
                </a:tc>
              </a:tr>
              <a:tr h="302260">
                <a:tc>
                  <a:txBody>
                    <a:bodyPr/>
                    <a:p>
                      <a:pPr indent="0">
                        <a:buNone/>
                      </a:pPr>
                      <a:r>
                        <a:rPr lang="en-US" sz="1000" b="1">
                          <a:latin typeface="新宋体" panose="02010609030101010101" charset="-122"/>
                          <a:ea typeface="新宋体" panose="02010609030101010101" charset="-122"/>
                          <a:cs typeface="新宋体" panose="02010609030101010101" charset="-122"/>
                        </a:rPr>
                        <a:t> 工作内容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伪代码编写</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职员是否认同该工作内容？</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421005">
                <a:tc>
                  <a:txBody>
                    <a:bodyPr/>
                    <a:p>
                      <a:pPr indent="0">
                        <a:buNone/>
                      </a:pPr>
                      <a:r>
                        <a:rPr lang="en-US" sz="1000" b="1">
                          <a:latin typeface="新宋体" panose="02010609030101010101" charset="-122"/>
                          <a:ea typeface="新宋体" panose="02010609030101010101" charset="-122"/>
                          <a:cs typeface="新宋体" panose="02010609030101010101" charset="-122"/>
                        </a:rPr>
                        <a:t> 工作目标完成时间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2021/11/16</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职员是否认同该工作目标？</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302895">
                <a:tc>
                  <a:txBody>
                    <a:bodyPr/>
                    <a:p>
                      <a:pPr indent="0">
                        <a:buNone/>
                      </a:pPr>
                      <a:r>
                        <a:rPr lang="en-US" sz="1000" b="1">
                          <a:latin typeface="新宋体" panose="02010609030101010101" charset="-122"/>
                          <a:ea typeface="新宋体" panose="02010609030101010101" charset="-122"/>
                          <a:cs typeface="新宋体" panose="02010609030101010101" charset="-122"/>
                        </a:rPr>
                        <a:t>评价方法</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200" b="0">
                          <a:latin typeface="新宋体" panose="02010609030101010101" charset="-122"/>
                          <a:ea typeface="新宋体" panose="02010609030101010101" charset="-122"/>
                          <a:cs typeface="新宋体" panose="02010609030101010101" charset="-122"/>
                        </a:rPr>
                        <a:t> </a:t>
                      </a:r>
                      <a:endParaRPr lang="en-US" altLang="en-US" sz="12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gridSpan="6">
                  <a:txBody>
                    <a:bodyPr/>
                    <a:p>
                      <a:pPr indent="0">
                        <a:buNone/>
                      </a:pPr>
                      <a:r>
                        <a:rPr lang="en-US" sz="1000" b="0">
                          <a:latin typeface="新宋体" panose="02010609030101010101" charset="-122"/>
                          <a:ea typeface="新宋体" panose="02010609030101010101" charset="-122"/>
                          <a:cs typeface="新宋体" panose="02010609030101010101" charset="-122"/>
                        </a:rPr>
                        <a:t>职员是否认同该评价方法？</a:t>
                      </a:r>
                      <a:r>
                        <a:rPr lang="en-US" sz="1000" b="0">
                          <a:latin typeface="Wingdings 2" panose="05020102010507070707" charset="0"/>
                          <a:cs typeface="Wingdings 2" panose="05020102010507070707" charset="0"/>
                        </a:rPr>
                        <a:t>R</a:t>
                      </a:r>
                      <a:r>
                        <a:rPr lang="en-US" sz="1000" b="0">
                          <a:latin typeface="新宋体" panose="02010609030101010101" charset="-122"/>
                          <a:ea typeface="新宋体" panose="02010609030101010101" charset="-122"/>
                          <a:cs typeface="新宋体" panose="02010609030101010101" charset="-122"/>
                        </a:rPr>
                        <a:t>认同 □不认同 □其他</a:t>
                      </a:r>
                      <a:endParaRPr lang="en-US" altLang="en-US" sz="1000" b="0">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hMerge="1">
                  <a:tcPr>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r>
              <a:tr h="279400">
                <a:tc rowSpan="2">
                  <a:txBody>
                    <a:bodyPr/>
                    <a:p>
                      <a:pPr indent="0">
                        <a:buNone/>
                      </a:pPr>
                      <a:r>
                        <a:rPr lang="en-US" sz="1000" b="1">
                          <a:latin typeface="新宋体" panose="02010609030101010101" charset="-122"/>
                          <a:ea typeface="新宋体" panose="02010609030101010101" charset="-122"/>
                          <a:cs typeface="新宋体" panose="02010609030101010101" charset="-122"/>
                        </a:rPr>
                        <a:t>评价结果</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gridSpan="2">
                  <a:txBody>
                    <a:bodyPr/>
                    <a:p>
                      <a:pPr indent="0">
                        <a:buNone/>
                      </a:pPr>
                      <a:r>
                        <a:rPr lang="en-US" sz="1200" b="1">
                          <a:latin typeface="新宋体" panose="02010609030101010101" charset="-122"/>
                          <a:ea typeface="新宋体" panose="02010609030101010101" charset="-122"/>
                          <a:cs typeface="新宋体" panose="02010609030101010101" charset="-122"/>
                        </a:rPr>
                        <a:t> </a:t>
                      </a:r>
                      <a:endParaRPr lang="en-US" altLang="en-US" sz="12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rowSpan="2"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tcPr>
                </a:tc>
                <a:tc>
                  <a:txBody>
                    <a:bodyPr/>
                    <a:p>
                      <a:pPr indent="0">
                        <a:buNone/>
                      </a:pPr>
                      <a:r>
                        <a:rPr lang="en-US" sz="1000" b="1">
                          <a:latin typeface="新宋体" panose="02010609030101010101" charset="-122"/>
                          <a:ea typeface="新宋体" panose="02010609030101010101" charset="-122"/>
                          <a:cs typeface="新宋体" panose="02010609030101010101" charset="-122"/>
                        </a:rPr>
                        <a:t>优秀</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良好</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合格</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待改进</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未完成</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r h="243205">
                <a:tc vMerge="1">
                  <a:tcPr>
                    <a:lnL w="19050" cap="flat" cmpd="sng">
                      <a:solidFill>
                        <a:srgbClr val="080000"/>
                      </a:solidFill>
                      <a:prstDash val="solid"/>
                      <a:headEnd type="none" w="med" len="med"/>
                      <a:tailEnd type="none" w="med" len="med"/>
                    </a:lnL>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vMerge="1" gridSpan="2">
                  <a:tcPr>
                    <a:lnL w="12700" cap="flat" cmpd="sng">
                      <a:solidFill>
                        <a:srgbClr val="080000"/>
                      </a:solidFill>
                      <a:prstDash val="dot"/>
                      <a:headEnd type="none" w="med" len="med"/>
                      <a:tailEnd type="none" w="med" len="med"/>
                    </a:lnL>
                    <a:lnB w="12700" cap="flat" cmpd="sng">
                      <a:solidFill>
                        <a:srgbClr val="080000"/>
                      </a:solidFill>
                      <a:prstDash val="dot"/>
                      <a:headEnd type="none" w="med" len="med"/>
                      <a:tailEnd type="none" w="med" len="med"/>
                    </a:lnB>
                  </a:tcPr>
                </a:tc>
                <a:tc vMerge="1" hMerge="1">
                  <a:tcPr>
                    <a:lnR w="12700" cap="flat" cmpd="sng">
                      <a:solidFill>
                        <a:srgbClr val="080000"/>
                      </a:solidFill>
                      <a:prstDash val="dot"/>
                      <a:headEnd type="none" w="med" len="med"/>
                      <a:tailEnd type="none" w="med" len="med"/>
                    </a:lnR>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gridSpan="2">
                  <a:txBody>
                    <a:bodyPr/>
                    <a:p>
                      <a:pPr indent="0">
                        <a:buNone/>
                      </a:pPr>
                      <a:r>
                        <a:rPr lang="en-US" sz="1000" b="1">
                          <a:latin typeface="新宋体" panose="02010609030101010101" charset="-122"/>
                          <a:ea typeface="新宋体" panose="02010609030101010101" charset="-122"/>
                          <a:cs typeface="新宋体" panose="02010609030101010101" charset="-122"/>
                        </a:rPr>
                        <a:t>√</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hMerge="1">
                  <a:tcPr>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c>
                  <a:txBody>
                    <a:bodyPr/>
                    <a:p>
                      <a:pPr indent="0">
                        <a:buNone/>
                      </a:pPr>
                      <a:r>
                        <a:rPr lang="en-US" sz="1000" b="1">
                          <a:latin typeface="新宋体" panose="02010609030101010101" charset="-122"/>
                          <a:ea typeface="新宋体" panose="02010609030101010101" charset="-122"/>
                          <a:cs typeface="新宋体" panose="02010609030101010101" charset="-122"/>
                        </a:rPr>
                        <a:t> </a:t>
                      </a:r>
                      <a:endParaRPr lang="en-US" altLang="en-US" sz="1000" b="1">
                        <a:latin typeface="新宋体" panose="02010609030101010101" charset="-122"/>
                        <a:ea typeface="新宋体" panose="02010609030101010101" charset="-122"/>
                        <a:cs typeface="新宋体" panose="02010609030101010101" charset="-122"/>
                      </a:endParaRPr>
                    </a:p>
                  </a:txBody>
                  <a:tcPr marL="68580" marR="68580" marT="0" marB="0" vert="horz" anchor="ctr" anchorCtr="0">
                    <a:lnL w="12700" cap="flat" cmpd="sng">
                      <a:solidFill>
                        <a:srgbClr val="080000"/>
                      </a:solidFill>
                      <a:prstDash val="dot"/>
                      <a:headEnd type="none" w="med" len="med"/>
                      <a:tailEnd type="none" w="med" len="med"/>
                    </a:lnL>
                    <a:lnR w="19050" cap="flat" cmpd="sng">
                      <a:solidFill>
                        <a:srgbClr val="080000"/>
                      </a:solidFill>
                      <a:prstDash val="solid"/>
                      <a:headEnd type="none" w="med" len="med"/>
                      <a:tailEnd type="none" w="med" len="med"/>
                    </a:lnR>
                    <a:lnT w="12700" cap="flat" cmpd="sng">
                      <a:solidFill>
                        <a:srgbClr val="080000"/>
                      </a:solidFill>
                      <a:prstDash val="dot"/>
                      <a:headEnd type="none" w="med" len="med"/>
                      <a:tailEnd type="none" w="med" len="med"/>
                    </a:lnT>
                    <a:lnB w="12700" cap="flat" cmpd="sng">
                      <a:solidFill>
                        <a:srgbClr val="080000"/>
                      </a:solidFill>
                      <a:prstDash val="dot"/>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659638"/>
            <a:chOff x="8641357" y="2133651"/>
            <a:chExt cx="2620431" cy="1660024"/>
          </a:xfrm>
        </p:grpSpPr>
        <p:sp>
          <p:nvSpPr>
            <p:cNvPr id="47" name="TextBox 46"/>
            <p:cNvSpPr txBox="1"/>
            <p:nvPr/>
          </p:nvSpPr>
          <p:spPr>
            <a:xfrm>
              <a:off x="8785373" y="2637706"/>
              <a:ext cx="2133943" cy="115596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典型用户：黄依豪、李东泽、梁晓勇、黄浩、顾博宇、侯永</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2" name="表格 1"/>
          <p:cNvGraphicFramePr/>
          <p:nvPr>
            <p:custDataLst>
              <p:tags r:id="rId1"/>
            </p:custDataLst>
          </p:nvPr>
        </p:nvGraphicFramePr>
        <p:xfrm>
          <a:off x="3032125" y="2188527"/>
          <a:ext cx="0" cy="0"/>
        </p:xfrm>
        <a:graphic>
          <a:graphicData uri="http://schemas.openxmlformats.org/drawingml/2006/table">
            <a:tbl>
              <a:tblPr firstRow="1" bandRow="1">
                <a:tableStyleId>{5940675A-B579-460E-94D1-54222C63F5DA}</a:tableStyleId>
              </a:tblPr>
              <a:tblGrid>
                <a:gridCol w="2041525"/>
                <a:gridCol w="2043113"/>
                <a:gridCol w="2043112"/>
              </a:tblGrid>
              <a:tr h="0">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姓名</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完成等级</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总评分</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27432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黄依豪</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（4+4+5）/3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91</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李东泽</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(4+4)/2</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85</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b="0">
                          <a:latin typeface="宋体" panose="02010600030101010101" pitchFamily="2" charset="-122"/>
                          <a:ea typeface="宋体" panose="02010600030101010101" pitchFamily="2" charset="-122"/>
                          <a:cs typeface="宋体" panose="02010600030101010101" pitchFamily="2" charset="-122"/>
                        </a:rPr>
                        <a:t>梁晓勇</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（4+4+4）/3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b="1">
                          <a:latin typeface="宋体" panose="02010600030101010101" pitchFamily="2" charset="-122"/>
                          <a:ea typeface="宋体" panose="02010600030101010101" pitchFamily="2" charset="-122"/>
                          <a:cs typeface="宋体" panose="02010600030101010101" pitchFamily="2" charset="-122"/>
                        </a:rPr>
                        <a:t>86</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56" name="文本框 155"/>
          <p:cNvSpPr txBox="1"/>
          <p:nvPr/>
        </p:nvSpPr>
        <p:spPr>
          <a:xfrm>
            <a:off x="3032125" y="3786505"/>
            <a:ext cx="6127750" cy="829945"/>
          </a:xfrm>
          <a:prstGeom prst="rect">
            <a:avLst/>
          </a:prstGeom>
          <a:noFill/>
          <a:ln w="9525">
            <a:noFill/>
          </a:ln>
        </p:spPr>
        <p:txBody>
          <a:bodyPr wrap="square">
            <a:spAutoFit/>
          </a:bodyPr>
          <a:p>
            <a:pPr indent="0" algn="r"/>
            <a:r>
              <a:rPr lang="zh-CN" sz="1200" b="1">
                <a:latin typeface="Times New Roman" panose="02020603050405020304" pitchFamily="18" charset="0"/>
                <a:ea typeface="宋体" panose="02010600030101010101" pitchFamily="2" charset="-122"/>
              </a:rPr>
              <a:t>（等级情况：</a:t>
            </a:r>
            <a:r>
              <a:rPr lang="en-US" sz="1200" b="1">
                <a:latin typeface="Times New Roman" panose="02020603050405020304" pitchFamily="18" charset="0"/>
                <a:ea typeface="宋体" panose="02010600030101010101" pitchFamily="2" charset="-122"/>
              </a:rPr>
              <a:t>5-&gt;</a:t>
            </a:r>
            <a:r>
              <a:rPr lang="zh-CN" sz="1200" b="1">
                <a:latin typeface="Times New Roman" panose="02020603050405020304" pitchFamily="18" charset="0"/>
                <a:ea typeface="宋体" panose="02010600030101010101" pitchFamily="2" charset="-122"/>
              </a:rPr>
              <a:t>优， </a:t>
            </a:r>
            <a:r>
              <a:rPr lang="en-US" sz="1200" b="1">
                <a:latin typeface="Times New Roman" panose="02020603050405020304" pitchFamily="18" charset="0"/>
                <a:ea typeface="宋体" panose="02010600030101010101" pitchFamily="2" charset="-122"/>
              </a:rPr>
              <a:t>4-&gt;</a:t>
            </a:r>
            <a:r>
              <a:rPr lang="zh-CN" sz="1200" b="1">
                <a:latin typeface="Times New Roman" panose="02020603050405020304" pitchFamily="18" charset="0"/>
                <a:ea typeface="宋体" panose="02010600030101010101" pitchFamily="2" charset="-122"/>
              </a:rPr>
              <a:t>良， </a:t>
            </a:r>
            <a:r>
              <a:rPr lang="en-US" sz="1200" b="1">
                <a:latin typeface="Times New Roman" panose="02020603050405020304" pitchFamily="18" charset="0"/>
                <a:ea typeface="宋体" panose="02010600030101010101" pitchFamily="2" charset="-122"/>
              </a:rPr>
              <a:t>3-&gt;</a:t>
            </a:r>
            <a:r>
              <a:rPr lang="zh-CN" sz="1200" b="1">
                <a:latin typeface="Times New Roman" panose="02020603050405020304" pitchFamily="18" charset="0"/>
                <a:ea typeface="宋体" panose="02010600030101010101" pitchFamily="2" charset="-122"/>
              </a:rPr>
              <a:t>及格， </a:t>
            </a:r>
            <a:r>
              <a:rPr lang="en-US" sz="1200" b="1">
                <a:latin typeface="Times New Roman" panose="02020603050405020304" pitchFamily="18" charset="0"/>
                <a:ea typeface="宋体" panose="02010600030101010101" pitchFamily="2" charset="-122"/>
              </a:rPr>
              <a:t>2-&gt;</a:t>
            </a:r>
            <a:r>
              <a:rPr lang="zh-CN" sz="1200" b="1">
                <a:latin typeface="Times New Roman" panose="02020603050405020304" pitchFamily="18" charset="0"/>
                <a:ea typeface="宋体" panose="02010600030101010101" pitchFamily="2" charset="-122"/>
              </a:rPr>
              <a:t>不及格， </a:t>
            </a:r>
            <a:r>
              <a:rPr lang="en-US" sz="1200" b="1">
                <a:latin typeface="Times New Roman" panose="02020603050405020304" pitchFamily="18" charset="0"/>
                <a:ea typeface="宋体" panose="02010600030101010101" pitchFamily="2" charset="-122"/>
              </a:rPr>
              <a:t>1-&gt;</a:t>
            </a:r>
            <a:r>
              <a:rPr lang="zh-CN" sz="1200" b="1">
                <a:latin typeface="Times New Roman" panose="02020603050405020304" pitchFamily="18" charset="0"/>
                <a:ea typeface="宋体" panose="02010600030101010101" pitchFamily="2" charset="-122"/>
              </a:rPr>
              <a:t>未完成）</a:t>
            </a:r>
            <a:r>
              <a:rPr lang="zh-CN" b="1">
                <a:latin typeface="Times New Roman" panose="02020603050405020304" pitchFamily="18" charset="0"/>
                <a:ea typeface="宋体" panose="02010600030101010101" pitchFamily="2" charset="-122"/>
              </a:rPr>
              <a:t>总评基准分计算公式：完成等级</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总完成等级 </a:t>
            </a:r>
            <a:r>
              <a:rPr lang="en-US" b="1">
                <a:latin typeface="Times New Roman" panose="02020603050405020304" pitchFamily="18" charset="0"/>
                <a:ea typeface="宋体" panose="02010600030101010101" pitchFamily="2" charset="-122"/>
              </a:rPr>
              <a:t>*100 + 5</a:t>
            </a:r>
            <a:r>
              <a:rPr lang="zh-CN" b="1">
                <a:latin typeface="Times New Roman" panose="02020603050405020304" pitchFamily="18" charset="0"/>
                <a:ea typeface="宋体" panose="02010600030101010101" pitchFamily="2" charset="-122"/>
              </a:rPr>
              <a:t>总评分计算公式：总评基准分</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任务难度酌情给分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8829675" y="1891665"/>
            <a:ext cx="3000375" cy="3333750"/>
          </a:xfrm>
          <a:prstGeom prst="rect">
            <a:avLst/>
          </a:prstGeom>
        </p:spPr>
      </p:pic>
      <p:pic>
        <p:nvPicPr>
          <p:cNvPr id="4" name="图片 3"/>
          <p:cNvPicPr>
            <a:picLocks noChangeAspect="1"/>
          </p:cNvPicPr>
          <p:nvPr/>
        </p:nvPicPr>
        <p:blipFill>
          <a:blip r:embed="rId2"/>
          <a:stretch>
            <a:fillRect/>
          </a:stretch>
        </p:blipFill>
        <p:spPr>
          <a:xfrm>
            <a:off x="314325" y="1621155"/>
            <a:ext cx="8427085" cy="3976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11</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378930" y="3952944"/>
            <a:ext cx="34328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总体设计报告简述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4260" y="269240"/>
            <a:ext cx="4083050" cy="517525"/>
            <a:chOff x="1755" y="424"/>
            <a:chExt cx="4076" cy="1416"/>
          </a:xfrm>
        </p:grpSpPr>
        <p:sp>
          <p:nvSpPr>
            <p:cNvPr id="24" name="矩形 23"/>
            <p:cNvSpPr/>
            <p:nvPr/>
          </p:nvSpPr>
          <p:spPr>
            <a:xfrm>
              <a:off x="1755" y="424"/>
              <a:ext cx="4076" cy="141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21" y="535"/>
              <a:ext cx="3221" cy="1256"/>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系统级设计决策</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00" name="文本框 99"/>
          <p:cNvSpPr txBox="1"/>
          <p:nvPr/>
        </p:nvSpPr>
        <p:spPr>
          <a:xfrm>
            <a:off x="304165" y="1339533"/>
            <a:ext cx="5080000" cy="1076325"/>
          </a:xfrm>
          <a:prstGeom prst="rect">
            <a:avLst/>
          </a:prstGeom>
          <a:noFill/>
          <a:ln w="9525">
            <a:noFill/>
          </a:ln>
        </p:spPr>
        <p:txBody>
          <a:bodyPr>
            <a:spAutoFit/>
          </a:bodyPr>
          <a:p>
            <a:pPr indent="0"/>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对两种可选方案的</a:t>
            </a:r>
            <a:r>
              <a:rPr lang="en-US" sz="3200" b="0">
                <a:ln w="22225">
                  <a:solidFill>
                    <a:schemeClr val="accent2"/>
                  </a:solidFill>
                  <a:prstDash val="solid"/>
                </a:ln>
                <a:solidFill>
                  <a:schemeClr val="accent2">
                    <a:lumMod val="40000"/>
                    <a:lumOff val="60000"/>
                  </a:schemeClr>
                </a:solidFill>
                <a:effectLst/>
                <a:latin typeface="宋体" panose="02010600030101010101" pitchFamily="2" charset="-122"/>
              </a:rPr>
              <a:t>SWOT</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分析：（1）</a:t>
            </a:r>
            <a:r>
              <a:rPr lang="en-US" sz="3200" b="0">
                <a:ln w="22225">
                  <a:solidFill>
                    <a:schemeClr val="accent2"/>
                  </a:solidFill>
                  <a:prstDash val="solid"/>
                </a:ln>
                <a:solidFill>
                  <a:schemeClr val="accent2">
                    <a:lumMod val="40000"/>
                    <a:lumOff val="60000"/>
                  </a:schemeClr>
                </a:solidFill>
                <a:effectLst/>
                <a:latin typeface="宋体" panose="02010600030101010101" pitchFamily="2" charset="-122"/>
              </a:rPr>
              <a:t> </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移动端</a:t>
            </a:r>
            <a:r>
              <a:rPr lang="en-US" sz="3200" b="0">
                <a:ln w="22225">
                  <a:solidFill>
                    <a:schemeClr val="accent2"/>
                  </a:solidFill>
                  <a:prstDash val="solid"/>
                </a:ln>
                <a:solidFill>
                  <a:schemeClr val="accent2">
                    <a:lumMod val="40000"/>
                    <a:lumOff val="60000"/>
                  </a:schemeClr>
                </a:solidFill>
                <a:effectLst/>
                <a:latin typeface="宋体" panose="02010600030101010101" pitchFamily="2" charset="-122"/>
              </a:rPr>
              <a:t>App</a:t>
            </a:r>
            <a:endParaRPr lang="en-US" altLang="en-US" sz="3200" b="0">
              <a:ln w="22225">
                <a:solidFill>
                  <a:schemeClr val="accent2"/>
                </a:solidFill>
                <a:prstDash val="solid"/>
              </a:ln>
              <a:solidFill>
                <a:schemeClr val="accent2">
                  <a:lumMod val="40000"/>
                  <a:lumOff val="60000"/>
                </a:schemeClr>
              </a:solidFill>
              <a:effectLst/>
              <a:latin typeface="宋体" panose="02010600030101010101" pitchFamily="2" charset="-122"/>
            </a:endParaRPr>
          </a:p>
        </p:txBody>
      </p:sp>
      <p:sp>
        <p:nvSpPr>
          <p:cNvPr id="5" name="文本框 4"/>
          <p:cNvSpPr txBox="1"/>
          <p:nvPr/>
        </p:nvSpPr>
        <p:spPr>
          <a:xfrm>
            <a:off x="295910" y="847408"/>
            <a:ext cx="5080000" cy="1568450"/>
          </a:xfrm>
          <a:prstGeom prst="rect">
            <a:avLst/>
          </a:prstGeom>
          <a:noFill/>
          <a:ln w="9525">
            <a:noFill/>
          </a:ln>
        </p:spPr>
        <p:txBody>
          <a:bodyPr>
            <a:spAutoFit/>
          </a:bodyPr>
          <a:p>
            <a:pPr indent="0"/>
            <a:r>
              <a:rPr lang="en-US" sz="3200" b="0">
                <a:ln w="22225">
                  <a:solidFill>
                    <a:schemeClr val="accent2"/>
                  </a:solidFill>
                  <a:prstDash val="solid"/>
                </a:ln>
                <a:solidFill>
                  <a:schemeClr val="accent2">
                    <a:lumMod val="40000"/>
                    <a:lumOff val="60000"/>
                  </a:schemeClr>
                </a:solidFill>
                <a:effectLst/>
                <a:latin typeface="宋体" panose="02010600030101010101" pitchFamily="2" charset="-122"/>
              </a:rPr>
              <a:t> </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（2）</a:t>
            </a:r>
            <a:r>
              <a:rPr lang="en-US" sz="3200" b="0">
                <a:ln w="22225">
                  <a:solidFill>
                    <a:schemeClr val="accent2"/>
                  </a:solidFill>
                  <a:prstDash val="solid"/>
                </a:ln>
                <a:solidFill>
                  <a:schemeClr val="accent2">
                    <a:lumMod val="40000"/>
                    <a:lumOff val="60000"/>
                  </a:schemeClr>
                </a:solidFill>
                <a:effectLst/>
                <a:latin typeface="宋体" panose="02010600030101010101" pitchFamily="2" charset="-122"/>
              </a:rPr>
              <a:t> </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微信小程序（已采纳）</a:t>
            </a:r>
            <a:endParaRPr lang="zh-CN" altLang="en-US" sz="3200" b="0">
              <a:ln w="22225">
                <a:solidFill>
                  <a:schemeClr val="accent2"/>
                </a:solidFill>
                <a:prstDash val="solid"/>
              </a:ln>
              <a:solidFill>
                <a:schemeClr val="accent2">
                  <a:lumMod val="40000"/>
                  <a:lumOff val="60000"/>
                </a:schemeClr>
              </a:solidFill>
              <a:effectLst/>
              <a:ea typeface="宋体" panose="02010600030101010101" pitchFamily="2" charset="-122"/>
            </a:endParaRPr>
          </a:p>
        </p:txBody>
      </p:sp>
      <p:graphicFrame>
        <p:nvGraphicFramePr>
          <p:cNvPr id="2" name="表格 1"/>
          <p:cNvGraphicFramePr/>
          <p:nvPr>
            <p:custDataLst>
              <p:tags r:id="rId1"/>
            </p:custDataLst>
          </p:nvPr>
        </p:nvGraphicFramePr>
        <p:xfrm>
          <a:off x="497840" y="2624138"/>
          <a:ext cx="5412105" cy="2514600"/>
        </p:xfrm>
        <a:graphic>
          <a:graphicData uri="http://schemas.openxmlformats.org/drawingml/2006/table">
            <a:tbl>
              <a:tblPr firstRow="1" bandRow="1">
                <a:tableStyleId>{327F97BB-C833-4FB7-BDE5-3F7075034690}</a:tableStyleId>
              </a:tblPr>
              <a:tblGrid>
                <a:gridCol w="2705100"/>
                <a:gridCol w="2706688"/>
              </a:tblGrid>
              <a:tr h="1270000">
                <a:tc>
                  <a:txBody>
                    <a:bodyPr/>
                    <a:p>
                      <a:pPr indent="0">
                        <a:buNone/>
                      </a:pPr>
                      <a:r>
                        <a:rPr lang="en-US" sz="1600">
                          <a:ln/>
                          <a:effectLst>
                            <a:outerShdw blurRad="38100" dist="25400" dir="5400000" algn="ctr" rotWithShape="0">
                              <a:srgbClr val="6E747A">
                                <a:alpha val="43000"/>
                              </a:srgbClr>
                            </a:outerShdw>
                          </a:effectLst>
                        </a:rPr>
                        <a:t> Strengths / 优势：a.可随时启用，在线服务高b.可实现功能多，运行速度快c.下载一次即可重复使用 </a:t>
                      </a:r>
                      <a:endParaRPr lang="en-US" altLang="en-US" sz="1600">
                        <a:ln/>
                        <a:effectLst>
                          <a:outerShdw blurRad="38100" dist="25400" dir="5400000" algn="ctr" rotWithShape="0">
                            <a:srgbClr val="6E747A">
                              <a:alpha val="43000"/>
                            </a:srgbClr>
                          </a:outerShdw>
                        </a:effectLst>
                      </a:endParaRPr>
                    </a:p>
                  </a:txBody>
                  <a:tcPr marL="68580" marR="68580" marT="0" marB="0" vert="horz" anchor="t" anchorCtr="0"/>
                </a:tc>
                <a:tc>
                  <a:txBody>
                    <a:bodyPr/>
                    <a:p>
                      <a:pPr indent="0">
                        <a:buNone/>
                      </a:pPr>
                      <a:r>
                        <a:rPr lang="en-US" sz="1600"/>
                        <a:t> Weaknesses / 缺陷：a.需要从应用市场下载b.要满足两个系统c.版本要不定期更新，开发周期长，维护成本高</a:t>
                      </a:r>
                      <a:endParaRPr lang="en-US" altLang="en-US" sz="1600"/>
                    </a:p>
                  </a:txBody>
                  <a:tcPr marL="68580" marR="68580" marT="0" marB="0" vert="horz" anchor="t" anchorCtr="0"/>
                </a:tc>
              </a:tr>
              <a:tr h="1244600">
                <a:tc>
                  <a:txBody>
                    <a:bodyPr/>
                    <a:p>
                      <a:pPr indent="0">
                        <a:buNone/>
                      </a:pPr>
                      <a:r>
                        <a:rPr lang="en-US" sz="1600" b="1"/>
                        <a:t> Opportunities / 机会：a.智能手机用户基数大b.移动应用发展趋势良好c.移动应用开发准入门槛低</a:t>
                      </a:r>
                      <a:endParaRPr lang="en-US" altLang="en-US" sz="1600" b="1"/>
                    </a:p>
                  </a:txBody>
                  <a:tcPr marL="68580" marR="68580" marT="0" marB="0" vert="horz" anchor="t" anchorCtr="0"/>
                </a:tc>
                <a:tc>
                  <a:txBody>
                    <a:bodyPr/>
                    <a:p>
                      <a:pPr indent="0">
                        <a:buNone/>
                      </a:pPr>
                      <a:r>
                        <a:rPr lang="en-US" sz="1600" b="1"/>
                        <a:t> Threats / 挑战：a.饱和市场下需要创新b.需要满足客户的不同需求c.要看清市场方向，抓住市场机遇 </a:t>
                      </a:r>
                      <a:endParaRPr lang="en-US" altLang="en-US" sz="1600" b="1"/>
                    </a:p>
                  </a:txBody>
                  <a:tcPr marL="68580" marR="68580" marT="0" marB="0" vert="horz" anchor="t" anchorCtr="0"/>
                </a:tc>
              </a:tr>
            </a:tbl>
          </a:graphicData>
        </a:graphic>
      </p:graphicFrame>
      <p:graphicFrame>
        <p:nvGraphicFramePr>
          <p:cNvPr id="6" name="表格 5"/>
          <p:cNvGraphicFramePr/>
          <p:nvPr>
            <p:custDataLst>
              <p:tags r:id="rId2"/>
            </p:custDataLst>
          </p:nvPr>
        </p:nvGraphicFramePr>
        <p:xfrm>
          <a:off x="497840" y="2624455"/>
          <a:ext cx="5412105" cy="2514600"/>
        </p:xfrm>
        <a:graphic>
          <a:graphicData uri="http://schemas.openxmlformats.org/drawingml/2006/table">
            <a:tbl>
              <a:tblPr firstRow="1" bandRow="1">
                <a:tableStyleId>{327F97BB-C833-4FB7-BDE5-3F7075034690}</a:tableStyleId>
              </a:tblPr>
              <a:tblGrid>
                <a:gridCol w="2715895"/>
                <a:gridCol w="2696210"/>
              </a:tblGrid>
              <a:tr h="1270000">
                <a:tc>
                  <a:txBody>
                    <a:bodyPr/>
                    <a:p>
                      <a:pPr indent="0">
                        <a:buNone/>
                      </a:pPr>
                      <a:r>
                        <a:rPr lang="en-US" sz="1600" b="1"/>
                        <a:t> Strengths / 优势：a.无需下载，也无需注册b.代码封装条件优，打开快c.开发维护成本低 </a:t>
                      </a:r>
                      <a:endParaRPr lang="en-US" altLang="en-US" sz="1600" b="1"/>
                    </a:p>
                  </a:txBody>
                  <a:tcPr marL="68580" marR="68580" marT="0" marB="0" vert="horz" anchor="t" anchorCtr="0"/>
                </a:tc>
                <a:tc>
                  <a:txBody>
                    <a:bodyPr/>
                    <a:p>
                      <a:pPr indent="0">
                        <a:buNone/>
                      </a:pPr>
                      <a:r>
                        <a:rPr lang="en-US" sz="1600" b="1"/>
                        <a:t> Weaknesses / 缺陷：a.受微信平台限制，无法开发大型程序b.技术框架不稳定c.不能跳转外链网址 </a:t>
                      </a:r>
                      <a:endParaRPr lang="en-US" altLang="en-US" sz="1600" b="1"/>
                    </a:p>
                  </a:txBody>
                  <a:tcPr marL="68580" marR="68580" marT="0" marB="0" vert="horz" anchor="t" anchorCtr="0"/>
                </a:tc>
              </a:tr>
              <a:tr h="1244600">
                <a:tc>
                  <a:txBody>
                    <a:bodyPr/>
                    <a:p>
                      <a:pPr indent="0">
                        <a:buNone/>
                      </a:pPr>
                      <a:r>
                        <a:rPr lang="en-US" sz="1600" b="1"/>
                        <a:t> Opportunities / 机会：a.微信用户基数大b.移动应用发展趋势良好c.微信小程序开发准入门槛低 </a:t>
                      </a:r>
                      <a:endParaRPr lang="en-US" altLang="en-US" sz="1600" b="1"/>
                    </a:p>
                  </a:txBody>
                  <a:tcPr marL="68580" marR="68580" marT="0" marB="0" vert="horz" anchor="t" anchorCtr="0"/>
                </a:tc>
                <a:tc>
                  <a:txBody>
                    <a:bodyPr/>
                    <a:p>
                      <a:pPr indent="0">
                        <a:buNone/>
                      </a:pPr>
                      <a:r>
                        <a:rPr lang="en-US" sz="1600" b="1"/>
                        <a:t> Threats / 挑战：a.承受微信平台的限制要求b.需要满足客户的不同需求c.要看清市场方向，抓住市场机遇</a:t>
                      </a:r>
                      <a:endParaRPr lang="en-US" altLang="en-US" sz="1600" b="1"/>
                    </a:p>
                  </a:txBody>
                  <a:tcPr marL="68580" marR="68580" marT="0" marB="0" vert="horz" anchor="t" anchorCtr="0"/>
                </a:tc>
              </a:tr>
            </a:tbl>
          </a:graphicData>
        </a:graphic>
      </p:graphicFrame>
      <p:sp>
        <p:nvSpPr>
          <p:cNvPr id="8" name="文本框 7"/>
          <p:cNvSpPr txBox="1"/>
          <p:nvPr/>
        </p:nvSpPr>
        <p:spPr>
          <a:xfrm>
            <a:off x="6062980" y="906145"/>
            <a:ext cx="5756910" cy="5046345"/>
          </a:xfrm>
          <a:prstGeom prst="rect">
            <a:avLst/>
          </a:prstGeom>
          <a:noFill/>
          <a:ln w="9525">
            <a:noFill/>
          </a:ln>
        </p:spPr>
        <p:txBody>
          <a:bodyPr wrap="square">
            <a:spAutoFit/>
          </a:bodyPr>
          <a:p>
            <a:pPr indent="0"/>
            <a:r>
              <a:rPr sz="1400" b="1">
                <a:ln w="22225">
                  <a:noFill/>
                  <a:prstDash val="solid"/>
                </a:ln>
                <a:solidFill>
                  <a:schemeClr val="accent2">
                    <a:lumMod val="75000"/>
                  </a:schemeClr>
                </a:solidFill>
                <a:effectLst/>
              </a:rPr>
              <a:t>a.本系统的开发意图：为了能够更好的让学生了解学校，了解学校内有哪些生态环境，以及提高学生动植物保护的意识。同时提供一个平台供有需要的人们进行交流。</a:t>
            </a:r>
            <a:endParaRPr sz="1400" b="1">
              <a:ln w="22225">
                <a:noFill/>
                <a:prstDash val="solid"/>
              </a:ln>
              <a:solidFill>
                <a:schemeClr val="accent2">
                  <a:lumMod val="75000"/>
                </a:schemeClr>
              </a:solidFill>
              <a:effectLst/>
            </a:endParaRPr>
          </a:p>
          <a:p>
            <a:pPr indent="0"/>
            <a:endParaRPr sz="1400" b="1">
              <a:ln w="22225">
                <a:noFill/>
                <a:prstDash val="solid"/>
              </a:ln>
              <a:solidFill>
                <a:schemeClr val="accent2">
                  <a:lumMod val="75000"/>
                </a:schemeClr>
              </a:solidFill>
              <a:effectLst/>
            </a:endParaRPr>
          </a:p>
          <a:p>
            <a:pPr indent="0"/>
            <a:r>
              <a:rPr sz="1400" b="1">
                <a:ln w="22225">
                  <a:noFill/>
                  <a:prstDash val="solid"/>
                </a:ln>
                <a:solidFill>
                  <a:schemeClr val="accent2">
                    <a:lumMod val="75000"/>
                  </a:schemeClr>
                </a:solidFill>
                <a:effectLst/>
              </a:rPr>
              <a:t>b.本系统的作用范围：微信小程序</a:t>
            </a:r>
            <a:endParaRPr sz="1400" b="1">
              <a:ln w="22225">
                <a:noFill/>
                <a:prstDash val="solid"/>
              </a:ln>
              <a:solidFill>
                <a:schemeClr val="accent2">
                  <a:lumMod val="75000"/>
                </a:schemeClr>
              </a:solidFill>
              <a:effectLst/>
            </a:endParaRPr>
          </a:p>
          <a:p>
            <a:pPr indent="0"/>
            <a:endParaRPr sz="1400" b="1">
              <a:ln w="22225">
                <a:noFill/>
                <a:prstDash val="solid"/>
              </a:ln>
              <a:solidFill>
                <a:schemeClr val="accent2">
                  <a:lumMod val="75000"/>
                </a:schemeClr>
              </a:solidFill>
              <a:effectLst/>
            </a:endParaRPr>
          </a:p>
          <a:p>
            <a:pPr indent="0"/>
            <a:r>
              <a:rPr sz="1400" b="1">
                <a:ln w="22225">
                  <a:noFill/>
                  <a:prstDash val="solid"/>
                </a:ln>
                <a:solidFill>
                  <a:schemeClr val="accent2">
                    <a:lumMod val="75000"/>
                  </a:schemeClr>
                </a:solidFill>
                <a:effectLst/>
              </a:rPr>
              <a:t>c.本系统的主要功能：“云吸猫”“云撸狗”等论坛交流功能，动植物科普功能，动物城友会功能、管理员功能等。</a:t>
            </a:r>
            <a:endParaRPr sz="1400" b="1">
              <a:ln w="22225">
                <a:noFill/>
                <a:prstDash val="solid"/>
              </a:ln>
              <a:solidFill>
                <a:schemeClr val="accent2">
                  <a:lumMod val="75000"/>
                </a:schemeClr>
              </a:solidFill>
              <a:effectLst/>
            </a:endParaRPr>
          </a:p>
          <a:p>
            <a:pPr indent="0"/>
            <a:endParaRPr sz="1400" b="1">
              <a:ln w="22225">
                <a:noFill/>
                <a:prstDash val="solid"/>
              </a:ln>
              <a:solidFill>
                <a:schemeClr val="accent2">
                  <a:lumMod val="75000"/>
                </a:schemeClr>
              </a:solidFill>
              <a:effectLst/>
            </a:endParaRPr>
          </a:p>
          <a:p>
            <a:pPr indent="0"/>
            <a:r>
              <a:rPr sz="1400" b="1">
                <a:ln w="22225">
                  <a:noFill/>
                  <a:prstDash val="solid"/>
                </a:ln>
                <a:solidFill>
                  <a:schemeClr val="accent2">
                    <a:lumMod val="75000"/>
                  </a:schemeClr>
                </a:solidFill>
                <a:effectLst/>
              </a:rPr>
              <a:t>d.本系统的技术要求：采用微信开发者工具相关技术，例如wxml,wxss,Java Script等，采用其他例如Spring相关技术作为辅助。</a:t>
            </a:r>
            <a:endParaRPr sz="1400" b="1">
              <a:ln w="22225">
                <a:noFill/>
                <a:prstDash val="solid"/>
              </a:ln>
              <a:solidFill>
                <a:schemeClr val="accent2">
                  <a:lumMod val="75000"/>
                </a:schemeClr>
              </a:solidFill>
              <a:effectLst/>
            </a:endParaRPr>
          </a:p>
          <a:p>
            <a:pPr indent="0"/>
            <a:endParaRPr sz="1400" b="1">
              <a:ln w="22225">
                <a:noFill/>
                <a:prstDash val="solid"/>
              </a:ln>
              <a:solidFill>
                <a:schemeClr val="accent2">
                  <a:lumMod val="75000"/>
                </a:schemeClr>
              </a:solidFill>
              <a:effectLst/>
            </a:endParaRPr>
          </a:p>
          <a:p>
            <a:pPr indent="0"/>
            <a:r>
              <a:rPr sz="1400" b="1">
                <a:ln w="22225">
                  <a:noFill/>
                  <a:prstDash val="solid"/>
                </a:ln>
                <a:solidFill>
                  <a:schemeClr val="accent2">
                    <a:lumMod val="75000"/>
                  </a:schemeClr>
                </a:solidFill>
                <a:effectLst/>
              </a:rPr>
              <a:t>e.本系统的安全性、保密性和私密性需求保证方法：使用[云开发]，具有以下3个链路优势：</a:t>
            </a:r>
            <a:endParaRPr sz="1400" b="1">
              <a:ln w="22225">
                <a:noFill/>
                <a:prstDash val="solid"/>
              </a:ln>
              <a:solidFill>
                <a:schemeClr val="accent2">
                  <a:lumMod val="75000"/>
                </a:schemeClr>
              </a:solidFill>
              <a:effectLst/>
            </a:endParaRPr>
          </a:p>
          <a:p>
            <a:pPr indent="0"/>
            <a:r>
              <a:rPr lang="en-US" sz="1400" b="1">
                <a:ln w="22225">
                  <a:noFill/>
                  <a:prstDash val="solid"/>
                </a:ln>
                <a:solidFill>
                  <a:schemeClr val="accent2">
                    <a:lumMod val="75000"/>
                  </a:schemeClr>
                </a:solidFill>
                <a:effectLst/>
              </a:rPr>
              <a:t>        </a:t>
            </a:r>
            <a:r>
              <a:rPr sz="1400" b="1">
                <a:ln w="22225">
                  <a:noFill/>
                  <a:prstDash val="solid"/>
                </a:ln>
                <a:solidFill>
                  <a:schemeClr val="accent2">
                    <a:lumMod val="75000"/>
                  </a:schemeClr>
                </a:solidFill>
                <a:effectLst/>
              </a:rPr>
              <a:t>a)防刷防攻击：小程序中调用后端云函数时，在公网上的数据传输都采用的微信的私有协议。能保证调用方一定来自于小程序端，防止信息在公网被窃取，而且能有效的防止重放攻击等。</a:t>
            </a:r>
            <a:endParaRPr sz="1400" b="1">
              <a:ln w="22225">
                <a:noFill/>
                <a:prstDash val="solid"/>
              </a:ln>
              <a:solidFill>
                <a:schemeClr val="accent2">
                  <a:lumMod val="75000"/>
                </a:schemeClr>
              </a:solidFill>
              <a:effectLst/>
            </a:endParaRPr>
          </a:p>
          <a:p>
            <a:pPr indent="0"/>
            <a:r>
              <a:rPr lang="en-US" sz="1400" b="1">
                <a:ln w="22225">
                  <a:noFill/>
                  <a:prstDash val="solid"/>
                </a:ln>
                <a:solidFill>
                  <a:schemeClr val="accent2">
                    <a:lumMod val="75000"/>
                  </a:schemeClr>
                </a:solidFill>
                <a:effectLst/>
              </a:rPr>
              <a:t>        </a:t>
            </a:r>
            <a:r>
              <a:rPr sz="1400" b="1">
                <a:ln w="22225">
                  <a:noFill/>
                  <a:prstDash val="solid"/>
                </a:ln>
                <a:solidFill>
                  <a:schemeClr val="accent2">
                    <a:lumMod val="75000"/>
                  </a:schemeClr>
                </a:solidFill>
                <a:effectLst/>
              </a:rPr>
              <a:t>b)链路加密：C端是微信的可信客户端，使用破解微信会被封号。公网的网络通讯过程走的加密链路，能对敏感信息做到全链路有效保护。</a:t>
            </a:r>
            <a:endParaRPr sz="1400" b="1">
              <a:ln w="22225">
                <a:noFill/>
                <a:prstDash val="solid"/>
              </a:ln>
              <a:solidFill>
                <a:schemeClr val="accent2">
                  <a:lumMod val="75000"/>
                </a:schemeClr>
              </a:solidFill>
              <a:effectLst/>
            </a:endParaRPr>
          </a:p>
          <a:p>
            <a:pPr indent="0"/>
            <a:r>
              <a:rPr lang="en-US" sz="1400" b="1">
                <a:ln w="22225">
                  <a:noFill/>
                  <a:prstDash val="solid"/>
                </a:ln>
                <a:solidFill>
                  <a:schemeClr val="accent2">
                    <a:lumMod val="75000"/>
                  </a:schemeClr>
                </a:solidFill>
                <a:effectLst/>
              </a:rPr>
              <a:t>        </a:t>
            </a:r>
            <a:r>
              <a:rPr sz="1400" b="1">
                <a:ln w="22225">
                  <a:noFill/>
                  <a:prstDash val="solid"/>
                </a:ln>
                <a:solidFill>
                  <a:schemeClr val="accent2">
                    <a:lumMod val="75000"/>
                  </a:schemeClr>
                </a:solidFill>
                <a:effectLst/>
              </a:rPr>
              <a:t>c)网络优化：小程序的请求会首先接近接入到微信接入集群，然后微信后台通过专线走内网将请求转发给云开发中部署的后台服务。而且还能利用微信私有协议对各种网络环境的多年优化能力，极大得提升了《城院生态圈》前后台交互的网络链路。</a:t>
            </a:r>
            <a:endParaRPr sz="1400" b="1">
              <a:ln w="22225">
                <a:noFill/>
                <a:prstDash val="solid"/>
              </a:ln>
              <a:solidFill>
                <a:schemeClr val="accent2">
                  <a:lumMod val="75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2" nodeType="clickEffect">
                                  <p:stCondLst>
                                    <p:cond delay="0"/>
                                  </p:stCondLst>
                                  <p:childTnLst>
                                    <p:animEffect transition="out" filter="wipe(down)">
                                      <p:cBhvr>
                                        <p:cTn id="6" dur="500"/>
                                        <p:tgtEl>
                                          <p:spTgt spid="100"/>
                                        </p:tgtEl>
                                      </p:cBhvr>
                                    </p:animEffect>
                                    <p:set>
                                      <p:cBhvr>
                                        <p:cTn id="7" dur="1" fill="hold">
                                          <p:stCondLst>
                                            <p:cond delay="499"/>
                                          </p:stCondLst>
                                        </p:cTn>
                                        <p:tgtEl>
                                          <p:spTgt spid="100"/>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100" grpId="2"/>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2880995" cy="529590"/>
            <a:chOff x="1873" y="424"/>
            <a:chExt cx="4537"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4426"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系统体系结构设计</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317500" y="1104900"/>
            <a:ext cx="2810510" cy="459105"/>
          </a:xfrm>
          <a:prstGeom prst="rect">
            <a:avLst/>
          </a:prstGeom>
        </p:spPr>
        <p:txBody>
          <a:bodyPr wrap="square" lIns="91400" tIns="45699" rIns="91400" bIns="45699">
            <a:spAutoFit/>
          </a:bodyPr>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E-R</a:t>
            </a:r>
            <a:r>
              <a:rPr lang="zh-CN" altLang="en-US" sz="2400" kern="0" dirty="0">
                <a:solidFill>
                  <a:schemeClr val="accent1"/>
                </a:solidFill>
                <a:latin typeface="微软雅黑" panose="020B0503020204020204" pitchFamily="34" charset="-122"/>
                <a:ea typeface="微软雅黑" panose="020B0503020204020204" pitchFamily="34" charset="-122"/>
              </a:rPr>
              <a:t>图</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pic>
        <p:nvPicPr>
          <p:cNvPr id="5" name="图片 4" descr="er图"/>
          <p:cNvPicPr>
            <a:picLocks noChangeAspect="1"/>
          </p:cNvPicPr>
          <p:nvPr>
            <p:custDataLst>
              <p:tags r:id="rId1"/>
            </p:custDataLst>
          </p:nvPr>
        </p:nvPicPr>
        <p:blipFill>
          <a:blip r:embed="rId2"/>
          <a:stretch>
            <a:fillRect/>
          </a:stretch>
        </p:blipFill>
        <p:spPr>
          <a:xfrm>
            <a:off x="1543685" y="798830"/>
            <a:ext cx="9874250" cy="5916930"/>
          </a:xfrm>
          <a:prstGeom prst="rect">
            <a:avLst/>
          </a:prstGeom>
        </p:spPr>
      </p:pic>
      <p:graphicFrame>
        <p:nvGraphicFramePr>
          <p:cNvPr id="6" name="表格 5"/>
          <p:cNvGraphicFramePr/>
          <p:nvPr>
            <p:custDataLst>
              <p:tags r:id="rId3"/>
            </p:custDataLst>
          </p:nvPr>
        </p:nvGraphicFramePr>
        <p:xfrm>
          <a:off x="3219450" y="2217420"/>
          <a:ext cx="5508625" cy="2506980"/>
        </p:xfrm>
        <a:graphic>
          <a:graphicData uri="http://schemas.openxmlformats.org/drawingml/2006/table">
            <a:tbl>
              <a:tblPr firstRow="1" bandRow="1">
                <a:tableStyleId>{327F97BB-C833-4FB7-BDE5-3F7075034690}</a:tableStyleId>
              </a:tblPr>
              <a:tblGrid>
                <a:gridCol w="1260475"/>
                <a:gridCol w="1283970"/>
                <a:gridCol w="1375410"/>
                <a:gridCol w="880745"/>
                <a:gridCol w="708025"/>
              </a:tblGrid>
              <a:tr h="176530">
                <a:tc gridSpan="5">
                  <a:txBody>
                    <a:bodyPr/>
                    <a:p>
                      <a:pPr indent="0">
                        <a:buNone/>
                      </a:pPr>
                      <a:r>
                        <a:rPr lang="en-US" sz="1000"/>
                        <a:t>论坛帖设计（Post）</a:t>
                      </a:r>
                      <a:endParaRPr lang="en-US" altLang="en-US" sz="1000"/>
                    </a:p>
                  </a:txBody>
                  <a:tcPr marL="68580" marR="68580" marT="0" marB="0" vert="horz" anchor="t" anchorCtr="0"/>
                </a:tc>
                <a:tc hMerge="1">
                  <a:tcPr/>
                </a:tc>
                <a:tc hMerge="1">
                  <a:tcPr/>
                </a:tc>
                <a:tc hMerge="1">
                  <a:tcPr/>
                </a:tc>
                <a:tc hMerge="1">
                  <a:tcPr/>
                </a:tc>
              </a:tr>
              <a:tr h="176530">
                <a:tc>
                  <a:txBody>
                    <a:bodyPr/>
                    <a:p>
                      <a:pPr indent="0">
                        <a:buNone/>
                      </a:pPr>
                      <a:r>
                        <a:rPr lang="en-US" sz="1000"/>
                        <a:t>字段名</a:t>
                      </a:r>
                      <a:endParaRPr lang="en-US" altLang="en-US" sz="1000"/>
                    </a:p>
                  </a:txBody>
                  <a:tcPr marL="68580" marR="68580" marT="0" marB="0" vert="horz" anchor="t" anchorCtr="0"/>
                </a:tc>
                <a:tc>
                  <a:txBody>
                    <a:bodyPr/>
                    <a:p>
                      <a:pPr indent="0">
                        <a:buNone/>
                      </a:pPr>
                      <a:r>
                        <a:rPr lang="en-US" sz="1000"/>
                        <a:t>中文名称</a:t>
                      </a:r>
                      <a:endParaRPr lang="en-US" altLang="en-US" sz="1000"/>
                    </a:p>
                  </a:txBody>
                  <a:tcPr marL="68580" marR="68580" marT="0" marB="0" vert="horz" anchor="t" anchorCtr="0"/>
                </a:tc>
                <a:tc>
                  <a:txBody>
                    <a:bodyPr/>
                    <a:p>
                      <a:pPr indent="0">
                        <a:buNone/>
                      </a:pPr>
                      <a:r>
                        <a:rPr lang="en-US" sz="1000"/>
                        <a:t>数据类型</a:t>
                      </a:r>
                      <a:endParaRPr lang="en-US" altLang="en-US" sz="1000"/>
                    </a:p>
                  </a:txBody>
                  <a:tcPr marL="68580" marR="68580" marT="0" marB="0" vert="horz" anchor="t" anchorCtr="0"/>
                </a:tc>
                <a:tc>
                  <a:txBody>
                    <a:bodyPr/>
                    <a:p>
                      <a:pPr indent="0">
                        <a:buNone/>
                      </a:pPr>
                      <a:r>
                        <a:rPr lang="en-US" sz="1000"/>
                        <a:t>能否为空</a:t>
                      </a:r>
                      <a:endParaRPr lang="en-US" altLang="en-US" sz="1000"/>
                    </a:p>
                  </a:txBody>
                  <a:tcPr marL="68580" marR="68580" marT="0" marB="0" vert="horz" anchor="t" anchorCtr="0"/>
                </a:tc>
                <a:tc>
                  <a:txBody>
                    <a:bodyPr/>
                    <a:p>
                      <a:pPr indent="0">
                        <a:buNone/>
                      </a:pPr>
                      <a:r>
                        <a:rPr lang="en-US" sz="1000"/>
                        <a:t>说明</a:t>
                      </a:r>
                      <a:endParaRPr lang="en-US" altLang="en-US" sz="1000"/>
                    </a:p>
                  </a:txBody>
                  <a:tcPr marL="68580" marR="68580" marT="0" marB="0" vert="horz" anchor="t" anchorCtr="0"/>
                </a:tc>
              </a:tr>
              <a:tr h="212090">
                <a:tc>
                  <a:txBody>
                    <a:bodyPr/>
                    <a:p>
                      <a:pPr indent="0">
                        <a:buNone/>
                      </a:pPr>
                      <a:r>
                        <a:rPr lang="en-US" sz="1000"/>
                        <a:t>post</a:t>
                      </a:r>
                      <a:r>
                        <a:rPr lang="en-US" sz="1200"/>
                        <a:t>_</a:t>
                      </a:r>
                      <a:r>
                        <a:rPr lang="en-US" sz="1000"/>
                        <a:t>ID</a:t>
                      </a:r>
                      <a:endParaRPr lang="en-US" altLang="en-US" sz="1000"/>
                    </a:p>
                  </a:txBody>
                  <a:tcPr marL="68580" marR="68580" marT="0" marB="0" vert="horz" anchor="t" anchorCtr="0"/>
                </a:tc>
                <a:tc>
                  <a:txBody>
                    <a:bodyPr/>
                    <a:p>
                      <a:pPr indent="0">
                        <a:buNone/>
                      </a:pPr>
                      <a:r>
                        <a:rPr lang="en-US" sz="1000"/>
                        <a:t>帖子ID</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主键</a:t>
                      </a:r>
                      <a:endParaRPr lang="en-US" altLang="en-US" sz="1000"/>
                    </a:p>
                  </a:txBody>
                  <a:tcPr marL="68580" marR="68580" marT="0" marB="0" vert="horz" anchor="t" anchorCtr="0"/>
                </a:tc>
              </a:tr>
              <a:tr h="211455">
                <a:tc>
                  <a:txBody>
                    <a:bodyPr/>
                    <a:p>
                      <a:pPr indent="0">
                        <a:buNone/>
                      </a:pPr>
                      <a:r>
                        <a:rPr lang="en-US" sz="1000"/>
                        <a:t>post</a:t>
                      </a:r>
                      <a:r>
                        <a:rPr lang="en-US" sz="1200"/>
                        <a:t>_</a:t>
                      </a:r>
                      <a:r>
                        <a:rPr lang="en-US" sz="1000"/>
                        <a:t>PersonID</a:t>
                      </a:r>
                      <a:endParaRPr lang="en-US" altLang="en-US" sz="1000"/>
                    </a:p>
                  </a:txBody>
                  <a:tcPr marL="68580" marR="68580" marT="0" marB="0" vert="horz" anchor="t" anchorCtr="0"/>
                </a:tc>
                <a:tc>
                  <a:txBody>
                    <a:bodyPr/>
                    <a:p>
                      <a:pPr indent="0">
                        <a:buNone/>
                      </a:pPr>
                      <a:r>
                        <a:rPr lang="en-US" sz="1000"/>
                        <a:t>贴主ID</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12090">
                <a:tc>
                  <a:txBody>
                    <a:bodyPr/>
                    <a:p>
                      <a:pPr indent="0">
                        <a:buNone/>
                      </a:pPr>
                      <a:r>
                        <a:rPr lang="en-US" sz="1000"/>
                        <a:t>post</a:t>
                      </a:r>
                      <a:r>
                        <a:rPr lang="en-US" sz="1200"/>
                        <a:t>_</a:t>
                      </a:r>
                      <a:r>
                        <a:rPr lang="en-US" sz="1000"/>
                        <a:t>Content</a:t>
                      </a:r>
                      <a:endParaRPr lang="en-US" altLang="en-US" sz="1000"/>
                    </a:p>
                  </a:txBody>
                  <a:tcPr marL="68580" marR="68580" marT="0" marB="0" vert="horz" anchor="t" anchorCtr="0"/>
                </a:tc>
                <a:tc>
                  <a:txBody>
                    <a:bodyPr/>
                    <a:p>
                      <a:pPr indent="0">
                        <a:buNone/>
                      </a:pPr>
                      <a:r>
                        <a:rPr lang="en-US" sz="1000"/>
                        <a:t>帖子内容</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12090">
                <a:tc>
                  <a:txBody>
                    <a:bodyPr/>
                    <a:p>
                      <a:pPr indent="0">
                        <a:buNone/>
                      </a:pPr>
                      <a:r>
                        <a:rPr lang="en-US" sz="1000"/>
                        <a:t>post</a:t>
                      </a:r>
                      <a:r>
                        <a:rPr lang="en-US" sz="1200"/>
                        <a:t>_</a:t>
                      </a:r>
                      <a:r>
                        <a:rPr lang="en-US" sz="1000"/>
                        <a:t>Date</a:t>
                      </a:r>
                      <a:endParaRPr lang="en-US" altLang="en-US" sz="1000"/>
                    </a:p>
                  </a:txBody>
                  <a:tcPr marL="68580" marR="68580" marT="0" marB="0" vert="horz" anchor="t" anchorCtr="0"/>
                </a:tc>
                <a:tc>
                  <a:txBody>
                    <a:bodyPr/>
                    <a:p>
                      <a:pPr indent="0">
                        <a:buNone/>
                      </a:pPr>
                      <a:r>
                        <a:rPr lang="en-US" sz="1000"/>
                        <a:t>帖子发布时间</a:t>
                      </a:r>
                      <a:endParaRPr lang="en-US" altLang="en-US" sz="1000"/>
                    </a:p>
                  </a:txBody>
                  <a:tcPr marL="68580" marR="68580" marT="0" marB="0" vert="horz" anchor="t" anchorCtr="0"/>
                </a:tc>
                <a:tc>
                  <a:txBody>
                    <a:bodyPr/>
                    <a:p>
                      <a:pPr indent="0">
                        <a:buNone/>
                      </a:pPr>
                      <a:r>
                        <a:rPr lang="en-US" sz="1000"/>
                        <a:t>Date</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11455">
                <a:tc>
                  <a:txBody>
                    <a:bodyPr/>
                    <a:p>
                      <a:pPr indent="0">
                        <a:buNone/>
                      </a:pPr>
                      <a:r>
                        <a:rPr lang="en-US" sz="1000"/>
                        <a:t>post</a:t>
                      </a:r>
                      <a:r>
                        <a:rPr lang="en-US" sz="1200"/>
                        <a:t>_</a:t>
                      </a:r>
                      <a:r>
                        <a:rPr lang="en-US" sz="1000"/>
                        <a:t>LikeNum</a:t>
                      </a:r>
                      <a:endParaRPr lang="en-US" altLang="en-US" sz="1000"/>
                    </a:p>
                  </a:txBody>
                  <a:tcPr marL="68580" marR="68580" marT="0" marB="0" vert="horz" anchor="t" anchorCtr="0"/>
                </a:tc>
                <a:tc>
                  <a:txBody>
                    <a:bodyPr/>
                    <a:p>
                      <a:pPr indent="0">
                        <a:buNone/>
                      </a:pPr>
                      <a:r>
                        <a:rPr lang="en-US" sz="1000"/>
                        <a:t>点赞数量</a:t>
                      </a:r>
                      <a:endParaRPr lang="en-US" altLang="en-US" sz="1000"/>
                    </a:p>
                  </a:txBody>
                  <a:tcPr marL="68580" marR="68580" marT="0" marB="0" vert="horz" anchor="t" anchorCtr="0"/>
                </a:tc>
                <a:tc>
                  <a:txBody>
                    <a:bodyPr/>
                    <a:p>
                      <a:pPr indent="0">
                        <a:buNone/>
                      </a:pPr>
                      <a:r>
                        <a:rPr lang="en-US" sz="1000"/>
                        <a:t>Long Integer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388620">
                <a:tc>
                  <a:txBody>
                    <a:bodyPr/>
                    <a:p>
                      <a:pPr indent="0">
                        <a:buNone/>
                      </a:pPr>
                      <a:r>
                        <a:rPr lang="en-US" sz="1000"/>
                        <a:t>post</a:t>
                      </a:r>
                      <a:r>
                        <a:rPr lang="en-US" sz="1200"/>
                        <a:t>_</a:t>
                      </a:r>
                      <a:r>
                        <a:rPr lang="en-US" sz="1000"/>
                        <a:t>CommentNum</a:t>
                      </a:r>
                      <a:endParaRPr lang="en-US" altLang="en-US" sz="1000"/>
                    </a:p>
                  </a:txBody>
                  <a:tcPr marL="68580" marR="68580" marT="0" marB="0" vert="horz" anchor="t" anchorCtr="0"/>
                </a:tc>
                <a:tc>
                  <a:txBody>
                    <a:bodyPr/>
                    <a:p>
                      <a:pPr indent="0">
                        <a:buNone/>
                      </a:pPr>
                      <a:r>
                        <a:rPr lang="en-US" sz="1000"/>
                        <a:t>评论数量</a:t>
                      </a:r>
                      <a:endParaRPr lang="en-US" altLang="en-US" sz="1000"/>
                    </a:p>
                  </a:txBody>
                  <a:tcPr marL="68580" marR="68580" marT="0" marB="0" vert="horz" anchor="t" anchorCtr="0"/>
                </a:tc>
                <a:tc>
                  <a:txBody>
                    <a:bodyPr/>
                    <a:p>
                      <a:pPr indent="0">
                        <a:buNone/>
                      </a:pPr>
                      <a:r>
                        <a:rPr lang="en-US" sz="1000"/>
                        <a:t>Long Integer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176530">
                <a:tc>
                  <a:txBody>
                    <a:bodyPr/>
                    <a:p>
                      <a:pPr indent="0">
                        <a:buNone/>
                      </a:pPr>
                      <a:r>
                        <a:rPr lang="en-US" sz="1000"/>
                        <a:t>post_ReportNum</a:t>
                      </a:r>
                      <a:endParaRPr lang="en-US" altLang="en-US" sz="1000"/>
                    </a:p>
                  </a:txBody>
                  <a:tcPr marL="68580" marR="68580" marT="0" marB="0" vert="horz" anchor="t" anchorCtr="0"/>
                </a:tc>
                <a:tc>
                  <a:txBody>
                    <a:bodyPr/>
                    <a:p>
                      <a:pPr indent="0">
                        <a:buNone/>
                      </a:pPr>
                      <a:r>
                        <a:rPr lang="en-US" sz="1000"/>
                        <a:t>举报数量</a:t>
                      </a:r>
                      <a:endParaRPr lang="en-US" altLang="en-US" sz="1000"/>
                    </a:p>
                  </a:txBody>
                  <a:tcPr marL="68580" marR="68580" marT="0" marB="0" vert="horz" anchor="t" anchorCtr="0"/>
                </a:tc>
                <a:tc>
                  <a:txBody>
                    <a:bodyPr/>
                    <a:p>
                      <a:pPr indent="0">
                        <a:buNone/>
                      </a:pPr>
                      <a:r>
                        <a:rPr lang="en-US" sz="1000"/>
                        <a:t>Long Integer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176530">
                <a:tc>
                  <a:txBody>
                    <a:bodyPr/>
                    <a:p>
                      <a:pPr indent="0">
                        <a:buNone/>
                      </a:pPr>
                      <a:r>
                        <a:rPr lang="en-US" sz="1000"/>
                        <a:t>post_Image</a:t>
                      </a:r>
                      <a:endParaRPr lang="en-US" altLang="en-US" sz="1000"/>
                    </a:p>
                  </a:txBody>
                  <a:tcPr marL="68580" marR="68580" marT="0" marB="0" vert="horz" anchor="t" anchorCtr="0"/>
                </a:tc>
                <a:tc>
                  <a:txBody>
                    <a:bodyPr/>
                    <a:p>
                      <a:pPr indent="0">
                        <a:buNone/>
                      </a:pPr>
                      <a:r>
                        <a:rPr lang="en-US" sz="1000"/>
                        <a:t>图片</a:t>
                      </a:r>
                      <a:endParaRPr lang="en-US" altLang="en-US" sz="1000"/>
                    </a:p>
                  </a:txBody>
                  <a:tcPr marL="68580" marR="68580" marT="0" marB="0" vert="horz" anchor="t" anchorCtr="0"/>
                </a:tc>
                <a:tc>
                  <a:txBody>
                    <a:bodyPr/>
                    <a:p>
                      <a:pPr indent="0">
                        <a:buNone/>
                      </a:pPr>
                      <a:r>
                        <a:rPr lang="en-US" sz="1000"/>
                        <a:t>Image</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176530">
                <a:tc>
                  <a:txBody>
                    <a:bodyPr/>
                    <a:p>
                      <a:pPr indent="0">
                        <a:buNone/>
                      </a:pPr>
                      <a:r>
                        <a:rPr lang="en-US" sz="1000"/>
                        <a:t>post_isTop</a:t>
                      </a:r>
                      <a:endParaRPr lang="en-US" altLang="en-US" sz="1000"/>
                    </a:p>
                  </a:txBody>
                  <a:tcPr marL="68580" marR="68580" marT="0" marB="0" vert="horz" anchor="t" anchorCtr="0"/>
                </a:tc>
                <a:tc>
                  <a:txBody>
                    <a:bodyPr/>
                    <a:p>
                      <a:pPr indent="0">
                        <a:buNone/>
                      </a:pPr>
                      <a:r>
                        <a:rPr lang="en-US" sz="1000"/>
                        <a:t>是否为置顶帖</a:t>
                      </a:r>
                      <a:endParaRPr lang="en-US" altLang="en-US" sz="1000"/>
                    </a:p>
                  </a:txBody>
                  <a:tcPr marL="68580" marR="68580" marT="0" marB="0" vert="horz" anchor="t" anchorCtr="0"/>
                </a:tc>
                <a:tc>
                  <a:txBody>
                    <a:bodyPr/>
                    <a:p>
                      <a:pPr indent="0">
                        <a:buNone/>
                      </a:pPr>
                      <a:r>
                        <a:rPr lang="en-US" sz="1000"/>
                        <a:t>Boolean</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176530">
                <a:tc>
                  <a:txBody>
                    <a:bodyPr/>
                    <a:p>
                      <a:pPr indent="0">
                        <a:buNone/>
                      </a:pPr>
                      <a:r>
                        <a:rPr lang="en-US" sz="1000"/>
                        <a:t>post_isEssential</a:t>
                      </a:r>
                      <a:endParaRPr lang="en-US" altLang="en-US" sz="1000"/>
                    </a:p>
                  </a:txBody>
                  <a:tcPr marL="68580" marR="68580" marT="0" marB="0" vert="horz" anchor="t" anchorCtr="0"/>
                </a:tc>
                <a:tc>
                  <a:txBody>
                    <a:bodyPr/>
                    <a:p>
                      <a:pPr indent="0">
                        <a:buNone/>
                      </a:pPr>
                      <a:r>
                        <a:rPr lang="en-US" sz="1000"/>
                        <a:t>是否为精华帖</a:t>
                      </a:r>
                      <a:endParaRPr lang="en-US" altLang="en-US" sz="1000"/>
                    </a:p>
                  </a:txBody>
                  <a:tcPr marL="68580" marR="68580" marT="0" marB="0" vert="horz" anchor="t" anchorCtr="0"/>
                </a:tc>
                <a:tc>
                  <a:txBody>
                    <a:bodyPr/>
                    <a:p>
                      <a:pPr indent="0">
                        <a:buNone/>
                      </a:pPr>
                      <a:r>
                        <a:rPr lang="en-US" sz="1000"/>
                        <a:t>Boolean</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endParaRPr lang="en-US" altLang="en-US" sz="1000"/>
                    </a:p>
                  </a:txBody>
                  <a:tcPr marL="68580" marR="68580" marT="0" marB="0" vert="horz" anchor="t" anchorCtr="0"/>
                </a:tc>
              </a:tr>
            </a:tbl>
          </a:graphicData>
        </a:graphic>
      </p:graphicFrame>
      <p:graphicFrame>
        <p:nvGraphicFramePr>
          <p:cNvPr id="7" name="表格 6"/>
          <p:cNvGraphicFramePr/>
          <p:nvPr>
            <p:custDataLst>
              <p:tags r:id="rId4"/>
            </p:custDataLst>
          </p:nvPr>
        </p:nvGraphicFramePr>
        <p:xfrm>
          <a:off x="3219450" y="2550795"/>
          <a:ext cx="5753735" cy="3045460"/>
        </p:xfrm>
        <a:graphic>
          <a:graphicData uri="http://schemas.openxmlformats.org/drawingml/2006/table">
            <a:tbl>
              <a:tblPr firstRow="1" bandRow="1">
                <a:tableStyleId>{18603FDC-E32A-4AB5-989C-0864C3EAD2B8}</a:tableStyleId>
              </a:tblPr>
              <a:tblGrid>
                <a:gridCol w="1316990"/>
                <a:gridCol w="1340485"/>
                <a:gridCol w="1437005"/>
                <a:gridCol w="919480"/>
                <a:gridCol w="739775"/>
              </a:tblGrid>
              <a:tr h="249555">
                <a:tc gridSpan="5">
                  <a:txBody>
                    <a:bodyPr/>
                    <a:p>
                      <a:pPr indent="0">
                        <a:buNone/>
                      </a:pPr>
                      <a:r>
                        <a:rPr lang="en-US" sz="1000"/>
                        <a:t>动植物科普设计（）</a:t>
                      </a:r>
                      <a:endParaRPr lang="en-US" altLang="en-US" sz="1000"/>
                    </a:p>
                  </a:txBody>
                  <a:tcPr marL="68580" marR="68580" marT="0" marB="0" vert="horz" anchor="t" anchorCtr="0"/>
                </a:tc>
                <a:tc hMerge="1">
                  <a:tcPr/>
                </a:tc>
                <a:tc hMerge="1">
                  <a:tcPr/>
                </a:tc>
                <a:tc hMerge="1">
                  <a:tcPr/>
                </a:tc>
                <a:tc hMerge="1">
                  <a:tcPr/>
                </a:tc>
              </a:tr>
              <a:tr h="249555">
                <a:tc>
                  <a:txBody>
                    <a:bodyPr/>
                    <a:p>
                      <a:pPr indent="0">
                        <a:buNone/>
                      </a:pPr>
                      <a:r>
                        <a:rPr lang="en-US" sz="1000"/>
                        <a:t>字段名</a:t>
                      </a:r>
                      <a:endParaRPr lang="en-US" altLang="en-US" sz="1000"/>
                    </a:p>
                  </a:txBody>
                  <a:tcPr marL="68580" marR="68580" marT="0" marB="0" vert="horz" anchor="t" anchorCtr="0"/>
                </a:tc>
                <a:tc>
                  <a:txBody>
                    <a:bodyPr/>
                    <a:p>
                      <a:pPr indent="0">
                        <a:buNone/>
                      </a:pPr>
                      <a:r>
                        <a:rPr lang="en-US" sz="1000"/>
                        <a:t>中文名称</a:t>
                      </a:r>
                      <a:endParaRPr lang="en-US" altLang="en-US" sz="1000"/>
                    </a:p>
                  </a:txBody>
                  <a:tcPr marL="68580" marR="68580" marT="0" marB="0" vert="horz" anchor="t" anchorCtr="0"/>
                </a:tc>
                <a:tc>
                  <a:txBody>
                    <a:bodyPr/>
                    <a:p>
                      <a:pPr indent="0">
                        <a:buNone/>
                      </a:pPr>
                      <a:r>
                        <a:rPr lang="en-US" sz="1000"/>
                        <a:t>数据类型</a:t>
                      </a:r>
                      <a:endParaRPr lang="en-US" altLang="en-US" sz="1000"/>
                    </a:p>
                  </a:txBody>
                  <a:tcPr marL="68580" marR="68580" marT="0" marB="0" vert="horz" anchor="t" anchorCtr="0"/>
                </a:tc>
                <a:tc>
                  <a:txBody>
                    <a:bodyPr/>
                    <a:p>
                      <a:pPr indent="0">
                        <a:buNone/>
                      </a:pPr>
                      <a:r>
                        <a:rPr lang="en-US" sz="1000"/>
                        <a:t>能否为空</a:t>
                      </a:r>
                      <a:endParaRPr lang="en-US" altLang="en-US" sz="1000"/>
                    </a:p>
                  </a:txBody>
                  <a:tcPr marL="68580" marR="68580" marT="0" marB="0" vert="horz" anchor="t" anchorCtr="0"/>
                </a:tc>
                <a:tc>
                  <a:txBody>
                    <a:bodyPr/>
                    <a:p>
                      <a:pPr indent="0">
                        <a:buNone/>
                      </a:pPr>
                      <a:r>
                        <a:rPr lang="en-US" sz="1000"/>
                        <a:t>说明</a:t>
                      </a:r>
                      <a:endParaRPr lang="en-US" altLang="en-US" sz="1000"/>
                    </a:p>
                  </a:txBody>
                  <a:tcPr marL="68580" marR="68580" marT="0" marB="0" vert="horz" anchor="t" anchorCtr="0"/>
                </a:tc>
              </a:tr>
              <a:tr h="249555">
                <a:tc>
                  <a:txBody>
                    <a:bodyPr/>
                    <a:p>
                      <a:pPr indent="0">
                        <a:buNone/>
                      </a:pPr>
                      <a:r>
                        <a:rPr lang="en-US" sz="1000"/>
                        <a:t>pos_ID</a:t>
                      </a:r>
                      <a:endParaRPr lang="en-US" altLang="en-US" sz="1000"/>
                    </a:p>
                  </a:txBody>
                  <a:tcPr marL="68580" marR="68580" marT="0" marB="0" vert="horz" anchor="t" anchorCtr="0"/>
                </a:tc>
                <a:tc>
                  <a:txBody>
                    <a:bodyPr/>
                    <a:p>
                      <a:pPr indent="0">
                        <a:buNone/>
                      </a:pPr>
                      <a:r>
                        <a:rPr lang="en-US" sz="1000"/>
                        <a:t>科普信息编号</a:t>
                      </a:r>
                      <a:endParaRPr lang="en-US" altLang="en-US" sz="1000"/>
                    </a:p>
                  </a:txBody>
                  <a:tcPr marL="68580" marR="68580" marT="0" marB="0" vert="horz" anchor="t" anchorCtr="0"/>
                </a:tc>
                <a:tc>
                  <a:txBody>
                    <a:bodyPr/>
                    <a:p>
                      <a:pPr indent="0">
                        <a:buNone/>
                      </a:pPr>
                      <a:r>
                        <a:rPr lang="en-US" sz="1000"/>
                        <a:t>Long Integer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主键</a:t>
                      </a:r>
                      <a:endParaRPr lang="en-US" altLang="en-US" sz="1000"/>
                    </a:p>
                  </a:txBody>
                  <a:tcPr marL="68580" marR="68580" marT="0" marB="0" vert="horz" anchor="t" anchorCtr="0"/>
                </a:tc>
              </a:tr>
              <a:tr h="299720">
                <a:tc>
                  <a:txBody>
                    <a:bodyPr/>
                    <a:p>
                      <a:pPr indent="0">
                        <a:buNone/>
                      </a:pPr>
                      <a:r>
                        <a:rPr lang="en-US" sz="1000"/>
                        <a:t>pos</a:t>
                      </a:r>
                      <a:r>
                        <a:rPr lang="en-US" sz="1200"/>
                        <a:t>_</a:t>
                      </a:r>
                      <a:r>
                        <a:rPr lang="en-US" sz="1000"/>
                        <a:t>Type</a:t>
                      </a:r>
                      <a:endParaRPr lang="en-US" altLang="en-US" sz="1000"/>
                    </a:p>
                  </a:txBody>
                  <a:tcPr marL="68580" marR="68580" marT="0" marB="0" vert="horz" anchor="t" anchorCtr="0"/>
                </a:tc>
                <a:tc>
                  <a:txBody>
                    <a:bodyPr/>
                    <a:p>
                      <a:pPr indent="0">
                        <a:buNone/>
                      </a:pPr>
                      <a:r>
                        <a:rPr lang="en-US" sz="1000"/>
                        <a:t>科普主角类型</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pos_Name</a:t>
                      </a:r>
                      <a:endParaRPr lang="en-US" altLang="en-US" sz="1000"/>
                    </a:p>
                  </a:txBody>
                  <a:tcPr marL="68580" marR="68580" marT="0" marB="0" vert="horz" anchor="t" anchorCtr="0"/>
                </a:tc>
                <a:tc>
                  <a:txBody>
                    <a:bodyPr/>
                    <a:p>
                      <a:pPr indent="0">
                        <a:buNone/>
                      </a:pPr>
                      <a:r>
                        <a:rPr lang="en-US" sz="1000"/>
                        <a:t>科普主角学名</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pos_NickName</a:t>
                      </a:r>
                      <a:endParaRPr lang="en-US" altLang="en-US" sz="1000"/>
                    </a:p>
                  </a:txBody>
                  <a:tcPr marL="68580" marR="68580" marT="0" marB="0" vert="horz" anchor="t" anchorCtr="0"/>
                </a:tc>
                <a:tc>
                  <a:txBody>
                    <a:bodyPr/>
                    <a:p>
                      <a:pPr indent="0">
                        <a:buNone/>
                      </a:pPr>
                      <a:r>
                        <a:rPr lang="en-US" sz="1000"/>
                        <a:t>科普主角别名</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pos_Character</a:t>
                      </a:r>
                      <a:endParaRPr lang="en-US" altLang="en-US" sz="1000"/>
                    </a:p>
                  </a:txBody>
                  <a:tcPr marL="68580" marR="68580" marT="0" marB="0" vert="horz" anchor="t" anchorCtr="0"/>
                </a:tc>
                <a:tc>
                  <a:txBody>
                    <a:bodyPr/>
                    <a:p>
                      <a:pPr indent="0">
                        <a:buNone/>
                      </a:pPr>
                      <a:r>
                        <a:rPr lang="en-US" sz="1000"/>
                        <a:t>科普主角性格</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50190">
                <a:tc>
                  <a:txBody>
                    <a:bodyPr/>
                    <a:p>
                      <a:pPr indent="0">
                        <a:buNone/>
                      </a:pPr>
                      <a:r>
                        <a:rPr lang="en-US" sz="1000"/>
                        <a:t>pos_Sex</a:t>
                      </a:r>
                      <a:endParaRPr lang="en-US" altLang="en-US" sz="1000"/>
                    </a:p>
                  </a:txBody>
                  <a:tcPr marL="68580" marR="68580" marT="0" marB="0" vert="horz" anchor="t" anchorCtr="0"/>
                </a:tc>
                <a:tc>
                  <a:txBody>
                    <a:bodyPr/>
                    <a:p>
                      <a:pPr indent="0">
                        <a:buNone/>
                      </a:pPr>
                      <a:r>
                        <a:rPr lang="en-US" sz="1000"/>
                        <a:t>科普主角性别</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pos_Condition</a:t>
                      </a:r>
                      <a:endParaRPr lang="en-US" altLang="en-US" sz="1000"/>
                    </a:p>
                  </a:txBody>
                  <a:tcPr marL="68580" marR="68580" marT="0" marB="0" vert="horz" anchor="t" anchorCtr="0"/>
                </a:tc>
                <a:tc>
                  <a:txBody>
                    <a:bodyPr/>
                    <a:p>
                      <a:pPr indent="0">
                        <a:buNone/>
                      </a:pPr>
                      <a:r>
                        <a:rPr lang="en-US" sz="1000"/>
                        <a:t>科普主角状况</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pos_Appearance</a:t>
                      </a:r>
                      <a:endParaRPr lang="en-US" altLang="en-US" sz="1000"/>
                    </a:p>
                  </a:txBody>
                  <a:tcPr marL="68580" marR="68580" marT="0" marB="0" vert="horz" anchor="t" anchorCtr="0"/>
                </a:tc>
                <a:tc>
                  <a:txBody>
                    <a:bodyPr/>
                    <a:p>
                      <a:pPr indent="0">
                        <a:buNone/>
                      </a:pPr>
                      <a:r>
                        <a:rPr lang="en-US" sz="1000"/>
                        <a:t>科普主角外貌</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pos_Location</a:t>
                      </a:r>
                      <a:endParaRPr lang="en-US" altLang="en-US" sz="1000"/>
                    </a:p>
                  </a:txBody>
                  <a:tcPr marL="68580" marR="68580" marT="0" marB="0" vert="horz" anchor="t" anchorCtr="0"/>
                </a:tc>
                <a:tc>
                  <a:txBody>
                    <a:bodyPr/>
                    <a:p>
                      <a:pPr indent="0">
                        <a:buNone/>
                      </a:pPr>
                      <a:r>
                        <a:rPr lang="en-US" sz="1000"/>
                        <a:t>科普主角所在位置</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49555">
                <a:tc>
                  <a:txBody>
                    <a:bodyPr/>
                    <a:p>
                      <a:pPr indent="0">
                        <a:buNone/>
                      </a:pPr>
                      <a:r>
                        <a:rPr lang="en-US" sz="1000"/>
                        <a:t>pos_Image</a:t>
                      </a:r>
                      <a:endParaRPr lang="en-US" altLang="en-US" sz="1000"/>
                    </a:p>
                  </a:txBody>
                  <a:tcPr marL="68580" marR="68580" marT="0" marB="0" vert="horz" anchor="t" anchorCtr="0"/>
                </a:tc>
                <a:tc>
                  <a:txBody>
                    <a:bodyPr/>
                    <a:p>
                      <a:pPr indent="0">
                        <a:buNone/>
                      </a:pPr>
                      <a:r>
                        <a:rPr lang="en-US" sz="1000"/>
                        <a:t>科普主角图片</a:t>
                      </a:r>
                      <a:endParaRPr lang="en-US" altLang="en-US" sz="1000"/>
                    </a:p>
                  </a:txBody>
                  <a:tcPr marL="68580" marR="68580" marT="0" marB="0" vert="horz" anchor="t" anchorCtr="0"/>
                </a:tc>
                <a:tc>
                  <a:txBody>
                    <a:bodyPr/>
                    <a:p>
                      <a:pPr indent="0">
                        <a:buNone/>
                      </a:pPr>
                      <a:r>
                        <a:rPr lang="en-US" sz="1000"/>
                        <a:t>Image</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endParaRPr lang="en-US" altLang="en-US" sz="1000"/>
                    </a:p>
                  </a:txBody>
                  <a:tcPr marL="68580" marR="68580" marT="0" marB="0" vert="horz" anchor="t" anchorCtr="0"/>
                </a:tc>
              </a:tr>
            </a:tbl>
          </a:graphicData>
        </a:graphic>
      </p:graphicFrame>
      <p:graphicFrame>
        <p:nvGraphicFramePr>
          <p:cNvPr id="8" name="表格 7"/>
          <p:cNvGraphicFramePr/>
          <p:nvPr>
            <p:custDataLst>
              <p:tags r:id="rId5"/>
            </p:custDataLst>
          </p:nvPr>
        </p:nvGraphicFramePr>
        <p:xfrm>
          <a:off x="3201670" y="2827020"/>
          <a:ext cx="5771515" cy="2493645"/>
        </p:xfrm>
        <a:graphic>
          <a:graphicData uri="http://schemas.openxmlformats.org/drawingml/2006/table">
            <a:tbl>
              <a:tblPr firstRow="1" bandRow="1">
                <a:tableStyleId>{18603FDC-E32A-4AB5-989C-0864C3EAD2B8}</a:tableStyleId>
              </a:tblPr>
              <a:tblGrid>
                <a:gridCol w="1321435"/>
                <a:gridCol w="1344295"/>
                <a:gridCol w="1440815"/>
                <a:gridCol w="922655"/>
                <a:gridCol w="742315"/>
              </a:tblGrid>
              <a:tr h="218440">
                <a:tc gridSpan="5">
                  <a:txBody>
                    <a:bodyPr/>
                    <a:p>
                      <a:pPr indent="0">
                        <a:buNone/>
                      </a:pPr>
                      <a:r>
                        <a:rPr lang="en-US" sz="1000"/>
                        <a:t>动物城友会设计（Animal City Friends Club）[1]</a:t>
                      </a:r>
                      <a:endParaRPr lang="en-US" altLang="en-US" sz="1000"/>
                    </a:p>
                  </a:txBody>
                  <a:tcPr marL="68580" marR="68580" marT="0" marB="0" vert="horz" anchor="t" anchorCtr="0"/>
                </a:tc>
                <a:tc hMerge="1">
                  <a:tcPr/>
                </a:tc>
                <a:tc hMerge="1">
                  <a:tcPr/>
                </a:tc>
                <a:tc hMerge="1">
                  <a:tcPr/>
                </a:tc>
                <a:tc hMerge="1">
                  <a:tcPr/>
                </a:tc>
              </a:tr>
              <a:tr h="219710">
                <a:tc>
                  <a:txBody>
                    <a:bodyPr/>
                    <a:p>
                      <a:pPr indent="0">
                        <a:buNone/>
                      </a:pPr>
                      <a:r>
                        <a:rPr lang="en-US" sz="1000"/>
                        <a:t>字段名</a:t>
                      </a:r>
                      <a:endParaRPr lang="en-US" altLang="en-US" sz="1000"/>
                    </a:p>
                  </a:txBody>
                  <a:tcPr marL="68580" marR="68580" marT="0" marB="0" vert="horz" anchor="t" anchorCtr="0"/>
                </a:tc>
                <a:tc>
                  <a:txBody>
                    <a:bodyPr/>
                    <a:p>
                      <a:pPr indent="0">
                        <a:buNone/>
                      </a:pPr>
                      <a:r>
                        <a:rPr lang="en-US" sz="1000"/>
                        <a:t>中文名称</a:t>
                      </a:r>
                      <a:endParaRPr lang="en-US" altLang="en-US" sz="1000"/>
                    </a:p>
                  </a:txBody>
                  <a:tcPr marL="68580" marR="68580" marT="0" marB="0" vert="horz" anchor="t" anchorCtr="0"/>
                </a:tc>
                <a:tc>
                  <a:txBody>
                    <a:bodyPr/>
                    <a:p>
                      <a:pPr indent="0">
                        <a:buNone/>
                      </a:pPr>
                      <a:r>
                        <a:rPr lang="en-US" sz="1000"/>
                        <a:t>数据类型</a:t>
                      </a:r>
                      <a:endParaRPr lang="en-US" altLang="en-US" sz="1000"/>
                    </a:p>
                  </a:txBody>
                  <a:tcPr marL="68580" marR="68580" marT="0" marB="0" vert="horz" anchor="t" anchorCtr="0"/>
                </a:tc>
                <a:tc>
                  <a:txBody>
                    <a:bodyPr/>
                    <a:p>
                      <a:pPr indent="0">
                        <a:buNone/>
                      </a:pPr>
                      <a:r>
                        <a:rPr lang="en-US" sz="1000"/>
                        <a:t>能否为空</a:t>
                      </a:r>
                      <a:endParaRPr lang="en-US" altLang="en-US" sz="1000"/>
                    </a:p>
                  </a:txBody>
                  <a:tcPr marL="68580" marR="68580" marT="0" marB="0" vert="horz" anchor="t" anchorCtr="0"/>
                </a:tc>
                <a:tc>
                  <a:txBody>
                    <a:bodyPr/>
                    <a:p>
                      <a:pPr indent="0">
                        <a:buNone/>
                      </a:pPr>
                      <a:r>
                        <a:rPr lang="en-US" sz="1000"/>
                        <a:t>说明</a:t>
                      </a:r>
                      <a:endParaRPr lang="en-US" altLang="en-US" sz="1000"/>
                    </a:p>
                  </a:txBody>
                  <a:tcPr marL="68580" marR="68580" marT="0" marB="0" vert="horz" anchor="t" anchorCtr="0"/>
                </a:tc>
              </a:tr>
              <a:tr h="261620">
                <a:tc>
                  <a:txBody>
                    <a:bodyPr/>
                    <a:p>
                      <a:pPr indent="0">
                        <a:buNone/>
                      </a:pPr>
                      <a:r>
                        <a:rPr lang="en-US" sz="1200"/>
                        <a:t>_</a:t>
                      </a:r>
                      <a:r>
                        <a:rPr lang="en-US" sz="1000"/>
                        <a:t>ID</a:t>
                      </a:r>
                      <a:endParaRPr lang="en-US" altLang="en-US" sz="1000"/>
                    </a:p>
                  </a:txBody>
                  <a:tcPr marL="68580" marR="68580" marT="0" marB="0" vert="horz" anchor="t" anchorCtr="0"/>
                </a:tc>
                <a:tc>
                  <a:txBody>
                    <a:bodyPr/>
                    <a:p>
                      <a:pPr indent="0">
                        <a:buNone/>
                      </a:pPr>
                      <a:r>
                        <a:rPr lang="en-US" sz="1000"/>
                        <a:t>活动ID</a:t>
                      </a:r>
                      <a:endParaRPr lang="en-US" altLang="en-US" sz="1000"/>
                    </a:p>
                  </a:txBody>
                  <a:tcPr marL="68580" marR="68580" marT="0" marB="0" vert="horz" anchor="t" anchorCtr="0"/>
                </a:tc>
                <a:tc>
                  <a:txBody>
                    <a:bodyPr/>
                    <a:p>
                      <a:pPr indent="0">
                        <a:buNone/>
                      </a:pPr>
                      <a:r>
                        <a:rPr lang="en-US" sz="1000"/>
                        <a:t>Long Integer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主键</a:t>
                      </a:r>
                      <a:endParaRPr lang="en-US" altLang="en-US" sz="1000"/>
                    </a:p>
                  </a:txBody>
                  <a:tcPr marL="68580" marR="68580" marT="0" marB="0" vert="horz" anchor="t" anchorCtr="0"/>
                </a:tc>
              </a:tr>
              <a:tr h="262890">
                <a:tc>
                  <a:txBody>
                    <a:bodyPr/>
                    <a:p>
                      <a:pPr indent="0">
                        <a:buNone/>
                      </a:pPr>
                      <a:r>
                        <a:rPr lang="en-US" sz="1200"/>
                        <a:t>_PersonID</a:t>
                      </a:r>
                      <a:endParaRPr lang="en-US" altLang="en-US" sz="1200"/>
                    </a:p>
                  </a:txBody>
                  <a:tcPr marL="68580" marR="68580" marT="0" marB="0" vert="horz" anchor="t" anchorCtr="0"/>
                </a:tc>
                <a:tc>
                  <a:txBody>
                    <a:bodyPr/>
                    <a:p>
                      <a:pPr indent="0">
                        <a:buNone/>
                      </a:pPr>
                      <a:r>
                        <a:rPr lang="en-US" sz="1000"/>
                        <a:t>活动发起人ID</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62890">
                <a:tc>
                  <a:txBody>
                    <a:bodyPr/>
                    <a:p>
                      <a:pPr indent="0">
                        <a:buNone/>
                      </a:pPr>
                      <a:r>
                        <a:rPr lang="en-US" sz="1200"/>
                        <a:t>_Type</a:t>
                      </a:r>
                      <a:endParaRPr lang="en-US" altLang="en-US" sz="1200"/>
                    </a:p>
                  </a:txBody>
                  <a:tcPr marL="68580" marR="68580" marT="0" marB="0" vert="horz" anchor="t" anchorCtr="0"/>
                </a:tc>
                <a:tc>
                  <a:txBody>
                    <a:bodyPr/>
                    <a:p>
                      <a:pPr indent="0">
                        <a:buNone/>
                      </a:pPr>
                      <a:r>
                        <a:rPr lang="en-US" sz="1000"/>
                        <a:t>活动类型</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62255">
                <a:tc>
                  <a:txBody>
                    <a:bodyPr/>
                    <a:p>
                      <a:pPr indent="0">
                        <a:buNone/>
                      </a:pPr>
                      <a:r>
                        <a:rPr lang="en-US" sz="1200"/>
                        <a:t>_Num</a:t>
                      </a:r>
                      <a:endParaRPr lang="en-US" altLang="en-US" sz="1200"/>
                    </a:p>
                  </a:txBody>
                  <a:tcPr marL="68580" marR="68580" marT="0" marB="0" vert="horz" anchor="t" anchorCtr="0"/>
                </a:tc>
                <a:tc>
                  <a:txBody>
                    <a:bodyPr/>
                    <a:p>
                      <a:pPr indent="0">
                        <a:buNone/>
                      </a:pPr>
                      <a:r>
                        <a:rPr lang="en-US" sz="1000"/>
                        <a:t>活动参与人数量</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62890">
                <a:tc>
                  <a:txBody>
                    <a:bodyPr/>
                    <a:p>
                      <a:pPr indent="0">
                        <a:buNone/>
                      </a:pPr>
                      <a:r>
                        <a:rPr lang="en-US" sz="1200"/>
                        <a:t>_</a:t>
                      </a:r>
                      <a:r>
                        <a:rPr lang="en-US" sz="1000"/>
                        <a:t>Content</a:t>
                      </a:r>
                      <a:endParaRPr lang="en-US" altLang="en-US" sz="1000"/>
                    </a:p>
                  </a:txBody>
                  <a:tcPr marL="68580" marR="68580" marT="0" marB="0" vert="horz" anchor="t" anchorCtr="0"/>
                </a:tc>
                <a:tc>
                  <a:txBody>
                    <a:bodyPr/>
                    <a:p>
                      <a:pPr indent="0">
                        <a:buNone/>
                      </a:pPr>
                      <a:r>
                        <a:rPr lang="en-US" sz="1000"/>
                        <a:t>活动内容</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61620">
                <a:tc>
                  <a:txBody>
                    <a:bodyPr/>
                    <a:p>
                      <a:pPr indent="0">
                        <a:buNone/>
                      </a:pPr>
                      <a:r>
                        <a:rPr lang="en-US" sz="1200"/>
                        <a:t>_</a:t>
                      </a:r>
                      <a:r>
                        <a:rPr lang="en-US" sz="1000"/>
                        <a:t>Location</a:t>
                      </a:r>
                      <a:endParaRPr lang="en-US" altLang="en-US" sz="1000"/>
                    </a:p>
                  </a:txBody>
                  <a:tcPr marL="68580" marR="68580" marT="0" marB="0" vert="horz" anchor="t" anchorCtr="0"/>
                </a:tc>
                <a:tc>
                  <a:txBody>
                    <a:bodyPr/>
                    <a:p>
                      <a:pPr indent="0">
                        <a:buNone/>
                      </a:pPr>
                      <a:r>
                        <a:rPr lang="en-US" sz="1000"/>
                        <a:t>活动地点</a:t>
                      </a:r>
                      <a:endParaRPr lang="en-US" altLang="en-US" sz="1000"/>
                    </a:p>
                  </a:txBody>
                  <a:tcPr marL="68580" marR="68580" marT="0" marB="0" vert="horz" anchor="t" anchorCtr="0"/>
                </a:tc>
                <a:tc>
                  <a:txBody>
                    <a:bodyPr/>
                    <a:p>
                      <a:pPr indent="0">
                        <a:buNone/>
                      </a:pPr>
                      <a:r>
                        <a:rPr lang="en-US" sz="1000"/>
                        <a:t>Varchar</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62890">
                <a:tc>
                  <a:txBody>
                    <a:bodyPr/>
                    <a:p>
                      <a:pPr indent="0">
                        <a:buNone/>
                      </a:pPr>
                      <a:r>
                        <a:rPr lang="en-US" sz="1200"/>
                        <a:t>_</a:t>
                      </a:r>
                      <a:r>
                        <a:rPr lang="en-US" sz="1000"/>
                        <a:t>Date</a:t>
                      </a:r>
                      <a:endParaRPr lang="en-US" altLang="en-US" sz="1000"/>
                    </a:p>
                  </a:txBody>
                  <a:tcPr marL="68580" marR="68580" marT="0" marB="0" vert="horz" anchor="t" anchorCtr="0"/>
                </a:tc>
                <a:tc>
                  <a:txBody>
                    <a:bodyPr/>
                    <a:p>
                      <a:pPr indent="0">
                        <a:buNone/>
                      </a:pPr>
                      <a:r>
                        <a:rPr lang="en-US" sz="1000"/>
                        <a:t>发布日期</a:t>
                      </a:r>
                      <a:endParaRPr lang="en-US" altLang="en-US" sz="1000"/>
                    </a:p>
                  </a:txBody>
                  <a:tcPr marL="68580" marR="68580" marT="0" marB="0" vert="horz" anchor="t" anchorCtr="0"/>
                </a:tc>
                <a:tc>
                  <a:txBody>
                    <a:bodyPr/>
                    <a:p>
                      <a:pPr indent="0">
                        <a:buNone/>
                      </a:pPr>
                      <a:r>
                        <a:rPr lang="en-US" sz="1000"/>
                        <a:t>Date</a:t>
                      </a:r>
                      <a:endParaRPr lang="en-US" altLang="en-US" sz="1000"/>
                    </a:p>
                  </a:txBody>
                  <a:tcPr marL="68580" marR="68580" marT="0" marB="0" vert="horz" anchor="t" anchorCtr="0"/>
                </a:tc>
                <a:tc>
                  <a:txBody>
                    <a:bodyPr/>
                    <a:p>
                      <a:pPr indent="0">
                        <a:buNone/>
                      </a:pPr>
                      <a:r>
                        <a:rPr lang="en-US" sz="1000"/>
                        <a:t>否</a:t>
                      </a:r>
                      <a:endParaRPr lang="en-US" altLang="en-US" sz="1000"/>
                    </a:p>
                  </a:txBody>
                  <a:tcPr marL="68580" marR="68580" marT="0" marB="0" vert="horz" anchor="t" anchorCtr="0"/>
                </a:tc>
                <a:tc>
                  <a:txBody>
                    <a:bodyPr/>
                    <a:p>
                      <a:pPr indent="0">
                        <a:buNone/>
                      </a:pPr>
                      <a:r>
                        <a:rPr lang="en-US" sz="1000"/>
                        <a:t> </a:t>
                      </a:r>
                      <a:endParaRPr lang="en-US" altLang="en-US" sz="1000"/>
                    </a:p>
                  </a:txBody>
                  <a:tcPr marL="68580" marR="68580" marT="0" marB="0" vert="horz" anchor="t" anchorCtr="0"/>
                </a:tc>
              </a:tr>
              <a:tr h="218440">
                <a:tc>
                  <a:txBody>
                    <a:bodyPr/>
                    <a:p>
                      <a:pPr indent="0">
                        <a:buNone/>
                      </a:pPr>
                      <a:r>
                        <a:rPr lang="en-US" sz="1000"/>
                        <a:t>activity_Image</a:t>
                      </a:r>
                      <a:endParaRPr lang="en-US" altLang="en-US" sz="1000"/>
                    </a:p>
                  </a:txBody>
                  <a:tcPr marL="68580" marR="68580" marT="0" marB="0" vert="horz" anchor="t" anchorCtr="0"/>
                </a:tc>
                <a:tc>
                  <a:txBody>
                    <a:bodyPr/>
                    <a:p>
                      <a:pPr indent="0">
                        <a:buNone/>
                      </a:pPr>
                      <a:r>
                        <a:rPr lang="en-US" sz="1000"/>
                        <a:t>活动相关介绍图</a:t>
                      </a:r>
                      <a:endParaRPr lang="en-US" altLang="en-US" sz="1000"/>
                    </a:p>
                  </a:txBody>
                  <a:tcPr marL="68580" marR="68580" marT="0" marB="0" vert="horz" anchor="t" anchorCtr="0"/>
                </a:tc>
                <a:tc>
                  <a:txBody>
                    <a:bodyPr/>
                    <a:p>
                      <a:pPr indent="0">
                        <a:buNone/>
                      </a:pPr>
                      <a:r>
                        <a:rPr lang="en-US" sz="1000"/>
                        <a:t>Image</a:t>
                      </a:r>
                      <a:endParaRPr lang="en-US" altLang="en-US" sz="1000"/>
                    </a:p>
                  </a:txBody>
                  <a:tcPr marL="68580" marR="68580" marT="0" marB="0" vert="horz" anchor="t" anchorCtr="0"/>
                </a:tc>
                <a:tc>
                  <a:txBody>
                    <a:bodyPr/>
                    <a:p>
                      <a:pPr indent="0">
                        <a:buNone/>
                      </a:pPr>
                      <a:r>
                        <a:rPr lang="en-US" sz="1000"/>
                        <a:t>是</a:t>
                      </a:r>
                      <a:endParaRPr lang="en-US" altLang="en-US" sz="1000"/>
                    </a:p>
                  </a:txBody>
                  <a:tcPr marL="68580" marR="68580" marT="0" marB="0" vert="horz" anchor="t" anchorCtr="0"/>
                </a:tc>
                <a:tc>
                  <a:txBody>
                    <a:bodyPr/>
                    <a:p>
                      <a:pPr indent="0">
                        <a:buNone/>
                      </a:pPr>
                      <a:endParaRPr lang="en-US" altLang="en-US" sz="1000"/>
                    </a:p>
                  </a:txBody>
                  <a:tcPr marL="68580" marR="68580" marT="0" marB="0" vert="horz" anchor="t"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272790" cy="529590"/>
            <a:chOff x="1873" y="424"/>
            <a:chExt cx="5154"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5043"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系统层次结构</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2" name="图片 1" descr="a6de6a245ecba13321be690ab626870"/>
          <p:cNvPicPr>
            <a:picLocks noChangeAspect="1"/>
          </p:cNvPicPr>
          <p:nvPr/>
        </p:nvPicPr>
        <p:blipFill>
          <a:blip r:embed="rId1"/>
          <a:stretch>
            <a:fillRect/>
          </a:stretch>
        </p:blipFill>
        <p:spPr>
          <a:xfrm>
            <a:off x="1588770" y="749300"/>
            <a:ext cx="7733030" cy="3853180"/>
          </a:xfrm>
          <a:prstGeom prst="rect">
            <a:avLst/>
          </a:prstGeom>
        </p:spPr>
      </p:pic>
      <p:sp>
        <p:nvSpPr>
          <p:cNvPr id="156" name="文本框 155"/>
          <p:cNvSpPr txBox="1"/>
          <p:nvPr/>
        </p:nvSpPr>
        <p:spPr>
          <a:xfrm>
            <a:off x="1858645" y="4613910"/>
            <a:ext cx="7463155" cy="1753235"/>
          </a:xfrm>
          <a:prstGeom prst="rect">
            <a:avLst/>
          </a:prstGeom>
          <a:noFill/>
          <a:ln w="9525">
            <a:noFill/>
          </a:ln>
        </p:spPr>
        <p:txBody>
          <a:bodyPr wrap="square">
            <a:spAutoFit/>
          </a:bodyPr>
          <a:p>
            <a:pPr indent="266700"/>
            <a:r>
              <a:rPr lang="zh-CN" b="1">
                <a:solidFill>
                  <a:schemeClr val="accent2">
                    <a:lumMod val="75000"/>
                  </a:schemeClr>
                </a:solidFill>
                <a:ea typeface="宋体" panose="02010600030101010101" pitchFamily="2" charset="-122"/>
              </a:rPr>
              <a:t>上图是系统的系统层次图。通过该图可以清楚地看到系统存在的板块，以及对应板块中存在的功能。首先是登录系统，有注册、忘记面和登陆的选项。其次是登录后进入用户系统，可以使用的功能有个人信息查看修改、动植物科普、论坛交流、动物城友会、通知中心等功能，其次是管理员系统，用户审核用户上传的活动信息以及科普信息，也负责处理被举报的帖子和用户。</a:t>
            </a:r>
            <a:endParaRPr lang="zh-CN" altLang="en-US" b="1">
              <a:solidFill>
                <a:schemeClr val="accent2">
                  <a:lumMod val="75000"/>
                </a:schemeClr>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10.xml><?xml version="1.0" encoding="utf-8"?>
<p:tagLst xmlns:p="http://schemas.openxmlformats.org/presentationml/2006/main">
  <p:tag name="KSO_WM_UNIT_TABLE_BEAUTIFY" val="smartTable{cad9034b-9788-4910-80e4-1ded1b7dc664}"/>
  <p:tag name="TABLE_ENDDRAG_ORIGIN_RECT" val="405*309"/>
  <p:tag name="TABLE_ENDDRAG_RECT" val="488*138*405*309"/>
</p:tagLst>
</file>

<file path=ppt/tags/tag11.xml><?xml version="1.0" encoding="utf-8"?>
<p:tagLst xmlns:p="http://schemas.openxmlformats.org/presentationml/2006/main">
  <p:tag name="KSO_WM_UNIT_TABLE_BEAUTIFY" val="smartTable{8262de8d-9352-4f76-811e-8ffb9e792cd7}"/>
  <p:tag name="TABLE_ENDDRAG_ORIGIN_RECT" val="401*309"/>
  <p:tag name="TABLE_ENDDRAG_RECT" val="78*169*401*309"/>
</p:tagLst>
</file>

<file path=ppt/tags/tag12.xml><?xml version="1.0" encoding="utf-8"?>
<p:tagLst xmlns:p="http://schemas.openxmlformats.org/presentationml/2006/main">
  <p:tag name="KSO_WM_UNIT_TABLE_BEAUTIFY" val="smartTable{cad9034b-9788-4910-80e4-1ded1b7dc664}"/>
  <p:tag name="TABLE_ENDDRAG_ORIGIN_RECT" val="405*309"/>
  <p:tag name="TABLE_ENDDRAG_RECT" val="488*138*405*309"/>
</p:tagLst>
</file>

<file path=ppt/tags/tag13.xml><?xml version="1.0" encoding="utf-8"?>
<p:tagLst xmlns:p="http://schemas.openxmlformats.org/presentationml/2006/main">
  <p:tag name="KSO_WM_UNIT_TABLE_BEAUTIFY" val="smartTable{954ff1ef-5308-4c84-8f8b-2fc162a2e3cc}"/>
  <p:tag name="TABLE_ENDDRAG_ORIGIN_RECT" val="398*309"/>
  <p:tag name="TABLE_ENDDRAG_RECT" val="280*138*398*309"/>
</p:tagLst>
</file>

<file path=ppt/tags/tag14.xml><?xml version="1.0" encoding="utf-8"?>
<p:tagLst xmlns:p="http://schemas.openxmlformats.org/presentationml/2006/main">
  <p:tag name="KSO_WM_UNIT_TABLE_BEAUTIFY" val="smartTable{e7aaaf5f-4dcd-4469-9fc0-319fe3fb6ce9}"/>
</p:tagLst>
</file>

<file path=ppt/tags/tag15.xml><?xml version="1.0" encoding="utf-8"?>
<p:tagLst xmlns:p="http://schemas.openxmlformats.org/presentationml/2006/main">
  <p:tag name="KSO_WM_UNIT_TABLE_BEAUTIFY" val="smartTable{e6cf0878-7d75-4936-9086-34af8700b087}"/>
</p:tagLst>
</file>

<file path=ppt/tags/tag16.xml><?xml version="1.0" encoding="utf-8"?>
<p:tagLst xmlns:p="http://schemas.openxmlformats.org/presentationml/2006/main">
  <p:tag name="KSO_WM_UNIT_TABLE_BEAUTIFY" val="smartTable{ea307c14-7925-492a-8f38-e2625d2b3e5e}"/>
</p:tagLst>
</file>

<file path=ppt/tags/tag17.xml><?xml version="1.0" encoding="utf-8"?>
<p:tagLst xmlns:p="http://schemas.openxmlformats.org/presentationml/2006/main">
  <p:tag name="TABLE_ENDDRAG_ORIGIN_RECT" val="470*167"/>
  <p:tag name="TABLE_ENDDRAG_RECT" val="406*228*470*167"/>
</p:tagLst>
</file>

<file path=ppt/tags/tag18.xml><?xml version="1.0" encoding="utf-8"?>
<p:tagLst xmlns:p="http://schemas.openxmlformats.org/presentationml/2006/main">
  <p:tag name="TABLE_ENDDRAG_ORIGIN_RECT" val="392*226"/>
  <p:tag name="TABLE_ENDDRAG_RECT" val="488*113*392*226"/>
</p:tagLst>
</file>

<file path=ppt/tags/tag19.xml><?xml version="1.0" encoding="utf-8"?>
<p:tagLst xmlns:p="http://schemas.openxmlformats.org/presentationml/2006/main">
  <p:tag name="KSO_WM_UNIT_PLACING_PICTURE_USER_VIEWPORT" val="{&quot;height&quot;:7501,&quot;width&quot;:3476}"/>
</p:tagLst>
</file>

<file path=ppt/tags/tag2.xml><?xml version="1.0" encoding="utf-8"?>
<p:tagLst xmlns:p="http://schemas.openxmlformats.org/presentationml/2006/main">
  <p:tag name="KSO_WM_UNIT_TABLE_BEAUTIFY" val="smartTable{e0a2693f-1881-4fa7-91c4-5108f47b6155}"/>
  <p:tag name="TABLE_ENDDRAG_ORIGIN_RECT" val="330*83"/>
  <p:tag name="TABLE_ENDDRAG_RECT" val="14*248*330*83"/>
</p:tagLst>
</file>

<file path=ppt/tags/tag20.xml><?xml version="1.0" encoding="utf-8"?>
<p:tagLst xmlns:p="http://schemas.openxmlformats.org/presentationml/2006/main">
  <p:tag name="KSO_WM_UNIT_TABLE_BEAUTIFY" val="smartTable{cb3bf961-5d1e-42f3-af16-fc0e15bab46b}"/>
  <p:tag name="TABLE_ENDDRAG_ORIGIN_RECT" val="601*499"/>
  <p:tag name="TABLE_ENDDRAG_RECT" val="225*26*601*499"/>
</p:tagLst>
</file>

<file path=ppt/tags/tag21.xml><?xml version="1.0" encoding="utf-8"?>
<p:tagLst xmlns:p="http://schemas.openxmlformats.org/presentationml/2006/main">
  <p:tag name="KSO_WM_UNIT_TABLE_BEAUTIFY" val="smartTable{7276197e-8eb2-43a4-91ff-d9296f97bdef}"/>
  <p:tag name="TABLE_ENDDRAG_ORIGIN_RECT" val="587*456"/>
  <p:tag name="TABLE_ENDDRAG_RECT" val="289*39*587*456"/>
</p:tagLst>
</file>

<file path=ppt/tags/tag22.xml><?xml version="1.0" encoding="utf-8"?>
<p:tagLst xmlns:p="http://schemas.openxmlformats.org/presentationml/2006/main">
  <p:tag name="KSO_WM_UNIT_TABLE_BEAUTIFY" val="smartTable{50a224a9-13bc-4af8-bb48-0a4187e757b2}"/>
  <p:tag name="TABLE_ENDDRAG_ORIGIN_RECT" val="583*459"/>
  <p:tag name="TABLE_ENDDRAG_RECT" val="296*34*583*459"/>
</p:tagLst>
</file>

<file path=ppt/tags/tag23.xml><?xml version="1.0" encoding="utf-8"?>
<p:tagLst xmlns:p="http://schemas.openxmlformats.org/presentationml/2006/main">
  <p:tag name="KSO_WM_UNIT_TABLE_BEAUTIFY" val="smartTable{581de47c-f803-4f7a-a37b-24e1adb70a23}"/>
</p:tagLst>
</file>

<file path=ppt/tags/tag24.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ags/tag3.xml><?xml version="1.0" encoding="utf-8"?>
<p:tagLst xmlns:p="http://schemas.openxmlformats.org/presentationml/2006/main">
  <p:tag name="KSO_WM_UNIT_TABLE_BEAUTIFY" val="smartTable{7097f6a6-86c5-4a47-8e6e-315d18cc7b9b}"/>
</p:tagLst>
</file>

<file path=ppt/tags/tag4.xml><?xml version="1.0" encoding="utf-8"?>
<p:tagLst xmlns:p="http://schemas.openxmlformats.org/presentationml/2006/main">
  <p:tag name="KSO_WM_UNIT_TABLE_BEAUTIFY" val="smartTable{2d68ee34-7dde-427c-bb42-1b739456a811}"/>
  <p:tag name="TABLE_ENDDRAG_ORIGIN_RECT" val="426*198"/>
  <p:tag name="TABLE_ENDDRAG_RECT" val="39*206*426*198"/>
</p:tagLst>
</file>

<file path=ppt/tags/tag5.xml><?xml version="1.0" encoding="utf-8"?>
<p:tagLst xmlns:p="http://schemas.openxmlformats.org/presentationml/2006/main">
  <p:tag name="KSO_WM_UNIT_PLACING_PICTURE_USER_VIEWPORT" val="{&quot;height&quot;:9318,&quot;width&quot;:15550}"/>
</p:tagLst>
</file>

<file path=ppt/tags/tag6.xml><?xml version="1.0" encoding="utf-8"?>
<p:tagLst xmlns:p="http://schemas.openxmlformats.org/presentationml/2006/main">
  <p:tag name="KSO_WM_UNIT_TABLE_BEAUTIFY" val="smartTable{a99487d6-9c7d-4126-b484-944519bdbeba}"/>
  <p:tag name="TABLE_ENDDRAG_ORIGIN_RECT" val="433*197"/>
  <p:tag name="TABLE_ENDDRAG_RECT" val="72*125*433*197"/>
</p:tagLst>
</file>

<file path=ppt/tags/tag7.xml><?xml version="1.0" encoding="utf-8"?>
<p:tagLst xmlns:p="http://schemas.openxmlformats.org/presentationml/2006/main">
  <p:tag name="KSO_WM_UNIT_TABLE_BEAUTIFY" val="smartTable{672b09ca-9ffd-4d43-8d0c-5d1ba4690eff}"/>
  <p:tag name="TABLE_ENDDRAG_ORIGIN_RECT" val="453*239"/>
  <p:tag name="TABLE_ENDDRAG_RECT" val="267*196*453*239"/>
</p:tagLst>
</file>

<file path=ppt/tags/tag8.xml><?xml version="1.0" encoding="utf-8"?>
<p:tagLst xmlns:p="http://schemas.openxmlformats.org/presentationml/2006/main">
  <p:tag name="KSO_WM_UNIT_TABLE_BEAUTIFY" val="smartTable{97bf7610-65bf-4808-9ee0-f4ea14979452}"/>
  <p:tag name="TABLE_ENDDRAG_ORIGIN_RECT" val="454*196"/>
  <p:tag name="TABLE_ENDDRAG_RECT" val="45*300*454*196"/>
</p:tagLst>
</file>

<file path=ppt/tags/tag9.xml><?xml version="1.0" encoding="utf-8"?>
<p:tagLst xmlns:p="http://schemas.openxmlformats.org/presentationml/2006/main">
  <p:tag name="KSO_WM_UNIT_TABLE_BEAUTIFY" val="smartTable{8262de8d-9352-4f76-811e-8ffb9e792cd7}"/>
  <p:tag name="TABLE_ENDDRAG_ORIGIN_RECT" val="401*309"/>
  <p:tag name="TABLE_ENDDRAG_RECT" val="78*169*401*309"/>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13298</Words>
  <Application>WPS 演示</Application>
  <PresentationFormat>宽屏</PresentationFormat>
  <Paragraphs>2325</Paragraphs>
  <Slides>52</Slides>
  <Notes>24</Notes>
  <HiddenSlides>0</HiddenSlides>
  <MMClips>1</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52</vt:i4>
      </vt:variant>
    </vt:vector>
  </HeadingPairs>
  <TitlesOfParts>
    <vt:vector size="73" baseType="lpstr">
      <vt:lpstr>Arial</vt:lpstr>
      <vt:lpstr>宋体</vt:lpstr>
      <vt:lpstr>Wingdings</vt:lpstr>
      <vt:lpstr>微软雅黑</vt:lpstr>
      <vt:lpstr>Lucida Sans</vt:lpstr>
      <vt:lpstr>汉仪综艺体繁</vt:lpstr>
      <vt:lpstr>锐字云字库美黑体1.0</vt:lpstr>
      <vt:lpstr>黑体</vt:lpstr>
      <vt:lpstr>Agency FB</vt:lpstr>
      <vt:lpstr>Times New Roman</vt:lpstr>
      <vt:lpstr>等线</vt:lpstr>
      <vt:lpstr>Arial Unicode MS</vt:lpstr>
      <vt:lpstr>等线 Light</vt:lpstr>
      <vt:lpstr>Times New Roman</vt:lpstr>
      <vt:lpstr>Candara Light</vt:lpstr>
      <vt:lpstr>Calibri</vt:lpstr>
      <vt:lpstr>新宋体</vt:lpstr>
      <vt:lpstr>仿宋</vt:lpstr>
      <vt:lpstr>Wingdings 2</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242</cp:revision>
  <dcterms:created xsi:type="dcterms:W3CDTF">2017-06-23T02:08:00Z</dcterms:created>
  <dcterms:modified xsi:type="dcterms:W3CDTF">2021-11-16T15:01:33Z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