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sldIdLst>
    <p:sldId id="317" r:id="rId4"/>
    <p:sldId id="258" r:id="rId6"/>
    <p:sldId id="259" r:id="rId7"/>
    <p:sldId id="437" r:id="rId8"/>
    <p:sldId id="383" r:id="rId9"/>
    <p:sldId id="458" r:id="rId10"/>
    <p:sldId id="459" r:id="rId11"/>
    <p:sldId id="543" r:id="rId12"/>
    <p:sldId id="509" r:id="rId13"/>
    <p:sldId id="542" r:id="rId14"/>
    <p:sldId id="461" r:id="rId15"/>
    <p:sldId id="462" r:id="rId16"/>
    <p:sldId id="463" r:id="rId17"/>
    <p:sldId id="465" r:id="rId18"/>
    <p:sldId id="466" r:id="rId19"/>
    <p:sldId id="467" r:id="rId20"/>
    <p:sldId id="545" r:id="rId21"/>
    <p:sldId id="478" r:id="rId22"/>
    <p:sldId id="485" r:id="rId23"/>
    <p:sldId id="486" r:id="rId24"/>
    <p:sldId id="487" r:id="rId25"/>
    <p:sldId id="488" r:id="rId26"/>
    <p:sldId id="489" r:id="rId27"/>
    <p:sldId id="490" r:id="rId28"/>
    <p:sldId id="491" r:id="rId29"/>
    <p:sldId id="492" r:id="rId30"/>
    <p:sldId id="493" r:id="rId31"/>
    <p:sldId id="499" r:id="rId32"/>
    <p:sldId id="544" r:id="rId33"/>
    <p:sldId id="471" r:id="rId34"/>
    <p:sldId id="472" r:id="rId35"/>
    <p:sldId id="473" r:id="rId36"/>
    <p:sldId id="474" r:id="rId37"/>
    <p:sldId id="505" r:id="rId38"/>
    <p:sldId id="507" r:id="rId39"/>
    <p:sldId id="546" r:id="rId40"/>
    <p:sldId id="547" r:id="rId41"/>
    <p:sldId id="427" r:id="rId42"/>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88"/>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90" d="100"/>
          <a:sy n="90" d="100"/>
        </p:scale>
        <p:origin x="110" y="19"/>
      </p:cViewPr>
      <p:guideLst>
        <p:guide orient="horz" pos="2057"/>
        <p:guide pos="3815"/>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6" Type="http://schemas.openxmlformats.org/officeDocument/2006/relationships/tags" Target="tags/tag4.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3" Type="http://schemas.openxmlformats.org/officeDocument/2006/relationships/notesSlide" Target="../notesSlides/notesSlide15.xml"/><Relationship Id="rId12" Type="http://schemas.openxmlformats.org/officeDocument/2006/relationships/slideLayout" Target="../slideLayouts/slideLayout34.xml"/><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4.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8.xml"/><Relationship Id="rId2" Type="http://schemas.openxmlformats.org/officeDocument/2006/relationships/image" Target="../media/image33.png"/><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8.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39.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40.png"/><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9.xml"/><Relationship Id="rId2" Type="http://schemas.openxmlformats.org/officeDocument/2006/relationships/image" Target="../media/image42.png"/><Relationship Id="rId1"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8.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8.xml"/><Relationship Id="rId2" Type="http://schemas.openxmlformats.org/officeDocument/2006/relationships/image" Target="../media/image46.png"/><Relationship Id="rId1"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5.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926506" y="3357633"/>
            <a:ext cx="7719524" cy="1013460"/>
          </a:xfrm>
          <a:prstGeom prst="rect">
            <a:avLst/>
          </a:prstGeom>
          <a:noFill/>
        </p:spPr>
        <p:txBody>
          <a:bodyPr wrap="square" lIns="91412" tIns="45706" rIns="91412" bIns="45706" rtlCol="0">
            <a:spAutoFit/>
          </a:bodyPr>
          <a:lstStyle/>
          <a:p>
            <a:r>
              <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rPr>
              <a:t>总体设计汇报</a:t>
            </a:r>
            <a:endPar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102360" y="14427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《城院生态圈》</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0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297307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关键算法设计</a:t>
              </a:r>
              <a:r>
                <a:rPr lang="en-US" altLang="zh-CN" sz="2400" kern="0" dirty="0">
                  <a:solidFill>
                    <a:schemeClr val="accent1"/>
                  </a:solidFill>
                  <a:latin typeface="微软雅黑" panose="020B0503020204020204" pitchFamily="34" charset="-122"/>
                  <a:ea typeface="微软雅黑" panose="020B0503020204020204" pitchFamily="34" charset="-122"/>
                </a:rPr>
                <a:t>TBD</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562860"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用户首先进入主界面，不登录即可查看动植物科普、论坛帖子、动物城友会等信息。但是如果要进一步操作，例如评论就会弹出登录界面。登录后即可使用完整功能。</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descr="用户流程图"/>
          <p:cNvPicPr>
            <a:picLocks noChangeAspect="1"/>
          </p:cNvPicPr>
          <p:nvPr/>
        </p:nvPicPr>
        <p:blipFill>
          <a:blip r:embed="rId1"/>
          <a:stretch>
            <a:fillRect/>
          </a:stretch>
        </p:blipFill>
        <p:spPr>
          <a:xfrm>
            <a:off x="6046470" y="519430"/>
            <a:ext cx="527685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H="1" flipV="1">
            <a:off x="171450" y="5057140"/>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025590" y="5886454"/>
            <a:ext cx="0" cy="619125"/>
          </a:xfrm>
          <a:prstGeom prst="line">
            <a:avLst/>
          </a:prstGeom>
          <a:ln>
            <a:solidFill>
              <a:schemeClr val="bg2">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登录系统流程图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16560" y="2286635"/>
            <a:ext cx="5238750" cy="2546985"/>
          </a:xfrm>
          <a:prstGeom prst="rect">
            <a:avLst/>
          </a:prstGeom>
        </p:spPr>
        <p:txBody>
          <a:bodyPr lIns="91424" tIns="45713" rIns="91424" bIns="45713" anchor="ctr">
            <a:noAutofit/>
          </a:bodyPr>
          <a:lstStyle/>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rPr>
              <a:t>用户进入登录界面，登陆界面可以输入账号密码、注册、忘记密码，用户输入账号密码，首先检测账号是否存在，若不存在，则引导用户进行注册。其次检测账号密码是否正确，若不正确，则引导用户进入忘记密码找回密码。最后检测是否为管理员，是则进入管理员界面，否则进入用户界面。</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3" name="Straight Connector 41"/>
          <p:cNvCxnSpPr/>
          <p:nvPr/>
        </p:nvCxnSpPr>
        <p:spPr>
          <a:xfrm flipH="1" flipV="1">
            <a:off x="2562860" y="1895475"/>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pic>
        <p:nvPicPr>
          <p:cNvPr id="2" name="图片 1" descr="登录界面流程图"/>
          <p:cNvPicPr>
            <a:picLocks noChangeAspect="1"/>
          </p:cNvPicPr>
          <p:nvPr/>
        </p:nvPicPr>
        <p:blipFill>
          <a:blip r:embed="rId1"/>
          <a:stretch>
            <a:fillRect/>
          </a:stretch>
        </p:blipFill>
        <p:spPr>
          <a:xfrm>
            <a:off x="6092825" y="339725"/>
            <a:ext cx="5276850" cy="623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par>
                                <p:cTn id="11" presetID="22" presetClass="entr" presetSubtype="4" fill="hold" nodeType="withEffect">
                                  <p:stCondLst>
                                    <p:cond delay="600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nodeType="withEffect">
                                  <p:stCondLst>
                                    <p:cond delay="800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par>
                                <p:cTn id="17" presetID="22" presetClass="entr" presetSubtype="4" fill="hold" nodeType="withEffect">
                                  <p:stCondLst>
                                    <p:cond delay="600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745105"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0" y="145669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管理员界面流程图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管理员登录后，首先进入主界面，管理员界面提供了用户界面的基本功能，同时也有审核功能，分别为科普信息上传的审核功能和城友会活动的审核功能。审核后信息即可更新。</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管理员程序图"/>
          <p:cNvPicPr>
            <a:picLocks noChangeAspect="1"/>
          </p:cNvPicPr>
          <p:nvPr/>
        </p:nvPicPr>
        <p:blipFill>
          <a:blip r:embed="rId1"/>
          <a:stretch>
            <a:fillRect/>
          </a:stretch>
        </p:blipFill>
        <p:spPr>
          <a:xfrm>
            <a:off x="5357495" y="664210"/>
            <a:ext cx="6718935" cy="533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1259840" y="18415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状态图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程序状态图"/>
          <p:cNvPicPr>
            <a:picLocks noChangeAspect="1"/>
          </p:cNvPicPr>
          <p:nvPr/>
        </p:nvPicPr>
        <p:blipFill>
          <a:blip r:embed="rId1"/>
          <a:stretch>
            <a:fillRect/>
          </a:stretch>
        </p:blipFill>
        <p:spPr>
          <a:xfrm>
            <a:off x="5869305" y="-76835"/>
            <a:ext cx="5723255" cy="6858000"/>
          </a:xfrm>
          <a:prstGeom prst="rect">
            <a:avLst/>
          </a:prstGeom>
        </p:spPr>
      </p:pic>
      <p:sp>
        <p:nvSpPr>
          <p:cNvPr id="61" name="Title 13"/>
          <p:cNvSpPr txBox="1"/>
          <p:nvPr/>
        </p:nvSpPr>
        <p:spPr>
          <a:xfrm>
            <a:off x="406400" y="2567940"/>
            <a:ext cx="4951095" cy="2150745"/>
          </a:xfrm>
          <a:prstGeom prst="rect">
            <a:avLst/>
          </a:prstGeom>
        </p:spPr>
        <p:txBody>
          <a:bodyPr lIns="91424" tIns="45713" rIns="91424" bIns="45713" anchor="ctr">
            <a:noAutofit/>
          </a:bodyPr>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rPr>
              <a:t>浏览主界面不需要登录，但是一旦用户想要进行评论、点赞等操作就会提示登陆，拒绝登陆就继续浏览主界面。输入账号密码后系统会核对，没有则提示注册并且更新数据库。登入后使用发帖、评论等功能也会更新数据库。</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数据字典以及</a:t>
              </a:r>
              <a:r>
                <a:rPr lang="en-US" sz="2400" dirty="0">
                  <a:solidFill>
                    <a:schemeClr val="accent1"/>
                  </a:solidFill>
                  <a:latin typeface="微软雅黑" panose="020B0503020204020204" pitchFamily="34" charset="-122"/>
                  <a:ea typeface="微软雅黑" panose="020B0503020204020204" pitchFamily="34" charset="-122"/>
                  <a:sym typeface="+mn-ea"/>
                </a:rPr>
                <a:t>ER</a:t>
              </a:r>
              <a:r>
                <a:rPr lang="zh-CN" altLang="en-US" sz="240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100" name="图片 99"/>
          <p:cNvPicPr/>
          <p:nvPr/>
        </p:nvPicPr>
        <p:blipFill>
          <a:blip r:embed="rId1"/>
          <a:stretch>
            <a:fillRect/>
          </a:stretch>
        </p:blipFill>
        <p:spPr>
          <a:xfrm>
            <a:off x="5157788" y="949008"/>
            <a:ext cx="2181225" cy="1838325"/>
          </a:xfrm>
          <a:prstGeom prst="rect">
            <a:avLst/>
          </a:prstGeom>
          <a:noFill/>
          <a:ln w="9525">
            <a:noFill/>
          </a:ln>
        </p:spPr>
      </p:pic>
      <p:pic>
        <p:nvPicPr>
          <p:cNvPr id="101" name="图片 100"/>
          <p:cNvPicPr/>
          <p:nvPr/>
        </p:nvPicPr>
        <p:blipFill>
          <a:blip r:embed="rId2"/>
          <a:stretch>
            <a:fillRect/>
          </a:stretch>
        </p:blipFill>
        <p:spPr>
          <a:xfrm>
            <a:off x="2957513" y="4606608"/>
            <a:ext cx="2209800" cy="1828800"/>
          </a:xfrm>
          <a:prstGeom prst="rect">
            <a:avLst/>
          </a:prstGeom>
          <a:noFill/>
          <a:ln w="9525">
            <a:noFill/>
          </a:ln>
        </p:spPr>
      </p:pic>
      <p:pic>
        <p:nvPicPr>
          <p:cNvPr id="102" name="图片 101"/>
          <p:cNvPicPr/>
          <p:nvPr/>
        </p:nvPicPr>
        <p:blipFill>
          <a:blip r:embed="rId3"/>
          <a:stretch>
            <a:fillRect/>
          </a:stretch>
        </p:blipFill>
        <p:spPr>
          <a:xfrm>
            <a:off x="5167313" y="2777808"/>
            <a:ext cx="2209800" cy="1828800"/>
          </a:xfrm>
          <a:prstGeom prst="rect">
            <a:avLst/>
          </a:prstGeom>
          <a:noFill/>
          <a:ln w="9525">
            <a:noFill/>
          </a:ln>
        </p:spPr>
      </p:pic>
      <p:pic>
        <p:nvPicPr>
          <p:cNvPr id="103" name="图片 102"/>
          <p:cNvPicPr/>
          <p:nvPr/>
        </p:nvPicPr>
        <p:blipFill>
          <a:blip r:embed="rId4"/>
          <a:stretch>
            <a:fillRect/>
          </a:stretch>
        </p:blipFill>
        <p:spPr>
          <a:xfrm>
            <a:off x="747713" y="949008"/>
            <a:ext cx="2209800" cy="1828800"/>
          </a:xfrm>
          <a:prstGeom prst="rect">
            <a:avLst/>
          </a:prstGeom>
          <a:noFill/>
          <a:ln w="9525">
            <a:noFill/>
          </a:ln>
        </p:spPr>
      </p:pic>
      <p:pic>
        <p:nvPicPr>
          <p:cNvPr id="104" name="图片 103"/>
          <p:cNvPicPr/>
          <p:nvPr/>
        </p:nvPicPr>
        <p:blipFill>
          <a:blip r:embed="rId5"/>
          <a:stretch>
            <a:fillRect/>
          </a:stretch>
        </p:blipFill>
        <p:spPr>
          <a:xfrm>
            <a:off x="747713" y="2777808"/>
            <a:ext cx="2209800" cy="1828800"/>
          </a:xfrm>
          <a:prstGeom prst="rect">
            <a:avLst/>
          </a:prstGeom>
          <a:noFill/>
          <a:ln w="9525">
            <a:noFill/>
          </a:ln>
        </p:spPr>
      </p:pic>
      <p:pic>
        <p:nvPicPr>
          <p:cNvPr id="105" name="图片 104"/>
          <p:cNvPicPr/>
          <p:nvPr/>
        </p:nvPicPr>
        <p:blipFill>
          <a:blip r:embed="rId6"/>
          <a:stretch>
            <a:fillRect/>
          </a:stretch>
        </p:blipFill>
        <p:spPr>
          <a:xfrm>
            <a:off x="747713" y="4606608"/>
            <a:ext cx="2209800" cy="1828800"/>
          </a:xfrm>
          <a:prstGeom prst="rect">
            <a:avLst/>
          </a:prstGeom>
          <a:noFill/>
          <a:ln w="9525">
            <a:noFill/>
          </a:ln>
        </p:spPr>
      </p:pic>
      <p:pic>
        <p:nvPicPr>
          <p:cNvPr id="106" name="图片 105"/>
          <p:cNvPicPr/>
          <p:nvPr/>
        </p:nvPicPr>
        <p:blipFill>
          <a:blip r:embed="rId7"/>
          <a:stretch>
            <a:fillRect/>
          </a:stretch>
        </p:blipFill>
        <p:spPr>
          <a:xfrm>
            <a:off x="2957513" y="949008"/>
            <a:ext cx="2200275" cy="1828800"/>
          </a:xfrm>
          <a:prstGeom prst="rect">
            <a:avLst/>
          </a:prstGeom>
          <a:noFill/>
          <a:ln w="9525">
            <a:noFill/>
          </a:ln>
        </p:spPr>
      </p:pic>
      <p:pic>
        <p:nvPicPr>
          <p:cNvPr id="107" name="图片 106"/>
          <p:cNvPicPr/>
          <p:nvPr/>
        </p:nvPicPr>
        <p:blipFill>
          <a:blip r:embed="rId8"/>
          <a:stretch>
            <a:fillRect/>
          </a:stretch>
        </p:blipFill>
        <p:spPr>
          <a:xfrm>
            <a:off x="2957513" y="2777808"/>
            <a:ext cx="2209800" cy="1828800"/>
          </a:xfrm>
          <a:prstGeom prst="rect">
            <a:avLst/>
          </a:prstGeom>
          <a:noFill/>
          <a:ln w="9525">
            <a:noFill/>
          </a:ln>
        </p:spPr>
      </p:pic>
      <p:sp>
        <p:nvSpPr>
          <p:cNvPr id="108" name="文本框 107"/>
          <p:cNvSpPr txBox="1"/>
          <p:nvPr/>
        </p:nvSpPr>
        <p:spPr>
          <a:xfrm>
            <a:off x="5005388" y="6700203"/>
            <a:ext cx="5080000" cy="368300"/>
          </a:xfrm>
          <a:prstGeom prst="rect">
            <a:avLst/>
          </a:prstGeom>
          <a:noFill/>
          <a:ln w="9525">
            <a:noFill/>
          </a:ln>
        </p:spPr>
        <p:txBody>
          <a:bodyPr>
            <a:spAutoFit/>
          </a:bodyPr>
          <a:p>
            <a:r>
              <a:rPr lang="zh-CN" altLang="en-US"/>
              <a:t> </a:t>
            </a:r>
            <a:endParaRPr lang="zh-CN" altLang="en-US"/>
          </a:p>
        </p:txBody>
      </p:sp>
      <p:pic>
        <p:nvPicPr>
          <p:cNvPr id="3" name="图片 2"/>
          <p:cNvPicPr/>
          <p:nvPr/>
        </p:nvPicPr>
        <p:blipFill>
          <a:blip r:embed="rId9"/>
          <a:stretch>
            <a:fillRect/>
          </a:stretch>
        </p:blipFill>
        <p:spPr>
          <a:xfrm>
            <a:off x="7339013" y="949008"/>
            <a:ext cx="2209800" cy="1828800"/>
          </a:xfrm>
          <a:prstGeom prst="rect">
            <a:avLst/>
          </a:prstGeom>
          <a:noFill/>
          <a:ln w="9525">
            <a:noFill/>
          </a:ln>
        </p:spPr>
      </p:pic>
      <p:pic>
        <p:nvPicPr>
          <p:cNvPr id="110" name="图片 109"/>
          <p:cNvPicPr/>
          <p:nvPr/>
        </p:nvPicPr>
        <p:blipFill>
          <a:blip r:embed="rId10"/>
          <a:stretch>
            <a:fillRect/>
          </a:stretch>
        </p:blipFill>
        <p:spPr>
          <a:xfrm>
            <a:off x="7339013" y="2777808"/>
            <a:ext cx="2209800" cy="1828800"/>
          </a:xfrm>
          <a:prstGeom prst="rect">
            <a:avLst/>
          </a:prstGeom>
          <a:noFill/>
          <a:ln w="9525">
            <a:noFill/>
          </a:ln>
        </p:spPr>
      </p:pic>
      <p:pic>
        <p:nvPicPr>
          <p:cNvPr id="111" name="图片 110"/>
          <p:cNvPicPr/>
          <p:nvPr/>
        </p:nvPicPr>
        <p:blipFill>
          <a:blip r:embed="rId11"/>
          <a:stretch>
            <a:fillRect/>
          </a:stretch>
        </p:blipFill>
        <p:spPr>
          <a:xfrm>
            <a:off x="5167313" y="4606608"/>
            <a:ext cx="2209800" cy="1828800"/>
          </a:xfrm>
          <a:prstGeom prst="rect">
            <a:avLst/>
          </a:prstGeom>
          <a:noFill/>
          <a:ln w="9525">
            <a:noFill/>
          </a:ln>
        </p:spPr>
      </p:pic>
      <p:sp>
        <p:nvSpPr>
          <p:cNvPr id="112" name="文本框 111"/>
          <p:cNvSpPr txBox="1"/>
          <p:nvPr/>
        </p:nvSpPr>
        <p:spPr>
          <a:xfrm>
            <a:off x="5005388" y="14383702"/>
            <a:ext cx="5080000" cy="414020"/>
          </a:xfrm>
          <a:prstGeom prst="rect">
            <a:avLst/>
          </a:prstGeom>
          <a:noFill/>
          <a:ln w="9525">
            <a:noFill/>
          </a:ln>
        </p:spPr>
        <p:txBody>
          <a:bodyPr>
            <a:spAutoFit/>
          </a:bodyPr>
          <a:p>
            <a:pPr indent="266700"/>
            <a:r>
              <a:rPr lang="en-US" sz="1050" b="0">
                <a:latin typeface="Times New Roman" panose="02020603050405020304" pitchFamily="18" charset="0"/>
              </a:rPr>
              <a:t> </a:t>
            </a:r>
            <a:endParaRPr lang="zh-CN" altLang="en-US"/>
          </a:p>
        </p:txBody>
      </p:sp>
      <p:sp>
        <p:nvSpPr>
          <p:cNvPr id="20" name="文本框 11"/>
          <p:cNvSpPr txBox="1"/>
          <p:nvPr/>
        </p:nvSpPr>
        <p:spPr>
          <a:xfrm>
            <a:off x="7346315" y="4606608"/>
            <a:ext cx="2195830" cy="1814195"/>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名字：论坛信息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别名：</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描述：论坛索引信息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定义：论坛信息 = 用户</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账号+发布</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日期+论坛</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内容</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位置：论坛帖</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 </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r>
                <a:rPr lang="en-US" altLang="zh-CN" sz="2400" dirty="0">
                  <a:solidFill>
                    <a:schemeClr val="accent1"/>
                  </a:solidFill>
                  <a:latin typeface="微软雅黑" panose="020B0503020204020204" pitchFamily="34" charset="-122"/>
                  <a:ea typeface="微软雅黑" panose="020B0503020204020204" pitchFamily="34" charset="-122"/>
                  <a:sym typeface="+mn-ea"/>
                </a:rPr>
                <a:t>ER</a:t>
              </a:r>
              <a:r>
                <a:rPr lang="zh-CN" altLang="en-US" sz="2400" dirty="0">
                  <a:solidFill>
                    <a:schemeClr val="accent1"/>
                  </a:solidFill>
                  <a:latin typeface="微软雅黑" panose="020B0503020204020204" pitchFamily="34" charset="-122"/>
                  <a:ea typeface="微软雅黑" panose="020B0503020204020204" pitchFamily="34" charset="-122"/>
                  <a:sym typeface="+mn-ea"/>
                </a:rPr>
                <a:t>图</a:t>
              </a:r>
              <a:r>
                <a:rPr lang="zh-CN" altLang="en-US" sz="2400" dirty="0">
                  <a:solidFill>
                    <a:schemeClr val="accent1"/>
                  </a:solidFill>
                  <a:latin typeface="微软雅黑" panose="020B0503020204020204" pitchFamily="34" charset="-122"/>
                  <a:ea typeface="微软雅黑" panose="020B0503020204020204" pitchFamily="34" charset="-122"/>
                  <a:sym typeface="+mn-ea"/>
                </a:rPr>
                <a:t>）</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er图"/>
          <p:cNvPicPr>
            <a:picLocks noChangeAspect="1"/>
          </p:cNvPicPr>
          <p:nvPr/>
        </p:nvPicPr>
        <p:blipFill>
          <a:blip r:embed="rId1"/>
          <a:stretch>
            <a:fillRect/>
          </a:stretch>
        </p:blipFill>
        <p:spPr>
          <a:xfrm>
            <a:off x="1537335" y="970915"/>
            <a:ext cx="9116695" cy="5462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sym typeface="+mn-ea"/>
                </a:rPr>
                <a:t>数据库设计（部分展示</a:t>
              </a:r>
              <a:r>
                <a:rPr lang="zh-CN" altLang="en-US" sz="2400" kern="0" dirty="0">
                  <a:solidFill>
                    <a:schemeClr val="accent1"/>
                  </a:solidFill>
                  <a:latin typeface="微软雅黑" panose="020B0503020204020204" pitchFamily="34" charset="-122"/>
                  <a:ea typeface="微软雅黑" panose="020B0503020204020204" pitchFamily="34" charset="-122"/>
                  <a:sym typeface="+mn-ea"/>
                </a:rPr>
                <a:t>）</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p:cNvPicPr>
            <a:picLocks noChangeAspect="1"/>
          </p:cNvPicPr>
          <p:nvPr/>
        </p:nvPicPr>
        <p:blipFill>
          <a:blip r:embed="rId1"/>
          <a:stretch>
            <a:fillRect/>
          </a:stretch>
        </p:blipFill>
        <p:spPr>
          <a:xfrm>
            <a:off x="1259840" y="996950"/>
            <a:ext cx="8982075" cy="2553335"/>
          </a:xfrm>
          <a:prstGeom prst="rect">
            <a:avLst/>
          </a:prstGeom>
        </p:spPr>
      </p:pic>
      <p:pic>
        <p:nvPicPr>
          <p:cNvPr id="4" name="图片 3"/>
          <p:cNvPicPr>
            <a:picLocks noChangeAspect="1"/>
          </p:cNvPicPr>
          <p:nvPr/>
        </p:nvPicPr>
        <p:blipFill>
          <a:blip r:embed="rId2"/>
          <a:stretch>
            <a:fillRect/>
          </a:stretch>
        </p:blipFill>
        <p:spPr>
          <a:xfrm>
            <a:off x="1213485" y="3665220"/>
            <a:ext cx="9074150" cy="2844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687705" y="218440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进入程序向用户发送获取信息的请求，用于直接登录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868420" y="911860"/>
            <a:ext cx="2580005" cy="5565775"/>
          </a:xfrm>
          <a:prstGeom prst="rect">
            <a:avLst/>
          </a:prstGeom>
        </p:spPr>
      </p:pic>
      <p:pic>
        <p:nvPicPr>
          <p:cNvPr id="4" name="图片 3"/>
          <p:cNvPicPr>
            <a:picLocks noChangeAspect="1"/>
          </p:cNvPicPr>
          <p:nvPr/>
        </p:nvPicPr>
        <p:blipFill>
          <a:blip r:embed="rId2"/>
          <a:stretch>
            <a:fillRect/>
          </a:stretch>
        </p:blipFill>
        <p:spPr>
          <a:xfrm>
            <a:off x="7060565" y="911860"/>
            <a:ext cx="2579370" cy="556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10084435" y="1699260"/>
            <a:ext cx="1289685" cy="1223010"/>
          </a:xfrm>
          <a:prstGeom prst="ellipse">
            <a:avLst/>
          </a:prstGeom>
          <a:noFill/>
          <a:ln w="98425">
            <a:solidFill>
              <a:srgbClr val="E5768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5741035" y="687070"/>
            <a:ext cx="2649855" cy="575564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751330" y="2922270"/>
            <a:ext cx="244284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登录界面滑动浏览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H="1" flipV="1">
            <a:off x="3303270" y="3319780"/>
            <a:ext cx="2811145" cy="3670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flipV="1">
            <a:off x="4101465" y="1731645"/>
            <a:ext cx="2460625" cy="5308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p:nvPr/>
        </p:nvCxnSpPr>
        <p:spPr>
          <a:xfrm flipV="1">
            <a:off x="7810500" y="885825"/>
            <a:ext cx="1510665" cy="14014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67940" y="148272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1" name="矩形 10"/>
          <p:cNvSpPr/>
          <p:nvPr/>
        </p:nvSpPr>
        <p:spPr>
          <a:xfrm>
            <a:off x="9458325" y="687070"/>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2" name="Straight Connector 37"/>
          <p:cNvCxnSpPr/>
          <p:nvPr/>
        </p:nvCxnSpPr>
        <p:spPr>
          <a:xfrm>
            <a:off x="7599680" y="4041775"/>
            <a:ext cx="2185670" cy="2393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937750" y="39744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点赞、评论、收藏、转发</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6" name="Straight Connector 37"/>
          <p:cNvCxnSpPr/>
          <p:nvPr/>
        </p:nvCxnSpPr>
        <p:spPr>
          <a:xfrm>
            <a:off x="7458710" y="2630170"/>
            <a:ext cx="1454150" cy="54864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081135" y="308102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可设置置顶帖</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9" name="Straight Connector 37"/>
          <p:cNvCxnSpPr/>
          <p:nvPr/>
        </p:nvCxnSpPr>
        <p:spPr>
          <a:xfrm flipH="1">
            <a:off x="5192395" y="5172710"/>
            <a:ext cx="1755775" cy="4044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66465" y="53835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可设置精华帖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flipV="1">
            <a:off x="5192395" y="997585"/>
            <a:ext cx="922020" cy="89662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086735" y="7988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可设置当前热帖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10405745" y="1894205"/>
            <a:ext cx="781050" cy="800100"/>
          </a:xfrm>
          <a:prstGeom prst="rect">
            <a:avLst/>
          </a:prstGeom>
        </p:spPr>
      </p:pic>
      <p:cxnSp>
        <p:nvCxnSpPr>
          <p:cNvPr id="18" name="Straight Connector 37"/>
          <p:cNvCxnSpPr>
            <a:endCxn id="23" idx="2"/>
          </p:cNvCxnSpPr>
          <p:nvPr/>
        </p:nvCxnSpPr>
        <p:spPr>
          <a:xfrm flipV="1">
            <a:off x="8155305" y="2310765"/>
            <a:ext cx="1929130" cy="259080"/>
          </a:xfrm>
          <a:prstGeom prst="line">
            <a:avLst/>
          </a:prstGeom>
          <a:ln>
            <a:solidFill>
              <a:srgbClr val="E57688"/>
            </a:solidFill>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2" presetClass="entr" presetSubtype="4"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4"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4"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4"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4" fill="hold" nodeType="with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par>
                                <p:cTn id="47" presetID="22" presetClass="entr" presetSubtype="4" fill="hold" nodeType="withEffect">
                                  <p:stCondLst>
                                    <p:cond delay="50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par>
                                <p:cTn id="54" presetID="22" presetClass="entr" presetSubtype="4"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1" grpId="0"/>
      <p:bldP spid="15" grpId="0"/>
      <p:bldP spid="17" grpId="0"/>
      <p:bldP spid="20" grpId="0"/>
      <p:bldP spid="22" grpId="0"/>
      <p:bldP spid="23" grpId="0" animBg="1"/>
      <p:bldP spid="2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178840" y="1029902"/>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830507" y="1419279"/>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48" name="Oval 4"/>
          <p:cNvSpPr/>
          <p:nvPr/>
        </p:nvSpPr>
        <p:spPr>
          <a:xfrm>
            <a:off x="1706010" y="387960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1</a:t>
            </a:r>
            <a:endParaRPr lang="en-US" sz="3200" dirty="0">
              <a:solidFill>
                <a:schemeClr val="bg1">
                  <a:lumMod val="95000"/>
                </a:schemeClr>
              </a:solidFill>
            </a:endParaRPr>
          </a:p>
        </p:txBody>
      </p:sp>
      <p:sp>
        <p:nvSpPr>
          <p:cNvPr id="53" name="Oval 4"/>
          <p:cNvSpPr/>
          <p:nvPr/>
        </p:nvSpPr>
        <p:spPr>
          <a:xfrm>
            <a:off x="4237966" y="402576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2</a:t>
            </a:r>
            <a:endParaRPr lang="en-US" sz="3200" dirty="0">
              <a:solidFill>
                <a:schemeClr val="bg1">
                  <a:lumMod val="95000"/>
                </a:schemeClr>
              </a:solidFill>
            </a:endParaRPr>
          </a:p>
        </p:txBody>
      </p:sp>
      <p:sp>
        <p:nvSpPr>
          <p:cNvPr id="56" name="Oval 4"/>
          <p:cNvSpPr/>
          <p:nvPr/>
        </p:nvSpPr>
        <p:spPr>
          <a:xfrm>
            <a:off x="6655417" y="473771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3</a:t>
            </a:r>
            <a:endParaRPr lang="en-US" sz="3200" dirty="0">
              <a:solidFill>
                <a:schemeClr val="bg1">
                  <a:lumMod val="95000"/>
                </a:schemeClr>
              </a:solidFill>
            </a:endParaRPr>
          </a:p>
        </p:txBody>
      </p:sp>
      <p:sp>
        <p:nvSpPr>
          <p:cNvPr id="59" name="Oval 4"/>
          <p:cNvSpPr/>
          <p:nvPr/>
        </p:nvSpPr>
        <p:spPr>
          <a:xfrm>
            <a:off x="9262550" y="513301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4</a:t>
            </a:r>
            <a:endParaRPr lang="en-US" sz="3200" dirty="0">
              <a:solidFill>
                <a:schemeClr val="bg1">
                  <a:lumMod val="95000"/>
                </a:schemeClr>
              </a:solidFill>
            </a:endParaRPr>
          </a:p>
        </p:txBody>
      </p:sp>
      <p:sp>
        <p:nvSpPr>
          <p:cNvPr id="61" name="矩形 60"/>
          <p:cNvSpPr/>
          <p:nvPr/>
        </p:nvSpPr>
        <p:spPr>
          <a:xfrm>
            <a:off x="1315505" y="450076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2" name="矩形 61"/>
          <p:cNvSpPr/>
          <p:nvPr/>
        </p:nvSpPr>
        <p:spPr>
          <a:xfrm>
            <a:off x="3545812" y="4679409"/>
            <a:ext cx="20104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设计报告</a:t>
            </a:r>
            <a:r>
              <a:rPr lang="zh-CN" altLang="en-US" sz="2400" b="1" dirty="0">
                <a:solidFill>
                  <a:schemeClr val="accent1"/>
                </a:solidFill>
                <a:latin typeface="微软雅黑" panose="020B0503020204020204" pitchFamily="34" charset="-122"/>
                <a:ea typeface="微软雅黑" panose="020B0503020204020204" pitchFamily="34" charset="-122"/>
              </a:rPr>
              <a:t>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6262466" y="3701124"/>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参考文献</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4" name="矩形 63"/>
          <p:cNvSpPr/>
          <p:nvPr/>
        </p:nvSpPr>
        <p:spPr>
          <a:xfrm>
            <a:off x="8800223" y="416838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小组分工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1+#ppt_w/2"/>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100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48" grpId="0" animBg="1"/>
      <p:bldP spid="53" grpId="0" animBg="1"/>
      <p:bldP spid="56" grpId="0" animBg="1"/>
      <p:bldP spid="59" grpId="0" animBg="1"/>
      <p:bldP spid="61" grpId="0"/>
      <p:bldP spid="62" grpId="0"/>
      <p:bldP spid="63" grpId="0"/>
      <p:bldP spid="64"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454150" y="285623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若未登录就进行评论操作，则会跳到此界面要求登录。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828540" y="798830"/>
            <a:ext cx="2535555" cy="5457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355215" y="249047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点击帖子进入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详情浏览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700270" y="657225"/>
            <a:ext cx="2791460" cy="5955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424180" y="146558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28845" y="589915"/>
            <a:ext cx="2734310" cy="5955030"/>
          </a:xfrm>
          <a:prstGeom prst="rect">
            <a:avLst/>
          </a:prstGeom>
        </p:spPr>
      </p:pic>
      <p:cxnSp>
        <p:nvCxnSpPr>
          <p:cNvPr id="21" name="Straight Connector 37"/>
          <p:cNvCxnSpPr>
            <a:endCxn id="22" idx="3"/>
          </p:cNvCxnSpPr>
          <p:nvPr/>
        </p:nvCxnSpPr>
        <p:spPr>
          <a:xfrm flipH="1">
            <a:off x="4235450" y="2022475"/>
            <a:ext cx="883920" cy="42418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可发起活动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a:off x="6823710" y="205803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512175" y="21710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可查看自己加入的活动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6375400" y="377634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063865" y="388937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可查看当前正在筹备的活动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500"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2694940" y="873760"/>
            <a:ext cx="2738755" cy="5877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99720" y="1157605"/>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2203450" y="2211070"/>
            <a:ext cx="757555" cy="5422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96265" y="2246630"/>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可查询想要获得的动植物信息</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V="1">
            <a:off x="4168775" y="2814955"/>
            <a:ext cx="1734820" cy="1822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925185" y="259969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动植物分类查询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4312285" y="3476625"/>
            <a:ext cx="1466215" cy="100647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876925" y="418655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点击可查看动物详细信息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982585" y="798830"/>
            <a:ext cx="2743200" cy="595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40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678045" y="417195"/>
            <a:ext cx="2835275" cy="602424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消息</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进入消息界面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1779905"/>
            <a:ext cx="1821180" cy="82105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可查看通知以及私信</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667250" y="363220"/>
            <a:ext cx="2858135" cy="6131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发帖</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进入帖子界面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2163445"/>
            <a:ext cx="652145" cy="4375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可编辑自己想要的内容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a:endCxn id="22" idx="3"/>
          </p:cNvCxnSpPr>
          <p:nvPr/>
        </p:nvCxnSpPr>
        <p:spPr>
          <a:xfrm flipH="1" flipV="1">
            <a:off x="4235450" y="2600960"/>
            <a:ext cx="718820" cy="2908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a:off x="4225925" y="1501775"/>
            <a:ext cx="498475" cy="11023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525510" y="3822065"/>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说明了格式规范以及注意事项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a:endCxn id="8" idx="1"/>
          </p:cNvCxnSpPr>
          <p:nvPr/>
        </p:nvCxnSpPr>
        <p:spPr>
          <a:xfrm>
            <a:off x="6969760" y="3975735"/>
            <a:ext cx="1555750" cy="3530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par>
                                <p:cTn id="21" presetID="22" presetClass="entr" presetSubtype="4"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33470" y="295275"/>
            <a:ext cx="2912110" cy="617156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328295" y="2140585"/>
            <a:ext cx="2969895" cy="162877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点地图进入地图界面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地图界面会标识出哪个部分经常出没哪种动物或有丰富种类的此植物</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7104380" y="1543685"/>
            <a:ext cx="1607185" cy="193675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点击这个图标会显示物种，再点击可以跳转到动植物科普界面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p:nvPr/>
        </p:nvCxnSpPr>
        <p:spPr>
          <a:xfrm flipV="1">
            <a:off x="5483860" y="1894840"/>
            <a:ext cx="1560195" cy="6330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9229725" y="1369060"/>
            <a:ext cx="1552575" cy="771525"/>
          </a:xfrm>
          <a:prstGeom prst="rect">
            <a:avLst/>
          </a:prstGeom>
        </p:spPr>
      </p:pic>
      <p:pic>
        <p:nvPicPr>
          <p:cNvPr id="11" name="图片 10"/>
          <p:cNvPicPr>
            <a:picLocks noChangeAspect="1"/>
          </p:cNvPicPr>
          <p:nvPr/>
        </p:nvPicPr>
        <p:blipFill>
          <a:blip r:embed="rId3"/>
          <a:stretch>
            <a:fillRect/>
          </a:stretch>
        </p:blipFill>
        <p:spPr>
          <a:xfrm>
            <a:off x="9041130" y="2377440"/>
            <a:ext cx="1929765" cy="4089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598035" y="269240"/>
            <a:ext cx="2996565" cy="644398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我的</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个人信息界面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397510"/>
          </a:xfrm>
          <a:prstGeom prst="rect">
            <a:avLst/>
          </a:prstGeom>
        </p:spPr>
        <p:txBody>
          <a:bodyPr wrap="square" lIns="91400" tIns="45699" rIns="91400" bIns="45699">
            <a:spAutoFit/>
          </a:bodyPr>
          <a:p>
            <a:pPr lvl="0" algn="l" defTabSz="914400">
              <a:defRPr/>
            </a:pPr>
            <a:r>
              <a:rPr lang="zh-CN" sz="2000" kern="0" dirty="0">
                <a:solidFill>
                  <a:schemeClr val="accent1"/>
                </a:solidFill>
                <a:latin typeface="微软雅黑" panose="020B0503020204020204" pitchFamily="34" charset="-122"/>
                <a:ea typeface="微软雅黑" panose="020B0503020204020204" pitchFamily="34" charset="-122"/>
              </a:rPr>
              <a:t>管理员审核界面</a:t>
            </a:r>
            <a:endParaRPr 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2147482548"/>
          <p:cNvPicPr>
            <a:picLocks noChangeAspect="1"/>
          </p:cNvPicPr>
          <p:nvPr>
            <p:custDataLst>
              <p:tags r:id="rId1"/>
            </p:custDataLst>
          </p:nvPr>
        </p:nvPicPr>
        <p:blipFill>
          <a:blip r:embed="rId2"/>
          <a:stretch>
            <a:fillRect/>
          </a:stretch>
        </p:blipFill>
        <p:spPr>
          <a:xfrm>
            <a:off x="4711700" y="441960"/>
            <a:ext cx="2768600" cy="59747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伪代码设计（部分展示）</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1"/>
          <a:stretch>
            <a:fillRect/>
          </a:stretch>
        </p:blipFill>
        <p:spPr>
          <a:xfrm>
            <a:off x="1274445" y="1059180"/>
            <a:ext cx="3902075" cy="5486400"/>
          </a:xfrm>
          <a:prstGeom prst="rect">
            <a:avLst/>
          </a:prstGeom>
        </p:spPr>
      </p:pic>
      <p:pic>
        <p:nvPicPr>
          <p:cNvPr id="5" name="图片 4"/>
          <p:cNvPicPr>
            <a:picLocks noChangeAspect="1"/>
          </p:cNvPicPr>
          <p:nvPr/>
        </p:nvPicPr>
        <p:blipFill>
          <a:blip r:embed="rId2"/>
          <a:stretch>
            <a:fillRect/>
          </a:stretch>
        </p:blipFill>
        <p:spPr>
          <a:xfrm>
            <a:off x="6828155" y="1059180"/>
            <a:ext cx="3667760" cy="5534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00710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332230"/>
            <a:ext cx="10894060" cy="459422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[1]项目计划书模板（GB/T8567-2006）</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[2]《软件工程导论》 需求分析 p.55-73</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[3]《软件工程导论》 软件配置管理p.328-331</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[4]Spring Boot官网：https://spring.io/projects/spring-boot </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[5]Vue中文官网：https://cn.vuejs.org/v2/guide/</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[6]GB+T-8567-2006计算机软件文档编制规范 11 - 软件需求规格说明(SRS)</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292100" y="1311275"/>
            <a:ext cx="8796655" cy="4596765"/>
          </a:xfrm>
          <a:prstGeom prst="rect">
            <a:avLst/>
          </a:prstGeom>
        </p:spPr>
        <p:txBody>
          <a:bodyPr lIns="91424" tIns="45713" rIns="91424" bIns="45713" anchor="ctr">
            <a:noAutofit/>
          </a:bodyPr>
          <a:lstStyle/>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详细设计报告制作</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程序状态图绘制：黄依豪</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登录界面流程图绘制：李东泽</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测试计划制作：</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用户手册制作</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制作：李东泽、</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需求分析报告：黄依豪、李东泽、梁晓勇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会议纪要整理：梁晓勇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设计</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报告修订：李东泽、梁晓勇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贡献比：</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36%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34%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30%</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配置管理工具</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p:cNvPicPr>
            <a:picLocks noChangeAspect="1"/>
          </p:cNvPicPr>
          <p:nvPr>
            <p:custDataLst>
              <p:tags r:id="rId1"/>
            </p:custDataLst>
          </p:nvPr>
        </p:nvPicPr>
        <p:blipFill>
          <a:blip r:embed="rId2"/>
          <a:stretch>
            <a:fillRect/>
          </a:stretch>
        </p:blipFill>
        <p:spPr>
          <a:xfrm>
            <a:off x="406400" y="1268095"/>
            <a:ext cx="7857490" cy="4851400"/>
          </a:xfrm>
          <a:prstGeom prst="rect">
            <a:avLst/>
          </a:prstGeom>
        </p:spPr>
      </p:pic>
      <p:pic>
        <p:nvPicPr>
          <p:cNvPr id="3" name="图片 2"/>
          <p:cNvPicPr>
            <a:picLocks noChangeAspect="1"/>
          </p:cNvPicPr>
          <p:nvPr/>
        </p:nvPicPr>
        <p:blipFill>
          <a:blip r:embed="rId3"/>
          <a:stretch>
            <a:fillRect/>
          </a:stretch>
        </p:blipFill>
        <p:spPr>
          <a:xfrm>
            <a:off x="8829675" y="1891665"/>
            <a:ext cx="3000375" cy="3333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项目</a:t>
              </a:r>
              <a:r>
                <a:rPr lang="zh-CN" sz="2400" dirty="0">
                  <a:solidFill>
                    <a:schemeClr val="accent1"/>
                  </a:solidFill>
                  <a:latin typeface="微软雅黑" panose="020B0503020204020204" pitchFamily="34" charset="-122"/>
                  <a:ea typeface="微软雅黑" panose="020B0503020204020204" pitchFamily="34" charset="-122"/>
                  <a:sym typeface="+mn-ea"/>
                </a:rPr>
                <a:t>计划表</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p:cNvPicPr>
            <a:picLocks noChangeAspect="1"/>
          </p:cNvPicPr>
          <p:nvPr/>
        </p:nvPicPr>
        <p:blipFill>
          <a:blip r:embed="rId1"/>
          <a:stretch>
            <a:fillRect/>
          </a:stretch>
        </p:blipFill>
        <p:spPr>
          <a:xfrm>
            <a:off x="838200" y="914400"/>
            <a:ext cx="4395470" cy="5629275"/>
          </a:xfrm>
          <a:prstGeom prst="rect">
            <a:avLst/>
          </a:prstGeom>
        </p:spPr>
      </p:pic>
      <p:pic>
        <p:nvPicPr>
          <p:cNvPr id="3" name="图片 2"/>
          <p:cNvPicPr>
            <a:picLocks noChangeAspect="1"/>
          </p:cNvPicPr>
          <p:nvPr/>
        </p:nvPicPr>
        <p:blipFill>
          <a:blip r:embed="rId2"/>
          <a:stretch>
            <a:fillRect/>
          </a:stretch>
        </p:blipFill>
        <p:spPr>
          <a:xfrm>
            <a:off x="5913755" y="914400"/>
            <a:ext cx="4458970" cy="5581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会议纪要</a:t>
              </a:r>
              <a:endParaRPr lang="zh-CN" sz="240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4" name="图片 3"/>
          <p:cNvPicPr>
            <a:picLocks noChangeAspect="1"/>
          </p:cNvPicPr>
          <p:nvPr/>
        </p:nvPicPr>
        <p:blipFill>
          <a:blip r:embed="rId1"/>
          <a:stretch>
            <a:fillRect/>
          </a:stretch>
        </p:blipFill>
        <p:spPr>
          <a:xfrm>
            <a:off x="953135" y="1228725"/>
            <a:ext cx="7029450" cy="5321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会议内容</a:t>
              </a:r>
              <a:endParaRPr lang="zh-CN" sz="240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428865" y="4189095"/>
            <a:ext cx="715645" cy="338518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052060" y="1333500"/>
            <a:ext cx="349885" cy="174307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6" name="TextBox 95"/>
          <p:cNvSpPr txBox="1"/>
          <p:nvPr/>
        </p:nvSpPr>
        <p:spPr>
          <a:xfrm>
            <a:off x="3763645" y="1792605"/>
            <a:ext cx="474980" cy="344805"/>
          </a:xfrm>
          <a:prstGeom prst="rect">
            <a:avLst/>
          </a:prstGeom>
          <a:noFill/>
        </p:spPr>
        <p:txBody>
          <a:bodyPr wrap="non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标识</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98"/>
          <p:cNvGrpSpPr/>
          <p:nvPr/>
        </p:nvGrpSpPr>
        <p:grpSpPr>
          <a:xfrm>
            <a:off x="681355" y="4815205"/>
            <a:ext cx="3557270" cy="1090843"/>
            <a:chOff x="773723" y="1855899"/>
            <a:chExt cx="2969070" cy="1256185"/>
          </a:xfrm>
        </p:grpSpPr>
        <p:sp>
          <p:nvSpPr>
            <p:cNvPr id="100" name="TextBox 99"/>
            <p:cNvSpPr txBox="1"/>
            <p:nvPr/>
          </p:nvSpPr>
          <p:spPr>
            <a:xfrm>
              <a:off x="2335338" y="1855899"/>
              <a:ext cx="1407455" cy="397068"/>
            </a:xfrm>
            <a:prstGeom prst="rect">
              <a:avLst/>
            </a:prstGeom>
            <a:noFill/>
          </p:spPr>
          <p:txBody>
            <a:bodyPr wrap="squar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相关文档</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8"/>
              <a:ext cx="2945199" cy="852636"/>
            </a:xfrm>
            <a:prstGeom prst="rect">
              <a:avLst/>
            </a:prstGeom>
          </p:spPr>
          <p:txBody>
            <a:bodyPr wrap="square" lIns="0" tIns="0" rIns="0" bIns="0">
              <a:spAutoFit/>
            </a:bodyPr>
            <a:lstStyle/>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SE2021-G005-项目想法1.0.docx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SE2021-G005-项目计划表0.1.docx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SE2021-G005-可行性分析报告0.1.docx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8009074" y="823595"/>
            <a:ext cx="4132761" cy="2167161"/>
            <a:chOff x="773594" y="1862476"/>
            <a:chExt cx="2945329" cy="2495721"/>
          </a:xfrm>
        </p:grpSpPr>
        <p:sp>
          <p:nvSpPr>
            <p:cNvPr id="103" name="TextBox 102"/>
            <p:cNvSpPr txBox="1"/>
            <p:nvPr/>
          </p:nvSpPr>
          <p:spPr>
            <a:xfrm>
              <a:off x="773594" y="1862476"/>
              <a:ext cx="1299059" cy="397080"/>
            </a:xfrm>
            <a:prstGeom prst="rect">
              <a:avLst/>
            </a:prstGeom>
            <a:noFill/>
          </p:spPr>
          <p:txBody>
            <a:bodyPr wrap="square" lIns="0" tIns="0" rIns="0" bIns="0" rtlCol="0">
              <a:spAutoFit/>
            </a:bodyPr>
            <a:lstStyle/>
            <a:p>
              <a:pP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系统概述</a:t>
              </a:r>
              <a:endParaRPr lang="en-GB"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368407"/>
              <a:ext cx="2945200" cy="1989790"/>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本文档用于说明对于“城院生态圈”的需求分析。</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项目是通过小程序实现用户的交流论坛——“城院生态圈”，以爱护动植物、科普相关知识为目的，作为一个论坛平台供校内学生们交流动植物。力争做到界面清新、充实功能、无广告、无收费，操作简单易上手，吸引用户加入。本项目实现的小程序最终会在微信小程序的搜索栏下找到并运行。</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8009019" y="4641850"/>
            <a:ext cx="3532741" cy="1597829"/>
            <a:chOff x="773722" y="1840132"/>
            <a:chExt cx="2945201" cy="1840522"/>
          </a:xfrm>
        </p:grpSpPr>
        <p:sp>
          <p:nvSpPr>
            <p:cNvPr id="109" name="TextBox 108"/>
            <p:cNvSpPr txBox="1"/>
            <p:nvPr/>
          </p:nvSpPr>
          <p:spPr>
            <a:xfrm>
              <a:off x="773918" y="1840132"/>
              <a:ext cx="1299058" cy="397177"/>
            </a:xfrm>
            <a:prstGeom prst="rect">
              <a:avLst/>
            </a:prstGeom>
            <a:noFill/>
          </p:spPr>
          <p:txBody>
            <a:bodyPr wrap="square" lIns="0" tIns="0" rIns="0" bIns="0" rtlCol="0">
              <a:spAutoFit/>
            </a:bodyPr>
            <a:lstStyle/>
            <a:p>
              <a:pPr algn="l">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开发历史</a:t>
              </a:r>
              <a:endPar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7"/>
              <a:ext cx="2945201" cy="1421207"/>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2021/9/15-2021/9/23 课题选择</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2021/9/23-2021/10/10 项目计划制定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2021/10/10-2021/10/17 可行性分析报告制定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2021/10/18-2021/10/24 需求分析报告制定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en-US" altLang="zh-CN"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2021/10/25-2021/11/7 </a:t>
              </a: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设计报告制定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aphicFrame>
        <p:nvGraphicFramePr>
          <p:cNvPr id="12" name="表格 11"/>
          <p:cNvGraphicFramePr/>
          <p:nvPr>
            <p:custDataLst>
              <p:tags r:id="rId1"/>
            </p:custDataLst>
          </p:nvPr>
        </p:nvGraphicFramePr>
        <p:xfrm>
          <a:off x="182880" y="2204720"/>
          <a:ext cx="4446905" cy="786130"/>
        </p:xfrm>
        <a:graphic>
          <a:graphicData uri="http://schemas.openxmlformats.org/drawingml/2006/table">
            <a:tbl>
              <a:tblPr firstRow="1" bandRow="1">
                <a:tableStyleId>{5940675A-B579-460E-94D1-54222C63F5DA}</a:tableStyleId>
              </a:tblPr>
              <a:tblGrid>
                <a:gridCol w="1157605"/>
                <a:gridCol w="768985"/>
                <a:gridCol w="2520315"/>
              </a:tblGrid>
              <a:tr h="201295">
                <a:tc rowSpan="4">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文件状态：</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草稿</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正式发布</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正在修改</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文件标识：</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SE2021-G005-软件需求说明书(SRS)</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当前版本：</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0.1</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作者：</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黄依豪、李东泽、梁晓勇</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完成日期：</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2021-10-24</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bldLvl="0" animBg="1"/>
      <p:bldP spid="49" grpId="0" animBg="1"/>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125278"/>
            <a:ext cx="12188238" cy="532736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39" tIns="47369" rIns="94739" bIns="47369" rtlCol="0" anchor="ctr"/>
          <a:lstStyle/>
          <a:p>
            <a:pPr algn="ctr"/>
            <a:endParaRPr lang="zh-CN" altLang="en-US" sz="240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77310" y="1659914"/>
            <a:ext cx="6385137" cy="4258088"/>
          </a:xfrm>
          <a:prstGeom prst="flowChartManualInput">
            <a:avLst/>
          </a:prstGeom>
          <a:noFill/>
          <a:extLst>
            <a:ext uri="{909E8E84-426E-40DD-AFC4-6F175D3DCCD1}">
              <a14:hiddenFill xmlns:a14="http://schemas.microsoft.com/office/drawing/2010/main">
                <a:solidFill>
                  <a:srgbClr val="FFFFFF"/>
                </a:solidFill>
              </a14:hiddenFill>
            </a:ext>
          </a:extLst>
        </p:spPr>
      </p:pic>
      <p:grpSp>
        <p:nvGrpSpPr>
          <p:cNvPr id="3" name="组合 37"/>
          <p:cNvGrpSpPr/>
          <p:nvPr/>
        </p:nvGrpSpPr>
        <p:grpSpPr>
          <a:xfrm>
            <a:off x="1073286" y="1816760"/>
            <a:ext cx="2771935" cy="861443"/>
            <a:chOff x="8641357" y="2133651"/>
            <a:chExt cx="2620431" cy="861643"/>
          </a:xfrm>
        </p:grpSpPr>
        <p:sp>
          <p:nvSpPr>
            <p:cNvPr id="39" name="TextBox 38"/>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en-US" altLang="zh-CN" sz="1465" dirty="0">
                  <a:solidFill>
                    <a:schemeClr val="tx1">
                      <a:lumMod val="65000"/>
                      <a:lumOff val="35000"/>
                    </a:schemeClr>
                  </a:solidFill>
                </a:rPr>
                <a:t>G005</a:t>
              </a:r>
              <a:r>
                <a:rPr lang="zh-CN" altLang="en-US" sz="1465" dirty="0">
                  <a:solidFill>
                    <a:schemeClr val="tx1">
                      <a:lumMod val="65000"/>
                      <a:lumOff val="35000"/>
                    </a:schemeClr>
                  </a:solidFill>
                </a:rPr>
                <a:t>小组</a:t>
              </a:r>
              <a:endParaRPr lang="zh-CN" altLang="en-US" sz="1465" dirty="0">
                <a:solidFill>
                  <a:schemeClr val="tx1">
                    <a:lumMod val="65000"/>
                    <a:lumOff val="35000"/>
                  </a:schemeClr>
                </a:solidFill>
              </a:endParaRPr>
            </a:p>
          </p:txBody>
        </p:sp>
        <p:sp>
          <p:nvSpPr>
            <p:cNvPr id="4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1" name="TextBox 40"/>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投资方、开发方</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1073286" y="3040612"/>
            <a:ext cx="2771935" cy="861443"/>
            <a:chOff x="8641357" y="2133651"/>
            <a:chExt cx="2620431" cy="861643"/>
          </a:xfrm>
        </p:grpSpPr>
        <p:sp>
          <p:nvSpPr>
            <p:cNvPr id="43" name="TextBox 42"/>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浙大城市学院</a:t>
              </a:r>
              <a:endParaRPr lang="zh-CN" altLang="en-US" sz="1465" dirty="0">
                <a:solidFill>
                  <a:schemeClr val="tx1">
                    <a:lumMod val="65000"/>
                    <a:lumOff val="35000"/>
                  </a:schemeClr>
                </a:solidFill>
              </a:endParaRPr>
            </a:p>
          </p:txBody>
        </p:sp>
        <p:sp>
          <p:nvSpPr>
            <p:cNvPr id="4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121882" tIns="60941" rIns="121882" bIns="60941" numCol="1" anchor="t" anchorCtr="0" compatLnSpc="1"/>
            <a:lstStyle/>
            <a:p>
              <a:endParaRPr lang="zh-CN" altLang="en-US" sz="2400"/>
            </a:p>
          </p:txBody>
        </p:sp>
        <p:sp>
          <p:nvSpPr>
            <p:cNvPr id="45" name="TextBox 44"/>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2"/>
                  </a:solidFill>
                  <a:latin typeface="微软雅黑" panose="020B0503020204020204" pitchFamily="34" charset="-122"/>
                  <a:ea typeface="微软雅黑" panose="020B0503020204020204" pitchFamily="34" charset="-122"/>
                </a:rPr>
                <a:t>支持机构</a:t>
              </a:r>
              <a:endParaRPr lang="zh-CN" altLang="zh-CN" sz="2535" dirty="0">
                <a:solidFill>
                  <a:schemeClr val="accent2"/>
                </a:solidFill>
                <a:latin typeface="微软雅黑" panose="020B0503020204020204" pitchFamily="34" charset="-122"/>
                <a:ea typeface="微软雅黑" panose="020B0503020204020204" pitchFamily="34" charset="-122"/>
              </a:endParaRPr>
            </a:p>
          </p:txBody>
        </p:sp>
      </p:grpSp>
      <p:grpSp>
        <p:nvGrpSpPr>
          <p:cNvPr id="5" name="组合 45"/>
          <p:cNvGrpSpPr/>
          <p:nvPr/>
        </p:nvGrpSpPr>
        <p:grpSpPr>
          <a:xfrm>
            <a:off x="1073286" y="4292895"/>
            <a:ext cx="2771935" cy="1659638"/>
            <a:chOff x="8641357" y="2133651"/>
            <a:chExt cx="2620431" cy="1660024"/>
          </a:xfrm>
        </p:grpSpPr>
        <p:sp>
          <p:nvSpPr>
            <p:cNvPr id="47" name="TextBox 46"/>
            <p:cNvSpPr txBox="1"/>
            <p:nvPr/>
          </p:nvSpPr>
          <p:spPr>
            <a:xfrm>
              <a:off x="8785373" y="2637706"/>
              <a:ext cx="2133943" cy="1155969"/>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当然用户：杨枨老师</a:t>
              </a:r>
              <a:endParaRPr lang="zh-CN" altLang="en-US" sz="1465" dirty="0">
                <a:solidFill>
                  <a:schemeClr val="tx1">
                    <a:lumMod val="65000"/>
                    <a:lumOff val="35000"/>
                  </a:schemeClr>
                </a:solidFill>
              </a:endParaRPr>
            </a:p>
            <a:p>
              <a:pPr>
                <a:lnSpc>
                  <a:spcPts val="2075"/>
                </a:lnSpc>
              </a:pPr>
              <a:r>
                <a:rPr lang="zh-CN" altLang="en-US" sz="1465" dirty="0">
                  <a:solidFill>
                    <a:schemeClr val="tx1">
                      <a:lumMod val="65000"/>
                      <a:lumOff val="35000"/>
                    </a:schemeClr>
                  </a:solidFill>
                </a:rPr>
                <a:t>典型用户：黄依豪、李东泽、梁晓勇、黄浩、顾博宇、侯永</a:t>
              </a:r>
              <a:endParaRPr lang="zh-CN" altLang="en-US" sz="1465" dirty="0">
                <a:solidFill>
                  <a:schemeClr val="tx1">
                    <a:lumMod val="65000"/>
                    <a:lumOff val="35000"/>
                  </a:schemeClr>
                </a:solidFill>
              </a:endParaRPr>
            </a:p>
          </p:txBody>
        </p:sp>
        <p:sp>
          <p:nvSpPr>
            <p:cNvPr id="4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9" name="TextBox 48"/>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面向的用户</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 calcmode="lin" valueType="num">
                                      <p:cBhvr>
                                        <p:cTn id="9" dur="750" fill="hold"/>
                                        <p:tgtEl>
                                          <p:spTgt spid="6146"/>
                                        </p:tgtEl>
                                        <p:attrNameLst>
                                          <p:attrName>style.rotation</p:attrName>
                                        </p:attrNameLst>
                                      </p:cBhvr>
                                      <p:tavLst>
                                        <p:tav tm="0">
                                          <p:val>
                                            <p:fltVal val="90"/>
                                          </p:val>
                                        </p:tav>
                                        <p:tav tm="100000">
                                          <p:val>
                                            <p:fltVal val="0"/>
                                          </p:val>
                                        </p:tav>
                                      </p:tavLst>
                                    </p:anim>
                                    <p:animEffect transition="in" filter="fade">
                                      <p:cBhvr>
                                        <p:cTn id="10" dur="750"/>
                                        <p:tgtEl>
                                          <p:spTgt spid="614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90"/>
                                          </p:val>
                                        </p:tav>
                                        <p:tav tm="100000">
                                          <p:val>
                                            <p:fltVal val="0"/>
                                          </p:val>
                                        </p:tav>
                                      </p:tavLst>
                                    </p:anim>
                                    <p:animEffect transition="in" filter="fade">
                                      <p:cBhvr>
                                        <p:cTn id="17" dur="500"/>
                                        <p:tgtEl>
                                          <p:spTgt spid="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9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设计</a:t>
            </a:r>
            <a:r>
              <a:rPr lang="zh-CN" altLang="en-US" sz="3200" b="1" dirty="0">
                <a:solidFill>
                  <a:schemeClr val="accent1"/>
                </a:solidFill>
                <a:latin typeface="微软雅黑" panose="020B0503020204020204" pitchFamily="34" charset="-122"/>
                <a:ea typeface="微软雅黑" panose="020B0503020204020204" pitchFamily="34" charset="-122"/>
                <a:sym typeface="+mn-ea"/>
              </a:rPr>
              <a:t>简述</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HIPO</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1"/>
          <a:stretch>
            <a:fillRect/>
          </a:stretch>
        </p:blipFill>
        <p:spPr>
          <a:xfrm>
            <a:off x="1828165" y="901700"/>
            <a:ext cx="8749030" cy="5645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272790" cy="529590"/>
            <a:chOff x="1873" y="424"/>
            <a:chExt cx="5154"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5043" cy="723"/>
            </a:xfrm>
            <a:prstGeom prst="rect">
              <a:avLst/>
            </a:prstGeom>
          </p:spPr>
          <p:txBody>
            <a:bodyPr wrap="square" lIns="91400" tIns="45699" rIns="91400" bIns="45699">
              <a:spAutoFit/>
            </a:bodyPr>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产品层次方框图</a:t>
              </a:r>
              <a:endParaRPr lang="en-US" altLang="zh-CN" sz="2400" kern="0" dirty="0">
                <a:solidFill>
                  <a:schemeClr val="accent1"/>
                </a:solidFill>
                <a:latin typeface="微软雅黑" panose="020B0503020204020204" pitchFamily="34" charset="-122"/>
                <a:ea typeface="微软雅黑" panose="020B0503020204020204" pitchFamily="34" charset="-122"/>
              </a:endParaRPr>
            </a:p>
          </p:txBody>
        </p:sp>
      </p:grpSp>
      <p:pic>
        <p:nvPicPr>
          <p:cNvPr id="2" name="图片 1" descr="a6de6a245ecba13321be690ab626870"/>
          <p:cNvPicPr>
            <a:picLocks noChangeAspect="1"/>
          </p:cNvPicPr>
          <p:nvPr/>
        </p:nvPicPr>
        <p:blipFill>
          <a:blip r:embed="rId1"/>
          <a:stretch>
            <a:fillRect/>
          </a:stretch>
        </p:blipFill>
        <p:spPr>
          <a:xfrm>
            <a:off x="367665" y="918845"/>
            <a:ext cx="11457305" cy="5708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业务流图</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pic>
        <p:nvPicPr>
          <p:cNvPr id="3" name="图片 2" descr="ec9153e1d1e7f6e8169f01c03891632"/>
          <p:cNvPicPr>
            <a:picLocks noChangeAspect="1"/>
          </p:cNvPicPr>
          <p:nvPr/>
        </p:nvPicPr>
        <p:blipFill>
          <a:blip r:embed="rId1"/>
          <a:stretch>
            <a:fillRect/>
          </a:stretch>
        </p:blipFill>
        <p:spPr>
          <a:xfrm>
            <a:off x="658495" y="993140"/>
            <a:ext cx="10059035" cy="5640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79dafb83-0b84-466f-b979-f72043211d64}"/>
  <p:tag name="TABLE_ENDDRAG_ORIGIN_RECT" val="350*60"/>
  <p:tag name="TABLE_ENDDRAG_RECT" val="11*187*350*60"/>
</p:tagLst>
</file>

<file path=ppt/tags/tag2.xml><?xml version="1.0" encoding="utf-8"?>
<p:tagLst xmlns:p="http://schemas.openxmlformats.org/presentationml/2006/main">
  <p:tag name="KSO_WM_UNIT_PLACING_PICTURE_USER_VIEWPORT" val="{&quot;height&quot;:7501,&quot;width&quot;:3476}"/>
</p:tagLst>
</file>

<file path=ppt/tags/tag3.xml><?xml version="1.0" encoding="utf-8"?>
<p:tagLst xmlns:p="http://schemas.openxmlformats.org/presentationml/2006/main">
  <p:tag name="KSO_WM_UNIT_PLACING_PICTURE_USER_VIEWPORT" val="{&quot;height&quot;:9825,&quot;width&quot;:15915}"/>
</p:tagLst>
</file>

<file path=ppt/tags/tag4.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2269</Words>
  <Application>WPS 演示</Application>
  <PresentationFormat>宽屏</PresentationFormat>
  <Paragraphs>307</Paragraphs>
  <Slides>38</Slides>
  <Notes>24</Notes>
  <HiddenSlides>0</HiddenSlides>
  <MMClips>1</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38</vt:i4>
      </vt:variant>
    </vt:vector>
  </HeadingPairs>
  <TitlesOfParts>
    <vt:vector size="60" baseType="lpstr">
      <vt:lpstr>Arial</vt:lpstr>
      <vt:lpstr>宋体</vt:lpstr>
      <vt:lpstr>Wingdings</vt:lpstr>
      <vt:lpstr>微软雅黑</vt:lpstr>
      <vt:lpstr>Open Sans</vt:lpstr>
      <vt:lpstr>Segoe Print</vt:lpstr>
      <vt:lpstr>经典综艺体简</vt:lpstr>
      <vt:lpstr>锐字云字库美黑体1.0</vt:lpstr>
      <vt:lpstr>Agency FB</vt:lpstr>
      <vt:lpstr>Times New Roman</vt:lpstr>
      <vt:lpstr>小米兰亭_GB外压缩</vt:lpstr>
      <vt:lpstr>Lato Regular</vt:lpstr>
      <vt:lpstr>等线</vt:lpstr>
      <vt:lpstr>黑体</vt:lpstr>
      <vt:lpstr>Arial Unicode MS</vt:lpstr>
      <vt:lpstr>等线 Light</vt:lpstr>
      <vt:lpstr>Gill Sans</vt:lpstr>
      <vt:lpstr>Times New Roman</vt:lpstr>
      <vt:lpstr>Clear Sans Light</vt:lpstr>
      <vt:lpstr>Gill Sans MT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1057</cp:lastModifiedBy>
  <cp:revision>240</cp:revision>
  <dcterms:created xsi:type="dcterms:W3CDTF">2017-06-23T02:08:00Z</dcterms:created>
  <dcterms:modified xsi:type="dcterms:W3CDTF">2021-11-14T11:22:11Z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2052-11.1.0.10009</vt:lpwstr>
  </property>
</Properties>
</file>