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317" r:id="rId3"/>
    <p:sldId id="258" r:id="rId5"/>
    <p:sldId id="259" r:id="rId6"/>
    <p:sldId id="437" r:id="rId7"/>
    <p:sldId id="640" r:id="rId8"/>
    <p:sldId id="639" r:id="rId9"/>
    <p:sldId id="641" r:id="rId10"/>
    <p:sldId id="642" r:id="rId11"/>
    <p:sldId id="643" r:id="rId12"/>
    <p:sldId id="644" r:id="rId13"/>
    <p:sldId id="647" r:id="rId14"/>
    <p:sldId id="645" r:id="rId15"/>
    <p:sldId id="648" r:id="rId16"/>
    <p:sldId id="649" r:id="rId17"/>
    <p:sldId id="478" r:id="rId18"/>
    <p:sldId id="650" r:id="rId19"/>
    <p:sldId id="619" r:id="rId20"/>
    <p:sldId id="651" r:id="rId21"/>
    <p:sldId id="486" r:id="rId22"/>
    <p:sldId id="652" r:id="rId23"/>
    <p:sldId id="653" r:id="rId24"/>
    <p:sldId id="654" r:id="rId25"/>
    <p:sldId id="661" r:id="rId26"/>
    <p:sldId id="662" r:id="rId27"/>
    <p:sldId id="663" r:id="rId28"/>
    <p:sldId id="664" r:id="rId29"/>
    <p:sldId id="665" r:id="rId30"/>
    <p:sldId id="666" r:id="rId31"/>
    <p:sldId id="668" r:id="rId32"/>
    <p:sldId id="669" r:id="rId33"/>
    <p:sldId id="427" r:id="rId34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88"/>
    <a:srgbClr val="F6F6F6"/>
    <a:srgbClr val="00A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7" y="72"/>
      </p:cViewPr>
      <p:guideLst>
        <p:guide orient="horz" pos="2002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6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F7B8-3097-4669-8E62-5BE6BCD9FB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94B9-1F08-48DF-B7B6-E879767F1C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61266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87022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18" y="491612"/>
            <a:ext cx="1723516" cy="399967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397"/>
            <a:ext cx="3416309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ucida Sans" panose="020B060203050402020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ucida Sans" panose="020B060203050402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cover dir="l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cover dir="l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cover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cover dir="l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cover dir="l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cover dir="l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cover dir="l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cover dir="l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4000"/>
                </a:schemeClr>
              </a:gs>
              <a:gs pos="56000">
                <a:srgbClr val="FCFDFA">
                  <a:alpha val="88000"/>
                </a:srgb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22629" y="283635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74144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ransition spd="slow" advClick="0">
    <p:cover dir="l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9525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06"/>
          <a:stretch>
            <a:fillRect/>
          </a:stretch>
        </p:blipFill>
        <p:spPr>
          <a:xfrm rot="16200000">
            <a:off x="6925266" y="1499518"/>
            <a:ext cx="6752664" cy="3772929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5" name="文本框 3"/>
          <p:cNvSpPr txBox="1"/>
          <p:nvPr/>
        </p:nvSpPr>
        <p:spPr>
          <a:xfrm>
            <a:off x="3890645" y="3827780"/>
            <a:ext cx="2045335" cy="64389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sz="36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综艺体繁" panose="02010600000101010101" charset="-122"/>
              </a:rPr>
              <a:t>成果演示</a:t>
            </a:r>
            <a:endParaRPr lang="zh-CN" sz="36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综艺体繁" panose="02010600000101010101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3114260" y="4888220"/>
            <a:ext cx="3018948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汇报组：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G005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     时间：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2021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月</a:t>
            </a:r>
            <a:endParaRPr lang="zh-CN" altLang="zh-CN" sz="1200" dirty="0">
              <a:solidFill>
                <a:schemeClr val="bg1"/>
              </a:solidFill>
              <a:latin typeface="锐字云字库美黑体1.0" panose="02010604000000000000" charset="-122"/>
              <a:ea typeface="锐字云字库美黑体1.0" panose="02010604000000000000" charset="-122"/>
            </a:endParaRPr>
          </a:p>
        </p:txBody>
      </p:sp>
      <p:sp>
        <p:nvSpPr>
          <p:cNvPr id="17" name="原创设计师QQ598969553                 _16"/>
          <p:cNvSpPr txBox="1"/>
          <p:nvPr/>
        </p:nvSpPr>
        <p:spPr>
          <a:xfrm>
            <a:off x="1207770" y="1912620"/>
            <a:ext cx="8996045" cy="1915160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《城院生态圈》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99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1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2650" y="281305"/>
            <a:ext cx="2861310" cy="629602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论坛界面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289300" y="29629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511040" y="3360420"/>
            <a:ext cx="1569720" cy="42164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611995" y="527685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点击评论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1"/>
          </p:cNvCxnSpPr>
          <p:nvPr/>
        </p:nvCxnSpPr>
        <p:spPr>
          <a:xfrm flipV="1">
            <a:off x="8778240" y="5475605"/>
            <a:ext cx="833755" cy="95440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396615" y="5078095"/>
            <a:ext cx="2442845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点击用户进行楼层回复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37"/>
          <p:cNvCxnSpPr>
            <a:endCxn id="6" idx="2"/>
          </p:cNvCxnSpPr>
          <p:nvPr/>
        </p:nvCxnSpPr>
        <p:spPr>
          <a:xfrm flipH="1" flipV="1">
            <a:off x="4618355" y="5783580"/>
            <a:ext cx="1569720" cy="42164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论坛界面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266454" y="2174016"/>
            <a:ext cx="1829546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5181227" y="2571526"/>
            <a:ext cx="1823982" cy="451486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0295" y="527050"/>
            <a:ext cx="3300095" cy="5918200"/>
          </a:xfrm>
          <a:prstGeom prst="rect">
            <a:avLst/>
          </a:prstGeom>
        </p:spPr>
      </p:pic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755" t="452" r="2249" b="650"/>
          <a:stretch>
            <a:fillRect/>
          </a:stretch>
        </p:blipFill>
        <p:spPr>
          <a:xfrm>
            <a:off x="5076190" y="151130"/>
            <a:ext cx="3615055" cy="655637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论坛界面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116580" y="258953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点击添加图片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338320" y="2987040"/>
            <a:ext cx="1152525" cy="14478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21940" y="33972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点击选择主题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H="1" flipV="1">
            <a:off x="4043680" y="737235"/>
            <a:ext cx="1152525" cy="14478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16580" y="117348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点击输入正文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37"/>
          <p:cNvCxnSpPr>
            <a:endCxn id="6" idx="2"/>
          </p:cNvCxnSpPr>
          <p:nvPr/>
        </p:nvCxnSpPr>
        <p:spPr>
          <a:xfrm flipH="1" flipV="1">
            <a:off x="4338320" y="1570990"/>
            <a:ext cx="1085850" cy="11303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29350" y="673100"/>
            <a:ext cx="5692775" cy="1221105"/>
            <a:chOff x="9810" y="1060"/>
            <a:chExt cx="8965" cy="192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25" y="1060"/>
              <a:ext cx="5751" cy="192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3025" y="1097"/>
              <a:ext cx="5751" cy="1886"/>
            </a:xfrm>
            <a:prstGeom prst="rect">
              <a:avLst/>
            </a:prstGeom>
            <a:noFill/>
            <a:ln w="44450">
              <a:solidFill>
                <a:srgbClr val="E5768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Straight Connector 37"/>
            <p:cNvCxnSpPr/>
            <p:nvPr/>
          </p:nvCxnSpPr>
          <p:spPr>
            <a:xfrm>
              <a:off x="9810" y="1519"/>
              <a:ext cx="3185" cy="800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9426575" y="4594860"/>
            <a:ext cx="164782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点击发布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Straight Connector 37"/>
          <p:cNvCxnSpPr>
            <a:endCxn id="12" idx="1"/>
          </p:cNvCxnSpPr>
          <p:nvPr/>
        </p:nvCxnSpPr>
        <p:spPr>
          <a:xfrm flipV="1">
            <a:off x="7446645" y="4793615"/>
            <a:ext cx="1979930" cy="76263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1305" y="218440"/>
            <a:ext cx="3599180" cy="642112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899160"/>
            <a:chOff x="1873" y="424"/>
            <a:chExt cx="2575" cy="1416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1305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动物城友会界面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289300" y="29629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511040" y="3360420"/>
            <a:ext cx="980440" cy="7581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89300" y="48260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发起活动功能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H="1" flipV="1">
            <a:off x="4511040" y="880110"/>
            <a:ext cx="1210310" cy="41084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36100" y="600075"/>
            <a:ext cx="2442845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查看自己加入的活动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37"/>
          <p:cNvCxnSpPr/>
          <p:nvPr/>
        </p:nvCxnSpPr>
        <p:spPr>
          <a:xfrm flipV="1">
            <a:off x="8615680" y="798830"/>
            <a:ext cx="820420" cy="4533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208770" y="4408170"/>
            <a:ext cx="1983740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点击活动可查看详情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37"/>
          <p:cNvCxnSpPr/>
          <p:nvPr/>
        </p:nvCxnSpPr>
        <p:spPr>
          <a:xfrm flipV="1">
            <a:off x="8388350" y="4606925"/>
            <a:ext cx="820420" cy="4533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482600"/>
            <a:ext cx="3441700" cy="6115685"/>
          </a:xfrm>
          <a:prstGeom prst="rect">
            <a:avLst/>
          </a:prstGeom>
        </p:spPr>
      </p:pic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1460" y="207010"/>
            <a:ext cx="3719830" cy="665099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2037080" cy="889402"/>
            <a:chOff x="1873" y="424"/>
            <a:chExt cx="2575" cy="1631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1520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动物城友会界面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423920" y="3368683"/>
            <a:ext cx="175006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输入活动信息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/>
          <p:nvPr/>
        </p:nvCxnSpPr>
        <p:spPr>
          <a:xfrm flipH="1">
            <a:off x="4380921" y="2297818"/>
            <a:ext cx="1694610" cy="1053959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89300" y="48260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选择活动类型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H="1" flipV="1">
            <a:off x="4511040" y="880110"/>
            <a:ext cx="913130" cy="1327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178925" y="252666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填写活动名称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37"/>
          <p:cNvCxnSpPr/>
          <p:nvPr/>
        </p:nvCxnSpPr>
        <p:spPr>
          <a:xfrm>
            <a:off x="5932170" y="1386205"/>
            <a:ext cx="3246755" cy="13392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208770" y="4408170"/>
            <a:ext cx="198374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点击发布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37"/>
          <p:cNvCxnSpPr/>
          <p:nvPr/>
        </p:nvCxnSpPr>
        <p:spPr>
          <a:xfrm flipV="1">
            <a:off x="7599680" y="4606925"/>
            <a:ext cx="1609090" cy="13900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421120" y="462280"/>
            <a:ext cx="5273040" cy="782320"/>
            <a:chOff x="10112" y="728"/>
            <a:chExt cx="8304" cy="1232"/>
          </a:xfrm>
        </p:grpSpPr>
        <p:grpSp>
          <p:nvGrpSpPr>
            <p:cNvPr id="15" name="组合 14"/>
            <p:cNvGrpSpPr/>
            <p:nvPr/>
          </p:nvGrpSpPr>
          <p:grpSpPr>
            <a:xfrm>
              <a:off x="12240" y="728"/>
              <a:ext cx="6176" cy="1232"/>
              <a:chOff x="13025" y="1097"/>
              <a:chExt cx="6176" cy="1232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50" y="1129"/>
                <a:ext cx="6150" cy="1200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13025" y="1097"/>
                <a:ext cx="6176" cy="1231"/>
              </a:xfrm>
              <a:prstGeom prst="rect">
                <a:avLst/>
              </a:prstGeom>
              <a:noFill/>
              <a:ln w="44450">
                <a:solidFill>
                  <a:srgbClr val="E5768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7" name="Straight Connector 37"/>
            <p:cNvCxnSpPr>
              <a:endCxn id="12" idx="1"/>
            </p:cNvCxnSpPr>
            <p:nvPr/>
          </p:nvCxnSpPr>
          <p:spPr>
            <a:xfrm flipV="1">
              <a:off x="10112" y="1344"/>
              <a:ext cx="2128" cy="296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动物城友会界面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1375" y="344805"/>
            <a:ext cx="3479800" cy="616839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719195" y="302958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940935" y="3427095"/>
            <a:ext cx="980440" cy="7581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478530" y="57785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点击筛选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Connector 37"/>
          <p:cNvCxnSpPr>
            <a:endCxn id="5" idx="2"/>
          </p:cNvCxnSpPr>
          <p:nvPr/>
        </p:nvCxnSpPr>
        <p:spPr>
          <a:xfrm flipH="1" flipV="1">
            <a:off x="4700270" y="975360"/>
            <a:ext cx="1365885" cy="29654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82765" y="3876744"/>
            <a:ext cx="30264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动植物科普界面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动植物科普界面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315" y="257175"/>
            <a:ext cx="3582035" cy="634301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556000" y="298196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777740" y="3379470"/>
            <a:ext cx="980440" cy="7581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963545" y="1661795"/>
            <a:ext cx="319087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点击词条查看详细信息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3" idx="2"/>
          </p:cNvCxnSpPr>
          <p:nvPr/>
        </p:nvCxnSpPr>
        <p:spPr>
          <a:xfrm flipH="1" flipV="1">
            <a:off x="4559300" y="2059305"/>
            <a:ext cx="1315085" cy="80391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573135" y="1587500"/>
            <a:ext cx="319087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点击切换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37"/>
          <p:cNvCxnSpPr>
            <a:endCxn id="8" idx="1"/>
          </p:cNvCxnSpPr>
          <p:nvPr/>
        </p:nvCxnSpPr>
        <p:spPr>
          <a:xfrm flipV="1">
            <a:off x="7906385" y="1786255"/>
            <a:ext cx="666750" cy="44386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458595" y="1472565"/>
            <a:ext cx="6371590" cy="2971800"/>
            <a:chOff x="2297" y="2319"/>
            <a:chExt cx="10034" cy="4680"/>
          </a:xfrm>
        </p:grpSpPr>
        <p:grpSp>
          <p:nvGrpSpPr>
            <p:cNvPr id="15" name="组合 14"/>
            <p:cNvGrpSpPr/>
            <p:nvPr/>
          </p:nvGrpSpPr>
          <p:grpSpPr>
            <a:xfrm>
              <a:off x="2297" y="2319"/>
              <a:ext cx="6032" cy="4680"/>
              <a:chOff x="3218" y="2289"/>
              <a:chExt cx="6032" cy="4680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36" y="2289"/>
                <a:ext cx="6015" cy="4680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3218" y="2289"/>
                <a:ext cx="6032" cy="4681"/>
              </a:xfrm>
              <a:prstGeom prst="rect">
                <a:avLst/>
              </a:prstGeom>
              <a:noFill/>
              <a:ln w="44450">
                <a:solidFill>
                  <a:srgbClr val="E5768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" name="Straight Connector 37"/>
            <p:cNvCxnSpPr>
              <a:endCxn id="11" idx="3"/>
            </p:cNvCxnSpPr>
            <p:nvPr/>
          </p:nvCxnSpPr>
          <p:spPr>
            <a:xfrm flipH="1">
              <a:off x="8329" y="3602"/>
              <a:ext cx="4002" cy="1058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665" y="213995"/>
            <a:ext cx="3543300" cy="6330950"/>
          </a:xfrm>
          <a:prstGeom prst="rect">
            <a:avLst/>
          </a:prstGeom>
        </p:spPr>
      </p:pic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3" grpId="0"/>
      <p:bldP spid="3" grpId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65060" y="3866584"/>
            <a:ext cx="18072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785" y="559435"/>
            <a:ext cx="2668270" cy="5873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25" y="2470785"/>
            <a:ext cx="3771900" cy="15335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63140" y="2890520"/>
            <a:ext cx="813435" cy="960755"/>
          </a:xfrm>
          <a:prstGeom prst="rect">
            <a:avLst/>
          </a:prstGeom>
          <a:noFill/>
          <a:ln w="44450">
            <a:solidFill>
              <a:srgbClr val="E576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37"/>
          <p:cNvCxnSpPr/>
          <p:nvPr/>
        </p:nvCxnSpPr>
        <p:spPr>
          <a:xfrm flipH="1">
            <a:off x="3075940" y="2287270"/>
            <a:ext cx="4754245" cy="62357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178840" y="1029902"/>
            <a:ext cx="2149351" cy="2150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830507" y="1419279"/>
            <a:ext cx="2846014" cy="1224524"/>
          </a:xfrm>
          <a:prstGeom prst="rect">
            <a:avLst/>
          </a:prstGeom>
          <a:noFill/>
          <a:ln>
            <a:noFill/>
          </a:ln>
        </p:spPr>
        <p:txBody>
          <a:bodyPr wrap="square" lIns="91400" tIns="45699" rIns="91400" bIns="456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>
              <a:lnSpc>
                <a:spcPct val="120000"/>
              </a:lnSpc>
              <a:defRPr/>
            </a:pPr>
            <a:r>
              <a:rPr lang="zh-CN" altLang="en-US" sz="373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20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120000"/>
              </a:lnSpc>
              <a:defRPr/>
            </a:pPr>
            <a:r>
              <a:rPr lang="en-US" altLang="zh-CN" sz="24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400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-11134" y="4048123"/>
            <a:ext cx="12233163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Oval 4"/>
          <p:cNvSpPr/>
          <p:nvPr/>
        </p:nvSpPr>
        <p:spPr>
          <a:xfrm>
            <a:off x="1121810" y="3887859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3289276" y="3855581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5788642" y="4425297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Oval 4"/>
          <p:cNvSpPr/>
          <p:nvPr/>
        </p:nvSpPr>
        <p:spPr>
          <a:xfrm>
            <a:off x="8131615" y="5012996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83705" y="4509024"/>
            <a:ext cx="10960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01922" y="4509229"/>
            <a:ext cx="14008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38491" y="3388704"/>
            <a:ext cx="23152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动物城友会界面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212088" y="4048374"/>
            <a:ext cx="23152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动植物科普界面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" name="Oval 4"/>
          <p:cNvSpPr/>
          <p:nvPr/>
        </p:nvSpPr>
        <p:spPr>
          <a:xfrm>
            <a:off x="10300140" y="4945686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37813" y="3981064"/>
            <a:ext cx="14008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 bldLvl="0" animBg="1"/>
      <p:bldP spid="48" grpId="0" bldLvl="0" animBg="1"/>
      <p:bldP spid="53" grpId="0" bldLvl="0" animBg="1"/>
      <p:bldP spid="56" grpId="0" bldLvl="0" animBg="1"/>
      <p:bldP spid="59" grpId="0" bldLvl="0" animBg="1"/>
      <p:bldP spid="61" grpId="0"/>
      <p:bldP spid="62" grpId="0"/>
      <p:bldP spid="63" grpId="0"/>
      <p:bldP spid="64" grpId="0"/>
      <p:bldP spid="71" grpId="0"/>
      <p:bldP spid="2" grpId="0" bldLvl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525" y="2470785"/>
            <a:ext cx="3771900" cy="15335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105785" y="2885440"/>
            <a:ext cx="813435" cy="960755"/>
          </a:xfrm>
          <a:prstGeom prst="rect">
            <a:avLst/>
          </a:prstGeom>
          <a:noFill/>
          <a:ln w="44450">
            <a:solidFill>
              <a:srgbClr val="E576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37"/>
          <p:cNvCxnSpPr/>
          <p:nvPr/>
        </p:nvCxnSpPr>
        <p:spPr>
          <a:xfrm flipH="1">
            <a:off x="3919220" y="2470150"/>
            <a:ext cx="3192145" cy="43116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910" y="339725"/>
            <a:ext cx="2728595" cy="6052185"/>
          </a:xfrm>
          <a:prstGeom prst="rect">
            <a:avLst/>
          </a:prstGeom>
        </p:spPr>
      </p:pic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525" y="2470785"/>
            <a:ext cx="3771900" cy="15335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988435" y="2885440"/>
            <a:ext cx="813435" cy="960755"/>
          </a:xfrm>
          <a:prstGeom prst="rect">
            <a:avLst/>
          </a:prstGeom>
          <a:noFill/>
          <a:ln w="44450">
            <a:solidFill>
              <a:srgbClr val="E576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37"/>
          <p:cNvCxnSpPr/>
          <p:nvPr/>
        </p:nvCxnSpPr>
        <p:spPr>
          <a:xfrm flipH="1">
            <a:off x="4801235" y="2599055"/>
            <a:ext cx="2204720" cy="30670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955" y="1736090"/>
            <a:ext cx="3479165" cy="3260090"/>
          </a:xfrm>
          <a:prstGeom prst="rect">
            <a:avLst/>
          </a:prstGeom>
        </p:spPr>
      </p:pic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8540" y="798830"/>
            <a:ext cx="3905250" cy="44386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25" y="2470785"/>
            <a:ext cx="3771900" cy="15335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879975" y="2875915"/>
            <a:ext cx="813435" cy="960755"/>
          </a:xfrm>
          <a:prstGeom prst="rect">
            <a:avLst/>
          </a:prstGeom>
          <a:noFill/>
          <a:ln w="44450">
            <a:solidFill>
              <a:srgbClr val="E576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37"/>
          <p:cNvCxnSpPr/>
          <p:nvPr/>
        </p:nvCxnSpPr>
        <p:spPr>
          <a:xfrm flipH="1">
            <a:off x="5692775" y="2589530"/>
            <a:ext cx="2204720" cy="30670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450580" y="5336540"/>
            <a:ext cx="1872615" cy="45910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（有待改善）</a:t>
            </a:r>
            <a:endParaRPr lang="zh-CN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32040" y="3952944"/>
            <a:ext cx="18072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小组分工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49395" y="400685"/>
          <a:ext cx="6325235" cy="60566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83590"/>
                <a:gridCol w="1509395"/>
                <a:gridCol w="1282700"/>
                <a:gridCol w="431165"/>
                <a:gridCol w="93980"/>
                <a:gridCol w="431800"/>
                <a:gridCol w="537210"/>
                <a:gridCol w="623570"/>
                <a:gridCol w="631825"/>
              </a:tblGrid>
              <a:tr h="22415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姓 名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7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黄依豪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4790">
                <a:tc gridSpan="9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/>
                        <a:t>工 作 安 排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479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工作任务一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制作测试用例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2021/12/12 0：00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测试用例是否完备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55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</a:tr>
              <a:tr h="22479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1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</a:tr>
              <a:tr h="224790"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直属上级或正式员工是否就该工作与你进行沟通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□沟通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479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工作任务二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使用单元测试工具测试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43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2021/12/12 0：00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测试情况是否符合预期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55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</a:tr>
              <a:tr h="22479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1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</a:tr>
              <a:tr h="224790"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直属上级或正式员工是否就该工作与你进行沟通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□沟通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415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工作任务三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完善后端代码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2021/12/12 0：00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运行情况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890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</a:tr>
              <a:tr h="22479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1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</a:tr>
              <a:tr h="224155"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直属上级或正式员工是否就该工作与你进行沟通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£沟通 □未沟通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>
    <p:cover dir="l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小组分工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035425" y="268605"/>
          <a:ext cx="6715125" cy="60610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850"/>
                <a:gridCol w="1453515"/>
                <a:gridCol w="1513840"/>
                <a:gridCol w="458470"/>
                <a:gridCol w="93980"/>
                <a:gridCol w="458470"/>
                <a:gridCol w="571500"/>
                <a:gridCol w="662305"/>
                <a:gridCol w="671195"/>
              </a:tblGrid>
              <a:tr h="22796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姓 名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7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李东泽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7965">
                <a:tc gridSpan="9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/>
                        <a:t>工 作 安 排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796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工作任务一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36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完善前端代码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2021/12/12 10：00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查看运行情况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55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</a:tr>
              <a:tr h="227965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1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</a:tr>
              <a:tr h="227965"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直属上级或正式员工是否就该工作与你进行沟通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□沟通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923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工作任务二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完善后端代码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2021/12/12 0：00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查看服务器情况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55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</a:tr>
              <a:tr h="22860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1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</a:tr>
              <a:tr h="227965"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直属上级或正式员工是否就该工作与你进行沟通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□沟通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796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工作任务三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职员是否认同该工作内容？□认同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职员是否认同该工作目标？□认同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职员是否认同该评价方法？□认同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55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</a:tr>
              <a:tr h="227965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</a:tr>
              <a:tr h="227965"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直属上级或正式员工是否就该工作与你进行沟通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£沟通 □未沟通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>
    <p:cover dir="l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小组分工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035425" y="340360"/>
          <a:ext cx="6372225" cy="5989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88670"/>
                <a:gridCol w="1362075"/>
                <a:gridCol w="1451610"/>
                <a:gridCol w="434975"/>
                <a:gridCol w="93980"/>
                <a:gridCol w="434975"/>
                <a:gridCol w="541655"/>
                <a:gridCol w="627380"/>
                <a:gridCol w="636905"/>
              </a:tblGrid>
              <a:tr h="22542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姓 名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7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梁晓勇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4790">
                <a:tc gridSpan="9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/>
                        <a:t>工 作 安 排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542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工作任务一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11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完善前端代码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8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2021/12/12 0：00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查看运行情况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9080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</a:tr>
              <a:tr h="225425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1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</a:tr>
              <a:tr h="225425"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直属上级或正式员工是否就该工作与你进行沟通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□沟通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606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工作任务二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完善后端代码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8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2021/12/12 10：00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查看服务器情况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9715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</a:tr>
              <a:tr h="225425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1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</a:tr>
              <a:tr h="225425"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直属上级或</a:t>
                      </a:r>
                      <a:r>
                        <a:rPr lang="en-US" sz="900"/>
                        <a:t>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□沟通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542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工作任务三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职员是否认同该工作内容？□认同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8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职员是否认同该工作目标？□认同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60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职员是否认同该评价方法？□认同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9715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</a:tr>
              <a:tr h="22479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</a:tr>
              <a:tr h="225425"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直属上级或正式员工是否就该工作与你进行沟通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£沟通 □未沟通</a:t>
                      </a:r>
                      <a:endParaRPr lang="en-US" altLang="en-US" sz="900"/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>
    <p:cover dir="l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小组分工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56" name="文本框 155"/>
          <p:cNvSpPr txBox="1"/>
          <p:nvPr/>
        </p:nvSpPr>
        <p:spPr>
          <a:xfrm>
            <a:off x="3032125" y="3786505"/>
            <a:ext cx="61277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（等级情况：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5-&gt;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优， 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4-&gt;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良， 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3-&gt;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及格， 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2-&gt;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不及格， 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1-&gt;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未完成）</a:t>
            </a:r>
            <a:endParaRPr 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r"/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</a:rPr>
              <a:t>总评基准分计算公式：完成等级</a:t>
            </a:r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</a:rPr>
              <a:t>总完成等级 </a:t>
            </a:r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*100 + 5</a:t>
            </a:r>
            <a:endParaRPr 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r"/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</a:rPr>
              <a:t>总评分计算公式：总评基准分</a:t>
            </a:r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</a:rPr>
              <a:t>任务难度酌情给分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267710" y="2527300"/>
          <a:ext cx="61277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525"/>
                <a:gridCol w="2043113"/>
                <a:gridCol w="2043112"/>
              </a:tblGrid>
              <a:tr h="2743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完成等级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总评分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黄依豪</a:t>
                      </a:r>
                      <a:endParaRPr lang="en-US" altLang="en-US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（5+4+4）/3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李东泽</a:t>
                      </a:r>
                      <a:endParaRPr lang="en-US" altLang="en-US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（4+4）/2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梁晓勇</a:t>
                      </a:r>
                      <a:endParaRPr lang="en-US" altLang="en-US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（4+4）/2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cover dir="l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H="1" flipV="1">
            <a:off x="406400" y="1122045"/>
            <a:ext cx="3498215" cy="23495"/>
          </a:xfrm>
          <a:prstGeom prst="line">
            <a:avLst/>
          </a:prstGeom>
          <a:ln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71450" y="6420485"/>
            <a:ext cx="5923915" cy="38100"/>
          </a:xfrm>
          <a:prstGeom prst="line">
            <a:avLst/>
          </a:prstGeom>
          <a:ln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配置管理工具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9675" y="1891665"/>
            <a:ext cx="3000375" cy="3333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1468755"/>
            <a:ext cx="6960870" cy="4857115"/>
          </a:xfrm>
          <a:prstGeom prst="rect">
            <a:avLst/>
          </a:prstGeom>
        </p:spPr>
      </p:pic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32040" y="3952944"/>
            <a:ext cx="18072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68260" y="3943419"/>
            <a:ext cx="14008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03633" y="2437856"/>
            <a:ext cx="1384594" cy="572230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参考文献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1189325" y="2891224"/>
            <a:ext cx="4163695" cy="107505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为产品成果演示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defTabSz="914400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暂无参考文献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06"/>
          <a:stretch>
            <a:fillRect/>
          </a:stretch>
        </p:blipFill>
        <p:spPr>
          <a:xfrm rot="16200000">
            <a:off x="6925266" y="1499518"/>
            <a:ext cx="6752664" cy="3772929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5" name="文本框 3"/>
          <p:cNvSpPr txBox="1"/>
          <p:nvPr/>
        </p:nvSpPr>
        <p:spPr>
          <a:xfrm>
            <a:off x="1159426" y="2462615"/>
            <a:ext cx="7719524" cy="131417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ndara Light" panose="020E0502030303020204" charset="0"/>
              </a:rPr>
              <a:t>演讲完毕   谢谢观看</a:t>
            </a:r>
            <a:endParaRPr lang="id-ID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ndara Light" panose="020E0502030303020204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3127512" y="4888220"/>
            <a:ext cx="3018948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汇报组：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G005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      时间：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2021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月</a:t>
            </a:r>
            <a:endParaRPr lang="zh-CN" altLang="zh-CN" sz="1200" dirty="0">
              <a:solidFill>
                <a:schemeClr val="bg1"/>
              </a:solidFill>
              <a:latin typeface="锐字云字库美黑体1.0" panose="02010604000000000000" charset="-122"/>
              <a:ea typeface="锐字云字库美黑体1.0" panose="02010604000000000000" charset="-122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165" y="190500"/>
            <a:ext cx="3554095" cy="633158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Straight Connector 37"/>
          <p:cNvCxnSpPr/>
          <p:nvPr/>
        </p:nvCxnSpPr>
        <p:spPr>
          <a:xfrm flipH="1" flipV="1">
            <a:off x="3555365" y="1338580"/>
            <a:ext cx="2261870" cy="50800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21840" y="1089660"/>
            <a:ext cx="2105660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动物城友会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界面入口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Straight Connector 37"/>
          <p:cNvCxnSpPr/>
          <p:nvPr/>
        </p:nvCxnSpPr>
        <p:spPr>
          <a:xfrm flipV="1">
            <a:off x="8884285" y="538480"/>
            <a:ext cx="877570" cy="132715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99015" y="339725"/>
            <a:ext cx="2105660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动植物科普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界面入口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Straight Connector 37"/>
          <p:cNvCxnSpPr/>
          <p:nvPr/>
        </p:nvCxnSpPr>
        <p:spPr>
          <a:xfrm flipV="1">
            <a:off x="7724775" y="4281170"/>
            <a:ext cx="2060575" cy="3740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937750" y="3974465"/>
            <a:ext cx="1511935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点赞、评论、打赏</a:t>
            </a:r>
            <a:endParaRPr lang="en-US" altLang="zh-CN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37"/>
          <p:cNvCxnSpPr>
            <a:endCxn id="23" idx="1"/>
          </p:cNvCxnSpPr>
          <p:nvPr/>
        </p:nvCxnSpPr>
        <p:spPr>
          <a:xfrm>
            <a:off x="8558530" y="2536825"/>
            <a:ext cx="876935" cy="68516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435465" y="3023235"/>
            <a:ext cx="210566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可设置置顶帖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Connector 37"/>
          <p:cNvCxnSpPr>
            <a:endCxn id="27" idx="3"/>
          </p:cNvCxnSpPr>
          <p:nvPr/>
        </p:nvCxnSpPr>
        <p:spPr>
          <a:xfrm flipH="1" flipV="1">
            <a:off x="5039360" y="692150"/>
            <a:ext cx="1026795" cy="62738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779905" y="278130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/>
          <p:nvPr/>
        </p:nvCxnSpPr>
        <p:spPr>
          <a:xfrm flipH="1" flipV="1">
            <a:off x="3303270" y="3319780"/>
            <a:ext cx="2811145" cy="36703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33700" y="493395"/>
            <a:ext cx="210566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可查看当前热帖</a:t>
            </a:r>
            <a:endParaRPr lang="en-US" altLang="zh-CN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Straight Connector 37"/>
          <p:cNvCxnSpPr/>
          <p:nvPr/>
        </p:nvCxnSpPr>
        <p:spPr>
          <a:xfrm flipH="1">
            <a:off x="4761230" y="5306695"/>
            <a:ext cx="3663315" cy="6534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035300" y="5766435"/>
            <a:ext cx="210566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可设置精华帖</a:t>
            </a:r>
            <a:endParaRPr lang="en-US" altLang="zh-CN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/>
          <p:nvPr/>
        </p:nvCxnSpPr>
        <p:spPr>
          <a:xfrm flipV="1">
            <a:off x="8542655" y="5540375"/>
            <a:ext cx="1500505" cy="23241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195560" y="5233670"/>
            <a:ext cx="151193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搜索帖子</a:t>
            </a:r>
            <a:endParaRPr lang="en-US" altLang="zh-CN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  <p:bldP spid="25" grpId="0"/>
      <p:bldP spid="25" grpId="1"/>
      <p:bldP spid="27" grpId="0"/>
      <p:bldP spid="27" grpId="1"/>
      <p:bldP spid="30" grpId="0"/>
      <p:bldP spid="30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-17" b="215"/>
          <a:stretch>
            <a:fillRect/>
          </a:stretch>
        </p:blipFill>
        <p:spPr>
          <a:xfrm>
            <a:off x="6114415" y="186055"/>
            <a:ext cx="3642360" cy="647192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" name="Straight Connector 37"/>
          <p:cNvCxnSpPr>
            <a:endCxn id="27" idx="1"/>
          </p:cNvCxnSpPr>
          <p:nvPr/>
        </p:nvCxnSpPr>
        <p:spPr>
          <a:xfrm flipV="1">
            <a:off x="8587105" y="934085"/>
            <a:ext cx="1391285" cy="31940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74390" y="2897841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596130" y="3295351"/>
            <a:ext cx="3534410" cy="50800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978390" y="581025"/>
            <a:ext cx="1961515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可滑动切换通知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与私信界面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7" grpId="0"/>
      <p:bldP spid="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5430" y="161925"/>
            <a:ext cx="3667125" cy="653415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238971" y="1415234"/>
            <a:ext cx="1776796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127369" y="1812744"/>
            <a:ext cx="1681760" cy="1315938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7"/>
          <p:cNvCxnSpPr/>
          <p:nvPr/>
        </p:nvCxnSpPr>
        <p:spPr>
          <a:xfrm flipV="1">
            <a:off x="7449671" y="1812744"/>
            <a:ext cx="2365564" cy="607726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852555" y="1104900"/>
            <a:ext cx="2909139" cy="707844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动物较多出没的聚集地</a:t>
            </a:r>
            <a:endParaRPr lang="en-US" altLang="zh-CN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点击可跳转到详细介绍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15" grpId="0"/>
      <p:bldP spid="1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63" r="1767" b="642"/>
          <a:stretch>
            <a:fillRect/>
          </a:stretch>
        </p:blipFill>
        <p:spPr>
          <a:xfrm>
            <a:off x="5057775" y="339725"/>
            <a:ext cx="3473450" cy="622935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709545" y="401129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打开设置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3931285" y="4408805"/>
            <a:ext cx="1349375" cy="26543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39365" y="92392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登录操作按钮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H="1" flipV="1">
            <a:off x="3761105" y="1321435"/>
            <a:ext cx="2259330" cy="65214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683625" y="109664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转发功能按钮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37"/>
          <p:cNvCxnSpPr>
            <a:endCxn id="6" idx="2"/>
          </p:cNvCxnSpPr>
          <p:nvPr/>
        </p:nvCxnSpPr>
        <p:spPr>
          <a:xfrm flipV="1">
            <a:off x="7341235" y="1494155"/>
            <a:ext cx="2564130" cy="192468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62530" y="201676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扫码功能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37"/>
          <p:cNvCxnSpPr>
            <a:endCxn id="8" idx="2"/>
          </p:cNvCxnSpPr>
          <p:nvPr/>
        </p:nvCxnSpPr>
        <p:spPr>
          <a:xfrm flipH="1" flipV="1">
            <a:off x="3684270" y="2414270"/>
            <a:ext cx="2449195" cy="97599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229725" y="238379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平台规则查看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Straight Connector 37"/>
          <p:cNvCxnSpPr>
            <a:endCxn id="10" idx="2"/>
          </p:cNvCxnSpPr>
          <p:nvPr/>
        </p:nvCxnSpPr>
        <p:spPr>
          <a:xfrm flipV="1">
            <a:off x="8270875" y="2781300"/>
            <a:ext cx="2180590" cy="96520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256915" y="3109595"/>
            <a:ext cx="180086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打开客服对话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Straight Connector 37"/>
          <p:cNvCxnSpPr>
            <a:endCxn id="12" idx="2"/>
          </p:cNvCxnSpPr>
          <p:nvPr/>
        </p:nvCxnSpPr>
        <p:spPr>
          <a:xfrm flipH="1" flipV="1">
            <a:off x="4157345" y="3507105"/>
            <a:ext cx="1184910" cy="22288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28265" y="46901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意见反馈功能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Straight Connector 37"/>
          <p:cNvCxnSpPr>
            <a:endCxn id="16" idx="2"/>
          </p:cNvCxnSpPr>
          <p:nvPr/>
        </p:nvCxnSpPr>
        <p:spPr>
          <a:xfrm flipH="1" flipV="1">
            <a:off x="3850005" y="5087620"/>
            <a:ext cx="2063115" cy="35369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903970" y="4276725"/>
            <a:ext cx="1221105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关于我们界面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Connector 37"/>
          <p:cNvCxnSpPr>
            <a:endCxn id="18" idx="2"/>
          </p:cNvCxnSpPr>
          <p:nvPr/>
        </p:nvCxnSpPr>
        <p:spPr>
          <a:xfrm flipV="1">
            <a:off x="8251825" y="4982210"/>
            <a:ext cx="1263015" cy="3746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110" y="339725"/>
            <a:ext cx="3507105" cy="62293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339725"/>
            <a:ext cx="3512185" cy="622998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20" y="339725"/>
            <a:ext cx="3510915" cy="624332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605" y="339725"/>
            <a:ext cx="3483610" cy="62293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285" y="339725"/>
            <a:ext cx="3503930" cy="6229350"/>
          </a:xfrm>
          <a:prstGeom prst="rect">
            <a:avLst/>
          </a:prstGeom>
        </p:spPr>
      </p:pic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4" grpId="0"/>
      <p:bldP spid="4" grpId="1"/>
      <p:bldP spid="6" grpId="0"/>
      <p:bldP spid="6" grpId="1"/>
      <p:bldP spid="8" grpId="0"/>
      <p:bldP spid="8" grpId="1"/>
      <p:bldP spid="10" grpId="0"/>
      <p:bldP spid="10" grpId="1"/>
      <p:bldP spid="12" grpId="0"/>
      <p:bldP spid="12" grpId="1"/>
      <p:bldP spid="16" grpId="0"/>
      <p:bldP spid="16" grpId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91730" y="3943419"/>
            <a:ext cx="18072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论坛界面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5940" y="269240"/>
            <a:ext cx="3540760" cy="630999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论坛界面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289300" y="29629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511040" y="3360420"/>
            <a:ext cx="1257935" cy="60515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627235" y="159448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点击帖子查看详情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V="1">
            <a:off x="8549005" y="1991995"/>
            <a:ext cx="2299970" cy="88963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1055,&quot;width&quot;:6165}"/>
</p:tagLst>
</file>

<file path=ppt/tags/tag2.xml><?xml version="1.0" encoding="utf-8"?>
<p:tagLst xmlns:p="http://schemas.openxmlformats.org/presentationml/2006/main">
  <p:tag name="KSO_WM_UNIT_TABLE_BEAUTIFY" val="smartTable{eaa0c987-ccac-4c95-bd9e-6187a9de8864}"/>
  <p:tag name="TABLE_ENDDRAG_ORIGIN_RECT" val="492*476"/>
  <p:tag name="TABLE_ENDDRAG_RECT" val="320*21*492*476"/>
</p:tagLst>
</file>

<file path=ppt/tags/tag3.xml><?xml version="1.0" encoding="utf-8"?>
<p:tagLst xmlns:p="http://schemas.openxmlformats.org/presentationml/2006/main">
  <p:tag name="KSO_WM_UNIT_TABLE_BEAUTIFY" val="smartTable{9a187c9a-ab9c-48ae-9ad7-500e6c7aa231}"/>
</p:tagLst>
</file>

<file path=ppt/tags/tag4.xml><?xml version="1.0" encoding="utf-8"?>
<p:tagLst xmlns:p="http://schemas.openxmlformats.org/presentationml/2006/main">
  <p:tag name="KSO_WM_UNIT_TABLE_BEAUTIFY" val="smartTable{ead46a16-a0d9-483a-9726-bfaf04ab9b43}"/>
</p:tagLst>
</file>

<file path=ppt/tags/tag5.xml><?xml version="1.0" encoding="utf-8"?>
<p:tagLst xmlns:p="http://schemas.openxmlformats.org/presentationml/2006/main">
  <p:tag name="KSO_WM_UNIT_TABLE_BEAUTIFY" val="smartTable{1d77713a-f8b9-44b8-9c74-3566e29d8964}"/>
</p:tagLst>
</file>

<file path=ppt/tags/tag6.xml><?xml version="1.0" encoding="utf-8"?>
<p:tagLst xmlns:p="http://schemas.openxmlformats.org/presentationml/2006/main">
  <p:tag name="ISPRING_PRESENTATION_TITLE" val="炫彩气泡简洁大气商业计划书PPT模板"/>
  <p:tag name="ISPRING_ULTRA_SCORM_COURSE_ID" val="B6BCA88A-A948-49FB-87E9-F1B64DACEF6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系统信息库"/>
  <p:tag name="ISPRING_PLAYERS_CUSTOMIZATION" val="UEsDBBQAAgAIANZMkE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1kyQ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1kyQ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DWTJB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NZMkE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NZMkE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ZMkE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NZMkE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10yQ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10yQSzeoczFKAAAAawAAABsAAAB1bml2ZXJzYWwvdW5pdmVyc2FsLnBuZy54bWyzsa/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/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+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"/>
</p:tagLst>
</file>

<file path=ppt/theme/theme1.xml><?xml version="1.0" encoding="utf-8"?>
<a:theme xmlns:a="http://schemas.openxmlformats.org/drawingml/2006/main" name="Office 主题​​">
  <a:themeElements>
    <a:clrScheme name="自定义 14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1596F"/>
      </a:accent1>
      <a:accent2>
        <a:srgbClr val="B95496"/>
      </a:accent2>
      <a:accent3>
        <a:srgbClr val="00B0F0"/>
      </a:accent3>
      <a:accent4>
        <a:srgbClr val="E1596F"/>
      </a:accent4>
      <a:accent5>
        <a:srgbClr val="B95496"/>
      </a:accent5>
      <a:accent6>
        <a:srgbClr val="00B0F0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6739</Words>
  <Application>WPS 演示</Application>
  <PresentationFormat>宽屏</PresentationFormat>
  <Paragraphs>1483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Lucida Sans</vt:lpstr>
      <vt:lpstr>汉仪综艺体繁</vt:lpstr>
      <vt:lpstr>锐字云字库美黑体1.0</vt:lpstr>
      <vt:lpstr>黑体</vt:lpstr>
      <vt:lpstr>Agency FB</vt:lpstr>
      <vt:lpstr>Times New Roman</vt:lpstr>
      <vt:lpstr>等线</vt:lpstr>
      <vt:lpstr>Arial Unicode MS</vt:lpstr>
      <vt:lpstr>等线 Light</vt:lpstr>
      <vt:lpstr>Candara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炫彩气泡简洁大气商业计划书PPT模板</dc:title>
  <dc:creator>Administrator</dc:creator>
  <cp:lastModifiedBy>Hyi</cp:lastModifiedBy>
  <cp:revision>258</cp:revision>
  <dcterms:created xsi:type="dcterms:W3CDTF">2017-06-23T02:08:00Z</dcterms:created>
  <dcterms:modified xsi:type="dcterms:W3CDTF">2021-12-28T14:03:02Z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FF00E69F3AD54A2AA5FF90F23E494BB3</vt:lpwstr>
  </property>
  <property fmtid="{D5CDD505-2E9C-101B-9397-08002B2CF9AE}" pid="3" name="KSOProductBuildVer">
    <vt:lpwstr>2052-11.1.0.11194</vt:lpwstr>
  </property>
</Properties>
</file>