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317" r:id="rId3"/>
    <p:sldId id="258" r:id="rId5"/>
    <p:sldId id="259" r:id="rId6"/>
    <p:sldId id="437" r:id="rId7"/>
    <p:sldId id="640" r:id="rId8"/>
    <p:sldId id="639" r:id="rId9"/>
    <p:sldId id="641" r:id="rId10"/>
    <p:sldId id="642" r:id="rId11"/>
    <p:sldId id="643" r:id="rId12"/>
    <p:sldId id="644" r:id="rId13"/>
    <p:sldId id="647" r:id="rId14"/>
    <p:sldId id="645" r:id="rId15"/>
    <p:sldId id="646" r:id="rId16"/>
    <p:sldId id="648" r:id="rId17"/>
    <p:sldId id="649" r:id="rId18"/>
    <p:sldId id="478" r:id="rId19"/>
    <p:sldId id="650" r:id="rId20"/>
    <p:sldId id="619" r:id="rId21"/>
    <p:sldId id="651" r:id="rId22"/>
    <p:sldId id="486" r:id="rId23"/>
    <p:sldId id="652" r:id="rId24"/>
    <p:sldId id="653" r:id="rId25"/>
    <p:sldId id="654" r:id="rId26"/>
    <p:sldId id="661" r:id="rId27"/>
    <p:sldId id="662" r:id="rId28"/>
    <p:sldId id="663" r:id="rId29"/>
    <p:sldId id="664" r:id="rId30"/>
    <p:sldId id="665" r:id="rId31"/>
    <p:sldId id="666" r:id="rId32"/>
    <p:sldId id="427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88"/>
    <a:srgbClr val="F6F6F6"/>
    <a:srgbClr val="00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0" y="19"/>
      </p:cViewPr>
      <p:guideLst>
        <p:guide orient="horz" pos="1972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6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F7B8-3097-4669-8E62-5BE6BCD9FB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61266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87022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ucida Sans" panose="020B060203050402020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ucida Sans" panose="020B0602030504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4000"/>
                </a:schemeClr>
              </a:gs>
              <a:gs pos="56000">
                <a:srgbClr val="FCFDFA">
                  <a:alpha val="88000"/>
                </a:srgb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22629" y="283635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74144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9525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06"/>
          <a:stretch>
            <a:fillRect/>
          </a:stretch>
        </p:blipFill>
        <p:spPr>
          <a:xfrm rot="16200000">
            <a:off x="6925266" y="1499518"/>
            <a:ext cx="6752664" cy="3772929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5" name="文本框 3"/>
          <p:cNvSpPr txBox="1"/>
          <p:nvPr/>
        </p:nvSpPr>
        <p:spPr>
          <a:xfrm>
            <a:off x="3890645" y="3827780"/>
            <a:ext cx="2045335" cy="64389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sz="36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综艺体繁" panose="02010600000101010101" charset="-122"/>
              </a:rPr>
              <a:t>成果演示</a:t>
            </a:r>
            <a:endParaRPr lang="zh-CN" sz="36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综艺体繁" panose="02010600000101010101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114260" y="4888220"/>
            <a:ext cx="301894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汇报组：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G005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  时间：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2021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  <p:sp>
        <p:nvSpPr>
          <p:cNvPr id="17" name="原创设计师QQ598969553                 _16"/>
          <p:cNvSpPr txBox="1"/>
          <p:nvPr/>
        </p:nvSpPr>
        <p:spPr>
          <a:xfrm>
            <a:off x="1207770" y="1912620"/>
            <a:ext cx="8996045" cy="191516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《城院生态圈》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9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1475" y="153670"/>
            <a:ext cx="3657600" cy="655129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1095375" cy="5657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1517015" cy="4514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70295" y="527050"/>
            <a:ext cx="3300095" cy="591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755" t="452" r="2249" b="650"/>
          <a:stretch>
            <a:fillRect/>
          </a:stretch>
        </p:blipFill>
        <p:spPr>
          <a:xfrm>
            <a:off x="5076190" y="151130"/>
            <a:ext cx="3615055" cy="65563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116580" y="258953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点击添加图片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338320" y="2987040"/>
            <a:ext cx="1152525" cy="1447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21940" y="33972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点击选择主题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043680" y="737235"/>
            <a:ext cx="1152525" cy="1447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16580" y="117348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点击输入正文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>
            <a:endCxn id="6" idx="2"/>
          </p:cNvCxnSpPr>
          <p:nvPr/>
        </p:nvCxnSpPr>
        <p:spPr>
          <a:xfrm flipH="1" flipV="1">
            <a:off x="4338320" y="1570990"/>
            <a:ext cx="1085850" cy="1130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29350" y="673100"/>
            <a:ext cx="5692775" cy="1221105"/>
            <a:chOff x="9810" y="1060"/>
            <a:chExt cx="8965" cy="192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5" y="1060"/>
              <a:ext cx="5751" cy="192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3025" y="1097"/>
              <a:ext cx="5751" cy="1886"/>
            </a:xfrm>
            <a:prstGeom prst="rect">
              <a:avLst/>
            </a:prstGeom>
            <a:noFill/>
            <a:ln w="44450">
              <a:solidFill>
                <a:srgbClr val="E5768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Straight Connector 37"/>
            <p:cNvCxnSpPr/>
            <p:nvPr/>
          </p:nvCxnSpPr>
          <p:spPr>
            <a:xfrm>
              <a:off x="9810" y="1519"/>
              <a:ext cx="3185" cy="800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9426575" y="4594860"/>
            <a:ext cx="164782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点击发布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7"/>
          <p:cNvCxnSpPr>
            <a:endCxn id="12" idx="1"/>
          </p:cNvCxnSpPr>
          <p:nvPr/>
        </p:nvCxnSpPr>
        <p:spPr>
          <a:xfrm flipV="1">
            <a:off x="7446645" y="4793615"/>
            <a:ext cx="1979930" cy="76263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82765" y="3876744"/>
            <a:ext cx="30264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动物城友会界面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305" y="218440"/>
            <a:ext cx="3599180" cy="64211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899160"/>
            <a:chOff x="1873" y="424"/>
            <a:chExt cx="2575" cy="1416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1305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89300" y="4826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发起活动功能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511040" y="880110"/>
            <a:ext cx="1210310" cy="4108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36100" y="600075"/>
            <a:ext cx="244284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查看自己加入的活动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/>
          <p:nvPr/>
        </p:nvCxnSpPr>
        <p:spPr>
          <a:xfrm flipV="1">
            <a:off x="8615680" y="798830"/>
            <a:ext cx="820420" cy="4533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208770" y="4408170"/>
            <a:ext cx="198374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点击活动可查看详情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/>
          <p:nvPr/>
        </p:nvCxnSpPr>
        <p:spPr>
          <a:xfrm flipV="1">
            <a:off x="8388350" y="4606925"/>
            <a:ext cx="820420" cy="4533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482600"/>
            <a:ext cx="3441700" cy="6115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1460" y="207010"/>
            <a:ext cx="3719830" cy="66509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2037080" cy="889402"/>
            <a:chOff x="1873" y="424"/>
            <a:chExt cx="2575" cy="1631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1520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760980" y="325183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输入活动信息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0"/>
          </p:cNvCxnSpPr>
          <p:nvPr/>
        </p:nvCxnSpPr>
        <p:spPr>
          <a:xfrm flipH="1">
            <a:off x="3982720" y="1971040"/>
            <a:ext cx="1776730" cy="128079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89300" y="4826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选择活动类型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511040" y="880110"/>
            <a:ext cx="913130" cy="1327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178925" y="252666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填写活动名称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/>
          <p:nvPr/>
        </p:nvCxnSpPr>
        <p:spPr>
          <a:xfrm>
            <a:off x="5932170" y="1386205"/>
            <a:ext cx="3246755" cy="13392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208770" y="4408170"/>
            <a:ext cx="198374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点击发布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/>
          <p:nvPr/>
        </p:nvCxnSpPr>
        <p:spPr>
          <a:xfrm flipV="1">
            <a:off x="7599680" y="4606925"/>
            <a:ext cx="1609090" cy="13900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421120" y="462280"/>
            <a:ext cx="5273040" cy="782320"/>
            <a:chOff x="10112" y="728"/>
            <a:chExt cx="8304" cy="1232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40" y="728"/>
              <a:ext cx="6176" cy="1232"/>
              <a:chOff x="13025" y="1097"/>
              <a:chExt cx="6176" cy="1232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50" y="1129"/>
                <a:ext cx="6150" cy="1200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13025" y="1097"/>
                <a:ext cx="6176" cy="1231"/>
              </a:xfrm>
              <a:prstGeom prst="rect">
                <a:avLst/>
              </a:prstGeom>
              <a:noFill/>
              <a:ln w="44450">
                <a:solidFill>
                  <a:srgbClr val="E5768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7" name="Straight Connector 37"/>
            <p:cNvCxnSpPr>
              <a:endCxn id="12" idx="1"/>
            </p:cNvCxnSpPr>
            <p:nvPr/>
          </p:nvCxnSpPr>
          <p:spPr>
            <a:xfrm flipV="1">
              <a:off x="10112" y="1344"/>
              <a:ext cx="2128" cy="296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375" y="344805"/>
            <a:ext cx="3479800" cy="616839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719195" y="302958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940935" y="3427095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478530" y="57785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点击筛选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37"/>
          <p:cNvCxnSpPr>
            <a:endCxn id="5" idx="2"/>
          </p:cNvCxnSpPr>
          <p:nvPr/>
        </p:nvCxnSpPr>
        <p:spPr>
          <a:xfrm flipH="1" flipV="1">
            <a:off x="4700270" y="975360"/>
            <a:ext cx="1365885" cy="2965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82765" y="3876744"/>
            <a:ext cx="30264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动植物科普界面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动植物科普界面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315" y="257175"/>
            <a:ext cx="3582035" cy="634301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556000" y="298196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777740" y="3379470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963545" y="1661795"/>
            <a:ext cx="319087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点击词条查看详细信息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3" idx="2"/>
          </p:cNvCxnSpPr>
          <p:nvPr/>
        </p:nvCxnSpPr>
        <p:spPr>
          <a:xfrm flipH="1" flipV="1">
            <a:off x="4559300" y="2059305"/>
            <a:ext cx="1315085" cy="80391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73135" y="1587500"/>
            <a:ext cx="319087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点击切换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>
            <a:endCxn id="8" idx="1"/>
          </p:cNvCxnSpPr>
          <p:nvPr/>
        </p:nvCxnSpPr>
        <p:spPr>
          <a:xfrm flipV="1">
            <a:off x="7906385" y="1786255"/>
            <a:ext cx="666750" cy="4438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458595" y="1472565"/>
            <a:ext cx="6371590" cy="2971800"/>
            <a:chOff x="2297" y="2319"/>
            <a:chExt cx="10034" cy="4680"/>
          </a:xfrm>
        </p:grpSpPr>
        <p:grpSp>
          <p:nvGrpSpPr>
            <p:cNvPr id="15" name="组合 14"/>
            <p:cNvGrpSpPr/>
            <p:nvPr/>
          </p:nvGrpSpPr>
          <p:grpSpPr>
            <a:xfrm>
              <a:off x="2297" y="2319"/>
              <a:ext cx="6032" cy="4680"/>
              <a:chOff x="3218" y="2289"/>
              <a:chExt cx="6032" cy="468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6" y="2289"/>
                <a:ext cx="6015" cy="4680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3218" y="2289"/>
                <a:ext cx="6032" cy="4681"/>
              </a:xfrm>
              <a:prstGeom prst="rect">
                <a:avLst/>
              </a:prstGeom>
              <a:noFill/>
              <a:ln w="44450">
                <a:solidFill>
                  <a:srgbClr val="E5768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6" name="Straight Connector 37"/>
            <p:cNvCxnSpPr>
              <a:endCxn id="11" idx="3"/>
            </p:cNvCxnSpPr>
            <p:nvPr/>
          </p:nvCxnSpPr>
          <p:spPr>
            <a:xfrm flipH="1">
              <a:off x="8329" y="3602"/>
              <a:ext cx="4002" cy="1058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315" y="257175"/>
            <a:ext cx="3543300" cy="633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8" grpId="0"/>
      <p:bldP spid="3" grpId="1"/>
      <p:bldP spid="25" grpId="1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65060" y="3866584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78840" y="1029902"/>
            <a:ext cx="2149351" cy="2150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830507" y="1419279"/>
            <a:ext cx="2846014" cy="1224524"/>
          </a:xfrm>
          <a:prstGeom prst="rect">
            <a:avLst/>
          </a:prstGeom>
          <a:noFill/>
          <a:ln>
            <a:noFill/>
          </a:ln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373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-1113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Oval 4"/>
          <p:cNvSpPr/>
          <p:nvPr/>
        </p:nvSpPr>
        <p:spPr>
          <a:xfrm>
            <a:off x="1121810" y="3887859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3289276" y="3855581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5788642" y="4425297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Oval 4"/>
          <p:cNvSpPr/>
          <p:nvPr/>
        </p:nvSpPr>
        <p:spPr>
          <a:xfrm>
            <a:off x="8131615" y="501299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83705" y="4509024"/>
            <a:ext cx="10960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01922" y="4509229"/>
            <a:ext cx="14008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38491" y="3388704"/>
            <a:ext cx="23152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动物城友会界面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212088" y="4048374"/>
            <a:ext cx="23152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动植物科普界面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Oval 4"/>
          <p:cNvSpPr/>
          <p:nvPr/>
        </p:nvSpPr>
        <p:spPr>
          <a:xfrm>
            <a:off x="10300140" y="494568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7813" y="3981064"/>
            <a:ext cx="14008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bldLvl="0" animBg="1"/>
      <p:bldP spid="48" grpId="0" bldLvl="0" animBg="1"/>
      <p:bldP spid="53" grpId="0" bldLvl="0" animBg="1"/>
      <p:bldP spid="56" grpId="0" bldLvl="0" animBg="1"/>
      <p:bldP spid="59" grpId="0" bldLvl="0" animBg="1"/>
      <p:bldP spid="61" grpId="0"/>
      <p:bldP spid="62" grpId="0"/>
      <p:bldP spid="63" grpId="0"/>
      <p:bldP spid="64" grpId="0"/>
      <p:bldP spid="71" grpId="0"/>
      <p:bldP spid="2" grpId="0" bldLvl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785" y="559435"/>
            <a:ext cx="2668270" cy="587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63140" y="289052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3075940" y="2287270"/>
            <a:ext cx="4754245" cy="62357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05785" y="288544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3919220" y="2470150"/>
            <a:ext cx="3192145" cy="4311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10" y="339725"/>
            <a:ext cx="2728595" cy="6052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88435" y="288544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4801235" y="2599055"/>
            <a:ext cx="2204720" cy="3067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55" y="1736090"/>
            <a:ext cx="3479165" cy="326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8540" y="798830"/>
            <a:ext cx="3905250" cy="44386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79975" y="2875915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5692775" y="2589530"/>
            <a:ext cx="2204720" cy="3067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450580" y="5336540"/>
            <a:ext cx="1872615" cy="45910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defTabSz="914400">
              <a:defRPr/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（有待改善）</a:t>
            </a:r>
            <a:endParaRPr lang="zh-CN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32040" y="3952944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小组分工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49395" y="400685"/>
          <a:ext cx="6250940" cy="6056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3590"/>
                <a:gridCol w="1509395"/>
                <a:gridCol w="1282700"/>
                <a:gridCol w="431165"/>
                <a:gridCol w="19685"/>
                <a:gridCol w="431800"/>
                <a:gridCol w="537210"/>
                <a:gridCol w="623570"/>
                <a:gridCol w="631825"/>
              </a:tblGrid>
              <a:tr h="22415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姓 名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黄依豪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790">
                <a:tc gridSpan="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工 作 安 排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79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工作任务一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制作测试用例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测试用例是否完备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479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</a:tr>
              <a:tr h="22479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79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工作任务二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使用单元测试工具测试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43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测试情况是否符合预期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479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</a:tr>
              <a:tr h="224790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直属上级或正式员工是否就该工作与你进行沟通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15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工作任务三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完善后端代码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2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运行情况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89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479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1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415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£沟通 □未沟通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035425" y="268605"/>
          <a:ext cx="6641465" cy="60610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1850"/>
                <a:gridCol w="1453515"/>
                <a:gridCol w="1513840"/>
                <a:gridCol w="458470"/>
                <a:gridCol w="20320"/>
                <a:gridCol w="458470"/>
                <a:gridCol w="571500"/>
                <a:gridCol w="662305"/>
                <a:gridCol w="671195"/>
              </a:tblGrid>
              <a:tr h="22796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姓 名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李东泽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7965">
                <a:tc gridSpan="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工 作 安 排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796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工作任务一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36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完善前端代码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2021/12/12 10：00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3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查看运行情况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7965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</a:tr>
              <a:tr h="22796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923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工作任务二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3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完善后端代码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30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查看服务器情况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860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</a:tr>
              <a:tr h="22796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直属上级或正式员工是否就该工作与你进行沟通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796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工作任务三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职员是否认同该工作内容？□认同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37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职员是否认同该工作目标？□认同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职员是否认同该评价方法？□认同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225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7965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796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£沟通 □未沟通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035425" y="340360"/>
          <a:ext cx="6297295" cy="5989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88670"/>
                <a:gridCol w="1362075"/>
                <a:gridCol w="1451610"/>
                <a:gridCol w="434975"/>
                <a:gridCol w="19050"/>
                <a:gridCol w="434975"/>
                <a:gridCol w="541655"/>
                <a:gridCol w="627380"/>
                <a:gridCol w="636905"/>
              </a:tblGrid>
              <a:tr h="225425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姓 名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梁晓勇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4790">
                <a:tc gridSpan="9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/>
                        <a:t>工 作 安 排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542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工作任务一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711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完善前端代码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2021/12/12 0：00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查看运行情况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9080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5425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</a:tr>
              <a:tr h="2254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6060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工作任务二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完善后端代码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2021/12/12 10：00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69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查看服务器情况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职员是否认同该评价方法？R认同 □不认同 □其他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971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5425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1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</a:tr>
              <a:tr h="2254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直属上级或</a:t>
                      </a:r>
                      <a:r>
                        <a:rPr lang="en-US" sz="900"/>
                        <a:t>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□沟通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5425"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工作任务三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/>
                        <a:t>完成情况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90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工作内容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职员是否认同该工作内容？□认同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工作目标完成时间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职员是否认同该工作目标？□认同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6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评价方法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职员是否认同该评价方法？□认同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59715"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评价结果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rowSpan="2"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/>
                        <a:t> </a:t>
                      </a:r>
                      <a:endParaRPr lang="en-US" altLang="en-US" sz="1000"/>
                    </a:p>
                  </a:txBody>
                  <a:tcPr marL="68580" marR="68580" marT="0" marB="0" vert="horz" anchor="ctr" anchorCtr="0"/>
                </a:tc>
                <a:tc rowSpan="2"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优秀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良好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合格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待改进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未完成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479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 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</a:tr>
              <a:tr h="225425">
                <a:tc grid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直属上级或正式员工是否就该工作与你进行沟通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gridSpan="6">
                  <a:txBody>
                    <a:bodyPr/>
                    <a:p>
                      <a:pPr indent="0">
                        <a:buNone/>
                      </a:pPr>
                      <a:r>
                        <a:rPr lang="en-US" sz="900"/>
                        <a:t>£沟通 □未沟通</a:t>
                      </a:r>
                      <a:endParaRPr lang="en-US" altLang="en-US" sz="900"/>
                    </a:p>
                  </a:txBody>
                  <a:tcPr marL="68580" marR="68580" marT="0" marB="0" vert="horz"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小组分工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sp>
        <p:nvSpPr>
          <p:cNvPr id="156" name="文本框 155"/>
          <p:cNvSpPr txBox="1"/>
          <p:nvPr/>
        </p:nvSpPr>
        <p:spPr>
          <a:xfrm>
            <a:off x="3032125" y="3786505"/>
            <a:ext cx="61277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r"/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（等级情况：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5-&gt;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优，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4-&gt;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良，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3-&gt;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及格，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2-&gt;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不及格， </a:t>
            </a:r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1-&gt;</a:t>
            </a:r>
            <a:r>
              <a:rPr lang="zh-CN" sz="1200" b="1">
                <a:latin typeface="Times New Roman" panose="02020603050405020304" pitchFamily="18" charset="0"/>
                <a:ea typeface="宋体" panose="02010600030101010101" pitchFamily="2" charset="-122"/>
              </a:rPr>
              <a:t>未完成）</a:t>
            </a:r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总评基准分计算公式：完成等级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总完成等级 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*100 + 5</a:t>
            </a:r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总评分计算公式：总评基准分</a:t>
            </a:r>
            <a:r>
              <a:rPr lang="en-US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b="1">
                <a:latin typeface="Times New Roman" panose="02020603050405020304" pitchFamily="18" charset="0"/>
                <a:ea typeface="宋体" panose="02010600030101010101" pitchFamily="2" charset="-122"/>
              </a:rPr>
              <a:t>任务难度酌情给分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67710" y="2527300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1525"/>
                <a:gridCol w="2043113"/>
                <a:gridCol w="2043112"/>
              </a:tblGrid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完成等级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总评分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黄依豪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（5+4+4）/3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李东泽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（4+4）/2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86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梁晓勇</a:t>
                      </a:r>
                      <a:endParaRPr lang="en-US" altLang="en-US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（4+4）/2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85</a:t>
                      </a:r>
                      <a:endParaRPr lang="en-US" altLang="en-US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 flipH="1" flipV="1">
            <a:off x="406400" y="1122045"/>
            <a:ext cx="3498215" cy="23495"/>
          </a:xfrm>
          <a:prstGeom prst="line">
            <a:avLst/>
          </a:prstGeom>
          <a:ln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71450" y="6420485"/>
            <a:ext cx="5923915" cy="38100"/>
          </a:xfrm>
          <a:prstGeom prst="line">
            <a:avLst/>
          </a:prstGeom>
          <a:ln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配置管理工具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9675" y="1891665"/>
            <a:ext cx="3000375" cy="3333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90" y="1238885"/>
            <a:ext cx="6932295" cy="5030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68260" y="3943419"/>
            <a:ext cx="14008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03633" y="2437856"/>
            <a:ext cx="1384594" cy="57223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06"/>
          <a:stretch>
            <a:fillRect/>
          </a:stretch>
        </p:blipFill>
        <p:spPr>
          <a:xfrm rot="16200000">
            <a:off x="6925266" y="1499518"/>
            <a:ext cx="6752664" cy="3772929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5" name="文本框 3"/>
          <p:cNvSpPr txBox="1"/>
          <p:nvPr/>
        </p:nvSpPr>
        <p:spPr>
          <a:xfrm>
            <a:off x="1159426" y="2462615"/>
            <a:ext cx="7719524" cy="131417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ndara Light" panose="020E0502030303020204" charset="0"/>
              </a:rPr>
              <a:t>演讲完毕   谢谢观看</a:t>
            </a:r>
            <a:endParaRPr lang="id-ID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ndara Light" panose="020E050203030302020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127512" y="4888220"/>
            <a:ext cx="301894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汇报组：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G005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   时间：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2021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168275"/>
            <a:ext cx="3659505" cy="652081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37"/>
          <p:cNvCxnSpPr/>
          <p:nvPr/>
        </p:nvCxnSpPr>
        <p:spPr>
          <a:xfrm flipH="1" flipV="1">
            <a:off x="3555365" y="1338580"/>
            <a:ext cx="226187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21840" y="1089660"/>
            <a:ext cx="210566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动物城友会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界面入口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Straight Connector 37"/>
          <p:cNvCxnSpPr/>
          <p:nvPr/>
        </p:nvCxnSpPr>
        <p:spPr>
          <a:xfrm flipV="1">
            <a:off x="8884285" y="538480"/>
            <a:ext cx="877570" cy="132715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99015" y="339725"/>
            <a:ext cx="210566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动植物科普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界面入口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Connector 37"/>
          <p:cNvCxnSpPr/>
          <p:nvPr/>
        </p:nvCxnSpPr>
        <p:spPr>
          <a:xfrm flipV="1">
            <a:off x="7724775" y="4281170"/>
            <a:ext cx="2060575" cy="3740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937750" y="3974465"/>
            <a:ext cx="151193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点赞、评论、打赏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37"/>
          <p:cNvCxnSpPr>
            <a:endCxn id="23" idx="1"/>
          </p:cNvCxnSpPr>
          <p:nvPr/>
        </p:nvCxnSpPr>
        <p:spPr>
          <a:xfrm>
            <a:off x="8558530" y="2536825"/>
            <a:ext cx="876935" cy="6851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435465" y="302323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可设置置顶帖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Connector 37"/>
          <p:cNvCxnSpPr>
            <a:endCxn id="27" idx="3"/>
          </p:cNvCxnSpPr>
          <p:nvPr/>
        </p:nvCxnSpPr>
        <p:spPr>
          <a:xfrm flipH="1" flipV="1">
            <a:off x="5039360" y="692150"/>
            <a:ext cx="1026795" cy="6273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79905" y="27813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/>
          <p:nvPr/>
        </p:nvCxnSpPr>
        <p:spPr>
          <a:xfrm flipH="1" flipV="1">
            <a:off x="3303270" y="3319780"/>
            <a:ext cx="2811145" cy="3670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33700" y="49339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可查看当前热帖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Straight Connector 37"/>
          <p:cNvCxnSpPr/>
          <p:nvPr/>
        </p:nvCxnSpPr>
        <p:spPr>
          <a:xfrm flipH="1">
            <a:off x="4761230" y="5306695"/>
            <a:ext cx="3663315" cy="6534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035300" y="576643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可设置精华帖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  <p:bldP spid="30" grpId="0"/>
      <p:bldP spid="17" grpId="1"/>
      <p:bldP spid="19" grpId="1"/>
      <p:bldP spid="21" grpId="1"/>
      <p:bldP spid="23" grpId="1"/>
      <p:bldP spid="25" grpId="1"/>
      <p:bldP spid="27" grpId="1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-17" b="215"/>
          <a:stretch>
            <a:fillRect/>
          </a:stretch>
        </p:blipFill>
        <p:spPr>
          <a:xfrm>
            <a:off x="6114415" y="186055"/>
            <a:ext cx="3642360" cy="64719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37"/>
          <p:cNvCxnSpPr/>
          <p:nvPr/>
        </p:nvCxnSpPr>
        <p:spPr>
          <a:xfrm flipH="1" flipV="1">
            <a:off x="3555365" y="1338580"/>
            <a:ext cx="226187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21840" y="1089660"/>
            <a:ext cx="210566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动物城友会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界面入口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Connector 37"/>
          <p:cNvCxnSpPr>
            <a:endCxn id="27" idx="1"/>
          </p:cNvCxnSpPr>
          <p:nvPr/>
        </p:nvCxnSpPr>
        <p:spPr>
          <a:xfrm flipV="1">
            <a:off x="8587105" y="934085"/>
            <a:ext cx="1391285" cy="3194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79905" y="27813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3001645" y="3178810"/>
            <a:ext cx="353441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978390" y="581025"/>
            <a:ext cx="196151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可滑动切换通知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与私信界面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7" grpId="0"/>
      <p:bldP spid="17" grpId="1"/>
      <p:bldP spid="25" grpId="1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4045" y="138430"/>
            <a:ext cx="3716020" cy="658939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779905" y="27813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3001645" y="3178810"/>
            <a:ext cx="353441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63" r="1767" b="642"/>
          <a:stretch>
            <a:fillRect/>
          </a:stretch>
        </p:blipFill>
        <p:spPr>
          <a:xfrm>
            <a:off x="5057775" y="339725"/>
            <a:ext cx="3473450" cy="62293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709545" y="401129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打开设置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3931285" y="4408805"/>
            <a:ext cx="1349375" cy="2654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39365" y="92392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登录操作按钮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3761105" y="1321435"/>
            <a:ext cx="2259330" cy="6521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683625" y="109664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转发功能按钮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>
            <a:endCxn id="6" idx="2"/>
          </p:cNvCxnSpPr>
          <p:nvPr/>
        </p:nvCxnSpPr>
        <p:spPr>
          <a:xfrm flipV="1">
            <a:off x="7341235" y="1494155"/>
            <a:ext cx="2564130" cy="19246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62530" y="201676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>
            <a:endCxn id="8" idx="2"/>
          </p:cNvCxnSpPr>
          <p:nvPr/>
        </p:nvCxnSpPr>
        <p:spPr>
          <a:xfrm flipH="1" flipV="1">
            <a:off x="3684270" y="2414270"/>
            <a:ext cx="2449195" cy="97599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229725" y="238379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平台规则查看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Straight Connector 37"/>
          <p:cNvCxnSpPr>
            <a:endCxn id="10" idx="2"/>
          </p:cNvCxnSpPr>
          <p:nvPr/>
        </p:nvCxnSpPr>
        <p:spPr>
          <a:xfrm flipV="1">
            <a:off x="8270875" y="2781300"/>
            <a:ext cx="2180590" cy="9652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56915" y="3109595"/>
            <a:ext cx="18008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打开客服对话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7"/>
          <p:cNvCxnSpPr>
            <a:endCxn id="12" idx="2"/>
          </p:cNvCxnSpPr>
          <p:nvPr/>
        </p:nvCxnSpPr>
        <p:spPr>
          <a:xfrm flipH="1" flipV="1">
            <a:off x="4157345" y="3507105"/>
            <a:ext cx="1184910" cy="2228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28265" y="46901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意见反馈功能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Straight Connector 37"/>
          <p:cNvCxnSpPr>
            <a:endCxn id="16" idx="2"/>
          </p:cNvCxnSpPr>
          <p:nvPr/>
        </p:nvCxnSpPr>
        <p:spPr>
          <a:xfrm flipH="1" flipV="1">
            <a:off x="3850005" y="5087620"/>
            <a:ext cx="2063115" cy="35369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903970" y="4276725"/>
            <a:ext cx="122110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关于我们界面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Connector 37"/>
          <p:cNvCxnSpPr>
            <a:endCxn id="18" idx="2"/>
          </p:cNvCxnSpPr>
          <p:nvPr/>
        </p:nvCxnSpPr>
        <p:spPr>
          <a:xfrm flipV="1">
            <a:off x="8251825" y="4982210"/>
            <a:ext cx="1263015" cy="374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110" y="339725"/>
            <a:ext cx="3507105" cy="62293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339725"/>
            <a:ext cx="3512185" cy="622998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20" y="339725"/>
            <a:ext cx="3510915" cy="624332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605" y="339725"/>
            <a:ext cx="3483610" cy="62293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285" y="339725"/>
            <a:ext cx="3503930" cy="622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8" grpId="0"/>
      <p:bldP spid="10" grpId="0"/>
      <p:bldP spid="12" grpId="0"/>
      <p:bldP spid="16" grpId="0"/>
      <p:bldP spid="18" grpId="0"/>
      <p:bldP spid="25" grpId="1"/>
      <p:bldP spid="4" grpId="1"/>
      <p:bldP spid="6" grpId="1"/>
      <p:bldP spid="8" grpId="1"/>
      <p:bldP spid="10" grpId="1"/>
      <p:bldP spid="12" grpId="1"/>
      <p:bldP spid="16" grpId="1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91730" y="3943419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论坛界面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940" y="269240"/>
            <a:ext cx="3540760" cy="630999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1257935" cy="60515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27235" y="159448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点击帖子查看详情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V="1">
            <a:off x="8549005" y="1991995"/>
            <a:ext cx="2299970" cy="88963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1055,&quot;width&quot;:6165}"/>
</p:tagLst>
</file>

<file path=ppt/tags/tag2.xml><?xml version="1.0" encoding="utf-8"?>
<p:tagLst xmlns:p="http://schemas.openxmlformats.org/presentationml/2006/main">
  <p:tag name="KSO_WM_UNIT_TABLE_BEAUTIFY" val="smartTable{eaa0c987-ccac-4c95-bd9e-6187a9de8864}"/>
  <p:tag name="TABLE_ENDDRAG_ORIGIN_RECT" val="492*476"/>
  <p:tag name="TABLE_ENDDRAG_RECT" val="320*21*492*476"/>
</p:tagLst>
</file>

<file path=ppt/tags/tag3.xml><?xml version="1.0" encoding="utf-8"?>
<p:tagLst xmlns:p="http://schemas.openxmlformats.org/presentationml/2006/main">
  <p:tag name="KSO_WM_UNIT_TABLE_BEAUTIFY" val="smartTable{9a187c9a-ab9c-48ae-9ad7-500e6c7aa231}"/>
</p:tagLst>
</file>

<file path=ppt/tags/tag4.xml><?xml version="1.0" encoding="utf-8"?>
<p:tagLst xmlns:p="http://schemas.openxmlformats.org/presentationml/2006/main">
  <p:tag name="KSO_WM_UNIT_TABLE_BEAUTIFY" val="smartTable{ead46a16-a0d9-483a-9726-bfaf04ab9b43}"/>
</p:tagLst>
</file>

<file path=ppt/tags/tag5.xml><?xml version="1.0" encoding="utf-8"?>
<p:tagLst xmlns:p="http://schemas.openxmlformats.org/presentationml/2006/main">
  <p:tag name="KSO_WM_UNIT_TABLE_BEAUTIFY" val="smartTable{1d77713a-f8b9-44b8-9c74-3566e29d8964}"/>
</p:tagLst>
</file>

<file path=ppt/tags/tag6.xml><?xml version="1.0" encoding="utf-8"?>
<p:tagLst xmlns:p="http://schemas.openxmlformats.org/presentationml/2006/main">
  <p:tag name="ISPRING_PRESENTATION_TITLE" val="炫彩气泡简洁大气商业计划书PPT模板"/>
  <p:tag name="ISPRING_ULTRA_SCORM_COURSE_ID" val="B6BCA88A-A948-49FB-87E9-F1B64DACEF6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NZMkE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1kyQ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1kyQ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WTJB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NZMkE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NZMk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ZMkE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NZMkE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10yQ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10yQSzeoczFKAAAAawAAABsAAAB1bml2ZXJzYWwvdW5pdmVyc2FsLnBuZy54bWyzsa/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/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+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"/>
</p:tagLst>
</file>

<file path=ppt/theme/theme1.xml><?xml version="1.0" encoding="utf-8"?>
<a:theme xmlns:a="http://schemas.openxmlformats.org/drawingml/2006/main" name="Office 主题​​">
  <a:themeElements>
    <a:clrScheme name="自定义 14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1596F"/>
      </a:accent1>
      <a:accent2>
        <a:srgbClr val="B95496"/>
      </a:accent2>
      <a:accent3>
        <a:srgbClr val="00B0F0"/>
      </a:accent3>
      <a:accent4>
        <a:srgbClr val="E1596F"/>
      </a:accent4>
      <a:accent5>
        <a:srgbClr val="B95496"/>
      </a:accent5>
      <a:accent6>
        <a:srgbClr val="00B0F0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6695</Words>
  <Application>WPS 演示</Application>
  <PresentationFormat>宽屏</PresentationFormat>
  <Paragraphs>1474</Paragraphs>
  <Slides>30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Lucida Sans</vt:lpstr>
      <vt:lpstr>汉仪综艺体繁</vt:lpstr>
      <vt:lpstr>锐字云字库美黑体1.0</vt:lpstr>
      <vt:lpstr>黑体</vt:lpstr>
      <vt:lpstr>Agency FB</vt:lpstr>
      <vt:lpstr>Times New Roman</vt:lpstr>
      <vt:lpstr>等线</vt:lpstr>
      <vt:lpstr>Arial Unicode MS</vt:lpstr>
      <vt:lpstr>等线 Light</vt:lpstr>
      <vt:lpstr>Candara Light</vt:lpstr>
      <vt:lpstr>Calibri</vt:lpstr>
      <vt:lpstr>新宋体</vt:lpstr>
      <vt:lpstr>仿宋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炫彩气泡简洁大气商业计划书PPT模板</dc:title>
  <dc:creator>Administrator</dc:creator>
  <cp:lastModifiedBy>Hyi</cp:lastModifiedBy>
  <cp:revision>252</cp:revision>
  <dcterms:created xsi:type="dcterms:W3CDTF">2017-06-23T02:08:00Z</dcterms:created>
  <dcterms:modified xsi:type="dcterms:W3CDTF">2021-12-15T04:17:32Z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FF00E69F3AD54A2AA5FF90F23E494BB3</vt:lpwstr>
  </property>
  <property fmtid="{D5CDD505-2E9C-101B-9397-08002B2CF9AE}" pid="3" name="KSOProductBuildVer">
    <vt:lpwstr>2052-11.1.0.11115</vt:lpwstr>
  </property>
</Properties>
</file>