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383625" cy="30275213"/>
  <p:notesSz cx="6858000" cy="9144000"/>
  <p:defaultTextStyle>
    <a:defPPr>
      <a:defRPr lang="en-US"/>
    </a:defPPr>
    <a:lvl1pPr marL="0" algn="l" defTabSz="1549643" rtl="0" eaLnBrk="1" latinLnBrk="0" hangingPunct="1">
      <a:defRPr sz="3051" kern="1200">
        <a:solidFill>
          <a:schemeClr val="tx1"/>
        </a:solidFill>
        <a:latin typeface="+mn-lt"/>
        <a:ea typeface="+mn-ea"/>
        <a:cs typeface="+mn-cs"/>
      </a:defRPr>
    </a:lvl1pPr>
    <a:lvl2pPr marL="774822" algn="l" defTabSz="1549643" rtl="0" eaLnBrk="1" latinLnBrk="0" hangingPunct="1">
      <a:defRPr sz="3051" kern="1200">
        <a:solidFill>
          <a:schemeClr val="tx1"/>
        </a:solidFill>
        <a:latin typeface="+mn-lt"/>
        <a:ea typeface="+mn-ea"/>
        <a:cs typeface="+mn-cs"/>
      </a:defRPr>
    </a:lvl2pPr>
    <a:lvl3pPr marL="1549643" algn="l" defTabSz="1549643" rtl="0" eaLnBrk="1" latinLnBrk="0" hangingPunct="1">
      <a:defRPr sz="3051" kern="1200">
        <a:solidFill>
          <a:schemeClr val="tx1"/>
        </a:solidFill>
        <a:latin typeface="+mn-lt"/>
        <a:ea typeface="+mn-ea"/>
        <a:cs typeface="+mn-cs"/>
      </a:defRPr>
    </a:lvl3pPr>
    <a:lvl4pPr marL="2324465" algn="l" defTabSz="1549643" rtl="0" eaLnBrk="1" latinLnBrk="0" hangingPunct="1">
      <a:defRPr sz="3051" kern="1200">
        <a:solidFill>
          <a:schemeClr val="tx1"/>
        </a:solidFill>
        <a:latin typeface="+mn-lt"/>
        <a:ea typeface="+mn-ea"/>
        <a:cs typeface="+mn-cs"/>
      </a:defRPr>
    </a:lvl4pPr>
    <a:lvl5pPr marL="3099286" algn="l" defTabSz="1549643" rtl="0" eaLnBrk="1" latinLnBrk="0" hangingPunct="1">
      <a:defRPr sz="3051" kern="1200">
        <a:solidFill>
          <a:schemeClr val="tx1"/>
        </a:solidFill>
        <a:latin typeface="+mn-lt"/>
        <a:ea typeface="+mn-ea"/>
        <a:cs typeface="+mn-cs"/>
      </a:defRPr>
    </a:lvl5pPr>
    <a:lvl6pPr marL="3874108" algn="l" defTabSz="1549643" rtl="0" eaLnBrk="1" latinLnBrk="0" hangingPunct="1">
      <a:defRPr sz="3051" kern="1200">
        <a:solidFill>
          <a:schemeClr val="tx1"/>
        </a:solidFill>
        <a:latin typeface="+mn-lt"/>
        <a:ea typeface="+mn-ea"/>
        <a:cs typeface="+mn-cs"/>
      </a:defRPr>
    </a:lvl6pPr>
    <a:lvl7pPr marL="4648927" algn="l" defTabSz="1549643" rtl="0" eaLnBrk="1" latinLnBrk="0" hangingPunct="1">
      <a:defRPr sz="3051" kern="1200">
        <a:solidFill>
          <a:schemeClr val="tx1"/>
        </a:solidFill>
        <a:latin typeface="+mn-lt"/>
        <a:ea typeface="+mn-ea"/>
        <a:cs typeface="+mn-cs"/>
      </a:defRPr>
    </a:lvl7pPr>
    <a:lvl8pPr marL="5423748" algn="l" defTabSz="1549643" rtl="0" eaLnBrk="1" latinLnBrk="0" hangingPunct="1">
      <a:defRPr sz="3051" kern="1200">
        <a:solidFill>
          <a:schemeClr val="tx1"/>
        </a:solidFill>
        <a:latin typeface="+mn-lt"/>
        <a:ea typeface="+mn-ea"/>
        <a:cs typeface="+mn-cs"/>
      </a:defRPr>
    </a:lvl8pPr>
    <a:lvl9pPr marL="6198570" algn="l" defTabSz="1549643" rtl="0" eaLnBrk="1" latinLnBrk="0" hangingPunct="1">
      <a:defRPr sz="30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364" autoAdjust="0"/>
  </p:normalViewPr>
  <p:slideViewPr>
    <p:cSldViewPr snapToGrid="0">
      <p:cViewPr>
        <p:scale>
          <a:sx n="50" d="100"/>
          <a:sy n="50" d="100"/>
        </p:scale>
        <p:origin x="174" y="-1434"/>
      </p:cViewPr>
      <p:guideLst>
        <p:guide orient="horz" pos="9535"/>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6"/>
            <a:ext cx="18176081" cy="10540258"/>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8"/>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7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8724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1611877"/>
            <a:ext cx="4610843" cy="256568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6" y="1611877"/>
            <a:ext cx="13565238" cy="256568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96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3458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7547789"/>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9" y="20260577"/>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019AA0-7B64-4513-A6F4-D40072841F38}"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406802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6"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19AA0-7B64-4513-A6F4-D40072841F38}"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145906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2"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5"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5" y="11058865"/>
            <a:ext cx="9046274" cy="16265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3" y="7421634"/>
            <a:ext cx="9090825"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3" y="11058865"/>
            <a:ext cx="9090825" cy="16265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19AA0-7B64-4513-A6F4-D40072841F38}"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029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19AA0-7B64-4513-A6F4-D40072841F38}"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01339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9AA0-7B64-4513-A6F4-D40072841F38}"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8031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7" y="2018348"/>
            <a:ext cx="6896777"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8" y="4359079"/>
            <a:ext cx="10825459" cy="21515025"/>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7" y="9082565"/>
            <a:ext cx="6896777"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8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7" y="2018348"/>
            <a:ext cx="6896777"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8" y="4359079"/>
            <a:ext cx="10825459" cy="21515025"/>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7" y="9082565"/>
            <a:ext cx="6896777"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2358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7"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7"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2" y="28060647"/>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019AA0-7B64-4513-A6F4-D40072841F38}" type="datetimeFigureOut">
              <a:rPr lang="en-US" smtClean="0"/>
              <a:t>8/4/2023</a:t>
            </a:fld>
            <a:endParaRPr lang="en-US"/>
          </a:p>
        </p:txBody>
      </p:sp>
      <p:sp>
        <p:nvSpPr>
          <p:cNvPr id="5" name="Footer Placeholder 4"/>
          <p:cNvSpPr>
            <a:spLocks noGrp="1"/>
          </p:cNvSpPr>
          <p:nvPr>
            <p:ph type="ftr" sz="quarter" idx="3"/>
          </p:nvPr>
        </p:nvSpPr>
        <p:spPr>
          <a:xfrm>
            <a:off x="7083329" y="28060647"/>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7" y="28060647"/>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E9AEE0-FFA4-4749-919C-13C553BDA39E}" type="slidenum">
              <a:rPr lang="en-US" smtClean="0"/>
              <a:t>‹#›</a:t>
            </a:fld>
            <a:endParaRPr lang="en-US"/>
          </a:p>
        </p:txBody>
      </p:sp>
    </p:spTree>
    <p:extLst>
      <p:ext uri="{BB962C8B-B14F-4D97-AF65-F5344CB8AC3E}">
        <p14:creationId xmlns:p14="http://schemas.microsoft.com/office/powerpoint/2010/main" val="39036151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1813" y="1616006"/>
            <a:ext cx="12240000" cy="1015663"/>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DEVELOPMENT OF AN AUTOMATED</a:t>
            </a:r>
          </a:p>
          <a:p>
            <a:pPr algn="ctr"/>
            <a:r>
              <a:rPr lang="en-US" sz="3000" b="1" dirty="0">
                <a:latin typeface="Times New Roman" panose="02020603050405020304" pitchFamily="18" charset="0"/>
                <a:cs typeface="Times New Roman" panose="02020603050405020304" pitchFamily="18" charset="0"/>
              </a:rPr>
              <a:t>1-AXIS DRILL OF PMMA</a:t>
            </a:r>
          </a:p>
        </p:txBody>
      </p:sp>
      <p:sp>
        <p:nvSpPr>
          <p:cNvPr id="9" name="TextBox 8"/>
          <p:cNvSpPr txBox="1"/>
          <p:nvPr/>
        </p:nvSpPr>
        <p:spPr>
          <a:xfrm>
            <a:off x="16016640" y="3961195"/>
            <a:ext cx="4100036" cy="984885"/>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Supervisor: </a:t>
            </a:r>
          </a:p>
          <a:p>
            <a:pPr algn="ctr"/>
            <a:r>
              <a:rPr lang="en-US" sz="2900" b="1" dirty="0">
                <a:latin typeface="Times New Roman" panose="02020603050405020304" pitchFamily="18" charset="0"/>
                <a:cs typeface="Times New Roman" panose="02020603050405020304" pitchFamily="18" charset="0"/>
              </a:rPr>
              <a:t>Dr. Titus </a:t>
            </a:r>
            <a:r>
              <a:rPr lang="en-US" sz="2900" b="1" dirty="0" err="1">
                <a:latin typeface="Times New Roman" panose="02020603050405020304" pitchFamily="18" charset="0"/>
                <a:cs typeface="Times New Roman" panose="02020603050405020304" pitchFamily="18" charset="0"/>
              </a:rPr>
              <a:t>Mulembo</a:t>
            </a:r>
            <a:endParaRPr lang="en-US" sz="29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74142" y="6128125"/>
            <a:ext cx="9324000" cy="3600000"/>
          </a:xfrm>
          <a:prstGeom prst="rect">
            <a:avLst/>
          </a:prstGeom>
          <a:noFill/>
        </p:spPr>
        <p:txBody>
          <a:bodyPr wrap="square" rtlCol="0">
            <a:spAutoFit/>
          </a:bodyPr>
          <a:lstStyle/>
          <a:p>
            <a:pPr marL="180000" algn="just">
              <a:lnSpc>
                <a:spcPts val="3000"/>
              </a:lnSpc>
              <a:spcAft>
                <a:spcPts val="600"/>
              </a:spcAft>
            </a:pPr>
            <a:r>
              <a:rPr lang="en-US" sz="2600" dirty="0">
                <a:solidFill>
                  <a:srgbClr val="002060"/>
                </a:solidFill>
                <a:latin typeface="Times New Roman" panose="02020603050405020304" pitchFamily="18" charset="0"/>
                <a:cs typeface="Times New Roman" panose="02020603050405020304" pitchFamily="18" charset="0"/>
              </a:rPr>
              <a:t>		</a:t>
            </a:r>
            <a:r>
              <a:rPr lang="en-US" sz="2900" b="1" u="sng" dirty="0">
                <a:latin typeface="Times New Roman" panose="02020603050405020304" pitchFamily="18" charset="0"/>
                <a:cs typeface="Times New Roman" panose="02020603050405020304" pitchFamily="18" charset="0"/>
              </a:rPr>
              <a:t>ABSTRACT</a:t>
            </a:r>
            <a:endParaRPr lang="en-US" sz="2900" b="1" dirty="0">
              <a:latin typeface="Times New Roman" panose="02020603050405020304" pitchFamily="18" charset="0"/>
              <a:cs typeface="Times New Roman" panose="02020603050405020304" pitchFamily="18" charset="0"/>
            </a:endParaRPr>
          </a:p>
          <a:p>
            <a:pPr marL="180000" algn="just">
              <a:lnSpc>
                <a:spcPts val="3000"/>
              </a:lnSpc>
            </a:pPr>
            <a:r>
              <a:rPr lang="en-US" sz="2900" dirty="0">
                <a:latin typeface="Times New Roman" panose="02020603050405020304" pitchFamily="18" charset="0"/>
                <a:cs typeface="Times New Roman" panose="02020603050405020304" pitchFamily="18" charset="0"/>
              </a:rPr>
              <a:t>High-quality drilled holes are required in a lot of industrial and medical applications. It is imperative to design a low-cost and precise drilling machine that can be used and which monitors and mitigates vibrations resulting and forces applied to the workpiece during the drilling operation. This project focuses on the development of a one-axis drill system utilizing a polymer workpiece for improving bone drilling operations in medical applications. </a:t>
            </a:r>
            <a:endParaRPr lang="en-KE" sz="2900" dirty="0">
              <a:latin typeface="Times New Roman" panose="02020603050405020304" pitchFamily="18" charset="0"/>
              <a:cs typeface="Times New Roman" panose="02020603050405020304" pitchFamily="18" charset="0"/>
            </a:endParaRPr>
          </a:p>
        </p:txBody>
      </p:sp>
      <p:sp>
        <p:nvSpPr>
          <p:cNvPr id="20" name="Rectangle 19"/>
          <p:cNvSpPr/>
          <p:nvPr/>
        </p:nvSpPr>
        <p:spPr>
          <a:xfrm>
            <a:off x="10871813" y="8231472"/>
            <a:ext cx="9108000" cy="6016519"/>
          </a:xfrm>
          <a:custGeom>
            <a:avLst/>
            <a:gdLst>
              <a:gd name="connsiteX0" fmla="*/ 0 w 7764217"/>
              <a:gd name="connsiteY0" fmla="*/ 0 h 8417176"/>
              <a:gd name="connsiteX1" fmla="*/ 7764217 w 7764217"/>
              <a:gd name="connsiteY1" fmla="*/ 0 h 8417176"/>
              <a:gd name="connsiteX2" fmla="*/ 7764217 w 7764217"/>
              <a:gd name="connsiteY2" fmla="*/ 8417176 h 8417176"/>
              <a:gd name="connsiteX3" fmla="*/ 0 w 7764217"/>
              <a:gd name="connsiteY3" fmla="*/ 8417176 h 8417176"/>
              <a:gd name="connsiteX4" fmla="*/ 0 w 7764217"/>
              <a:gd name="connsiteY4" fmla="*/ 0 h 8417176"/>
              <a:gd name="connsiteX0" fmla="*/ 0 w 8350370"/>
              <a:gd name="connsiteY0" fmla="*/ 0 h 8417176"/>
              <a:gd name="connsiteX1" fmla="*/ 7764217 w 8350370"/>
              <a:gd name="connsiteY1" fmla="*/ 0 h 8417176"/>
              <a:gd name="connsiteX2" fmla="*/ 8350370 w 8350370"/>
              <a:gd name="connsiteY2" fmla="*/ 6219099 h 8417176"/>
              <a:gd name="connsiteX3" fmla="*/ 0 w 8350370"/>
              <a:gd name="connsiteY3" fmla="*/ 8417176 h 8417176"/>
              <a:gd name="connsiteX4" fmla="*/ 0 w 8350370"/>
              <a:gd name="connsiteY4" fmla="*/ 0 h 8417176"/>
              <a:gd name="connsiteX0" fmla="*/ 0 w 8350370"/>
              <a:gd name="connsiteY0" fmla="*/ 0 h 6219099"/>
              <a:gd name="connsiteX1" fmla="*/ 7764217 w 8350370"/>
              <a:gd name="connsiteY1" fmla="*/ 0 h 6219099"/>
              <a:gd name="connsiteX2" fmla="*/ 8350370 w 8350370"/>
              <a:gd name="connsiteY2" fmla="*/ 6219099 h 6219099"/>
              <a:gd name="connsiteX3" fmla="*/ 58616 w 8350370"/>
              <a:gd name="connsiteY3" fmla="*/ 5955330 h 6219099"/>
              <a:gd name="connsiteX4" fmla="*/ 0 w 8350370"/>
              <a:gd name="connsiteY4" fmla="*/ 0 h 6219099"/>
              <a:gd name="connsiteX0" fmla="*/ 0 w 8262447"/>
              <a:gd name="connsiteY0" fmla="*/ 0 h 5955330"/>
              <a:gd name="connsiteX1" fmla="*/ 7764217 w 8262447"/>
              <a:gd name="connsiteY1" fmla="*/ 0 h 5955330"/>
              <a:gd name="connsiteX2" fmla="*/ 8262447 w 8262447"/>
              <a:gd name="connsiteY2" fmla="*/ 5867407 h 5955330"/>
              <a:gd name="connsiteX3" fmla="*/ 58616 w 8262447"/>
              <a:gd name="connsiteY3" fmla="*/ 5955330 h 5955330"/>
              <a:gd name="connsiteX4" fmla="*/ 0 w 8262447"/>
              <a:gd name="connsiteY4" fmla="*/ 0 h 5955330"/>
              <a:gd name="connsiteX0" fmla="*/ 0 w 8379678"/>
              <a:gd name="connsiteY0" fmla="*/ 0 h 5955330"/>
              <a:gd name="connsiteX1" fmla="*/ 8379678 w 8379678"/>
              <a:gd name="connsiteY1" fmla="*/ 0 h 5955330"/>
              <a:gd name="connsiteX2" fmla="*/ 8262447 w 8379678"/>
              <a:gd name="connsiteY2" fmla="*/ 5867407 h 5955330"/>
              <a:gd name="connsiteX3" fmla="*/ 58616 w 8379678"/>
              <a:gd name="connsiteY3" fmla="*/ 5955330 h 5955330"/>
              <a:gd name="connsiteX4" fmla="*/ 0 w 8379678"/>
              <a:gd name="connsiteY4" fmla="*/ 0 h 5955330"/>
              <a:gd name="connsiteX0" fmla="*/ 0 w 8414847"/>
              <a:gd name="connsiteY0" fmla="*/ 0 h 5955330"/>
              <a:gd name="connsiteX1" fmla="*/ 8379678 w 8414847"/>
              <a:gd name="connsiteY1" fmla="*/ 0 h 5955330"/>
              <a:gd name="connsiteX2" fmla="*/ 8414847 w 8414847"/>
              <a:gd name="connsiteY2" fmla="*/ 5905507 h 5955330"/>
              <a:gd name="connsiteX3" fmla="*/ 58616 w 8414847"/>
              <a:gd name="connsiteY3" fmla="*/ 5955330 h 5955330"/>
              <a:gd name="connsiteX4" fmla="*/ 0 w 8414847"/>
              <a:gd name="connsiteY4" fmla="*/ 0 h 5955330"/>
              <a:gd name="connsiteX0" fmla="*/ 0 w 8414847"/>
              <a:gd name="connsiteY0" fmla="*/ 0 h 5955330"/>
              <a:gd name="connsiteX1" fmla="*/ 8379678 w 8414847"/>
              <a:gd name="connsiteY1" fmla="*/ 0 h 5955330"/>
              <a:gd name="connsiteX2" fmla="*/ 8414847 w 8414847"/>
              <a:gd name="connsiteY2" fmla="*/ 5934082 h 5955330"/>
              <a:gd name="connsiteX3" fmla="*/ 58616 w 8414847"/>
              <a:gd name="connsiteY3" fmla="*/ 5955330 h 5955330"/>
              <a:gd name="connsiteX4" fmla="*/ 0 w 8414847"/>
              <a:gd name="connsiteY4" fmla="*/ 0 h 5955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4847" h="5955330">
                <a:moveTo>
                  <a:pt x="0" y="0"/>
                </a:moveTo>
                <a:lnTo>
                  <a:pt x="8379678" y="0"/>
                </a:lnTo>
                <a:lnTo>
                  <a:pt x="8414847" y="5934082"/>
                </a:lnTo>
                <a:lnTo>
                  <a:pt x="58616" y="5955330"/>
                </a:lnTo>
                <a:lnTo>
                  <a:pt x="0" y="0"/>
                </a:lnTo>
                <a:close/>
              </a:path>
            </a:pathLst>
          </a:custGeom>
        </p:spPr>
        <p:txBody>
          <a:bodyPr wrap="square" bIns="0">
            <a:spAutoFit/>
          </a:bodyPr>
          <a:lstStyle/>
          <a:p>
            <a:pPr marL="180000" algn="ctr">
              <a:lnSpc>
                <a:spcPts val="3000"/>
              </a:lnSpc>
            </a:pPr>
            <a:r>
              <a:rPr lang="en-US" sz="2900" b="1" u="sng" dirty="0">
                <a:latin typeface="Times New Roman" panose="02020603050405020304" pitchFamily="18" charset="0"/>
                <a:cs typeface="Times New Roman" panose="02020603050405020304" pitchFamily="18" charset="0"/>
              </a:rPr>
              <a:t>MAIN OBJECTIVE</a:t>
            </a:r>
          </a:p>
          <a:p>
            <a:pPr marL="180000" algn="just">
              <a:lnSpc>
                <a:spcPts val="3000"/>
              </a:lnSpc>
            </a:pPr>
            <a:r>
              <a:rPr lang="en-US" sz="2900" dirty="0">
                <a:latin typeface="Times New Roman" panose="02020603050405020304" pitchFamily="18" charset="0"/>
                <a:cs typeface="Times New Roman" panose="02020603050405020304" pitchFamily="18" charset="0"/>
              </a:rPr>
              <a:t>Development of a precise automated one axis </a:t>
            </a:r>
            <a:r>
              <a:rPr lang="en-US" sz="2900">
                <a:latin typeface="Times New Roman" panose="02020603050405020304" pitchFamily="18" charset="0"/>
                <a:cs typeface="Times New Roman" panose="02020603050405020304" pitchFamily="18" charset="0"/>
              </a:rPr>
              <a:t>drill.</a:t>
            </a:r>
          </a:p>
          <a:p>
            <a:pPr marL="180000" algn="just">
              <a:lnSpc>
                <a:spcPts val="3000"/>
              </a:lnSpc>
            </a:pPr>
            <a:endParaRPr lang="en-US" sz="2900" dirty="0">
              <a:latin typeface="Times New Roman" panose="02020603050405020304" pitchFamily="18" charset="0"/>
              <a:cs typeface="Times New Roman" panose="02020603050405020304" pitchFamily="18" charset="0"/>
            </a:endParaRPr>
          </a:p>
          <a:p>
            <a:pPr marL="180000" algn="ctr">
              <a:lnSpc>
                <a:spcPts val="3000"/>
              </a:lnSpc>
            </a:pPr>
            <a:r>
              <a:rPr lang="en-US" sz="2900" b="1" u="sng" dirty="0">
                <a:latin typeface="Times New Roman" panose="02020603050405020304" pitchFamily="18" charset="0"/>
                <a:cs typeface="Times New Roman" panose="02020603050405020304" pitchFamily="18" charset="0"/>
              </a:rPr>
              <a:t>Specific Objectives</a:t>
            </a:r>
          </a:p>
          <a:p>
            <a:pPr marL="514350" indent="-514350" algn="just">
              <a:lnSpc>
                <a:spcPts val="3000"/>
              </a:lnSpc>
              <a:buFont typeface="+mj-lt"/>
              <a:buAutoNum type="arabicPeriod"/>
            </a:pPr>
            <a:r>
              <a:rPr lang="en-US" sz="2900" dirty="0">
                <a:latin typeface="Times New Roman" panose="02020603050405020304" pitchFamily="18" charset="0"/>
                <a:cs typeface="Times New Roman" panose="02020603050405020304" pitchFamily="18" charset="0"/>
              </a:rPr>
              <a:t>To design 3D model of the physical system</a:t>
            </a:r>
          </a:p>
          <a:p>
            <a:pPr marL="514350" indent="-514350" algn="just">
              <a:lnSpc>
                <a:spcPts val="3000"/>
              </a:lnSpc>
              <a:buFont typeface="+mj-lt"/>
              <a:buAutoNum type="arabicPeriod"/>
            </a:pPr>
            <a:r>
              <a:rPr lang="en-US" sz="2900" dirty="0">
                <a:latin typeface="Times New Roman" panose="02020603050405020304" pitchFamily="18" charset="0"/>
                <a:cs typeface="Times New Roman" panose="02020603050405020304" pitchFamily="18" charset="0"/>
              </a:rPr>
              <a:t>To develop project circuits</a:t>
            </a:r>
          </a:p>
          <a:p>
            <a:pPr marL="514350" indent="-514350" algn="just">
              <a:lnSpc>
                <a:spcPts val="3000"/>
              </a:lnSpc>
              <a:buFont typeface="+mj-lt"/>
              <a:buAutoNum type="arabicPeriod"/>
            </a:pPr>
            <a:r>
              <a:rPr lang="en-US" sz="2900" dirty="0">
                <a:latin typeface="Times New Roman" panose="02020603050405020304" pitchFamily="18" charset="0"/>
                <a:cs typeface="Times New Roman" panose="02020603050405020304" pitchFamily="18" charset="0"/>
              </a:rPr>
              <a:t>To develop firmware.</a:t>
            </a:r>
          </a:p>
          <a:p>
            <a:pPr marL="514350" indent="-514350" algn="just">
              <a:lnSpc>
                <a:spcPts val="3000"/>
              </a:lnSpc>
              <a:buFont typeface="+mj-lt"/>
              <a:buAutoNum type="arabicPeriod"/>
            </a:pPr>
            <a:r>
              <a:rPr lang="en-US" sz="2900" dirty="0">
                <a:latin typeface="Times New Roman" panose="02020603050405020304" pitchFamily="18" charset="0"/>
                <a:cs typeface="Times New Roman" panose="02020603050405020304" pitchFamily="18" charset="0"/>
              </a:rPr>
              <a:t>To carry out experiments </a:t>
            </a:r>
          </a:p>
          <a:p>
            <a:pPr marL="514350" indent="-514350" algn="just">
              <a:lnSpc>
                <a:spcPts val="3000"/>
              </a:lnSpc>
              <a:buFont typeface="+mj-lt"/>
              <a:buAutoNum type="arabicPeriod"/>
            </a:pPr>
            <a:r>
              <a:rPr lang="en-US" sz="2900" dirty="0">
                <a:latin typeface="Times New Roman" panose="02020603050405020304" pitchFamily="18" charset="0"/>
                <a:cs typeface="Times New Roman" panose="02020603050405020304" pitchFamily="18" charset="0"/>
              </a:rPr>
              <a:t>To analyze parameters for vibration mitigation</a:t>
            </a:r>
          </a:p>
          <a:p>
            <a:pPr marL="550350" indent="-514350" algn="just">
              <a:lnSpc>
                <a:spcPct val="150000"/>
              </a:lnSpc>
              <a:buFont typeface="+mj-lt"/>
              <a:buAutoNum type="arabicPeriod"/>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marL="36000"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marL="36000"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marL="36000" algn="just">
              <a:lnSpc>
                <a:spcPct val="150000"/>
              </a:lnSpc>
            </a:pPr>
            <a:endParaRPr lang="en-US" sz="28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1242716" y="12308602"/>
            <a:ext cx="18720000" cy="538609"/>
          </a:xfrm>
          <a:prstGeom prst="rect">
            <a:avLst/>
          </a:prstGeom>
          <a:solidFill>
            <a:srgbClr val="00B0F0"/>
          </a:solidFill>
        </p:spPr>
        <p:txBody>
          <a:bodyPr wrap="square">
            <a:spAutoFit/>
          </a:bodyPr>
          <a:lstStyle/>
          <a:p>
            <a:r>
              <a:rPr lang="en-US" sz="2900" b="1" i="1" dirty="0">
                <a:latin typeface="Times New Roman" panose="02020603050405020304" pitchFamily="18" charset="0"/>
                <a:cs typeface="Times New Roman" panose="02020603050405020304" pitchFamily="18" charset="0"/>
              </a:rPr>
              <a:t>METHODOLOGY</a:t>
            </a:r>
          </a:p>
        </p:txBody>
      </p:sp>
      <p:sp>
        <p:nvSpPr>
          <p:cNvPr id="26" name="Freeform 61"/>
          <p:cNvSpPr/>
          <p:nvPr/>
        </p:nvSpPr>
        <p:spPr bwMode="auto">
          <a:xfrm>
            <a:off x="1174142" y="28244883"/>
            <a:ext cx="18942534" cy="110807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a:effectLst>
            <a:prstShdw prst="shdw17" dist="17961" dir="2700000">
              <a:srgbClr val="995C3D"/>
            </a:prstShdw>
          </a:effectLst>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2567603" y="18957526"/>
            <a:ext cx="4680000" cy="540000"/>
          </a:xfrm>
          <a:prstGeom prst="rect">
            <a:avLst/>
          </a:prstGeom>
          <a:noFill/>
        </p:spPr>
        <p:txBody>
          <a:bodyPr wrap="square" rtlCol="0">
            <a:spAutoFit/>
          </a:bodyPr>
          <a:lstStyle/>
          <a:p>
            <a:r>
              <a:rPr lang="en-US" sz="2900" dirty="0">
                <a:latin typeface="Times New Roman" panose="02020603050405020304" pitchFamily="18" charset="0"/>
                <a:cs typeface="Times New Roman" panose="02020603050405020304" pitchFamily="18" charset="0"/>
              </a:rPr>
              <a:t>1. CAD Design in Solidworks</a:t>
            </a:r>
          </a:p>
        </p:txBody>
      </p:sp>
      <p:sp>
        <p:nvSpPr>
          <p:cNvPr id="3" name="TextBox 2">
            <a:extLst>
              <a:ext uri="{FF2B5EF4-FFF2-40B4-BE49-F238E27FC236}">
                <a16:creationId xmlns:a16="http://schemas.microsoft.com/office/drawing/2014/main" id="{60BE1B0D-1D11-1CA6-07B1-89E4EA0A522D}"/>
              </a:ext>
            </a:extLst>
          </p:cNvPr>
          <p:cNvSpPr txBox="1"/>
          <p:nvPr/>
        </p:nvSpPr>
        <p:spPr>
          <a:xfrm>
            <a:off x="16811813" y="2839150"/>
            <a:ext cx="3168000" cy="538609"/>
          </a:xfrm>
          <a:prstGeom prst="rect">
            <a:avLst/>
          </a:prstGeom>
          <a:noFill/>
        </p:spPr>
        <p:txBody>
          <a:bodyPr wrap="square" rtlCol="0">
            <a:spAutoFit/>
          </a:bodyPr>
          <a:lstStyle/>
          <a:p>
            <a:r>
              <a:rPr lang="en-US" sz="2900">
                <a:latin typeface="Times New Roman" panose="02020603050405020304" pitchFamily="18" charset="0"/>
                <a:cs typeface="Times New Roman" panose="02020603050405020304" pitchFamily="18" charset="0"/>
              </a:rPr>
              <a:t>4</a:t>
            </a:r>
            <a:r>
              <a:rPr lang="en-US" sz="2900" baseline="30000">
                <a:latin typeface="Times New Roman" panose="02020603050405020304" pitchFamily="18" charset="0"/>
                <a:cs typeface="Times New Roman" panose="02020603050405020304" pitchFamily="18" charset="0"/>
              </a:rPr>
              <a:t>th</a:t>
            </a:r>
            <a:r>
              <a:rPr lang="en-US" sz="2900">
                <a:latin typeface="Times New Roman" panose="02020603050405020304" pitchFamily="18" charset="0"/>
                <a:cs typeface="Times New Roman" panose="02020603050405020304" pitchFamily="18" charset="0"/>
              </a:rPr>
              <a:t> August, </a:t>
            </a:r>
            <a:r>
              <a:rPr lang="en-US" sz="2900" dirty="0">
                <a:latin typeface="Times New Roman" panose="02020603050405020304" pitchFamily="18" charset="0"/>
                <a:cs typeface="Times New Roman" panose="02020603050405020304" pitchFamily="18" charset="0"/>
              </a:rPr>
              <a:t>2023</a:t>
            </a:r>
            <a:endParaRPr lang="en-KE" sz="29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04647" y="2284005"/>
            <a:ext cx="6768000" cy="3323987"/>
          </a:xfrm>
          <a:prstGeom prst="rect">
            <a:avLst/>
          </a:prstGeom>
          <a:noFill/>
        </p:spPr>
        <p:txBody>
          <a:bodyPr wrap="square" rtlCol="0">
            <a:spAutoFit/>
          </a:bodyPr>
          <a:lstStyle/>
          <a:p>
            <a:r>
              <a:rPr lang="en-US" sz="2900" b="1" dirty="0">
                <a:latin typeface="Times New Roman" panose="02020603050405020304" pitchFamily="18" charset="0"/>
                <a:cs typeface="Times New Roman" panose="02020603050405020304" pitchFamily="18" charset="0"/>
              </a:rPr>
              <a:t>GROUP MEMBERS             ROLE</a:t>
            </a:r>
          </a:p>
          <a:p>
            <a:pPr marL="457200" indent="-457200">
              <a:buFont typeface="+mj-lt"/>
              <a:buAutoNum type="arabicPeriod"/>
            </a:pPr>
            <a:r>
              <a:rPr lang="en-US" sz="2900" b="1" dirty="0">
                <a:latin typeface="Times New Roman" panose="02020603050405020304" pitchFamily="18" charset="0"/>
                <a:cs typeface="Times New Roman" panose="02020603050405020304" pitchFamily="18" charset="0"/>
              </a:rPr>
              <a:t>Mary </a:t>
            </a:r>
            <a:r>
              <a:rPr lang="en-US" sz="2900" b="1" dirty="0" err="1">
                <a:latin typeface="Times New Roman" panose="02020603050405020304" pitchFamily="18" charset="0"/>
                <a:cs typeface="Times New Roman" panose="02020603050405020304" pitchFamily="18" charset="0"/>
              </a:rPr>
              <a:t>Mbaire</a:t>
            </a:r>
            <a:r>
              <a:rPr lang="en-US" sz="2900" b="1" dirty="0">
                <a:latin typeface="Times New Roman" panose="02020603050405020304" pitchFamily="18" charset="0"/>
                <a:cs typeface="Times New Roman" panose="02020603050405020304" pitchFamily="18" charset="0"/>
              </a:rPr>
              <a:t> Mbugua       Firmware</a:t>
            </a:r>
          </a:p>
          <a:p>
            <a:pPr marL="457200" indent="-457200">
              <a:buFont typeface="+mj-lt"/>
              <a:buAutoNum type="arabicPeriod"/>
            </a:pPr>
            <a:r>
              <a:rPr lang="en-US" sz="2900" b="1" dirty="0" err="1">
                <a:latin typeface="Times New Roman" panose="02020603050405020304" pitchFamily="18" charset="0"/>
                <a:cs typeface="Times New Roman" panose="02020603050405020304" pitchFamily="18" charset="0"/>
              </a:rPr>
              <a:t>Renox</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Kipkoech</a:t>
            </a:r>
            <a:r>
              <a:rPr lang="en-US" sz="2900" b="1" dirty="0">
                <a:latin typeface="Times New Roman" panose="02020603050405020304" pitchFamily="18" charset="0"/>
                <a:cs typeface="Times New Roman" panose="02020603050405020304" pitchFamily="18" charset="0"/>
              </a:rPr>
              <a:t>		ANOVA</a:t>
            </a:r>
          </a:p>
          <a:p>
            <a:pPr marL="457200" indent="-457200">
              <a:buFont typeface="+mj-lt"/>
              <a:buAutoNum type="arabicPeriod"/>
            </a:pPr>
            <a:r>
              <a:rPr lang="en-US" sz="2900" b="1" dirty="0">
                <a:latin typeface="Times New Roman" panose="02020603050405020304" pitchFamily="18" charset="0"/>
                <a:cs typeface="Times New Roman" panose="02020603050405020304" pitchFamily="18" charset="0"/>
              </a:rPr>
              <a:t>Morris </a:t>
            </a:r>
            <a:r>
              <a:rPr lang="en-US" sz="2900" b="1" dirty="0" err="1">
                <a:latin typeface="Times New Roman" panose="02020603050405020304" pitchFamily="18" charset="0"/>
                <a:cs typeface="Times New Roman" panose="02020603050405020304" pitchFamily="18" charset="0"/>
              </a:rPr>
              <a:t>Lesinko</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Matlab</a:t>
            </a:r>
            <a:endParaRPr lang="en-US" sz="29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900" b="1" dirty="0">
                <a:latin typeface="Times New Roman" panose="02020603050405020304" pitchFamily="18" charset="0"/>
                <a:cs typeface="Times New Roman" panose="02020603050405020304" pitchFamily="18" charset="0"/>
              </a:rPr>
              <a:t>Philip </a:t>
            </a:r>
            <a:r>
              <a:rPr lang="en-US" sz="2900" b="1" dirty="0" err="1">
                <a:latin typeface="Times New Roman" panose="02020603050405020304" pitchFamily="18" charset="0"/>
                <a:cs typeface="Times New Roman" panose="02020603050405020304" pitchFamily="18" charset="0"/>
              </a:rPr>
              <a:t>Katiechi</a:t>
            </a:r>
            <a:r>
              <a:rPr lang="en-US" sz="2900" b="1" dirty="0">
                <a:latin typeface="Times New Roman" panose="02020603050405020304" pitchFamily="18" charset="0"/>
                <a:cs typeface="Times New Roman" panose="02020603050405020304" pitchFamily="18" charset="0"/>
              </a:rPr>
              <a:t>		Circuitry</a:t>
            </a:r>
          </a:p>
          <a:p>
            <a:pPr marL="457200" indent="-457200">
              <a:buFont typeface="+mj-lt"/>
              <a:buAutoNum type="arabicPeriod"/>
            </a:pPr>
            <a:r>
              <a:rPr lang="en-US" sz="2900" b="1" dirty="0">
                <a:latin typeface="Times New Roman" panose="02020603050405020304" pitchFamily="18" charset="0"/>
                <a:cs typeface="Times New Roman" panose="02020603050405020304" pitchFamily="18" charset="0"/>
              </a:rPr>
              <a:t>Allan </a:t>
            </a:r>
            <a:r>
              <a:rPr lang="en-US" sz="2900" b="1" dirty="0" err="1">
                <a:latin typeface="Times New Roman" panose="02020603050405020304" pitchFamily="18" charset="0"/>
                <a:cs typeface="Times New Roman" panose="02020603050405020304" pitchFamily="18" charset="0"/>
              </a:rPr>
              <a:t>Kyalo</a:t>
            </a:r>
            <a:r>
              <a:rPr lang="en-US" sz="2900" b="1" dirty="0">
                <a:latin typeface="Times New Roman" panose="02020603050405020304" pitchFamily="18" charset="0"/>
                <a:cs typeface="Times New Roman" panose="02020603050405020304" pitchFamily="18" charset="0"/>
              </a:rPr>
              <a:t>		FEA</a:t>
            </a:r>
          </a:p>
          <a:p>
            <a:pPr marL="457200" indent="-457200">
              <a:buFont typeface="+mj-lt"/>
              <a:buAutoNum type="arabicPeriod"/>
            </a:pPr>
            <a:r>
              <a:rPr lang="en-US" sz="2900" b="1" dirty="0">
                <a:latin typeface="Times New Roman" panose="02020603050405020304" pitchFamily="18" charset="0"/>
                <a:cs typeface="Times New Roman" panose="02020603050405020304" pitchFamily="18" charset="0"/>
              </a:rPr>
              <a:t>Stephen Gitau		Circuitry</a:t>
            </a:r>
          </a:p>
        </p:txBody>
      </p:sp>
      <p:sp>
        <p:nvSpPr>
          <p:cNvPr id="45" name="TextBox 44">
            <a:extLst>
              <a:ext uri="{FF2B5EF4-FFF2-40B4-BE49-F238E27FC236}">
                <a16:creationId xmlns:a16="http://schemas.microsoft.com/office/drawing/2014/main" id="{E4499405-4F98-484D-95C7-E6AD52188F04}"/>
              </a:ext>
            </a:extLst>
          </p:cNvPr>
          <p:cNvSpPr txBox="1"/>
          <p:nvPr/>
        </p:nvSpPr>
        <p:spPr>
          <a:xfrm>
            <a:off x="12708340" y="18893914"/>
            <a:ext cx="3960000" cy="538609"/>
          </a:xfrm>
          <a:prstGeom prst="rect">
            <a:avLst/>
          </a:prstGeom>
          <a:noFill/>
        </p:spPr>
        <p:txBody>
          <a:bodyPr wrap="square" rtlCol="0">
            <a:spAutoFit/>
          </a:bodyPr>
          <a:lstStyle/>
          <a:p>
            <a:pPr algn="ctr"/>
            <a:r>
              <a:rPr lang="en-US" sz="2900" dirty="0">
                <a:latin typeface="Times New Roman" panose="02020603050405020304" pitchFamily="18" charset="0"/>
                <a:cs typeface="Times New Roman" panose="02020603050405020304" pitchFamily="18" charset="0"/>
              </a:rPr>
              <a:t>2. </a:t>
            </a:r>
            <a:r>
              <a:rPr lang="en-US" sz="2900" dirty="0" err="1">
                <a:latin typeface="Times New Roman" panose="02020603050405020304" pitchFamily="18" charset="0"/>
                <a:cs typeface="Times New Roman" panose="02020603050405020304" pitchFamily="18" charset="0"/>
              </a:rPr>
              <a:t>Matlab</a:t>
            </a:r>
            <a:r>
              <a:rPr lang="en-US" sz="2900" dirty="0">
                <a:latin typeface="Times New Roman" panose="02020603050405020304" pitchFamily="18" charset="0"/>
                <a:cs typeface="Times New Roman" panose="02020603050405020304" pitchFamily="18" charset="0"/>
              </a:rPr>
              <a:t> Simscape</a:t>
            </a:r>
          </a:p>
        </p:txBody>
      </p:sp>
      <p:sp>
        <p:nvSpPr>
          <p:cNvPr id="46" name="TextBox 45">
            <a:extLst>
              <a:ext uri="{FF2B5EF4-FFF2-40B4-BE49-F238E27FC236}">
                <a16:creationId xmlns:a16="http://schemas.microsoft.com/office/drawing/2014/main" id="{605C0618-3132-4D5A-8DD8-E71F31C54848}"/>
              </a:ext>
            </a:extLst>
          </p:cNvPr>
          <p:cNvSpPr txBox="1"/>
          <p:nvPr/>
        </p:nvSpPr>
        <p:spPr>
          <a:xfrm>
            <a:off x="3052002" y="25230132"/>
            <a:ext cx="4320000" cy="538609"/>
          </a:xfrm>
          <a:prstGeom prst="rect">
            <a:avLst/>
          </a:prstGeom>
          <a:noFill/>
        </p:spPr>
        <p:txBody>
          <a:bodyPr wrap="square" rtlCol="0">
            <a:spAutoFit/>
          </a:bodyPr>
          <a:lstStyle/>
          <a:p>
            <a:r>
              <a:rPr lang="en-US" sz="2900" dirty="0">
                <a:latin typeface="Times New Roman" panose="02020603050405020304" pitchFamily="18" charset="0"/>
                <a:cs typeface="Times New Roman" panose="02020603050405020304" pitchFamily="18" charset="0"/>
              </a:rPr>
              <a:t>3.Finite element analysis </a:t>
            </a:r>
          </a:p>
        </p:txBody>
      </p:sp>
      <p:sp>
        <p:nvSpPr>
          <p:cNvPr id="47" name="TextBox 46">
            <a:extLst>
              <a:ext uri="{FF2B5EF4-FFF2-40B4-BE49-F238E27FC236}">
                <a16:creationId xmlns:a16="http://schemas.microsoft.com/office/drawing/2014/main" id="{41D6837B-3AB6-49E7-8182-EC0F9CCA5A9A}"/>
              </a:ext>
            </a:extLst>
          </p:cNvPr>
          <p:cNvSpPr txBox="1"/>
          <p:nvPr/>
        </p:nvSpPr>
        <p:spPr>
          <a:xfrm>
            <a:off x="13113495" y="25273112"/>
            <a:ext cx="3960000" cy="540000"/>
          </a:xfrm>
          <a:prstGeom prst="rect">
            <a:avLst/>
          </a:prstGeom>
          <a:noFill/>
        </p:spPr>
        <p:txBody>
          <a:bodyPr wrap="square" rtlCol="0">
            <a:spAutoFit/>
          </a:bodyPr>
          <a:lstStyle/>
          <a:p>
            <a:pPr algn="ctr"/>
            <a:r>
              <a:rPr lang="en-US" sz="2900" dirty="0">
                <a:latin typeface="Times New Roman" panose="02020603050405020304" pitchFamily="18" charset="0"/>
                <a:cs typeface="Times New Roman" panose="02020603050405020304" pitchFamily="18" charset="0"/>
              </a:rPr>
              <a:t>4. Fritzing</a:t>
            </a:r>
          </a:p>
        </p:txBody>
      </p:sp>
      <p:pic>
        <p:nvPicPr>
          <p:cNvPr id="6" name="Picture 5">
            <a:extLst>
              <a:ext uri="{FF2B5EF4-FFF2-40B4-BE49-F238E27FC236}">
                <a16:creationId xmlns:a16="http://schemas.microsoft.com/office/drawing/2014/main" id="{4F401E1E-1486-4E5F-AD2C-65265966DC5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948380" y="12939369"/>
            <a:ext cx="9000000" cy="5760000"/>
          </a:xfrm>
          <a:prstGeom prst="rect">
            <a:avLst/>
          </a:prstGeom>
        </p:spPr>
      </p:pic>
      <p:pic>
        <p:nvPicPr>
          <p:cNvPr id="28" name="Picture 27">
            <a:extLst>
              <a:ext uri="{FF2B5EF4-FFF2-40B4-BE49-F238E27FC236}">
                <a16:creationId xmlns:a16="http://schemas.microsoft.com/office/drawing/2014/main" id="{4DA1A2A3-5894-4123-AC7D-076B3948FC9A}"/>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1304647" y="12967657"/>
            <a:ext cx="9000000" cy="5760000"/>
          </a:xfrm>
          <a:prstGeom prst="rect">
            <a:avLst/>
          </a:prstGeom>
        </p:spPr>
      </p:pic>
      <p:pic>
        <p:nvPicPr>
          <p:cNvPr id="10" name="Picture 9">
            <a:extLst>
              <a:ext uri="{FF2B5EF4-FFF2-40B4-BE49-F238E27FC236}">
                <a16:creationId xmlns:a16="http://schemas.microsoft.com/office/drawing/2014/main" id="{28672CD6-8B1F-1240-E31F-0F7E7F758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6814" y="1253505"/>
            <a:ext cx="2760972" cy="1434726"/>
          </a:xfrm>
          <a:prstGeom prst="rect">
            <a:avLst/>
          </a:prstGeom>
        </p:spPr>
      </p:pic>
      <p:pic>
        <p:nvPicPr>
          <p:cNvPr id="19" name="Picture 18">
            <a:extLst>
              <a:ext uri="{FF2B5EF4-FFF2-40B4-BE49-F238E27FC236}">
                <a16:creationId xmlns:a16="http://schemas.microsoft.com/office/drawing/2014/main" id="{A0FEA48A-61B2-A012-9442-A06AECCA3908}"/>
              </a:ext>
            </a:extLst>
          </p:cNvPr>
          <p:cNvPicPr>
            <a:picLocks/>
          </p:cNvPicPr>
          <p:nvPr/>
        </p:nvPicPr>
        <p:blipFill>
          <a:blip r:embed="rId5">
            <a:extLst>
              <a:ext uri="{28A0092B-C50C-407E-A947-70E740481C1C}">
                <a14:useLocalDpi xmlns:a14="http://schemas.microsoft.com/office/drawing/2010/main" val="0"/>
              </a:ext>
            </a:extLst>
          </a:blip>
          <a:srcRect/>
          <a:stretch/>
        </p:blipFill>
        <p:spPr>
          <a:xfrm rot="4800000">
            <a:off x="1336142" y="20177442"/>
            <a:ext cx="9000000" cy="5040000"/>
          </a:xfrm>
          <a:prstGeom prst="rect">
            <a:avLst/>
          </a:prstGeom>
        </p:spPr>
      </p:pic>
      <p:pic>
        <p:nvPicPr>
          <p:cNvPr id="29" name="Picture 28">
            <a:extLst>
              <a:ext uri="{FF2B5EF4-FFF2-40B4-BE49-F238E27FC236}">
                <a16:creationId xmlns:a16="http://schemas.microsoft.com/office/drawing/2014/main" id="{D02D0FBF-CC3D-A9D2-80A4-7ACFCA37496E}"/>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1059127" y="20177442"/>
            <a:ext cx="9000000" cy="5040000"/>
          </a:xfrm>
          <a:prstGeom prst="rect">
            <a:avLst/>
          </a:prstGeom>
        </p:spPr>
      </p:pic>
      <p:sp>
        <p:nvSpPr>
          <p:cNvPr id="30" name="TextBox 29">
            <a:extLst>
              <a:ext uri="{FF2B5EF4-FFF2-40B4-BE49-F238E27FC236}">
                <a16:creationId xmlns:a16="http://schemas.microsoft.com/office/drawing/2014/main" id="{049273FC-8A28-0EF4-B3F9-18E79F6BF971}"/>
              </a:ext>
            </a:extLst>
          </p:cNvPr>
          <p:cNvSpPr txBox="1"/>
          <p:nvPr/>
        </p:nvSpPr>
        <p:spPr>
          <a:xfrm>
            <a:off x="1304647" y="9728125"/>
            <a:ext cx="8928000" cy="2077492"/>
          </a:xfrm>
          <a:prstGeom prst="rect">
            <a:avLst/>
          </a:prstGeom>
          <a:noFill/>
        </p:spPr>
        <p:txBody>
          <a:bodyPr wrap="square" rtlCol="0">
            <a:spAutoFit/>
          </a:bodyPr>
          <a:lstStyle/>
          <a:p>
            <a:pPr algn="ctr"/>
            <a:r>
              <a:rPr lang="en-US" sz="2900" b="1" u="sng" dirty="0">
                <a:latin typeface="Times New Roman" panose="02020603050405020304" pitchFamily="18" charset="0"/>
                <a:cs typeface="Times New Roman" panose="02020603050405020304" pitchFamily="18" charset="0"/>
              </a:rPr>
              <a:t>PROBLEM STATEMENT</a:t>
            </a:r>
          </a:p>
          <a:p>
            <a:pPr algn="just">
              <a:lnSpc>
                <a:spcPts val="3000"/>
              </a:lnSpc>
            </a:pPr>
            <a:r>
              <a:rPr lang="en-US" sz="2900" dirty="0">
                <a:latin typeface="Times New Roman" panose="02020603050405020304" pitchFamily="18" charset="0"/>
                <a:cs typeface="Times New Roman" panose="02020603050405020304" pitchFamily="18" charset="0"/>
              </a:rPr>
              <a:t>In various industrial applications, high-quality drilled holes are essential. The current industrial drilling machines are expensive and lack the required precision for achieving high-quality drilled holes. </a:t>
            </a:r>
            <a:endParaRPr lang="en-KE" sz="2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59667D-A2B7-D3F3-8FC8-08A3B8D9A2DD}"/>
              </a:ext>
            </a:extLst>
          </p:cNvPr>
          <p:cNvSpPr txBox="1"/>
          <p:nvPr/>
        </p:nvSpPr>
        <p:spPr>
          <a:xfrm>
            <a:off x="10885484" y="6612517"/>
            <a:ext cx="8968373" cy="1246495"/>
          </a:xfrm>
          <a:prstGeom prst="rect">
            <a:avLst/>
          </a:prstGeom>
          <a:noFill/>
        </p:spPr>
        <p:txBody>
          <a:bodyPr wrap="square" rtlCol="0">
            <a:spAutoFit/>
          </a:bodyPr>
          <a:lstStyle/>
          <a:p>
            <a:pPr algn="just">
              <a:lnSpc>
                <a:spcPts val="3000"/>
              </a:lnSpc>
            </a:pPr>
            <a:r>
              <a:rPr lang="en-US" sz="2900" dirty="0">
                <a:latin typeface="Times New Roman" panose="02020603050405020304" pitchFamily="18" charset="0"/>
                <a:cs typeface="Times New Roman" panose="02020603050405020304" pitchFamily="18" charset="0"/>
              </a:rPr>
              <a:t>Challenges in the drilling process include unmonitored and unregulated vibrations, chatter, work piece damage and drill bit breakage and misaligned or poor quality holes.</a:t>
            </a:r>
            <a:endParaRPr lang="en-KE" sz="2900" dirty="0"/>
          </a:p>
        </p:txBody>
      </p:sp>
      <p:sp>
        <p:nvSpPr>
          <p:cNvPr id="16" name="Rectangle 15">
            <a:extLst>
              <a:ext uri="{FF2B5EF4-FFF2-40B4-BE49-F238E27FC236}">
                <a16:creationId xmlns:a16="http://schemas.microsoft.com/office/drawing/2014/main" id="{77CB2BBF-6589-9564-C2E8-567CA5AD95BB}"/>
              </a:ext>
            </a:extLst>
          </p:cNvPr>
          <p:cNvSpPr/>
          <p:nvPr/>
        </p:nvSpPr>
        <p:spPr>
          <a:xfrm>
            <a:off x="1320549" y="5629923"/>
            <a:ext cx="18684000" cy="538609"/>
          </a:xfrm>
          <a:prstGeom prst="rect">
            <a:avLst/>
          </a:prstGeom>
          <a:solidFill>
            <a:srgbClr val="00B0F0"/>
          </a:solidFill>
        </p:spPr>
        <p:txBody>
          <a:bodyPr wrap="square">
            <a:spAutoFit/>
          </a:bodyPr>
          <a:lstStyle/>
          <a:p>
            <a:r>
              <a:rPr lang="en-US" sz="2900" b="1" i="1" dirty="0">
                <a:latin typeface="Times New Roman" panose="02020603050405020304" pitchFamily="18" charset="0"/>
                <a:cs typeface="Times New Roman" panose="02020603050405020304" pitchFamily="18" charset="0"/>
              </a:rPr>
              <a:t>INTRODUCTION</a:t>
            </a:r>
          </a:p>
        </p:txBody>
      </p:sp>
      <p:sp>
        <p:nvSpPr>
          <p:cNvPr id="18" name="Rectangle 17">
            <a:extLst>
              <a:ext uri="{FF2B5EF4-FFF2-40B4-BE49-F238E27FC236}">
                <a16:creationId xmlns:a16="http://schemas.microsoft.com/office/drawing/2014/main" id="{A44B0816-2673-68C0-73E8-8F1F0B878D68}"/>
              </a:ext>
            </a:extLst>
          </p:cNvPr>
          <p:cNvSpPr/>
          <p:nvPr/>
        </p:nvSpPr>
        <p:spPr>
          <a:xfrm>
            <a:off x="1320549" y="25873037"/>
            <a:ext cx="18812029" cy="538609"/>
          </a:xfrm>
          <a:prstGeom prst="rect">
            <a:avLst/>
          </a:prstGeom>
          <a:solidFill>
            <a:srgbClr val="00B0F0"/>
          </a:solidFill>
        </p:spPr>
        <p:txBody>
          <a:bodyPr wrap="square">
            <a:spAutoFit/>
          </a:bodyPr>
          <a:lstStyle/>
          <a:p>
            <a:r>
              <a:rPr lang="en-US" sz="2900" b="1" i="1" dirty="0">
                <a:latin typeface="Times New Roman" panose="02020603050405020304" pitchFamily="18" charset="0"/>
                <a:cs typeface="Times New Roman" panose="02020603050405020304" pitchFamily="18" charset="0"/>
              </a:rPr>
              <a:t>NEXT SEMESTER OBJECTIVES</a:t>
            </a:r>
          </a:p>
        </p:txBody>
      </p:sp>
      <p:sp>
        <p:nvSpPr>
          <p:cNvPr id="35" name="TextBox 34">
            <a:extLst>
              <a:ext uri="{FF2B5EF4-FFF2-40B4-BE49-F238E27FC236}">
                <a16:creationId xmlns:a16="http://schemas.microsoft.com/office/drawing/2014/main" id="{0B825E78-9164-FBD3-14FB-6C0E733A340A}"/>
              </a:ext>
            </a:extLst>
          </p:cNvPr>
          <p:cNvSpPr txBox="1"/>
          <p:nvPr/>
        </p:nvSpPr>
        <p:spPr>
          <a:xfrm>
            <a:off x="1271603" y="26476714"/>
            <a:ext cx="11952000" cy="2323713"/>
          </a:xfrm>
          <a:prstGeom prst="rect">
            <a:avLst/>
          </a:prstGeom>
          <a:noFill/>
        </p:spPr>
        <p:txBody>
          <a:bodyPr wrap="square" rtlCol="0">
            <a:spAutoFit/>
          </a:bodyPr>
          <a:lstStyle/>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Carry out experiments to determine best drilling parameters</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Carry out statistical analysis of actual drill parameters.</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Vibration mitigation for high quality drilled holes.</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Run physical model of automated drill.</a:t>
            </a:r>
          </a:p>
          <a:p>
            <a:pPr marL="514350" indent="-514350">
              <a:buFont typeface="+mj-lt"/>
              <a:buAutoNum type="arabicPeriod"/>
            </a:pPr>
            <a:r>
              <a:rPr lang="en-US" sz="2900" dirty="0">
                <a:latin typeface="Times New Roman" panose="02020603050405020304" pitchFamily="18" charset="0"/>
                <a:cs typeface="Times New Roman" panose="02020603050405020304" pitchFamily="18" charset="0"/>
              </a:rPr>
              <a:t>Monitor drilling parameters in real time.</a:t>
            </a:r>
            <a:endParaRPr lang="en-KE"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056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2774</TotalTime>
  <Words>284</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Philip Aswa</cp:lastModifiedBy>
  <cp:revision>74</cp:revision>
  <dcterms:created xsi:type="dcterms:W3CDTF">2022-07-18T10:16:24Z</dcterms:created>
  <dcterms:modified xsi:type="dcterms:W3CDTF">2023-08-04T08:53:06Z</dcterms:modified>
</cp:coreProperties>
</file>