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1" r:id="rId4"/>
    <p:sldId id="263" r:id="rId5"/>
    <p:sldId id="266" r:id="rId6"/>
    <p:sldId id="262" r:id="rId7"/>
    <p:sldId id="264" r:id="rId8"/>
    <p:sldId id="265" r:id="rId9"/>
    <p:sldId id="267" r:id="rId10"/>
    <p:sldId id="269" r:id="rId11"/>
    <p:sldId id="273" r:id="rId12"/>
    <p:sldId id="270" r:id="rId13"/>
    <p:sldId id="271" r:id="rId14"/>
    <p:sldId id="272" r:id="rId15"/>
    <p:sldId id="274" r:id="rId16"/>
    <p:sldId id="275" r:id="rId17"/>
    <p:sldId id="276"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68" autoAdjust="0"/>
  </p:normalViewPr>
  <p:slideViewPr>
    <p:cSldViewPr snapToGrid="0">
      <p:cViewPr varScale="1">
        <p:scale>
          <a:sx n="60" d="100"/>
          <a:sy n="60" d="100"/>
        </p:scale>
        <p:origin x="1460" y="-20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116490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901686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34286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384914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221608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sorted my data to be based on usage. Based on how often the aircraft were used as well as the number of fatalities reported for those models, the above chart shows the models with the lowest risk. This is shown the Risk vs Frequently used Models slide.</a:t>
            </a:r>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639764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Accident trends: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 the years, there has been a notable decline in aviation accidents with occasional peaks and declines.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Purpose of flight: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Flights categorized under </a:t>
            </a:r>
            <a:r>
              <a:rPr lang="en-US" b="1" dirty="0"/>
              <a:t>Personal</a:t>
            </a:r>
            <a:r>
              <a:rPr lang="en-US" dirty="0"/>
              <a:t> or </a:t>
            </a:r>
            <a:r>
              <a:rPr lang="en-US" b="1" dirty="0"/>
              <a:t>Instructional</a:t>
            </a:r>
            <a:r>
              <a:rPr lang="en-US" dirty="0"/>
              <a:t> purposes are associated with a </a:t>
            </a:r>
            <a:r>
              <a:rPr lang="en-US" b="1" dirty="0"/>
              <a:t>higher number of injury incidents</a:t>
            </a:r>
            <a:r>
              <a:rPr lang="en-US" dirty="0"/>
              <a:t> compared to Commercial or Business flights.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Aircraft Models:</a:t>
            </a:r>
            <a:br>
              <a:rPr lang="en-US" dirty="0"/>
            </a:br>
            <a:r>
              <a:rPr lang="en-US" dirty="0"/>
              <a:t>I sorted my data to be based on usage. Based on how often the aircraft were used as well as the number of fatalities reported for those models, the above chart shows the models with the lowest risk. This is shown the Risk vs Frequently used Models slide.</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673464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US" sz="1200" b="1" kern="1200" dirty="0">
                <a:solidFill>
                  <a:schemeClr val="tx1"/>
                </a:solidFill>
                <a:latin typeface="+mn-lt"/>
                <a:ea typeface="+mn-ea"/>
                <a:cs typeface="+mn-cs"/>
              </a:rPr>
              <a:t>1. Consider Aircraft with a low Accident rate</a:t>
            </a:r>
          </a:p>
          <a:p>
            <a:pPr>
              <a:lnSpc>
                <a:spcPts val="1425"/>
              </a:lnSpc>
              <a:buNone/>
            </a:pPr>
            <a:r>
              <a:rPr lang="en-US" sz="1200" kern="1200" dirty="0">
                <a:solidFill>
                  <a:schemeClr val="tx1"/>
                </a:solidFill>
                <a:latin typeface="+mn-lt"/>
                <a:ea typeface="+mn-ea"/>
                <a:cs typeface="+mn-cs"/>
              </a:rPr>
              <a:t>Aircraft such as the Mooney M-22 and Piper PA-28 as seen in Figure 7, consistently appear in accident data with lower fatality rates per incident, suggesting they are statistically safer and reliable for general aviation or training purposes.</a:t>
            </a:r>
          </a:p>
          <a:p>
            <a:pPr>
              <a:lnSpc>
                <a:spcPts val="1425"/>
              </a:lnSpc>
              <a:buNone/>
            </a:pPr>
            <a:br>
              <a:rPr lang="en-US" sz="1200" kern="1200" dirty="0">
                <a:solidFill>
                  <a:schemeClr val="tx1"/>
                </a:solidFill>
                <a:latin typeface="+mn-lt"/>
                <a:ea typeface="+mn-ea"/>
                <a:cs typeface="+mn-cs"/>
              </a:rPr>
            </a:br>
            <a:r>
              <a:rPr lang="en-US" sz="1200" b="1" kern="1200" dirty="0">
                <a:solidFill>
                  <a:schemeClr val="tx1"/>
                </a:solidFill>
                <a:latin typeface="+mn-lt"/>
                <a:ea typeface="+mn-ea"/>
                <a:cs typeface="+mn-cs"/>
              </a:rPr>
              <a:t>2. Align Investment with Use-Case Insights</a:t>
            </a:r>
          </a:p>
          <a:p>
            <a:pPr marL="0" marR="0" lvl="0" indent="0" algn="l" defTabSz="914400" rtl="0" eaLnBrk="1" fontAlgn="auto" latinLnBrk="0" hangingPunct="1">
              <a:lnSpc>
                <a:spcPts val="1425"/>
              </a:lnSpc>
              <a:spcBef>
                <a:spcPts val="0"/>
              </a:spcBef>
              <a:spcAft>
                <a:spcPts val="0"/>
              </a:spcAft>
              <a:buClrTx/>
              <a:buSzTx/>
              <a:buFontTx/>
              <a:buNone/>
              <a:tabLst/>
              <a:defRPr/>
            </a:pPr>
            <a:r>
              <a:rPr lang="en-US" sz="1200" kern="1200" dirty="0">
                <a:solidFill>
                  <a:schemeClr val="tx1"/>
                </a:solidFill>
                <a:latin typeface="+mn-lt"/>
                <a:ea typeface="+mn-ea"/>
                <a:cs typeface="+mn-cs"/>
              </a:rPr>
              <a:t>Use the Purpose of flight data to guide investment. Flights categorized under "Personal" or "Instructional" showed higher fatality rates compared to commercial operations as shown in Figure 6.Therefore, aircraft with safer outcomes in commercial or charter operations may be preferable if the business strategy is oriented toward such use cases. Avoid High-Risk Models Common in Personal and Instructional Flights.</a:t>
            </a:r>
          </a:p>
          <a:p>
            <a:pPr>
              <a:lnSpc>
                <a:spcPts val="1425"/>
              </a:lnSpc>
              <a:buNone/>
            </a:pPr>
            <a:br>
              <a:rPr lang="en-US" sz="1200" kern="1200" dirty="0">
                <a:solidFill>
                  <a:schemeClr val="tx1"/>
                </a:solidFill>
                <a:latin typeface="+mn-lt"/>
                <a:ea typeface="+mn-ea"/>
                <a:cs typeface="+mn-cs"/>
              </a:rPr>
            </a:br>
            <a:r>
              <a:rPr lang="en-US" sz="1200" b="1" kern="1200" dirty="0">
                <a:solidFill>
                  <a:schemeClr val="tx1"/>
                </a:solidFill>
                <a:latin typeface="+mn-lt"/>
                <a:ea typeface="+mn-ea"/>
                <a:cs typeface="+mn-cs"/>
              </a:rPr>
              <a:t>3. Prioritize Aircraft Models with No or Minimal Fatalities</a:t>
            </a:r>
          </a:p>
          <a:p>
            <a:pPr>
              <a:lnSpc>
                <a:spcPts val="1425"/>
              </a:lnSpc>
              <a:buNone/>
            </a:pPr>
            <a:r>
              <a:rPr lang="en-US" sz="1200" kern="1200" dirty="0">
                <a:solidFill>
                  <a:schemeClr val="tx1"/>
                </a:solidFill>
                <a:latin typeface="+mn-lt"/>
                <a:ea typeface="+mn-ea"/>
                <a:cs typeface="+mn-cs"/>
              </a:rPr>
              <a:t>Aircraft with consistently low or zero fatality rates indicate higher safety and </a:t>
            </a:r>
            <a:r>
              <a:rPr lang="en-US" sz="1200" kern="1200" dirty="0" err="1">
                <a:solidFill>
                  <a:schemeClr val="tx1"/>
                </a:solidFill>
                <a:latin typeface="+mn-lt"/>
                <a:ea typeface="+mn-ea"/>
                <a:cs typeface="+mn-cs"/>
              </a:rPr>
              <a:t>reliability.Aircraft</a:t>
            </a:r>
            <a:r>
              <a:rPr lang="en-US" sz="1200" kern="1200" dirty="0">
                <a:solidFill>
                  <a:schemeClr val="tx1"/>
                </a:solidFill>
                <a:latin typeface="+mn-lt"/>
                <a:ea typeface="+mn-ea"/>
                <a:cs typeface="+mn-cs"/>
              </a:rPr>
              <a:t> Models such as Cessna 150, Cessna 152M and Cessna 172 showed minimum fatality rates and can be considered.</a:t>
            </a:r>
          </a:p>
          <a:p>
            <a:pPr>
              <a:lnSpc>
                <a:spcPts val="1425"/>
              </a:lnSpc>
              <a:buNone/>
            </a:pPr>
            <a:br>
              <a:rPr lang="en-US" sz="1200" kern="1200" dirty="0">
                <a:solidFill>
                  <a:schemeClr val="tx1"/>
                </a:solidFill>
                <a:latin typeface="+mn-lt"/>
                <a:ea typeface="+mn-ea"/>
                <a:cs typeface="+mn-cs"/>
              </a:rPr>
            </a:br>
            <a:r>
              <a:rPr lang="en-US" sz="1200" b="1" kern="1200" dirty="0">
                <a:solidFill>
                  <a:schemeClr val="tx1"/>
                </a:solidFill>
                <a:latin typeface="+mn-lt"/>
                <a:ea typeface="+mn-ea"/>
                <a:cs typeface="+mn-cs"/>
              </a:rPr>
              <a:t>4. Consider Aircraft that have shown to have the least damage</a:t>
            </a:r>
          </a:p>
          <a:p>
            <a:pPr>
              <a:lnSpc>
                <a:spcPts val="1425"/>
              </a:lnSpc>
            </a:pPr>
            <a:r>
              <a:rPr lang="en-US" sz="1200" kern="1200" dirty="0">
                <a:solidFill>
                  <a:schemeClr val="tx1"/>
                </a:solidFill>
                <a:latin typeface="+mn-lt"/>
                <a:ea typeface="+mn-ea"/>
                <a:cs typeface="+mn-cs"/>
              </a:rPr>
              <a:t>This shows that the aircraft is generally a safer investment as lower damage can also signify lower injury rates.</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624978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future,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dirty="0"/>
              <a:t>Add a total number of flights column.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Having a column that shows the total number of flights taken for each model of Aircraft in order to get a clearer analysis of the safety of each model.</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2.</a:t>
            </a:r>
            <a:r>
              <a:rPr lang="en-US" sz="1200" b="0" dirty="0"/>
              <a:t> </a:t>
            </a:r>
            <a:r>
              <a:rPr lang="en-US" b="1" dirty="0"/>
              <a:t>Further Analyze Manufacturer Reliability</a:t>
            </a:r>
            <a:br>
              <a:rPr lang="en-US" dirty="0"/>
            </a:br>
            <a:r>
              <a:rPr lang="en-US" dirty="0"/>
              <a:t>Combine Make and Model to assess safety records by manufacturer, offering broader investment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 Conduct Cost-Benefit Analysis</a:t>
            </a:r>
            <a:br>
              <a:rPr lang="en-US" dirty="0"/>
            </a:br>
            <a:r>
              <a:rPr lang="en-US" dirty="0"/>
              <a:t>Compare operational costs, maintenance history, and acquisition costs for the recommended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 Incorporate Real-Time or Updated Data</a:t>
            </a:r>
            <a:br>
              <a:rPr lang="en-US" dirty="0"/>
            </a:br>
            <a:r>
              <a:rPr lang="en-US" dirty="0"/>
              <a:t>Use newer accident reports or real-time flight safety databases for a more current risk evaluation.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 Run Risk Simulations</a:t>
            </a:r>
            <a:br>
              <a:rPr lang="en-US" dirty="0"/>
            </a:br>
            <a:r>
              <a:rPr lang="en-US" dirty="0"/>
              <a:t>Apply statistical or machine learning models to simulate accident likelihood under various conditions.</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176390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424917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Overview</a:t>
            </a:r>
          </a:p>
          <a:p>
            <a:pPr>
              <a:buFont typeface="Arial" panose="020B0604020202020204" pitchFamily="34" charset="0"/>
              <a:buChar char="•"/>
            </a:pPr>
            <a:r>
              <a:rPr lang="en-US" dirty="0"/>
              <a:t>The company is expanding into the </a:t>
            </a:r>
            <a:r>
              <a:rPr lang="en-US" b="1" dirty="0"/>
              <a:t>aviation industry</a:t>
            </a:r>
            <a:r>
              <a:rPr lang="en-US" dirty="0"/>
              <a:t> to diversify its portfolio.</a:t>
            </a:r>
          </a:p>
          <a:p>
            <a:pPr>
              <a:buFont typeface="Arial" panose="020B0604020202020204" pitchFamily="34" charset="0"/>
              <a:buChar char="•"/>
            </a:pPr>
            <a:r>
              <a:rPr lang="en-US" dirty="0"/>
              <a:t>Plans involve acquiring aircraft for </a:t>
            </a:r>
            <a:r>
              <a:rPr lang="en-US" b="1" dirty="0"/>
              <a:t>commercial and private operations</a:t>
            </a:r>
            <a:r>
              <a:rPr lang="en-US" dirty="0"/>
              <a:t>.</a:t>
            </a:r>
          </a:p>
          <a:p>
            <a:pPr>
              <a:buFont typeface="Arial" panose="020B0604020202020204" pitchFamily="34" charset="0"/>
              <a:buChar char="•"/>
            </a:pPr>
            <a:r>
              <a:rPr lang="en-US" dirty="0"/>
              <a:t>Internal knowledge on </a:t>
            </a:r>
            <a:r>
              <a:rPr lang="en-US" b="1" dirty="0"/>
              <a:t>aircraft safety risks is limited</a:t>
            </a:r>
            <a:r>
              <a:rPr lang="en-US" dirty="0"/>
              <a:t>.</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60845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Project Objectives</a:t>
            </a:r>
          </a:p>
          <a:p>
            <a:pPr>
              <a:buFont typeface="Arial" panose="020B0604020202020204" pitchFamily="34" charset="0"/>
              <a:buChar char="•"/>
            </a:pPr>
            <a:r>
              <a:rPr lang="en-US" dirty="0"/>
              <a:t>This project analyzes aviation accident data to:</a:t>
            </a:r>
          </a:p>
          <a:p>
            <a:pPr marL="742950" lvl="1" indent="-285750">
              <a:buFont typeface="Arial" panose="020B0604020202020204" pitchFamily="34" charset="0"/>
              <a:buChar char="•"/>
            </a:pPr>
            <a:r>
              <a:rPr lang="en-US" dirty="0"/>
              <a:t>Identify </a:t>
            </a:r>
            <a:r>
              <a:rPr lang="en-US" b="1" dirty="0"/>
              <a:t>low-risk aircraft models</a:t>
            </a:r>
            <a:r>
              <a:rPr lang="en-US" dirty="0"/>
              <a:t>.</a:t>
            </a:r>
          </a:p>
          <a:p>
            <a:pPr marL="742950" lvl="1" indent="-285750">
              <a:buFont typeface="Arial" panose="020B0604020202020204" pitchFamily="34" charset="0"/>
              <a:buChar char="•"/>
            </a:pPr>
            <a:r>
              <a:rPr lang="en-US" dirty="0"/>
              <a:t>Support </a:t>
            </a:r>
            <a:r>
              <a:rPr lang="en-US" b="1" dirty="0"/>
              <a:t>data-driven purchasing decisions</a:t>
            </a:r>
            <a:r>
              <a:rPr lang="en-US" dirty="0"/>
              <a:t>.</a:t>
            </a:r>
          </a:p>
          <a:p>
            <a:pPr>
              <a:buFont typeface="Arial" panose="020B0604020202020204" pitchFamily="34" charset="0"/>
              <a:buChar char="•"/>
            </a:pPr>
            <a:r>
              <a:rPr lang="en-US" dirty="0"/>
              <a:t>Insights will guide the </a:t>
            </a:r>
            <a:r>
              <a:rPr lang="en-US" b="1" dirty="0"/>
              <a:t>new aviation division</a:t>
            </a:r>
            <a:r>
              <a:rPr lang="en-US" dirty="0"/>
              <a:t> in safe and strategic aircraft investments.</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68606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21072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954231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Key Features:</a:t>
            </a:r>
          </a:p>
          <a:p>
            <a:pPr>
              <a:buNone/>
            </a:pPr>
            <a:r>
              <a:rPr lang="en-US" b="1" dirty="0"/>
              <a:t>Coverage Period:</a:t>
            </a:r>
            <a:r>
              <a:rPr lang="en-US" dirty="0"/>
              <a:t> Accidents from 1962 to 2023.</a:t>
            </a:r>
          </a:p>
          <a:p>
            <a:pPr>
              <a:buNone/>
            </a:pPr>
            <a:r>
              <a:rPr lang="en-US" b="1" dirty="0"/>
              <a:t>Data Scope:</a:t>
            </a:r>
            <a:r>
              <a:rPr lang="en-US" dirty="0"/>
              <a:t> Includes over 135,000 accidents and incidents.</a:t>
            </a:r>
          </a:p>
          <a:p>
            <a:r>
              <a:rPr lang="en-US" b="1" dirty="0"/>
              <a:t>Data Fields:</a:t>
            </a:r>
            <a:r>
              <a:rPr lang="en-US" dirty="0"/>
              <a:t> Encompasses information on aircraft make, model, weather conditions, purpose of flight, number of injuries and other contributing factors.</a:t>
            </a: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63411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US" b="0" dirty="0">
                <a:solidFill>
                  <a:srgbClr val="CCCCCC"/>
                </a:solidFill>
                <a:effectLst/>
                <a:latin typeface="Consolas" panose="020B0609020204030204" pitchFamily="49" charset="0"/>
              </a:rPr>
              <a:t>The following data cleaning steps were taken:</a:t>
            </a:r>
          </a:p>
          <a:p>
            <a:pPr>
              <a:lnSpc>
                <a:spcPts val="1425"/>
              </a:lnSpc>
              <a:buNone/>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Columns with too many missing values are dropped. </a:t>
            </a:r>
          </a:p>
          <a:p>
            <a:pPr>
              <a:lnSpc>
                <a:spcPts val="1425"/>
              </a:lnSpc>
              <a:buNone/>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Only the relevant columns were chosen for a cleaner analysis</a:t>
            </a:r>
          </a:p>
          <a:p>
            <a:pPr marL="171450" indent="-171450">
              <a:lnSpc>
                <a:spcPts val="1425"/>
              </a:lnSpc>
              <a:buFont typeface="Arial" panose="020B0604020202020204" pitchFamily="34" charset="0"/>
              <a:buChar char="•"/>
            </a:pPr>
            <a:r>
              <a:rPr lang="en-US" b="0" dirty="0">
                <a:solidFill>
                  <a:srgbClr val="CCCCCC"/>
                </a:solidFill>
                <a:effectLst/>
                <a:latin typeface="Consolas" panose="020B0609020204030204" pitchFamily="49" charset="0"/>
              </a:rPr>
              <a:t>Numerical relevant columns with missing values were replaced with 0</a:t>
            </a:r>
          </a:p>
          <a:p>
            <a:pPr marL="171450" indent="-171450">
              <a:lnSpc>
                <a:spcPts val="1425"/>
              </a:lnSpc>
              <a:buFont typeface="Arial" panose="020B0604020202020204" pitchFamily="34" charset="0"/>
              <a:buChar char="•"/>
            </a:pPr>
            <a:r>
              <a:rPr lang="en-US" b="0" dirty="0">
                <a:solidFill>
                  <a:srgbClr val="CCCCCC"/>
                </a:solidFill>
                <a:effectLst/>
                <a:latin typeface="Consolas" panose="020B0609020204030204" pitchFamily="49" charset="0"/>
              </a:rPr>
              <a:t>Relevant columns with categorical data with missing values were replaced with 'Unknown’</a:t>
            </a:r>
          </a:p>
          <a:p>
            <a:pPr marL="171450" indent="-171450">
              <a:lnSpc>
                <a:spcPts val="1425"/>
              </a:lnSpc>
              <a:buFont typeface="Arial" panose="020B0604020202020204" pitchFamily="34" charset="0"/>
              <a:buChar char="•"/>
            </a:pPr>
            <a:r>
              <a:rPr lang="en-US" b="0" dirty="0">
                <a:solidFill>
                  <a:srgbClr val="CCCCCC"/>
                </a:solidFill>
                <a:effectLst/>
                <a:latin typeface="Consolas" panose="020B0609020204030204" pitchFamily="49" charset="0"/>
              </a:rPr>
              <a:t>A new column that combined the total injuries was added</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endParaRPr lang="en-KE"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01656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618445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5297" y="2263877"/>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85801" y="3952566"/>
            <a:ext cx="8001000" cy="678426"/>
          </a:xfrm>
        </p:spPr>
        <p:txBody>
          <a:bodyPr>
            <a:normAutofit/>
          </a:bodyPr>
          <a:lstStyle>
            <a:lvl1pPr marL="0" indent="0" algn="r">
              <a:buNone/>
              <a:defRPr sz="2800" b="0" i="0">
                <a:solidFill>
                  <a:schemeClr val="accent3">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accent3">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25724" y="406537"/>
            <a:ext cx="5850164" cy="725349"/>
          </a:xfrm>
        </p:spPr>
        <p:txBody>
          <a:bodyPr>
            <a:normAutofit/>
          </a:bodyPr>
          <a:lstStyle>
            <a:lvl1pPr algn="l">
              <a:defRPr sz="3600">
                <a:solidFill>
                  <a:srgbClr val="00363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24316" y="1143000"/>
            <a:ext cx="5869857"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38013"/>
            <a:ext cx="8093365" cy="763525"/>
          </a:xfrm>
        </p:spPr>
        <p:txBody>
          <a:bodyPr>
            <a:normAutofit/>
          </a:bodyPr>
          <a:lstStyle>
            <a:lvl1pPr algn="r">
              <a:defRPr sz="3600" baseline="0">
                <a:solidFill>
                  <a:schemeClr val="accent3">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2974" y="1160890"/>
            <a:ext cx="4200084" cy="2518827"/>
          </a:xfrm>
        </p:spPr>
        <p:txBody>
          <a:bodyPr>
            <a:normAutofit/>
          </a:bodyPr>
          <a:lstStyle/>
          <a:p>
            <a:r>
              <a:rPr lang="en-US" sz="4000" dirty="0"/>
              <a:t>Aviation Accidents Analysis</a:t>
            </a:r>
          </a:p>
        </p:txBody>
      </p:sp>
      <p:sp>
        <p:nvSpPr>
          <p:cNvPr id="3" name="Subtitle 2"/>
          <p:cNvSpPr>
            <a:spLocks noGrp="1"/>
          </p:cNvSpPr>
          <p:nvPr>
            <p:ph type="subTitle" idx="1"/>
          </p:nvPr>
        </p:nvSpPr>
        <p:spPr>
          <a:xfrm>
            <a:off x="737418" y="3797704"/>
            <a:ext cx="7875639" cy="730043"/>
          </a:xfrm>
        </p:spPr>
        <p:txBody>
          <a:bodyPr/>
          <a:lstStyle/>
          <a:p>
            <a:r>
              <a:rPr lang="en-US" dirty="0"/>
              <a:t>By Catherine Maina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7590-AFB7-45F2-7D23-9E3990FA54F8}"/>
              </a:ext>
            </a:extLst>
          </p:cNvPr>
          <p:cNvSpPr>
            <a:spLocks noGrp="1"/>
          </p:cNvSpPr>
          <p:nvPr>
            <p:ph type="title"/>
          </p:nvPr>
        </p:nvSpPr>
        <p:spPr/>
        <p:txBody>
          <a:bodyPr/>
          <a:lstStyle/>
          <a:p>
            <a:r>
              <a:rPr lang="en-US" dirty="0"/>
              <a:t>Accident Trends Over Time</a:t>
            </a:r>
            <a:endParaRPr lang="en-KE" dirty="0"/>
          </a:p>
        </p:txBody>
      </p:sp>
      <p:pic>
        <p:nvPicPr>
          <p:cNvPr id="5" name="Content Placeholder 4">
            <a:extLst>
              <a:ext uri="{FF2B5EF4-FFF2-40B4-BE49-F238E27FC236}">
                <a16:creationId xmlns:a16="http://schemas.microsoft.com/office/drawing/2014/main" id="{6A0B87C4-9058-BED1-D51E-4F60C50DC6A3}"/>
              </a:ext>
            </a:extLst>
          </p:cNvPr>
          <p:cNvPicPr>
            <a:picLocks noGrp="1" noChangeAspect="1"/>
          </p:cNvPicPr>
          <p:nvPr>
            <p:ph idx="1"/>
          </p:nvPr>
        </p:nvPicPr>
        <p:blipFill>
          <a:blip r:embed="rId3"/>
          <a:stretch>
            <a:fillRect/>
          </a:stretch>
        </p:blipFill>
        <p:spPr>
          <a:xfrm>
            <a:off x="1905083" y="1363663"/>
            <a:ext cx="5362408" cy="3414712"/>
          </a:xfrm>
        </p:spPr>
      </p:pic>
    </p:spTree>
    <p:extLst>
      <p:ext uri="{BB962C8B-B14F-4D97-AF65-F5344CB8AC3E}">
        <p14:creationId xmlns:p14="http://schemas.microsoft.com/office/powerpoint/2010/main" val="133467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1888-E0D4-211B-286A-608414E96CF1}"/>
              </a:ext>
            </a:extLst>
          </p:cNvPr>
          <p:cNvSpPr>
            <a:spLocks noGrp="1"/>
          </p:cNvSpPr>
          <p:nvPr>
            <p:ph type="title"/>
          </p:nvPr>
        </p:nvSpPr>
        <p:spPr/>
        <p:txBody>
          <a:bodyPr/>
          <a:lstStyle/>
          <a:p>
            <a:r>
              <a:rPr lang="en-US" dirty="0"/>
              <a:t>Purpose of Flight vs Fatalities</a:t>
            </a:r>
            <a:endParaRPr lang="en-KE" dirty="0"/>
          </a:p>
        </p:txBody>
      </p:sp>
      <p:pic>
        <p:nvPicPr>
          <p:cNvPr id="5" name="Content Placeholder 4">
            <a:extLst>
              <a:ext uri="{FF2B5EF4-FFF2-40B4-BE49-F238E27FC236}">
                <a16:creationId xmlns:a16="http://schemas.microsoft.com/office/drawing/2014/main" id="{CB5FF4DB-99CE-9E43-5C41-915337B5675E}"/>
              </a:ext>
            </a:extLst>
          </p:cNvPr>
          <p:cNvPicPr>
            <a:picLocks noGrp="1" noChangeAspect="1"/>
          </p:cNvPicPr>
          <p:nvPr>
            <p:ph idx="1"/>
          </p:nvPr>
        </p:nvPicPr>
        <p:blipFill>
          <a:blip r:embed="rId3"/>
          <a:stretch>
            <a:fillRect/>
          </a:stretch>
        </p:blipFill>
        <p:spPr>
          <a:xfrm>
            <a:off x="2928639" y="1363663"/>
            <a:ext cx="3315296" cy="3414712"/>
          </a:xfrm>
        </p:spPr>
      </p:pic>
    </p:spTree>
    <p:extLst>
      <p:ext uri="{BB962C8B-B14F-4D97-AF65-F5344CB8AC3E}">
        <p14:creationId xmlns:p14="http://schemas.microsoft.com/office/powerpoint/2010/main" val="112716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78A1-297B-9C18-5E4B-AA8555F2066B}"/>
              </a:ext>
            </a:extLst>
          </p:cNvPr>
          <p:cNvSpPr>
            <a:spLocks noGrp="1"/>
          </p:cNvSpPr>
          <p:nvPr>
            <p:ph type="title"/>
          </p:nvPr>
        </p:nvSpPr>
        <p:spPr/>
        <p:txBody>
          <a:bodyPr/>
          <a:lstStyle/>
          <a:p>
            <a:r>
              <a:rPr lang="en-US" dirty="0"/>
              <a:t>Purpose of Flight vs Fatalities</a:t>
            </a:r>
            <a:endParaRPr lang="en-KE" dirty="0"/>
          </a:p>
        </p:txBody>
      </p:sp>
      <p:pic>
        <p:nvPicPr>
          <p:cNvPr id="5" name="Content Placeholder 4">
            <a:extLst>
              <a:ext uri="{FF2B5EF4-FFF2-40B4-BE49-F238E27FC236}">
                <a16:creationId xmlns:a16="http://schemas.microsoft.com/office/drawing/2014/main" id="{45C6E702-AE91-D44B-DFA6-5B334DE6EEDC}"/>
              </a:ext>
            </a:extLst>
          </p:cNvPr>
          <p:cNvPicPr>
            <a:picLocks noGrp="1" noChangeAspect="1"/>
          </p:cNvPicPr>
          <p:nvPr>
            <p:ph idx="1"/>
          </p:nvPr>
        </p:nvPicPr>
        <p:blipFill>
          <a:blip r:embed="rId3"/>
          <a:stretch>
            <a:fillRect/>
          </a:stretch>
        </p:blipFill>
        <p:spPr>
          <a:xfrm>
            <a:off x="1724296" y="1363663"/>
            <a:ext cx="5723983" cy="3414712"/>
          </a:xfrm>
        </p:spPr>
      </p:pic>
    </p:spTree>
    <p:extLst>
      <p:ext uri="{BB962C8B-B14F-4D97-AF65-F5344CB8AC3E}">
        <p14:creationId xmlns:p14="http://schemas.microsoft.com/office/powerpoint/2010/main" val="407731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628F-ED4E-D947-ED0A-073BDE98A762}"/>
              </a:ext>
            </a:extLst>
          </p:cNvPr>
          <p:cNvSpPr>
            <a:spLocks noGrp="1"/>
          </p:cNvSpPr>
          <p:nvPr>
            <p:ph type="title"/>
          </p:nvPr>
        </p:nvSpPr>
        <p:spPr/>
        <p:txBody>
          <a:bodyPr/>
          <a:lstStyle/>
          <a:p>
            <a:r>
              <a:rPr lang="en-US" dirty="0"/>
              <a:t>Total Injuries per year</a:t>
            </a:r>
            <a:endParaRPr lang="en-KE" dirty="0"/>
          </a:p>
        </p:txBody>
      </p:sp>
      <p:pic>
        <p:nvPicPr>
          <p:cNvPr id="9" name="Content Placeholder 8">
            <a:extLst>
              <a:ext uri="{FF2B5EF4-FFF2-40B4-BE49-F238E27FC236}">
                <a16:creationId xmlns:a16="http://schemas.microsoft.com/office/drawing/2014/main" id="{2C95F2D2-64ED-46B4-AA9F-92507579EAD2}"/>
              </a:ext>
            </a:extLst>
          </p:cNvPr>
          <p:cNvPicPr>
            <a:picLocks noGrp="1" noChangeAspect="1"/>
          </p:cNvPicPr>
          <p:nvPr>
            <p:ph idx="1"/>
          </p:nvPr>
        </p:nvPicPr>
        <p:blipFill>
          <a:blip r:embed="rId3"/>
          <a:stretch>
            <a:fillRect/>
          </a:stretch>
        </p:blipFill>
        <p:spPr>
          <a:xfrm>
            <a:off x="1905083" y="1363663"/>
            <a:ext cx="5362408" cy="3414712"/>
          </a:xfrm>
        </p:spPr>
      </p:pic>
    </p:spTree>
    <p:extLst>
      <p:ext uri="{BB962C8B-B14F-4D97-AF65-F5344CB8AC3E}">
        <p14:creationId xmlns:p14="http://schemas.microsoft.com/office/powerpoint/2010/main" val="216729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47E7-BC9E-F3C9-57FB-7291A974A724}"/>
              </a:ext>
            </a:extLst>
          </p:cNvPr>
          <p:cNvSpPr>
            <a:spLocks noGrp="1"/>
          </p:cNvSpPr>
          <p:nvPr>
            <p:ph type="title"/>
          </p:nvPr>
        </p:nvSpPr>
        <p:spPr/>
        <p:txBody>
          <a:bodyPr/>
          <a:lstStyle/>
          <a:p>
            <a:r>
              <a:rPr lang="en-US" dirty="0"/>
              <a:t>Risk vs Frequently used Models</a:t>
            </a:r>
            <a:endParaRPr lang="en-KE" dirty="0"/>
          </a:p>
        </p:txBody>
      </p:sp>
      <p:pic>
        <p:nvPicPr>
          <p:cNvPr id="5" name="Content Placeholder 4">
            <a:extLst>
              <a:ext uri="{FF2B5EF4-FFF2-40B4-BE49-F238E27FC236}">
                <a16:creationId xmlns:a16="http://schemas.microsoft.com/office/drawing/2014/main" id="{F2B0C2A3-F9BD-BD7C-28E7-B91569484AE8}"/>
              </a:ext>
            </a:extLst>
          </p:cNvPr>
          <p:cNvPicPr>
            <a:picLocks noGrp="1" noChangeAspect="1"/>
          </p:cNvPicPr>
          <p:nvPr>
            <p:ph idx="1"/>
          </p:nvPr>
        </p:nvPicPr>
        <p:blipFill>
          <a:blip r:embed="rId3"/>
          <a:stretch>
            <a:fillRect/>
          </a:stretch>
        </p:blipFill>
        <p:spPr>
          <a:xfrm>
            <a:off x="1795837" y="1363663"/>
            <a:ext cx="5580900" cy="3414712"/>
          </a:xfrm>
        </p:spPr>
      </p:pic>
    </p:spTree>
    <p:extLst>
      <p:ext uri="{BB962C8B-B14F-4D97-AF65-F5344CB8AC3E}">
        <p14:creationId xmlns:p14="http://schemas.microsoft.com/office/powerpoint/2010/main" val="295815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0E85-F38E-3863-FE36-348B6CDBA740}"/>
              </a:ext>
            </a:extLst>
          </p:cNvPr>
          <p:cNvSpPr>
            <a:spLocks noGrp="1"/>
          </p:cNvSpPr>
          <p:nvPr>
            <p:ph type="title"/>
          </p:nvPr>
        </p:nvSpPr>
        <p:spPr/>
        <p:txBody>
          <a:bodyPr/>
          <a:lstStyle/>
          <a:p>
            <a:r>
              <a:rPr lang="en-US" dirty="0"/>
              <a:t>Key Insights</a:t>
            </a:r>
            <a:endParaRPr lang="en-KE" dirty="0"/>
          </a:p>
        </p:txBody>
      </p:sp>
      <p:sp>
        <p:nvSpPr>
          <p:cNvPr id="3" name="Content Placeholder 2">
            <a:extLst>
              <a:ext uri="{FF2B5EF4-FFF2-40B4-BE49-F238E27FC236}">
                <a16:creationId xmlns:a16="http://schemas.microsoft.com/office/drawing/2014/main" id="{07F2D124-2801-81EB-D10F-C02F776D87D2}"/>
              </a:ext>
            </a:extLst>
          </p:cNvPr>
          <p:cNvSpPr>
            <a:spLocks noGrp="1"/>
          </p:cNvSpPr>
          <p:nvPr>
            <p:ph idx="1"/>
          </p:nvPr>
        </p:nvSpPr>
        <p:spPr/>
        <p:txBody>
          <a:bodyPr>
            <a:normAutofit/>
          </a:bodyPr>
          <a:lstStyle/>
          <a:p>
            <a:pPr>
              <a:lnSpc>
                <a:spcPct val="220000"/>
              </a:lnSpc>
            </a:pPr>
            <a:r>
              <a:rPr lang="en-US" b="1" dirty="0"/>
              <a:t>Accident trends </a:t>
            </a:r>
            <a:r>
              <a:rPr lang="en-US" dirty="0"/>
              <a:t>– Notable decline over the years</a:t>
            </a:r>
          </a:p>
          <a:p>
            <a:pPr>
              <a:lnSpc>
                <a:spcPct val="220000"/>
              </a:lnSpc>
            </a:pPr>
            <a:r>
              <a:rPr lang="en-US" b="1" dirty="0"/>
              <a:t>Aircraft models with fewer accidents</a:t>
            </a:r>
          </a:p>
          <a:p>
            <a:pPr>
              <a:lnSpc>
                <a:spcPct val="220000"/>
              </a:lnSpc>
            </a:pPr>
            <a:r>
              <a:rPr lang="en-US" b="1" dirty="0"/>
              <a:t>Purpose of flight </a:t>
            </a:r>
            <a:r>
              <a:rPr lang="en-US" dirty="0"/>
              <a:t>– Commercial has fewer accidents</a:t>
            </a:r>
          </a:p>
          <a:p>
            <a:endParaRPr lang="en-KE" dirty="0"/>
          </a:p>
        </p:txBody>
      </p:sp>
    </p:spTree>
    <p:extLst>
      <p:ext uri="{BB962C8B-B14F-4D97-AF65-F5344CB8AC3E}">
        <p14:creationId xmlns:p14="http://schemas.microsoft.com/office/powerpoint/2010/main" val="176370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4A0C-8CCE-E4E8-7DA0-DB92EFA17E73}"/>
              </a:ext>
            </a:extLst>
          </p:cNvPr>
          <p:cNvSpPr>
            <a:spLocks noGrp="1"/>
          </p:cNvSpPr>
          <p:nvPr>
            <p:ph type="title"/>
          </p:nvPr>
        </p:nvSpPr>
        <p:spPr/>
        <p:txBody>
          <a:bodyPr/>
          <a:lstStyle/>
          <a:p>
            <a:r>
              <a:rPr lang="en-US" dirty="0"/>
              <a:t>Business Recommendations</a:t>
            </a:r>
            <a:endParaRPr lang="en-KE" dirty="0"/>
          </a:p>
        </p:txBody>
      </p:sp>
      <p:sp>
        <p:nvSpPr>
          <p:cNvPr id="3" name="Content Placeholder 2">
            <a:extLst>
              <a:ext uri="{FF2B5EF4-FFF2-40B4-BE49-F238E27FC236}">
                <a16:creationId xmlns:a16="http://schemas.microsoft.com/office/drawing/2014/main" id="{B7687390-654E-6175-9C0B-0D147600659E}"/>
              </a:ext>
            </a:extLst>
          </p:cNvPr>
          <p:cNvSpPr>
            <a:spLocks noGrp="1"/>
          </p:cNvSpPr>
          <p:nvPr>
            <p:ph idx="1"/>
          </p:nvPr>
        </p:nvSpPr>
        <p:spPr/>
        <p:txBody>
          <a:bodyPr>
            <a:normAutofit lnSpcReduction="10000"/>
          </a:bodyPr>
          <a:lstStyle/>
          <a:p>
            <a:r>
              <a:rPr lang="en-US" sz="3000" dirty="0"/>
              <a:t>Consider Aircraft with a low Accident rate</a:t>
            </a:r>
          </a:p>
          <a:p>
            <a:r>
              <a:rPr lang="en-US" sz="3000" dirty="0"/>
              <a:t>Align Investment with Use-Case Insights (Purpose of flight)</a:t>
            </a:r>
          </a:p>
          <a:p>
            <a:r>
              <a:rPr lang="en-US" sz="3000" dirty="0"/>
              <a:t>Prioritize Aircraft Models with No or Minimal Fatalities</a:t>
            </a:r>
          </a:p>
          <a:p>
            <a:r>
              <a:rPr lang="en-US" sz="3000" dirty="0"/>
              <a:t>Consider Aircraft that have shown to have the least damage</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KE" dirty="0"/>
          </a:p>
        </p:txBody>
      </p:sp>
    </p:spTree>
    <p:extLst>
      <p:ext uri="{BB962C8B-B14F-4D97-AF65-F5344CB8AC3E}">
        <p14:creationId xmlns:p14="http://schemas.microsoft.com/office/powerpoint/2010/main" val="318215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CDFB-70AE-3FA8-EFA1-7DDF7FE68744}"/>
              </a:ext>
            </a:extLst>
          </p:cNvPr>
          <p:cNvSpPr>
            <a:spLocks noGrp="1"/>
          </p:cNvSpPr>
          <p:nvPr>
            <p:ph type="title"/>
          </p:nvPr>
        </p:nvSpPr>
        <p:spPr/>
        <p:txBody>
          <a:bodyPr/>
          <a:lstStyle/>
          <a:p>
            <a:r>
              <a:rPr lang="en-US" dirty="0"/>
              <a:t>Next Steps</a:t>
            </a:r>
            <a:endParaRPr lang="en-KE" dirty="0"/>
          </a:p>
        </p:txBody>
      </p:sp>
      <p:sp>
        <p:nvSpPr>
          <p:cNvPr id="3" name="Content Placeholder 2">
            <a:extLst>
              <a:ext uri="{FF2B5EF4-FFF2-40B4-BE49-F238E27FC236}">
                <a16:creationId xmlns:a16="http://schemas.microsoft.com/office/drawing/2014/main" id="{CA7AE1D6-8354-2035-F62F-76D98A45971B}"/>
              </a:ext>
            </a:extLst>
          </p:cNvPr>
          <p:cNvSpPr>
            <a:spLocks noGrp="1"/>
          </p:cNvSpPr>
          <p:nvPr>
            <p:ph idx="1"/>
          </p:nvPr>
        </p:nvSpPr>
        <p:spPr/>
        <p:txBody>
          <a:bodyPr/>
          <a:lstStyle/>
          <a:p>
            <a:r>
              <a:rPr lang="en-US" dirty="0"/>
              <a:t>Add a total number of flights column for each aircraft.</a:t>
            </a:r>
          </a:p>
          <a:p>
            <a:r>
              <a:rPr lang="en-US" dirty="0"/>
              <a:t>Analyze manufacturer reliability further</a:t>
            </a:r>
          </a:p>
          <a:p>
            <a:r>
              <a:rPr lang="en-US" dirty="0"/>
              <a:t>Conduct a Cost-Benefit analysis</a:t>
            </a:r>
          </a:p>
          <a:p>
            <a:r>
              <a:rPr lang="en-US" dirty="0"/>
              <a:t>Incorporate Updated Data</a:t>
            </a:r>
          </a:p>
          <a:p>
            <a:r>
              <a:rPr lang="en-US" dirty="0"/>
              <a:t>Perform Risk simulations</a:t>
            </a:r>
          </a:p>
          <a:p>
            <a:endParaRPr lang="en-KE" dirty="0"/>
          </a:p>
        </p:txBody>
      </p:sp>
    </p:spTree>
    <p:extLst>
      <p:ext uri="{BB962C8B-B14F-4D97-AF65-F5344CB8AC3E}">
        <p14:creationId xmlns:p14="http://schemas.microsoft.com/office/powerpoint/2010/main" val="4129607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D935D-5D57-2151-2FE9-5526091C5181}"/>
              </a:ext>
            </a:extLst>
          </p:cNvPr>
          <p:cNvSpPr txBox="1"/>
          <p:nvPr/>
        </p:nvSpPr>
        <p:spPr>
          <a:xfrm>
            <a:off x="2278026" y="2733971"/>
            <a:ext cx="4587948" cy="707886"/>
          </a:xfrm>
          <a:prstGeom prst="rect">
            <a:avLst/>
          </a:prstGeom>
          <a:noFill/>
        </p:spPr>
        <p:txBody>
          <a:bodyPr wrap="square">
            <a:spAutoFit/>
          </a:bodyPr>
          <a:lstStyle/>
          <a:p>
            <a:pPr algn="ctr"/>
            <a:r>
              <a:rPr lang="en-US" sz="4000" dirty="0">
                <a:latin typeface="Bookman Old Style" panose="02050604050505020204" pitchFamily="18" charset="0"/>
              </a:rPr>
              <a:t>Thank you!</a:t>
            </a:r>
            <a:endParaRPr lang="en-KE" sz="4000" dirty="0">
              <a:latin typeface="Bookman Old Style" panose="02050604050505020204" pitchFamily="18" charset="0"/>
            </a:endParaRP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endParaRPr lang="en-US" i="1" dirty="0">
              <a:latin typeface="Bookman Old Style" panose="02050604050505020204" pitchFamily="18" charset="0"/>
            </a:endParaRPr>
          </a:p>
          <a:p>
            <a:pPr marL="0" indent="0">
              <a:buNone/>
            </a:pPr>
            <a:r>
              <a:rPr lang="en-US" i="1" dirty="0">
                <a:latin typeface="Bookman Old Style" panose="02050604050505020204" pitchFamily="18" charset="0"/>
              </a:rPr>
              <a:t>"Great flights and great investments both start with one thing: a solid runway and a smart plan."</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C550-D156-8050-EFAD-063951B37238}"/>
              </a:ext>
            </a:extLst>
          </p:cNvPr>
          <p:cNvSpPr>
            <a:spLocks noGrp="1"/>
          </p:cNvSpPr>
          <p:nvPr>
            <p:ph type="title"/>
          </p:nvPr>
        </p:nvSpPr>
        <p:spPr/>
        <p:txBody>
          <a:bodyPr/>
          <a:lstStyle/>
          <a:p>
            <a:r>
              <a:rPr lang="en-US" dirty="0"/>
              <a:t>Business Overview </a:t>
            </a:r>
            <a:endParaRPr lang="en-KE" dirty="0"/>
          </a:p>
        </p:txBody>
      </p:sp>
      <p:sp>
        <p:nvSpPr>
          <p:cNvPr id="3" name="Content Placeholder 2">
            <a:extLst>
              <a:ext uri="{FF2B5EF4-FFF2-40B4-BE49-F238E27FC236}">
                <a16:creationId xmlns:a16="http://schemas.microsoft.com/office/drawing/2014/main" id="{2ED600AB-0122-D9D2-435A-629C2E941D3A}"/>
              </a:ext>
            </a:extLst>
          </p:cNvPr>
          <p:cNvSpPr>
            <a:spLocks noGrp="1"/>
          </p:cNvSpPr>
          <p:nvPr>
            <p:ph idx="1"/>
          </p:nvPr>
        </p:nvSpPr>
        <p:spPr/>
        <p:txBody>
          <a:bodyPr>
            <a:normAutofit/>
          </a:bodyPr>
          <a:lstStyle/>
          <a:p>
            <a:r>
              <a:rPr lang="en-US" sz="3200" dirty="0"/>
              <a:t>The company is expanding into aviation to diversify portfolio</a:t>
            </a:r>
          </a:p>
          <a:p>
            <a:r>
              <a:rPr lang="en-US" sz="3200" dirty="0"/>
              <a:t>It’s exploring aircraft for private and commercial use</a:t>
            </a:r>
          </a:p>
          <a:p>
            <a:r>
              <a:rPr lang="en-US" sz="3200" dirty="0"/>
              <a:t>There is limited knowledge on aircraft safety</a:t>
            </a:r>
          </a:p>
        </p:txBody>
      </p:sp>
    </p:spTree>
    <p:extLst>
      <p:ext uri="{BB962C8B-B14F-4D97-AF65-F5344CB8AC3E}">
        <p14:creationId xmlns:p14="http://schemas.microsoft.com/office/powerpoint/2010/main" val="274485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7910-5CAD-2005-5BCB-FDBA09308121}"/>
              </a:ext>
            </a:extLst>
          </p:cNvPr>
          <p:cNvSpPr>
            <a:spLocks noGrp="1"/>
          </p:cNvSpPr>
          <p:nvPr>
            <p:ph type="title"/>
          </p:nvPr>
        </p:nvSpPr>
        <p:spPr/>
        <p:txBody>
          <a:bodyPr/>
          <a:lstStyle/>
          <a:p>
            <a:r>
              <a:rPr lang="en-US" dirty="0"/>
              <a:t>Project Objectives</a:t>
            </a:r>
            <a:endParaRPr lang="en-KE" dirty="0"/>
          </a:p>
        </p:txBody>
      </p:sp>
      <p:sp>
        <p:nvSpPr>
          <p:cNvPr id="3" name="Content Placeholder 2">
            <a:extLst>
              <a:ext uri="{FF2B5EF4-FFF2-40B4-BE49-F238E27FC236}">
                <a16:creationId xmlns:a16="http://schemas.microsoft.com/office/drawing/2014/main" id="{DB71D5DE-5479-A04A-EA03-11D9CADCF134}"/>
              </a:ext>
            </a:extLst>
          </p:cNvPr>
          <p:cNvSpPr>
            <a:spLocks noGrp="1"/>
          </p:cNvSpPr>
          <p:nvPr>
            <p:ph idx="1"/>
          </p:nvPr>
        </p:nvSpPr>
        <p:spPr/>
        <p:txBody>
          <a:bodyPr/>
          <a:lstStyle/>
          <a:p>
            <a:r>
              <a:rPr lang="en-US" sz="3200" dirty="0"/>
              <a:t>Project analyzes accident data to identify low-risk aircraft to purchase</a:t>
            </a:r>
          </a:p>
          <a:p>
            <a:r>
              <a:rPr lang="en-US" sz="3200" dirty="0"/>
              <a:t>Support data-driven decisions for new aviation division</a:t>
            </a:r>
            <a:endParaRPr lang="en-KE" sz="3200" dirty="0"/>
          </a:p>
          <a:p>
            <a:endParaRPr lang="en-KE" dirty="0"/>
          </a:p>
        </p:txBody>
      </p:sp>
    </p:spTree>
    <p:extLst>
      <p:ext uri="{BB962C8B-B14F-4D97-AF65-F5344CB8AC3E}">
        <p14:creationId xmlns:p14="http://schemas.microsoft.com/office/powerpoint/2010/main" val="194200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F1F3-B57E-AB50-074A-96203C465DDC}"/>
              </a:ext>
            </a:extLst>
          </p:cNvPr>
          <p:cNvSpPr>
            <a:spLocks noGrp="1"/>
          </p:cNvSpPr>
          <p:nvPr>
            <p:ph type="title"/>
          </p:nvPr>
        </p:nvSpPr>
        <p:spPr/>
        <p:txBody>
          <a:bodyPr/>
          <a:lstStyle/>
          <a:p>
            <a:r>
              <a:rPr lang="en-US" dirty="0"/>
              <a:t>Tools and Technologies used</a:t>
            </a:r>
            <a:endParaRPr lang="en-KE" dirty="0"/>
          </a:p>
        </p:txBody>
      </p:sp>
      <p:sp>
        <p:nvSpPr>
          <p:cNvPr id="3" name="Content Placeholder 2">
            <a:extLst>
              <a:ext uri="{FF2B5EF4-FFF2-40B4-BE49-F238E27FC236}">
                <a16:creationId xmlns:a16="http://schemas.microsoft.com/office/drawing/2014/main" id="{C3B2EB2B-B884-5885-D475-FA427766A486}"/>
              </a:ext>
            </a:extLst>
          </p:cNvPr>
          <p:cNvSpPr>
            <a:spLocks noGrp="1"/>
          </p:cNvSpPr>
          <p:nvPr>
            <p:ph idx="1"/>
          </p:nvPr>
        </p:nvSpPr>
        <p:spPr/>
        <p:txBody>
          <a:bodyPr>
            <a:normAutofit fontScale="92500" lnSpcReduction="10000"/>
          </a:bodyPr>
          <a:lstStyle/>
          <a:p>
            <a:pPr>
              <a:lnSpc>
                <a:spcPct val="160000"/>
              </a:lnSpc>
            </a:pPr>
            <a:r>
              <a:rPr lang="en-US" b="1" dirty="0"/>
              <a:t>Python</a:t>
            </a:r>
            <a:r>
              <a:rPr lang="en-US" dirty="0"/>
              <a:t> (Pandas, Matplotlib, Seaborn) – Data cleaning, analysis, and visualization</a:t>
            </a:r>
          </a:p>
          <a:p>
            <a:pPr>
              <a:lnSpc>
                <a:spcPct val="160000"/>
              </a:lnSpc>
            </a:pPr>
            <a:r>
              <a:rPr lang="en-US" b="1" dirty="0" err="1"/>
              <a:t>Jupyter</a:t>
            </a:r>
            <a:r>
              <a:rPr lang="en-US" b="1" dirty="0"/>
              <a:t> Notebook / VS Code </a:t>
            </a:r>
            <a:r>
              <a:rPr lang="en-US" dirty="0"/>
              <a:t>– Coding environment</a:t>
            </a:r>
          </a:p>
          <a:p>
            <a:pPr>
              <a:lnSpc>
                <a:spcPct val="160000"/>
              </a:lnSpc>
            </a:pPr>
            <a:r>
              <a:rPr lang="en-US" b="1" dirty="0"/>
              <a:t>Tableau</a:t>
            </a:r>
            <a:r>
              <a:rPr lang="en-US" dirty="0"/>
              <a:t> – Interactive dashboards and charts</a:t>
            </a:r>
          </a:p>
          <a:p>
            <a:pPr>
              <a:lnSpc>
                <a:spcPct val="160000"/>
              </a:lnSpc>
            </a:pPr>
            <a:r>
              <a:rPr lang="en-US" b="1" dirty="0"/>
              <a:t>Git &amp; GitHub </a:t>
            </a:r>
            <a:r>
              <a:rPr lang="en-US" dirty="0"/>
              <a:t>– Version control and collaboration</a:t>
            </a:r>
            <a:endParaRPr lang="en-KE" dirty="0"/>
          </a:p>
        </p:txBody>
      </p:sp>
    </p:spTree>
    <p:extLst>
      <p:ext uri="{BB962C8B-B14F-4D97-AF65-F5344CB8AC3E}">
        <p14:creationId xmlns:p14="http://schemas.microsoft.com/office/powerpoint/2010/main" val="4086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052-87A3-17A5-1A23-7899261B98C4}"/>
              </a:ext>
            </a:extLst>
          </p:cNvPr>
          <p:cNvSpPr>
            <a:spLocks noGrp="1"/>
          </p:cNvSpPr>
          <p:nvPr>
            <p:ph type="title"/>
          </p:nvPr>
        </p:nvSpPr>
        <p:spPr/>
        <p:txBody>
          <a:bodyPr/>
          <a:lstStyle/>
          <a:p>
            <a:r>
              <a:rPr lang="en-US" dirty="0"/>
              <a:t>Data Overview</a:t>
            </a:r>
            <a:endParaRPr lang="en-KE" dirty="0"/>
          </a:p>
        </p:txBody>
      </p:sp>
      <p:sp>
        <p:nvSpPr>
          <p:cNvPr id="3" name="Content Placeholder 2">
            <a:extLst>
              <a:ext uri="{FF2B5EF4-FFF2-40B4-BE49-F238E27FC236}">
                <a16:creationId xmlns:a16="http://schemas.microsoft.com/office/drawing/2014/main" id="{107B3858-D3C3-72F1-94FF-04A04475F7DD}"/>
              </a:ext>
            </a:extLst>
          </p:cNvPr>
          <p:cNvSpPr>
            <a:spLocks noGrp="1"/>
          </p:cNvSpPr>
          <p:nvPr>
            <p:ph idx="1"/>
          </p:nvPr>
        </p:nvSpPr>
        <p:spPr/>
        <p:txBody>
          <a:bodyPr/>
          <a:lstStyle/>
          <a:p>
            <a:r>
              <a:rPr lang="en-US" dirty="0"/>
              <a:t>The data used in this project is from the </a:t>
            </a:r>
            <a:r>
              <a:rPr lang="en-US" b="1" dirty="0"/>
              <a:t>National Transportation Safety Board (NTSB)</a:t>
            </a:r>
            <a:r>
              <a:rPr lang="en-US" dirty="0"/>
              <a:t> who maintain  a comprehensive database detailing civil aviation accidents across various territories.</a:t>
            </a:r>
            <a:endParaRPr lang="en-KE" dirty="0"/>
          </a:p>
        </p:txBody>
      </p:sp>
    </p:spTree>
    <p:extLst>
      <p:ext uri="{BB962C8B-B14F-4D97-AF65-F5344CB8AC3E}">
        <p14:creationId xmlns:p14="http://schemas.microsoft.com/office/powerpoint/2010/main" val="148615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6E9A-9ACC-DDE1-445E-3CE4E55899E6}"/>
              </a:ext>
            </a:extLst>
          </p:cNvPr>
          <p:cNvSpPr>
            <a:spLocks noGrp="1"/>
          </p:cNvSpPr>
          <p:nvPr>
            <p:ph type="title"/>
          </p:nvPr>
        </p:nvSpPr>
        <p:spPr/>
        <p:txBody>
          <a:bodyPr/>
          <a:lstStyle/>
          <a:p>
            <a:r>
              <a:rPr lang="en-US" dirty="0"/>
              <a:t>Data Overview </a:t>
            </a:r>
            <a:endParaRPr lang="en-KE" dirty="0"/>
          </a:p>
        </p:txBody>
      </p:sp>
      <p:sp>
        <p:nvSpPr>
          <p:cNvPr id="3" name="Content Placeholder 2">
            <a:extLst>
              <a:ext uri="{FF2B5EF4-FFF2-40B4-BE49-F238E27FC236}">
                <a16:creationId xmlns:a16="http://schemas.microsoft.com/office/drawing/2014/main" id="{B2319462-BFB0-E274-5716-A8A65A035F27}"/>
              </a:ext>
            </a:extLst>
          </p:cNvPr>
          <p:cNvSpPr>
            <a:spLocks noGrp="1"/>
          </p:cNvSpPr>
          <p:nvPr>
            <p:ph idx="1"/>
          </p:nvPr>
        </p:nvSpPr>
        <p:spPr/>
        <p:txBody>
          <a:bodyPr>
            <a:normAutofit/>
          </a:bodyPr>
          <a:lstStyle/>
          <a:p>
            <a:pPr marL="0" indent="0">
              <a:buNone/>
            </a:pPr>
            <a:r>
              <a:rPr lang="en-US" dirty="0"/>
              <a:t>The key features used in this project are;</a:t>
            </a:r>
          </a:p>
          <a:p>
            <a:r>
              <a:rPr lang="en-US" b="1" dirty="0"/>
              <a:t>Coverage Period: </a:t>
            </a:r>
            <a:r>
              <a:rPr lang="en-US" dirty="0"/>
              <a:t>1962 to 2023</a:t>
            </a:r>
          </a:p>
          <a:p>
            <a:r>
              <a:rPr lang="en-US" b="1" dirty="0"/>
              <a:t>Data Scope: </a:t>
            </a:r>
            <a:r>
              <a:rPr lang="en-US" dirty="0"/>
              <a:t>Includes over 135,000 accidents and incidents.</a:t>
            </a:r>
          </a:p>
          <a:p>
            <a:r>
              <a:rPr lang="en-US" b="1" dirty="0"/>
              <a:t>Data Fields: </a:t>
            </a:r>
            <a:r>
              <a:rPr lang="en-US" dirty="0"/>
              <a:t>Contains information such as aircraft make and model, purpose of flight, number of injuries among others.</a:t>
            </a:r>
            <a:endParaRPr lang="en-KE" dirty="0"/>
          </a:p>
        </p:txBody>
      </p:sp>
    </p:spTree>
    <p:extLst>
      <p:ext uri="{BB962C8B-B14F-4D97-AF65-F5344CB8AC3E}">
        <p14:creationId xmlns:p14="http://schemas.microsoft.com/office/powerpoint/2010/main" val="399393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1DEF-F09A-B2D9-2F61-8474B969F738}"/>
              </a:ext>
            </a:extLst>
          </p:cNvPr>
          <p:cNvSpPr>
            <a:spLocks noGrp="1"/>
          </p:cNvSpPr>
          <p:nvPr>
            <p:ph type="title"/>
          </p:nvPr>
        </p:nvSpPr>
        <p:spPr/>
        <p:txBody>
          <a:bodyPr/>
          <a:lstStyle/>
          <a:p>
            <a:r>
              <a:rPr lang="en-US" dirty="0"/>
              <a:t>Data Cleaning</a:t>
            </a:r>
            <a:endParaRPr lang="en-KE" dirty="0"/>
          </a:p>
        </p:txBody>
      </p:sp>
      <p:sp>
        <p:nvSpPr>
          <p:cNvPr id="3" name="Content Placeholder 2">
            <a:extLst>
              <a:ext uri="{FF2B5EF4-FFF2-40B4-BE49-F238E27FC236}">
                <a16:creationId xmlns:a16="http://schemas.microsoft.com/office/drawing/2014/main" id="{369D98C1-748C-124E-0018-AA7CB6B72BF9}"/>
              </a:ext>
            </a:extLst>
          </p:cNvPr>
          <p:cNvSpPr>
            <a:spLocks noGrp="1"/>
          </p:cNvSpPr>
          <p:nvPr>
            <p:ph idx="1"/>
          </p:nvPr>
        </p:nvSpPr>
        <p:spPr/>
        <p:txBody>
          <a:bodyPr/>
          <a:lstStyle/>
          <a:p>
            <a:pPr marL="0" indent="0">
              <a:buNone/>
            </a:pPr>
            <a:r>
              <a:rPr lang="en-US" dirty="0"/>
              <a:t>Data Cleaning Summary;</a:t>
            </a:r>
          </a:p>
          <a:p>
            <a:r>
              <a:rPr lang="en-US" dirty="0"/>
              <a:t>Dropped columns with excessive missing data</a:t>
            </a:r>
          </a:p>
          <a:p>
            <a:r>
              <a:rPr lang="en-US" dirty="0"/>
              <a:t>Selected only relevant columns for analysis</a:t>
            </a:r>
          </a:p>
          <a:p>
            <a:r>
              <a:rPr lang="en-US" dirty="0"/>
              <a:t>Filled missing numeric values with 0, categorical with 'Unknown’</a:t>
            </a:r>
          </a:p>
          <a:p>
            <a:r>
              <a:rPr lang="en-US" dirty="0"/>
              <a:t>Added a new column for total injuries</a:t>
            </a:r>
            <a:endParaRPr lang="en-KE" dirty="0"/>
          </a:p>
        </p:txBody>
      </p:sp>
    </p:spTree>
    <p:extLst>
      <p:ext uri="{BB962C8B-B14F-4D97-AF65-F5344CB8AC3E}">
        <p14:creationId xmlns:p14="http://schemas.microsoft.com/office/powerpoint/2010/main" val="308677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A41-F862-FB59-D2DE-A7101A29439E}"/>
              </a:ext>
            </a:extLst>
          </p:cNvPr>
          <p:cNvSpPr>
            <a:spLocks noGrp="1"/>
          </p:cNvSpPr>
          <p:nvPr>
            <p:ph type="title"/>
          </p:nvPr>
        </p:nvSpPr>
        <p:spPr/>
        <p:txBody>
          <a:bodyPr/>
          <a:lstStyle/>
          <a:p>
            <a:r>
              <a:rPr lang="en-US" dirty="0"/>
              <a:t>Exploratory Data Analysis</a:t>
            </a:r>
            <a:endParaRPr lang="en-KE" dirty="0"/>
          </a:p>
        </p:txBody>
      </p:sp>
      <p:sp>
        <p:nvSpPr>
          <p:cNvPr id="3" name="Content Placeholder 2">
            <a:extLst>
              <a:ext uri="{FF2B5EF4-FFF2-40B4-BE49-F238E27FC236}">
                <a16:creationId xmlns:a16="http://schemas.microsoft.com/office/drawing/2014/main" id="{76D5AAE6-3A72-B266-1451-70769C7E7524}"/>
              </a:ext>
            </a:extLst>
          </p:cNvPr>
          <p:cNvSpPr>
            <a:spLocks noGrp="1"/>
          </p:cNvSpPr>
          <p:nvPr>
            <p:ph idx="1"/>
          </p:nvPr>
        </p:nvSpPr>
        <p:spPr/>
        <p:txBody>
          <a:bodyPr/>
          <a:lstStyle/>
          <a:p>
            <a:pPr marL="0" indent="0">
              <a:buNone/>
            </a:pPr>
            <a:endParaRPr lang="en-US" b="1" dirty="0"/>
          </a:p>
          <a:p>
            <a:pPr marL="0" indent="0">
              <a:buNone/>
            </a:pPr>
            <a:r>
              <a:rPr lang="en-US" b="1" dirty="0"/>
              <a:t>Objective:</a:t>
            </a:r>
          </a:p>
          <a:p>
            <a:pPr marL="0" indent="0">
              <a:buNone/>
            </a:pPr>
            <a:endParaRPr lang="en-US" b="1" dirty="0"/>
          </a:p>
          <a:p>
            <a:pPr marL="0" indent="0">
              <a:buNone/>
            </a:pPr>
            <a:r>
              <a:rPr lang="en-US" dirty="0"/>
              <a:t>To understand key patterns and distributions in the aviation accident dataset.</a:t>
            </a:r>
            <a:endParaRPr lang="en-KE" dirty="0"/>
          </a:p>
        </p:txBody>
      </p:sp>
    </p:spTree>
    <p:extLst>
      <p:ext uri="{BB962C8B-B14F-4D97-AF65-F5344CB8AC3E}">
        <p14:creationId xmlns:p14="http://schemas.microsoft.com/office/powerpoint/2010/main" val="863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1050</Words>
  <Application>Microsoft Office PowerPoint</Application>
  <PresentationFormat>On-screen Show (16:9)</PresentationFormat>
  <Paragraphs>116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Consolas</vt:lpstr>
      <vt:lpstr>Office Theme</vt:lpstr>
      <vt:lpstr>Aviation Accidents Analysis</vt:lpstr>
      <vt:lpstr>PowerPoint Presentation</vt:lpstr>
      <vt:lpstr>Business Overview </vt:lpstr>
      <vt:lpstr>Project Objectives</vt:lpstr>
      <vt:lpstr>Tools and Technologies used</vt:lpstr>
      <vt:lpstr>Data Overview</vt:lpstr>
      <vt:lpstr>Data Overview </vt:lpstr>
      <vt:lpstr>Data Cleaning</vt:lpstr>
      <vt:lpstr>Exploratory Data Analysis</vt:lpstr>
      <vt:lpstr>Accident Trends Over Time</vt:lpstr>
      <vt:lpstr>Purpose of Flight vs Fatalities</vt:lpstr>
      <vt:lpstr>Purpose of Flight vs Fatalities</vt:lpstr>
      <vt:lpstr>Total Injuries per year</vt:lpstr>
      <vt:lpstr>Risk vs Frequently used Models</vt:lpstr>
      <vt:lpstr>Key Insights</vt:lpstr>
      <vt:lpstr>Business Recommendations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Catherine Maina</cp:lastModifiedBy>
  <cp:revision>4</cp:revision>
  <dcterms:created xsi:type="dcterms:W3CDTF">2017-08-01T15:40:51Z</dcterms:created>
  <dcterms:modified xsi:type="dcterms:W3CDTF">2025-04-29T19:00:03Z</dcterms:modified>
</cp:coreProperties>
</file>