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497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2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48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71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013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301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70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742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513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2136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16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748423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D8A4F199-C895-D8C5-2720-AFA51EBED65E}"/>
              </a:ext>
            </a:extLst>
          </p:cNvPr>
          <p:cNvSpPr>
            <a:spLocks noGrp="1"/>
          </p:cNvSpPr>
          <p:nvPr>
            <p:ph type="subTitle" idx="1"/>
          </p:nvPr>
        </p:nvSpPr>
        <p:spPr>
          <a:xfrm>
            <a:off x="1364301" y="3049074"/>
            <a:ext cx="5052750" cy="1780331"/>
          </a:xfrm>
        </p:spPr>
        <p:txBody>
          <a:bodyPr>
            <a:normAutofit fontScale="92500" lnSpcReduction="10000"/>
          </a:bodyPr>
          <a:lstStyle/>
          <a:p>
            <a:r>
              <a:rPr lang="en-US" sz="2800" b="1" dirty="0">
                <a:solidFill>
                  <a:srgbClr val="4D7D64"/>
                </a:solidFill>
              </a:rPr>
              <a:t>Take Home Project for Data Analysis</a:t>
            </a:r>
          </a:p>
          <a:p>
            <a:endParaRPr lang="en-US" sz="2400" b="1" dirty="0">
              <a:solidFill>
                <a:schemeClr val="accent3">
                  <a:lumMod val="75000"/>
                </a:schemeClr>
              </a:solidFill>
            </a:endParaRPr>
          </a:p>
          <a:p>
            <a:r>
              <a:rPr lang="en-US" b="1" dirty="0">
                <a:solidFill>
                  <a:schemeClr val="accent3">
                    <a:lumMod val="75000"/>
                  </a:schemeClr>
                </a:solidFill>
              </a:rPr>
              <a:t>Using </a:t>
            </a:r>
            <a:r>
              <a:rPr lang="en-US" b="1" dirty="0" err="1">
                <a:solidFill>
                  <a:schemeClr val="accent3">
                    <a:lumMod val="75000"/>
                  </a:schemeClr>
                </a:solidFill>
              </a:rPr>
              <a:t>Jupyter</a:t>
            </a:r>
            <a:r>
              <a:rPr lang="en-US" b="1" dirty="0">
                <a:solidFill>
                  <a:schemeClr val="accent3">
                    <a:lumMod val="75000"/>
                  </a:schemeClr>
                </a:solidFill>
              </a:rPr>
              <a:t> Notebook and Python libraries like – Pandas, NumPy and Matplotlib</a:t>
            </a:r>
          </a:p>
        </p:txBody>
      </p:sp>
      <p:sp>
        <p:nvSpPr>
          <p:cNvPr id="16" name="Rectangle 1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ACA309-86C9-3FF7-BE07-A90F7A9F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01" y="1648669"/>
            <a:ext cx="9459385" cy="945938"/>
          </a:xfrm>
          <a:prstGeom prst="rect">
            <a:avLst/>
          </a:prstGeom>
        </p:spPr>
      </p:pic>
      <p:sp>
        <p:nvSpPr>
          <p:cNvPr id="7" name="TextBox 6">
            <a:extLst>
              <a:ext uri="{FF2B5EF4-FFF2-40B4-BE49-F238E27FC236}">
                <a16:creationId xmlns:a16="http://schemas.microsoft.com/office/drawing/2014/main" id="{A06FA11A-2D2C-1DD4-C114-A644DB47A4F8}"/>
              </a:ext>
            </a:extLst>
          </p:cNvPr>
          <p:cNvSpPr txBox="1"/>
          <p:nvPr/>
        </p:nvSpPr>
        <p:spPr>
          <a:xfrm>
            <a:off x="9722303" y="5495311"/>
            <a:ext cx="1700981" cy="646331"/>
          </a:xfrm>
          <a:prstGeom prst="rect">
            <a:avLst/>
          </a:prstGeom>
          <a:noFill/>
        </p:spPr>
        <p:txBody>
          <a:bodyPr wrap="square">
            <a:spAutoFit/>
          </a:bodyPr>
          <a:lstStyle/>
          <a:p>
            <a:pPr algn="r"/>
            <a:r>
              <a:rPr lang="en-US" b="1" dirty="0">
                <a:solidFill>
                  <a:schemeClr val="accent3">
                    <a:lumMod val="75000"/>
                  </a:schemeClr>
                </a:solidFill>
              </a:rPr>
              <a:t>Performed by </a:t>
            </a:r>
          </a:p>
          <a:p>
            <a:pPr algn="r"/>
            <a:r>
              <a:rPr lang="en-US" b="1" dirty="0">
                <a:solidFill>
                  <a:schemeClr val="accent3">
                    <a:lumMod val="75000"/>
                  </a:schemeClr>
                </a:solidFill>
              </a:rPr>
              <a:t>K. Polishchuk</a:t>
            </a:r>
          </a:p>
        </p:txBody>
      </p:sp>
    </p:spTree>
    <p:extLst>
      <p:ext uri="{BB962C8B-B14F-4D97-AF65-F5344CB8AC3E}">
        <p14:creationId xmlns:p14="http://schemas.microsoft.com/office/powerpoint/2010/main" val="10237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37BE-D5F0-8A25-C4C5-ACE297A0DD8B}"/>
              </a:ext>
            </a:extLst>
          </p:cNvPr>
          <p:cNvSpPr>
            <a:spLocks noGrp="1"/>
          </p:cNvSpPr>
          <p:nvPr>
            <p:ph type="title"/>
          </p:nvPr>
        </p:nvSpPr>
        <p:spPr>
          <a:xfrm>
            <a:off x="1066800" y="642594"/>
            <a:ext cx="10058400" cy="714258"/>
          </a:xfrm>
        </p:spPr>
        <p:txBody>
          <a:bodyPr/>
          <a:lstStyle/>
          <a:p>
            <a:r>
              <a:rPr lang="en-US" dirty="0">
                <a:solidFill>
                  <a:schemeClr val="accent2">
                    <a:lumMod val="50000"/>
                  </a:schemeClr>
                </a:solidFill>
              </a:rPr>
              <a:t>1. Short Project Overview</a:t>
            </a:r>
          </a:p>
        </p:txBody>
      </p:sp>
      <p:sp>
        <p:nvSpPr>
          <p:cNvPr id="3" name="Content Placeholder 2">
            <a:extLst>
              <a:ext uri="{FF2B5EF4-FFF2-40B4-BE49-F238E27FC236}">
                <a16:creationId xmlns:a16="http://schemas.microsoft.com/office/drawing/2014/main" id="{B80D913F-F674-E1AF-AB7B-FECFD983FA58}"/>
              </a:ext>
            </a:extLst>
          </p:cNvPr>
          <p:cNvSpPr>
            <a:spLocks noGrp="1"/>
          </p:cNvSpPr>
          <p:nvPr>
            <p:ph idx="1"/>
          </p:nvPr>
        </p:nvSpPr>
        <p:spPr>
          <a:xfrm>
            <a:off x="1066800" y="1356852"/>
            <a:ext cx="10058400" cy="4729316"/>
          </a:xfrm>
        </p:spPr>
        <p:txBody>
          <a:bodyPr>
            <a:normAutofit fontScale="92500" lnSpcReduction="20000"/>
          </a:bodyPr>
          <a:lstStyle/>
          <a:p>
            <a:pPr marL="0" indent="0" algn="l">
              <a:buNone/>
            </a:pPr>
            <a:r>
              <a:rPr lang="en-US" sz="1800" b="0" i="0" dirty="0">
                <a:solidFill>
                  <a:schemeClr val="bg2">
                    <a:lumMod val="50000"/>
                  </a:schemeClr>
                </a:solidFill>
                <a:effectLst/>
                <a:latin typeface="-apple-system"/>
              </a:rPr>
              <a:t>For this project, you will interpret data from the National Parks Service about endangered species in different parks.</a:t>
            </a:r>
          </a:p>
          <a:p>
            <a:pPr marL="0" indent="0" algn="l">
              <a:buNone/>
            </a:pPr>
            <a:r>
              <a:rPr lang="en-US" sz="1800" b="0" i="0" dirty="0">
                <a:solidFill>
                  <a:schemeClr val="bg2">
                    <a:lumMod val="50000"/>
                  </a:schemeClr>
                </a:solidFill>
                <a:effectLst/>
                <a:latin typeface="-apple-system"/>
              </a:rPr>
              <a:t>You will perform some data analysis on the conservation statuses of these species and investigate if there are any patterns or themes to the types of species that become endangered. During this project, you will analyze, clean up, and plot data as well as pose questions and seek to answer them in a meaningful way.</a:t>
            </a:r>
          </a:p>
          <a:p>
            <a:pPr marL="0" indent="0" algn="l">
              <a:buNone/>
            </a:pPr>
            <a:r>
              <a:rPr lang="en-US" sz="1800" b="0" i="0" dirty="0">
                <a:solidFill>
                  <a:schemeClr val="bg2">
                    <a:lumMod val="50000"/>
                  </a:schemeClr>
                </a:solidFill>
                <a:effectLst/>
                <a:latin typeface="-apple-system"/>
              </a:rPr>
              <a:t>After you perform your analysis, you will share your findings about the National Park Service.</a:t>
            </a:r>
          </a:p>
          <a:p>
            <a:pPr marL="0" indent="0" algn="l">
              <a:buNone/>
            </a:pPr>
            <a:r>
              <a:rPr lang="en-US" sz="1800" b="0" i="0" dirty="0">
                <a:solidFill>
                  <a:schemeClr val="bg2">
                    <a:lumMod val="50000"/>
                  </a:schemeClr>
                </a:solidFill>
                <a:effectLst/>
                <a:latin typeface="-apple-system"/>
              </a:rPr>
              <a:t>Project Objectives:</a:t>
            </a:r>
          </a:p>
          <a:p>
            <a:pPr algn="l">
              <a:buFont typeface="Arial" panose="020B0604020202020204" pitchFamily="34" charset="0"/>
              <a:buChar char="•"/>
            </a:pPr>
            <a:r>
              <a:rPr lang="en-US" sz="1800" b="0" i="0" dirty="0">
                <a:solidFill>
                  <a:schemeClr val="bg2">
                    <a:lumMod val="50000"/>
                  </a:schemeClr>
                </a:solidFill>
                <a:effectLst/>
                <a:latin typeface="-apple-system"/>
              </a:rPr>
              <a:t>Complete a project to add to your portfolio</a:t>
            </a:r>
          </a:p>
          <a:p>
            <a:pPr algn="l">
              <a:buFont typeface="Arial" panose="020B0604020202020204" pitchFamily="34" charset="0"/>
              <a:buChar char="•"/>
            </a:pPr>
            <a:r>
              <a:rPr lang="en-US" sz="1800" b="0" i="0" dirty="0">
                <a:solidFill>
                  <a:schemeClr val="bg2">
                    <a:lumMod val="50000"/>
                  </a:schemeClr>
                </a:solidFill>
                <a:effectLst/>
                <a:latin typeface="-apple-system"/>
              </a:rPr>
              <a:t>Use </a:t>
            </a:r>
            <a:r>
              <a:rPr lang="en-US" sz="1800" b="0" i="0" dirty="0" err="1">
                <a:solidFill>
                  <a:schemeClr val="bg2">
                    <a:lumMod val="50000"/>
                  </a:schemeClr>
                </a:solidFill>
                <a:effectLst/>
                <a:latin typeface="-apple-system"/>
              </a:rPr>
              <a:t>Jupyter</a:t>
            </a:r>
            <a:r>
              <a:rPr lang="en-US" sz="1800" b="0" i="0" dirty="0">
                <a:solidFill>
                  <a:schemeClr val="bg2">
                    <a:lumMod val="50000"/>
                  </a:schemeClr>
                </a:solidFill>
                <a:effectLst/>
                <a:latin typeface="-apple-system"/>
              </a:rPr>
              <a:t> Notebook to communicate findings</a:t>
            </a:r>
          </a:p>
          <a:p>
            <a:pPr algn="l">
              <a:buFont typeface="Arial" panose="020B0604020202020204" pitchFamily="34" charset="0"/>
              <a:buChar char="•"/>
            </a:pPr>
            <a:r>
              <a:rPr lang="en-US" sz="1800" b="0" i="0" dirty="0">
                <a:solidFill>
                  <a:schemeClr val="bg2">
                    <a:lumMod val="50000"/>
                  </a:schemeClr>
                </a:solidFill>
                <a:effectLst/>
                <a:latin typeface="-apple-system"/>
              </a:rPr>
              <a:t>Run an analysis on a set of data</a:t>
            </a:r>
          </a:p>
          <a:p>
            <a:pPr algn="l">
              <a:buFont typeface="Arial" panose="020B0604020202020204" pitchFamily="34" charset="0"/>
              <a:buChar char="•"/>
            </a:pPr>
            <a:r>
              <a:rPr lang="en-US" sz="1800" b="0" i="0" dirty="0">
                <a:solidFill>
                  <a:schemeClr val="bg2">
                    <a:lumMod val="50000"/>
                  </a:schemeClr>
                </a:solidFill>
                <a:effectLst/>
                <a:latin typeface="-apple-system"/>
              </a:rPr>
              <a:t>Become familiar with data analysis workflow</a:t>
            </a:r>
          </a:p>
          <a:p>
            <a:pPr marL="0" indent="0" algn="l">
              <a:buNone/>
            </a:pPr>
            <a:r>
              <a:rPr lang="en-US" sz="1800" b="0" i="0" dirty="0">
                <a:solidFill>
                  <a:schemeClr val="bg2">
                    <a:lumMod val="50000"/>
                  </a:schemeClr>
                </a:solidFill>
                <a:effectLst/>
                <a:latin typeface="-apple-system"/>
              </a:rPr>
              <a:t>Prerequisites:</a:t>
            </a:r>
          </a:p>
          <a:p>
            <a:pPr algn="l">
              <a:buFont typeface="Arial" panose="020B0604020202020204" pitchFamily="34" charset="0"/>
              <a:buChar char="•"/>
            </a:pPr>
            <a:r>
              <a:rPr lang="en-US" sz="1800" b="0" i="0" dirty="0">
                <a:solidFill>
                  <a:schemeClr val="bg2">
                    <a:lumMod val="50000"/>
                  </a:schemeClr>
                </a:solidFill>
                <a:effectLst/>
                <a:latin typeface="-apple-system"/>
              </a:rPr>
              <a:t>Data Visualization</a:t>
            </a:r>
          </a:p>
          <a:p>
            <a:pPr algn="l">
              <a:buFont typeface="Arial" panose="020B0604020202020204" pitchFamily="34" charset="0"/>
              <a:buChar char="•"/>
            </a:pPr>
            <a:r>
              <a:rPr lang="en-US" sz="1800" b="0" i="0" dirty="0">
                <a:solidFill>
                  <a:schemeClr val="bg2">
                    <a:lumMod val="50000"/>
                  </a:schemeClr>
                </a:solidFill>
                <a:effectLst/>
                <a:latin typeface="-apple-system"/>
              </a:rPr>
              <a:t>Communicating Data Science Findings</a:t>
            </a:r>
          </a:p>
          <a:p>
            <a:pPr marL="0" indent="0">
              <a:buNone/>
            </a:pPr>
            <a:endParaRPr lang="en-US" dirty="0"/>
          </a:p>
        </p:txBody>
      </p:sp>
    </p:spTree>
    <p:extLst>
      <p:ext uri="{BB962C8B-B14F-4D97-AF65-F5344CB8AC3E}">
        <p14:creationId xmlns:p14="http://schemas.microsoft.com/office/powerpoint/2010/main" val="92011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A06D-082D-AB65-D415-B253FCD68525}"/>
              </a:ext>
            </a:extLst>
          </p:cNvPr>
          <p:cNvSpPr>
            <a:spLocks noGrp="1"/>
          </p:cNvSpPr>
          <p:nvPr>
            <p:ph type="title"/>
          </p:nvPr>
        </p:nvSpPr>
        <p:spPr>
          <a:xfrm>
            <a:off x="1066800" y="642594"/>
            <a:ext cx="10058400" cy="842077"/>
          </a:xfrm>
        </p:spPr>
        <p:txBody>
          <a:bodyPr/>
          <a:lstStyle/>
          <a:p>
            <a:r>
              <a:rPr lang="en-US" dirty="0">
                <a:solidFill>
                  <a:schemeClr val="accent2">
                    <a:lumMod val="50000"/>
                  </a:schemeClr>
                </a:solidFill>
              </a:rPr>
              <a:t>2. Available Data. </a:t>
            </a:r>
          </a:p>
        </p:txBody>
      </p:sp>
      <p:sp>
        <p:nvSpPr>
          <p:cNvPr id="3" name="Content Placeholder 2">
            <a:extLst>
              <a:ext uri="{FF2B5EF4-FFF2-40B4-BE49-F238E27FC236}">
                <a16:creationId xmlns:a16="http://schemas.microsoft.com/office/drawing/2014/main" id="{7E2C59A8-6797-62D4-4873-B5A685D0A134}"/>
              </a:ext>
            </a:extLst>
          </p:cNvPr>
          <p:cNvSpPr>
            <a:spLocks noGrp="1"/>
          </p:cNvSpPr>
          <p:nvPr>
            <p:ph idx="1"/>
          </p:nvPr>
        </p:nvSpPr>
        <p:spPr>
          <a:xfrm>
            <a:off x="1066800" y="1396181"/>
            <a:ext cx="10058400" cy="4556563"/>
          </a:xfrm>
        </p:spPr>
        <p:txBody>
          <a:bodyPr>
            <a:normAutofit/>
          </a:bodyPr>
          <a:lstStyle/>
          <a:p>
            <a:pPr marL="0" indent="0">
              <a:buNone/>
            </a:pPr>
            <a:r>
              <a:rPr lang="en-US" sz="1800" dirty="0">
                <a:solidFill>
                  <a:schemeClr val="bg2">
                    <a:lumMod val="50000"/>
                  </a:schemeClr>
                </a:solidFill>
                <a:latin typeface="-apple-system"/>
              </a:rPr>
              <a:t>The species_info.csv contains information on the different species in the USA National Parks. The columns in the data set include:</a:t>
            </a:r>
          </a:p>
          <a:p>
            <a:r>
              <a:rPr lang="en-US" sz="1800" dirty="0">
                <a:solidFill>
                  <a:schemeClr val="bg2">
                    <a:lumMod val="50000"/>
                  </a:schemeClr>
                </a:solidFill>
                <a:latin typeface="-apple-system"/>
              </a:rPr>
              <a:t>category - The class of animal</a:t>
            </a:r>
          </a:p>
          <a:p>
            <a:r>
              <a:rPr lang="en-US" sz="1800" dirty="0" err="1">
                <a:solidFill>
                  <a:schemeClr val="bg2">
                    <a:lumMod val="50000"/>
                  </a:schemeClr>
                </a:solidFill>
                <a:latin typeface="-apple-system"/>
              </a:rPr>
              <a:t>scientific_name</a:t>
            </a:r>
            <a:r>
              <a:rPr lang="en-US" sz="1800" dirty="0">
                <a:solidFill>
                  <a:schemeClr val="bg2">
                    <a:lumMod val="50000"/>
                  </a:schemeClr>
                </a:solidFill>
                <a:latin typeface="-apple-system"/>
              </a:rPr>
              <a:t> - The scientific name of each species</a:t>
            </a:r>
          </a:p>
          <a:p>
            <a:r>
              <a:rPr lang="en-US" sz="1800" dirty="0" err="1">
                <a:solidFill>
                  <a:schemeClr val="bg2">
                    <a:lumMod val="50000"/>
                  </a:schemeClr>
                </a:solidFill>
                <a:latin typeface="-apple-system"/>
              </a:rPr>
              <a:t>common_names</a:t>
            </a:r>
            <a:r>
              <a:rPr lang="en-US" sz="1800" dirty="0">
                <a:solidFill>
                  <a:schemeClr val="bg2">
                    <a:lumMod val="50000"/>
                  </a:schemeClr>
                </a:solidFill>
                <a:latin typeface="-apple-system"/>
              </a:rPr>
              <a:t> - The common names of each species</a:t>
            </a:r>
          </a:p>
          <a:p>
            <a:r>
              <a:rPr lang="en-US" sz="1800" dirty="0" err="1">
                <a:solidFill>
                  <a:schemeClr val="bg2">
                    <a:lumMod val="50000"/>
                  </a:schemeClr>
                </a:solidFill>
                <a:latin typeface="-apple-system"/>
              </a:rPr>
              <a:t>Conservation_status</a:t>
            </a:r>
            <a:r>
              <a:rPr lang="en-US" sz="1800" dirty="0">
                <a:solidFill>
                  <a:schemeClr val="bg2">
                    <a:lumMod val="50000"/>
                  </a:schemeClr>
                </a:solidFill>
                <a:latin typeface="-apple-system"/>
              </a:rPr>
              <a:t> - Each species’ current conservation status </a:t>
            </a:r>
          </a:p>
          <a:p>
            <a:pPr marL="0" indent="0">
              <a:buNone/>
            </a:pPr>
            <a:r>
              <a:rPr lang="en-US" sz="1800" dirty="0">
                <a:solidFill>
                  <a:schemeClr val="bg2">
                    <a:lumMod val="50000"/>
                  </a:schemeClr>
                </a:solidFill>
                <a:latin typeface="-apple-system"/>
              </a:rPr>
              <a:t>The observations.csv contains information about number of time each species are observed in the certain National Park. The columns in the data set include:</a:t>
            </a:r>
          </a:p>
          <a:p>
            <a:r>
              <a:rPr lang="en-US" sz="1800" dirty="0" err="1">
                <a:solidFill>
                  <a:schemeClr val="bg2">
                    <a:lumMod val="50000"/>
                  </a:schemeClr>
                </a:solidFill>
                <a:latin typeface="-apple-system"/>
              </a:rPr>
              <a:t>scientific_name</a:t>
            </a:r>
            <a:r>
              <a:rPr lang="en-US" sz="1800" dirty="0">
                <a:solidFill>
                  <a:schemeClr val="bg2">
                    <a:lumMod val="50000"/>
                  </a:schemeClr>
                </a:solidFill>
                <a:latin typeface="-apple-system"/>
              </a:rPr>
              <a:t> - The scientific name of each species</a:t>
            </a:r>
          </a:p>
          <a:p>
            <a:r>
              <a:rPr lang="en-US" sz="1800" dirty="0" err="1">
                <a:solidFill>
                  <a:schemeClr val="bg2">
                    <a:lumMod val="50000"/>
                  </a:schemeClr>
                </a:solidFill>
                <a:latin typeface="-apple-system"/>
              </a:rPr>
              <a:t>park_name</a:t>
            </a:r>
            <a:r>
              <a:rPr lang="en-US" sz="1800" dirty="0">
                <a:solidFill>
                  <a:schemeClr val="bg2">
                    <a:lumMod val="50000"/>
                  </a:schemeClr>
                </a:solidFill>
                <a:latin typeface="-apple-system"/>
              </a:rPr>
              <a:t> - Park where species were found</a:t>
            </a:r>
          </a:p>
          <a:p>
            <a:r>
              <a:rPr lang="en-US" sz="1800" dirty="0">
                <a:solidFill>
                  <a:schemeClr val="bg2">
                    <a:lumMod val="50000"/>
                  </a:schemeClr>
                </a:solidFill>
                <a:latin typeface="-apple-system"/>
              </a:rPr>
              <a:t>observations - The number of times each species was observed at park</a:t>
            </a:r>
          </a:p>
          <a:p>
            <a:endParaRPr lang="en-US" dirty="0">
              <a:solidFill>
                <a:schemeClr val="bg2">
                  <a:lumMod val="50000"/>
                </a:schemeClr>
              </a:solidFill>
              <a:latin typeface="-apple-system"/>
            </a:endParaRPr>
          </a:p>
        </p:txBody>
      </p:sp>
    </p:spTree>
    <p:extLst>
      <p:ext uri="{BB962C8B-B14F-4D97-AF65-F5344CB8AC3E}">
        <p14:creationId xmlns:p14="http://schemas.microsoft.com/office/powerpoint/2010/main" val="383965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A6FB-C2A5-158C-2F65-92E1ABF8BCB3}"/>
              </a:ext>
            </a:extLst>
          </p:cNvPr>
          <p:cNvSpPr>
            <a:spLocks noGrp="1"/>
          </p:cNvSpPr>
          <p:nvPr>
            <p:ph type="title"/>
          </p:nvPr>
        </p:nvSpPr>
        <p:spPr>
          <a:xfrm>
            <a:off x="1066800" y="642594"/>
            <a:ext cx="10058400" cy="773251"/>
          </a:xfrm>
        </p:spPr>
        <p:txBody>
          <a:bodyPr/>
          <a:lstStyle/>
          <a:p>
            <a:r>
              <a:rPr lang="en-US" dirty="0">
                <a:solidFill>
                  <a:schemeClr val="accent2">
                    <a:lumMod val="50000"/>
                  </a:schemeClr>
                </a:solidFill>
              </a:rPr>
              <a:t>3. Summary of available information. </a:t>
            </a:r>
            <a:endParaRPr lang="en-US" dirty="0"/>
          </a:p>
        </p:txBody>
      </p:sp>
      <p:sp>
        <p:nvSpPr>
          <p:cNvPr id="3" name="Content Placeholder 2">
            <a:extLst>
              <a:ext uri="{FF2B5EF4-FFF2-40B4-BE49-F238E27FC236}">
                <a16:creationId xmlns:a16="http://schemas.microsoft.com/office/drawing/2014/main" id="{88B4C301-B280-0F4B-9620-8953E1A7D0BC}"/>
              </a:ext>
            </a:extLst>
          </p:cNvPr>
          <p:cNvSpPr>
            <a:spLocks noGrp="1"/>
          </p:cNvSpPr>
          <p:nvPr>
            <p:ph idx="1"/>
          </p:nvPr>
        </p:nvSpPr>
        <p:spPr>
          <a:xfrm>
            <a:off x="1066800" y="1347019"/>
            <a:ext cx="10058400" cy="629265"/>
          </a:xfrm>
        </p:spPr>
        <p:txBody>
          <a:bodyPr>
            <a:normAutofit fontScale="92500" lnSpcReduction="10000"/>
          </a:bodyPr>
          <a:lstStyle/>
          <a:p>
            <a:pPr marL="342900" indent="-342900">
              <a:buAutoNum type="arabicPeriod"/>
            </a:pPr>
            <a:r>
              <a:rPr lang="en-US" sz="1800" dirty="0">
                <a:solidFill>
                  <a:schemeClr val="bg2">
                    <a:lumMod val="50000"/>
                  </a:schemeClr>
                </a:solidFill>
                <a:latin typeface="-apple-system"/>
              </a:rPr>
              <a:t>At first before starting any analysis we need to review the data base. Understand which tables, columns we have, and how those information related to each other. Calculate sum of species names and categories. </a:t>
            </a:r>
          </a:p>
          <a:p>
            <a:pPr marL="0" indent="0">
              <a:buNone/>
            </a:pPr>
            <a:endParaRPr lang="en-US" sz="1600" dirty="0">
              <a:solidFill>
                <a:schemeClr val="bg2">
                  <a:lumMod val="50000"/>
                </a:schemeClr>
              </a:solidFill>
              <a:latin typeface="-apple-system"/>
            </a:endParaRPr>
          </a:p>
        </p:txBody>
      </p:sp>
      <p:pic>
        <p:nvPicPr>
          <p:cNvPr id="5" name="Picture 4">
            <a:extLst>
              <a:ext uri="{FF2B5EF4-FFF2-40B4-BE49-F238E27FC236}">
                <a16:creationId xmlns:a16="http://schemas.microsoft.com/office/drawing/2014/main" id="{D660F602-B09E-F7B7-DD01-769990775C17}"/>
              </a:ext>
            </a:extLst>
          </p:cNvPr>
          <p:cNvPicPr>
            <a:picLocks noChangeAspect="1"/>
          </p:cNvPicPr>
          <p:nvPr/>
        </p:nvPicPr>
        <p:blipFill>
          <a:blip r:embed="rId2"/>
          <a:stretch>
            <a:fillRect/>
          </a:stretch>
        </p:blipFill>
        <p:spPr>
          <a:xfrm>
            <a:off x="573036" y="1976284"/>
            <a:ext cx="8558753" cy="1995947"/>
          </a:xfrm>
          <a:prstGeom prst="rect">
            <a:avLst/>
          </a:prstGeom>
        </p:spPr>
      </p:pic>
      <p:pic>
        <p:nvPicPr>
          <p:cNvPr id="7" name="Picture 6">
            <a:extLst>
              <a:ext uri="{FF2B5EF4-FFF2-40B4-BE49-F238E27FC236}">
                <a16:creationId xmlns:a16="http://schemas.microsoft.com/office/drawing/2014/main" id="{E9C599BB-0DB1-E03B-9F64-90CE23EA2E0D}"/>
              </a:ext>
            </a:extLst>
          </p:cNvPr>
          <p:cNvPicPr>
            <a:picLocks noChangeAspect="1"/>
          </p:cNvPicPr>
          <p:nvPr/>
        </p:nvPicPr>
        <p:blipFill rotWithShape="1">
          <a:blip r:embed="rId3"/>
          <a:srcRect l="3214" t="1" r="4620" b="5714"/>
          <a:stretch/>
        </p:blipFill>
        <p:spPr>
          <a:xfrm>
            <a:off x="9131788" y="3643922"/>
            <a:ext cx="2487175" cy="328309"/>
          </a:xfrm>
          <a:prstGeom prst="rect">
            <a:avLst/>
          </a:prstGeom>
        </p:spPr>
      </p:pic>
      <p:pic>
        <p:nvPicPr>
          <p:cNvPr id="9" name="Picture 8">
            <a:extLst>
              <a:ext uri="{FF2B5EF4-FFF2-40B4-BE49-F238E27FC236}">
                <a16:creationId xmlns:a16="http://schemas.microsoft.com/office/drawing/2014/main" id="{30B75335-3DC4-6381-3EC0-BDDFC2B136BC}"/>
              </a:ext>
            </a:extLst>
          </p:cNvPr>
          <p:cNvPicPr>
            <a:picLocks noChangeAspect="1"/>
          </p:cNvPicPr>
          <p:nvPr/>
        </p:nvPicPr>
        <p:blipFill>
          <a:blip r:embed="rId4"/>
          <a:stretch>
            <a:fillRect/>
          </a:stretch>
        </p:blipFill>
        <p:spPr>
          <a:xfrm>
            <a:off x="573036" y="4248805"/>
            <a:ext cx="6506190" cy="2128796"/>
          </a:xfrm>
          <a:prstGeom prst="rect">
            <a:avLst/>
          </a:prstGeom>
        </p:spPr>
      </p:pic>
      <p:pic>
        <p:nvPicPr>
          <p:cNvPr id="11" name="Picture 10">
            <a:extLst>
              <a:ext uri="{FF2B5EF4-FFF2-40B4-BE49-F238E27FC236}">
                <a16:creationId xmlns:a16="http://schemas.microsoft.com/office/drawing/2014/main" id="{B2FDF67B-4071-E089-303C-C310776A8098}"/>
              </a:ext>
            </a:extLst>
          </p:cNvPr>
          <p:cNvPicPr>
            <a:picLocks noChangeAspect="1"/>
          </p:cNvPicPr>
          <p:nvPr/>
        </p:nvPicPr>
        <p:blipFill>
          <a:blip r:embed="rId5"/>
          <a:stretch>
            <a:fillRect/>
          </a:stretch>
        </p:blipFill>
        <p:spPr>
          <a:xfrm>
            <a:off x="7079226" y="6036088"/>
            <a:ext cx="3608439" cy="335669"/>
          </a:xfrm>
          <a:prstGeom prst="rect">
            <a:avLst/>
          </a:prstGeom>
        </p:spPr>
      </p:pic>
    </p:spTree>
    <p:extLst>
      <p:ext uri="{BB962C8B-B14F-4D97-AF65-F5344CB8AC3E}">
        <p14:creationId xmlns:p14="http://schemas.microsoft.com/office/powerpoint/2010/main" val="26668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FE021-B5E3-3188-FDC1-CABDFD2DB094}"/>
              </a:ext>
            </a:extLst>
          </p:cNvPr>
          <p:cNvPicPr>
            <a:picLocks noChangeAspect="1"/>
          </p:cNvPicPr>
          <p:nvPr/>
        </p:nvPicPr>
        <p:blipFill>
          <a:blip r:embed="rId2"/>
          <a:stretch>
            <a:fillRect/>
          </a:stretch>
        </p:blipFill>
        <p:spPr>
          <a:xfrm>
            <a:off x="744332" y="536011"/>
            <a:ext cx="8658225" cy="771525"/>
          </a:xfrm>
          <a:prstGeom prst="rect">
            <a:avLst/>
          </a:prstGeom>
        </p:spPr>
      </p:pic>
      <p:pic>
        <p:nvPicPr>
          <p:cNvPr id="7" name="Picture 6">
            <a:extLst>
              <a:ext uri="{FF2B5EF4-FFF2-40B4-BE49-F238E27FC236}">
                <a16:creationId xmlns:a16="http://schemas.microsoft.com/office/drawing/2014/main" id="{84097417-2A1C-8510-3CDC-C957257565A8}"/>
              </a:ext>
            </a:extLst>
          </p:cNvPr>
          <p:cNvPicPr>
            <a:picLocks noChangeAspect="1"/>
          </p:cNvPicPr>
          <p:nvPr/>
        </p:nvPicPr>
        <p:blipFill>
          <a:blip r:embed="rId3"/>
          <a:stretch>
            <a:fillRect/>
          </a:stretch>
        </p:blipFill>
        <p:spPr>
          <a:xfrm>
            <a:off x="744332" y="1503567"/>
            <a:ext cx="3028950" cy="2238375"/>
          </a:xfrm>
          <a:prstGeom prst="rect">
            <a:avLst/>
          </a:prstGeom>
        </p:spPr>
      </p:pic>
      <p:sp>
        <p:nvSpPr>
          <p:cNvPr id="10" name="Content Placeholder 2">
            <a:extLst>
              <a:ext uri="{FF2B5EF4-FFF2-40B4-BE49-F238E27FC236}">
                <a16:creationId xmlns:a16="http://schemas.microsoft.com/office/drawing/2014/main" id="{C211D0E7-DD36-83BD-520F-4D8951F2CE80}"/>
              </a:ext>
            </a:extLst>
          </p:cNvPr>
          <p:cNvSpPr>
            <a:spLocks noGrp="1"/>
          </p:cNvSpPr>
          <p:nvPr>
            <p:ph idx="1"/>
          </p:nvPr>
        </p:nvSpPr>
        <p:spPr>
          <a:xfrm>
            <a:off x="744332" y="3937973"/>
            <a:ext cx="10071152" cy="398053"/>
          </a:xfrm>
        </p:spPr>
        <p:txBody>
          <a:bodyPr>
            <a:normAutofit fontScale="92500"/>
          </a:bodyPr>
          <a:lstStyle/>
          <a:p>
            <a:pPr marL="0" indent="0">
              <a:buNone/>
            </a:pPr>
            <a:r>
              <a:rPr lang="en-US" sz="1800" dirty="0">
                <a:solidFill>
                  <a:schemeClr val="bg2">
                    <a:lumMod val="50000"/>
                  </a:schemeClr>
                </a:solidFill>
                <a:latin typeface="-apple-system"/>
              </a:rPr>
              <a:t>And one of the main questions of this project it is endangered species, how many, which species in which parks. </a:t>
            </a:r>
          </a:p>
          <a:p>
            <a:pPr marL="0" indent="0">
              <a:buNone/>
            </a:pPr>
            <a:endParaRPr lang="en-US" sz="1600" dirty="0">
              <a:solidFill>
                <a:schemeClr val="bg2">
                  <a:lumMod val="50000"/>
                </a:schemeClr>
              </a:solidFill>
              <a:latin typeface="-apple-system"/>
            </a:endParaRPr>
          </a:p>
        </p:txBody>
      </p:sp>
      <p:pic>
        <p:nvPicPr>
          <p:cNvPr id="12" name="Picture 11">
            <a:extLst>
              <a:ext uri="{FF2B5EF4-FFF2-40B4-BE49-F238E27FC236}">
                <a16:creationId xmlns:a16="http://schemas.microsoft.com/office/drawing/2014/main" id="{E6DC23D5-3781-5B79-1ECC-4BDD21D278DB}"/>
              </a:ext>
            </a:extLst>
          </p:cNvPr>
          <p:cNvPicPr>
            <a:picLocks noChangeAspect="1"/>
          </p:cNvPicPr>
          <p:nvPr/>
        </p:nvPicPr>
        <p:blipFill>
          <a:blip r:embed="rId4"/>
          <a:stretch>
            <a:fillRect/>
          </a:stretch>
        </p:blipFill>
        <p:spPr>
          <a:xfrm>
            <a:off x="744332" y="4461694"/>
            <a:ext cx="10344150" cy="628650"/>
          </a:xfrm>
          <a:prstGeom prst="rect">
            <a:avLst/>
          </a:prstGeom>
        </p:spPr>
      </p:pic>
    </p:spTree>
    <p:extLst>
      <p:ext uri="{BB962C8B-B14F-4D97-AF65-F5344CB8AC3E}">
        <p14:creationId xmlns:p14="http://schemas.microsoft.com/office/powerpoint/2010/main" val="425762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5DC3-8ED8-0508-AEE4-952ACD83B054}"/>
              </a:ext>
            </a:extLst>
          </p:cNvPr>
          <p:cNvSpPr>
            <a:spLocks noGrp="1"/>
          </p:cNvSpPr>
          <p:nvPr>
            <p:ph type="title"/>
          </p:nvPr>
        </p:nvSpPr>
        <p:spPr/>
        <p:txBody>
          <a:bodyPr/>
          <a:lstStyle/>
          <a:p>
            <a:r>
              <a:rPr lang="en-US" dirty="0">
                <a:solidFill>
                  <a:schemeClr val="accent2">
                    <a:lumMod val="50000"/>
                  </a:schemeClr>
                </a:solidFill>
              </a:rPr>
              <a:t>4. Graphs for the visual analysis. </a:t>
            </a:r>
            <a:endParaRPr lang="en-US" dirty="0"/>
          </a:p>
        </p:txBody>
      </p:sp>
      <p:sp>
        <p:nvSpPr>
          <p:cNvPr id="3" name="Content Placeholder 2">
            <a:extLst>
              <a:ext uri="{FF2B5EF4-FFF2-40B4-BE49-F238E27FC236}">
                <a16:creationId xmlns:a16="http://schemas.microsoft.com/office/drawing/2014/main" id="{4245D72F-C21C-A595-C01A-6C84EAC81D59}"/>
              </a:ext>
            </a:extLst>
          </p:cNvPr>
          <p:cNvSpPr>
            <a:spLocks noGrp="1"/>
          </p:cNvSpPr>
          <p:nvPr>
            <p:ph idx="1"/>
          </p:nvPr>
        </p:nvSpPr>
        <p:spPr>
          <a:xfrm>
            <a:off x="1066800" y="1753148"/>
            <a:ext cx="10058400" cy="429614"/>
          </a:xfrm>
        </p:spPr>
        <p:txBody>
          <a:bodyPr>
            <a:normAutofit/>
          </a:bodyPr>
          <a:lstStyle/>
          <a:p>
            <a:pPr>
              <a:buFont typeface="Wingdings" panose="05000000000000000000" pitchFamily="2" charset="2"/>
              <a:buChar char="q"/>
            </a:pPr>
            <a:r>
              <a:rPr lang="en-US" sz="1700" dirty="0">
                <a:solidFill>
                  <a:schemeClr val="bg2">
                    <a:lumMod val="50000"/>
                  </a:schemeClr>
                </a:solidFill>
                <a:latin typeface="-apple-system"/>
              </a:rPr>
              <a:t>What is the distribution of conservation status for species? </a:t>
            </a:r>
          </a:p>
        </p:txBody>
      </p:sp>
      <p:pic>
        <p:nvPicPr>
          <p:cNvPr id="5" name="Picture 4">
            <a:extLst>
              <a:ext uri="{FF2B5EF4-FFF2-40B4-BE49-F238E27FC236}">
                <a16:creationId xmlns:a16="http://schemas.microsoft.com/office/drawing/2014/main" id="{154BBBF5-397E-7342-5D08-B69A84FCAE43}"/>
              </a:ext>
            </a:extLst>
          </p:cNvPr>
          <p:cNvPicPr>
            <a:picLocks noChangeAspect="1"/>
          </p:cNvPicPr>
          <p:nvPr/>
        </p:nvPicPr>
        <p:blipFill rotWithShape="1">
          <a:blip r:embed="rId2"/>
          <a:srcRect t="1949" r="831"/>
          <a:stretch/>
        </p:blipFill>
        <p:spPr>
          <a:xfrm>
            <a:off x="1153141" y="2182762"/>
            <a:ext cx="6702834" cy="4230426"/>
          </a:xfrm>
          <a:prstGeom prst="rect">
            <a:avLst/>
          </a:prstGeom>
        </p:spPr>
      </p:pic>
      <p:sp>
        <p:nvSpPr>
          <p:cNvPr id="8" name="Content Placeholder 2">
            <a:extLst>
              <a:ext uri="{FF2B5EF4-FFF2-40B4-BE49-F238E27FC236}">
                <a16:creationId xmlns:a16="http://schemas.microsoft.com/office/drawing/2014/main" id="{FB2FE5F3-2D67-4871-3EB4-011C72C7DAA5}"/>
              </a:ext>
            </a:extLst>
          </p:cNvPr>
          <p:cNvSpPr txBox="1">
            <a:spLocks/>
          </p:cNvSpPr>
          <p:nvPr/>
        </p:nvSpPr>
        <p:spPr>
          <a:xfrm>
            <a:off x="7942316" y="2182761"/>
            <a:ext cx="3777736" cy="189762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Looking at this graph we can say which species is more endangered and approximate count. </a:t>
            </a:r>
          </a:p>
          <a:p>
            <a:pPr marL="0" indent="0">
              <a:buNone/>
            </a:pPr>
            <a:r>
              <a:rPr lang="en-US" sz="1700" dirty="0">
                <a:solidFill>
                  <a:schemeClr val="bg2">
                    <a:lumMod val="50000"/>
                  </a:schemeClr>
                </a:solidFill>
                <a:latin typeface="-apple-system"/>
              </a:rPr>
              <a:t>Those numbers are summarized from all the parks depending on their conservation status. </a:t>
            </a:r>
          </a:p>
        </p:txBody>
      </p:sp>
    </p:spTree>
    <p:extLst>
      <p:ext uri="{BB962C8B-B14F-4D97-AF65-F5344CB8AC3E}">
        <p14:creationId xmlns:p14="http://schemas.microsoft.com/office/powerpoint/2010/main" val="243198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10BD0-E390-38F4-8451-846E8E0DAD2A}"/>
              </a:ext>
            </a:extLst>
          </p:cNvPr>
          <p:cNvSpPr>
            <a:spLocks noGrp="1"/>
          </p:cNvSpPr>
          <p:nvPr>
            <p:ph idx="1"/>
          </p:nvPr>
        </p:nvSpPr>
        <p:spPr>
          <a:xfrm>
            <a:off x="1066800" y="559456"/>
            <a:ext cx="10058400" cy="876054"/>
          </a:xfrm>
        </p:spPr>
        <p:txBody>
          <a:bodyPr>
            <a:normAutofit/>
          </a:bodyPr>
          <a:lstStyle/>
          <a:p>
            <a:pPr>
              <a:buFont typeface="Wingdings" panose="05000000000000000000" pitchFamily="2" charset="2"/>
              <a:buChar char="q"/>
            </a:pPr>
            <a:r>
              <a:rPr lang="en-US" sz="1700" i="0" dirty="0">
                <a:solidFill>
                  <a:schemeClr val="bg2">
                    <a:lumMod val="50000"/>
                  </a:schemeClr>
                </a:solidFill>
                <a:effectLst/>
                <a:latin typeface="-apple-system"/>
              </a:rPr>
              <a:t>Are certain types of species more likely to be endangered?</a:t>
            </a:r>
          </a:p>
          <a:p>
            <a:pPr marL="0" indent="0">
              <a:buNone/>
            </a:pPr>
            <a:r>
              <a:rPr lang="en-US" sz="1700" dirty="0">
                <a:solidFill>
                  <a:schemeClr val="bg2">
                    <a:lumMod val="50000"/>
                  </a:schemeClr>
                </a:solidFill>
                <a:latin typeface="-apple-system"/>
              </a:rPr>
              <a:t>For this question first we need to count how many unique species in each conservation status. </a:t>
            </a:r>
          </a:p>
          <a:p>
            <a:pPr marL="0" indent="0">
              <a:buNone/>
            </a:pPr>
            <a:endParaRPr lang="en-US" sz="1700" i="0" dirty="0">
              <a:solidFill>
                <a:schemeClr val="bg2">
                  <a:lumMod val="50000"/>
                </a:schemeClr>
              </a:solidFill>
              <a:effectLst/>
              <a:latin typeface="-apple-system"/>
            </a:endParaRPr>
          </a:p>
        </p:txBody>
      </p:sp>
      <p:pic>
        <p:nvPicPr>
          <p:cNvPr id="6" name="Picture 5">
            <a:extLst>
              <a:ext uri="{FF2B5EF4-FFF2-40B4-BE49-F238E27FC236}">
                <a16:creationId xmlns:a16="http://schemas.microsoft.com/office/drawing/2014/main" id="{B215F8D5-FEDC-1FA0-9632-289A4B938188}"/>
              </a:ext>
            </a:extLst>
          </p:cNvPr>
          <p:cNvPicPr>
            <a:picLocks noChangeAspect="1"/>
          </p:cNvPicPr>
          <p:nvPr/>
        </p:nvPicPr>
        <p:blipFill>
          <a:blip r:embed="rId2"/>
          <a:stretch>
            <a:fillRect/>
          </a:stretch>
        </p:blipFill>
        <p:spPr>
          <a:xfrm>
            <a:off x="8598311" y="1381701"/>
            <a:ext cx="3062748" cy="1870380"/>
          </a:xfrm>
          <a:prstGeom prst="rect">
            <a:avLst/>
          </a:prstGeom>
        </p:spPr>
      </p:pic>
      <p:pic>
        <p:nvPicPr>
          <p:cNvPr id="8" name="Picture 7">
            <a:extLst>
              <a:ext uri="{FF2B5EF4-FFF2-40B4-BE49-F238E27FC236}">
                <a16:creationId xmlns:a16="http://schemas.microsoft.com/office/drawing/2014/main" id="{CFCA60FF-163A-7217-BF42-9C73CE6E49D6}"/>
              </a:ext>
            </a:extLst>
          </p:cNvPr>
          <p:cNvPicPr>
            <a:picLocks noChangeAspect="1"/>
          </p:cNvPicPr>
          <p:nvPr/>
        </p:nvPicPr>
        <p:blipFill>
          <a:blip r:embed="rId3"/>
          <a:stretch>
            <a:fillRect/>
          </a:stretch>
        </p:blipFill>
        <p:spPr>
          <a:xfrm>
            <a:off x="629265" y="1381701"/>
            <a:ext cx="7876008" cy="3308285"/>
          </a:xfrm>
          <a:prstGeom prst="rect">
            <a:avLst/>
          </a:prstGeom>
        </p:spPr>
      </p:pic>
      <p:sp>
        <p:nvSpPr>
          <p:cNvPr id="9" name="Content Placeholder 2">
            <a:extLst>
              <a:ext uri="{FF2B5EF4-FFF2-40B4-BE49-F238E27FC236}">
                <a16:creationId xmlns:a16="http://schemas.microsoft.com/office/drawing/2014/main" id="{30E44F32-37D5-1F95-5F2C-2D7DF05573E3}"/>
              </a:ext>
            </a:extLst>
          </p:cNvPr>
          <p:cNvSpPr txBox="1">
            <a:spLocks/>
          </p:cNvSpPr>
          <p:nvPr/>
        </p:nvSpPr>
        <p:spPr>
          <a:xfrm>
            <a:off x="7993626" y="4831570"/>
            <a:ext cx="3667433" cy="14669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Those species, which doesn't have Conservation Status “No Intervention” - are not protected and might have higher chance to be endangered.</a:t>
            </a:r>
          </a:p>
        </p:txBody>
      </p:sp>
    </p:spTree>
    <p:extLst>
      <p:ext uri="{BB962C8B-B14F-4D97-AF65-F5344CB8AC3E}">
        <p14:creationId xmlns:p14="http://schemas.microsoft.com/office/powerpoint/2010/main" val="3182010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78</TotalTime>
  <Words>461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Garamond</vt:lpstr>
      <vt:lpstr>Selawik Light</vt:lpstr>
      <vt:lpstr>Speak Pro</vt:lpstr>
      <vt:lpstr>Wingdings</vt:lpstr>
      <vt:lpstr>SavonVTI</vt:lpstr>
      <vt:lpstr>PowerPoint Presentation</vt:lpstr>
      <vt:lpstr>1. Short Project Overview</vt:lpstr>
      <vt:lpstr>2. Available Data. </vt:lpstr>
      <vt:lpstr>3. Summary of available information. </vt:lpstr>
      <vt:lpstr>PowerPoint Presentation</vt:lpstr>
      <vt:lpstr>4. Graphs for the visual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Kateryna Polishchuk</dc:creator>
  <cp:lastModifiedBy>Kateryna Polishchuk</cp:lastModifiedBy>
  <cp:revision>3</cp:revision>
  <dcterms:created xsi:type="dcterms:W3CDTF">2023-07-12T00:41:32Z</dcterms:created>
  <dcterms:modified xsi:type="dcterms:W3CDTF">2023-07-15T23:23:44Z</dcterms:modified>
</cp:coreProperties>
</file>