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72" r:id="rId8"/>
    <p:sldId id="262" r:id="rId9"/>
    <p:sldId id="287" r:id="rId10"/>
    <p:sldId id="263" r:id="rId11"/>
    <p:sldId id="273" r:id="rId12"/>
    <p:sldId id="274" r:id="rId13"/>
    <p:sldId id="275" r:id="rId14"/>
    <p:sldId id="288" r:id="rId15"/>
    <p:sldId id="277" r:id="rId16"/>
    <p:sldId id="276" r:id="rId17"/>
    <p:sldId id="279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66" r:id="rId27"/>
    <p:sldId id="267" r:id="rId28"/>
    <p:sldId id="289" r:id="rId29"/>
    <p:sldId id="269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D0F-C373-D39F-4BA2-C7DE83B5A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F7A50-6DE8-8D8A-7719-945C253E1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0461-00D8-956E-A825-DC40D043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D38-942B-4DC4-9091-BDC962BC149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0EB59-82B7-E7A6-0655-49B3155C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68BC6-7C36-5560-BC95-426723FA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396F-CEAC-4789-9474-8A23429A2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6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0DA9-678C-9030-EFA5-D7ED4F7A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D325E-CAAF-73CF-0DCF-F759FB27A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09F79-4668-7533-0C9B-2975ECD0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D38-942B-4DC4-9091-BDC962BC149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3AF5-F052-FC09-2391-4754A864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C39B-9C7A-D865-53F7-C7E4A208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396F-CEAC-4789-9474-8A23429A2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8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79416-59AC-243D-E4D7-A4132FED2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79427-6D0F-C04E-2779-0CA9A8550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ECAC-BDE0-3199-EC5B-9E543D98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D38-942B-4DC4-9091-BDC962BC149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DF5DD-46E2-70BA-A61A-6E68783B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8A12-2294-6744-FA0F-659D0116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396F-CEAC-4789-9474-8A23429A2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4B82-B596-EC5C-62FC-F7BC994D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7346-B133-7DA6-5D61-5EB40D27A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20D4F-CB21-EAF4-B607-4B0E06C2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D38-942B-4DC4-9091-BDC962BC149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BF15A-176F-24A9-2C80-AF617089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55993-3658-6CA4-E92A-DBEB9F80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396F-CEAC-4789-9474-8A23429A2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B8FB-6A69-92B0-3AF5-F47C1FAD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53675-D686-2ACE-2DC9-33D77DDA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0B4C6-8F32-728F-23CF-8A2640F4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D38-942B-4DC4-9091-BDC962BC149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31C12-FE15-9E2A-1692-B340FFC4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8487-B198-A708-8B05-F33CFCB5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396F-CEAC-4789-9474-8A23429A2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CE9A-91DF-EE26-61A1-5B54C8CE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F66D1-D992-A51A-1C18-710344978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A47CE-D75B-2425-425A-AA4AD0A91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E8871-B7E2-E34E-A567-E6C01B15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D38-942B-4DC4-9091-BDC962BC149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470C6-24C6-DF15-7166-A02D4141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4F704-3AD8-AAC0-2595-E48B4D8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396F-CEAC-4789-9474-8A23429A2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3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F53A-9990-DACC-0310-CEF3A595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63510-702E-CDBD-570F-C690B7EA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6A1A-D1EB-8503-AFE7-84D5616BA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68151-49F6-DE8B-F325-5CA819A89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E78ED-550D-A3F6-5554-17EEB7DD9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525B4-D865-5CD1-16D8-6195BC4F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D38-942B-4DC4-9091-BDC962BC149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5380E-74D7-BB9F-31D3-314236C8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E1A81-B3FF-FDD8-83FA-6DD19826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396F-CEAC-4789-9474-8A23429A2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1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B09A-9B98-01A8-2C69-A9EEB545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20E50-574E-C6CB-E6CF-1EC413C1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D38-942B-4DC4-9091-BDC962BC149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3BD13-AEDF-A11D-9DDC-959E3414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4E029-0F16-1CAA-694A-6FA12950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396F-CEAC-4789-9474-8A23429A2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0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79C83-5A1B-C2CC-A849-CE56DFDB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D38-942B-4DC4-9091-BDC962BC149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743C6-9A44-47DA-4C55-86BA3BF6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AE8E-AA2C-4F8A-6C6E-9F432377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396F-CEAC-4789-9474-8A23429A2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499C-3D27-5527-8AB9-BFCA318A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46F1-AF27-1547-CA41-31DF7C803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524AA-0E10-945F-43B3-0515B78A2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1F2FE-96CD-7F33-D983-2912FF85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D38-942B-4DC4-9091-BDC962BC149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A4F0D-49F1-6CF9-4DE1-FB0A46A5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8FCCD-BA08-8D04-535C-F8E67E80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396F-CEAC-4789-9474-8A23429A2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0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958C-89BE-0056-DF15-44A40A8A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1BB53-C052-48B9-77CF-4892DD34E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5BBD5-2081-201D-16DE-B48B380E2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BF77-DFE0-E9C3-00C9-823557C0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2D38-942B-4DC4-9091-BDC962BC149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66F45-F082-EB2B-2E6F-916FBE31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377CA-6C10-D20C-16CA-2E6BF441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396F-CEAC-4789-9474-8A23429A2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5E44C-2FA2-8D0F-E387-79F25AD7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02544-5173-2C2D-7BFD-E9FCED25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FD3C-77B4-94DA-7302-0B65B4F64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72D38-942B-4DC4-9091-BDC962BC149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D53BA-8A2C-1057-FB79-3A8CE1CB9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E0D7-D834-1C9A-BA36-33AE68AE3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56396F-CEAC-4789-9474-8A23429A2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idraaazam/graduate-employability-datase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idraaazam/graduate-employability-dataset" TargetMode="External"/><Relationship Id="rId2" Type="http://schemas.openxmlformats.org/officeDocument/2006/relationships/hyperlink" Target="https://github.com/Kate-Zilla/Graduate-Employabil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95FD8-8072-9823-8537-92DC39E75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Predicting Graduate Employability Using Supervised Learning Methods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7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439984-D883-4BB2-E02F-D80D5E70A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A181A-C019-EF53-3F04-66B652274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Non-parametric Model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5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161A4-4069-C490-1820-8255A3715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5F401-62AE-5536-CCB6-1C1D3636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K-Nearest Neighbors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A269-4819-10C2-57C0-AD29F99D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Determined best k</a:t>
            </a:r>
          </a:p>
          <a:p>
            <a:r>
              <a:rPr lang="en-US" sz="2200" dirty="0"/>
              <a:t>Will use k=12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19EF5-E965-4068-D34E-029FCE1E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88847"/>
            <a:ext cx="6903720" cy="428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6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46BC5-4D38-EE7B-4C3B-B1E1EE0FF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37ECF-43CC-7680-E23D-8C2C3DE9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K-Nearest Neighbors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E1D8-92EF-D3EE-033E-FEDFB866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AUC = 0.988</a:t>
            </a:r>
          </a:p>
          <a:p>
            <a:r>
              <a:rPr lang="en-US" sz="2200" dirty="0"/>
              <a:t>This indicates that my model has an incredibly strongly discriminative ability for this data</a:t>
            </a:r>
          </a:p>
          <a:p>
            <a:r>
              <a:rPr lang="en-US" sz="2200" dirty="0"/>
              <a:t>The shape of this curve shows that, at most thresholds, the model is able to correctly classify the students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B9BE8-D00C-59BF-3880-BC6B9032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43" y="640080"/>
            <a:ext cx="548022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0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EF7045-0D0B-25A4-C8D4-62220DF43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7786C-E217-C544-26BE-2D7B699F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K-Nearest Neighbors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F71EB-D401-0625-E5AA-0B6B9F213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Very simple confusion matrix, shown at right as a heatmap</a:t>
            </a:r>
          </a:p>
          <a:p>
            <a:r>
              <a:rPr lang="en-US" sz="2200" dirty="0"/>
              <a:t>98 false negatives</a:t>
            </a:r>
          </a:p>
          <a:p>
            <a:r>
              <a:rPr lang="en-US" sz="2200" dirty="0"/>
              <a:t>10 false positives</a:t>
            </a:r>
          </a:p>
          <a:p>
            <a:r>
              <a:rPr lang="en-US" sz="2200" dirty="0"/>
              <a:t>1658 true negatives</a:t>
            </a:r>
          </a:p>
          <a:p>
            <a:r>
              <a:rPr lang="en-US" sz="2200" dirty="0"/>
              <a:t>234 true positives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3B5C26-9BF5-AAF8-EC1F-19EAE263A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60" y="640080"/>
            <a:ext cx="674059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783D0-F217-B368-EA3D-F2EF6448E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AA32D-BC43-CCD6-E4CE-E0A1E89F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KNN (k=12)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7F838-6115-4A6B-6D83-052D3722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19849"/>
            <a:ext cx="7214616" cy="33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6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793542-7B86-A028-B520-752582DEA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45690-9710-27C0-F45F-13361DE27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Ensembles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8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121836-E87A-3C4E-67B0-978FFF2F0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CBCE0-5DE6-E2A2-499E-8F1232EE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RandomForest Classifier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60FEF-6311-96DF-23C4-947B9B1D9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AUC = 1.0</a:t>
            </a:r>
          </a:p>
          <a:p>
            <a:r>
              <a:rPr lang="en-US" sz="2200" dirty="0"/>
              <a:t>This is a strong indication of overfitting.</a:t>
            </a:r>
          </a:p>
          <a:p>
            <a:r>
              <a:rPr lang="en-US" sz="2200" dirty="0"/>
              <a:t>The model may be too complex for the data.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28CF7-6647-5ED7-65AB-8FD8B8A4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43" y="640080"/>
            <a:ext cx="548022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8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241523-7892-EC0C-3361-8AB227FF1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CEBCD-3713-2E90-9D9C-AD5BBD2A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RandomForest Classifier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28A6-86B9-F366-F6C0-5773DCD8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Very simple confusion matrix, shown at right as a heatmap</a:t>
            </a:r>
          </a:p>
          <a:p>
            <a:r>
              <a:rPr lang="en-US" sz="2200" dirty="0"/>
              <a:t>2 false negatives</a:t>
            </a:r>
          </a:p>
          <a:p>
            <a:r>
              <a:rPr lang="en-US" sz="2200" dirty="0"/>
              <a:t>0 false positives</a:t>
            </a:r>
          </a:p>
          <a:p>
            <a:r>
              <a:rPr lang="en-US" sz="2200" dirty="0"/>
              <a:t>1668 true negatives</a:t>
            </a:r>
          </a:p>
          <a:p>
            <a:r>
              <a:rPr lang="en-US" sz="2200" dirty="0"/>
              <a:t>330 true positives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8587A-801B-EE3F-2B70-4871B721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60" y="640080"/>
            <a:ext cx="674059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15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8A61F6-C456-F8B9-06E6-54E5AE022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52054-D724-69FD-07F7-6A83F66A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RandomForest Classifier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A3660-86A4-3577-F669-7688A89A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48502"/>
            <a:ext cx="7214616" cy="37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640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A9569D-1988-B0F7-6586-2B8ED1E5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0FD19-16EE-31F6-0811-DF5BDF5D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AdaBoost Classifier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99B0-5B2E-62F0-28A1-BB47BA908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AUC = 1.0</a:t>
            </a:r>
          </a:p>
          <a:p>
            <a:r>
              <a:rPr lang="en-US" sz="2200" dirty="0"/>
              <a:t>This is a strong indication of overfitting.</a:t>
            </a:r>
          </a:p>
          <a:p>
            <a:r>
              <a:rPr lang="en-US" sz="2200" dirty="0"/>
              <a:t>The model may be too complex for the data.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2C020-B6F1-DEE8-8E6B-C9D8C4633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43" y="640080"/>
            <a:ext cx="548022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947C2-7F08-193C-D70D-47403821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Defining the Problem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C0D83F-3DD5-6C1F-D29E-FA2F3972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Given data on student performance, can I predict if a student will be employed after graduation?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97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162EDE-C966-D2CF-AB12-B581442D5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A335D-FB4A-CB68-C112-1F11CBA4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AdaBoost Classifier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6C3B-587C-3607-04D0-4A6814A26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Very simple confusion matrix, shown at right as a heatmap</a:t>
            </a:r>
          </a:p>
          <a:p>
            <a:r>
              <a:rPr lang="en-US" sz="2200" dirty="0"/>
              <a:t>0 false negatives</a:t>
            </a:r>
          </a:p>
          <a:p>
            <a:r>
              <a:rPr lang="en-US" sz="2200" dirty="0"/>
              <a:t>0 false positives</a:t>
            </a:r>
          </a:p>
          <a:p>
            <a:r>
              <a:rPr lang="en-US" sz="2200" dirty="0"/>
              <a:t>1668 true negatives</a:t>
            </a:r>
          </a:p>
          <a:p>
            <a:r>
              <a:rPr lang="en-US" sz="2200" dirty="0"/>
              <a:t>332 true positives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F93CB-2A3E-7FDD-85EA-55CD10EB0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60" y="640080"/>
            <a:ext cx="674059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60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A8D368-652B-4316-BD20-C333F72A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70FC8-6E55-C1F8-082C-C2E4D965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AdaBoost Classifier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44C40-4C67-FC26-8EED-27A5B47E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84575"/>
            <a:ext cx="7214616" cy="3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0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358F18-E1BE-71AE-F4B6-1BF784F45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F65F5-8B6D-C153-C6F3-99AD9D5E3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SVM: Support Vector Machines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3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1A364E-493D-9E09-99FB-4517357AE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95181-502D-D9E6-8D66-1E5E538F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LinearSVC</a:t>
            </a:r>
            <a:endParaRPr lang="en-US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0930-668D-53BB-A0CD-D5E93F48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AUC = 0.945</a:t>
            </a:r>
          </a:p>
          <a:p>
            <a:r>
              <a:rPr lang="en-US" sz="2200" dirty="0"/>
              <a:t>This indicates that my model has a very strongly discriminative ability for this data</a:t>
            </a:r>
          </a:p>
          <a:p>
            <a:r>
              <a:rPr lang="en-US" sz="2200" dirty="0"/>
              <a:t>The shape of this curve shows that, at most thresholds, the model is able to correctly classify the students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52D4B-3609-7026-DEB6-B943C9982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43" y="640080"/>
            <a:ext cx="548022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3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8EF540-AD62-0204-1441-59F550CD2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418A7-9EC5-627A-25D1-D95BBB90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LinearSVC</a:t>
            </a:r>
            <a:endParaRPr lang="en-US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D6FB-0E52-2634-3426-43F69EAC2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Very simple confusion matrix, shown at right as a heatmap</a:t>
            </a:r>
          </a:p>
          <a:p>
            <a:r>
              <a:rPr lang="en-US" sz="2200" dirty="0"/>
              <a:t>46 false negatives</a:t>
            </a:r>
          </a:p>
          <a:p>
            <a:r>
              <a:rPr lang="en-US" sz="2200" dirty="0"/>
              <a:t>224 false positives</a:t>
            </a:r>
          </a:p>
          <a:p>
            <a:r>
              <a:rPr lang="en-US" sz="2200" dirty="0"/>
              <a:t>1444 true negatives</a:t>
            </a:r>
          </a:p>
          <a:p>
            <a:r>
              <a:rPr lang="en-US" sz="2200" dirty="0"/>
              <a:t>286 true positives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6E42E-E77E-AABC-19A4-34E79DBD0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31476"/>
            <a:ext cx="6903720" cy="51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12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35EDF8-BBF3-BCB8-2BD6-54DCE76D0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DDDB5-1961-47B7-209E-75DD35E6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LinearSVC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68261-941A-EC35-4CB1-58459747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65740"/>
            <a:ext cx="7214616" cy="349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82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BB92B-912D-2FB7-9C31-B0DCF994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of Model Performance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DB8BB6-1A31-59CC-36C0-945672AB9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278170"/>
              </p:ext>
            </p:extLst>
          </p:nvPr>
        </p:nvGraphicFramePr>
        <p:xfrm>
          <a:off x="1074824" y="2633472"/>
          <a:ext cx="10039305" cy="3586356"/>
        </p:xfrm>
        <a:graphic>
          <a:graphicData uri="http://schemas.openxmlformats.org/drawingml/2006/table">
            <a:tbl>
              <a:tblPr firstRow="1" bandRow="1">
                <a:noFill/>
                <a:tableStyleId>{21E4AEA4-8DFA-4A89-87EB-49C32662AFE0}</a:tableStyleId>
              </a:tblPr>
              <a:tblGrid>
                <a:gridCol w="3104094">
                  <a:extLst>
                    <a:ext uri="{9D8B030D-6E8A-4147-A177-3AD203B41FA5}">
                      <a16:colId xmlns:a16="http://schemas.microsoft.com/office/drawing/2014/main" val="1139631534"/>
                    </a:ext>
                  </a:extLst>
                </a:gridCol>
                <a:gridCol w="1409070">
                  <a:extLst>
                    <a:ext uri="{9D8B030D-6E8A-4147-A177-3AD203B41FA5}">
                      <a16:colId xmlns:a16="http://schemas.microsoft.com/office/drawing/2014/main" val="2585843942"/>
                    </a:ext>
                  </a:extLst>
                </a:gridCol>
                <a:gridCol w="2422047">
                  <a:extLst>
                    <a:ext uri="{9D8B030D-6E8A-4147-A177-3AD203B41FA5}">
                      <a16:colId xmlns:a16="http://schemas.microsoft.com/office/drawing/2014/main" val="2435186253"/>
                    </a:ext>
                  </a:extLst>
                </a:gridCol>
                <a:gridCol w="3104094">
                  <a:extLst>
                    <a:ext uri="{9D8B030D-6E8A-4147-A177-3AD203B41FA5}">
                      <a16:colId xmlns:a16="http://schemas.microsoft.com/office/drawing/2014/main" val="1629954445"/>
                    </a:ext>
                  </a:extLst>
                </a:gridCol>
              </a:tblGrid>
              <a:tr h="475062">
                <a:tc>
                  <a:txBody>
                    <a:bodyPr/>
                    <a:lstStyle/>
                    <a:p>
                      <a:r>
                        <a:rPr lang="en-US" sz="1400" b="1" cap="all" spc="6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107968" marR="107968" marT="107968" marB="1079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all" spc="60">
                          <a:solidFill>
                            <a:schemeClr val="tx1"/>
                          </a:solidFill>
                        </a:rPr>
                        <a:t>AUC</a:t>
                      </a:r>
                    </a:p>
                  </a:txBody>
                  <a:tcPr marL="107968" marR="107968" marT="107968" marB="1079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all" spc="6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07968" marR="107968" marT="107968" marB="1079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cap="all" spc="6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marL="107968" marR="107968" marT="107968" marB="1079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593166"/>
                  </a:ext>
                </a:extLst>
              </a:tr>
              <a:tr h="463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Multiple Linear Regression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R^2 = 0.296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Too simple. 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891752"/>
                  </a:ext>
                </a:extLst>
              </a:tr>
              <a:tr h="463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0.943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0.90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Good fit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023354"/>
                  </a:ext>
                </a:extLst>
              </a:tr>
              <a:tr h="463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KNN (k=12)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0.988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0.90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Good fit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341938"/>
                  </a:ext>
                </a:extLst>
              </a:tr>
              <a:tr h="463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RandomForest Classifier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Appears to be overfit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209645"/>
                  </a:ext>
                </a:extLst>
              </a:tr>
              <a:tr h="4633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AdaBoost Classifier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1.00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Appears overfit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50961"/>
                  </a:ext>
                </a:extLst>
              </a:tr>
              <a:tr h="7944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Linear SVC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0.945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0.86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cap="none" spc="0">
                          <a:solidFill>
                            <a:schemeClr val="tx1"/>
                          </a:solidFill>
                          <a:effectLst/>
                        </a:rPr>
                        <a:t>Fair number of false positives. </a:t>
                      </a:r>
                      <a:endParaRPr lang="en-US" sz="19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976" marR="80976" marT="0" marB="1079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2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597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F3A65-58A7-7311-E3F7-4136901C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And the winner is: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3941-9DA7-25C9-F61F-9B8F7FA3C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Best performing model: </a:t>
            </a:r>
            <a:r>
              <a:rPr lang="en-US" sz="3200" b="1" dirty="0"/>
              <a:t>Logistic Regression!</a:t>
            </a:r>
            <a:endParaRPr lang="en-US" sz="2200" b="1" dirty="0"/>
          </a:p>
          <a:p>
            <a:endParaRPr lang="en-US" sz="2200" dirty="0"/>
          </a:p>
          <a:p>
            <a:r>
              <a:rPr lang="en-US" sz="2200" dirty="0"/>
              <a:t>Although it has similar AUC and Accuracy to KNN, it is the simpler model.</a:t>
            </a:r>
          </a:p>
          <a:p>
            <a:pPr lvl="1"/>
            <a:r>
              <a:rPr lang="en-US" sz="2200" dirty="0"/>
              <a:t>Occam’s razor. The simplest way is often the best.  </a:t>
            </a:r>
          </a:p>
        </p:txBody>
      </p:sp>
    </p:spTree>
    <p:extLst>
      <p:ext uri="{BB962C8B-B14F-4D97-AF65-F5344CB8AC3E}">
        <p14:creationId xmlns:p14="http://schemas.microsoft.com/office/powerpoint/2010/main" val="1510596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611081-A70A-680A-A535-25F50A019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E0424-7E84-0260-84A9-614009D8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4037365" cy="1719072"/>
          </a:xfrm>
        </p:spPr>
        <p:txBody>
          <a:bodyPr anchor="b">
            <a:noAutofit/>
          </a:bodyPr>
          <a:lstStyle/>
          <a:p>
            <a:r>
              <a:rPr lang="en-US" sz="4800" dirty="0"/>
              <a:t>Example using Winning Model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99A00E-39DA-35B1-DEB3-FA682C72E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3" y="3129725"/>
            <a:ext cx="5132300" cy="31905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4FD093-38D2-6115-E185-D89A8D97D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89" y="416039"/>
            <a:ext cx="4037365" cy="602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46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FC9E1-90CF-B27B-E1B1-B5297272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0A4F-F71B-05CC-1A9C-BDE40A91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Graduate Employability can best be predicted using Logistic Regression on this dataset.</a:t>
            </a:r>
          </a:p>
          <a:p>
            <a:r>
              <a:rPr lang="en-US" sz="2200" dirty="0"/>
              <a:t>A large number of other models will also work, though the ensemble methods, in particular, exhibited signs of overfitting. </a:t>
            </a:r>
          </a:p>
        </p:txBody>
      </p:sp>
    </p:spTree>
    <p:extLst>
      <p:ext uri="{BB962C8B-B14F-4D97-AF65-F5344CB8AC3E}">
        <p14:creationId xmlns:p14="http://schemas.microsoft.com/office/powerpoint/2010/main" val="260852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436DE-E42D-DC8E-6F2B-69E8C0A1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The 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755E-2731-BC04-2D87-9AC24C21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Graduate Employability Dataset on Kaggle</a:t>
            </a:r>
          </a:p>
          <a:p>
            <a:r>
              <a:rPr lang="en-US" sz="2200" dirty="0"/>
              <a:t>URL: </a:t>
            </a:r>
            <a:r>
              <a:rPr lang="en-US" sz="2200" dirty="0">
                <a:hlinkClick r:id="rId2"/>
              </a:rPr>
              <a:t>https://www.kaggle.com/datasets/sidraaazam/graduate-employability-dataset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946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9749E-7E7A-AE61-3431-C9009833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That’s all folks!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58D42-97F1-5957-6D34-74B350BCD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 err="1"/>
              <a:t>Github</a:t>
            </a:r>
            <a:r>
              <a:rPr lang="en-US" sz="2200" dirty="0"/>
              <a:t> Repo URL: </a:t>
            </a:r>
            <a:r>
              <a:rPr lang="en-US" sz="2200" dirty="0">
                <a:hlinkClick r:id="rId2"/>
              </a:rPr>
              <a:t>https://github.com/Kate-Zilla/Graduate-Employability</a:t>
            </a:r>
            <a:r>
              <a:rPr lang="en-US" sz="2200" dirty="0"/>
              <a:t> </a:t>
            </a:r>
          </a:p>
          <a:p>
            <a:r>
              <a:rPr lang="en-US" sz="2200" dirty="0"/>
              <a:t>Kaggle Dataset: </a:t>
            </a:r>
            <a:r>
              <a:rPr lang="en-US" sz="2200" dirty="0">
                <a:hlinkClick r:id="rId3"/>
              </a:rPr>
              <a:t>https://www.kaggle.com/datasets/sidraaazam/graduate-employability-dataset</a:t>
            </a:r>
            <a:r>
              <a:rPr lang="en-US" sz="2200" dirty="0"/>
              <a:t>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11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5BF38-713B-36F3-F44A-4B36951D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Notes on the EDA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0B17-B55C-CD2D-D288-D43DB91FD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1900" dirty="0"/>
              <a:t>Steps taken:</a:t>
            </a:r>
          </a:p>
          <a:p>
            <a:r>
              <a:rPr lang="en-US" sz="1900" dirty="0"/>
              <a:t>Load the data</a:t>
            </a:r>
          </a:p>
          <a:p>
            <a:r>
              <a:rPr lang="en-US" sz="1900" dirty="0"/>
              <a:t>Initial Visualization:</a:t>
            </a:r>
          </a:p>
          <a:p>
            <a:pPr lvl="1"/>
            <a:r>
              <a:rPr lang="en-US" sz="1500" dirty="0" err="1"/>
              <a:t>df.head</a:t>
            </a:r>
            <a:r>
              <a:rPr lang="en-US" sz="1500" dirty="0"/>
              <a:t>()</a:t>
            </a:r>
          </a:p>
          <a:p>
            <a:pPr lvl="1"/>
            <a:r>
              <a:rPr lang="en-US" sz="1500" dirty="0"/>
              <a:t>df.info()</a:t>
            </a:r>
          </a:p>
          <a:p>
            <a:pPr lvl="1"/>
            <a:r>
              <a:rPr lang="en-US" sz="1500" dirty="0" err="1"/>
              <a:t>df.describe</a:t>
            </a:r>
            <a:r>
              <a:rPr lang="en-US" sz="1500" dirty="0"/>
              <a:t>()</a:t>
            </a:r>
          </a:p>
          <a:p>
            <a:r>
              <a:rPr lang="en-US" sz="1900" dirty="0"/>
              <a:t>Determine the unique items in each column</a:t>
            </a:r>
          </a:p>
          <a:p>
            <a:r>
              <a:rPr lang="en-US" sz="1900" dirty="0"/>
              <a:t>Drop ID column</a:t>
            </a:r>
          </a:p>
          <a:p>
            <a:r>
              <a:rPr lang="en-US" sz="1900" dirty="0"/>
              <a:t>Map 1s and 0s in place of ‘Yes’s and ‘No’s</a:t>
            </a:r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21CAB28-08DA-6DDC-37C3-FD650DB5AA3F}"/>
              </a:ext>
            </a:extLst>
          </p:cNvPr>
          <p:cNvSpPr/>
          <p:nvPr/>
        </p:nvSpPr>
        <p:spPr>
          <a:xfrm>
            <a:off x="6558456" y="560383"/>
            <a:ext cx="1802120" cy="80748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Started with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67EB91A-B00F-6498-1691-C473C8982DE2}"/>
              </a:ext>
            </a:extLst>
          </p:cNvPr>
          <p:cNvSpPr/>
          <p:nvPr/>
        </p:nvSpPr>
        <p:spPr>
          <a:xfrm>
            <a:off x="6558456" y="5074848"/>
            <a:ext cx="1802120" cy="80748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Ended with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662C5F-73E5-3B23-8F39-C66ADF54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872" y="560383"/>
            <a:ext cx="3256471" cy="25811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9B8FF6-057F-8087-5A8E-FEE6C9C9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510" y="3843456"/>
            <a:ext cx="3433193" cy="231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7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2A582-EB05-AA1B-185E-25F36CB50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E5F2D-16B3-F065-C899-A98EF9A6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More on the EDA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A4819-C13E-26D6-C437-A22838DCA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358597" cy="3483864"/>
          </a:xfrm>
        </p:spPr>
        <p:txBody>
          <a:bodyPr>
            <a:normAutofit/>
          </a:bodyPr>
          <a:lstStyle/>
          <a:p>
            <a:r>
              <a:rPr lang="en-US" sz="1900" dirty="0"/>
              <a:t>Looking at the correlation matrix and its corresponding heatmap, I was able to drop the </a:t>
            </a:r>
            <a:r>
              <a:rPr lang="en-US" sz="1900" dirty="0" err="1"/>
              <a:t>Prev_sem_result</a:t>
            </a:r>
            <a:r>
              <a:rPr lang="en-US" sz="1900" dirty="0"/>
              <a:t> column, that housed the students’ previous semester’s GPA score, as it had a strong correlation with Cumulative GPA.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24F16E-61B6-652C-B5C1-C55241AB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677" y="365934"/>
            <a:ext cx="4871877" cy="41601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1B5B0A-C37B-319C-AEB5-002563F48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2" y="4596081"/>
            <a:ext cx="8792308" cy="193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5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4B7FC-C6E3-3B00-7F1C-CD7F1F0B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Various ML Approaches Used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0F35-61C6-F647-D0C9-2FCBC556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Multiple Linear Regression</a:t>
            </a:r>
          </a:p>
          <a:p>
            <a:r>
              <a:rPr lang="en-US" sz="2200" dirty="0"/>
              <a:t>Logistic Regression</a:t>
            </a:r>
          </a:p>
          <a:p>
            <a:r>
              <a:rPr lang="en-US" sz="2200" dirty="0"/>
              <a:t>Non-parametric model:</a:t>
            </a:r>
          </a:p>
          <a:p>
            <a:pPr lvl="1"/>
            <a:r>
              <a:rPr lang="en-US" sz="1800" dirty="0"/>
              <a:t>K-Nearest Neighbors</a:t>
            </a:r>
          </a:p>
          <a:p>
            <a:r>
              <a:rPr lang="en-US" sz="2200" dirty="0"/>
              <a:t>Ensembles</a:t>
            </a:r>
          </a:p>
          <a:p>
            <a:pPr lvl="1"/>
            <a:r>
              <a:rPr lang="en-US" sz="1800" dirty="0" err="1"/>
              <a:t>RandomForest</a:t>
            </a:r>
            <a:endParaRPr lang="en-US" sz="1800" dirty="0"/>
          </a:p>
          <a:p>
            <a:pPr lvl="1"/>
            <a:r>
              <a:rPr lang="en-US" sz="1800" dirty="0" err="1"/>
              <a:t>Adaboost</a:t>
            </a:r>
            <a:endParaRPr lang="en-US" sz="1800" dirty="0"/>
          </a:p>
          <a:p>
            <a:r>
              <a:rPr lang="en-US" sz="2200" dirty="0"/>
              <a:t>SVM</a:t>
            </a:r>
          </a:p>
          <a:p>
            <a:pPr lvl="1"/>
            <a:r>
              <a:rPr lang="en-US" sz="1800" dirty="0" err="1"/>
              <a:t>LinearSVC</a:t>
            </a:r>
            <a:endParaRPr lang="en-US" sz="18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8046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6CCF1A-6FD8-0725-CAAB-7F7FFC25E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8249C-A2F9-F48E-94F9-A5E2D44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Multiple Linear Regression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E6EC3-A327-6E69-689F-42F62412A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700" dirty="0"/>
              <a:t>Three chosen predictors:</a:t>
            </a:r>
          </a:p>
          <a:p>
            <a:pPr lvl="1"/>
            <a:r>
              <a:rPr lang="en-US" sz="1700" dirty="0"/>
              <a:t>CGPA</a:t>
            </a:r>
          </a:p>
          <a:p>
            <a:pPr lvl="1"/>
            <a:r>
              <a:rPr lang="en-US" sz="1700" dirty="0"/>
              <a:t>Communication Skills</a:t>
            </a:r>
          </a:p>
          <a:p>
            <a:pPr lvl="1"/>
            <a:r>
              <a:rPr lang="en-US" sz="1700" dirty="0"/>
              <a:t>IQ</a:t>
            </a:r>
          </a:p>
          <a:p>
            <a:r>
              <a:rPr lang="en-US" sz="1700" dirty="0"/>
              <a:t>R-squared = 29.6%</a:t>
            </a:r>
          </a:p>
          <a:p>
            <a:r>
              <a:rPr lang="en-US" sz="1700" dirty="0"/>
              <a:t>F-statistic shows model is statistically significant as a whole</a:t>
            </a:r>
          </a:p>
          <a:p>
            <a:r>
              <a:rPr lang="en-US" sz="1700" dirty="0"/>
              <a:t>Low R-squared may indicate that linearity may not be the best fit for the data</a:t>
            </a:r>
          </a:p>
          <a:p>
            <a:endParaRPr lang="en-US" sz="1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1B141-2D85-08D2-470C-03E70E33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35031"/>
            <a:ext cx="6903720" cy="49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5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A00099-F61A-D822-87F6-22FA10029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D3171-9CEB-CE51-9629-72B5CF66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Logistic Regression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69D1-9E0A-456B-22D6-2A6B8EAC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AUC = 0.943</a:t>
            </a:r>
          </a:p>
          <a:p>
            <a:r>
              <a:rPr lang="en-US" sz="2200" dirty="0"/>
              <a:t>This indicates that my model has a very strongly discriminative ability for this data</a:t>
            </a:r>
          </a:p>
          <a:p>
            <a:r>
              <a:rPr lang="en-US" sz="2200" dirty="0"/>
              <a:t>The shape of this curve shows that, at most thresholds, the model is able to correctly classify the students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E337B3-105D-4CD4-1690-5EF0C705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043" y="640080"/>
            <a:ext cx="548022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3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28AE1A-D320-0DDA-A6D2-2A736240D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7EF1B-F234-69F4-FA20-CAE4E87A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4083D-1977-B57D-681D-162241C2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2"/>
          <a:stretch>
            <a:fillRect/>
          </a:stretch>
        </p:blipFill>
        <p:spPr>
          <a:xfrm>
            <a:off x="4654296" y="1672408"/>
            <a:ext cx="7214616" cy="34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21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9211</TotalTime>
  <Words>674</Words>
  <Application>Microsoft Office PowerPoint</Application>
  <PresentationFormat>Widescreen</PresentationFormat>
  <Paragraphs>135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Predicting Graduate Employability Using Supervised Learning Methods</vt:lpstr>
      <vt:lpstr>Defining the Problem</vt:lpstr>
      <vt:lpstr>The Dataset</vt:lpstr>
      <vt:lpstr>Notes on the EDA</vt:lpstr>
      <vt:lpstr>More on the EDA</vt:lpstr>
      <vt:lpstr>Various ML Approaches Used</vt:lpstr>
      <vt:lpstr>Multiple Linear Regression</vt:lpstr>
      <vt:lpstr>Logistic Regression</vt:lpstr>
      <vt:lpstr>Logistic Regression</vt:lpstr>
      <vt:lpstr>Non-parametric Model</vt:lpstr>
      <vt:lpstr>K-Nearest Neighbors</vt:lpstr>
      <vt:lpstr>K-Nearest Neighbors</vt:lpstr>
      <vt:lpstr>K-Nearest Neighbors</vt:lpstr>
      <vt:lpstr>KNN (k=12)</vt:lpstr>
      <vt:lpstr>Ensembles</vt:lpstr>
      <vt:lpstr>RandomForest Classifier</vt:lpstr>
      <vt:lpstr>RandomForest Classifier</vt:lpstr>
      <vt:lpstr>RandomForest Classifier</vt:lpstr>
      <vt:lpstr>AdaBoost Classifier</vt:lpstr>
      <vt:lpstr>AdaBoost Classifier</vt:lpstr>
      <vt:lpstr>AdaBoost Classifier</vt:lpstr>
      <vt:lpstr>SVM: Support Vector Machines</vt:lpstr>
      <vt:lpstr>LinearSVC</vt:lpstr>
      <vt:lpstr>LinearSVC</vt:lpstr>
      <vt:lpstr>LinearSVC</vt:lpstr>
      <vt:lpstr>Comparison of Model Performance</vt:lpstr>
      <vt:lpstr>And the winner is:</vt:lpstr>
      <vt:lpstr>Example using Winning Model</vt:lpstr>
      <vt:lpstr>Conclusion</vt:lpstr>
      <vt:lpstr>That’s all folks!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Katie Webb</dc:creator>
  <cp:lastModifiedBy>Katie Webb</cp:lastModifiedBy>
  <cp:revision>26</cp:revision>
  <dcterms:created xsi:type="dcterms:W3CDTF">2025-09-25T00:44:20Z</dcterms:created>
  <dcterms:modified xsi:type="dcterms:W3CDTF">2025-10-03T02:25:48Z</dcterms:modified>
</cp:coreProperties>
</file>