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notesSlides/notesSlide1.xml" ContentType="application/vnd.openxmlformats-officedocument.presentationml.notesSlide+xml"/>
  <Override PartName="/ppt/theme/themeOverride12.xml" ContentType="application/vnd.openxmlformats-officedocument.themeOverride+xml"/>
  <Override PartName="/ppt/notesSlides/notesSlide2.xml" ContentType="application/vnd.openxmlformats-officedocument.presentationml.notesSlide+xml"/>
  <Override PartName="/ppt/theme/themeOverride13.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22"/>
  </p:notesMasterIdLst>
  <p:sldIdLst>
    <p:sldId id="256" r:id="rId2"/>
    <p:sldId id="257" r:id="rId3"/>
    <p:sldId id="258" r:id="rId4"/>
    <p:sldId id="294" r:id="rId5"/>
    <p:sldId id="259" r:id="rId6"/>
    <p:sldId id="290" r:id="rId7"/>
    <p:sldId id="271" r:id="rId8"/>
    <p:sldId id="291" r:id="rId9"/>
    <p:sldId id="292" r:id="rId10"/>
    <p:sldId id="293" r:id="rId11"/>
    <p:sldId id="260" r:id="rId12"/>
    <p:sldId id="295" r:id="rId13"/>
    <p:sldId id="296" r:id="rId14"/>
    <p:sldId id="297" r:id="rId15"/>
    <p:sldId id="298" r:id="rId16"/>
    <p:sldId id="266" r:id="rId17"/>
    <p:sldId id="267" r:id="rId18"/>
    <p:sldId id="299" r:id="rId19"/>
    <p:sldId id="300"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3" autoAdjust="0"/>
    <p:restoredTop sz="94660"/>
  </p:normalViewPr>
  <p:slideViewPr>
    <p:cSldViewPr snapToGrid="0">
      <p:cViewPr varScale="1">
        <p:scale>
          <a:sx n="142" d="100"/>
          <a:sy n="142" d="100"/>
        </p:scale>
        <p:origin x="3270"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89A15D-1D25-4B59-818B-78903807D477}" type="datetimeFigureOut">
              <a:rPr lang="en-US" smtClean="0"/>
              <a:t>10/5/2025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9CA87-5821-4DFD-AB57-229268A2B954}" type="slidenum">
              <a:rPr lang="en-US" smtClean="0"/>
              <a:t>‹#›</a:t>
            </a:fld>
            <a:endParaRPr lang="en-US"/>
          </a:p>
        </p:txBody>
      </p:sp>
    </p:spTree>
    <p:extLst>
      <p:ext uri="{BB962C8B-B14F-4D97-AF65-F5344CB8AC3E}">
        <p14:creationId xmlns:p14="http://schemas.microsoft.com/office/powerpoint/2010/main" val="3960788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Also of note, single linkage with cosine makes sense to have come out as the top performer in this case, as single linkage is sensitive to pairwise proximity and cosine distance measures angular similarity, capturing directional relationships. Therefore, this setup tends to perform well when clusters differ in direction but have overlapping scales. Likely, this combination captured directional patterns in orbit or velocity features, maybe relative velocity, eccentricity, or inclination. </a:t>
            </a:r>
          </a:p>
          <a:p>
            <a:endParaRPr lang="en-US" dirty="0"/>
          </a:p>
        </p:txBody>
      </p:sp>
      <p:sp>
        <p:nvSpPr>
          <p:cNvPr id="4" name="Slide Number Placeholder 3"/>
          <p:cNvSpPr>
            <a:spLocks noGrp="1"/>
          </p:cNvSpPr>
          <p:nvPr>
            <p:ph type="sldNum" sz="quarter" idx="5"/>
          </p:nvPr>
        </p:nvSpPr>
        <p:spPr/>
        <p:txBody>
          <a:bodyPr/>
          <a:lstStyle/>
          <a:p>
            <a:fld id="{C419CA87-5821-4DFD-AB57-229268A2B954}" type="slidenum">
              <a:rPr lang="en-US" smtClean="0"/>
              <a:t>13</a:t>
            </a:fld>
            <a:endParaRPr lang="en-US"/>
          </a:p>
        </p:txBody>
      </p:sp>
    </p:spTree>
    <p:extLst>
      <p:ext uri="{BB962C8B-B14F-4D97-AF65-F5344CB8AC3E}">
        <p14:creationId xmlns:p14="http://schemas.microsoft.com/office/powerpoint/2010/main" val="65528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F17E4-E141-A96A-9C64-5FDD86139C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579492-513C-E94A-A0DE-73F39E56DA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E821CB-ECF8-3A8C-6BE0-E0E08558629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97D79EF-E42B-4B94-5FC0-50CA9BF19637}"/>
              </a:ext>
            </a:extLst>
          </p:cNvPr>
          <p:cNvSpPr>
            <a:spLocks noGrp="1"/>
          </p:cNvSpPr>
          <p:nvPr>
            <p:ph type="sldNum" sz="quarter" idx="5"/>
          </p:nvPr>
        </p:nvSpPr>
        <p:spPr/>
        <p:txBody>
          <a:bodyPr/>
          <a:lstStyle/>
          <a:p>
            <a:fld id="{C419CA87-5821-4DFD-AB57-229268A2B954}" type="slidenum">
              <a:rPr lang="en-US" smtClean="0"/>
              <a:t>14</a:t>
            </a:fld>
            <a:endParaRPr lang="en-US"/>
          </a:p>
        </p:txBody>
      </p:sp>
    </p:spTree>
    <p:extLst>
      <p:ext uri="{BB962C8B-B14F-4D97-AF65-F5344CB8AC3E}">
        <p14:creationId xmlns:p14="http://schemas.microsoft.com/office/powerpoint/2010/main" val="3933123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86A37-1098-8E16-FF38-35D2260F21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44E836-CDF3-3BEF-3292-3DEF748CDD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F4E994-BCA9-E436-0D1D-EC2A6D7C402B}"/>
              </a:ext>
            </a:extLst>
          </p:cNvPr>
          <p:cNvSpPr>
            <a:spLocks noGrp="1"/>
          </p:cNvSpPr>
          <p:nvPr>
            <p:ph type="body" idx="1"/>
          </p:nvPr>
        </p:nvSpPr>
        <p:spPr/>
        <p:txBody>
          <a:bodyPr/>
          <a:lstStyle/>
          <a:p>
            <a:r>
              <a:rPr lang="en-US" sz="1200" b="0" kern="1200" dirty="0">
                <a:solidFill>
                  <a:schemeClr val="tx1"/>
                </a:solidFill>
                <a:effectLst/>
                <a:latin typeface="+mn-lt"/>
                <a:ea typeface="+mn-ea"/>
                <a:cs typeface="+mn-cs"/>
              </a:rPr>
              <a:t>NMF is well suited to the asteroid data because the physical qualities measured are non-negative and can combine additively. Looking at the Reconstruction RMSE (using the original factors before PCA), the error decreased with rank, as expected. When W was clustered into two groups to compare hazardous vs non hazardous, the accuracy was at around 55.6%. I calculated precision, recall, and accuracy from the confusion matrices, and at rank = 6, got precision of ~0.201, recall of ~0.590, and accuracy of ~ 55.6%. This shows that while the higher rank captures </a:t>
            </a:r>
            <a:r>
              <a:rPr lang="en-US" sz="1200" b="0" kern="1200" dirty="0" err="1">
                <a:solidFill>
                  <a:schemeClr val="tx1"/>
                </a:solidFill>
                <a:effectLst/>
                <a:latin typeface="+mn-lt"/>
                <a:ea typeface="+mn-ea"/>
                <a:cs typeface="+mn-cs"/>
              </a:rPr>
              <a:t>teh</a:t>
            </a:r>
            <a:r>
              <a:rPr lang="en-US" sz="1200" b="0" kern="1200" dirty="0">
                <a:solidFill>
                  <a:schemeClr val="tx1"/>
                </a:solidFill>
                <a:effectLst/>
                <a:latin typeface="+mn-lt"/>
                <a:ea typeface="+mn-ea"/>
                <a:cs typeface="+mn-cs"/>
              </a:rPr>
              <a:t> continuous physical structure well, but "hazardous" is not a distinct cluster inside W; it appears to behave as a </a:t>
            </a:r>
            <a:r>
              <a:rPr lang="en-US" sz="1200" b="0" i="1" kern="1200" dirty="0">
                <a:solidFill>
                  <a:schemeClr val="tx1"/>
                </a:solidFill>
                <a:effectLst/>
                <a:latin typeface="+mn-lt"/>
                <a:ea typeface="+mn-ea"/>
                <a:cs typeface="+mn-cs"/>
              </a:rPr>
              <a:t>*threshold*</a:t>
            </a:r>
            <a:r>
              <a:rPr lang="en-US" sz="1200" b="0" kern="1200" dirty="0">
                <a:solidFill>
                  <a:schemeClr val="tx1"/>
                </a:solidFill>
                <a:effectLst/>
                <a:latin typeface="+mn-lt"/>
                <a:ea typeface="+mn-ea"/>
                <a:cs typeface="+mn-cs"/>
              </a:rPr>
              <a:t> over several correlated parameters. </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For rank = 2, which was the best rank when using the same PC 9 space as prior methods, I calculated precision = ~0.266, recall = ~0.890, and accuracy = ~58.6%. This iteration had a notably high recall. This means that this method is a conservative screen that flags most hazardous asteroids with few misses, but has many false alarms. </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Ultimately rank=6 would be useful for faithfully summarizing the population with the lowest reconstruction error, but rank =2 is best for a high-recall triage situation that catches most hazardous asteroids but is slightly less precise and comes with more false positives. </a:t>
            </a:r>
          </a:p>
          <a:p>
            <a:endParaRPr lang="en-US" dirty="0"/>
          </a:p>
        </p:txBody>
      </p:sp>
      <p:sp>
        <p:nvSpPr>
          <p:cNvPr id="4" name="Slide Number Placeholder 3">
            <a:extLst>
              <a:ext uri="{FF2B5EF4-FFF2-40B4-BE49-F238E27FC236}">
                <a16:creationId xmlns:a16="http://schemas.microsoft.com/office/drawing/2014/main" id="{CDBF045E-8C7B-2D0A-3AC3-CAC9779F3BA8}"/>
              </a:ext>
            </a:extLst>
          </p:cNvPr>
          <p:cNvSpPr>
            <a:spLocks noGrp="1"/>
          </p:cNvSpPr>
          <p:nvPr>
            <p:ph type="sldNum" sz="quarter" idx="5"/>
          </p:nvPr>
        </p:nvSpPr>
        <p:spPr/>
        <p:txBody>
          <a:bodyPr/>
          <a:lstStyle/>
          <a:p>
            <a:fld id="{C419CA87-5821-4DFD-AB57-229268A2B954}" type="slidenum">
              <a:rPr lang="en-US" smtClean="0"/>
              <a:t>15</a:t>
            </a:fld>
            <a:endParaRPr lang="en-US"/>
          </a:p>
        </p:txBody>
      </p:sp>
    </p:spTree>
    <p:extLst>
      <p:ext uri="{BB962C8B-B14F-4D97-AF65-F5344CB8AC3E}">
        <p14:creationId xmlns:p14="http://schemas.microsoft.com/office/powerpoint/2010/main" val="4067255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In this context, Agglomerative Clustering was great for finding chains &amp; outliers and exploratory </a:t>
            </a:r>
            <a:r>
              <a:rPr lang="en-US" sz="1200" b="0" kern="1200" dirty="0" err="1">
                <a:solidFill>
                  <a:schemeClr val="tx1"/>
                </a:solidFill>
                <a:effectLst/>
                <a:latin typeface="+mn-lt"/>
                <a:ea typeface="+mn-ea"/>
                <a:cs typeface="+mn-cs"/>
              </a:rPr>
              <a:t>anomoly</a:t>
            </a:r>
            <a:r>
              <a:rPr lang="en-US" sz="1200" b="0" kern="1200" dirty="0">
                <a:solidFill>
                  <a:schemeClr val="tx1"/>
                </a:solidFill>
                <a:effectLst/>
                <a:latin typeface="+mn-lt"/>
                <a:ea typeface="+mn-ea"/>
                <a:cs typeface="+mn-cs"/>
              </a:rPr>
              <a:t> hunting. However, it had the worst recall and the worst RMSE. In practice, it would not be particularly useful for </a:t>
            </a:r>
            <a:r>
              <a:rPr lang="en-US" sz="1200" b="0" kern="1200" dirty="0" err="1">
                <a:solidFill>
                  <a:schemeClr val="tx1"/>
                </a:solidFill>
                <a:effectLst/>
                <a:latin typeface="+mn-lt"/>
                <a:ea typeface="+mn-ea"/>
                <a:cs typeface="+mn-cs"/>
              </a:rPr>
              <a:t>indentifying</a:t>
            </a:r>
            <a:r>
              <a:rPr lang="en-US" sz="1200" b="0" kern="1200" dirty="0">
                <a:solidFill>
                  <a:schemeClr val="tx1"/>
                </a:solidFill>
                <a:effectLst/>
                <a:latin typeface="+mn-lt"/>
                <a:ea typeface="+mn-ea"/>
                <a:cs typeface="+mn-cs"/>
              </a:rPr>
              <a:t> hazardous asteroids.</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K-Means, with k=2 had the tightest clusters, lowest RMSE, and gave two substantial balanced groups in a fast and stable manner. It does however miss some hazards and flag many non-hazards. </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NMF, with rank = 2, had a very high recall, showing it has the capacity to capture most hazardous asteroids. It is also possible to interpret the physics by inspecting H. It does however have low precision, which can lead to many false alarms. This method would be the best for flagging hazards in cases in which missing the hazard is the worst case outcome. </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NMF, with rank = 6, gave the best reconstruction of the data, with lowest recon RMSE. However, it did not have the tightest clusters and recall and </a:t>
            </a:r>
            <a:r>
              <a:rPr lang="en-US" sz="1200" b="0" kern="1200" dirty="0" err="1">
                <a:solidFill>
                  <a:schemeClr val="tx1"/>
                </a:solidFill>
                <a:effectLst/>
                <a:latin typeface="+mn-lt"/>
                <a:ea typeface="+mn-ea"/>
                <a:cs typeface="+mn-cs"/>
              </a:rPr>
              <a:t>precicion</a:t>
            </a:r>
            <a:r>
              <a:rPr lang="en-US" sz="1200" b="0" kern="1200" dirty="0">
                <a:solidFill>
                  <a:schemeClr val="tx1"/>
                </a:solidFill>
                <a:effectLst/>
                <a:latin typeface="+mn-lt"/>
                <a:ea typeface="+mn-ea"/>
                <a:cs typeface="+mn-cs"/>
              </a:rPr>
              <a:t> were both unexceptional. This method could have utility in scientific interpretation and dimensional summaries; however would not be a practical method for flagging active hazards. </a:t>
            </a:r>
          </a:p>
          <a:p>
            <a:br>
              <a:rPr lang="en-US" sz="1200" b="0" kern="1200" dirty="0">
                <a:solidFill>
                  <a:schemeClr val="tx1"/>
                </a:solidFill>
                <a:effectLst/>
                <a:latin typeface="+mn-lt"/>
                <a:ea typeface="+mn-ea"/>
                <a:cs typeface="+mn-cs"/>
              </a:rPr>
            </a:br>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For practical purposes, I would recommend a two step pipeline, first using NMF with rank =2 to screen for hazards, keeping anything predicted as a hazard for step 2, which would be to re-score that subset with K-Means to achieve a tighter cluster distance.</a:t>
            </a:r>
          </a:p>
          <a:p>
            <a:endParaRPr lang="en-US" dirty="0"/>
          </a:p>
        </p:txBody>
      </p:sp>
      <p:sp>
        <p:nvSpPr>
          <p:cNvPr id="4" name="Slide Number Placeholder 3"/>
          <p:cNvSpPr>
            <a:spLocks noGrp="1"/>
          </p:cNvSpPr>
          <p:nvPr>
            <p:ph type="sldNum" sz="quarter" idx="5"/>
          </p:nvPr>
        </p:nvSpPr>
        <p:spPr/>
        <p:txBody>
          <a:bodyPr/>
          <a:lstStyle/>
          <a:p>
            <a:fld id="{C419CA87-5821-4DFD-AB57-229268A2B954}" type="slidenum">
              <a:rPr lang="en-US" smtClean="0"/>
              <a:t>16</a:t>
            </a:fld>
            <a:endParaRPr lang="en-US"/>
          </a:p>
        </p:txBody>
      </p:sp>
    </p:spTree>
    <p:extLst>
      <p:ext uri="{BB962C8B-B14F-4D97-AF65-F5344CB8AC3E}">
        <p14:creationId xmlns:p14="http://schemas.microsoft.com/office/powerpoint/2010/main" val="35492555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C72D38-942B-4DC4-9091-BDC962BC1493}" type="datetimeFigureOut">
              <a:rPr lang="en-US" smtClean="0"/>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B656396F-CEAC-4789-9474-8A23429A280A}" type="slidenum">
              <a:rPr lang="en-US" smtClean="0"/>
              <a:t>‹#›</a:t>
            </a:fld>
            <a:endParaRPr lang="en-US"/>
          </a:p>
        </p:txBody>
      </p:sp>
    </p:spTree>
    <p:extLst>
      <p:ext uri="{BB962C8B-B14F-4D97-AF65-F5344CB8AC3E}">
        <p14:creationId xmlns:p14="http://schemas.microsoft.com/office/powerpoint/2010/main" val="2285090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C72D38-942B-4DC4-9091-BDC962BC1493}" type="datetimeFigureOut">
              <a:rPr lang="en-US" smtClean="0"/>
              <a:t>10/5/2025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B656396F-CEAC-4789-9474-8A23429A280A}" type="slidenum">
              <a:rPr lang="en-US" smtClean="0"/>
              <a:t>‹#›</a:t>
            </a:fld>
            <a:endParaRPr lang="en-US"/>
          </a:p>
        </p:txBody>
      </p:sp>
    </p:spTree>
    <p:extLst>
      <p:ext uri="{BB962C8B-B14F-4D97-AF65-F5344CB8AC3E}">
        <p14:creationId xmlns:p14="http://schemas.microsoft.com/office/powerpoint/2010/main" val="1425136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C72D38-942B-4DC4-9091-BDC962BC1493}" type="datetimeFigureOut">
              <a:rPr lang="en-US" smtClean="0"/>
              <a:t>10/5/2025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B656396F-CEAC-4789-9474-8A23429A280A}" type="slidenum">
              <a:rPr lang="en-US" smtClean="0"/>
              <a:t>‹#›</a:t>
            </a:fld>
            <a:endParaRPr lang="en-US"/>
          </a:p>
        </p:txBody>
      </p:sp>
    </p:spTree>
    <p:extLst>
      <p:ext uri="{BB962C8B-B14F-4D97-AF65-F5344CB8AC3E}">
        <p14:creationId xmlns:p14="http://schemas.microsoft.com/office/powerpoint/2010/main" val="948450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C72D38-942B-4DC4-9091-BDC962BC1493}" type="datetimeFigureOut">
              <a:rPr lang="en-US" smtClean="0"/>
              <a:t>10/5/2025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B656396F-CEAC-4789-9474-8A23429A280A}"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375170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C72D38-942B-4DC4-9091-BDC962BC1493}" type="datetimeFigureOut">
              <a:rPr lang="en-US" smtClean="0"/>
              <a:t>10/5/2025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B656396F-CEAC-4789-9474-8A23429A280A}" type="slidenum">
              <a:rPr lang="en-US" smtClean="0"/>
              <a:t>‹#›</a:t>
            </a:fld>
            <a:endParaRPr lang="en-US"/>
          </a:p>
        </p:txBody>
      </p:sp>
    </p:spTree>
    <p:extLst>
      <p:ext uri="{BB962C8B-B14F-4D97-AF65-F5344CB8AC3E}">
        <p14:creationId xmlns:p14="http://schemas.microsoft.com/office/powerpoint/2010/main" val="1569716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EC72D38-942B-4DC4-9091-BDC962BC1493}" type="datetimeFigureOut">
              <a:rPr lang="en-US" smtClean="0"/>
              <a:t>10/5/2025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56396F-CEAC-4789-9474-8A23429A280A}" type="slidenum">
              <a:rPr lang="en-US" smtClean="0"/>
              <a:t>‹#›</a:t>
            </a:fld>
            <a:endParaRPr lang="en-US"/>
          </a:p>
        </p:txBody>
      </p:sp>
    </p:spTree>
    <p:extLst>
      <p:ext uri="{BB962C8B-B14F-4D97-AF65-F5344CB8AC3E}">
        <p14:creationId xmlns:p14="http://schemas.microsoft.com/office/powerpoint/2010/main" val="114962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EC72D38-942B-4DC4-9091-BDC962BC1493}" type="datetimeFigureOut">
              <a:rPr lang="en-US" smtClean="0"/>
              <a:t>10/5/2025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56396F-CEAC-4789-9474-8A23429A280A}" type="slidenum">
              <a:rPr lang="en-US" smtClean="0"/>
              <a:t>‹#›</a:t>
            </a:fld>
            <a:endParaRPr lang="en-US"/>
          </a:p>
        </p:txBody>
      </p:sp>
    </p:spTree>
    <p:extLst>
      <p:ext uri="{BB962C8B-B14F-4D97-AF65-F5344CB8AC3E}">
        <p14:creationId xmlns:p14="http://schemas.microsoft.com/office/powerpoint/2010/main" val="1563655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C72D38-942B-4DC4-9091-BDC962BC1493}" type="datetimeFigureOut">
              <a:rPr lang="en-US" smtClean="0"/>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6396F-CEAC-4789-9474-8A23429A280A}" type="slidenum">
              <a:rPr lang="en-US" smtClean="0"/>
              <a:t>‹#›</a:t>
            </a:fld>
            <a:endParaRPr lang="en-US"/>
          </a:p>
        </p:txBody>
      </p:sp>
    </p:spTree>
    <p:extLst>
      <p:ext uri="{BB962C8B-B14F-4D97-AF65-F5344CB8AC3E}">
        <p14:creationId xmlns:p14="http://schemas.microsoft.com/office/powerpoint/2010/main" val="12311424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FEC72D38-942B-4DC4-9091-BDC962BC1493}" type="datetimeFigureOut">
              <a:rPr lang="en-US" smtClean="0"/>
              <a:t>10/5/2025</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656396F-CEAC-4789-9474-8A23429A280A}" type="slidenum">
              <a:rPr lang="en-US" smtClean="0"/>
              <a:t>‹#›</a:t>
            </a:fld>
            <a:endParaRPr lang="en-US"/>
          </a:p>
        </p:txBody>
      </p:sp>
    </p:spTree>
    <p:extLst>
      <p:ext uri="{BB962C8B-B14F-4D97-AF65-F5344CB8AC3E}">
        <p14:creationId xmlns:p14="http://schemas.microsoft.com/office/powerpoint/2010/main" val="1297246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C72D38-942B-4DC4-9091-BDC962BC1493}" type="datetimeFigureOut">
              <a:rPr lang="en-US" smtClean="0"/>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6396F-CEAC-4789-9474-8A23429A280A}" type="slidenum">
              <a:rPr lang="en-US" smtClean="0"/>
              <a:t>‹#›</a:t>
            </a:fld>
            <a:endParaRPr lang="en-US"/>
          </a:p>
        </p:txBody>
      </p:sp>
    </p:spTree>
    <p:extLst>
      <p:ext uri="{BB962C8B-B14F-4D97-AF65-F5344CB8AC3E}">
        <p14:creationId xmlns:p14="http://schemas.microsoft.com/office/powerpoint/2010/main" val="2597388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C72D38-942B-4DC4-9091-BDC962BC1493}" type="datetimeFigureOut">
              <a:rPr lang="en-US" smtClean="0"/>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B656396F-CEAC-4789-9474-8A23429A280A}" type="slidenum">
              <a:rPr lang="en-US" smtClean="0"/>
              <a:t>‹#›</a:t>
            </a:fld>
            <a:endParaRPr lang="en-US"/>
          </a:p>
        </p:txBody>
      </p:sp>
    </p:spTree>
    <p:extLst>
      <p:ext uri="{BB962C8B-B14F-4D97-AF65-F5344CB8AC3E}">
        <p14:creationId xmlns:p14="http://schemas.microsoft.com/office/powerpoint/2010/main" val="3157714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C72D38-942B-4DC4-9091-BDC962BC1493}" type="datetimeFigureOut">
              <a:rPr lang="en-US" smtClean="0"/>
              <a:t>10/5/2025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56396F-CEAC-4789-9474-8A23429A280A}" type="slidenum">
              <a:rPr lang="en-US" smtClean="0"/>
              <a:t>‹#›</a:t>
            </a:fld>
            <a:endParaRPr lang="en-US"/>
          </a:p>
        </p:txBody>
      </p:sp>
    </p:spTree>
    <p:extLst>
      <p:ext uri="{BB962C8B-B14F-4D97-AF65-F5344CB8AC3E}">
        <p14:creationId xmlns:p14="http://schemas.microsoft.com/office/powerpoint/2010/main" val="783695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C72D38-942B-4DC4-9091-BDC962BC1493}" type="datetimeFigureOut">
              <a:rPr lang="en-US" smtClean="0"/>
              <a:t>10/5/2025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56396F-CEAC-4789-9474-8A23429A280A}" type="slidenum">
              <a:rPr lang="en-US" smtClean="0"/>
              <a:t>‹#›</a:t>
            </a:fld>
            <a:endParaRPr lang="en-US"/>
          </a:p>
        </p:txBody>
      </p:sp>
    </p:spTree>
    <p:extLst>
      <p:ext uri="{BB962C8B-B14F-4D97-AF65-F5344CB8AC3E}">
        <p14:creationId xmlns:p14="http://schemas.microsoft.com/office/powerpoint/2010/main" val="4036851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C72D38-942B-4DC4-9091-BDC962BC1493}" type="datetimeFigureOut">
              <a:rPr lang="en-US" smtClean="0"/>
              <a:t>10/5/2025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56396F-CEAC-4789-9474-8A23429A280A}" type="slidenum">
              <a:rPr lang="en-US" smtClean="0"/>
              <a:t>‹#›</a:t>
            </a:fld>
            <a:endParaRPr lang="en-US"/>
          </a:p>
        </p:txBody>
      </p:sp>
    </p:spTree>
    <p:extLst>
      <p:ext uri="{BB962C8B-B14F-4D97-AF65-F5344CB8AC3E}">
        <p14:creationId xmlns:p14="http://schemas.microsoft.com/office/powerpoint/2010/main" val="3363942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FEC72D38-942B-4DC4-9091-BDC962BC1493}" type="datetimeFigureOut">
              <a:rPr lang="en-US" smtClean="0"/>
              <a:t>10/5/2025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56396F-CEAC-4789-9474-8A23429A280A}" type="slidenum">
              <a:rPr lang="en-US" smtClean="0"/>
              <a:t>‹#›</a:t>
            </a:fld>
            <a:endParaRPr lang="en-US"/>
          </a:p>
        </p:txBody>
      </p:sp>
    </p:spTree>
    <p:extLst>
      <p:ext uri="{BB962C8B-B14F-4D97-AF65-F5344CB8AC3E}">
        <p14:creationId xmlns:p14="http://schemas.microsoft.com/office/powerpoint/2010/main" val="44127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C72D38-942B-4DC4-9091-BDC962BC1493}" type="datetimeFigureOut">
              <a:rPr lang="en-US" smtClean="0"/>
              <a:t>10/5/2025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56396F-CEAC-4789-9474-8A23429A280A}" type="slidenum">
              <a:rPr lang="en-US" smtClean="0"/>
              <a:t>‹#›</a:t>
            </a:fld>
            <a:endParaRPr lang="en-US"/>
          </a:p>
        </p:txBody>
      </p:sp>
    </p:spTree>
    <p:extLst>
      <p:ext uri="{BB962C8B-B14F-4D97-AF65-F5344CB8AC3E}">
        <p14:creationId xmlns:p14="http://schemas.microsoft.com/office/powerpoint/2010/main" val="1311037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C72D38-942B-4DC4-9091-BDC962BC1493}" type="datetimeFigureOut">
              <a:rPr lang="en-US" smtClean="0"/>
              <a:t>10/5/2025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56396F-CEAC-4789-9474-8A23429A280A}" type="slidenum">
              <a:rPr lang="en-US" smtClean="0"/>
              <a:t>‹#›</a:t>
            </a:fld>
            <a:endParaRPr lang="en-US"/>
          </a:p>
        </p:txBody>
      </p:sp>
    </p:spTree>
    <p:extLst>
      <p:ext uri="{BB962C8B-B14F-4D97-AF65-F5344CB8AC3E}">
        <p14:creationId xmlns:p14="http://schemas.microsoft.com/office/powerpoint/2010/main" val="1088312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EC72D38-942B-4DC4-9091-BDC962BC1493}" type="datetimeFigureOut">
              <a:rPr lang="en-US" smtClean="0"/>
              <a:t>10/5/2025</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656396F-CEAC-4789-9474-8A23429A280A}" type="slidenum">
              <a:rPr lang="en-US" smtClean="0"/>
              <a:t>‹#›</a:t>
            </a:fld>
            <a:endParaRPr lang="en-US"/>
          </a:p>
        </p:txBody>
      </p:sp>
    </p:spTree>
    <p:extLst>
      <p:ext uri="{BB962C8B-B14F-4D97-AF65-F5344CB8AC3E}">
        <p14:creationId xmlns:p14="http://schemas.microsoft.com/office/powerpoint/2010/main" val="1526538481"/>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xml"/><Relationship Id="rId5" Type="http://schemas.openxmlformats.org/officeDocument/2006/relationships/image" Target="../media/image12.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3.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Mean_anomaly" TargetMode="External"/><Relationship Id="rId2" Type="http://schemas.openxmlformats.org/officeDocument/2006/relationships/hyperlink" Target="http://www.kaggle.com/datasets/lovishbansal123/nasa-asteroids-classification" TargetMode="External"/><Relationship Id="rId1" Type="http://schemas.openxmlformats.org/officeDocument/2006/relationships/slideLayout" Target="../slideLayouts/slideLayout2.xml"/><Relationship Id="rId5" Type="http://schemas.openxmlformats.org/officeDocument/2006/relationships/hyperlink" Target="https://en.wikipedia.org/wiki/Tisserand%27s_parameter" TargetMode="External"/><Relationship Id="rId4" Type="http://schemas.openxmlformats.org/officeDocument/2006/relationships/hyperlink" Target="https://science.nasa.gov/resource/orbits-and-keplers-law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lovishbansal123/nasa-asteroids-classification/data"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Kate-Zilla/NASA-asteriod-classification" TargetMode="Externa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7C031CB-DEB3-405F-9996-5322C24A6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2031F0E-C3FA-4DAF-BD13-4AC665CFF0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BE685C68-BF28-4330-A4FE-33ABD8851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5349629"/>
            <a:ext cx="11525954" cy="275942"/>
          </a:xfrm>
          <a:prstGeom prst="rect">
            <a:avLst/>
          </a:prstGeom>
        </p:spPr>
      </p:pic>
      <p:sp>
        <p:nvSpPr>
          <p:cNvPr id="10" name="Rectangle 9">
            <a:extLst>
              <a:ext uri="{FF2B5EF4-FFF2-40B4-BE49-F238E27FC236}">
                <a16:creationId xmlns:a16="http://schemas.microsoft.com/office/drawing/2014/main" id="{273350E1-40B5-47D9-8DDD-3C2A17B4B6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 y="0"/>
            <a:ext cx="11525954" cy="5379499"/>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E995FD8-8072-9823-8537-92DC39E759B5}"/>
              </a:ext>
            </a:extLst>
          </p:cNvPr>
          <p:cNvSpPr>
            <a:spLocks noGrp="1"/>
          </p:cNvSpPr>
          <p:nvPr>
            <p:ph type="ctrTitle"/>
          </p:nvPr>
        </p:nvSpPr>
        <p:spPr>
          <a:xfrm>
            <a:off x="4063113" y="1997765"/>
            <a:ext cx="5872891" cy="2696635"/>
          </a:xfrm>
        </p:spPr>
        <p:txBody>
          <a:bodyPr>
            <a:normAutofit/>
          </a:bodyPr>
          <a:lstStyle/>
          <a:p>
            <a:r>
              <a:rPr lang="en-US" sz="4700">
                <a:solidFill>
                  <a:srgbClr val="FFFFFF"/>
                </a:solidFill>
              </a:rPr>
              <a:t>Predicting Hazardous Asteroids Using Unsupervised Learning Methods</a:t>
            </a:r>
          </a:p>
        </p:txBody>
      </p:sp>
      <p:pic>
        <p:nvPicPr>
          <p:cNvPr id="12" name="Picture 11">
            <a:extLst>
              <a:ext uri="{FF2B5EF4-FFF2-40B4-BE49-F238E27FC236}">
                <a16:creationId xmlns:a16="http://schemas.microsoft.com/office/drawing/2014/main" id="{A1500D0A-0DCA-4E06-8B25-618E6299CC9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4686838"/>
            <a:ext cx="1602997" cy="144270"/>
          </a:xfrm>
          <a:prstGeom prst="rect">
            <a:avLst/>
          </a:prstGeom>
        </p:spPr>
      </p:pic>
      <p:sp>
        <p:nvSpPr>
          <p:cNvPr id="14" name="Rectangle 13">
            <a:extLst>
              <a:ext uri="{FF2B5EF4-FFF2-40B4-BE49-F238E27FC236}">
                <a16:creationId xmlns:a16="http://schemas.microsoft.com/office/drawing/2014/main" id="{108AC4DC-69B5-4DD1-84BC-850C5A286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3034068"/>
            <a:ext cx="1602997"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320967961"/>
      </p:ext>
    </p:extLst>
  </p:cSld>
  <p:clrMapOvr>
    <a:masterClrMapping/>
  </p:clrMapOvr>
  <mc:AlternateContent xmlns:mc="http://schemas.openxmlformats.org/markup-compatibility/2006" xmlns:p14="http://schemas.microsoft.com/office/powerpoint/2010/main">
    <mc:Choice Requires="p14">
      <p:transition spd="slow" p14:dur="2000" advTm="7428"/>
    </mc:Choice>
    <mc:Fallback xmlns="">
      <p:transition spd="slow" advTm="742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D691288-0B7B-38A3-3C0D-2B11137FAB5B}"/>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4" name="Picture 13">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6" name="Rectangle 15">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0" name="Picture 19">
            <a:extLst>
              <a:ext uri="{FF2B5EF4-FFF2-40B4-BE49-F238E27FC236}">
                <a16:creationId xmlns:a16="http://schemas.microsoft.com/office/drawing/2014/main" id="{AF9C2BBD-AAF7-4C85-9BE4-E4C2F52353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22" name="Picture 21">
            <a:extLst>
              <a:ext uri="{FF2B5EF4-FFF2-40B4-BE49-F238E27FC236}">
                <a16:creationId xmlns:a16="http://schemas.microsoft.com/office/drawing/2014/main" id="{AEEF8B78-E487-4E1A-8945-35B4041B02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23">
            <a:extLst>
              <a:ext uri="{FF2B5EF4-FFF2-40B4-BE49-F238E27FC236}">
                <a16:creationId xmlns:a16="http://schemas.microsoft.com/office/drawing/2014/main" id="{B9B4F0B3-5A15-4AAD-B054-8BA9209872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CCA43FE3-BC3A-4163-B2D9-721AA0F6F4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28" name="Rectangle 27">
            <a:extLst>
              <a:ext uri="{FF2B5EF4-FFF2-40B4-BE49-F238E27FC236}">
                <a16:creationId xmlns:a16="http://schemas.microsoft.com/office/drawing/2014/main" id="{488AAD42-9F71-4F14-AE1E-C05DCFC60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 name="Title 4">
            <a:extLst>
              <a:ext uri="{FF2B5EF4-FFF2-40B4-BE49-F238E27FC236}">
                <a16:creationId xmlns:a16="http://schemas.microsoft.com/office/drawing/2014/main" id="{BFBABC63-31FF-702A-154C-8806358EE30D}"/>
              </a:ext>
            </a:extLst>
          </p:cNvPr>
          <p:cNvSpPr>
            <a:spLocks noGrp="1"/>
          </p:cNvSpPr>
          <p:nvPr>
            <p:ph type="title"/>
          </p:nvPr>
        </p:nvSpPr>
        <p:spPr>
          <a:xfrm>
            <a:off x="680322" y="2063262"/>
            <a:ext cx="3739278" cy="2661138"/>
          </a:xfrm>
        </p:spPr>
        <p:txBody>
          <a:bodyPr vert="horz" lIns="91440" tIns="45720" rIns="91440" bIns="45720" rtlCol="0" anchor="ctr">
            <a:normAutofit/>
          </a:bodyPr>
          <a:lstStyle/>
          <a:p>
            <a:pPr algn="r"/>
            <a:r>
              <a:rPr lang="en-US" sz="4600" dirty="0">
                <a:solidFill>
                  <a:srgbClr val="FFFFFF"/>
                </a:solidFill>
              </a:rPr>
              <a:t>Histograms of Feature Distributions</a:t>
            </a:r>
          </a:p>
        </p:txBody>
      </p:sp>
      <p:sp>
        <p:nvSpPr>
          <p:cNvPr id="30" name="Rectangle 29">
            <a:extLst>
              <a:ext uri="{FF2B5EF4-FFF2-40B4-BE49-F238E27FC236}">
                <a16:creationId xmlns:a16="http://schemas.microsoft.com/office/drawing/2014/main" id="{61B962C9-BE53-4915-9C0C-B53DCD378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bg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97A2C69-8512-5FB3-C983-228EDF97A8C6}"/>
              </a:ext>
            </a:extLst>
          </p:cNvPr>
          <p:cNvPicPr>
            <a:picLocks noChangeAspect="1"/>
          </p:cNvPicPr>
          <p:nvPr/>
        </p:nvPicPr>
        <p:blipFill>
          <a:blip r:embed="rId7"/>
          <a:stretch>
            <a:fillRect/>
          </a:stretch>
        </p:blipFill>
        <p:spPr>
          <a:xfrm>
            <a:off x="6017983" y="955591"/>
            <a:ext cx="4779472" cy="4940024"/>
          </a:xfrm>
          <a:prstGeom prst="rect">
            <a:avLst/>
          </a:prstGeom>
          <a:ln>
            <a:noFill/>
          </a:ln>
          <a:effectLst/>
        </p:spPr>
      </p:pic>
    </p:spTree>
    <p:extLst>
      <p:ext uri="{BB962C8B-B14F-4D97-AF65-F5344CB8AC3E}">
        <p14:creationId xmlns:p14="http://schemas.microsoft.com/office/powerpoint/2010/main" val="6669619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2090"/>
    </mc:Choice>
    <mc:Fallback xmlns="">
      <p:transition spd="slow" advTm="3209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B7FC-C6E3-3B00-7F1C-CD7F1F0BBDA4}"/>
              </a:ext>
            </a:extLst>
          </p:cNvPr>
          <p:cNvSpPr>
            <a:spLocks noGrp="1"/>
          </p:cNvSpPr>
          <p:nvPr>
            <p:ph type="title"/>
          </p:nvPr>
        </p:nvSpPr>
        <p:spPr/>
        <p:txBody>
          <a:bodyPr>
            <a:normAutofit fontScale="90000"/>
          </a:bodyPr>
          <a:lstStyle/>
          <a:p>
            <a:r>
              <a:rPr lang="en-US" sz="5400" dirty="0"/>
              <a:t>PCA: Principal Component Analysis</a:t>
            </a:r>
          </a:p>
        </p:txBody>
      </p:sp>
      <p:sp>
        <p:nvSpPr>
          <p:cNvPr id="3" name="Content Placeholder 2">
            <a:extLst>
              <a:ext uri="{FF2B5EF4-FFF2-40B4-BE49-F238E27FC236}">
                <a16:creationId xmlns:a16="http://schemas.microsoft.com/office/drawing/2014/main" id="{D1850F35-61C6-F647-D0C9-2FCBC5564F83}"/>
              </a:ext>
            </a:extLst>
          </p:cNvPr>
          <p:cNvSpPr>
            <a:spLocks noGrp="1"/>
          </p:cNvSpPr>
          <p:nvPr>
            <p:ph idx="1"/>
          </p:nvPr>
        </p:nvSpPr>
        <p:spPr>
          <a:xfrm>
            <a:off x="838200" y="1929384"/>
            <a:ext cx="10515600" cy="4251960"/>
          </a:xfrm>
        </p:spPr>
        <p:txBody>
          <a:bodyPr>
            <a:normAutofit/>
          </a:bodyPr>
          <a:lstStyle/>
          <a:p>
            <a:r>
              <a:rPr lang="en-US" sz="2200" dirty="0"/>
              <a:t>Output from my PCA explained variance ratio &amp; Scree Plot showed that 9 components explained 90% of all variance. This allows me to reduce dimensionality to 9. </a:t>
            </a:r>
            <a:endParaRPr lang="en-US" sz="1800" dirty="0"/>
          </a:p>
          <a:p>
            <a:r>
              <a:rPr lang="en-US" sz="2200" dirty="0"/>
              <a:t>After projecting onto my top 9 principal components, I created a table showing how each component contributes</a:t>
            </a:r>
          </a:p>
        </p:txBody>
      </p:sp>
      <p:pic>
        <p:nvPicPr>
          <p:cNvPr id="6" name="Picture 5">
            <a:extLst>
              <a:ext uri="{FF2B5EF4-FFF2-40B4-BE49-F238E27FC236}">
                <a16:creationId xmlns:a16="http://schemas.microsoft.com/office/drawing/2014/main" id="{43BA2A2E-7A6B-0BCF-E367-614DA59FD5BB}"/>
              </a:ext>
            </a:extLst>
          </p:cNvPr>
          <p:cNvPicPr>
            <a:picLocks noChangeAspect="1"/>
          </p:cNvPicPr>
          <p:nvPr/>
        </p:nvPicPr>
        <p:blipFill>
          <a:blip r:embed="rId3"/>
          <a:stretch>
            <a:fillRect/>
          </a:stretch>
        </p:blipFill>
        <p:spPr>
          <a:xfrm>
            <a:off x="1489786" y="3647295"/>
            <a:ext cx="3632947" cy="2776938"/>
          </a:xfrm>
          <a:prstGeom prst="rect">
            <a:avLst/>
          </a:prstGeom>
        </p:spPr>
      </p:pic>
      <p:pic>
        <p:nvPicPr>
          <p:cNvPr id="9" name="Picture 8">
            <a:extLst>
              <a:ext uri="{FF2B5EF4-FFF2-40B4-BE49-F238E27FC236}">
                <a16:creationId xmlns:a16="http://schemas.microsoft.com/office/drawing/2014/main" id="{DBAD929B-F79E-09B3-809A-AF3FF40B55DD}"/>
              </a:ext>
            </a:extLst>
          </p:cNvPr>
          <p:cNvPicPr>
            <a:picLocks noChangeAspect="1"/>
          </p:cNvPicPr>
          <p:nvPr/>
        </p:nvPicPr>
        <p:blipFill>
          <a:blip r:embed="rId4"/>
          <a:stretch>
            <a:fillRect/>
          </a:stretch>
        </p:blipFill>
        <p:spPr>
          <a:xfrm>
            <a:off x="7069269" y="3721130"/>
            <a:ext cx="3753374" cy="2629267"/>
          </a:xfrm>
          <a:prstGeom prst="rect">
            <a:avLst/>
          </a:prstGeom>
        </p:spPr>
      </p:pic>
    </p:spTree>
    <p:extLst>
      <p:ext uri="{BB962C8B-B14F-4D97-AF65-F5344CB8AC3E}">
        <p14:creationId xmlns:p14="http://schemas.microsoft.com/office/powerpoint/2010/main" val="6804625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2982"/>
    </mc:Choice>
    <mc:Fallback xmlns="">
      <p:transition spd="slow" advTm="1298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BE196F-3D29-D6D3-B0D1-E4BA545CDD14}"/>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D8DF5C3E-BDAB-40E6-A40B-8C05D8CD3F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2" name="Picture 11">
            <a:extLst>
              <a:ext uri="{FF2B5EF4-FFF2-40B4-BE49-F238E27FC236}">
                <a16:creationId xmlns:a16="http://schemas.microsoft.com/office/drawing/2014/main" id="{9D90C31A-86E3-472B-B929-496667598E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Rectangle 13">
            <a:extLst>
              <a:ext uri="{FF2B5EF4-FFF2-40B4-BE49-F238E27FC236}">
                <a16:creationId xmlns:a16="http://schemas.microsoft.com/office/drawing/2014/main" id="{9DD3589A-DB65-424B-ACF1-5C8155F1C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F784D76-D302-4160-A2D4-C2F4AB76D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6412862"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90B752A-E80A-1E4D-A48C-BD092D0E6D0E}"/>
              </a:ext>
            </a:extLst>
          </p:cNvPr>
          <p:cNvSpPr>
            <a:spLocks noGrp="1"/>
          </p:cNvSpPr>
          <p:nvPr>
            <p:ph type="title"/>
          </p:nvPr>
        </p:nvSpPr>
        <p:spPr>
          <a:xfrm>
            <a:off x="680321" y="753228"/>
            <a:ext cx="5584677" cy="1080938"/>
          </a:xfrm>
        </p:spPr>
        <p:txBody>
          <a:bodyPr>
            <a:normAutofit/>
          </a:bodyPr>
          <a:lstStyle/>
          <a:p>
            <a:r>
              <a:rPr lang="en-US">
                <a:solidFill>
                  <a:srgbClr val="FFFFFF"/>
                </a:solidFill>
              </a:rPr>
              <a:t>PCA: Principal Component Analysis</a:t>
            </a:r>
          </a:p>
        </p:txBody>
      </p:sp>
      <p:pic>
        <p:nvPicPr>
          <p:cNvPr id="18" name="Picture 17">
            <a:extLst>
              <a:ext uri="{FF2B5EF4-FFF2-40B4-BE49-F238E27FC236}">
                <a16:creationId xmlns:a16="http://schemas.microsoft.com/office/drawing/2014/main" id="{608D9710-1A5F-4D24-B654-F2081DE601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 y="1970241"/>
            <a:ext cx="6409944" cy="258395"/>
          </a:xfrm>
          <a:prstGeom prst="rect">
            <a:avLst/>
          </a:prstGeom>
        </p:spPr>
      </p:pic>
      <p:sp>
        <p:nvSpPr>
          <p:cNvPr id="3" name="Content Placeholder 2">
            <a:extLst>
              <a:ext uri="{FF2B5EF4-FFF2-40B4-BE49-F238E27FC236}">
                <a16:creationId xmlns:a16="http://schemas.microsoft.com/office/drawing/2014/main" id="{718987C4-ED69-B026-E029-56D792AF77F6}"/>
              </a:ext>
            </a:extLst>
          </p:cNvPr>
          <p:cNvSpPr>
            <a:spLocks noGrp="1"/>
          </p:cNvSpPr>
          <p:nvPr>
            <p:ph idx="1"/>
          </p:nvPr>
        </p:nvSpPr>
        <p:spPr>
          <a:xfrm>
            <a:off x="680321" y="2336873"/>
            <a:ext cx="5104843" cy="3599316"/>
          </a:xfrm>
        </p:spPr>
        <p:txBody>
          <a:bodyPr>
            <a:normAutofit/>
          </a:bodyPr>
          <a:lstStyle/>
          <a:p>
            <a:r>
              <a:rPr lang="en-US" sz="2000">
                <a:solidFill>
                  <a:srgbClr val="FFFFFF"/>
                </a:solidFill>
              </a:rPr>
              <a:t>As it is tricky to visualize 9 dimensions, but I still wanted a plot to visualize, I plotted the asteroids as projected onto the first two principal components. </a:t>
            </a:r>
          </a:p>
          <a:p>
            <a:r>
              <a:rPr lang="en-US" sz="2000">
                <a:solidFill>
                  <a:srgbClr val="FFFFFF"/>
                </a:solidFill>
              </a:rPr>
              <a:t>Red are hazardous, blue are non-hazardous</a:t>
            </a:r>
          </a:p>
          <a:p>
            <a:r>
              <a:rPr lang="en-US" sz="2000">
                <a:solidFill>
                  <a:srgbClr val="FFFFFF"/>
                </a:solidFill>
              </a:rPr>
              <a:t>While we are not seeing the full picture in only two dimensions, you can already start to see the red points cluster together. </a:t>
            </a:r>
          </a:p>
          <a:p>
            <a:pPr marL="0" indent="0">
              <a:buNone/>
            </a:pPr>
            <a:endParaRPr lang="en-US" sz="2000">
              <a:solidFill>
                <a:srgbClr val="FFFFFF"/>
              </a:solidFill>
            </a:endParaRPr>
          </a:p>
        </p:txBody>
      </p:sp>
      <p:sp useBgFill="1">
        <p:nvSpPr>
          <p:cNvPr id="20" name="Rectangle 19">
            <a:extLst>
              <a:ext uri="{FF2B5EF4-FFF2-40B4-BE49-F238E27FC236}">
                <a16:creationId xmlns:a16="http://schemas.microsoft.com/office/drawing/2014/main" id="{2B57E7D2-A94B-4A8D-B58F-D3E30C235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351ED3C-79C6-A7BC-39A3-B75A00996A0B}"/>
              </a:ext>
            </a:extLst>
          </p:cNvPr>
          <p:cNvPicPr>
            <a:picLocks noChangeAspect="1"/>
          </p:cNvPicPr>
          <p:nvPr/>
        </p:nvPicPr>
        <p:blipFill>
          <a:blip r:embed="rId5"/>
          <a:stretch>
            <a:fillRect/>
          </a:stretch>
        </p:blipFill>
        <p:spPr>
          <a:xfrm>
            <a:off x="7043933" y="1560983"/>
            <a:ext cx="4178419" cy="3729239"/>
          </a:xfrm>
          <a:prstGeom prst="rect">
            <a:avLst/>
          </a:prstGeom>
          <a:ln>
            <a:noFill/>
          </a:ln>
          <a:effectLst/>
        </p:spPr>
      </p:pic>
    </p:spTree>
    <p:extLst>
      <p:ext uri="{BB962C8B-B14F-4D97-AF65-F5344CB8AC3E}">
        <p14:creationId xmlns:p14="http://schemas.microsoft.com/office/powerpoint/2010/main" val="40696716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2982"/>
    </mc:Choice>
    <mc:Fallback xmlns="">
      <p:transition spd="slow" advTm="1298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3224A8-08F9-82B2-5047-F0B3CAB8B4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581FC1-B7C5-B1C5-A1D0-8614CC4A09DE}"/>
              </a:ext>
            </a:extLst>
          </p:cNvPr>
          <p:cNvSpPr>
            <a:spLocks noGrp="1"/>
          </p:cNvSpPr>
          <p:nvPr>
            <p:ph type="title"/>
          </p:nvPr>
        </p:nvSpPr>
        <p:spPr/>
        <p:txBody>
          <a:bodyPr>
            <a:normAutofit/>
          </a:bodyPr>
          <a:lstStyle/>
          <a:p>
            <a:r>
              <a:rPr lang="en-US" sz="5400" dirty="0"/>
              <a:t>Agglomerative Clustering</a:t>
            </a:r>
          </a:p>
        </p:txBody>
      </p:sp>
      <p:sp>
        <p:nvSpPr>
          <p:cNvPr id="3" name="Content Placeholder 2">
            <a:extLst>
              <a:ext uri="{FF2B5EF4-FFF2-40B4-BE49-F238E27FC236}">
                <a16:creationId xmlns:a16="http://schemas.microsoft.com/office/drawing/2014/main" id="{665BF2DE-894C-0B4D-073E-9F8CFCEC7A5A}"/>
              </a:ext>
            </a:extLst>
          </p:cNvPr>
          <p:cNvSpPr>
            <a:spLocks noGrp="1"/>
          </p:cNvSpPr>
          <p:nvPr>
            <p:ph idx="1"/>
          </p:nvPr>
        </p:nvSpPr>
        <p:spPr>
          <a:xfrm>
            <a:off x="838199" y="2096751"/>
            <a:ext cx="4695092" cy="4251960"/>
          </a:xfrm>
        </p:spPr>
        <p:txBody>
          <a:bodyPr>
            <a:normAutofit/>
          </a:bodyPr>
          <a:lstStyle/>
          <a:p>
            <a:r>
              <a:rPr lang="en-US" sz="2200" dirty="0"/>
              <a:t>Iterated over a variety of linkages &amp; metrics until arriving at the optimal combination, then arrived at results</a:t>
            </a:r>
          </a:p>
          <a:p>
            <a:r>
              <a:rPr lang="en-US" sz="2200" dirty="0"/>
              <a:t>Best setup = single &amp; cosine</a:t>
            </a:r>
          </a:p>
          <a:p>
            <a:r>
              <a:rPr lang="en-US" sz="2200" dirty="0"/>
              <a:t>83.96% accuracy</a:t>
            </a:r>
          </a:p>
          <a:p>
            <a:r>
              <a:rPr lang="en-US" sz="2200" dirty="0"/>
              <a:t>Heavily unbalanced confusion matrix</a:t>
            </a:r>
          </a:p>
          <a:p>
            <a:pPr lvl="1"/>
            <a:r>
              <a:rPr lang="en-US" sz="1800" dirty="0"/>
              <a:t>Could still reasonably represent reality as hazardous asteroids are rare</a:t>
            </a:r>
          </a:p>
          <a:p>
            <a:pPr marL="0" indent="0">
              <a:buNone/>
            </a:pPr>
            <a:endParaRPr lang="en-US" sz="2200" dirty="0"/>
          </a:p>
        </p:txBody>
      </p:sp>
      <p:pic>
        <p:nvPicPr>
          <p:cNvPr id="6" name="Picture 5">
            <a:extLst>
              <a:ext uri="{FF2B5EF4-FFF2-40B4-BE49-F238E27FC236}">
                <a16:creationId xmlns:a16="http://schemas.microsoft.com/office/drawing/2014/main" id="{97F4D276-CB55-4A21-49E2-B942D56D2A05}"/>
              </a:ext>
            </a:extLst>
          </p:cNvPr>
          <p:cNvPicPr>
            <a:picLocks noChangeAspect="1"/>
          </p:cNvPicPr>
          <p:nvPr/>
        </p:nvPicPr>
        <p:blipFill>
          <a:blip r:embed="rId4"/>
          <a:stretch>
            <a:fillRect/>
          </a:stretch>
        </p:blipFill>
        <p:spPr>
          <a:xfrm>
            <a:off x="6658711" y="2096751"/>
            <a:ext cx="4848902" cy="4020111"/>
          </a:xfrm>
          <a:prstGeom prst="rect">
            <a:avLst/>
          </a:prstGeom>
        </p:spPr>
      </p:pic>
    </p:spTree>
    <p:extLst>
      <p:ext uri="{BB962C8B-B14F-4D97-AF65-F5344CB8AC3E}">
        <p14:creationId xmlns:p14="http://schemas.microsoft.com/office/powerpoint/2010/main" val="33901151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2982"/>
    </mc:Choice>
    <mc:Fallback xmlns="">
      <p:transition spd="slow" advTm="1298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C5DC4F2-5035-D06D-39B4-8B230A249D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B35CBB-2109-5381-D8A9-1A05ECDC4C34}"/>
              </a:ext>
            </a:extLst>
          </p:cNvPr>
          <p:cNvSpPr>
            <a:spLocks noGrp="1"/>
          </p:cNvSpPr>
          <p:nvPr>
            <p:ph type="title"/>
          </p:nvPr>
        </p:nvSpPr>
        <p:spPr/>
        <p:txBody>
          <a:bodyPr>
            <a:normAutofit/>
          </a:bodyPr>
          <a:lstStyle/>
          <a:p>
            <a:r>
              <a:rPr lang="en-US" sz="5400" dirty="0"/>
              <a:t>K-Means</a:t>
            </a:r>
          </a:p>
        </p:txBody>
      </p:sp>
      <p:sp>
        <p:nvSpPr>
          <p:cNvPr id="3" name="Content Placeholder 2">
            <a:extLst>
              <a:ext uri="{FF2B5EF4-FFF2-40B4-BE49-F238E27FC236}">
                <a16:creationId xmlns:a16="http://schemas.microsoft.com/office/drawing/2014/main" id="{17706C5B-D203-B9FB-EA7D-68F082BA3A50}"/>
              </a:ext>
            </a:extLst>
          </p:cNvPr>
          <p:cNvSpPr>
            <a:spLocks noGrp="1"/>
          </p:cNvSpPr>
          <p:nvPr>
            <p:ph idx="1"/>
          </p:nvPr>
        </p:nvSpPr>
        <p:spPr>
          <a:xfrm>
            <a:off x="680321" y="2191601"/>
            <a:ext cx="4490073" cy="4251960"/>
          </a:xfrm>
        </p:spPr>
        <p:txBody>
          <a:bodyPr>
            <a:normAutofit/>
          </a:bodyPr>
          <a:lstStyle/>
          <a:p>
            <a:r>
              <a:rPr lang="en-US" sz="2200" dirty="0"/>
              <a:t>Results appear more balanced than Agglomerative approach</a:t>
            </a:r>
          </a:p>
          <a:p>
            <a:pPr lvl="1"/>
            <a:r>
              <a:rPr lang="en-US" sz="1400" dirty="0"/>
              <a:t>Two substantial groups present</a:t>
            </a:r>
          </a:p>
          <a:p>
            <a:r>
              <a:rPr lang="en-US" sz="1800" dirty="0"/>
              <a:t>RMSE also shows the data to be in tighter clusters</a:t>
            </a:r>
          </a:p>
          <a:p>
            <a:r>
              <a:rPr lang="en-US" sz="1800" dirty="0"/>
              <a:t>Accuracy is lower</a:t>
            </a:r>
          </a:p>
          <a:p>
            <a:pPr lvl="1"/>
            <a:r>
              <a:rPr lang="en-US" sz="1400" dirty="0"/>
              <a:t>Suggests that hazardousness may not be cleanly separable by linear/spherical clusters</a:t>
            </a:r>
          </a:p>
          <a:p>
            <a:pPr marL="0" indent="0">
              <a:buNone/>
            </a:pPr>
            <a:endParaRPr lang="en-US" sz="2200" dirty="0"/>
          </a:p>
        </p:txBody>
      </p:sp>
      <p:pic>
        <p:nvPicPr>
          <p:cNvPr id="5" name="Picture 4">
            <a:extLst>
              <a:ext uri="{FF2B5EF4-FFF2-40B4-BE49-F238E27FC236}">
                <a16:creationId xmlns:a16="http://schemas.microsoft.com/office/drawing/2014/main" id="{E705711E-655A-D6EE-399B-654894221BD7}"/>
              </a:ext>
            </a:extLst>
          </p:cNvPr>
          <p:cNvPicPr>
            <a:picLocks noChangeAspect="1"/>
          </p:cNvPicPr>
          <p:nvPr/>
        </p:nvPicPr>
        <p:blipFill>
          <a:blip r:embed="rId4"/>
          <a:stretch>
            <a:fillRect/>
          </a:stretch>
        </p:blipFill>
        <p:spPr>
          <a:xfrm>
            <a:off x="5487251" y="2716946"/>
            <a:ext cx="6535062" cy="2219635"/>
          </a:xfrm>
          <a:prstGeom prst="rect">
            <a:avLst/>
          </a:prstGeom>
        </p:spPr>
      </p:pic>
    </p:spTree>
    <p:extLst>
      <p:ext uri="{BB962C8B-B14F-4D97-AF65-F5344CB8AC3E}">
        <p14:creationId xmlns:p14="http://schemas.microsoft.com/office/powerpoint/2010/main" val="35517290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2982"/>
    </mc:Choice>
    <mc:Fallback xmlns="">
      <p:transition spd="slow" advTm="1298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5A5F2D9-AC55-1A7D-0385-4F8F4540EE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5DAAD2-771E-2D84-C463-2689B220FDF4}"/>
              </a:ext>
            </a:extLst>
          </p:cNvPr>
          <p:cNvSpPr>
            <a:spLocks noGrp="1"/>
          </p:cNvSpPr>
          <p:nvPr>
            <p:ph type="title"/>
          </p:nvPr>
        </p:nvSpPr>
        <p:spPr/>
        <p:txBody>
          <a:bodyPr>
            <a:normAutofit fontScale="90000"/>
          </a:bodyPr>
          <a:lstStyle/>
          <a:p>
            <a:r>
              <a:rPr lang="en-US" sz="5400" dirty="0"/>
              <a:t>NMF (non-negative matrix factorization)</a:t>
            </a:r>
          </a:p>
        </p:txBody>
      </p:sp>
      <p:pic>
        <p:nvPicPr>
          <p:cNvPr id="6" name="Picture 5">
            <a:extLst>
              <a:ext uri="{FF2B5EF4-FFF2-40B4-BE49-F238E27FC236}">
                <a16:creationId xmlns:a16="http://schemas.microsoft.com/office/drawing/2014/main" id="{7B96D1A1-8DDF-1237-55F4-649A63EDF84F}"/>
              </a:ext>
            </a:extLst>
          </p:cNvPr>
          <p:cNvPicPr>
            <a:picLocks noChangeAspect="1"/>
          </p:cNvPicPr>
          <p:nvPr/>
        </p:nvPicPr>
        <p:blipFill>
          <a:blip r:embed="rId4"/>
          <a:stretch>
            <a:fillRect/>
          </a:stretch>
        </p:blipFill>
        <p:spPr>
          <a:xfrm>
            <a:off x="1131277" y="2197630"/>
            <a:ext cx="5696745" cy="3772426"/>
          </a:xfrm>
          <a:prstGeom prst="rect">
            <a:avLst/>
          </a:prstGeom>
        </p:spPr>
      </p:pic>
      <p:pic>
        <p:nvPicPr>
          <p:cNvPr id="8" name="Picture 7">
            <a:extLst>
              <a:ext uri="{FF2B5EF4-FFF2-40B4-BE49-F238E27FC236}">
                <a16:creationId xmlns:a16="http://schemas.microsoft.com/office/drawing/2014/main" id="{B443AE58-B273-A64F-66F6-DFD57148610B}"/>
              </a:ext>
            </a:extLst>
          </p:cNvPr>
          <p:cNvPicPr>
            <a:picLocks noChangeAspect="1"/>
          </p:cNvPicPr>
          <p:nvPr/>
        </p:nvPicPr>
        <p:blipFill>
          <a:blip r:embed="rId5"/>
          <a:stretch>
            <a:fillRect/>
          </a:stretch>
        </p:blipFill>
        <p:spPr>
          <a:xfrm>
            <a:off x="7659823" y="2245261"/>
            <a:ext cx="3400900" cy="3677163"/>
          </a:xfrm>
          <a:prstGeom prst="rect">
            <a:avLst/>
          </a:prstGeom>
        </p:spPr>
      </p:pic>
    </p:spTree>
    <p:extLst>
      <p:ext uri="{BB962C8B-B14F-4D97-AF65-F5344CB8AC3E}">
        <p14:creationId xmlns:p14="http://schemas.microsoft.com/office/powerpoint/2010/main" val="39090001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2982"/>
    </mc:Choice>
    <mc:Fallback xmlns="">
      <p:transition spd="slow" advTm="1298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CCD89DF-A084-43AD-9824-83BBBFC81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842DB508-57AC-4491-A95B-0A00DE2608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11767E27-DCFE-4AA0-B1A2-E019108D7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6EBB92B-912D-2FB7-9C31-B0DCF994CDAD}"/>
              </a:ext>
            </a:extLst>
          </p:cNvPr>
          <p:cNvSpPr>
            <a:spLocks noGrp="1"/>
          </p:cNvSpPr>
          <p:nvPr>
            <p:ph type="title"/>
          </p:nvPr>
        </p:nvSpPr>
        <p:spPr>
          <a:xfrm>
            <a:off x="680321" y="753228"/>
            <a:ext cx="9613861" cy="1080938"/>
          </a:xfrm>
        </p:spPr>
        <p:txBody>
          <a:bodyPr vert="horz" lIns="91440" tIns="45720" rIns="91440" bIns="45720" rtlCol="0">
            <a:normAutofit/>
          </a:bodyPr>
          <a:lstStyle/>
          <a:p>
            <a:r>
              <a:rPr lang="en-US" kern="1200" dirty="0">
                <a:latin typeface="+mj-lt"/>
                <a:ea typeface="+mj-ea"/>
                <a:cs typeface="+mj-cs"/>
              </a:rPr>
              <a:t>Comparison of Approaches Used</a:t>
            </a:r>
          </a:p>
        </p:txBody>
      </p:sp>
      <p:sp>
        <p:nvSpPr>
          <p:cNvPr id="15" name="Rectangle 14">
            <a:extLst>
              <a:ext uri="{FF2B5EF4-FFF2-40B4-BE49-F238E27FC236}">
                <a16:creationId xmlns:a16="http://schemas.microsoft.com/office/drawing/2014/main" id="{1C61BEF9-DC90-4AC9-8E25-ED5509D7A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D64306F4-D304-4F4E-9B08-A8036AF82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9" name="Picture 18">
            <a:extLst>
              <a:ext uri="{FF2B5EF4-FFF2-40B4-BE49-F238E27FC236}">
                <a16:creationId xmlns:a16="http://schemas.microsoft.com/office/drawing/2014/main" id="{8FACC571-ABDB-4C1F-8A8B-53E362E113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21" name="Picture 20">
            <a:extLst>
              <a:ext uri="{FF2B5EF4-FFF2-40B4-BE49-F238E27FC236}">
                <a16:creationId xmlns:a16="http://schemas.microsoft.com/office/drawing/2014/main" id="{F486E5BD-1557-41D9-A119-D5F62647AB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graphicFrame>
        <p:nvGraphicFramePr>
          <p:cNvPr id="4" name="Content Placeholder 3">
            <a:extLst>
              <a:ext uri="{FF2B5EF4-FFF2-40B4-BE49-F238E27FC236}">
                <a16:creationId xmlns:a16="http://schemas.microsoft.com/office/drawing/2014/main" id="{D3DB8BB6-1A31-59CC-36C0-945672AB9DBE}"/>
              </a:ext>
            </a:extLst>
          </p:cNvPr>
          <p:cNvGraphicFramePr>
            <a:graphicFrameLocks noGrp="1"/>
          </p:cNvGraphicFramePr>
          <p:nvPr>
            <p:ph idx="1"/>
            <p:extLst>
              <p:ext uri="{D42A27DB-BD31-4B8C-83A1-F6EECF244321}">
                <p14:modId xmlns:p14="http://schemas.microsoft.com/office/powerpoint/2010/main" val="3809384444"/>
              </p:ext>
            </p:extLst>
          </p:nvPr>
        </p:nvGraphicFramePr>
        <p:xfrm>
          <a:off x="1126496" y="2427478"/>
          <a:ext cx="8542538" cy="3160664"/>
        </p:xfrm>
        <a:graphic>
          <a:graphicData uri="http://schemas.openxmlformats.org/drawingml/2006/table">
            <a:tbl>
              <a:tblPr firstRow="1" bandRow="1">
                <a:noFill/>
                <a:tableStyleId>{21E4AEA4-8DFA-4A89-87EB-49C32662AFE0}</a:tableStyleId>
              </a:tblPr>
              <a:tblGrid>
                <a:gridCol w="2683809">
                  <a:extLst>
                    <a:ext uri="{9D8B030D-6E8A-4147-A177-3AD203B41FA5}">
                      <a16:colId xmlns:a16="http://schemas.microsoft.com/office/drawing/2014/main" val="1139631534"/>
                    </a:ext>
                  </a:extLst>
                </a:gridCol>
                <a:gridCol w="1190355">
                  <a:extLst>
                    <a:ext uri="{9D8B030D-6E8A-4147-A177-3AD203B41FA5}">
                      <a16:colId xmlns:a16="http://schemas.microsoft.com/office/drawing/2014/main" val="2585843942"/>
                    </a:ext>
                  </a:extLst>
                </a:gridCol>
                <a:gridCol w="2046097">
                  <a:extLst>
                    <a:ext uri="{9D8B030D-6E8A-4147-A177-3AD203B41FA5}">
                      <a16:colId xmlns:a16="http://schemas.microsoft.com/office/drawing/2014/main" val="2435186253"/>
                    </a:ext>
                  </a:extLst>
                </a:gridCol>
                <a:gridCol w="2622277">
                  <a:extLst>
                    <a:ext uri="{9D8B030D-6E8A-4147-A177-3AD203B41FA5}">
                      <a16:colId xmlns:a16="http://schemas.microsoft.com/office/drawing/2014/main" val="1629954445"/>
                    </a:ext>
                  </a:extLst>
                </a:gridCol>
              </a:tblGrid>
              <a:tr h="393560">
                <a:tc>
                  <a:txBody>
                    <a:bodyPr/>
                    <a:lstStyle/>
                    <a:p>
                      <a:r>
                        <a:rPr lang="en-US" sz="1200" b="1" cap="all" spc="60">
                          <a:solidFill>
                            <a:schemeClr val="tx1"/>
                          </a:solidFill>
                        </a:rPr>
                        <a:t>Approach</a:t>
                      </a:r>
                    </a:p>
                  </a:txBody>
                  <a:tcPr marL="91209" marR="91209" marT="91209" marB="91209" anchor="b">
                    <a:lnL w="12700" cmpd="sng">
                      <a:noFill/>
                    </a:lnL>
                    <a:lnR w="12700" cmpd="sng">
                      <a:noFill/>
                    </a:lnR>
                    <a:lnT w="12700" cmpd="sng">
                      <a:noFill/>
                    </a:lnT>
                    <a:lnB w="38100" cmpd="sng">
                      <a:noFill/>
                    </a:lnB>
                    <a:noFill/>
                  </a:tcPr>
                </a:tc>
                <a:tc>
                  <a:txBody>
                    <a:bodyPr/>
                    <a:lstStyle/>
                    <a:p>
                      <a:r>
                        <a:rPr lang="en-US" sz="1200" b="1" cap="all" spc="60">
                          <a:solidFill>
                            <a:schemeClr val="tx1"/>
                          </a:solidFill>
                        </a:rPr>
                        <a:t>Accuracy</a:t>
                      </a:r>
                    </a:p>
                  </a:txBody>
                  <a:tcPr marL="91209" marR="91209" marT="91209" marB="91209" anchor="b">
                    <a:lnL w="12700" cmpd="sng">
                      <a:noFill/>
                    </a:lnL>
                    <a:lnR w="12700" cmpd="sng">
                      <a:noFill/>
                    </a:lnR>
                    <a:lnT w="12700" cmpd="sng">
                      <a:noFill/>
                    </a:lnT>
                    <a:lnB w="38100" cmpd="sng">
                      <a:noFill/>
                    </a:lnB>
                    <a:noFill/>
                  </a:tcPr>
                </a:tc>
                <a:tc>
                  <a:txBody>
                    <a:bodyPr/>
                    <a:lstStyle/>
                    <a:p>
                      <a:r>
                        <a:rPr lang="en-US" sz="1200" b="1" cap="all" spc="60">
                          <a:solidFill>
                            <a:schemeClr val="tx1"/>
                          </a:solidFill>
                        </a:rPr>
                        <a:t>RMSE on PCA(9)</a:t>
                      </a:r>
                    </a:p>
                  </a:txBody>
                  <a:tcPr marL="91209" marR="91209" marT="91209" marB="91209" anchor="b">
                    <a:lnL w="12700" cmpd="sng">
                      <a:noFill/>
                    </a:lnL>
                    <a:lnR w="12700" cmpd="sng">
                      <a:noFill/>
                    </a:lnR>
                    <a:lnT w="12700" cmpd="sng">
                      <a:noFill/>
                    </a:lnT>
                    <a:lnB w="38100" cmpd="sng">
                      <a:noFill/>
                    </a:lnB>
                    <a:noFill/>
                  </a:tcPr>
                </a:tc>
                <a:tc>
                  <a:txBody>
                    <a:bodyPr/>
                    <a:lstStyle/>
                    <a:p>
                      <a:r>
                        <a:rPr lang="en-US" sz="1200" b="1" cap="all" spc="60">
                          <a:solidFill>
                            <a:schemeClr val="tx1"/>
                          </a:solidFill>
                        </a:rPr>
                        <a:t>Remarks</a:t>
                      </a:r>
                    </a:p>
                  </a:txBody>
                  <a:tcPr marL="91209" marR="91209" marT="91209" marB="91209" anchor="b">
                    <a:lnL w="12700" cmpd="sng">
                      <a:noFill/>
                    </a:lnL>
                    <a:lnR w="12700" cmpd="sng">
                      <a:noFill/>
                    </a:lnR>
                    <a:lnT w="12700" cmpd="sng">
                      <a:noFill/>
                    </a:lnT>
                    <a:lnB w="38100" cmpd="sng">
                      <a:noFill/>
                    </a:lnB>
                    <a:noFill/>
                  </a:tcPr>
                </a:tc>
                <a:extLst>
                  <a:ext uri="{0D108BD9-81ED-4DB2-BD59-A6C34878D82A}">
                    <a16:rowId xmlns:a16="http://schemas.microsoft.com/office/drawing/2014/main" val="4079593166"/>
                  </a:ext>
                </a:extLst>
              </a:tr>
              <a:tr h="756711">
                <a:tc>
                  <a:txBody>
                    <a:bodyPr/>
                    <a:lstStyle/>
                    <a:p>
                      <a:pPr marL="0" marR="0">
                        <a:lnSpc>
                          <a:spcPct val="115000"/>
                        </a:lnSpc>
                        <a:spcAft>
                          <a:spcPts val="800"/>
                        </a:spcAft>
                        <a:buNone/>
                      </a:pPr>
                      <a:r>
                        <a:rPr lang="en-US" sz="1600" kern="100" cap="none" spc="0">
                          <a:solidFill>
                            <a:schemeClr val="tx1"/>
                          </a:solidFill>
                          <a:effectLst/>
                        </a:rPr>
                        <a:t>Agglomerative Clustering, </a:t>
                      </a:r>
                    </a:p>
                    <a:p>
                      <a:pPr marL="0" marR="0">
                        <a:lnSpc>
                          <a:spcPct val="115000"/>
                        </a:lnSpc>
                        <a:spcAft>
                          <a:spcPts val="800"/>
                        </a:spcAft>
                        <a:buNone/>
                      </a:pPr>
                      <a:r>
                        <a:rPr lang="en-US"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rPr>
                        <a:t>Single/cosine</a:t>
                      </a:r>
                    </a:p>
                  </a:txBody>
                  <a:tcPr marL="68407" marR="68407" marT="0" marB="91209">
                    <a:lnL w="12700" cap="flat" cmpd="sng" algn="ctr">
                      <a:noFill/>
                      <a:prstDash val="solid"/>
                    </a:lnL>
                    <a:lnR w="12700" cmpd="sng">
                      <a:noFill/>
                      <a:prstDash val="solid"/>
                    </a:lnR>
                    <a:lnT w="38100" cmpd="sng">
                      <a:noFill/>
                    </a:lnT>
                    <a:lnB w="12700" cmpd="sng">
                      <a:noFill/>
                      <a:prstDash val="solid"/>
                    </a:lnB>
                    <a:noFill/>
                  </a:tcPr>
                </a:tc>
                <a:tc>
                  <a:txBody>
                    <a:bodyPr/>
                    <a:lstStyle/>
                    <a:p>
                      <a:pPr marL="0" marR="0">
                        <a:lnSpc>
                          <a:spcPct val="115000"/>
                        </a:lnSpc>
                        <a:spcAft>
                          <a:spcPts val="800"/>
                        </a:spcAft>
                        <a:buNone/>
                      </a:pPr>
                      <a:r>
                        <a:rPr lang="en-US"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rPr>
                        <a:t>0.8396</a:t>
                      </a:r>
                    </a:p>
                  </a:txBody>
                  <a:tcPr marL="68407" marR="68407" marT="0" marB="91209">
                    <a:lnL w="12700" cmpd="sng">
                      <a:noFill/>
                      <a:prstDash val="solid"/>
                    </a:lnL>
                    <a:lnR w="12700" cmpd="sng">
                      <a:noFill/>
                      <a:prstDash val="solid"/>
                    </a:lnR>
                    <a:lnT w="38100" cmpd="sng">
                      <a:noFill/>
                    </a:lnT>
                    <a:lnB w="12700" cmpd="sng">
                      <a:noFill/>
                      <a:prstDash val="solid"/>
                    </a:lnB>
                    <a:noFill/>
                  </a:tcPr>
                </a:tc>
                <a:tc>
                  <a:txBody>
                    <a:bodyPr/>
                    <a:lstStyle/>
                    <a:p>
                      <a:pPr marL="0" marR="0">
                        <a:lnSpc>
                          <a:spcPct val="115000"/>
                        </a:lnSpc>
                        <a:spcAft>
                          <a:spcPts val="800"/>
                        </a:spcAft>
                        <a:buNone/>
                      </a:pPr>
                      <a:r>
                        <a:rPr lang="en-US" sz="1600" kern="100" cap="none" spc="0">
                          <a:solidFill>
                            <a:schemeClr val="tx1"/>
                          </a:solidFill>
                          <a:effectLst/>
                        </a:rPr>
                        <a:t>3.6770</a:t>
                      </a:r>
                      <a:endParaRPr lang="en-US"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407" marR="68407" marT="0" marB="91209">
                    <a:lnL w="12700" cmpd="sng">
                      <a:noFill/>
                      <a:prstDash val="solid"/>
                    </a:lnL>
                    <a:lnR w="12700" cmpd="sng">
                      <a:noFill/>
                      <a:prstDash val="solid"/>
                    </a:lnR>
                    <a:lnT w="38100" cmpd="sng">
                      <a:noFill/>
                    </a:lnT>
                    <a:lnB w="12700" cmpd="sng">
                      <a:noFill/>
                      <a:prstDash val="solid"/>
                    </a:lnB>
                    <a:noFill/>
                  </a:tcPr>
                </a:tc>
                <a:tc>
                  <a:txBody>
                    <a:bodyPr/>
                    <a:lstStyle/>
                    <a:p>
                      <a:pPr marL="0" marR="0">
                        <a:lnSpc>
                          <a:spcPct val="115000"/>
                        </a:lnSpc>
                        <a:spcAft>
                          <a:spcPts val="800"/>
                        </a:spcAft>
                        <a:buNone/>
                      </a:pPr>
                      <a:r>
                        <a:rPr lang="en-US" sz="1600" kern="100" cap="none" spc="0">
                          <a:solidFill>
                            <a:schemeClr val="tx1"/>
                          </a:solidFill>
                          <a:effectLst/>
                        </a:rPr>
                        <a:t>Unbalanced clusters</a:t>
                      </a:r>
                      <a:endParaRPr lang="en-US"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407" marR="68407" marT="0" marB="91209">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841891752"/>
                  </a:ext>
                </a:extLst>
              </a:tr>
              <a:tr h="668629">
                <a:tc>
                  <a:txBody>
                    <a:bodyPr/>
                    <a:lstStyle/>
                    <a:p>
                      <a:pPr marL="0" marR="0">
                        <a:lnSpc>
                          <a:spcPct val="115000"/>
                        </a:lnSpc>
                        <a:spcAft>
                          <a:spcPts val="800"/>
                        </a:spcAft>
                        <a:buNone/>
                      </a:pPr>
                      <a:r>
                        <a:rPr lang="en-US"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rPr>
                        <a:t>K-Means</a:t>
                      </a:r>
                    </a:p>
                  </a:txBody>
                  <a:tcPr marL="68407" marR="68407" marT="0" marB="91209">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nSpc>
                          <a:spcPct val="115000"/>
                        </a:lnSpc>
                        <a:spcAft>
                          <a:spcPts val="800"/>
                        </a:spcAft>
                        <a:buNone/>
                      </a:pPr>
                      <a:r>
                        <a:rPr lang="en-US"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rPr>
                        <a:t>0.6166</a:t>
                      </a:r>
                    </a:p>
                  </a:txBody>
                  <a:tcPr marL="68407" marR="68407" marT="0" marB="91209">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nSpc>
                          <a:spcPct val="115000"/>
                        </a:lnSpc>
                        <a:spcAft>
                          <a:spcPts val="800"/>
                        </a:spcAft>
                        <a:buNone/>
                      </a:pPr>
                      <a:r>
                        <a:rPr lang="en-US" sz="1600" kern="100" cap="none" spc="0">
                          <a:solidFill>
                            <a:schemeClr val="tx1"/>
                          </a:solidFill>
                          <a:effectLst/>
                        </a:rPr>
                        <a:t>3.3471</a:t>
                      </a:r>
                      <a:endParaRPr lang="en-US"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407" marR="68407" marT="0" marB="91209">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nSpc>
                          <a:spcPct val="115000"/>
                        </a:lnSpc>
                        <a:spcAft>
                          <a:spcPts val="800"/>
                        </a:spcAft>
                        <a:buNone/>
                      </a:pPr>
                      <a:r>
                        <a:rPr lang="en-US" sz="1600" kern="100" cap="none" spc="0">
                          <a:solidFill>
                            <a:schemeClr val="tx1"/>
                          </a:solidFill>
                          <a:effectLst/>
                        </a:rPr>
                        <a:t>Tighter, more balanced clusters</a:t>
                      </a:r>
                      <a:endParaRPr lang="en-US"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407" marR="68407" marT="0" marB="91209">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959023354"/>
                  </a:ext>
                </a:extLst>
              </a:tr>
              <a:tr h="670882">
                <a:tc>
                  <a:txBody>
                    <a:bodyPr/>
                    <a:lstStyle/>
                    <a:p>
                      <a:pPr marL="0" marR="0">
                        <a:lnSpc>
                          <a:spcPct val="115000"/>
                        </a:lnSpc>
                        <a:spcAft>
                          <a:spcPts val="800"/>
                        </a:spcAft>
                        <a:buNone/>
                      </a:pPr>
                      <a:r>
                        <a:rPr lang="en-US" sz="1600" kern="100" cap="none" spc="0">
                          <a:solidFill>
                            <a:schemeClr val="tx1"/>
                          </a:solidFill>
                          <a:effectLst/>
                        </a:rPr>
                        <a:t>NMF, rank = 6</a:t>
                      </a:r>
                      <a:endParaRPr lang="en-US"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407" marR="68407" marT="0" marB="91209">
                    <a:lnL w="12700" cap="flat" cmpd="sng" algn="ctr">
                      <a:noFill/>
                      <a:prstDash val="solid"/>
                    </a:lnL>
                    <a:lnR w="12700" cmpd="sng">
                      <a:noFill/>
                      <a:prstDash val="solid"/>
                    </a:lnR>
                    <a:lnT w="12700" cmpd="sng">
                      <a:noFill/>
                      <a:prstDash val="solid"/>
                    </a:lnT>
                    <a:lnB w="12700" cmpd="sng">
                      <a:noFill/>
                      <a:prstDash val="solid"/>
                    </a:lnB>
                    <a:noFill/>
                  </a:tcPr>
                </a:tc>
                <a:tc>
                  <a:txBody>
                    <a:bodyPr/>
                    <a:lstStyle/>
                    <a:p>
                      <a:pPr marL="0" marR="0">
                        <a:lnSpc>
                          <a:spcPct val="115000"/>
                        </a:lnSpc>
                        <a:spcAft>
                          <a:spcPts val="800"/>
                        </a:spcAft>
                        <a:buNone/>
                      </a:pPr>
                      <a:r>
                        <a:rPr lang="en-US"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rPr>
                        <a:t>0.5564</a:t>
                      </a:r>
                    </a:p>
                  </a:txBody>
                  <a:tcPr marL="68407" marR="68407" marT="0" marB="91209">
                    <a:lnL w="12700" cmpd="sng">
                      <a:noFill/>
                      <a:prstDash val="solid"/>
                    </a:lnL>
                    <a:lnR w="12700" cmpd="sng">
                      <a:noFill/>
                      <a:prstDash val="solid"/>
                    </a:lnR>
                    <a:lnT w="12700" cmpd="sng">
                      <a:noFill/>
                      <a:prstDash val="solid"/>
                    </a:lnT>
                    <a:lnB w="12700" cmpd="sng">
                      <a:noFill/>
                      <a:prstDash val="solid"/>
                    </a:lnB>
                    <a:noFill/>
                  </a:tcPr>
                </a:tc>
                <a:tc>
                  <a:txBody>
                    <a:bodyPr/>
                    <a:lstStyle/>
                    <a:p>
                      <a:pPr marL="0" marR="0">
                        <a:lnSpc>
                          <a:spcPct val="115000"/>
                        </a:lnSpc>
                        <a:spcAft>
                          <a:spcPts val="800"/>
                        </a:spcAft>
                        <a:buNone/>
                      </a:pPr>
                      <a:r>
                        <a:rPr lang="en-US"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rPr>
                        <a:t>3.4979</a:t>
                      </a:r>
                    </a:p>
                  </a:txBody>
                  <a:tcPr marL="68407" marR="68407" marT="0" marB="91209">
                    <a:lnL w="12700" cmpd="sng">
                      <a:noFill/>
                      <a:prstDash val="solid"/>
                    </a:lnL>
                    <a:lnR w="12700" cmpd="sng">
                      <a:noFill/>
                      <a:prstDash val="solid"/>
                    </a:lnR>
                    <a:lnT w="12700" cmpd="sng">
                      <a:noFill/>
                      <a:prstDash val="solid"/>
                    </a:lnT>
                    <a:lnB w="12700" cmpd="sng">
                      <a:noFill/>
                      <a:prstDash val="solid"/>
                    </a:lnB>
                    <a:noFill/>
                  </a:tcPr>
                </a:tc>
                <a:tc>
                  <a:txBody>
                    <a:bodyPr/>
                    <a:lstStyle/>
                    <a:p>
                      <a:pPr marL="0" marR="0">
                        <a:lnSpc>
                          <a:spcPct val="115000"/>
                        </a:lnSpc>
                        <a:spcAft>
                          <a:spcPts val="800"/>
                        </a:spcAft>
                        <a:buNone/>
                      </a:pPr>
                      <a:r>
                        <a:rPr lang="en-US"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rPr>
                        <a:t>Reconstruction RMSE = 0.1076</a:t>
                      </a:r>
                    </a:p>
                  </a:txBody>
                  <a:tcPr marL="68407" marR="68407" marT="0" marB="91209">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977341938"/>
                  </a:ext>
                </a:extLst>
              </a:tr>
              <a:tr h="670882">
                <a:tc>
                  <a:txBody>
                    <a:bodyPr/>
                    <a:lstStyle/>
                    <a:p>
                      <a:pPr marL="0" marR="0">
                        <a:lnSpc>
                          <a:spcPct val="115000"/>
                        </a:lnSpc>
                        <a:spcAft>
                          <a:spcPts val="800"/>
                        </a:spcAft>
                        <a:buNone/>
                      </a:pPr>
                      <a:r>
                        <a:rPr lang="en-US" sz="1600" kern="100" cap="none" spc="0">
                          <a:solidFill>
                            <a:schemeClr val="tx1"/>
                          </a:solidFill>
                          <a:effectLst/>
                        </a:rPr>
                        <a:t>NMF, rank = 2</a:t>
                      </a:r>
                      <a:endParaRPr lang="en-US"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407" marR="68407" marT="0" marB="91209">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nSpc>
                          <a:spcPct val="115000"/>
                        </a:lnSpc>
                        <a:spcAft>
                          <a:spcPts val="800"/>
                        </a:spcAft>
                        <a:buNone/>
                      </a:pPr>
                      <a:r>
                        <a:rPr lang="en-US"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rPr>
                        <a:t>0.5863</a:t>
                      </a:r>
                    </a:p>
                  </a:txBody>
                  <a:tcPr marL="68407" marR="68407" marT="0" marB="91209">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nSpc>
                          <a:spcPct val="115000"/>
                        </a:lnSpc>
                        <a:spcAft>
                          <a:spcPts val="800"/>
                        </a:spcAft>
                        <a:buNone/>
                      </a:pPr>
                      <a:r>
                        <a:rPr lang="en-US"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rPr>
                        <a:t>3.4057</a:t>
                      </a:r>
                    </a:p>
                  </a:txBody>
                  <a:tcPr marL="68407" marR="68407" marT="0" marB="91209">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marL="0" marR="0">
                        <a:lnSpc>
                          <a:spcPct val="115000"/>
                        </a:lnSpc>
                        <a:spcAft>
                          <a:spcPts val="800"/>
                        </a:spcAft>
                        <a:buNone/>
                      </a:pPr>
                      <a:r>
                        <a:rPr lang="en-US"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rPr>
                        <a:t>Reconstruction RMSE = 0.1818</a:t>
                      </a:r>
                    </a:p>
                  </a:txBody>
                  <a:tcPr marL="68407" marR="68407" marT="0" marB="91209">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586209645"/>
                  </a:ext>
                </a:extLst>
              </a:tr>
            </a:tbl>
          </a:graphicData>
        </a:graphic>
      </p:graphicFrame>
    </p:spTree>
    <p:extLst>
      <p:ext uri="{BB962C8B-B14F-4D97-AF65-F5344CB8AC3E}">
        <p14:creationId xmlns:p14="http://schemas.microsoft.com/office/powerpoint/2010/main" val="4204597967"/>
      </p:ext>
    </p:extLst>
  </p:cSld>
  <p:clrMapOvr>
    <a:masterClrMapping/>
  </p:clrMapOvr>
  <mc:AlternateContent xmlns:mc="http://schemas.openxmlformats.org/markup-compatibility/2006" xmlns:p14="http://schemas.microsoft.com/office/powerpoint/2010/main">
    <mc:Choice Requires="p14">
      <p:transition spd="slow" p14:dur="2000" advTm="32749"/>
    </mc:Choice>
    <mc:Fallback xmlns="">
      <p:transition spd="slow" advTm="3274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F3A65-58A7-7311-E3F7-4136901C94B4}"/>
              </a:ext>
            </a:extLst>
          </p:cNvPr>
          <p:cNvSpPr>
            <a:spLocks noGrp="1"/>
          </p:cNvSpPr>
          <p:nvPr>
            <p:ph type="title"/>
          </p:nvPr>
        </p:nvSpPr>
        <p:spPr/>
        <p:txBody>
          <a:bodyPr>
            <a:normAutofit fontScale="90000"/>
          </a:bodyPr>
          <a:lstStyle/>
          <a:p>
            <a:r>
              <a:rPr lang="en-US" sz="5400" dirty="0"/>
              <a:t>Recommendation for Practical Applications</a:t>
            </a:r>
          </a:p>
        </p:txBody>
      </p:sp>
      <p:sp>
        <p:nvSpPr>
          <p:cNvPr id="3" name="Content Placeholder 2">
            <a:extLst>
              <a:ext uri="{FF2B5EF4-FFF2-40B4-BE49-F238E27FC236}">
                <a16:creationId xmlns:a16="http://schemas.microsoft.com/office/drawing/2014/main" id="{9FF43941-9DA7-25C9-F61F-9B8F7FA3C44D}"/>
              </a:ext>
            </a:extLst>
          </p:cNvPr>
          <p:cNvSpPr>
            <a:spLocks noGrp="1"/>
          </p:cNvSpPr>
          <p:nvPr>
            <p:ph idx="1"/>
          </p:nvPr>
        </p:nvSpPr>
        <p:spPr>
          <a:xfrm>
            <a:off x="838200" y="2386584"/>
            <a:ext cx="10515600" cy="4251960"/>
          </a:xfrm>
        </p:spPr>
        <p:txBody>
          <a:bodyPr>
            <a:normAutofit/>
          </a:bodyPr>
          <a:lstStyle/>
          <a:p>
            <a:r>
              <a:rPr lang="en-US" sz="2200" dirty="0"/>
              <a:t>Two-step pipeline</a:t>
            </a:r>
          </a:p>
          <a:p>
            <a:pPr lvl="1"/>
            <a:r>
              <a:rPr lang="en-US" sz="1800" dirty="0"/>
              <a:t>First, use NMF with rank = 2 to screen for hazards, keeping any asteroid predicted to be “hazard” for step 2</a:t>
            </a:r>
          </a:p>
          <a:p>
            <a:pPr lvl="1"/>
            <a:r>
              <a:rPr lang="en-US" sz="1800" dirty="0"/>
              <a:t>Next, re-score that subset with K-Means to achieve a tighter cluster distance</a:t>
            </a:r>
          </a:p>
          <a:p>
            <a:pPr lvl="1"/>
            <a:endParaRPr lang="en-US" sz="1800" dirty="0"/>
          </a:p>
          <a:p>
            <a:pPr lvl="1"/>
            <a:endParaRPr lang="en-US" sz="1800" dirty="0"/>
          </a:p>
          <a:p>
            <a:r>
              <a:rPr lang="en-US" sz="2200" dirty="0"/>
              <a:t>Simulation example starts on next slide</a:t>
            </a:r>
          </a:p>
        </p:txBody>
      </p:sp>
    </p:spTree>
    <p:extLst>
      <p:ext uri="{BB962C8B-B14F-4D97-AF65-F5344CB8AC3E}">
        <p14:creationId xmlns:p14="http://schemas.microsoft.com/office/powerpoint/2010/main" val="1510596812"/>
      </p:ext>
    </p:extLst>
  </p:cSld>
  <p:clrMapOvr>
    <a:masterClrMapping/>
  </p:clrMapOvr>
  <mc:AlternateContent xmlns:mc="http://schemas.openxmlformats.org/markup-compatibility/2006" xmlns:p14="http://schemas.microsoft.com/office/powerpoint/2010/main">
    <mc:Choice Requires="p14">
      <p:transition spd="slow" p14:dur="2000" advTm="20539"/>
    </mc:Choice>
    <mc:Fallback xmlns="">
      <p:transition spd="slow" advTm="2053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449B1B-CCFD-1CFD-992A-07C9FD897EE3}"/>
              </a:ext>
            </a:extLst>
          </p:cNvPr>
          <p:cNvPicPr>
            <a:picLocks noChangeAspect="1"/>
          </p:cNvPicPr>
          <p:nvPr/>
        </p:nvPicPr>
        <p:blipFill>
          <a:blip r:embed="rId2"/>
          <a:stretch>
            <a:fillRect/>
          </a:stretch>
        </p:blipFill>
        <p:spPr>
          <a:xfrm>
            <a:off x="108356" y="411068"/>
            <a:ext cx="5935133" cy="5445484"/>
          </a:xfrm>
          <a:prstGeom prst="rect">
            <a:avLst/>
          </a:prstGeom>
        </p:spPr>
      </p:pic>
      <p:pic>
        <p:nvPicPr>
          <p:cNvPr id="5" name="Picture 4">
            <a:extLst>
              <a:ext uri="{FF2B5EF4-FFF2-40B4-BE49-F238E27FC236}">
                <a16:creationId xmlns:a16="http://schemas.microsoft.com/office/drawing/2014/main" id="{0ABEADFB-D83F-2B9D-E835-D5C2CFFE4B0B}"/>
              </a:ext>
            </a:extLst>
          </p:cNvPr>
          <p:cNvPicPr>
            <a:picLocks noChangeAspect="1"/>
          </p:cNvPicPr>
          <p:nvPr/>
        </p:nvPicPr>
        <p:blipFill>
          <a:blip r:embed="rId3"/>
          <a:stretch>
            <a:fillRect/>
          </a:stretch>
        </p:blipFill>
        <p:spPr>
          <a:xfrm>
            <a:off x="6148512" y="411068"/>
            <a:ext cx="5951349" cy="5445484"/>
          </a:xfrm>
          <a:prstGeom prst="rect">
            <a:avLst/>
          </a:prstGeom>
        </p:spPr>
      </p:pic>
    </p:spTree>
    <p:extLst>
      <p:ext uri="{BB962C8B-B14F-4D97-AF65-F5344CB8AC3E}">
        <p14:creationId xmlns:p14="http://schemas.microsoft.com/office/powerpoint/2010/main" val="3999910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44CED6-79C5-8883-F874-54F736F370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C1F439-6FDD-AB6A-5290-E4A3B208BB09}"/>
              </a:ext>
            </a:extLst>
          </p:cNvPr>
          <p:cNvSpPr>
            <a:spLocks noGrp="1"/>
          </p:cNvSpPr>
          <p:nvPr>
            <p:ph type="title"/>
          </p:nvPr>
        </p:nvSpPr>
        <p:spPr/>
        <p:txBody>
          <a:bodyPr>
            <a:normAutofit fontScale="90000"/>
          </a:bodyPr>
          <a:lstStyle/>
          <a:p>
            <a:r>
              <a:rPr lang="en-US" sz="5400" dirty="0"/>
              <a:t>Recommendation for Practical Applications</a:t>
            </a:r>
          </a:p>
        </p:txBody>
      </p:sp>
      <p:sp>
        <p:nvSpPr>
          <p:cNvPr id="3" name="Content Placeholder 2">
            <a:extLst>
              <a:ext uri="{FF2B5EF4-FFF2-40B4-BE49-F238E27FC236}">
                <a16:creationId xmlns:a16="http://schemas.microsoft.com/office/drawing/2014/main" id="{947A344D-26F8-FC96-C3A5-04CE1F3C26E6}"/>
              </a:ext>
            </a:extLst>
          </p:cNvPr>
          <p:cNvSpPr>
            <a:spLocks noGrp="1"/>
          </p:cNvSpPr>
          <p:nvPr>
            <p:ph idx="1"/>
          </p:nvPr>
        </p:nvSpPr>
        <p:spPr>
          <a:xfrm>
            <a:off x="683585" y="2467266"/>
            <a:ext cx="10515600" cy="4251960"/>
          </a:xfrm>
        </p:spPr>
        <p:txBody>
          <a:bodyPr>
            <a:normAutofit/>
          </a:bodyPr>
          <a:lstStyle/>
          <a:p>
            <a:r>
              <a:rPr lang="en-US" sz="2200" dirty="0"/>
              <a:t>Stage 1:</a:t>
            </a:r>
          </a:p>
          <a:p>
            <a:pPr lvl="1"/>
            <a:r>
              <a:rPr lang="en-US" sz="1800" dirty="0"/>
              <a:t>Very high recall, catches most hazards</a:t>
            </a:r>
          </a:p>
          <a:p>
            <a:pPr lvl="1"/>
            <a:r>
              <a:rPr lang="en-US" sz="1800" dirty="0"/>
              <a:t>Low precision, many false alarms</a:t>
            </a:r>
          </a:p>
          <a:p>
            <a:r>
              <a:rPr lang="en-US" sz="2200" dirty="0"/>
              <a:t>Stage 2:</a:t>
            </a:r>
          </a:p>
          <a:p>
            <a:pPr lvl="1"/>
            <a:r>
              <a:rPr lang="en-US" sz="1800" dirty="0"/>
              <a:t>Reduces alerts and boosts overall accuracy</a:t>
            </a:r>
          </a:p>
          <a:p>
            <a:pPr lvl="1"/>
            <a:r>
              <a:rPr lang="en-US" sz="1800" dirty="0"/>
              <a:t>Recall does drop to about 51.8%</a:t>
            </a:r>
          </a:p>
          <a:p>
            <a:pPr marL="457200" lvl="1" indent="0">
              <a:buNone/>
            </a:pPr>
            <a:endParaRPr lang="en-US" sz="1800" dirty="0"/>
          </a:p>
        </p:txBody>
      </p:sp>
      <p:pic>
        <p:nvPicPr>
          <p:cNvPr id="5" name="Picture 4">
            <a:extLst>
              <a:ext uri="{FF2B5EF4-FFF2-40B4-BE49-F238E27FC236}">
                <a16:creationId xmlns:a16="http://schemas.microsoft.com/office/drawing/2014/main" id="{7801205B-BCB2-D4DB-96CA-D25E7FAE8D3F}"/>
              </a:ext>
            </a:extLst>
          </p:cNvPr>
          <p:cNvPicPr>
            <a:picLocks noChangeAspect="1"/>
          </p:cNvPicPr>
          <p:nvPr/>
        </p:nvPicPr>
        <p:blipFill>
          <a:blip r:embed="rId3"/>
          <a:stretch>
            <a:fillRect/>
          </a:stretch>
        </p:blipFill>
        <p:spPr>
          <a:xfrm>
            <a:off x="3617259" y="4839797"/>
            <a:ext cx="7891156" cy="1412893"/>
          </a:xfrm>
          <a:prstGeom prst="rect">
            <a:avLst/>
          </a:prstGeom>
        </p:spPr>
      </p:pic>
    </p:spTree>
    <p:extLst>
      <p:ext uri="{BB962C8B-B14F-4D97-AF65-F5344CB8AC3E}">
        <p14:creationId xmlns:p14="http://schemas.microsoft.com/office/powerpoint/2010/main" val="23019258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20539"/>
    </mc:Choice>
    <mc:Fallback xmlns="">
      <p:transition spd="slow" advTm="2053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947C2-7F08-193C-D70D-474038219A8B}"/>
              </a:ext>
            </a:extLst>
          </p:cNvPr>
          <p:cNvSpPr>
            <a:spLocks noGrp="1"/>
          </p:cNvSpPr>
          <p:nvPr>
            <p:ph type="title"/>
          </p:nvPr>
        </p:nvSpPr>
        <p:spPr/>
        <p:txBody>
          <a:bodyPr>
            <a:normAutofit/>
          </a:bodyPr>
          <a:lstStyle/>
          <a:p>
            <a:r>
              <a:rPr lang="en-US" sz="5400"/>
              <a:t>Defining the Problem</a:t>
            </a:r>
          </a:p>
        </p:txBody>
      </p:sp>
      <p:sp>
        <p:nvSpPr>
          <p:cNvPr id="7" name="Content Placeholder 6">
            <a:extLst>
              <a:ext uri="{FF2B5EF4-FFF2-40B4-BE49-F238E27FC236}">
                <a16:creationId xmlns:a16="http://schemas.microsoft.com/office/drawing/2014/main" id="{81C0D83F-3DD5-6C1F-D29E-FA2F39728B45}"/>
              </a:ext>
            </a:extLst>
          </p:cNvPr>
          <p:cNvSpPr>
            <a:spLocks noGrp="1"/>
          </p:cNvSpPr>
          <p:nvPr>
            <p:ph idx="1"/>
          </p:nvPr>
        </p:nvSpPr>
        <p:spPr/>
        <p:txBody>
          <a:bodyPr/>
          <a:lstStyle/>
          <a:p>
            <a:pPr marL="0" indent="0">
              <a:buNone/>
            </a:pPr>
            <a:endParaRPr lang="en-US"/>
          </a:p>
          <a:p>
            <a:r>
              <a:rPr lang="en-US"/>
              <a:t>Given NASA asteroid data, can I use unsupervised learning techniques to classify asteroids as hazardous or non-hazardous, and therefore screen for hazardous asteroids?</a:t>
            </a:r>
          </a:p>
          <a:p>
            <a:endParaRPr lang="en-US" dirty="0"/>
          </a:p>
        </p:txBody>
      </p:sp>
    </p:spTree>
    <p:extLst>
      <p:ext uri="{BB962C8B-B14F-4D97-AF65-F5344CB8AC3E}">
        <p14:creationId xmlns:p14="http://schemas.microsoft.com/office/powerpoint/2010/main" val="668197490"/>
      </p:ext>
    </p:extLst>
  </p:cSld>
  <p:clrMapOvr>
    <a:masterClrMapping/>
  </p:clrMapOvr>
  <mc:AlternateContent xmlns:mc="http://schemas.openxmlformats.org/markup-compatibility/2006" xmlns:p14="http://schemas.microsoft.com/office/powerpoint/2010/main">
    <mc:Choice Requires="p14">
      <p:transition spd="slow" p14:dur="2000" advTm="8057"/>
    </mc:Choice>
    <mc:Fallback xmlns="">
      <p:transition spd="slow" advTm="805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9749E-7E7A-AE61-3431-C90098331634}"/>
              </a:ext>
            </a:extLst>
          </p:cNvPr>
          <p:cNvSpPr>
            <a:spLocks noGrp="1"/>
          </p:cNvSpPr>
          <p:nvPr>
            <p:ph type="title"/>
          </p:nvPr>
        </p:nvSpPr>
        <p:spPr/>
        <p:txBody>
          <a:bodyPr>
            <a:normAutofit/>
          </a:bodyPr>
          <a:lstStyle/>
          <a:p>
            <a:r>
              <a:rPr lang="en-US" sz="5400" dirty="0"/>
              <a:t>References</a:t>
            </a:r>
          </a:p>
        </p:txBody>
      </p:sp>
      <p:sp>
        <p:nvSpPr>
          <p:cNvPr id="3" name="Content Placeholder 2">
            <a:extLst>
              <a:ext uri="{FF2B5EF4-FFF2-40B4-BE49-F238E27FC236}">
                <a16:creationId xmlns:a16="http://schemas.microsoft.com/office/drawing/2014/main" id="{35F58D42-97F1-5957-6D34-74B350BCD12D}"/>
              </a:ext>
            </a:extLst>
          </p:cNvPr>
          <p:cNvSpPr>
            <a:spLocks noGrp="1"/>
          </p:cNvSpPr>
          <p:nvPr>
            <p:ph idx="1"/>
          </p:nvPr>
        </p:nvSpPr>
        <p:spPr>
          <a:xfrm>
            <a:off x="838200" y="2030237"/>
            <a:ext cx="10515600" cy="4251960"/>
          </a:xfrm>
        </p:spPr>
        <p:txBody>
          <a:bodyPr>
            <a:normAutofit/>
          </a:bodyPr>
          <a:lstStyle/>
          <a:p>
            <a:pPr marL="0" indent="0">
              <a:buNone/>
            </a:pPr>
            <a:r>
              <a:rPr lang="en-US" sz="2400" dirty="0"/>
              <a:t>Bansal, Lovish. “NASA: Asteroids Classification.” </a:t>
            </a:r>
            <a:r>
              <a:rPr lang="en-US" sz="2400" i="1" dirty="0"/>
              <a:t>Www.kaggle.com</a:t>
            </a:r>
            <a:r>
              <a:rPr lang="en-US" sz="2400" dirty="0"/>
              <a:t>, </a:t>
            </a:r>
            <a:r>
              <a:rPr lang="en-US" sz="2400" u="sng" dirty="0">
                <a:hlinkClick r:id="rId2"/>
              </a:rPr>
              <a:t>www.kaggle.com/datasets/lovishbansal123/nasa-asteroids-classification</a:t>
            </a:r>
            <a:r>
              <a:rPr lang="en-US" sz="2400" dirty="0"/>
              <a:t>.</a:t>
            </a:r>
          </a:p>
          <a:p>
            <a:pPr marL="0" indent="0">
              <a:buNone/>
            </a:pPr>
            <a:r>
              <a:rPr lang="en-US" sz="2400" dirty="0"/>
              <a:t>“Mean Anomaly.” </a:t>
            </a:r>
            <a:r>
              <a:rPr lang="en-US" sz="2400" i="1" dirty="0"/>
              <a:t>Wikipedia</a:t>
            </a:r>
            <a:r>
              <a:rPr lang="en-US" sz="2400" dirty="0"/>
              <a:t>, 1 Dec. 2021, </a:t>
            </a:r>
            <a:r>
              <a:rPr lang="en-US" sz="2400" dirty="0">
                <a:hlinkClick r:id="rId3"/>
              </a:rPr>
              <a:t>en.wikipedia.org/wiki/</a:t>
            </a:r>
            <a:r>
              <a:rPr lang="en-US" sz="2400" dirty="0" err="1">
                <a:hlinkClick r:id="rId3"/>
              </a:rPr>
              <a:t>Mean_anomaly</a:t>
            </a:r>
            <a:r>
              <a:rPr lang="en-US" sz="2400" dirty="0"/>
              <a:t>.</a:t>
            </a:r>
          </a:p>
          <a:p>
            <a:pPr marL="0" indent="0">
              <a:buNone/>
            </a:pPr>
            <a:r>
              <a:rPr lang="en-US" sz="2400" dirty="0"/>
              <a:t>NASA. “Orbits and Kepler’s Laws - NASA Science.” </a:t>
            </a:r>
            <a:r>
              <a:rPr lang="en-US" sz="2400" i="1" dirty="0"/>
              <a:t>Science.nasa.gov</a:t>
            </a:r>
            <a:r>
              <a:rPr lang="en-US" sz="2400" dirty="0"/>
              <a:t>, NASA, 26 June 2008, </a:t>
            </a:r>
            <a:r>
              <a:rPr lang="en-US" sz="2400" dirty="0">
                <a:hlinkClick r:id="rId4"/>
              </a:rPr>
              <a:t>science.nasa.gov/resource/orbits-and-</a:t>
            </a:r>
            <a:r>
              <a:rPr lang="en-US" sz="2400" dirty="0" err="1">
                <a:hlinkClick r:id="rId4"/>
              </a:rPr>
              <a:t>keplers</a:t>
            </a:r>
            <a:r>
              <a:rPr lang="en-US" sz="2400" dirty="0">
                <a:hlinkClick r:id="rId4"/>
              </a:rPr>
              <a:t>-laws</a:t>
            </a:r>
            <a:r>
              <a:rPr lang="en-US" sz="2400" dirty="0"/>
              <a:t>.</a:t>
            </a:r>
          </a:p>
          <a:p>
            <a:pPr marL="0" indent="0">
              <a:buNone/>
            </a:pPr>
            <a:r>
              <a:rPr lang="en-US" sz="2400" dirty="0"/>
              <a:t>“Tisserand’s Parameter.” </a:t>
            </a:r>
            <a:r>
              <a:rPr lang="en-US" sz="2400" i="1" dirty="0"/>
              <a:t>Wikipedia</a:t>
            </a:r>
            <a:r>
              <a:rPr lang="en-US" sz="2400" dirty="0"/>
              <a:t>, Wikimedia Foundation, 28 Aug. 2025, </a:t>
            </a:r>
            <a:r>
              <a:rPr lang="en-US" sz="2400" dirty="0">
                <a:hlinkClick r:id="rId5"/>
              </a:rPr>
              <a:t>en.wikipedia.org/wiki/Tisserand%27s_parameter</a:t>
            </a:r>
            <a:r>
              <a:rPr lang="en-US" sz="2400" dirty="0"/>
              <a:t>.</a:t>
            </a:r>
          </a:p>
          <a:p>
            <a:endParaRPr lang="en-US" sz="2200" dirty="0"/>
          </a:p>
        </p:txBody>
      </p:sp>
    </p:spTree>
    <p:extLst>
      <p:ext uri="{BB962C8B-B14F-4D97-AF65-F5344CB8AC3E}">
        <p14:creationId xmlns:p14="http://schemas.microsoft.com/office/powerpoint/2010/main" val="347112428"/>
      </p:ext>
    </p:extLst>
  </p:cSld>
  <p:clrMapOvr>
    <a:masterClrMapping/>
  </p:clrMapOvr>
  <mc:AlternateContent xmlns:mc="http://schemas.openxmlformats.org/markup-compatibility/2006" xmlns:p14="http://schemas.microsoft.com/office/powerpoint/2010/main">
    <mc:Choice Requires="p14">
      <p:transition spd="slow" p14:dur="2000" advTm="12447"/>
    </mc:Choice>
    <mc:Fallback xmlns="">
      <p:transition spd="slow" advTm="1244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436DE-E42D-DC8E-6F2B-69E8C0A1C22F}"/>
              </a:ext>
            </a:extLst>
          </p:cNvPr>
          <p:cNvSpPr>
            <a:spLocks noGrp="1"/>
          </p:cNvSpPr>
          <p:nvPr>
            <p:ph type="title"/>
          </p:nvPr>
        </p:nvSpPr>
        <p:spPr>
          <a:xfrm>
            <a:off x="841248" y="548640"/>
            <a:ext cx="3764370" cy="1421354"/>
          </a:xfrm>
        </p:spPr>
        <p:txBody>
          <a:bodyPr>
            <a:normAutofit fontScale="90000"/>
          </a:bodyPr>
          <a:lstStyle/>
          <a:p>
            <a:r>
              <a:rPr lang="en-US" sz="5400" dirty="0"/>
              <a:t>The Dataset</a:t>
            </a:r>
          </a:p>
        </p:txBody>
      </p:sp>
      <p:sp>
        <p:nvSpPr>
          <p:cNvPr id="3" name="Content Placeholder 2">
            <a:extLst>
              <a:ext uri="{FF2B5EF4-FFF2-40B4-BE49-F238E27FC236}">
                <a16:creationId xmlns:a16="http://schemas.microsoft.com/office/drawing/2014/main" id="{6549755E-2731-BC04-2D87-9AC24C214995}"/>
              </a:ext>
            </a:extLst>
          </p:cNvPr>
          <p:cNvSpPr>
            <a:spLocks noGrp="1"/>
          </p:cNvSpPr>
          <p:nvPr>
            <p:ph idx="1"/>
          </p:nvPr>
        </p:nvSpPr>
        <p:spPr>
          <a:xfrm>
            <a:off x="517712" y="552091"/>
            <a:ext cx="10833041" cy="5431536"/>
          </a:xfrm>
        </p:spPr>
        <p:txBody>
          <a:bodyPr anchor="ctr">
            <a:normAutofit/>
          </a:bodyPr>
          <a:lstStyle/>
          <a:p>
            <a:r>
              <a:rPr lang="en-US" sz="2200" dirty="0"/>
              <a:t>NASA: Asteroids Classification</a:t>
            </a:r>
          </a:p>
          <a:p>
            <a:r>
              <a:rPr lang="en-US" sz="2200" dirty="0"/>
              <a:t>URL: </a:t>
            </a:r>
            <a:r>
              <a:rPr lang="en-US" sz="2200" dirty="0">
                <a:hlinkClick r:id="rId3"/>
              </a:rPr>
              <a:t>https://www.kaggle.com/datasets/lovishbansal123/nasa-asteroids-classification/data</a:t>
            </a:r>
            <a:r>
              <a:rPr lang="en-US" sz="2200" dirty="0"/>
              <a:t> </a:t>
            </a:r>
          </a:p>
        </p:txBody>
      </p:sp>
    </p:spTree>
    <p:extLst>
      <p:ext uri="{BB962C8B-B14F-4D97-AF65-F5344CB8AC3E}">
        <p14:creationId xmlns:p14="http://schemas.microsoft.com/office/powerpoint/2010/main" val="35829468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5980"/>
    </mc:Choice>
    <mc:Fallback xmlns="">
      <p:transition spd="slow" advTm="598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6C172D4-696B-E47B-7DA8-A5D4A3A6D1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8D6C1E-EE62-0273-B27C-4D15B5810609}"/>
              </a:ext>
            </a:extLst>
          </p:cNvPr>
          <p:cNvSpPr>
            <a:spLocks noGrp="1"/>
          </p:cNvSpPr>
          <p:nvPr>
            <p:ph type="title"/>
          </p:nvPr>
        </p:nvSpPr>
        <p:spPr/>
        <p:txBody>
          <a:bodyPr>
            <a:normAutofit/>
          </a:bodyPr>
          <a:lstStyle/>
          <a:p>
            <a:r>
              <a:rPr lang="en-US" sz="5400" dirty="0"/>
              <a:t>The Process</a:t>
            </a:r>
          </a:p>
        </p:txBody>
      </p:sp>
      <p:sp>
        <p:nvSpPr>
          <p:cNvPr id="3" name="Content Placeholder 2">
            <a:extLst>
              <a:ext uri="{FF2B5EF4-FFF2-40B4-BE49-F238E27FC236}">
                <a16:creationId xmlns:a16="http://schemas.microsoft.com/office/drawing/2014/main" id="{E1028F36-7C03-DCF8-248E-749F8A731D21}"/>
              </a:ext>
            </a:extLst>
          </p:cNvPr>
          <p:cNvSpPr>
            <a:spLocks noGrp="1"/>
          </p:cNvSpPr>
          <p:nvPr>
            <p:ph idx="1"/>
          </p:nvPr>
        </p:nvSpPr>
        <p:spPr>
          <a:xfrm>
            <a:off x="838200" y="2124366"/>
            <a:ext cx="10515600" cy="4251960"/>
          </a:xfrm>
        </p:spPr>
        <p:txBody>
          <a:bodyPr>
            <a:normAutofit/>
          </a:bodyPr>
          <a:lstStyle/>
          <a:p>
            <a:r>
              <a:rPr lang="en-US" sz="2200" dirty="0"/>
              <a:t>EDA (exploratory data analysis)</a:t>
            </a:r>
          </a:p>
          <a:p>
            <a:r>
              <a:rPr lang="en-US" sz="2200" dirty="0"/>
              <a:t>PCA (principal component analysis)</a:t>
            </a:r>
          </a:p>
          <a:p>
            <a:r>
              <a:rPr lang="en-US" sz="2200" dirty="0"/>
              <a:t>Agglomerative Clustering</a:t>
            </a:r>
          </a:p>
          <a:p>
            <a:r>
              <a:rPr lang="en-US" sz="2200" dirty="0"/>
              <a:t>K-Means</a:t>
            </a:r>
          </a:p>
          <a:p>
            <a:r>
              <a:rPr lang="en-US" sz="2200" dirty="0"/>
              <a:t>NMF (non-negative matrix factorization)</a:t>
            </a:r>
          </a:p>
          <a:p>
            <a:r>
              <a:rPr lang="en-US" sz="2200" dirty="0"/>
              <a:t>Comparison of Approaches Used</a:t>
            </a:r>
          </a:p>
          <a:p>
            <a:r>
              <a:rPr lang="en-US" sz="2200" dirty="0"/>
              <a:t>Recommendation for Practical Applications</a:t>
            </a:r>
          </a:p>
          <a:p>
            <a:r>
              <a:rPr lang="en-US" sz="2200" dirty="0"/>
              <a:t>Code and slides are available on </a:t>
            </a:r>
            <a:r>
              <a:rPr lang="en-US" sz="2200" dirty="0" err="1"/>
              <a:t>Github</a:t>
            </a:r>
            <a:r>
              <a:rPr lang="en-US" sz="2200" dirty="0"/>
              <a:t> at </a:t>
            </a:r>
            <a:r>
              <a:rPr lang="en-US" sz="2200" dirty="0">
                <a:hlinkClick r:id="rId3"/>
              </a:rPr>
              <a:t>https://github.com/Kate-Zilla/NASA-asteriod-classification</a:t>
            </a:r>
            <a:r>
              <a:rPr lang="en-US" sz="2200" dirty="0"/>
              <a:t> </a:t>
            </a:r>
          </a:p>
          <a:p>
            <a:pPr marL="0" indent="0">
              <a:buNone/>
            </a:pPr>
            <a:r>
              <a:rPr lang="en-US" sz="2200" dirty="0"/>
              <a:t> </a:t>
            </a:r>
            <a:endParaRPr lang="en-US" sz="1800" dirty="0"/>
          </a:p>
          <a:p>
            <a:endParaRPr lang="en-US" sz="2200" dirty="0"/>
          </a:p>
        </p:txBody>
      </p:sp>
    </p:spTree>
    <p:extLst>
      <p:ext uri="{BB962C8B-B14F-4D97-AF65-F5344CB8AC3E}">
        <p14:creationId xmlns:p14="http://schemas.microsoft.com/office/powerpoint/2010/main" val="36613595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2982"/>
    </mc:Choice>
    <mc:Fallback xmlns="">
      <p:transition spd="slow" advTm="1298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5BF38-713B-36F3-F44A-4B36951D3317}"/>
              </a:ext>
            </a:extLst>
          </p:cNvPr>
          <p:cNvSpPr>
            <a:spLocks noGrp="1"/>
          </p:cNvSpPr>
          <p:nvPr>
            <p:ph type="title"/>
          </p:nvPr>
        </p:nvSpPr>
        <p:spPr>
          <a:xfrm>
            <a:off x="223220" y="-54057"/>
            <a:ext cx="10352892" cy="1783080"/>
          </a:xfrm>
        </p:spPr>
        <p:txBody>
          <a:bodyPr anchor="b">
            <a:normAutofit/>
          </a:bodyPr>
          <a:lstStyle/>
          <a:p>
            <a:r>
              <a:rPr lang="en-US" sz="5400" dirty="0"/>
              <a:t>EDA (exploratory data analysis)</a:t>
            </a:r>
          </a:p>
        </p:txBody>
      </p:sp>
      <p:sp>
        <p:nvSpPr>
          <p:cNvPr id="3" name="Content Placeholder 2">
            <a:extLst>
              <a:ext uri="{FF2B5EF4-FFF2-40B4-BE49-F238E27FC236}">
                <a16:creationId xmlns:a16="http://schemas.microsoft.com/office/drawing/2014/main" id="{370B0B17-B55C-CD2D-D288-D43DB91FDF3C}"/>
              </a:ext>
            </a:extLst>
          </p:cNvPr>
          <p:cNvSpPr>
            <a:spLocks noGrp="1"/>
          </p:cNvSpPr>
          <p:nvPr>
            <p:ph idx="1"/>
          </p:nvPr>
        </p:nvSpPr>
        <p:spPr>
          <a:xfrm>
            <a:off x="660251" y="2343553"/>
            <a:ext cx="6894576" cy="3483864"/>
          </a:xfrm>
        </p:spPr>
        <p:txBody>
          <a:bodyPr>
            <a:normAutofit fontScale="92500" lnSpcReduction="10000"/>
          </a:bodyPr>
          <a:lstStyle/>
          <a:p>
            <a:r>
              <a:rPr lang="en-US" sz="1900" dirty="0"/>
              <a:t>Initial visualizations revealed a large amount of redundancy in the data, most significantly due to measurements replicated in a number of units. Data was therefore cleaned to only one version per type of measurement, reflecting the most readable/appropriate unit for the specific trait measured. </a:t>
            </a:r>
          </a:p>
          <a:p>
            <a:pPr lvl="1"/>
            <a:r>
              <a:rPr lang="en-US" sz="1500" dirty="0"/>
              <a:t>LD vs kilometers, </a:t>
            </a:r>
            <a:r>
              <a:rPr lang="en-US" sz="1500" dirty="0" err="1"/>
              <a:t>etc</a:t>
            </a:r>
            <a:endParaRPr lang="en-US" sz="1500" dirty="0"/>
          </a:p>
          <a:p>
            <a:r>
              <a:rPr lang="en-US" sz="1900" dirty="0"/>
              <a:t>Constant columns were also dropped</a:t>
            </a:r>
          </a:p>
          <a:p>
            <a:pPr lvl="1"/>
            <a:r>
              <a:rPr lang="en-US" sz="1500" dirty="0"/>
              <a:t>Orbiting body = earth</a:t>
            </a:r>
          </a:p>
          <a:p>
            <a:pPr lvl="1"/>
            <a:r>
              <a:rPr lang="en-US" sz="1500" dirty="0"/>
              <a:t>Equinox = J2000</a:t>
            </a:r>
          </a:p>
          <a:p>
            <a:r>
              <a:rPr lang="en-US" sz="1900" dirty="0"/>
              <a:t>Timestamps were also removed, as they represent when something happened not how it related structurally with the other asteroid features. </a:t>
            </a:r>
          </a:p>
          <a:p>
            <a:r>
              <a:rPr lang="en-US" sz="1900" dirty="0"/>
              <a:t>Booleans were mapped to integers</a:t>
            </a:r>
          </a:p>
          <a:p>
            <a:endParaRPr lang="en-US" sz="1900" dirty="0"/>
          </a:p>
          <a:p>
            <a:pPr marL="0" indent="0">
              <a:buNone/>
            </a:pPr>
            <a:endParaRPr lang="en-US" sz="1900" dirty="0"/>
          </a:p>
        </p:txBody>
      </p:sp>
    </p:spTree>
    <p:extLst>
      <p:ext uri="{BB962C8B-B14F-4D97-AF65-F5344CB8AC3E}">
        <p14:creationId xmlns:p14="http://schemas.microsoft.com/office/powerpoint/2010/main" val="33214735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5932"/>
    </mc:Choice>
    <mc:Fallback xmlns="">
      <p:transition spd="slow" advTm="3593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812ABB8-CC2F-5FD3-FD70-44038633216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D5F15-82FE-2F27-1C7F-DB6061BDDC9D}"/>
              </a:ext>
            </a:extLst>
          </p:cNvPr>
          <p:cNvSpPr>
            <a:spLocks noGrp="1"/>
          </p:cNvSpPr>
          <p:nvPr>
            <p:ph idx="1"/>
          </p:nvPr>
        </p:nvSpPr>
        <p:spPr>
          <a:xfrm>
            <a:off x="640080" y="2706624"/>
            <a:ext cx="5227105" cy="3483864"/>
          </a:xfrm>
        </p:spPr>
        <p:txBody>
          <a:bodyPr>
            <a:normAutofit/>
          </a:bodyPr>
          <a:lstStyle/>
          <a:p>
            <a:r>
              <a:rPr lang="en-US" sz="1900" dirty="0"/>
              <a:t>Then I had to do some research. </a:t>
            </a:r>
          </a:p>
          <a:p>
            <a:r>
              <a:rPr lang="en-US" sz="1900" dirty="0"/>
              <a:t>Aphelion Distance, Perihelion Distance, and Semi-Major Axis are all mathematically related, so I created a correlation matrix. </a:t>
            </a:r>
          </a:p>
          <a:p>
            <a:r>
              <a:rPr lang="en-US" sz="1900" dirty="0"/>
              <a:t>Aphelion Distance and Semi-Major Axis had the strongest correlation, so I dropped Aphelion Dist. </a:t>
            </a:r>
          </a:p>
          <a:p>
            <a:endParaRPr lang="en-US" sz="1900" dirty="0"/>
          </a:p>
          <a:p>
            <a:pPr marL="0" indent="0">
              <a:buNone/>
            </a:pPr>
            <a:endParaRPr lang="en-US" sz="1900" dirty="0"/>
          </a:p>
        </p:txBody>
      </p:sp>
      <p:pic>
        <p:nvPicPr>
          <p:cNvPr id="5" name="Picture 4">
            <a:extLst>
              <a:ext uri="{FF2B5EF4-FFF2-40B4-BE49-F238E27FC236}">
                <a16:creationId xmlns:a16="http://schemas.microsoft.com/office/drawing/2014/main" id="{525F7C41-CB31-0029-B7F7-7DA0770698F3}"/>
              </a:ext>
            </a:extLst>
          </p:cNvPr>
          <p:cNvPicPr>
            <a:picLocks noChangeAspect="1"/>
          </p:cNvPicPr>
          <p:nvPr/>
        </p:nvPicPr>
        <p:blipFill>
          <a:blip r:embed="rId3"/>
          <a:stretch>
            <a:fillRect/>
          </a:stretch>
        </p:blipFill>
        <p:spPr>
          <a:xfrm>
            <a:off x="6324817" y="2706624"/>
            <a:ext cx="5622851" cy="1328838"/>
          </a:xfrm>
          <a:prstGeom prst="rect">
            <a:avLst/>
          </a:prstGeom>
        </p:spPr>
      </p:pic>
      <p:sp>
        <p:nvSpPr>
          <p:cNvPr id="8" name="Title 1">
            <a:extLst>
              <a:ext uri="{FF2B5EF4-FFF2-40B4-BE49-F238E27FC236}">
                <a16:creationId xmlns:a16="http://schemas.microsoft.com/office/drawing/2014/main" id="{275DCB5E-F34D-8621-2B42-14F74D1612B5}"/>
              </a:ext>
            </a:extLst>
          </p:cNvPr>
          <p:cNvSpPr txBox="1">
            <a:spLocks/>
          </p:cNvSpPr>
          <p:nvPr/>
        </p:nvSpPr>
        <p:spPr>
          <a:xfrm>
            <a:off x="223220" y="-54057"/>
            <a:ext cx="10352892" cy="178308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r>
              <a:rPr lang="en-US" sz="5400"/>
              <a:t>EDA (exploratory data analysis)</a:t>
            </a:r>
            <a:endParaRPr lang="en-US" sz="5400" dirty="0"/>
          </a:p>
        </p:txBody>
      </p:sp>
    </p:spTree>
    <p:extLst>
      <p:ext uri="{BB962C8B-B14F-4D97-AF65-F5344CB8AC3E}">
        <p14:creationId xmlns:p14="http://schemas.microsoft.com/office/powerpoint/2010/main" val="26356552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5932"/>
    </mc:Choice>
    <mc:Fallback xmlns="">
      <p:transition spd="slow" advTm="3593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B02A582-EB05-AA1B-185E-25F36CB50C9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68F027F-B807-A204-9064-FD3C0C40CAB9}"/>
              </a:ext>
            </a:extLst>
          </p:cNvPr>
          <p:cNvPicPr>
            <a:picLocks noChangeAspect="1"/>
          </p:cNvPicPr>
          <p:nvPr/>
        </p:nvPicPr>
        <p:blipFill>
          <a:blip r:embed="rId3"/>
          <a:srcRect b="4695"/>
          <a:stretch>
            <a:fillRect/>
          </a:stretch>
        </p:blipFill>
        <p:spPr>
          <a:xfrm>
            <a:off x="4636008" y="10"/>
            <a:ext cx="7552815" cy="6856310"/>
          </a:xfrm>
          <a:prstGeom prst="rect">
            <a:avLst/>
          </a:prstGeom>
          <a:ln>
            <a:noFill/>
          </a:ln>
          <a:effectLst/>
        </p:spPr>
      </p:pic>
      <p:sp>
        <p:nvSpPr>
          <p:cNvPr id="2" name="Title 1">
            <a:extLst>
              <a:ext uri="{FF2B5EF4-FFF2-40B4-BE49-F238E27FC236}">
                <a16:creationId xmlns:a16="http://schemas.microsoft.com/office/drawing/2014/main" id="{613E5F2D-16B3-F065-C899-A98EF9A68524}"/>
              </a:ext>
            </a:extLst>
          </p:cNvPr>
          <p:cNvSpPr>
            <a:spLocks noGrp="1"/>
          </p:cNvSpPr>
          <p:nvPr>
            <p:ph type="title"/>
          </p:nvPr>
        </p:nvSpPr>
        <p:spPr>
          <a:xfrm>
            <a:off x="680322" y="753228"/>
            <a:ext cx="3679028" cy="1080938"/>
          </a:xfrm>
        </p:spPr>
        <p:txBody>
          <a:bodyPr>
            <a:normAutofit/>
          </a:bodyPr>
          <a:lstStyle/>
          <a:p>
            <a:r>
              <a:rPr lang="en-US" sz="3200"/>
              <a:t>More on the EDA</a:t>
            </a:r>
          </a:p>
        </p:txBody>
      </p:sp>
      <p:sp>
        <p:nvSpPr>
          <p:cNvPr id="3" name="Content Placeholder 2">
            <a:extLst>
              <a:ext uri="{FF2B5EF4-FFF2-40B4-BE49-F238E27FC236}">
                <a16:creationId xmlns:a16="http://schemas.microsoft.com/office/drawing/2014/main" id="{A02A4819-C13E-26D6-C437-A22838DCA341}"/>
              </a:ext>
            </a:extLst>
          </p:cNvPr>
          <p:cNvSpPr>
            <a:spLocks noGrp="1"/>
          </p:cNvSpPr>
          <p:nvPr>
            <p:ph idx="1"/>
          </p:nvPr>
        </p:nvSpPr>
        <p:spPr>
          <a:xfrm>
            <a:off x="680322" y="2336873"/>
            <a:ext cx="3581635" cy="3599316"/>
          </a:xfrm>
        </p:spPr>
        <p:txBody>
          <a:bodyPr>
            <a:normAutofit/>
          </a:bodyPr>
          <a:lstStyle/>
          <a:p>
            <a:r>
              <a:rPr lang="en-US" sz="900" dirty="0"/>
              <a:t>The heatmap for the subsequent correlation matrix of all features showed the strongest correlations between </a:t>
            </a:r>
          </a:p>
          <a:p>
            <a:pPr lvl="1"/>
            <a:r>
              <a:rPr lang="en-US" sz="900" dirty="0"/>
              <a:t>Orbital Period &amp; Semi-Major Axis</a:t>
            </a:r>
          </a:p>
          <a:p>
            <a:pPr lvl="1"/>
            <a:r>
              <a:rPr lang="en-US" sz="900" dirty="0"/>
              <a:t>Epoch Osculation &amp; Perihelion Time</a:t>
            </a:r>
          </a:p>
          <a:p>
            <a:pPr lvl="1"/>
            <a:r>
              <a:rPr lang="en-US" sz="900" dirty="0"/>
              <a:t>Jupiter Tisserand Invariant &amp; Mean Motion</a:t>
            </a:r>
          </a:p>
          <a:p>
            <a:r>
              <a:rPr lang="en-US" sz="900" dirty="0"/>
              <a:t>After some research on Wikipedia &amp; NASA’s website, these relationships can be explained by:</a:t>
            </a:r>
          </a:p>
          <a:p>
            <a:pPr lvl="1"/>
            <a:r>
              <a:rPr lang="en-US" sz="900" dirty="0"/>
              <a:t>Kepler’s Third Law of Planetary Motion</a:t>
            </a:r>
          </a:p>
          <a:p>
            <a:pPr lvl="1"/>
            <a:r>
              <a:rPr lang="en-US" sz="900" dirty="0"/>
              <a:t>The Mathematical Definition of Mean Anomaly</a:t>
            </a:r>
          </a:p>
          <a:p>
            <a:pPr lvl="1"/>
            <a:r>
              <a:rPr lang="en-US" sz="900" dirty="0"/>
              <a:t>The definition of the Tissarand Invariant (aka Parameter)</a:t>
            </a:r>
          </a:p>
          <a:p>
            <a:r>
              <a:rPr lang="en-US" sz="900" dirty="0"/>
              <a:t>Therefore, I dropped the following features:</a:t>
            </a:r>
          </a:p>
          <a:p>
            <a:pPr lvl="1"/>
            <a:r>
              <a:rPr lang="en-US" sz="900" dirty="0"/>
              <a:t>Orbital Period, because it is directly derived from the Semi-Major Axis</a:t>
            </a:r>
          </a:p>
          <a:p>
            <a:pPr lvl="1"/>
            <a:r>
              <a:rPr lang="en-US" sz="900" dirty="0"/>
              <a:t>Epoch Osculation, because it is linearly related to Perihelion Time</a:t>
            </a:r>
          </a:p>
          <a:p>
            <a:pPr lvl="1"/>
            <a:r>
              <a:rPr lang="en-US" sz="900" dirty="0"/>
              <a:t>Mean Motion, as it is a mathematical derivative of the Semi-Major Axis, while the Jupiter Tisserand holds a greater depth of information</a:t>
            </a:r>
          </a:p>
          <a:p>
            <a:pPr lvl="1"/>
            <a:endParaRPr lang="en-US" sz="900" dirty="0"/>
          </a:p>
        </p:txBody>
      </p:sp>
    </p:spTree>
    <p:extLst>
      <p:ext uri="{BB962C8B-B14F-4D97-AF65-F5344CB8AC3E}">
        <p14:creationId xmlns:p14="http://schemas.microsoft.com/office/powerpoint/2010/main" val="992255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2090"/>
    </mc:Choice>
    <mc:Fallback xmlns="">
      <p:transition spd="slow" advTm="3209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55CA935-C13F-1D92-8C56-A64B4AD3AF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A97483-F488-FF29-49C6-81955B0ED5D1}"/>
              </a:ext>
            </a:extLst>
          </p:cNvPr>
          <p:cNvSpPr>
            <a:spLocks noGrp="1"/>
          </p:cNvSpPr>
          <p:nvPr>
            <p:ph type="title"/>
          </p:nvPr>
        </p:nvSpPr>
        <p:spPr>
          <a:xfrm>
            <a:off x="640080" y="0"/>
            <a:ext cx="6894576" cy="1783080"/>
          </a:xfrm>
        </p:spPr>
        <p:txBody>
          <a:bodyPr anchor="b">
            <a:normAutofit/>
          </a:bodyPr>
          <a:lstStyle/>
          <a:p>
            <a:r>
              <a:rPr lang="en-US" sz="5400" dirty="0"/>
              <a:t>More on the EDA</a:t>
            </a:r>
          </a:p>
        </p:txBody>
      </p:sp>
      <p:sp>
        <p:nvSpPr>
          <p:cNvPr id="3" name="Content Placeholder 2">
            <a:extLst>
              <a:ext uri="{FF2B5EF4-FFF2-40B4-BE49-F238E27FC236}">
                <a16:creationId xmlns:a16="http://schemas.microsoft.com/office/drawing/2014/main" id="{5BA9BC28-7F25-F9FD-5423-E7D7962C9813}"/>
              </a:ext>
            </a:extLst>
          </p:cNvPr>
          <p:cNvSpPr>
            <a:spLocks noGrp="1"/>
          </p:cNvSpPr>
          <p:nvPr>
            <p:ph idx="1"/>
          </p:nvPr>
        </p:nvSpPr>
        <p:spPr>
          <a:xfrm>
            <a:off x="640080" y="2706624"/>
            <a:ext cx="6358597" cy="3483864"/>
          </a:xfrm>
        </p:spPr>
        <p:txBody>
          <a:bodyPr>
            <a:normAutofit/>
          </a:bodyPr>
          <a:lstStyle/>
          <a:p>
            <a:r>
              <a:rPr lang="en-US" sz="1900" dirty="0"/>
              <a:t>Finally, there is a high correlation between minimum estimated diameter and maximum estimated diameter for each asteroid. Since the two are calculated using a standard uncertainty based on uncertain albedo in space, I replaced both columns with their mean value as a reasonable approximation. </a:t>
            </a:r>
            <a:endParaRPr lang="en-US" sz="1500" dirty="0"/>
          </a:p>
        </p:txBody>
      </p:sp>
      <p:pic>
        <p:nvPicPr>
          <p:cNvPr id="6" name="Picture 5">
            <a:extLst>
              <a:ext uri="{FF2B5EF4-FFF2-40B4-BE49-F238E27FC236}">
                <a16:creationId xmlns:a16="http://schemas.microsoft.com/office/drawing/2014/main" id="{D8FD3C85-42A4-4B9D-743C-A19EF7AC7603}"/>
              </a:ext>
            </a:extLst>
          </p:cNvPr>
          <p:cNvPicPr>
            <a:picLocks noChangeAspect="1"/>
          </p:cNvPicPr>
          <p:nvPr/>
        </p:nvPicPr>
        <p:blipFill>
          <a:blip r:embed="rId3"/>
          <a:stretch>
            <a:fillRect/>
          </a:stretch>
        </p:blipFill>
        <p:spPr>
          <a:xfrm>
            <a:off x="7204610" y="1367309"/>
            <a:ext cx="4582164" cy="3724795"/>
          </a:xfrm>
          <a:prstGeom prst="rect">
            <a:avLst/>
          </a:prstGeom>
        </p:spPr>
      </p:pic>
    </p:spTree>
    <p:extLst>
      <p:ext uri="{BB962C8B-B14F-4D97-AF65-F5344CB8AC3E}">
        <p14:creationId xmlns:p14="http://schemas.microsoft.com/office/powerpoint/2010/main" val="36944749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2090"/>
    </mc:Choice>
    <mc:Fallback xmlns="">
      <p:transition spd="slow" advTm="3209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6ECB3EE-735E-B6C5-CE15-A7EF80256178}"/>
            </a:ext>
          </a:extLst>
        </p:cNvPr>
        <p:cNvGrpSpPr/>
        <p:nvPr/>
      </p:nvGrpSpPr>
      <p:grpSpPr>
        <a:xfrm>
          <a:off x="0" y="0"/>
          <a:ext cx="0" cy="0"/>
          <a:chOff x="0" y="0"/>
          <a:chExt cx="0" cy="0"/>
        </a:xfrm>
      </p:grpSpPr>
      <p:pic>
        <p:nvPicPr>
          <p:cNvPr id="30" name="Picture 29">
            <a:extLst>
              <a:ext uri="{FF2B5EF4-FFF2-40B4-BE49-F238E27FC236}">
                <a16:creationId xmlns:a16="http://schemas.microsoft.com/office/drawing/2014/main" id="{5321D838-2C7E-4177-9DD3-DAC78324A2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2" name="Picture 31">
            <a:extLst>
              <a:ext uri="{FF2B5EF4-FFF2-40B4-BE49-F238E27FC236}">
                <a16:creationId xmlns:a16="http://schemas.microsoft.com/office/drawing/2014/main" id="{0146E45C-1450-4186-B501-74F221F897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34" name="Picture 33">
            <a:extLst>
              <a:ext uri="{FF2B5EF4-FFF2-40B4-BE49-F238E27FC236}">
                <a16:creationId xmlns:a16="http://schemas.microsoft.com/office/drawing/2014/main" id="{EEDDA48B-BC04-4915-ADA3-A1A9522EB0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36" name="Rectangle 35">
            <a:extLst>
              <a:ext uri="{FF2B5EF4-FFF2-40B4-BE49-F238E27FC236}">
                <a16:creationId xmlns:a16="http://schemas.microsoft.com/office/drawing/2014/main" id="{78C9D07A-5A22-4E55-B18A-47CF07E50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7" name="Rectangle 36">
            <a:extLst>
              <a:ext uri="{FF2B5EF4-FFF2-40B4-BE49-F238E27FC236}">
                <a16:creationId xmlns:a16="http://schemas.microsoft.com/office/drawing/2014/main" id="{3D71E629-0739-4A59-972B-A9E9A4500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8" name="Picture 37">
            <a:extLst>
              <a:ext uri="{FF2B5EF4-FFF2-40B4-BE49-F238E27FC236}">
                <a16:creationId xmlns:a16="http://schemas.microsoft.com/office/drawing/2014/main" id="{AF9C2BBD-AAF7-4C85-9BE4-E4C2F52353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39" name="Picture 38">
            <a:extLst>
              <a:ext uri="{FF2B5EF4-FFF2-40B4-BE49-F238E27FC236}">
                <a16:creationId xmlns:a16="http://schemas.microsoft.com/office/drawing/2014/main" id="{AEEF8B78-E487-4E1A-8945-35B4041B02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9" name="Rectangle 28">
            <a:extLst>
              <a:ext uri="{FF2B5EF4-FFF2-40B4-BE49-F238E27FC236}">
                <a16:creationId xmlns:a16="http://schemas.microsoft.com/office/drawing/2014/main" id="{B9B4F0B3-5A15-4AAD-B054-8BA9209872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CCA43FE3-BC3A-4163-B2D9-721AA0F6F4D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33" name="Rectangle 32">
            <a:extLst>
              <a:ext uri="{FF2B5EF4-FFF2-40B4-BE49-F238E27FC236}">
                <a16:creationId xmlns:a16="http://schemas.microsoft.com/office/drawing/2014/main" id="{488AAD42-9F71-4F14-AE1E-C05DCFC60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 name="Title 4">
            <a:extLst>
              <a:ext uri="{FF2B5EF4-FFF2-40B4-BE49-F238E27FC236}">
                <a16:creationId xmlns:a16="http://schemas.microsoft.com/office/drawing/2014/main" id="{7E4D4BFD-11AF-1B66-DE25-F7B095BFC06C}"/>
              </a:ext>
            </a:extLst>
          </p:cNvPr>
          <p:cNvSpPr>
            <a:spLocks noGrp="1"/>
          </p:cNvSpPr>
          <p:nvPr>
            <p:ph type="title"/>
          </p:nvPr>
        </p:nvSpPr>
        <p:spPr>
          <a:xfrm>
            <a:off x="680322" y="2063262"/>
            <a:ext cx="3739278" cy="2661138"/>
          </a:xfrm>
        </p:spPr>
        <p:txBody>
          <a:bodyPr vert="horz" lIns="91440" tIns="45720" rIns="91440" bIns="45720" rtlCol="0" anchor="ctr">
            <a:normAutofit/>
          </a:bodyPr>
          <a:lstStyle/>
          <a:p>
            <a:pPr algn="r"/>
            <a:r>
              <a:rPr lang="en-US" sz="4200">
                <a:solidFill>
                  <a:srgbClr val="FFFFFF"/>
                </a:solidFill>
              </a:rPr>
              <a:t>Final Asteroid Features Correlation Heatmap</a:t>
            </a:r>
          </a:p>
        </p:txBody>
      </p:sp>
      <p:sp>
        <p:nvSpPr>
          <p:cNvPr id="35" name="Rectangle 34">
            <a:extLst>
              <a:ext uri="{FF2B5EF4-FFF2-40B4-BE49-F238E27FC236}">
                <a16:creationId xmlns:a16="http://schemas.microsoft.com/office/drawing/2014/main" id="{61B962C9-BE53-4915-9C0C-B53DCD378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solidFill>
            <a:schemeClr val="bg1"/>
          </a:solidFill>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E704752-0AE8-5044-9C5A-16F7E1BE751C}"/>
              </a:ext>
            </a:extLst>
          </p:cNvPr>
          <p:cNvPicPr>
            <a:picLocks noChangeAspect="1"/>
          </p:cNvPicPr>
          <p:nvPr/>
        </p:nvPicPr>
        <p:blipFill>
          <a:blip r:embed="rId7"/>
          <a:stretch>
            <a:fillRect/>
          </a:stretch>
        </p:blipFill>
        <p:spPr>
          <a:xfrm>
            <a:off x="5814531" y="955591"/>
            <a:ext cx="5186376" cy="4940024"/>
          </a:xfrm>
          <a:prstGeom prst="rect">
            <a:avLst/>
          </a:prstGeom>
          <a:ln>
            <a:noFill/>
          </a:ln>
          <a:effectLst/>
        </p:spPr>
      </p:pic>
    </p:spTree>
    <p:extLst>
      <p:ext uri="{BB962C8B-B14F-4D97-AF65-F5344CB8AC3E}">
        <p14:creationId xmlns:p14="http://schemas.microsoft.com/office/powerpoint/2010/main" val="34263414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32090"/>
    </mc:Choice>
    <mc:Fallback xmlns="">
      <p:transition spd="slow" advTm="32090"/>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ppt/theme/themeOverride10.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ppt/theme/themeOverride11.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ppt/theme/themeOverride12.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ppt/theme/themeOverride13.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ppt/theme/themeOverride14.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ppt/theme/themeOverride2.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ppt/theme/themeOverride3.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ppt/theme/themeOverride4.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ppt/theme/themeOverride5.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ppt/theme/themeOverride6.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ppt/theme/themeOverride7.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ppt/theme/themeOverride8.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ppt/theme/themeOverride9.xml><?xml version="1.0" encoding="utf-8"?>
<a:themeOverride xmlns:a="http://schemas.openxmlformats.org/drawingml/2006/main">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themeOverride>
</file>

<file path=docProps/app.xml><?xml version="1.0" encoding="utf-8"?>
<Properties xmlns="http://schemas.openxmlformats.org/officeDocument/2006/extended-properties" xmlns:vt="http://schemas.openxmlformats.org/officeDocument/2006/docPropsVTypes">
  <Template/>
  <TotalTime>9325</TotalTime>
  <Words>1523</Words>
  <Application>Microsoft Office PowerPoint</Application>
  <PresentationFormat>Widescreen</PresentationFormat>
  <Paragraphs>126</Paragraphs>
  <Slides>20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Aptos</vt:lpstr>
      <vt:lpstr>Arial</vt:lpstr>
      <vt:lpstr>Trebuchet MS</vt:lpstr>
      <vt:lpstr>Berlin</vt:lpstr>
      <vt:lpstr>Predicting Hazardous Asteroids Using Unsupervised Learning Methods</vt:lpstr>
      <vt:lpstr>Defining the Problem</vt:lpstr>
      <vt:lpstr>The Dataset</vt:lpstr>
      <vt:lpstr>The Process</vt:lpstr>
      <vt:lpstr>EDA (exploratory data analysis)</vt:lpstr>
      <vt:lpstr>PowerPoint Presentation</vt:lpstr>
      <vt:lpstr>More on the EDA</vt:lpstr>
      <vt:lpstr>More on the EDA</vt:lpstr>
      <vt:lpstr>Final Asteroid Features Correlation Heatmap</vt:lpstr>
      <vt:lpstr>Histograms of Feature Distributions</vt:lpstr>
      <vt:lpstr>PCA: Principal Component Analysis</vt:lpstr>
      <vt:lpstr>PCA: Principal Component Analysis</vt:lpstr>
      <vt:lpstr>Agglomerative Clustering</vt:lpstr>
      <vt:lpstr>K-Means</vt:lpstr>
      <vt:lpstr>NMF (non-negative matrix factorization)</vt:lpstr>
      <vt:lpstr>Comparison of Approaches Used</vt:lpstr>
      <vt:lpstr>Recommendation for Practical Applications</vt:lpstr>
      <vt:lpstr>PowerPoint Presentation</vt:lpstr>
      <vt:lpstr>Recommendation for Practical Applications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Katie Webb</dc:creator>
  <cp:lastModifiedBy>Katie Webb</cp:lastModifiedBy>
  <cp:revision>39</cp:revision>
  <dcterms:created xsi:type="dcterms:W3CDTF">2025-09-25T00:44:20Z</dcterms:created>
  <dcterms:modified xsi:type="dcterms:W3CDTF">2025-10-05T22:46:57Z</dcterms:modified>
</cp:coreProperties>
</file>