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73" r:id="rId7"/>
    <p:sldId id="260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1" r:id="rId16"/>
    <p:sldId id="270" r:id="rId17"/>
    <p:sldId id="269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EB0FA-D563-4F61-9371-3334AE34769B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08FEF-7E28-443A-AE2A-93A9FF42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81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08FEF-7E28-443A-AE2A-93A9FF42E6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2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7A3CF-43DD-4213-B09E-7AD46FD5C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99E42F-E637-4D88-9E6E-5C3AB84F8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EF6F2-3021-4CAA-91F8-689A2C26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44A8-F107-45F6-B459-7A7CE25CE863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994B9-CC24-45A8-BD2F-2F75DDCA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57A3CA-AC81-460C-9244-ABDBD656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F80-379D-4ED8-A884-4E552F90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05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A584F-7022-4A22-9E40-CE8E2ED3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79C844-0005-4048-A168-FA9FF1DB7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DEB21-C80B-4DFA-A397-7D45449E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44A8-F107-45F6-B459-7A7CE25CE863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977115-E2BE-46A4-8A14-9014A58A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8D86D7-2DEF-42AA-96A6-DB6D3F36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F80-379D-4ED8-A884-4E552F90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84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9C9B41-7A8E-4643-BD11-08195878E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C79184-6DD2-4A4A-87CF-51D7C97B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968901-BB06-4474-AED5-8431CFA4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44A8-F107-45F6-B459-7A7CE25CE863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61F74-E1D3-490D-96DF-D06E8391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1B97F-8AB8-4218-BD62-336A9F6A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F80-379D-4ED8-A884-4E552F90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52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2E5A8-BD4F-447B-AAE1-13EDF518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5068B-C244-41D2-BF7E-CECE5DAA3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2D27A-D25E-4F49-8903-769B08F6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44A8-F107-45F6-B459-7A7CE25CE863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0F5747-4270-494C-8944-7070CEC3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F1A1CE-108C-4FEB-80FB-D1BCEFA9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F80-379D-4ED8-A884-4E552F90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3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11D9B-6134-4008-89D7-90EBE237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1DC94-7028-4E81-9308-DE5F540F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46AD37-D279-491D-B36A-809EDAC4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44A8-F107-45F6-B459-7A7CE25CE863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88C449-B79C-4954-A1F9-E347D2D2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C3563A-744D-4942-BB8A-0E3353F0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F80-379D-4ED8-A884-4E552F90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7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05F24-8752-4C56-9692-493D54B4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CA415F-CFE2-4E43-A3D5-E909BD8A1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EF6A0E-7FA9-454D-92B1-F556008DD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67548E-F66A-4399-8E58-B1FF5AFA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44A8-F107-45F6-B459-7A7CE25CE863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201576-BFE7-4D07-84BE-C718F1A1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1FBA0C-419C-40FE-8BA2-25FE5AE3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F80-379D-4ED8-A884-4E552F90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8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D3994-E2F1-45D1-87E2-346C7FAC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25B2DC-BAC9-47C3-88A4-71BCE27C5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ECF14F-5DE8-4C28-9965-D67EED45B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6D9D2E-117F-4ADC-AE16-A8365078E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1E27E6-FCF6-49DE-B50E-3AC1DE139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9F3FB1-7433-44F6-9F79-5EA0AB26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44A8-F107-45F6-B459-7A7CE25CE863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294E65-546C-4D12-AFE4-22FF8B3F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E89E8C-02D9-4B50-B4FA-D05C59A8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F80-379D-4ED8-A884-4E552F90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84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3CEEF-73EF-471E-AFF3-E91C2B4A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269D2F-45FB-4CCF-B88E-28A0525E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44A8-F107-45F6-B459-7A7CE25CE863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BC51FF-5432-408B-83F5-4BF087DD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4942DB-30F8-496C-A9A3-C2EE1C86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F80-379D-4ED8-A884-4E552F90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74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D22296-1CD8-4FF7-9B59-8CD46958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44A8-F107-45F6-B459-7A7CE25CE863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403BE7-67BA-4CD0-9B92-3575927A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004F83-1C6A-46CD-92E3-39AF211E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F80-379D-4ED8-A884-4E552F90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64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6BA59-89CF-4664-A8CD-C8D4E836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8A5EA-2944-4315-89D8-B62597D3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3373E4-7CAA-4173-9404-AEC085AD0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D22622-19AC-4234-B9D5-F8ADD894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44A8-F107-45F6-B459-7A7CE25CE863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967661-59EA-4785-9197-399745C8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D90DCC-1A7C-4B71-911E-149198BE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F80-379D-4ED8-A884-4E552F90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2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5B374-AA4E-4478-9A74-5770E03F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AD53F3-B169-4E4C-ADAE-CFCCDC9CC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652653-AE60-4457-8A8F-6AC8FA7CF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417A1B-B691-4F88-9721-66DA59A2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44A8-F107-45F6-B459-7A7CE25CE863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329CC4-C562-4FD8-8F01-8E602446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1F1EBB-ED07-42B5-AFA5-7FC810D7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F80-379D-4ED8-A884-4E552F90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8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4FE42-F641-4719-85E6-B46D2373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E4A65D-C354-46C2-8C08-96E6E548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37FBC8-CCDF-4988-A562-DBF1E0B66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44A8-F107-45F6-B459-7A7CE25CE863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22B921-8B65-4A2A-A594-41212768E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6BBBA2-3D0B-4EFC-843B-29A6F480E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8F80-379D-4ED8-A884-4E552F907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dmine.vtserver.bitnamiapp.com/" TargetMode="External"/><Relationship Id="rId2" Type="http://schemas.openxmlformats.org/officeDocument/2006/relationships/hyperlink" Target="http://gitlab.vtserver.bitnamiapp.com/dmieter/a-06-15-labs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C7736-6010-4467-B044-14DB35377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Операционные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9983A9-E5CE-4AD7-9D0B-ED6CB3E33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30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37D88-2EF9-4A11-9739-3B0EE188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868C2-3364-47D8-BB71-6A7DC297B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200" dirty="0"/>
              <a:t>Управление командой</a:t>
            </a:r>
          </a:p>
          <a:p>
            <a:pPr lvl="1"/>
            <a:r>
              <a:rPr lang="en-US" sz="2800" dirty="0"/>
              <a:t>messengers</a:t>
            </a:r>
          </a:p>
          <a:p>
            <a:pPr lvl="1"/>
            <a:r>
              <a:rPr lang="ru-RU" sz="2800" dirty="0"/>
              <a:t>горячие звонки</a:t>
            </a:r>
          </a:p>
          <a:p>
            <a:r>
              <a:rPr lang="ru-RU" sz="3200" dirty="0"/>
              <a:t>Администрирование системы управления проектами</a:t>
            </a:r>
          </a:p>
          <a:p>
            <a:pPr lvl="1"/>
            <a:r>
              <a:rPr lang="ru-RU" sz="2800" dirty="0"/>
              <a:t>структура и детализация проекта, масштабирование задач</a:t>
            </a:r>
          </a:p>
          <a:p>
            <a:pPr lvl="1"/>
            <a:r>
              <a:rPr lang="en-US" sz="2800" dirty="0"/>
              <a:t>scrum, waterfall, agile</a:t>
            </a:r>
            <a:endParaRPr lang="ru-RU" sz="2800" dirty="0"/>
          </a:p>
          <a:p>
            <a:r>
              <a:rPr lang="ru-RU" sz="3200" dirty="0"/>
              <a:t>Распределение бюджета</a:t>
            </a:r>
          </a:p>
          <a:p>
            <a:r>
              <a:rPr lang="ru-RU" sz="3200" dirty="0"/>
              <a:t>Ответственность за результат</a:t>
            </a:r>
          </a:p>
          <a:p>
            <a:pPr lvl="1"/>
            <a:r>
              <a:rPr lang="ru-RU" sz="2800" dirty="0"/>
              <a:t>участие в сдаче проекта</a:t>
            </a:r>
          </a:p>
          <a:p>
            <a:pPr lvl="1"/>
            <a:r>
              <a:rPr lang="ru-RU" sz="2800" dirty="0"/>
              <a:t>анализ результатов (неудач)</a:t>
            </a:r>
          </a:p>
        </p:txBody>
      </p:sp>
    </p:spTree>
    <p:extLst>
      <p:ext uri="{BB962C8B-B14F-4D97-AF65-F5344CB8AC3E}">
        <p14:creationId xmlns:p14="http://schemas.microsoft.com/office/powerpoint/2010/main" val="328818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81327-9F2F-4797-B13A-8053AC25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5F532-1038-4EDA-B19D-E57749945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825625"/>
            <a:ext cx="5974080" cy="4351338"/>
          </a:xfrm>
        </p:spPr>
        <p:txBody>
          <a:bodyPr>
            <a:normAutofit/>
          </a:bodyPr>
          <a:lstStyle/>
          <a:p>
            <a:r>
              <a:rPr lang="ru-RU" dirty="0"/>
              <a:t>Исследование поставленной задачи</a:t>
            </a:r>
          </a:p>
          <a:p>
            <a:pPr lvl="1"/>
            <a:r>
              <a:rPr lang="ru-RU" dirty="0"/>
              <a:t>Изучение теории и практики</a:t>
            </a:r>
          </a:p>
          <a:p>
            <a:pPr lvl="1"/>
            <a:r>
              <a:rPr lang="ru-RU" dirty="0"/>
              <a:t>Взаимодействие с заказчиком</a:t>
            </a:r>
          </a:p>
          <a:p>
            <a:r>
              <a:rPr lang="ru-RU" dirty="0"/>
              <a:t>Разработка решения</a:t>
            </a:r>
          </a:p>
          <a:p>
            <a:pPr lvl="1"/>
            <a:r>
              <a:rPr lang="ru-RU" dirty="0"/>
              <a:t>Архитектура и основные модули</a:t>
            </a:r>
          </a:p>
          <a:p>
            <a:pPr lvl="1"/>
            <a:r>
              <a:rPr lang="ru-RU" dirty="0"/>
              <a:t>Взаимодействие с пользователем</a:t>
            </a:r>
          </a:p>
          <a:p>
            <a:pPr lvl="1"/>
            <a:r>
              <a:rPr lang="ru-RU" dirty="0"/>
              <a:t>Визуальное представление</a:t>
            </a:r>
          </a:p>
          <a:p>
            <a:pPr lvl="1"/>
            <a:r>
              <a:rPr lang="en-US" dirty="0"/>
              <a:t>User Scenarios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DAD0C7A-4DBA-4B63-8C15-4E74CD2B3F3C}"/>
              </a:ext>
            </a:extLst>
          </p:cNvPr>
          <p:cNvSpPr txBox="1">
            <a:spLocks/>
          </p:cNvSpPr>
          <p:nvPr/>
        </p:nvSpPr>
        <p:spPr>
          <a:xfrm>
            <a:off x="6563360" y="1863090"/>
            <a:ext cx="5628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Подготовка документации</a:t>
            </a:r>
          </a:p>
          <a:p>
            <a:pPr lvl="1"/>
            <a:r>
              <a:rPr lang="ru-RU" dirty="0"/>
              <a:t>Для разработки и тестирования</a:t>
            </a:r>
          </a:p>
          <a:p>
            <a:pPr lvl="1"/>
            <a:r>
              <a:rPr lang="ru-RU" dirty="0"/>
              <a:t>Для заказчика</a:t>
            </a:r>
          </a:p>
          <a:p>
            <a:r>
              <a:rPr lang="ru-RU" dirty="0"/>
              <a:t>Использование системы управления проектами</a:t>
            </a:r>
          </a:p>
        </p:txBody>
      </p:sp>
    </p:spTree>
    <p:extLst>
      <p:ext uri="{BB962C8B-B14F-4D97-AF65-F5344CB8AC3E}">
        <p14:creationId xmlns:p14="http://schemas.microsoft.com/office/powerpoint/2010/main" val="183575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EBD90-F097-426B-8C05-CF04B064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Разработчик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ABB42-BF48-4091-8245-D22FEF3B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Разработка приложения/решения</a:t>
            </a:r>
            <a:endParaRPr lang="en-US" sz="3200" dirty="0"/>
          </a:p>
          <a:p>
            <a:pPr lvl="1"/>
            <a:r>
              <a:rPr lang="ru-RU" sz="2800" dirty="0"/>
              <a:t>Выбор средств разработки</a:t>
            </a:r>
          </a:p>
          <a:p>
            <a:pPr lvl="1"/>
            <a:r>
              <a:rPr lang="ru-RU" sz="2800" dirty="0"/>
              <a:t>Исходные коды</a:t>
            </a:r>
          </a:p>
          <a:p>
            <a:pPr lvl="1"/>
            <a:r>
              <a:rPr lang="ru-RU" sz="2800" dirty="0"/>
              <a:t>Скрипты</a:t>
            </a:r>
          </a:p>
          <a:p>
            <a:pPr lvl="1"/>
            <a:r>
              <a:rPr lang="ru-RU" sz="2800" dirty="0"/>
              <a:t>Командные файлы</a:t>
            </a:r>
          </a:p>
          <a:p>
            <a:pPr lvl="1"/>
            <a:r>
              <a:rPr lang="ru-RU" sz="2800" dirty="0"/>
              <a:t>Файлы данных</a:t>
            </a:r>
            <a:endParaRPr lang="en-US" sz="2800" dirty="0"/>
          </a:p>
          <a:p>
            <a:r>
              <a:rPr lang="ru-RU" sz="3200" dirty="0"/>
              <a:t>Базовое (</a:t>
            </a:r>
            <a:r>
              <a:rPr lang="en-US" sz="3200" dirty="0"/>
              <a:t>Dev</a:t>
            </a:r>
            <a:r>
              <a:rPr lang="ru-RU" sz="3200" dirty="0"/>
              <a:t>) тестирование</a:t>
            </a:r>
            <a:endParaRPr lang="en-US" sz="3200" dirty="0"/>
          </a:p>
          <a:p>
            <a:r>
              <a:rPr lang="ru-RU" sz="3200" dirty="0"/>
              <a:t>Взаимодействие с командой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483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A50D6-8C04-4FBD-B8F6-78AED587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Тестировщик</a:t>
            </a:r>
            <a:r>
              <a:rPr lang="en-US" dirty="0"/>
              <a:t> </a:t>
            </a:r>
            <a:r>
              <a:rPr lang="ru-RU"/>
              <a:t>(</a:t>
            </a:r>
            <a:r>
              <a:rPr lang="en-US"/>
              <a:t>Quality </a:t>
            </a:r>
            <a:r>
              <a:rPr lang="en-US" dirty="0"/>
              <a:t>Assurance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2E614-7A58-4050-A408-F6F3F7B06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Изучение документации</a:t>
            </a:r>
          </a:p>
          <a:p>
            <a:r>
              <a:rPr lang="ru-RU" sz="3200" dirty="0"/>
              <a:t>Тестирование</a:t>
            </a:r>
          </a:p>
          <a:p>
            <a:pPr lvl="1"/>
            <a:r>
              <a:rPr lang="ru-RU" sz="2800" dirty="0"/>
              <a:t>Создание синтетических данных </a:t>
            </a:r>
          </a:p>
          <a:p>
            <a:pPr lvl="1"/>
            <a:r>
              <a:rPr lang="ru-RU" sz="2800" dirty="0"/>
              <a:t>Прохождение пользовательских сценариев</a:t>
            </a:r>
          </a:p>
          <a:p>
            <a:pPr lvl="1"/>
            <a:r>
              <a:rPr lang="ru-RU" sz="2800" dirty="0"/>
              <a:t>Проверка </a:t>
            </a:r>
          </a:p>
          <a:p>
            <a:pPr lvl="1"/>
            <a:r>
              <a:rPr lang="ru-RU" sz="2800" dirty="0"/>
              <a:t>Направленный поиск ошибок</a:t>
            </a:r>
          </a:p>
          <a:p>
            <a:r>
              <a:rPr lang="ru-RU" sz="3200" dirty="0"/>
              <a:t>Финальное подтверждение готовности решения</a:t>
            </a:r>
          </a:p>
          <a:p>
            <a:r>
              <a:rPr lang="ru-RU" sz="3200" dirty="0"/>
              <a:t>Взаимодействие с командой</a:t>
            </a:r>
            <a:endParaRPr lang="en-US" sz="3200" dirty="0"/>
          </a:p>
          <a:p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71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098A9-C6AA-4B75-AD2A-1C2710D1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контроля версий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9D7EDC-EF8C-46F3-B472-3B4471AA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ClearCase, Subversion (SVN)</a:t>
            </a:r>
          </a:p>
          <a:p>
            <a:pPr lvl="1"/>
            <a:r>
              <a:rPr lang="ru-RU" sz="2800" dirty="0"/>
              <a:t>централизованные</a:t>
            </a:r>
            <a:endParaRPr lang="en-US" sz="2800" dirty="0"/>
          </a:p>
          <a:p>
            <a:pPr lvl="1"/>
            <a:r>
              <a:rPr lang="ru-RU" sz="2800" dirty="0"/>
              <a:t>информация как список изменений файлов</a:t>
            </a:r>
            <a:endParaRPr lang="en-US" sz="2800" dirty="0"/>
          </a:p>
          <a:p>
            <a:r>
              <a:rPr lang="en-US" sz="3200" dirty="0"/>
              <a:t>GIT</a:t>
            </a:r>
            <a:endParaRPr lang="ru-RU" sz="3200" dirty="0"/>
          </a:p>
          <a:p>
            <a:pPr lvl="1"/>
            <a:r>
              <a:rPr lang="ru-RU" sz="2800" dirty="0"/>
              <a:t>Распределенная</a:t>
            </a:r>
          </a:p>
          <a:p>
            <a:pPr lvl="1"/>
            <a:r>
              <a:rPr lang="ru-RU" sz="2800" dirty="0" err="1"/>
              <a:t>Git</a:t>
            </a:r>
            <a:r>
              <a:rPr lang="ru-RU" sz="2800" dirty="0"/>
              <a:t> считает хранимые данные набором слепков небольшой файловой системы. Каждый раз, когда вы фиксируете текущую версию проекта, </a:t>
            </a:r>
            <a:r>
              <a:rPr lang="ru-RU" sz="2800" dirty="0" err="1"/>
              <a:t>Git</a:t>
            </a:r>
            <a:r>
              <a:rPr lang="ru-RU" sz="2800" dirty="0"/>
              <a:t>, по сути, сохраняет слепок того, как выглядят все файлы проекта на текущий момент. Ради эффективности, если файл не менялся, </a:t>
            </a:r>
            <a:r>
              <a:rPr lang="ru-RU" sz="2800" dirty="0" err="1"/>
              <a:t>Git</a:t>
            </a:r>
            <a:r>
              <a:rPr lang="ru-RU" sz="2800" dirty="0"/>
              <a:t> не сохраняет файл снова, а делает ссылку на ранее сохранённый файл.</a:t>
            </a:r>
          </a:p>
        </p:txBody>
      </p:sp>
    </p:spTree>
    <p:extLst>
      <p:ext uri="{BB962C8B-B14F-4D97-AF65-F5344CB8AC3E}">
        <p14:creationId xmlns:p14="http://schemas.microsoft.com/office/powerpoint/2010/main" val="355723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FB269-8EC5-4B91-BDEC-C2D49465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CB11F7-25A4-47D1-BB33-9AF582E2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8840" cy="4351338"/>
          </a:xfrm>
        </p:spPr>
        <p:txBody>
          <a:bodyPr>
            <a:normAutofit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b="1" dirty="0"/>
              <a:t>git clone</a:t>
            </a:r>
          </a:p>
          <a:p>
            <a:r>
              <a:rPr lang="en-US" b="1" dirty="0"/>
              <a:t>git add</a:t>
            </a:r>
          </a:p>
          <a:p>
            <a:r>
              <a:rPr lang="en-US" dirty="0"/>
              <a:t>git rm</a:t>
            </a:r>
          </a:p>
          <a:p>
            <a:r>
              <a:rPr lang="en-US" b="1" dirty="0"/>
              <a:t>git commit –m</a:t>
            </a:r>
          </a:p>
          <a:p>
            <a:r>
              <a:rPr lang="en-US" b="1" dirty="0"/>
              <a:t>git status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58D8933-A68A-4252-9830-9A6384EF5DD3}"/>
              </a:ext>
            </a:extLst>
          </p:cNvPr>
          <p:cNvSpPr txBox="1">
            <a:spLocks/>
          </p:cNvSpPr>
          <p:nvPr/>
        </p:nvSpPr>
        <p:spPr>
          <a:xfrm>
            <a:off x="7401560" y="1825625"/>
            <a:ext cx="46888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git push</a:t>
            </a:r>
          </a:p>
          <a:p>
            <a:r>
              <a:rPr lang="en-US" b="1" dirty="0"/>
              <a:t>git pull </a:t>
            </a:r>
          </a:p>
          <a:p>
            <a:r>
              <a:rPr lang="en-US" dirty="0"/>
              <a:t>git fetch</a:t>
            </a:r>
          </a:p>
          <a:p>
            <a:r>
              <a:rPr lang="en-US" dirty="0"/>
              <a:t>git merge</a:t>
            </a:r>
          </a:p>
          <a:p>
            <a:r>
              <a:rPr lang="en-US" dirty="0"/>
              <a:t>git log</a:t>
            </a:r>
          </a:p>
          <a:p>
            <a:r>
              <a:rPr lang="en-US" b="1" dirty="0"/>
              <a:t>git checkout</a:t>
            </a:r>
          </a:p>
        </p:txBody>
      </p:sp>
    </p:spTree>
    <p:extLst>
      <p:ext uri="{BB962C8B-B14F-4D97-AF65-F5344CB8AC3E}">
        <p14:creationId xmlns:p14="http://schemas.microsoft.com/office/powerpoint/2010/main" val="425008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8B86A76-A968-4CDA-AFAA-F9F97EB63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92" y="108926"/>
            <a:ext cx="7198724" cy="555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2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FCD1D-EC06-4BCB-972F-508C54DB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4A623-6040-4FA6-B52E-84FCBEBC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http://gitlab.vtserver.bitnamiapp.com/dmieter/a-06-15-labs.git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http://redmine.vtserver.bitnamiapp.com/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05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FCD1D-EC06-4BCB-972F-508C54DB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4A623-6040-4FA6-B52E-84FCBEBC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50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418EB-CEFB-4947-B071-E786913B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0ED1D-ABD5-4FA5-B7CC-78F3B4E7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1742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Теория</a:t>
            </a:r>
          </a:p>
          <a:p>
            <a:r>
              <a:rPr lang="ru-RU" dirty="0"/>
              <a:t>Практика</a:t>
            </a:r>
            <a:endParaRPr lang="en-US" dirty="0"/>
          </a:p>
          <a:p>
            <a:endParaRPr lang="en-US" dirty="0"/>
          </a:p>
          <a:p>
            <a:r>
              <a:rPr lang="ru-RU" dirty="0"/>
              <a:t>Лекционные занятия</a:t>
            </a:r>
          </a:p>
          <a:p>
            <a:pPr lvl="1"/>
            <a:r>
              <a:rPr lang="ru-RU" dirty="0"/>
              <a:t>презентации</a:t>
            </a:r>
          </a:p>
          <a:p>
            <a:r>
              <a:rPr lang="ru-RU" dirty="0"/>
              <a:t>Лабораторные (8 занятий </a:t>
            </a:r>
            <a:r>
              <a:rPr lang="ru-RU" dirty="0">
                <a:latin typeface="Century Gothic" panose="020B0502020202020204" pitchFamily="34" charset="0"/>
              </a:rPr>
              <a:t>≈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 работ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защиты</a:t>
            </a:r>
          </a:p>
          <a:p>
            <a:pPr lvl="1"/>
            <a:r>
              <a:rPr lang="ru-RU" dirty="0"/>
              <a:t>компьютерный класс</a:t>
            </a:r>
            <a:r>
              <a:rPr lang="en-US" dirty="0"/>
              <a:t> / </a:t>
            </a:r>
            <a:r>
              <a:rPr lang="ru-RU" dirty="0"/>
              <a:t>свои ноутбуки</a:t>
            </a:r>
            <a:r>
              <a:rPr lang="en-US" dirty="0"/>
              <a:t> / </a:t>
            </a:r>
            <a:r>
              <a:rPr lang="ru-RU" dirty="0"/>
              <a:t>варианты выполнения лабораторных работ</a:t>
            </a:r>
          </a:p>
          <a:p>
            <a:pPr lvl="1"/>
            <a:r>
              <a:rPr lang="ru-RU" dirty="0"/>
              <a:t>дополнительные баллы</a:t>
            </a:r>
          </a:p>
          <a:p>
            <a:pPr lvl="1"/>
            <a:endParaRPr lang="ru-RU" dirty="0"/>
          </a:p>
          <a:p>
            <a:r>
              <a:rPr lang="ru-RU" dirty="0"/>
              <a:t>Экзамен</a:t>
            </a:r>
          </a:p>
          <a:p>
            <a:pPr lvl="1"/>
            <a:r>
              <a:rPr lang="ru-RU" dirty="0"/>
              <a:t>теория + 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70657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5BA2D-B157-4B24-97CF-2DE351FD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6FAA96-8913-4288-81B7-9E568E36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10515600" cy="467328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История развития</a:t>
            </a:r>
            <a:r>
              <a:rPr lang="en-US" dirty="0"/>
              <a:t> </a:t>
            </a:r>
            <a:r>
              <a:rPr lang="ru-RU" dirty="0"/>
              <a:t>ОС</a:t>
            </a:r>
          </a:p>
          <a:p>
            <a:r>
              <a:rPr lang="ru-RU" dirty="0"/>
              <a:t>Основные концепции и принципы функционирования</a:t>
            </a:r>
          </a:p>
          <a:p>
            <a:pPr lvl="1"/>
            <a:r>
              <a:rPr lang="ru-RU" dirty="0"/>
              <a:t>процессы (в т.ч. демоны и зомби)</a:t>
            </a:r>
          </a:p>
          <a:p>
            <a:pPr lvl="1"/>
            <a:r>
              <a:rPr lang="ru-RU" dirty="0"/>
              <a:t>скрипты</a:t>
            </a:r>
          </a:p>
          <a:p>
            <a:pPr lvl="1"/>
            <a:r>
              <a:rPr lang="ru-RU" dirty="0"/>
              <a:t>прерывания</a:t>
            </a:r>
          </a:p>
          <a:p>
            <a:pPr lvl="1"/>
            <a:r>
              <a:rPr lang="ru-RU" dirty="0"/>
              <a:t>каналы (передача данных)</a:t>
            </a:r>
          </a:p>
          <a:p>
            <a:pPr lvl="1"/>
            <a:r>
              <a:rPr lang="ru-RU" dirty="0"/>
              <a:t>пользователи и группы (</a:t>
            </a:r>
            <a:r>
              <a:rPr lang="en-US" dirty="0"/>
              <a:t>root</a:t>
            </a:r>
            <a:r>
              <a:rPr lang="ru-RU" dirty="0"/>
              <a:t>)</a:t>
            </a:r>
          </a:p>
          <a:p>
            <a:r>
              <a:rPr lang="ru-RU" dirty="0"/>
              <a:t>Составные части</a:t>
            </a:r>
          </a:p>
          <a:p>
            <a:pPr lvl="1"/>
            <a:r>
              <a:rPr lang="ru-RU" dirty="0"/>
              <a:t>ядро</a:t>
            </a:r>
            <a:r>
              <a:rPr lang="en-US" dirty="0"/>
              <a:t> (kernel</a:t>
            </a:r>
            <a:r>
              <a:rPr lang="ru-RU" dirty="0"/>
              <a:t>, компилирование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команды</a:t>
            </a:r>
          </a:p>
          <a:p>
            <a:pPr lvl="1"/>
            <a:r>
              <a:rPr lang="ru-RU" dirty="0"/>
              <a:t>файловая система</a:t>
            </a:r>
          </a:p>
          <a:p>
            <a:pPr lvl="1"/>
            <a:r>
              <a:rPr lang="ru-RU" dirty="0"/>
              <a:t>окружение</a:t>
            </a:r>
          </a:p>
        </p:txBody>
      </p:sp>
    </p:spTree>
    <p:extLst>
      <p:ext uri="{BB962C8B-B14F-4D97-AF65-F5344CB8AC3E}">
        <p14:creationId xmlns:p14="http://schemas.microsoft.com/office/powerpoint/2010/main" val="409509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19878-6067-4CF1-9D18-36E539CD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838A5-404C-4E14-BDE6-58A9E7F0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825625"/>
            <a:ext cx="5994400" cy="4351338"/>
          </a:xfrm>
        </p:spPr>
        <p:txBody>
          <a:bodyPr>
            <a:normAutofit/>
          </a:bodyPr>
          <a:lstStyle/>
          <a:p>
            <a:r>
              <a:rPr lang="ru-RU" dirty="0"/>
              <a:t>Разработка минимальной ОС</a:t>
            </a:r>
            <a:endParaRPr lang="en-US" dirty="0"/>
          </a:p>
          <a:p>
            <a:pPr lvl="1"/>
            <a:r>
              <a:rPr lang="en-US" dirty="0"/>
              <a:t>bios</a:t>
            </a:r>
          </a:p>
          <a:p>
            <a:pPr lvl="1"/>
            <a:r>
              <a:rPr lang="en-US" dirty="0"/>
              <a:t>assembler</a:t>
            </a:r>
            <a:endParaRPr lang="ru-RU" dirty="0"/>
          </a:p>
          <a:p>
            <a:pPr lvl="1"/>
            <a:r>
              <a:rPr lang="en-US" dirty="0"/>
              <a:t>emulator </a:t>
            </a:r>
            <a:r>
              <a:rPr lang="en-US" dirty="0" err="1"/>
              <a:t>qemu</a:t>
            </a:r>
            <a:r>
              <a:rPr lang="en-US" dirty="0"/>
              <a:t>/virtual box/pc</a:t>
            </a:r>
            <a:endParaRPr lang="ru-RU" dirty="0"/>
          </a:p>
          <a:p>
            <a:r>
              <a:rPr lang="ru-RU" dirty="0"/>
              <a:t>Пользовательский и командный интерфейс </a:t>
            </a:r>
            <a:r>
              <a:rPr lang="en-US" dirty="0"/>
              <a:t>Linux</a:t>
            </a:r>
            <a:endParaRPr lang="ru-RU" dirty="0"/>
          </a:p>
          <a:p>
            <a:pPr lvl="1"/>
            <a:r>
              <a:rPr lang="en-US" dirty="0"/>
              <a:t>cat &gt; dog, cat &lt; dog</a:t>
            </a:r>
          </a:p>
          <a:p>
            <a:pPr lvl="1"/>
            <a:r>
              <a:rPr lang="en-US" dirty="0"/>
              <a:t>tail –f | grep</a:t>
            </a:r>
            <a:endParaRPr lang="ru-RU" dirty="0"/>
          </a:p>
          <a:p>
            <a:r>
              <a:rPr lang="ru-RU" dirty="0"/>
              <a:t>Администрирование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9A01A96-52AA-4A18-9735-000500E53879}"/>
              </a:ext>
            </a:extLst>
          </p:cNvPr>
          <p:cNvSpPr txBox="1">
            <a:spLocks/>
          </p:cNvSpPr>
          <p:nvPr/>
        </p:nvSpPr>
        <p:spPr>
          <a:xfrm>
            <a:off x="6532880" y="1825625"/>
            <a:ext cx="5994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Обработка данных </a:t>
            </a:r>
            <a:r>
              <a:rPr lang="ru-RU" dirty="0"/>
              <a:t>и написание скриптов</a:t>
            </a:r>
          </a:p>
          <a:p>
            <a:r>
              <a:rPr lang="ru-RU" dirty="0"/>
              <a:t>Использование </a:t>
            </a:r>
            <a:r>
              <a:rPr lang="en-US" dirty="0"/>
              <a:t>Linux</a:t>
            </a:r>
            <a:r>
              <a:rPr lang="ru-RU" dirty="0"/>
              <a:t> при разработке ПО</a:t>
            </a:r>
          </a:p>
          <a:p>
            <a:pPr lvl="1"/>
            <a:r>
              <a:rPr lang="en-US" dirty="0"/>
              <a:t>java (</a:t>
            </a:r>
            <a:r>
              <a:rPr lang="ru-RU" dirty="0" err="1"/>
              <a:t>ооп</a:t>
            </a:r>
            <a:r>
              <a:rPr lang="ru-RU" dirty="0"/>
              <a:t>, исключения,  многопоточность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python</a:t>
            </a:r>
            <a:endParaRPr lang="ru-RU" dirty="0"/>
          </a:p>
          <a:p>
            <a:pPr lvl="1"/>
            <a:r>
              <a:rPr lang="ru-RU" dirty="0"/>
              <a:t>разработка собственных команд</a:t>
            </a:r>
          </a:p>
          <a:p>
            <a:pPr lvl="1"/>
            <a:r>
              <a:rPr lang="en-US" dirty="0" err="1"/>
              <a:t>gcc</a:t>
            </a:r>
            <a:endParaRPr lang="ru-RU" dirty="0"/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 err="1"/>
              <a:t>redmine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64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C46A4-F055-4769-AED7-31D72DB9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4E31F-9B10-4963-B1C9-9113A3EA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40" y="1866265"/>
            <a:ext cx="5674360" cy="4351338"/>
          </a:xfrm>
        </p:spPr>
        <p:txBody>
          <a:bodyPr>
            <a:normAutofit/>
          </a:bodyPr>
          <a:lstStyle/>
          <a:p>
            <a:r>
              <a:rPr lang="ru-RU" dirty="0"/>
              <a:t>Скриптовые языки программирования</a:t>
            </a:r>
          </a:p>
          <a:p>
            <a:pPr lvl="1"/>
            <a:r>
              <a:rPr lang="en-US" dirty="0"/>
              <a:t>Excel</a:t>
            </a:r>
            <a:endParaRPr lang="ru-RU" dirty="0"/>
          </a:p>
          <a:p>
            <a:r>
              <a:rPr lang="ru-RU" dirty="0"/>
              <a:t>Разработка ПО</a:t>
            </a:r>
            <a:endParaRPr lang="en-US" dirty="0"/>
          </a:p>
          <a:p>
            <a:pPr lvl="1"/>
            <a:r>
              <a:rPr lang="en-US" dirty="0"/>
              <a:t>build-essentials</a:t>
            </a:r>
            <a:endParaRPr lang="ru-RU" dirty="0"/>
          </a:p>
          <a:p>
            <a:pPr lvl="1"/>
            <a:r>
              <a:rPr lang="en-US" dirty="0"/>
              <a:t>gnu</a:t>
            </a:r>
          </a:p>
          <a:p>
            <a:pPr lvl="1"/>
            <a:r>
              <a:rPr lang="en-US" dirty="0"/>
              <a:t>opensource</a:t>
            </a:r>
          </a:p>
          <a:p>
            <a:pPr lvl="1"/>
            <a:r>
              <a:rPr lang="en-US" dirty="0"/>
              <a:t>ide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F528378-EF34-4226-9DA2-27DCCAEC77EE}"/>
              </a:ext>
            </a:extLst>
          </p:cNvPr>
          <p:cNvSpPr txBox="1">
            <a:spLocks/>
          </p:cNvSpPr>
          <p:nvPr/>
        </p:nvSpPr>
        <p:spPr>
          <a:xfrm>
            <a:off x="431800" y="1978025"/>
            <a:ext cx="5674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Базовая компьютерная грамотность/интеллигентность</a:t>
            </a:r>
            <a:endParaRPr lang="en-US" dirty="0"/>
          </a:p>
          <a:p>
            <a:pPr lvl="1"/>
            <a:r>
              <a:rPr lang="en-US" dirty="0"/>
              <a:t>bios</a:t>
            </a:r>
          </a:p>
          <a:p>
            <a:pPr lvl="1"/>
            <a:r>
              <a:rPr lang="en-US" dirty="0"/>
              <a:t>grub</a:t>
            </a:r>
          </a:p>
          <a:p>
            <a:pPr lvl="1"/>
            <a:r>
              <a:rPr lang="ru-RU" dirty="0"/>
              <a:t>память</a:t>
            </a:r>
            <a:endParaRPr lang="en-US" dirty="0"/>
          </a:p>
          <a:p>
            <a:pPr lvl="1"/>
            <a:r>
              <a:rPr lang="en-US" dirty="0"/>
              <a:t>skype version update</a:t>
            </a:r>
            <a:endParaRPr lang="ru-RU" dirty="0"/>
          </a:p>
          <a:p>
            <a:r>
              <a:rPr lang="ru-RU" dirty="0"/>
              <a:t>Распространенность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серверные приложения</a:t>
            </a:r>
          </a:p>
          <a:p>
            <a:r>
              <a:rPr lang="ru-RU" dirty="0"/>
              <a:t>Обработка данных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78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F112E-8177-4E07-9631-9D3EE8A2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БаРС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75AAC9-3A6C-463B-965E-0DB5F082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4"/>
            <a:ext cx="8849360" cy="4483735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КМ-1	 	ЛР №1: «Освоение систем управления проектами и контроля версий»  - 4 неделя</a:t>
            </a:r>
          </a:p>
          <a:p>
            <a:r>
              <a:rPr lang="ru-RU" sz="2400" dirty="0"/>
              <a:t>КМ-2	 	ЛР №2: «Файловая система и редактирование данных в ОС Linux» - 6 неделя</a:t>
            </a:r>
          </a:p>
          <a:p>
            <a:r>
              <a:rPr lang="ru-RU" sz="2400" dirty="0"/>
              <a:t>КМ-3	 	ЛР  №3: «Обработка данных с использованием регулярных выражений» - 8 неделя</a:t>
            </a:r>
          </a:p>
          <a:p>
            <a:r>
              <a:rPr lang="ru-RU" sz="2400" dirty="0"/>
              <a:t>КМ-4		КР: «Командная оболочка Linux» - 10 неделя</a:t>
            </a:r>
          </a:p>
          <a:p>
            <a:r>
              <a:rPr lang="ru-RU" sz="2400" dirty="0"/>
              <a:t>КМ-5		ЛР №4: «Разработка скриптов командной оболочки Linux» 12 неделя</a:t>
            </a:r>
          </a:p>
          <a:p>
            <a:r>
              <a:rPr lang="ru-RU" sz="2400" dirty="0"/>
              <a:t>КМ-6		ЛР №5: «Разработка базовых компонентов ОС» 14 неделя</a:t>
            </a:r>
            <a:endParaRPr lang="en-US" sz="2400" dirty="0"/>
          </a:p>
          <a:p>
            <a:r>
              <a:rPr lang="ru-RU" sz="2400" dirty="0"/>
              <a:t>КМ-7  	ЛР№6: «Разработка ПО в ОС Linux» - 1</a:t>
            </a:r>
            <a:r>
              <a:rPr lang="en-US" sz="2400" dirty="0"/>
              <a:t>5</a:t>
            </a:r>
            <a:r>
              <a:rPr lang="ru-RU" sz="2400" dirty="0"/>
              <a:t> неделя</a:t>
            </a:r>
          </a:p>
        </p:txBody>
      </p:sp>
      <p:pic>
        <p:nvPicPr>
          <p:cNvPr id="1026" name="Picture 2" descr="ÐÐ°ÑÑÐ¸Ð½ÐºÐ¸ Ð¿Ð¾ Ð·Ð°Ð¿ÑÐ¾ÑÑ &quot;ÐºÐ¾Ñ Ð±ÐµÐ»ÑÐ¹ ÑÐ¾Ð½&quot;">
            <a:extLst>
              <a:ext uri="{FF2B5EF4-FFF2-40B4-BE49-F238E27FC236}">
                <a16:creationId xmlns:a16="http://schemas.microsoft.com/office/drawing/2014/main" id="{4A4FE757-0053-4C38-B026-1F468DBFB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360" y="95568"/>
            <a:ext cx="3850640" cy="24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28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038DD-B673-4188-B677-7664EAE6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Redmine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317A7-3236-4CDF-BB70-5DE71483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351338"/>
          </a:xfrm>
        </p:spPr>
        <p:txBody>
          <a:bodyPr>
            <a:normAutofit/>
          </a:bodyPr>
          <a:lstStyle/>
          <a:p>
            <a:r>
              <a:rPr lang="ru-RU" sz="3200" dirty="0"/>
              <a:t>Система управления проектами</a:t>
            </a:r>
          </a:p>
          <a:p>
            <a:pPr lvl="1"/>
            <a:r>
              <a:rPr lang="ru-RU" sz="2800" dirty="0"/>
              <a:t>Проект</a:t>
            </a:r>
          </a:p>
          <a:p>
            <a:pPr lvl="1"/>
            <a:r>
              <a:rPr lang="ru-RU" sz="2800" dirty="0"/>
              <a:t>Командная работа</a:t>
            </a:r>
          </a:p>
          <a:p>
            <a:pPr lvl="1"/>
            <a:r>
              <a:rPr lang="ru-RU" sz="2800" dirty="0"/>
              <a:t>Расписание</a:t>
            </a:r>
          </a:p>
          <a:p>
            <a:pPr lvl="1"/>
            <a:r>
              <a:rPr lang="ru-RU" sz="2800" dirty="0"/>
              <a:t>Анализ</a:t>
            </a:r>
          </a:p>
          <a:p>
            <a:pPr lvl="1"/>
            <a:r>
              <a:rPr lang="ru-RU" sz="2800" dirty="0"/>
              <a:t>Отчетность, прозрачность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CE8D26E-75EC-4FF7-B321-1BF9AE4A2435}"/>
              </a:ext>
            </a:extLst>
          </p:cNvPr>
          <p:cNvSpPr txBox="1">
            <a:spLocks/>
          </p:cNvSpPr>
          <p:nvPr/>
        </p:nvSpPr>
        <p:spPr>
          <a:xfrm>
            <a:off x="6507480" y="1842770"/>
            <a:ext cx="5410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/>
              <a:t>Основные понятия</a:t>
            </a:r>
          </a:p>
          <a:p>
            <a:pPr lvl="1"/>
            <a:r>
              <a:rPr lang="ru-RU" sz="3200" dirty="0"/>
              <a:t>Проект</a:t>
            </a:r>
          </a:p>
          <a:p>
            <a:pPr lvl="1"/>
            <a:r>
              <a:rPr lang="ru-RU" sz="3200" dirty="0"/>
              <a:t>Задача</a:t>
            </a:r>
          </a:p>
          <a:p>
            <a:pPr lvl="1"/>
            <a:r>
              <a:rPr lang="ru-RU" sz="3200" dirty="0"/>
              <a:t>Диаграмма </a:t>
            </a:r>
            <a:r>
              <a:rPr lang="ru-RU" sz="3200" dirty="0" err="1"/>
              <a:t>Гантта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1185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D820E-4809-418F-A38D-21E2EC0A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01A9C8-1D3C-4412-A31C-BB68A7C4C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825625"/>
            <a:ext cx="5781040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Проект</a:t>
            </a:r>
          </a:p>
          <a:p>
            <a:pPr lvl="1"/>
            <a:r>
              <a:rPr lang="ru-RU" sz="2800" dirty="0"/>
              <a:t>Описание, нефункциональные требования</a:t>
            </a:r>
          </a:p>
          <a:p>
            <a:pPr lvl="1"/>
            <a:r>
              <a:rPr lang="ru-RU" sz="2800" dirty="0"/>
              <a:t>Задачи, структура</a:t>
            </a:r>
          </a:p>
          <a:p>
            <a:pPr lvl="1"/>
            <a:r>
              <a:rPr lang="ru-RU" sz="2800" dirty="0"/>
              <a:t>Исполнители, роли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47B3ECE-EA7C-4AE7-9B9A-9233E976B726}"/>
              </a:ext>
            </a:extLst>
          </p:cNvPr>
          <p:cNvSpPr txBox="1">
            <a:spLocks/>
          </p:cNvSpPr>
          <p:nvPr/>
        </p:nvSpPr>
        <p:spPr>
          <a:xfrm>
            <a:off x="6217920" y="1825625"/>
            <a:ext cx="5781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Задача</a:t>
            </a:r>
          </a:p>
          <a:p>
            <a:pPr lvl="1"/>
            <a:r>
              <a:rPr lang="ru-RU" sz="2800" dirty="0"/>
              <a:t>Тип (</a:t>
            </a:r>
            <a:r>
              <a:rPr lang="en-US" sz="2800" dirty="0"/>
              <a:t>feature</a:t>
            </a:r>
            <a:r>
              <a:rPr lang="ru-RU" sz="2800" dirty="0"/>
              <a:t>/</a:t>
            </a:r>
            <a:r>
              <a:rPr lang="en-US" sz="2800" dirty="0"/>
              <a:t>bug/design</a:t>
            </a:r>
            <a:r>
              <a:rPr lang="ru-RU" sz="2800" dirty="0"/>
              <a:t>)</a:t>
            </a:r>
          </a:p>
          <a:p>
            <a:pPr lvl="1"/>
            <a:r>
              <a:rPr lang="ru-RU" sz="2800" dirty="0"/>
              <a:t>Описание</a:t>
            </a:r>
          </a:p>
          <a:p>
            <a:pPr lvl="1"/>
            <a:r>
              <a:rPr lang="ru-RU" sz="2800" dirty="0"/>
              <a:t>Комментарии</a:t>
            </a:r>
          </a:p>
          <a:p>
            <a:pPr lvl="1"/>
            <a:r>
              <a:rPr lang="ru-RU" sz="2800" dirty="0"/>
              <a:t>Статус (</a:t>
            </a:r>
            <a:r>
              <a:rPr lang="en-US" sz="2800" dirty="0"/>
              <a:t>open/ in progress/ resolved/ reopened/ closed</a:t>
            </a:r>
            <a:r>
              <a:rPr lang="ru-RU" sz="2800" dirty="0"/>
              <a:t>)</a:t>
            </a:r>
          </a:p>
          <a:p>
            <a:pPr lvl="1"/>
            <a:r>
              <a:rPr lang="ru-RU" sz="2800" dirty="0"/>
              <a:t>Исполнитель, наблюдатель</a:t>
            </a:r>
          </a:p>
          <a:p>
            <a:pPr lvl="1"/>
            <a:r>
              <a:rPr lang="ru-RU" sz="2800" dirty="0"/>
              <a:t>Время старта, завершения, выполнения</a:t>
            </a:r>
          </a:p>
          <a:p>
            <a:pPr lvl="1"/>
            <a:r>
              <a:rPr lang="ru-RU" sz="2800" dirty="0"/>
              <a:t>Связанные, родительские, дочерние задачи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4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D820E-4809-418F-A38D-21E2EC0A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01A9C8-1D3C-4412-A31C-BB68A7C4C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825625"/>
            <a:ext cx="5781040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Проект</a:t>
            </a:r>
          </a:p>
          <a:p>
            <a:pPr lvl="1"/>
            <a:r>
              <a:rPr lang="ru-RU" sz="2800" dirty="0"/>
              <a:t>Описание, нефункциональные требования</a:t>
            </a:r>
          </a:p>
          <a:p>
            <a:pPr lvl="1"/>
            <a:r>
              <a:rPr lang="ru-RU" sz="2800" dirty="0"/>
              <a:t>Задачи, структура</a:t>
            </a:r>
          </a:p>
          <a:p>
            <a:pPr lvl="1"/>
            <a:r>
              <a:rPr lang="ru-RU" sz="2800" dirty="0"/>
              <a:t>Исполнители, роли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47B3ECE-EA7C-4AE7-9B9A-9233E976B726}"/>
              </a:ext>
            </a:extLst>
          </p:cNvPr>
          <p:cNvSpPr txBox="1">
            <a:spLocks/>
          </p:cNvSpPr>
          <p:nvPr/>
        </p:nvSpPr>
        <p:spPr>
          <a:xfrm>
            <a:off x="6217920" y="1825625"/>
            <a:ext cx="5781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Задача</a:t>
            </a:r>
          </a:p>
          <a:p>
            <a:pPr lvl="1"/>
            <a:r>
              <a:rPr lang="ru-RU" sz="2800" dirty="0"/>
              <a:t>Тип (</a:t>
            </a:r>
            <a:r>
              <a:rPr lang="en-US" sz="2800" dirty="0"/>
              <a:t>feature</a:t>
            </a:r>
            <a:r>
              <a:rPr lang="ru-RU" sz="2800" dirty="0"/>
              <a:t>/</a:t>
            </a:r>
            <a:r>
              <a:rPr lang="en-US" sz="2800" dirty="0"/>
              <a:t>bug/design</a:t>
            </a:r>
            <a:r>
              <a:rPr lang="ru-RU" sz="2800" dirty="0"/>
              <a:t>)</a:t>
            </a:r>
          </a:p>
          <a:p>
            <a:pPr lvl="1"/>
            <a:r>
              <a:rPr lang="ru-RU" sz="2800" dirty="0"/>
              <a:t>Описание</a:t>
            </a:r>
          </a:p>
          <a:p>
            <a:pPr lvl="1"/>
            <a:r>
              <a:rPr lang="ru-RU" sz="2800" dirty="0"/>
              <a:t>Комментарии</a:t>
            </a:r>
          </a:p>
          <a:p>
            <a:pPr lvl="1"/>
            <a:r>
              <a:rPr lang="ru-RU" sz="2800" dirty="0"/>
              <a:t>Статус (</a:t>
            </a:r>
            <a:r>
              <a:rPr lang="en-US" sz="2800" dirty="0"/>
              <a:t>open/ in progress/ resolved/ reopened/ closed</a:t>
            </a:r>
            <a:r>
              <a:rPr lang="ru-RU" sz="2800" dirty="0"/>
              <a:t>)</a:t>
            </a:r>
          </a:p>
          <a:p>
            <a:pPr lvl="1"/>
            <a:r>
              <a:rPr lang="ru-RU" sz="2800" dirty="0"/>
              <a:t>Исполнитель, наблюдатель</a:t>
            </a:r>
          </a:p>
          <a:p>
            <a:pPr lvl="1"/>
            <a:r>
              <a:rPr lang="ru-RU" sz="2800" dirty="0"/>
              <a:t>Время старта, завершения, выполнения</a:t>
            </a:r>
          </a:p>
          <a:p>
            <a:pPr lvl="1"/>
            <a:r>
              <a:rPr lang="ru-RU" sz="2800" dirty="0"/>
              <a:t>Связанные, родительские, дочерние задачи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3265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667</Words>
  <Application>Microsoft Office PowerPoint</Application>
  <PresentationFormat>Широкоэкранный</PresentationFormat>
  <Paragraphs>181</Paragraphs>
  <Slides>18</Slides>
  <Notes>1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Тема Office</vt:lpstr>
      <vt:lpstr>Операционные системы</vt:lpstr>
      <vt:lpstr>План курса</vt:lpstr>
      <vt:lpstr>Теория </vt:lpstr>
      <vt:lpstr>Практика</vt:lpstr>
      <vt:lpstr>Зачем?</vt:lpstr>
      <vt:lpstr>БаРС</vt:lpstr>
      <vt:lpstr>Redmine</vt:lpstr>
      <vt:lpstr>Проектная работа</vt:lpstr>
      <vt:lpstr>Проектная работа</vt:lpstr>
      <vt:lpstr>Менеджер</vt:lpstr>
      <vt:lpstr>Аналитик</vt:lpstr>
      <vt:lpstr>Разработчик</vt:lpstr>
      <vt:lpstr>Тестировщик (Quality Assurance)</vt:lpstr>
      <vt:lpstr>Системы контроля версий</vt:lpstr>
      <vt:lpstr>GIT</vt:lpstr>
      <vt:lpstr>Презентация PowerPoint</vt:lpstr>
      <vt:lpstr>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 Yemelyanov</dc:creator>
  <cp:lastModifiedBy>Dmitry Yemelyanov</cp:lastModifiedBy>
  <cp:revision>36</cp:revision>
  <dcterms:created xsi:type="dcterms:W3CDTF">2018-09-01T07:32:59Z</dcterms:created>
  <dcterms:modified xsi:type="dcterms:W3CDTF">2022-09-04T18:01:18Z</dcterms:modified>
</cp:coreProperties>
</file>