
<file path=[Content_Types].xml><?xml version="1.0" encoding="utf-8"?>
<Types xmlns="http://schemas.openxmlformats.org/package/2006/content-types">
  <Default Extension="jpeg" ContentType="image/jpeg"/>
  <Default Extension="tiff" ContentType="image/tif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0" r:id="rId7"/>
    <p:sldId id="308" r:id="rId8"/>
    <p:sldId id="284" r:id="rId9"/>
    <p:sldId id="285" r:id="rId10"/>
    <p:sldId id="286" r:id="rId11"/>
    <p:sldId id="287" r:id="rId12"/>
    <p:sldId id="283" r:id="rId13"/>
    <p:sldId id="288" r:id="rId14"/>
    <p:sldId id="309" r:id="rId15"/>
    <p:sldId id="317" r:id="rId16"/>
    <p:sldId id="289" r:id="rId17"/>
    <p:sldId id="290" r:id="rId18"/>
    <p:sldId id="311" r:id="rId19"/>
    <p:sldId id="291" r:id="rId20"/>
    <p:sldId id="310" r:id="rId21"/>
    <p:sldId id="318" r:id="rId22"/>
    <p:sldId id="292" r:id="rId23"/>
    <p:sldId id="293" r:id="rId24"/>
    <p:sldId id="319" r:id="rId25"/>
    <p:sldId id="294" r:id="rId26"/>
    <p:sldId id="320" r:id="rId27"/>
    <p:sldId id="295" r:id="rId28"/>
    <p:sldId id="296" r:id="rId29"/>
    <p:sldId id="316" r:id="rId30"/>
    <p:sldId id="297" r:id="rId31"/>
    <p:sldId id="313" r:id="rId32"/>
    <p:sldId id="314" r:id="rId33"/>
    <p:sldId id="315" r:id="rId34"/>
    <p:sldId id="300" r:id="rId35"/>
    <p:sldId id="301" r:id="rId36"/>
    <p:sldId id="302" r:id="rId37"/>
    <p:sldId id="304" r:id="rId38"/>
    <p:sldId id="312" r:id="rId39"/>
    <p:sldId id="305" r:id="rId40"/>
    <p:sldId id="306" r:id="rId41"/>
    <p:sldId id="307" r:id="rId42"/>
    <p:sldId id="275" r:id="rId43"/>
  </p:sldIdLst>
  <p:sldSz cx="9144000" cy="5143500" type="screen16x9"/>
  <p:notesSz cx="6858000" cy="9144000"/>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1859C"/>
    <a:srgbClr val="E46C0A"/>
    <a:srgbClr val="F2F2F2"/>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10"/>
    <p:restoredTop sz="94686"/>
  </p:normalViewPr>
  <p:slideViewPr>
    <p:cSldViewPr>
      <p:cViewPr varScale="1">
        <p:scale>
          <a:sx n="153" d="100"/>
          <a:sy n="153" d="100"/>
        </p:scale>
        <p:origin x="176" y="6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gs" Target="tags/tag1.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DE5C2F-3901-4E1F-B5ED-EF5753AEB81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615AE-4FEB-4056-B599-19C230510C1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7A2D5B-9D84-4B4B-A021-7C8C3E5BFB4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7A2D5B-9D84-4B4B-A021-7C8C3E5BFB4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7A2D5B-9D84-4B4B-A021-7C8C3E5BFB4C}"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7A2D5B-9D84-4B4B-A021-7C8C3E5BFB4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615AE-4FEB-4056-B599-19C230510C1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grpSp>
        <p:nvGrpSpPr>
          <p:cNvPr id="26" name="组合 25"/>
          <p:cNvGrpSpPr/>
          <p:nvPr userDrawn="1"/>
        </p:nvGrpSpPr>
        <p:grpSpPr>
          <a:xfrm>
            <a:off x="6741741" y="195486"/>
            <a:ext cx="288032" cy="288032"/>
            <a:chOff x="7164288" y="267494"/>
            <a:chExt cx="288032" cy="288032"/>
          </a:xfrm>
        </p:grpSpPr>
        <p:sp>
          <p:nvSpPr>
            <p:cNvPr id="27" name="椭圆 26"/>
            <p:cNvSpPr/>
            <p:nvPr/>
          </p:nvSpPr>
          <p:spPr>
            <a:xfrm>
              <a:off x="7164288" y="267494"/>
              <a:ext cx="288032" cy="28803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flipH="1">
              <a:off x="7235818" y="372838"/>
              <a:ext cx="144971" cy="77344"/>
              <a:chOff x="6032720" y="491873"/>
              <a:chExt cx="268428" cy="143210"/>
            </a:xfrm>
          </p:grpSpPr>
          <p:sp>
            <p:nvSpPr>
              <p:cNvPr id="29" name="等腰三角形 28"/>
              <p:cNvSpPr/>
              <p:nvPr/>
            </p:nvSpPr>
            <p:spPr>
              <a:xfrm rot="5400000">
                <a:off x="6022843" y="501750"/>
                <a:ext cx="143209" cy="12345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5400000">
                <a:off x="6167815" y="501751"/>
                <a:ext cx="143209" cy="12345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1" name="组合 30"/>
          <p:cNvGrpSpPr/>
          <p:nvPr userDrawn="1"/>
        </p:nvGrpSpPr>
        <p:grpSpPr>
          <a:xfrm>
            <a:off x="8613949" y="195486"/>
            <a:ext cx="288032" cy="288032"/>
            <a:chOff x="6732240" y="267494"/>
            <a:chExt cx="288032" cy="288032"/>
          </a:xfrm>
        </p:grpSpPr>
        <p:sp>
          <p:nvSpPr>
            <p:cNvPr id="32" name="椭圆 31"/>
            <p:cNvSpPr/>
            <p:nvPr/>
          </p:nvSpPr>
          <p:spPr>
            <a:xfrm>
              <a:off x="6732240" y="267494"/>
              <a:ext cx="288032" cy="28803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6814528" y="372838"/>
              <a:ext cx="144971" cy="77344"/>
              <a:chOff x="6032720" y="491873"/>
              <a:chExt cx="268428" cy="143210"/>
            </a:xfrm>
          </p:grpSpPr>
          <p:sp>
            <p:nvSpPr>
              <p:cNvPr id="34" name="等腰三角形 33"/>
              <p:cNvSpPr/>
              <p:nvPr/>
            </p:nvSpPr>
            <p:spPr>
              <a:xfrm rot="5400000">
                <a:off x="6022843" y="501750"/>
                <a:ext cx="143209" cy="12345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5400000">
                <a:off x="6167815" y="501751"/>
                <a:ext cx="143209" cy="12345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6" name="组合 35"/>
          <p:cNvGrpSpPr/>
          <p:nvPr userDrawn="1"/>
        </p:nvGrpSpPr>
        <p:grpSpPr>
          <a:xfrm>
            <a:off x="7365810" y="195486"/>
            <a:ext cx="288032" cy="288032"/>
            <a:chOff x="6732240" y="267494"/>
            <a:chExt cx="288032" cy="288032"/>
          </a:xfrm>
        </p:grpSpPr>
        <p:sp>
          <p:nvSpPr>
            <p:cNvPr id="37" name="椭圆 36"/>
            <p:cNvSpPr/>
            <p:nvPr/>
          </p:nvSpPr>
          <p:spPr>
            <a:xfrm>
              <a:off x="6732240" y="267494"/>
              <a:ext cx="288032" cy="28803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6840252" y="364864"/>
              <a:ext cx="72008" cy="108000"/>
              <a:chOff x="6876256" y="699542"/>
              <a:chExt cx="72008" cy="108000"/>
            </a:xfrm>
          </p:grpSpPr>
          <p:cxnSp>
            <p:nvCxnSpPr>
              <p:cNvPr id="39" name="直接连接符 38"/>
              <p:cNvCxnSpPr/>
              <p:nvPr/>
            </p:nvCxnSpPr>
            <p:spPr>
              <a:xfrm>
                <a:off x="6876256" y="699542"/>
                <a:ext cx="0" cy="10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948264" y="699542"/>
                <a:ext cx="0" cy="10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1" name="组合 40"/>
          <p:cNvGrpSpPr/>
          <p:nvPr userDrawn="1"/>
        </p:nvGrpSpPr>
        <p:grpSpPr>
          <a:xfrm>
            <a:off x="7989879" y="195486"/>
            <a:ext cx="288032" cy="288032"/>
            <a:chOff x="7344308" y="275469"/>
            <a:chExt cx="288032" cy="288032"/>
          </a:xfrm>
        </p:grpSpPr>
        <p:sp>
          <p:nvSpPr>
            <p:cNvPr id="42" name="椭圆 41"/>
            <p:cNvSpPr/>
            <p:nvPr/>
          </p:nvSpPr>
          <p:spPr>
            <a:xfrm>
              <a:off x="7344308" y="275469"/>
              <a:ext cx="288032" cy="28803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7430372" y="361018"/>
              <a:ext cx="108000" cy="108000"/>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25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anim calcmode="lin" valueType="num">
                                      <p:cBhvr>
                                        <p:cTn id="13" dur="500" fill="hold"/>
                                        <p:tgtEl>
                                          <p:spTgt spid="36"/>
                                        </p:tgtEl>
                                        <p:attrNameLst>
                                          <p:attrName>ppt_x</p:attrName>
                                        </p:attrNameLst>
                                      </p:cBhvr>
                                      <p:tavLst>
                                        <p:tav tm="0">
                                          <p:val>
                                            <p:strVal val="#ppt_x"/>
                                          </p:val>
                                        </p:tav>
                                        <p:tav tm="100000">
                                          <p:val>
                                            <p:strVal val="#ppt_x"/>
                                          </p:val>
                                        </p:tav>
                                      </p:tavLst>
                                    </p:anim>
                                    <p:anim calcmode="lin" valueType="num">
                                      <p:cBhvr>
                                        <p:cTn id="14" dur="500" fill="hold"/>
                                        <p:tgtEl>
                                          <p:spTgt spid="36"/>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anim calcmode="lin" valueType="num">
                                      <p:cBhvr>
                                        <p:cTn id="18" dur="500" fill="hold"/>
                                        <p:tgtEl>
                                          <p:spTgt spid="41"/>
                                        </p:tgtEl>
                                        <p:attrNameLst>
                                          <p:attrName>ppt_x</p:attrName>
                                        </p:attrNameLst>
                                      </p:cBhvr>
                                      <p:tavLst>
                                        <p:tav tm="0">
                                          <p:val>
                                            <p:strVal val="#ppt_x"/>
                                          </p:val>
                                        </p:tav>
                                        <p:tav tm="100000">
                                          <p:val>
                                            <p:strVal val="#ppt_x"/>
                                          </p:val>
                                        </p:tav>
                                      </p:tavLst>
                                    </p:anim>
                                    <p:anim calcmode="lin" valueType="num">
                                      <p:cBhvr>
                                        <p:cTn id="19" dur="500" fill="hold"/>
                                        <p:tgtEl>
                                          <p:spTgt spid="41"/>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75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anim calcmode="lin" valueType="num">
                                      <p:cBhvr>
                                        <p:cTn id="23" dur="500" fill="hold"/>
                                        <p:tgtEl>
                                          <p:spTgt spid="31"/>
                                        </p:tgtEl>
                                        <p:attrNameLst>
                                          <p:attrName>ppt_x</p:attrName>
                                        </p:attrNameLst>
                                      </p:cBhvr>
                                      <p:tavLst>
                                        <p:tav tm="0">
                                          <p:val>
                                            <p:strVal val="#ppt_x"/>
                                          </p:val>
                                        </p:tav>
                                        <p:tav tm="100000">
                                          <p:val>
                                            <p:strVal val="#ppt_x"/>
                                          </p:val>
                                        </p:tav>
                                      </p:tavLst>
                                    </p:anim>
                                    <p:anim calcmode="lin" valueType="num">
                                      <p:cBhvr>
                                        <p:cTn id="24" dur="5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单击此处编辑母版文本样式
二级
三级
四级
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advClick="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0" y="627534"/>
            <a:ext cx="9144000" cy="4104456"/>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TextBox 7"/>
          <p:cNvSpPr txBox="1"/>
          <p:nvPr userDrawn="1"/>
        </p:nvSpPr>
        <p:spPr>
          <a:xfrm>
            <a:off x="0" y="365924"/>
            <a:ext cx="3203848" cy="523220"/>
          </a:xfrm>
          <a:prstGeom prst="rect">
            <a:avLst/>
          </a:prstGeom>
          <a:solidFill>
            <a:schemeClr val="accent6">
              <a:lumMod val="75000"/>
            </a:schemeClr>
          </a:solidFill>
        </p:spPr>
        <p:txBody>
          <a:bodyPr wrap="square" rtlCol="0">
            <a:spAutoFit/>
          </a:bodyPr>
          <a:lstStyle/>
          <a:p>
            <a:endParaRPr lang="zh-CN" altLang="en-US" sz="2800" b="1" dirty="0">
              <a:solidFill>
                <a:schemeClr val="bg1"/>
              </a:solidFill>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advClick="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advClick="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
二级
三级
四级
五级</a:t>
            </a:r>
            <a:endParaRPr lang="zh-CN" altLang="en-US"/>
          </a:p>
        </p:txBody>
      </p:sp>
      <p:sp>
        <p:nvSpPr>
          <p:cNvPr id="4" name="文本占位符 3"/>
          <p:cNvSpPr>
            <a:spLocks noGrp="1"/>
          </p:cNvSpPr>
          <p:nvPr>
            <p:ph type="body" sz="half" idx="2" hasCustomPrompt="1"/>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
二级
三级
四级
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advClick="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hasCustomPrompt="1"/>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
二级
三级
四级
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advClick="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单击此处编辑母版文本样式
二级
三级
四级
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advClick="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457200" y="205979"/>
            <a:ext cx="6019800" cy="4388644"/>
          </a:xfrm>
        </p:spPr>
        <p:txBody>
          <a:bodyPr vert="eaVert"/>
          <a:lstStyle/>
          <a:p>
            <a:pPr lvl="0"/>
            <a:r>
              <a:rPr lang="zh-CN" altLang="en-US"/>
              <a:t>单击此处编辑母版文本样式
二级
三级
四级
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advClick="0">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pic>
        <p:nvPicPr>
          <p:cNvPr id="8" name="图片 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slow" advClick="0">
    <p:wip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3.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3.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3.xml"/><Relationship Id="rId2" Type="http://schemas.openxmlformats.org/officeDocument/2006/relationships/image" Target="../media/image16.jpeg"/><Relationship Id="rId1" Type="http://schemas.openxmlformats.org/officeDocument/2006/relationships/image" Target="../media/image15.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3.xml"/><Relationship Id="rId2" Type="http://schemas.openxmlformats.org/officeDocument/2006/relationships/image" Target="../media/image16.jpeg"/><Relationship Id="rId1" Type="http://schemas.openxmlformats.org/officeDocument/2006/relationships/image" Target="../media/image15.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image" Target="../media/image3.tif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image" Target="../media/image4.tif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image" Target="../media/image5.tif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tif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2.tiff"/><Relationship Id="rId1" Type="http://schemas.openxmlformats.org/officeDocument/2006/relationships/image" Target="../media/image1.tif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33"/>
          <p:cNvSpPr/>
          <p:nvPr/>
        </p:nvSpPr>
        <p:spPr>
          <a:xfrm>
            <a:off x="2767207" y="2347933"/>
            <a:ext cx="957051" cy="957051"/>
          </a:xfrm>
          <a:prstGeom prst="ellipse">
            <a:avLst/>
          </a:prstGeom>
          <a:solidFill>
            <a:srgbClr val="FFFFFF">
              <a:alpha val="32941"/>
            </a:srgb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cxnSp>
        <p:nvCxnSpPr>
          <p:cNvPr id="36" name="直接连接符 35"/>
          <p:cNvCxnSpPr/>
          <p:nvPr/>
        </p:nvCxnSpPr>
        <p:spPr>
          <a:xfrm>
            <a:off x="3199255" y="2218535"/>
            <a:ext cx="42484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3349572" y="3472980"/>
            <a:ext cx="42484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349572" y="2558976"/>
            <a:ext cx="4248472" cy="584775"/>
          </a:xfrm>
          <a:prstGeom prst="rect">
            <a:avLst/>
          </a:prstGeom>
          <a:noFill/>
        </p:spPr>
        <p:txBody>
          <a:bodyPr wrap="square" rtlCol="0">
            <a:spAutoFit/>
          </a:bodyPr>
          <a:lstStyle/>
          <a:p>
            <a:pPr algn="ctr"/>
            <a:r>
              <a:rPr lang="zh-CN" altLang="en-US" sz="3200" b="1" dirty="0">
                <a:solidFill>
                  <a:schemeClr val="bg1"/>
                </a:solidFill>
                <a:latin typeface="微软雅黑" pitchFamily="34" charset="-122"/>
                <a:ea typeface="微软雅黑" pitchFamily="34" charset="-122"/>
              </a:rPr>
              <a:t>系统架构</a:t>
            </a:r>
            <a:endParaRPr lang="zh-CN" altLang="en-US" sz="3200" b="1" dirty="0">
              <a:solidFill>
                <a:schemeClr val="bg1"/>
              </a:solidFill>
              <a:latin typeface="微软雅黑" pitchFamily="34" charset="-122"/>
              <a:ea typeface="微软雅黑" pitchFamily="34" charset="-122"/>
            </a:endParaRPr>
          </a:p>
        </p:txBody>
      </p:sp>
      <p:sp>
        <p:nvSpPr>
          <p:cNvPr id="39" name="TextBox 38"/>
          <p:cNvSpPr txBox="1"/>
          <p:nvPr/>
        </p:nvSpPr>
        <p:spPr>
          <a:xfrm>
            <a:off x="3779911" y="1707654"/>
            <a:ext cx="3504827" cy="307777"/>
          </a:xfrm>
          <a:prstGeom prst="rect">
            <a:avLst/>
          </a:prstGeom>
          <a:noFill/>
        </p:spPr>
        <p:txBody>
          <a:bodyPr wrap="square" rtlCol="0">
            <a:spAutoFit/>
          </a:bodyPr>
          <a:lstStyle/>
          <a:p>
            <a:pPr algn="ctr"/>
            <a:r>
              <a:rPr lang="en-US" altLang="zh-CN" sz="1400" dirty="0">
                <a:solidFill>
                  <a:schemeClr val="bg1"/>
                </a:solidFill>
                <a:latin typeface="微软雅黑" pitchFamily="34" charset="-122"/>
                <a:ea typeface="微软雅黑" pitchFamily="34" charset="-122"/>
              </a:rPr>
              <a:t>《</a:t>
            </a:r>
            <a:r>
              <a:rPr lang="zh-CN" altLang="en-US" sz="1400" dirty="0">
                <a:solidFill>
                  <a:schemeClr val="bg1"/>
                </a:solidFill>
                <a:latin typeface="微软雅黑" pitchFamily="34" charset="-122"/>
                <a:ea typeface="微软雅黑" pitchFamily="34" charset="-122"/>
              </a:rPr>
              <a:t>系统架构 </a:t>
            </a:r>
            <a:r>
              <a:rPr lang="en-US" altLang="zh-CN" sz="1400" dirty="0">
                <a:solidFill>
                  <a:schemeClr val="bg1"/>
                </a:solidFill>
                <a:latin typeface="微软雅黑" pitchFamily="34" charset="-122"/>
                <a:ea typeface="微软雅黑" pitchFamily="34" charset="-122"/>
              </a:rPr>
              <a:t>-</a:t>
            </a:r>
            <a:r>
              <a:rPr lang="zh-CN" altLang="en-US" sz="1400" dirty="0">
                <a:solidFill>
                  <a:schemeClr val="bg1"/>
                </a:solidFill>
                <a:latin typeface="微软雅黑" pitchFamily="34" charset="-122"/>
                <a:ea typeface="微软雅黑" pitchFamily="34" charset="-122"/>
              </a:rPr>
              <a:t>复杂系统的产品设计与开发</a:t>
            </a:r>
            <a:r>
              <a:rPr lang="en-US" altLang="zh-CN" sz="1400" dirty="0">
                <a:solidFill>
                  <a:schemeClr val="bg1"/>
                </a:solidFill>
                <a:latin typeface="微软雅黑" pitchFamily="34" charset="-122"/>
                <a:ea typeface="微软雅黑" pitchFamily="34" charset="-122"/>
              </a:rPr>
              <a:t>》</a:t>
            </a:r>
            <a:endParaRPr lang="zh-CN" altLang="en-US" sz="1400" dirty="0">
              <a:solidFill>
                <a:schemeClr val="bg1"/>
              </a:solidFill>
              <a:latin typeface="微软雅黑" pitchFamily="34" charset="-122"/>
              <a:ea typeface="微软雅黑" pitchFamily="34" charset="-122"/>
            </a:endParaRPr>
          </a:p>
        </p:txBody>
      </p:sp>
      <p:grpSp>
        <p:nvGrpSpPr>
          <p:cNvPr id="7" name="Group 60"/>
          <p:cNvGrpSpPr/>
          <p:nvPr/>
        </p:nvGrpSpPr>
        <p:grpSpPr>
          <a:xfrm>
            <a:off x="1130034" y="795041"/>
            <a:ext cx="4062836" cy="4062836"/>
            <a:chOff x="516576" y="1203931"/>
            <a:chExt cx="8915400" cy="8915400"/>
          </a:xfrm>
          <a:noFill/>
        </p:grpSpPr>
        <p:sp>
          <p:nvSpPr>
            <p:cNvPr id="9" name="Arc 10"/>
            <p:cNvSpPr>
              <a:spLocks noChangeAspect="1"/>
            </p:cNvSpPr>
            <p:nvPr/>
          </p:nvSpPr>
          <p:spPr>
            <a:xfrm flipH="1">
              <a:off x="1202376" y="1789204"/>
              <a:ext cx="7772400" cy="7772400"/>
            </a:xfrm>
            <a:prstGeom prst="arc">
              <a:avLst>
                <a:gd name="adj1" fmla="val 17991572"/>
                <a:gd name="adj2" fmla="val 2705833"/>
              </a:avLst>
            </a:prstGeom>
            <a:grpFill/>
            <a:ln w="25400" cap="rnd">
              <a:solidFill>
                <a:schemeClr val="bg1">
                  <a:alpha val="45000"/>
                </a:schemeClr>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0" name="Arc 25"/>
            <p:cNvSpPr>
              <a:spLocks noChangeAspect="1"/>
            </p:cNvSpPr>
            <p:nvPr/>
          </p:nvSpPr>
          <p:spPr>
            <a:xfrm flipH="1">
              <a:off x="973776" y="1560604"/>
              <a:ext cx="8229600" cy="8229600"/>
            </a:xfrm>
            <a:prstGeom prst="arc">
              <a:avLst>
                <a:gd name="adj1" fmla="val 16514598"/>
                <a:gd name="adj2" fmla="val 18582211"/>
              </a:avLst>
            </a:prstGeom>
            <a:grpFill/>
            <a:ln w="25400" cap="rnd">
              <a:solidFill>
                <a:schemeClr val="bg1">
                  <a:alpha val="45000"/>
                </a:schemeClr>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Arc 29"/>
            <p:cNvSpPr>
              <a:spLocks noChangeAspect="1"/>
            </p:cNvSpPr>
            <p:nvPr/>
          </p:nvSpPr>
          <p:spPr>
            <a:xfrm flipH="1">
              <a:off x="973776" y="1560604"/>
              <a:ext cx="8229600" cy="8229600"/>
            </a:xfrm>
            <a:prstGeom prst="arc">
              <a:avLst>
                <a:gd name="adj1" fmla="val 1970642"/>
                <a:gd name="adj2" fmla="val 2975155"/>
              </a:avLst>
            </a:prstGeom>
            <a:grpFill/>
            <a:ln w="25400" cap="rnd">
              <a:solidFill>
                <a:schemeClr val="bg1">
                  <a:alpha val="45000"/>
                </a:schemeClr>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 name="Arc 33"/>
            <p:cNvSpPr>
              <a:spLocks noChangeAspect="1"/>
            </p:cNvSpPr>
            <p:nvPr/>
          </p:nvSpPr>
          <p:spPr>
            <a:xfrm flipH="1">
              <a:off x="1088076" y="1661131"/>
              <a:ext cx="8001000" cy="8001000"/>
            </a:xfrm>
            <a:prstGeom prst="arc">
              <a:avLst>
                <a:gd name="adj1" fmla="val 16915085"/>
                <a:gd name="adj2" fmla="val 2946898"/>
              </a:avLst>
            </a:prstGeom>
            <a:grpFill/>
            <a:ln w="25400" cap="rnd">
              <a:solidFill>
                <a:schemeClr val="bg1">
                  <a:alpha val="45000"/>
                </a:schemeClr>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3" name="Arc 35"/>
            <p:cNvSpPr>
              <a:spLocks noChangeAspect="1"/>
            </p:cNvSpPr>
            <p:nvPr/>
          </p:nvSpPr>
          <p:spPr>
            <a:xfrm flipH="1">
              <a:off x="745176" y="1345777"/>
              <a:ext cx="8686800" cy="8686800"/>
            </a:xfrm>
            <a:prstGeom prst="arc">
              <a:avLst>
                <a:gd name="adj1" fmla="val 16901077"/>
                <a:gd name="adj2" fmla="val 2438576"/>
              </a:avLst>
            </a:prstGeom>
            <a:grpFill/>
            <a:ln w="22225" cap="rnd">
              <a:solidFill>
                <a:schemeClr val="bg1">
                  <a:alpha val="45000"/>
                </a:schemeClr>
              </a:solidFill>
              <a:round/>
              <a:headEnd type="oval"/>
              <a:tailEnd type="oval"/>
            </a:ln>
            <a:effectLst>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4" name="Arc 42"/>
            <p:cNvSpPr>
              <a:spLocks noChangeAspect="1"/>
            </p:cNvSpPr>
            <p:nvPr/>
          </p:nvSpPr>
          <p:spPr>
            <a:xfrm flipH="1">
              <a:off x="973776" y="1560604"/>
              <a:ext cx="8229600" cy="8229600"/>
            </a:xfrm>
            <a:prstGeom prst="arc">
              <a:avLst>
                <a:gd name="adj1" fmla="val 18872499"/>
                <a:gd name="adj2" fmla="val 1799207"/>
              </a:avLst>
            </a:prstGeom>
            <a:grpFill/>
            <a:ln w="25400" cap="rnd">
              <a:solidFill>
                <a:schemeClr val="bg1">
                  <a:alpha val="45000"/>
                </a:schemeClr>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5" name="Arc 43"/>
            <p:cNvSpPr>
              <a:spLocks noChangeAspect="1"/>
            </p:cNvSpPr>
            <p:nvPr/>
          </p:nvSpPr>
          <p:spPr>
            <a:xfrm flipH="1">
              <a:off x="516576" y="1203931"/>
              <a:ext cx="8915400" cy="8915400"/>
            </a:xfrm>
            <a:prstGeom prst="arc">
              <a:avLst>
                <a:gd name="adj1" fmla="val 16125273"/>
                <a:gd name="adj2" fmla="val 775760"/>
              </a:avLst>
            </a:prstGeom>
            <a:grpFill/>
            <a:ln w="22225" cap="rnd">
              <a:solidFill>
                <a:schemeClr val="bg1">
                  <a:alpha val="45000"/>
                </a:schemeClr>
              </a:solidFill>
              <a:round/>
              <a:headEnd type="oval"/>
              <a:tailEnd type="oval"/>
            </a:ln>
            <a:effectLst>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8" name="Arc 4"/>
            <p:cNvSpPr>
              <a:spLocks noChangeAspect="1"/>
            </p:cNvSpPr>
            <p:nvPr/>
          </p:nvSpPr>
          <p:spPr>
            <a:xfrm flipH="1">
              <a:off x="3259776" y="3884704"/>
              <a:ext cx="3657600" cy="3657600"/>
            </a:xfrm>
            <a:prstGeom prst="arc">
              <a:avLst>
                <a:gd name="adj1" fmla="val 18862391"/>
                <a:gd name="adj2" fmla="val 2721459"/>
              </a:avLst>
            </a:prstGeom>
            <a:grpFill/>
            <a:ln w="25400" cap="rnd">
              <a:solidFill>
                <a:schemeClr val="bg1">
                  <a:alpha val="45000"/>
                </a:schemeClr>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 name="Arc 5"/>
            <p:cNvSpPr>
              <a:spLocks noChangeAspect="1"/>
            </p:cNvSpPr>
            <p:nvPr/>
          </p:nvSpPr>
          <p:spPr>
            <a:xfrm flipH="1">
              <a:off x="3031176" y="3656104"/>
              <a:ext cx="4114800" cy="4114800"/>
            </a:xfrm>
            <a:prstGeom prst="arc">
              <a:avLst>
                <a:gd name="adj1" fmla="val 17986230"/>
                <a:gd name="adj2" fmla="val 3574230"/>
              </a:avLst>
            </a:prstGeom>
            <a:grpFill/>
            <a:ln w="25400" cap="rnd">
              <a:solidFill>
                <a:schemeClr val="bg1">
                  <a:alpha val="45000"/>
                </a:schemeClr>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0" name="Arc 6"/>
            <p:cNvSpPr>
              <a:spLocks noChangeAspect="1"/>
            </p:cNvSpPr>
            <p:nvPr/>
          </p:nvSpPr>
          <p:spPr>
            <a:xfrm flipH="1">
              <a:off x="2802576" y="3427504"/>
              <a:ext cx="4572000" cy="4572000"/>
            </a:xfrm>
            <a:prstGeom prst="arc">
              <a:avLst>
                <a:gd name="adj1" fmla="val 19867506"/>
                <a:gd name="adj2" fmla="val 3581125"/>
              </a:avLst>
            </a:prstGeom>
            <a:grpFill/>
            <a:ln w="25400" cap="rnd">
              <a:solidFill>
                <a:schemeClr val="bg1">
                  <a:alpha val="45000"/>
                </a:schemeClr>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1" name="Arc 7"/>
            <p:cNvSpPr>
              <a:spLocks noChangeAspect="1"/>
            </p:cNvSpPr>
            <p:nvPr/>
          </p:nvSpPr>
          <p:spPr>
            <a:xfrm flipH="1">
              <a:off x="2345376" y="2970304"/>
              <a:ext cx="5486400" cy="5486400"/>
            </a:xfrm>
            <a:prstGeom prst="arc">
              <a:avLst>
                <a:gd name="adj1" fmla="val 18879787"/>
                <a:gd name="adj2" fmla="val 1798118"/>
              </a:avLst>
            </a:prstGeom>
            <a:grpFill/>
            <a:ln w="25400" cap="rnd">
              <a:solidFill>
                <a:schemeClr val="bg1">
                  <a:alpha val="45000"/>
                </a:schemeClr>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Arc 8"/>
            <p:cNvSpPr>
              <a:spLocks noChangeAspect="1"/>
            </p:cNvSpPr>
            <p:nvPr/>
          </p:nvSpPr>
          <p:spPr>
            <a:xfrm flipH="1">
              <a:off x="1888176" y="2513104"/>
              <a:ext cx="6400800" cy="6400800"/>
            </a:xfrm>
            <a:prstGeom prst="arc">
              <a:avLst>
                <a:gd name="adj1" fmla="val 17371208"/>
                <a:gd name="adj2" fmla="val 20444976"/>
              </a:avLst>
            </a:prstGeom>
            <a:grpFill/>
            <a:ln w="19050" cap="rnd">
              <a:solidFill>
                <a:schemeClr val="bg1">
                  <a:alpha val="45000"/>
                </a:schemeClr>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3" name="Arc 9"/>
            <p:cNvSpPr>
              <a:spLocks noChangeAspect="1"/>
            </p:cNvSpPr>
            <p:nvPr/>
          </p:nvSpPr>
          <p:spPr>
            <a:xfrm flipH="1">
              <a:off x="1659576" y="2246404"/>
              <a:ext cx="6858000" cy="6858000"/>
            </a:xfrm>
            <a:prstGeom prst="arc">
              <a:avLst>
                <a:gd name="adj1" fmla="val 17997244"/>
                <a:gd name="adj2" fmla="val 3110717"/>
              </a:avLst>
            </a:prstGeom>
            <a:grpFill/>
            <a:ln w="25400" cap="rnd">
              <a:solidFill>
                <a:schemeClr val="bg1">
                  <a:alpha val="45000"/>
                </a:schemeClr>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4" name="Arc 11"/>
            <p:cNvSpPr>
              <a:spLocks noChangeAspect="1"/>
            </p:cNvSpPr>
            <p:nvPr/>
          </p:nvSpPr>
          <p:spPr>
            <a:xfrm flipH="1">
              <a:off x="3716976" y="4341904"/>
              <a:ext cx="2743200" cy="2743200"/>
            </a:xfrm>
            <a:prstGeom prst="arc">
              <a:avLst>
                <a:gd name="adj1" fmla="val 16200000"/>
                <a:gd name="adj2" fmla="val 20103048"/>
              </a:avLst>
            </a:prstGeom>
            <a:grpFill/>
            <a:ln w="25400" cap="rnd">
              <a:solidFill>
                <a:schemeClr val="bg1">
                  <a:alpha val="45000"/>
                </a:schemeClr>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5" name="Arc 12"/>
            <p:cNvSpPr>
              <a:spLocks noChangeAspect="1"/>
            </p:cNvSpPr>
            <p:nvPr/>
          </p:nvSpPr>
          <p:spPr>
            <a:xfrm flipH="1">
              <a:off x="3716976" y="4341904"/>
              <a:ext cx="2743200" cy="2743200"/>
            </a:xfrm>
            <a:prstGeom prst="arc">
              <a:avLst>
                <a:gd name="adj1" fmla="val 1632284"/>
                <a:gd name="adj2" fmla="val 5929623"/>
              </a:avLst>
            </a:prstGeom>
            <a:grpFill/>
            <a:ln w="25400" cap="rnd">
              <a:solidFill>
                <a:schemeClr val="bg1">
                  <a:alpha val="45000"/>
                </a:schemeClr>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26" name="Straight Connector 13"/>
            <p:cNvCxnSpPr/>
            <p:nvPr/>
          </p:nvCxnSpPr>
          <p:spPr>
            <a:xfrm rot="1800000" flipH="1">
              <a:off x="3666480" y="5016275"/>
              <a:ext cx="228600" cy="0"/>
            </a:xfrm>
            <a:prstGeom prst="line">
              <a:avLst/>
            </a:prstGeom>
            <a:grpFill/>
            <a:ln w="25400" cap="rnd">
              <a:solidFill>
                <a:schemeClr val="bg1">
                  <a:alpha val="45000"/>
                </a:schemeClr>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14"/>
            <p:cNvCxnSpPr/>
            <p:nvPr/>
          </p:nvCxnSpPr>
          <p:spPr>
            <a:xfrm rot="1800000" flipH="1">
              <a:off x="2863074" y="4551934"/>
              <a:ext cx="228600" cy="0"/>
            </a:xfrm>
            <a:prstGeom prst="line">
              <a:avLst/>
            </a:prstGeom>
            <a:grpFill/>
            <a:ln w="25400" cap="rnd">
              <a:solidFill>
                <a:schemeClr val="bg1">
                  <a:alpha val="45000"/>
                </a:schemeClr>
              </a:solidFill>
              <a:round/>
            </a:ln>
          </p:spPr>
          <p:style>
            <a:lnRef idx="1">
              <a:schemeClr val="accent1"/>
            </a:lnRef>
            <a:fillRef idx="0">
              <a:schemeClr val="accent1"/>
            </a:fillRef>
            <a:effectRef idx="0">
              <a:schemeClr val="accent1"/>
            </a:effectRef>
            <a:fontRef idx="minor">
              <a:schemeClr val="tx1"/>
            </a:fontRef>
          </p:style>
        </p:cxnSp>
        <p:cxnSp>
          <p:nvCxnSpPr>
            <p:cNvPr id="28" name="Straight Connector 15"/>
            <p:cNvCxnSpPr/>
            <p:nvPr/>
          </p:nvCxnSpPr>
          <p:spPr>
            <a:xfrm rot="2700000" flipH="1">
              <a:off x="3028864" y="4080155"/>
              <a:ext cx="914400" cy="0"/>
            </a:xfrm>
            <a:prstGeom prst="line">
              <a:avLst/>
            </a:prstGeom>
            <a:grpFill/>
            <a:ln w="25400" cap="rnd">
              <a:solidFill>
                <a:schemeClr val="bg1">
                  <a:alpha val="45000"/>
                </a:schemeClr>
              </a:solidFill>
              <a:round/>
            </a:ln>
          </p:spPr>
          <p:style>
            <a:lnRef idx="1">
              <a:schemeClr val="accent1"/>
            </a:lnRef>
            <a:fillRef idx="0">
              <a:schemeClr val="accent1"/>
            </a:fillRef>
            <a:effectRef idx="0">
              <a:schemeClr val="accent1"/>
            </a:effectRef>
            <a:fontRef idx="minor">
              <a:schemeClr val="tx1"/>
            </a:fontRef>
          </p:style>
        </p:cxnSp>
        <p:cxnSp>
          <p:nvCxnSpPr>
            <p:cNvPr id="29" name="Straight Connector 16"/>
            <p:cNvCxnSpPr/>
            <p:nvPr/>
          </p:nvCxnSpPr>
          <p:spPr>
            <a:xfrm rot="2700000" flipH="1">
              <a:off x="2132605" y="2941638"/>
              <a:ext cx="457200" cy="0"/>
            </a:xfrm>
            <a:prstGeom prst="line">
              <a:avLst/>
            </a:prstGeom>
            <a:grpFill/>
            <a:ln w="25400" cap="rnd">
              <a:solidFill>
                <a:schemeClr val="bg1">
                  <a:alpha val="45000"/>
                </a:schemeClr>
              </a:solidFill>
              <a:round/>
            </a:ln>
          </p:spPr>
          <p:style>
            <a:lnRef idx="1">
              <a:schemeClr val="accent1"/>
            </a:lnRef>
            <a:fillRef idx="0">
              <a:schemeClr val="accent1"/>
            </a:fillRef>
            <a:effectRef idx="0">
              <a:schemeClr val="accent1"/>
            </a:effectRef>
            <a:fontRef idx="minor">
              <a:schemeClr val="tx1"/>
            </a:fontRef>
          </p:style>
        </p:cxnSp>
        <p:cxnSp>
          <p:nvCxnSpPr>
            <p:cNvPr id="30" name="Straight Connector 17"/>
            <p:cNvCxnSpPr/>
            <p:nvPr/>
          </p:nvCxnSpPr>
          <p:spPr>
            <a:xfrm rot="19800000" flipH="1">
              <a:off x="2282589" y="7194643"/>
              <a:ext cx="457200" cy="0"/>
            </a:xfrm>
            <a:prstGeom prst="line">
              <a:avLst/>
            </a:prstGeom>
            <a:grpFill/>
            <a:ln w="25400" cap="rnd">
              <a:solidFill>
                <a:schemeClr val="bg1">
                  <a:alpha val="45000"/>
                </a:schemeClr>
              </a:solidFill>
              <a:round/>
            </a:ln>
          </p:spPr>
          <p:style>
            <a:lnRef idx="1">
              <a:schemeClr val="accent1"/>
            </a:lnRef>
            <a:fillRef idx="0">
              <a:schemeClr val="accent1"/>
            </a:fillRef>
            <a:effectRef idx="0">
              <a:schemeClr val="accent1"/>
            </a:effectRef>
            <a:fontRef idx="minor">
              <a:schemeClr val="tx1"/>
            </a:fontRef>
          </p:style>
        </p:cxnSp>
        <p:cxnSp>
          <p:nvCxnSpPr>
            <p:cNvPr id="31" name="Straight Connector 18"/>
            <p:cNvCxnSpPr/>
            <p:nvPr/>
          </p:nvCxnSpPr>
          <p:spPr>
            <a:xfrm rot="19800000" flipH="1">
              <a:off x="1491165" y="7656604"/>
              <a:ext cx="457200" cy="0"/>
            </a:xfrm>
            <a:prstGeom prst="line">
              <a:avLst/>
            </a:prstGeom>
            <a:grpFill/>
            <a:ln w="25400" cap="rnd">
              <a:solidFill>
                <a:schemeClr val="bg1">
                  <a:alpha val="45000"/>
                </a:schemeClr>
              </a:solidFill>
              <a:round/>
            </a:ln>
          </p:spPr>
          <p:style>
            <a:lnRef idx="1">
              <a:schemeClr val="accent1"/>
            </a:lnRef>
            <a:fillRef idx="0">
              <a:schemeClr val="accent1"/>
            </a:fillRef>
            <a:effectRef idx="0">
              <a:schemeClr val="accent1"/>
            </a:effectRef>
            <a:fontRef idx="minor">
              <a:schemeClr val="tx1"/>
            </a:fontRef>
          </p:style>
        </p:cxnSp>
        <p:cxnSp>
          <p:nvCxnSpPr>
            <p:cNvPr id="32" name="Straight Connector 19"/>
            <p:cNvCxnSpPr/>
            <p:nvPr/>
          </p:nvCxnSpPr>
          <p:spPr>
            <a:xfrm rot="18900000" flipH="1">
              <a:off x="2141612" y="7985543"/>
              <a:ext cx="1371600" cy="0"/>
            </a:xfrm>
            <a:prstGeom prst="line">
              <a:avLst/>
            </a:prstGeom>
            <a:grpFill/>
            <a:ln w="12700" cap="rnd">
              <a:solidFill>
                <a:schemeClr val="bg1">
                  <a:alpha val="45000"/>
                </a:schemeClr>
              </a:solidFill>
              <a:round/>
            </a:ln>
          </p:spPr>
          <p:style>
            <a:lnRef idx="1">
              <a:schemeClr val="accent1"/>
            </a:lnRef>
            <a:fillRef idx="0">
              <a:schemeClr val="accent1"/>
            </a:fillRef>
            <a:effectRef idx="0">
              <a:schemeClr val="accent1"/>
            </a:effectRef>
            <a:fontRef idx="minor">
              <a:schemeClr val="tx1"/>
            </a:fontRef>
          </p:style>
        </p:cxnSp>
        <p:cxnSp>
          <p:nvCxnSpPr>
            <p:cNvPr id="33" name="Straight Connector 20"/>
            <p:cNvCxnSpPr/>
            <p:nvPr/>
          </p:nvCxnSpPr>
          <p:spPr>
            <a:xfrm rot="18900000" flipH="1">
              <a:off x="3767634" y="6930347"/>
              <a:ext cx="228600" cy="0"/>
            </a:xfrm>
            <a:prstGeom prst="line">
              <a:avLst/>
            </a:prstGeom>
            <a:grpFill/>
            <a:ln w="25400" cap="rnd">
              <a:solidFill>
                <a:schemeClr val="bg1">
                  <a:alpha val="45000"/>
                </a:schemeClr>
              </a:solidFill>
              <a:round/>
            </a:ln>
          </p:spPr>
          <p:style>
            <a:lnRef idx="1">
              <a:schemeClr val="accent1"/>
            </a:lnRef>
            <a:fillRef idx="0">
              <a:schemeClr val="accent1"/>
            </a:fillRef>
            <a:effectRef idx="0">
              <a:schemeClr val="accent1"/>
            </a:effectRef>
            <a:fontRef idx="minor">
              <a:schemeClr val="tx1"/>
            </a:fontRef>
          </p:style>
        </p:cxnSp>
        <p:cxnSp>
          <p:nvCxnSpPr>
            <p:cNvPr id="35" name="Straight Connector 21"/>
            <p:cNvCxnSpPr/>
            <p:nvPr/>
          </p:nvCxnSpPr>
          <p:spPr>
            <a:xfrm rot="18000000" flipH="1">
              <a:off x="3875443" y="7189881"/>
              <a:ext cx="685800" cy="0"/>
            </a:xfrm>
            <a:prstGeom prst="line">
              <a:avLst/>
            </a:prstGeom>
            <a:grpFill/>
            <a:ln w="25400" cap="rnd">
              <a:solidFill>
                <a:schemeClr val="bg1">
                  <a:alpha val="45000"/>
                </a:schemeClr>
              </a:solidFill>
              <a:round/>
            </a:ln>
          </p:spPr>
          <p:style>
            <a:lnRef idx="1">
              <a:schemeClr val="accent1"/>
            </a:lnRef>
            <a:fillRef idx="0">
              <a:schemeClr val="accent1"/>
            </a:fillRef>
            <a:effectRef idx="0">
              <a:schemeClr val="accent1"/>
            </a:effectRef>
            <a:fontRef idx="minor">
              <a:schemeClr val="tx1"/>
            </a:fontRef>
          </p:style>
        </p:cxnSp>
        <p:cxnSp>
          <p:nvCxnSpPr>
            <p:cNvPr id="40" name="Straight Connector 22"/>
            <p:cNvCxnSpPr/>
            <p:nvPr/>
          </p:nvCxnSpPr>
          <p:spPr>
            <a:xfrm rot="18000000" flipH="1">
              <a:off x="3416626" y="7989724"/>
              <a:ext cx="685800" cy="0"/>
            </a:xfrm>
            <a:prstGeom prst="line">
              <a:avLst/>
            </a:prstGeom>
            <a:grpFill/>
            <a:ln w="25400" cap="rnd">
              <a:solidFill>
                <a:schemeClr val="bg1">
                  <a:alpha val="45000"/>
                </a:schemeClr>
              </a:solidFill>
              <a:round/>
            </a:ln>
          </p:spPr>
          <p:style>
            <a:lnRef idx="1">
              <a:schemeClr val="accent1"/>
            </a:lnRef>
            <a:fillRef idx="0">
              <a:schemeClr val="accent1"/>
            </a:fillRef>
            <a:effectRef idx="0">
              <a:schemeClr val="accent1"/>
            </a:effectRef>
            <a:fontRef idx="minor">
              <a:schemeClr val="tx1"/>
            </a:fontRef>
          </p:style>
        </p:cxnSp>
        <p:cxnSp>
          <p:nvCxnSpPr>
            <p:cNvPr id="41" name="Straight Connector 23"/>
            <p:cNvCxnSpPr/>
            <p:nvPr/>
          </p:nvCxnSpPr>
          <p:spPr>
            <a:xfrm rot="3600000" flipH="1">
              <a:off x="3384315" y="3526746"/>
              <a:ext cx="914400" cy="0"/>
            </a:xfrm>
            <a:prstGeom prst="line">
              <a:avLst/>
            </a:prstGeom>
            <a:grpFill/>
            <a:ln w="12700" cap="rnd">
              <a:solidFill>
                <a:schemeClr val="bg1">
                  <a:alpha val="45000"/>
                </a:schemeClr>
              </a:solidFill>
              <a:round/>
            </a:ln>
          </p:spPr>
          <p:style>
            <a:lnRef idx="1">
              <a:schemeClr val="accent1"/>
            </a:lnRef>
            <a:fillRef idx="0">
              <a:schemeClr val="accent1"/>
            </a:fillRef>
            <a:effectRef idx="0">
              <a:schemeClr val="accent1"/>
            </a:effectRef>
            <a:fontRef idx="minor">
              <a:schemeClr val="tx1"/>
            </a:fontRef>
          </p:style>
        </p:cxnSp>
        <p:cxnSp>
          <p:nvCxnSpPr>
            <p:cNvPr id="42" name="Straight Connector 24"/>
            <p:cNvCxnSpPr/>
            <p:nvPr/>
          </p:nvCxnSpPr>
          <p:spPr>
            <a:xfrm rot="3600000" flipH="1">
              <a:off x="3034188" y="2541064"/>
              <a:ext cx="457200" cy="0"/>
            </a:xfrm>
            <a:prstGeom prst="line">
              <a:avLst/>
            </a:prstGeom>
            <a:grpFill/>
            <a:ln w="25400" cap="rnd">
              <a:solidFill>
                <a:schemeClr val="bg1">
                  <a:alpha val="45000"/>
                </a:schemeClr>
              </a:solidFill>
              <a:round/>
            </a:ln>
          </p:spPr>
          <p:style>
            <a:lnRef idx="1">
              <a:schemeClr val="accent1"/>
            </a:lnRef>
            <a:fillRef idx="0">
              <a:schemeClr val="accent1"/>
            </a:fillRef>
            <a:effectRef idx="0">
              <a:schemeClr val="accent1"/>
            </a:effectRef>
            <a:fontRef idx="minor">
              <a:schemeClr val="tx1"/>
            </a:fontRef>
          </p:style>
        </p:cxnSp>
        <p:sp>
          <p:nvSpPr>
            <p:cNvPr id="43" name="Arc 26"/>
            <p:cNvSpPr>
              <a:spLocks noChangeAspect="1"/>
            </p:cNvSpPr>
            <p:nvPr/>
          </p:nvSpPr>
          <p:spPr>
            <a:xfrm flipH="1">
              <a:off x="2116776" y="2739038"/>
              <a:ext cx="5943600" cy="5943600"/>
            </a:xfrm>
            <a:prstGeom prst="arc">
              <a:avLst>
                <a:gd name="adj1" fmla="val 17004000"/>
                <a:gd name="adj2" fmla="val 17672337"/>
              </a:avLst>
            </a:prstGeom>
            <a:grpFill/>
            <a:ln w="25400" cap="rnd">
              <a:solidFill>
                <a:schemeClr val="bg1">
                  <a:alpha val="45000"/>
                </a:schemeClr>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4" name="Arc 27"/>
            <p:cNvSpPr>
              <a:spLocks noChangeAspect="1"/>
            </p:cNvSpPr>
            <p:nvPr/>
          </p:nvSpPr>
          <p:spPr>
            <a:xfrm flipH="1">
              <a:off x="2573976" y="3185131"/>
              <a:ext cx="5029200" cy="5029200"/>
            </a:xfrm>
            <a:prstGeom prst="arc">
              <a:avLst>
                <a:gd name="adj1" fmla="val 15923084"/>
                <a:gd name="adj2" fmla="val 17748429"/>
              </a:avLst>
            </a:prstGeom>
            <a:grpFill/>
            <a:ln w="25400" cap="rnd">
              <a:solidFill>
                <a:schemeClr val="bg1">
                  <a:alpha val="45000"/>
                </a:schemeClr>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5" name="Arc 28"/>
            <p:cNvSpPr>
              <a:spLocks noChangeAspect="1"/>
            </p:cNvSpPr>
            <p:nvPr/>
          </p:nvSpPr>
          <p:spPr>
            <a:xfrm flipH="1">
              <a:off x="2802576" y="3441277"/>
              <a:ext cx="4572000" cy="4572000"/>
            </a:xfrm>
            <a:prstGeom prst="arc">
              <a:avLst>
                <a:gd name="adj1" fmla="val 15885943"/>
                <a:gd name="adj2" fmla="val 17663732"/>
              </a:avLst>
            </a:prstGeom>
            <a:grpFill/>
            <a:ln w="25400" cap="rnd">
              <a:solidFill>
                <a:schemeClr val="bg1">
                  <a:alpha val="45000"/>
                </a:schemeClr>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46" name="Straight Connector 30"/>
            <p:cNvCxnSpPr/>
            <p:nvPr/>
          </p:nvCxnSpPr>
          <p:spPr>
            <a:xfrm rot="1800000" flipH="1">
              <a:off x="1601361" y="4099015"/>
              <a:ext cx="914400" cy="0"/>
            </a:xfrm>
            <a:prstGeom prst="line">
              <a:avLst/>
            </a:prstGeom>
            <a:grpFill/>
            <a:ln w="25400" cap="rnd">
              <a:solidFill>
                <a:schemeClr val="bg1">
                  <a:alpha val="45000"/>
                </a:schemeClr>
              </a:solidFill>
              <a:round/>
              <a:headEnd type="oval"/>
              <a:tailEnd type="oval"/>
            </a:ln>
          </p:spPr>
          <p:style>
            <a:lnRef idx="1">
              <a:schemeClr val="accent1"/>
            </a:lnRef>
            <a:fillRef idx="0">
              <a:schemeClr val="accent1"/>
            </a:fillRef>
            <a:effectRef idx="0">
              <a:schemeClr val="accent1"/>
            </a:effectRef>
            <a:fontRef idx="minor">
              <a:schemeClr val="tx1"/>
            </a:fontRef>
          </p:style>
        </p:cxnSp>
        <p:sp>
          <p:nvSpPr>
            <p:cNvPr id="47" name="Arc 31"/>
            <p:cNvSpPr>
              <a:spLocks noChangeAspect="1"/>
            </p:cNvSpPr>
            <p:nvPr/>
          </p:nvSpPr>
          <p:spPr>
            <a:xfrm flipH="1">
              <a:off x="1888176" y="2513104"/>
              <a:ext cx="6400800" cy="6400800"/>
            </a:xfrm>
            <a:prstGeom prst="arc">
              <a:avLst>
                <a:gd name="adj1" fmla="val 20920018"/>
                <a:gd name="adj2" fmla="val 2233333"/>
              </a:avLst>
            </a:prstGeom>
            <a:grpFill/>
            <a:ln w="25400" cap="rnd">
              <a:solidFill>
                <a:schemeClr val="bg1">
                  <a:alpha val="45000"/>
                </a:schemeClr>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48" name="Straight Connector 32"/>
            <p:cNvCxnSpPr/>
            <p:nvPr/>
          </p:nvCxnSpPr>
          <p:spPr>
            <a:xfrm rot="4500000" flipH="1">
              <a:off x="4002044" y="3052792"/>
              <a:ext cx="914400" cy="0"/>
            </a:xfrm>
            <a:prstGeom prst="line">
              <a:avLst/>
            </a:prstGeom>
            <a:grpFill/>
            <a:ln w="25400" cap="rnd">
              <a:solidFill>
                <a:schemeClr val="bg1">
                  <a:alpha val="45000"/>
                </a:schemeClr>
              </a:solidFill>
              <a:round/>
              <a:headEnd type="oval"/>
            </a:ln>
          </p:spPr>
          <p:style>
            <a:lnRef idx="1">
              <a:schemeClr val="accent1"/>
            </a:lnRef>
            <a:fillRef idx="0">
              <a:schemeClr val="accent1"/>
            </a:fillRef>
            <a:effectRef idx="0">
              <a:schemeClr val="accent1"/>
            </a:effectRef>
            <a:fontRef idx="minor">
              <a:schemeClr val="tx1"/>
            </a:fontRef>
          </p:style>
        </p:cxnSp>
        <p:sp>
          <p:nvSpPr>
            <p:cNvPr id="49" name="Arc 34"/>
            <p:cNvSpPr>
              <a:spLocks noChangeAspect="1"/>
            </p:cNvSpPr>
            <p:nvPr/>
          </p:nvSpPr>
          <p:spPr>
            <a:xfrm flipH="1">
              <a:off x="1773876" y="2365981"/>
              <a:ext cx="6629400" cy="6629400"/>
            </a:xfrm>
            <a:prstGeom prst="arc">
              <a:avLst>
                <a:gd name="adj1" fmla="val 16033188"/>
                <a:gd name="adj2" fmla="val 3440474"/>
              </a:avLst>
            </a:prstGeom>
            <a:grpFill/>
            <a:ln w="12700" cap="rnd">
              <a:solidFill>
                <a:schemeClr val="bg1">
                  <a:alpha val="45000"/>
                </a:schemeClr>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50" name="Arc 36"/>
            <p:cNvSpPr>
              <a:spLocks noChangeAspect="1"/>
            </p:cNvSpPr>
            <p:nvPr/>
          </p:nvSpPr>
          <p:spPr>
            <a:xfrm flipH="1">
              <a:off x="3159824" y="3770404"/>
              <a:ext cx="3886200" cy="3886200"/>
            </a:xfrm>
            <a:prstGeom prst="arc">
              <a:avLst>
                <a:gd name="adj1" fmla="val 16285893"/>
                <a:gd name="adj2" fmla="val 4355678"/>
              </a:avLst>
            </a:prstGeom>
            <a:grpFill/>
            <a:ln w="25400" cap="rnd">
              <a:solidFill>
                <a:schemeClr val="bg1">
                  <a:alpha val="45000"/>
                </a:schemeClr>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1" name="Arc 37"/>
            <p:cNvSpPr>
              <a:spLocks noChangeAspect="1"/>
            </p:cNvSpPr>
            <p:nvPr/>
          </p:nvSpPr>
          <p:spPr>
            <a:xfrm flipH="1">
              <a:off x="2459676" y="3081938"/>
              <a:ext cx="5257800" cy="5257800"/>
            </a:xfrm>
            <a:prstGeom prst="arc">
              <a:avLst>
                <a:gd name="adj1" fmla="val 16382061"/>
                <a:gd name="adj2" fmla="val 3291367"/>
              </a:avLst>
            </a:prstGeom>
            <a:grpFill/>
            <a:ln w="25400" cap="rnd">
              <a:solidFill>
                <a:schemeClr val="bg1">
                  <a:alpha val="45000"/>
                </a:schemeClr>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2" name="Arc 38"/>
            <p:cNvSpPr>
              <a:spLocks noChangeAspect="1"/>
            </p:cNvSpPr>
            <p:nvPr/>
          </p:nvSpPr>
          <p:spPr>
            <a:xfrm flipH="1">
              <a:off x="3488376" y="4113304"/>
              <a:ext cx="3200400" cy="3200400"/>
            </a:xfrm>
            <a:prstGeom prst="arc">
              <a:avLst>
                <a:gd name="adj1" fmla="val 19900007"/>
                <a:gd name="adj2" fmla="val 2698044"/>
              </a:avLst>
            </a:prstGeom>
            <a:grpFill/>
            <a:ln w="25400" cap="rnd">
              <a:solidFill>
                <a:schemeClr val="bg1">
                  <a:alpha val="45000"/>
                </a:schemeClr>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3" name="Arc 39"/>
            <p:cNvSpPr>
              <a:spLocks noChangeAspect="1"/>
            </p:cNvSpPr>
            <p:nvPr/>
          </p:nvSpPr>
          <p:spPr>
            <a:xfrm flipH="1">
              <a:off x="2573976" y="3198904"/>
              <a:ext cx="5029200" cy="5029200"/>
            </a:xfrm>
            <a:prstGeom prst="arc">
              <a:avLst>
                <a:gd name="adj1" fmla="val 19864520"/>
                <a:gd name="adj2" fmla="val 2707333"/>
              </a:avLst>
            </a:prstGeom>
            <a:grpFill/>
            <a:ln w="25400" cap="rnd">
              <a:solidFill>
                <a:schemeClr val="bg1">
                  <a:alpha val="45000"/>
                </a:schemeClr>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4" name="Arc 40"/>
            <p:cNvSpPr>
              <a:spLocks noChangeAspect="1"/>
            </p:cNvSpPr>
            <p:nvPr/>
          </p:nvSpPr>
          <p:spPr>
            <a:xfrm flipH="1">
              <a:off x="2116776" y="2741704"/>
              <a:ext cx="5943600" cy="5943600"/>
            </a:xfrm>
            <a:prstGeom prst="arc">
              <a:avLst>
                <a:gd name="adj1" fmla="val 17982739"/>
                <a:gd name="adj2" fmla="val 3585340"/>
              </a:avLst>
            </a:prstGeom>
            <a:grpFill/>
            <a:ln w="25400" cap="rnd">
              <a:solidFill>
                <a:schemeClr val="bg1">
                  <a:alpha val="45000"/>
                </a:schemeClr>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Arc 41"/>
            <p:cNvSpPr>
              <a:spLocks noChangeAspect="1"/>
            </p:cNvSpPr>
            <p:nvPr/>
          </p:nvSpPr>
          <p:spPr>
            <a:xfrm flipH="1">
              <a:off x="1430976" y="2017804"/>
              <a:ext cx="7315200" cy="7315200"/>
            </a:xfrm>
            <a:prstGeom prst="arc">
              <a:avLst>
                <a:gd name="adj1" fmla="val 18871031"/>
                <a:gd name="adj2" fmla="val 1795229"/>
              </a:avLst>
            </a:prstGeom>
            <a:grpFill/>
            <a:ln w="25400" cap="rnd">
              <a:solidFill>
                <a:schemeClr val="bg1">
                  <a:alpha val="45000"/>
                </a:schemeClr>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56" name="TextBox 38"/>
          <p:cNvSpPr txBox="1"/>
          <p:nvPr/>
        </p:nvSpPr>
        <p:spPr>
          <a:xfrm>
            <a:off x="3896061" y="3596631"/>
            <a:ext cx="3096344" cy="307777"/>
          </a:xfrm>
          <a:prstGeom prst="rect">
            <a:avLst/>
          </a:prstGeom>
          <a:noFill/>
        </p:spPr>
        <p:txBody>
          <a:bodyPr wrap="square" rtlCol="0">
            <a:spAutoFit/>
          </a:bodyPr>
          <a:lstStyle/>
          <a:p>
            <a:pPr algn="ctr"/>
            <a:r>
              <a:rPr lang="zh-CN" altLang="en-US" sz="1400" dirty="0">
                <a:solidFill>
                  <a:schemeClr val="bg1"/>
                </a:solidFill>
                <a:latin typeface="微软雅黑" pitchFamily="34" charset="-122"/>
                <a:ea typeface="微软雅黑" pitchFamily="34" charset="-122"/>
              </a:rPr>
              <a:t>叶剑峰</a:t>
            </a:r>
            <a:endParaRPr lang="zh-CN" altLang="en-US" sz="1400" dirty="0">
              <a:solidFill>
                <a:schemeClr val="bg1"/>
              </a:solidFill>
              <a:latin typeface="微软雅黑" pitchFamily="34" charset="-122"/>
              <a:ea typeface="微软雅黑" pitchFamily="34" charset="-122"/>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1000"/>
                                        <p:tgtEl>
                                          <p:spTgt spid="7"/>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1000"/>
                                        <p:tgtEl>
                                          <p:spTgt spid="34"/>
                                        </p:tgtEl>
                                      </p:cBhvr>
                                    </p:animEffect>
                                    <p:anim calcmode="lin" valueType="num">
                                      <p:cBhvr>
                                        <p:cTn id="11" dur="1000" fill="hold"/>
                                        <p:tgtEl>
                                          <p:spTgt spid="34"/>
                                        </p:tgtEl>
                                        <p:attrNameLst>
                                          <p:attrName>ppt_x</p:attrName>
                                        </p:attrNameLst>
                                      </p:cBhvr>
                                      <p:tavLst>
                                        <p:tav tm="0">
                                          <p:val>
                                            <p:strVal val="#ppt_x"/>
                                          </p:val>
                                        </p:tav>
                                        <p:tav tm="100000">
                                          <p:val>
                                            <p:strVal val="#ppt_x"/>
                                          </p:val>
                                        </p:tav>
                                      </p:tavLst>
                                    </p:anim>
                                    <p:anim calcmode="lin" valueType="num">
                                      <p:cBhvr>
                                        <p:cTn id="12" dur="1000" fill="hold"/>
                                        <p:tgtEl>
                                          <p:spTgt spid="34"/>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 calcmode="lin" valueType="num">
                                      <p:cBhvr additive="base">
                                        <p:cTn id="16" dur="500" fill="hold"/>
                                        <p:tgtEl>
                                          <p:spTgt spid="36"/>
                                        </p:tgtEl>
                                        <p:attrNameLst>
                                          <p:attrName>ppt_x</p:attrName>
                                        </p:attrNameLst>
                                      </p:cBhvr>
                                      <p:tavLst>
                                        <p:tav tm="0">
                                          <p:val>
                                            <p:strVal val="0-#ppt_w/2"/>
                                          </p:val>
                                        </p:tav>
                                        <p:tav tm="100000">
                                          <p:val>
                                            <p:strVal val="#ppt_x"/>
                                          </p:val>
                                        </p:tav>
                                      </p:tavLst>
                                    </p:anim>
                                    <p:anim calcmode="lin" valueType="num">
                                      <p:cBhvr additive="base">
                                        <p:cTn id="17" dur="500" fill="hold"/>
                                        <p:tgtEl>
                                          <p:spTgt spid="36"/>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additive="base">
                                        <p:cTn id="20" dur="500" fill="hold"/>
                                        <p:tgtEl>
                                          <p:spTgt spid="37"/>
                                        </p:tgtEl>
                                        <p:attrNameLst>
                                          <p:attrName>ppt_x</p:attrName>
                                        </p:attrNameLst>
                                      </p:cBhvr>
                                      <p:tavLst>
                                        <p:tav tm="0">
                                          <p:val>
                                            <p:strVal val="1+#ppt_w/2"/>
                                          </p:val>
                                        </p:tav>
                                        <p:tav tm="100000">
                                          <p:val>
                                            <p:strVal val="#ppt_x"/>
                                          </p:val>
                                        </p:tav>
                                      </p:tavLst>
                                    </p:anim>
                                    <p:anim calcmode="lin" valueType="num">
                                      <p:cBhvr additive="base">
                                        <p:cTn id="21" dur="500" fill="hold"/>
                                        <p:tgtEl>
                                          <p:spTgt spid="37"/>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38"/>
                                        </p:tgtEl>
                                        <p:attrNameLst>
                                          <p:attrName>style.visibility</p:attrName>
                                        </p:attrNameLst>
                                      </p:cBhvr>
                                      <p:to>
                                        <p:strVal val="visible"/>
                                      </p:to>
                                    </p:set>
                                    <p:anim calcmode="lin" valueType="num">
                                      <p:cBhvr>
                                        <p:cTn id="25"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8"/>
                                        </p:tgtEl>
                                        <p:attrNameLst>
                                          <p:attrName>ppt_y</p:attrName>
                                        </p:attrNameLst>
                                      </p:cBhvr>
                                      <p:tavLst>
                                        <p:tav tm="0">
                                          <p:val>
                                            <p:strVal val="#ppt_y"/>
                                          </p:val>
                                        </p:tav>
                                        <p:tav tm="100000">
                                          <p:val>
                                            <p:strVal val="#ppt_y"/>
                                          </p:val>
                                        </p:tav>
                                      </p:tavLst>
                                    </p:anim>
                                    <p:anim calcmode="lin" valueType="num">
                                      <p:cBhvr>
                                        <p:cTn id="27"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8"/>
                                        </p:tgtEl>
                                      </p:cBhvr>
                                    </p:animEffect>
                                  </p:childTnLst>
                                </p:cTn>
                              </p:par>
                            </p:childTnLst>
                          </p:cTn>
                        </p:par>
                        <p:par>
                          <p:cTn id="30" fill="hold">
                            <p:stCondLst>
                              <p:cond delay="1150"/>
                            </p:stCondLst>
                            <p:childTnLst>
                              <p:par>
                                <p:cTn id="31" presetID="56" presetClass="entr" presetSubtype="0" fill="hold" grpId="0" nodeType="afterEffect">
                                  <p:stCondLst>
                                    <p:cond delay="0"/>
                                  </p:stCondLst>
                                  <p:iterate type="lt">
                                    <p:tmPct val="10000"/>
                                  </p:iterate>
                                  <p:childTnLst>
                                    <p:set>
                                      <p:cBhvr>
                                        <p:cTn id="32" dur="1" fill="hold">
                                          <p:stCondLst>
                                            <p:cond delay="0"/>
                                          </p:stCondLst>
                                        </p:cTn>
                                        <p:tgtEl>
                                          <p:spTgt spid="39"/>
                                        </p:tgtEl>
                                        <p:attrNameLst>
                                          <p:attrName>style.visibility</p:attrName>
                                        </p:attrNameLst>
                                      </p:cBhvr>
                                      <p:to>
                                        <p:strVal val="visible"/>
                                      </p:to>
                                    </p:set>
                                    <p:anim by="(-#ppt_w*2)" calcmode="lin" valueType="num">
                                      <p:cBhvr rctx="PPT">
                                        <p:cTn id="33" dur="500" autoRev="1" fill="hold">
                                          <p:stCondLst>
                                            <p:cond delay="0"/>
                                          </p:stCondLst>
                                        </p:cTn>
                                        <p:tgtEl>
                                          <p:spTgt spid="39"/>
                                        </p:tgtEl>
                                        <p:attrNameLst>
                                          <p:attrName>ppt_w</p:attrName>
                                        </p:attrNameLst>
                                      </p:cBhvr>
                                    </p:anim>
                                    <p:anim by="(#ppt_w*0.50)" calcmode="lin" valueType="num">
                                      <p:cBhvr>
                                        <p:cTn id="34" dur="500" decel="50000" autoRev="1" fill="hold">
                                          <p:stCondLst>
                                            <p:cond delay="0"/>
                                          </p:stCondLst>
                                        </p:cTn>
                                        <p:tgtEl>
                                          <p:spTgt spid="39"/>
                                        </p:tgtEl>
                                        <p:attrNameLst>
                                          <p:attrName>ppt_x</p:attrName>
                                        </p:attrNameLst>
                                      </p:cBhvr>
                                    </p:anim>
                                    <p:anim from="(-#ppt_h/2)" to="(#ppt_y)" calcmode="lin" valueType="num">
                                      <p:cBhvr>
                                        <p:cTn id="35" dur="1000" fill="hold">
                                          <p:stCondLst>
                                            <p:cond delay="0"/>
                                          </p:stCondLst>
                                        </p:cTn>
                                        <p:tgtEl>
                                          <p:spTgt spid="39"/>
                                        </p:tgtEl>
                                        <p:attrNameLst>
                                          <p:attrName>ppt_y</p:attrName>
                                        </p:attrNameLst>
                                      </p:cBhvr>
                                    </p:anim>
                                    <p:animRot by="21600000">
                                      <p:cBhvr>
                                        <p:cTn id="36" dur="1000" fill="hold">
                                          <p:stCondLst>
                                            <p:cond delay="0"/>
                                          </p:stCondLst>
                                        </p:cTn>
                                        <p:tgtEl>
                                          <p:spTgt spid="39"/>
                                        </p:tgtEl>
                                        <p:attrNameLst>
                                          <p:attrName>r</p:attrName>
                                        </p:attrNameLst>
                                      </p:cBhvr>
                                    </p:animRot>
                                  </p:childTnLst>
                                </p:cTn>
                              </p:par>
                            </p:childTnLst>
                          </p:cTn>
                        </p:par>
                        <p:par>
                          <p:cTn id="37" fill="hold">
                            <p:stCondLst>
                              <p:cond delay="4050"/>
                            </p:stCondLst>
                            <p:childTnLst>
                              <p:par>
                                <p:cTn id="38" presetID="56" presetClass="entr" presetSubtype="0" fill="hold" grpId="0" nodeType="afterEffect">
                                  <p:stCondLst>
                                    <p:cond delay="0"/>
                                  </p:stCondLst>
                                  <p:iterate type="lt">
                                    <p:tmPct val="10000"/>
                                  </p:iterate>
                                  <p:childTnLst>
                                    <p:set>
                                      <p:cBhvr>
                                        <p:cTn id="39" dur="1" fill="hold">
                                          <p:stCondLst>
                                            <p:cond delay="0"/>
                                          </p:stCondLst>
                                        </p:cTn>
                                        <p:tgtEl>
                                          <p:spTgt spid="56"/>
                                        </p:tgtEl>
                                        <p:attrNameLst>
                                          <p:attrName>style.visibility</p:attrName>
                                        </p:attrNameLst>
                                      </p:cBhvr>
                                      <p:to>
                                        <p:strVal val="visible"/>
                                      </p:to>
                                    </p:set>
                                    <p:anim by="(-#ppt_w*2)" calcmode="lin" valueType="num">
                                      <p:cBhvr rctx="PPT">
                                        <p:cTn id="40" dur="500" autoRev="1" fill="hold">
                                          <p:stCondLst>
                                            <p:cond delay="0"/>
                                          </p:stCondLst>
                                        </p:cTn>
                                        <p:tgtEl>
                                          <p:spTgt spid="56"/>
                                        </p:tgtEl>
                                        <p:attrNameLst>
                                          <p:attrName>ppt_w</p:attrName>
                                        </p:attrNameLst>
                                      </p:cBhvr>
                                    </p:anim>
                                    <p:anim by="(#ppt_w*0.50)" calcmode="lin" valueType="num">
                                      <p:cBhvr>
                                        <p:cTn id="41" dur="500" decel="50000" autoRev="1" fill="hold">
                                          <p:stCondLst>
                                            <p:cond delay="0"/>
                                          </p:stCondLst>
                                        </p:cTn>
                                        <p:tgtEl>
                                          <p:spTgt spid="56"/>
                                        </p:tgtEl>
                                        <p:attrNameLst>
                                          <p:attrName>ppt_x</p:attrName>
                                        </p:attrNameLst>
                                      </p:cBhvr>
                                    </p:anim>
                                    <p:anim from="(-#ppt_h/2)" to="(#ppt_y)" calcmode="lin" valueType="num">
                                      <p:cBhvr>
                                        <p:cTn id="42" dur="1000" fill="hold">
                                          <p:stCondLst>
                                            <p:cond delay="0"/>
                                          </p:stCondLst>
                                        </p:cTn>
                                        <p:tgtEl>
                                          <p:spTgt spid="56"/>
                                        </p:tgtEl>
                                        <p:attrNameLst>
                                          <p:attrName>ppt_y</p:attrName>
                                        </p:attrNameLst>
                                      </p:cBhvr>
                                    </p:anim>
                                    <p:animRot by="21600000">
                                      <p:cBhvr>
                                        <p:cTn id="43" dur="1000" fill="hold">
                                          <p:stCondLst>
                                            <p:cond delay="0"/>
                                          </p:stCondLst>
                                        </p:cTn>
                                        <p:tgtEl>
                                          <p:spTgt spid="5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8" grpId="0"/>
      <p:bldP spid="39" grpId="0"/>
      <p:bldP spid="5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Documents and Settings\Administrator\桌面\睿泰集团员工培养计划-解决方案部-JYY\其他\PPT素材\图标\平面小图标\easyicon_net_20140625110035200\1122560.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551" y="3003798"/>
            <a:ext cx="1095095" cy="111365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Documents and Settings\Administrator\桌面\睿泰集团员工培养计划-解决方案部-JYY\其他\PPT素材\图标\平面小图标\easyicon_net_20140625110035200\1122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3066592"/>
            <a:ext cx="1095095" cy="1113656"/>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Documents and Settings\Administrator\桌面\睿泰集团员工培养计划-解决方案部-JYY\其他\PPT素材\图标\平面小图标\easyicon_net_20140625110035200\112255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382055"/>
            <a:ext cx="1095095" cy="111365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655784" y="1381639"/>
            <a:ext cx="2916216" cy="845616"/>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系统是由一组实体和这些实体之间的关系所构成的集合，其功能要远大于这些实体各自的功能之和</a:t>
            </a:r>
            <a:endPar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9" name="TextBox 8"/>
          <p:cNvSpPr txBox="1"/>
          <p:nvPr/>
        </p:nvSpPr>
        <p:spPr>
          <a:xfrm>
            <a:off x="5739103" y="1381639"/>
            <a:ext cx="2916216" cy="844142"/>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涌现是系统在运作时所表现、呈现或浮现出的东西</a:t>
            </a:r>
            <a:endPar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endParaRPr lang="en-GB" altLang="zh-CN"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10" name="TextBox 9"/>
          <p:cNvSpPr txBox="1"/>
          <p:nvPr/>
        </p:nvSpPr>
        <p:spPr>
          <a:xfrm>
            <a:off x="1655784" y="2993389"/>
            <a:ext cx="2916216" cy="844142"/>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系统各个实体聚集起来的时候，最明显和最关键的涌现物，是功能。</a:t>
            </a:r>
            <a:endPar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endParaRPr lang="en-GB" altLang="zh-CN"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11" name="TextBox 10"/>
          <p:cNvSpPr txBox="1"/>
          <p:nvPr/>
        </p:nvSpPr>
        <p:spPr>
          <a:xfrm>
            <a:off x="5739103" y="2993389"/>
            <a:ext cx="2916216" cy="844142"/>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系统运作的时候会涌现出一些功能、性能，以及一些以</a:t>
            </a:r>
            <a:r>
              <a:rPr lang="en-US" altLang="zh-CN"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xx</a:t>
            </a:r>
            <a:r>
              <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性为名的属性。</a:t>
            </a:r>
            <a:endPar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endParaRPr lang="en-GB" altLang="zh-CN"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12" name="矩形 11"/>
          <p:cNvSpPr/>
          <p:nvPr/>
        </p:nvSpPr>
        <p:spPr>
          <a:xfrm>
            <a:off x="0" y="366036"/>
            <a:ext cx="3203848" cy="523220"/>
          </a:xfrm>
          <a:prstGeom prst="rect">
            <a:avLst/>
          </a:prstGeom>
        </p:spPr>
        <p:txBody>
          <a:bodyPr wrap="square">
            <a:spAutoFit/>
          </a:bodyPr>
          <a:lstStyle/>
          <a:p>
            <a:pPr>
              <a:defRPr/>
            </a:pPr>
            <a:r>
              <a:rPr lang="zh-CN" altLang="en-US" sz="2800" b="1" dirty="0">
                <a:solidFill>
                  <a:schemeClr val="bg1"/>
                </a:solidFill>
              </a:rPr>
              <a:t>概念描述</a:t>
            </a:r>
            <a:endParaRPr lang="zh-CN" altLang="en-US" sz="2800" dirty="0">
              <a:solidFill>
                <a:schemeClr val="bg1"/>
              </a:solidFill>
            </a:endParaRPr>
          </a:p>
        </p:txBody>
      </p:sp>
      <p:pic>
        <p:nvPicPr>
          <p:cNvPr id="14" name="Picture 3" descr="C:\Documents and Settings\Administrator\桌面\睿泰集团员工培养计划-解决方案部-JYY\其他\PPT素材\图标\平面小图标\easyicon_net_20140625110035200\112255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1359507"/>
            <a:ext cx="1095095" cy="11136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0-#ppt_w/2"/>
                                          </p:val>
                                        </p:tav>
                                        <p:tav tm="100000">
                                          <p:val>
                                            <p:strVal val="#ppt_x"/>
                                          </p:val>
                                        </p:tav>
                                      </p:tavLst>
                                    </p:anim>
                                    <p:anim calcmode="lin" valueType="num">
                                      <p:cBhvr additive="base">
                                        <p:cTn id="8" dur="75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3077"/>
                                        </p:tgtEl>
                                        <p:attrNameLst>
                                          <p:attrName>style.visibility</p:attrName>
                                        </p:attrNameLst>
                                      </p:cBhvr>
                                      <p:to>
                                        <p:strVal val="visible"/>
                                      </p:to>
                                    </p:set>
                                    <p:animEffect transition="in" filter="wipe(left)">
                                      <p:cBhvr>
                                        <p:cTn id="12" dur="750"/>
                                        <p:tgtEl>
                                          <p:spTgt spid="3077"/>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750"/>
                                        <p:tgtEl>
                                          <p:spTgt spid="8"/>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50"/>
                                        <p:tgtEl>
                                          <p:spTgt spid="9"/>
                                        </p:tgtEl>
                                      </p:cBhvr>
                                    </p:animEffect>
                                  </p:childTnLst>
                                </p:cTn>
                              </p:par>
                            </p:childTnLst>
                          </p:cTn>
                        </p:par>
                        <p:par>
                          <p:cTn id="21" fill="hold">
                            <p:stCondLst>
                              <p:cond delay="4000"/>
                            </p:stCondLst>
                            <p:childTnLst>
                              <p:par>
                                <p:cTn id="22" presetID="22" presetClass="entr" presetSubtype="8" fill="hold" nodeType="afterEffect">
                                  <p:stCondLst>
                                    <p:cond delay="0"/>
                                  </p:stCondLst>
                                  <p:childTnLst>
                                    <p:set>
                                      <p:cBhvr>
                                        <p:cTn id="23" dur="1" fill="hold">
                                          <p:stCondLst>
                                            <p:cond delay="0"/>
                                          </p:stCondLst>
                                        </p:cTn>
                                        <p:tgtEl>
                                          <p:spTgt spid="3074"/>
                                        </p:tgtEl>
                                        <p:attrNameLst>
                                          <p:attrName>style.visibility</p:attrName>
                                        </p:attrNameLst>
                                      </p:cBhvr>
                                      <p:to>
                                        <p:strVal val="visible"/>
                                      </p:to>
                                    </p:set>
                                    <p:animEffect transition="in" filter="wipe(left)">
                                      <p:cBhvr>
                                        <p:cTn id="24" dur="750"/>
                                        <p:tgtEl>
                                          <p:spTgt spid="3074"/>
                                        </p:tgtEl>
                                      </p:cBhvr>
                                    </p:animEffect>
                                  </p:childTnLst>
                                </p:cTn>
                              </p:par>
                            </p:childTnLst>
                          </p:cTn>
                        </p:par>
                        <p:par>
                          <p:cTn id="25" fill="hold">
                            <p:stCondLst>
                              <p:cond delay="5000"/>
                            </p:stCondLst>
                            <p:childTnLst>
                              <p:par>
                                <p:cTn id="26" presetID="10"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750"/>
                                        <p:tgtEl>
                                          <p:spTgt spid="10"/>
                                        </p:tgtEl>
                                      </p:cBhvr>
                                    </p:animEffect>
                                  </p:childTnLst>
                                </p:cTn>
                              </p:par>
                            </p:childTnLst>
                          </p:cTn>
                        </p:par>
                        <p:par>
                          <p:cTn id="29" fill="hold">
                            <p:stCondLst>
                              <p:cond delay="6000"/>
                            </p:stCondLst>
                            <p:childTnLst>
                              <p:par>
                                <p:cTn id="30" presetID="22" presetClass="entr" presetSubtype="8" fill="hold" nodeType="afterEffect">
                                  <p:stCondLst>
                                    <p:cond delay="0"/>
                                  </p:stCondLst>
                                  <p:childTnLst>
                                    <p:set>
                                      <p:cBhvr>
                                        <p:cTn id="31" dur="1" fill="hold">
                                          <p:stCondLst>
                                            <p:cond delay="0"/>
                                          </p:stCondLst>
                                        </p:cTn>
                                        <p:tgtEl>
                                          <p:spTgt spid="3076"/>
                                        </p:tgtEl>
                                        <p:attrNameLst>
                                          <p:attrName>style.visibility</p:attrName>
                                        </p:attrNameLst>
                                      </p:cBhvr>
                                      <p:to>
                                        <p:strVal val="visible"/>
                                      </p:to>
                                    </p:set>
                                    <p:animEffect transition="in" filter="wipe(left)">
                                      <p:cBhvr>
                                        <p:cTn id="32" dur="750"/>
                                        <p:tgtEl>
                                          <p:spTgt spid="3076"/>
                                        </p:tgtEl>
                                      </p:cBhvr>
                                    </p:animEffect>
                                  </p:childTnLst>
                                </p:cTn>
                              </p:par>
                            </p:childTnLst>
                          </p:cTn>
                        </p:par>
                        <p:par>
                          <p:cTn id="33" fill="hold">
                            <p:stCondLst>
                              <p:cond delay="7000"/>
                            </p:stCondLst>
                            <p:childTnLst>
                              <p:par>
                                <p:cTn id="34" presetID="10" presetClass="entr" presetSubtype="0"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750"/>
                                        <p:tgtEl>
                                          <p:spTgt spid="11"/>
                                        </p:tgtEl>
                                      </p:cBhvr>
                                    </p:animEffect>
                                  </p:childTnLst>
                                </p:cTn>
                              </p:par>
                            </p:childTnLst>
                          </p:cTn>
                        </p:par>
                        <p:par>
                          <p:cTn id="37" fill="hold">
                            <p:stCondLst>
                              <p:cond delay="8000"/>
                            </p:stCondLst>
                            <p:childTnLst>
                              <p:par>
                                <p:cTn id="38" presetID="22" presetClass="entr" presetSubtype="8"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descr="C:\Documents and Settings\Administrator\桌面\睿泰集团员工培养计划-解决方案部-JYY\其他\PPT素材\图标\平面小图标\easyicon_net_20140625110035200\1122559.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552" y="1382055"/>
            <a:ext cx="1095095" cy="111365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655784" y="1381639"/>
            <a:ext cx="2916216" cy="1104148"/>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形式是系统的一项属性，它包含存在的，且对功能执行起到工具性作用的物体。形式是要实现出来的，而且最终会加以操作</a:t>
            </a:r>
            <a:endPar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9" name="TextBox 8"/>
          <p:cNvSpPr txBox="1"/>
          <p:nvPr/>
        </p:nvSpPr>
        <p:spPr>
          <a:xfrm>
            <a:off x="5739103" y="1381639"/>
            <a:ext cx="2916216" cy="1102674"/>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概念是我们对产品或系统所形成的图景，理念，想法或意象，它把功能映射到形式</a:t>
            </a:r>
            <a:endPar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endParaRPr lang="en-GB" altLang="zh-CN"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12" name="矩形 11"/>
          <p:cNvSpPr/>
          <p:nvPr/>
        </p:nvSpPr>
        <p:spPr>
          <a:xfrm>
            <a:off x="0" y="366036"/>
            <a:ext cx="3203848" cy="523220"/>
          </a:xfrm>
          <a:prstGeom prst="rect">
            <a:avLst/>
          </a:prstGeom>
        </p:spPr>
        <p:txBody>
          <a:bodyPr wrap="square">
            <a:spAutoFit/>
          </a:bodyPr>
          <a:lstStyle/>
          <a:p>
            <a:pPr>
              <a:defRPr/>
            </a:pPr>
            <a:r>
              <a:rPr lang="zh-CN" altLang="en-US" sz="2800" b="1" dirty="0">
                <a:solidFill>
                  <a:schemeClr val="bg1"/>
                </a:solidFill>
              </a:rPr>
              <a:t>概念描述</a:t>
            </a:r>
            <a:endParaRPr lang="zh-CN" altLang="en-US" sz="2800" dirty="0">
              <a:solidFill>
                <a:schemeClr val="bg1"/>
              </a:solidFill>
            </a:endParaRPr>
          </a:p>
        </p:txBody>
      </p:sp>
      <p:pic>
        <p:nvPicPr>
          <p:cNvPr id="13" name="Picture 4" descr="C:\Documents and Settings\Administrator\桌面\睿泰集团员工培养计划-解决方案部-JYY\其他\PPT素材\图标\平面小图标\easyicon_net_20140625110035200\11225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7339" y="1331038"/>
            <a:ext cx="1095095" cy="11136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0-#ppt_w/2"/>
                                          </p:val>
                                        </p:tav>
                                        <p:tav tm="100000">
                                          <p:val>
                                            <p:strVal val="#ppt_x"/>
                                          </p:val>
                                        </p:tav>
                                      </p:tavLst>
                                    </p:anim>
                                    <p:anim calcmode="lin" valueType="num">
                                      <p:cBhvr additive="base">
                                        <p:cTn id="8" dur="75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3077"/>
                                        </p:tgtEl>
                                        <p:attrNameLst>
                                          <p:attrName>style.visibility</p:attrName>
                                        </p:attrNameLst>
                                      </p:cBhvr>
                                      <p:to>
                                        <p:strVal val="visible"/>
                                      </p:to>
                                    </p:set>
                                    <p:animEffect transition="in" filter="wipe(left)">
                                      <p:cBhvr>
                                        <p:cTn id="12" dur="750"/>
                                        <p:tgtEl>
                                          <p:spTgt spid="3077"/>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750"/>
                                        <p:tgtEl>
                                          <p:spTgt spid="8"/>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50"/>
                                        <p:tgtEl>
                                          <p:spTgt spid="9"/>
                                        </p:tgtEl>
                                      </p:cBhvr>
                                    </p:animEffect>
                                  </p:childTnLst>
                                </p:cTn>
                              </p:par>
                            </p:childTnLst>
                          </p:cTn>
                        </p:par>
                        <p:par>
                          <p:cTn id="21" fill="hold">
                            <p:stCondLst>
                              <p:cond delay="4000"/>
                            </p:stCondLst>
                            <p:childTnLst>
                              <p:par>
                                <p:cTn id="22" presetID="22" presetClass="entr" presetSubtype="8"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400110"/>
          </a:xfrm>
          <a:prstGeom prst="rect">
            <a:avLst/>
          </a:prstGeom>
        </p:spPr>
        <p:txBody>
          <a:bodyPr wrap="square">
            <a:spAutoFit/>
          </a:bodyPr>
          <a:lstStyle/>
          <a:p>
            <a:pPr>
              <a:defRPr/>
            </a:pPr>
            <a:r>
              <a:rPr lang="zh-CN" altLang="en-US" sz="2000" b="1" dirty="0">
                <a:solidFill>
                  <a:schemeClr val="bg1"/>
                </a:solidFill>
              </a:rPr>
              <a:t>系统架构原则</a:t>
            </a:r>
            <a:endParaRPr lang="zh-CN" altLang="en-US" sz="2000" dirty="0">
              <a:solidFill>
                <a:schemeClr val="bg1"/>
              </a:solidFill>
            </a:endParaRPr>
          </a:p>
        </p:txBody>
      </p:sp>
      <p:grpSp>
        <p:nvGrpSpPr>
          <p:cNvPr id="7" name="组合 6"/>
          <p:cNvGrpSpPr/>
          <p:nvPr/>
        </p:nvGrpSpPr>
        <p:grpSpPr>
          <a:xfrm>
            <a:off x="630085" y="1203598"/>
            <a:ext cx="1440160" cy="1440160"/>
            <a:chOff x="630085" y="1203598"/>
            <a:chExt cx="1440160" cy="1440160"/>
          </a:xfrm>
        </p:grpSpPr>
        <p:sp>
          <p:nvSpPr>
            <p:cNvPr id="3" name="椭圆 2"/>
            <p:cNvSpPr/>
            <p:nvPr/>
          </p:nvSpPr>
          <p:spPr>
            <a:xfrm>
              <a:off x="630085" y="1203598"/>
              <a:ext cx="1440160" cy="144016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3" descr="C:\Users\Jonahs\Dropbox\Projects SCOTT\MEET Windows Azure\source\Background\tile-icon-bigdata.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1700" y="1485327"/>
              <a:ext cx="876930" cy="876702"/>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2627784" y="1581929"/>
            <a:ext cx="5256584" cy="585610"/>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当各个实体拼合成一个系统时，实体之间的交互会把功能，行为，性能和其他内在属性涌现出来</a:t>
            </a:r>
            <a:endPar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6" name="矩形 5"/>
          <p:cNvSpPr/>
          <p:nvPr/>
        </p:nvSpPr>
        <p:spPr>
          <a:xfrm>
            <a:off x="2267744" y="1203598"/>
            <a:ext cx="1114408" cy="369332"/>
          </a:xfrm>
          <a:prstGeom prst="rect">
            <a:avLst/>
          </a:prstGeom>
        </p:spPr>
        <p:txBody>
          <a:bodyPr wrap="none">
            <a:spAutoFit/>
          </a:bodyPr>
          <a:lstStyle/>
          <a:p>
            <a:r>
              <a:rPr lang="zh-CN" altLang="en-US" b="1" dirty="0">
                <a:solidFill>
                  <a:schemeClr val="accent6">
                    <a:lumMod val="75000"/>
                  </a:schemeClr>
                </a:solidFill>
                <a:latin typeface="黑体" panose="02010609060101010101" pitchFamily="49" charset="-122"/>
                <a:ea typeface="黑体" panose="02010609060101010101" pitchFamily="49" charset="-122"/>
              </a:rPr>
              <a:t>涌现原则</a:t>
            </a:r>
            <a:endParaRPr lang="zh-CN" altLang="en-US" b="1" dirty="0">
              <a:solidFill>
                <a:schemeClr val="accent6">
                  <a:lumMod val="75000"/>
                </a:schemeClr>
              </a:solidFill>
              <a:latin typeface="黑体" panose="02010609060101010101" pitchFamily="49" charset="-122"/>
              <a:ea typeface="黑体" panose="02010609060101010101" pitchFamily="49" charset="-122"/>
            </a:endParaRPr>
          </a:p>
        </p:txBody>
      </p:sp>
      <p:grpSp>
        <p:nvGrpSpPr>
          <p:cNvPr id="12" name="组合 11"/>
          <p:cNvGrpSpPr/>
          <p:nvPr/>
        </p:nvGrpSpPr>
        <p:grpSpPr>
          <a:xfrm>
            <a:off x="6804248" y="3219822"/>
            <a:ext cx="1080120" cy="1080120"/>
            <a:chOff x="6804248" y="3219822"/>
            <a:chExt cx="1080120" cy="1080120"/>
          </a:xfrm>
        </p:grpSpPr>
        <p:sp>
          <p:nvSpPr>
            <p:cNvPr id="8" name="椭圆 7"/>
            <p:cNvSpPr/>
            <p:nvPr/>
          </p:nvSpPr>
          <p:spPr>
            <a:xfrm>
              <a:off x="6804248" y="3219822"/>
              <a:ext cx="1080120" cy="108012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4"/>
            <p:cNvSpPr>
              <a:spLocks noEditPoints="1"/>
            </p:cNvSpPr>
            <p:nvPr/>
          </p:nvSpPr>
          <p:spPr bwMode="black">
            <a:xfrm>
              <a:off x="7126472" y="3566406"/>
              <a:ext cx="501595" cy="445504"/>
            </a:xfrm>
            <a:custGeom>
              <a:avLst/>
              <a:gdLst>
                <a:gd name="T0" fmla="*/ 195 w 300"/>
                <a:gd name="T1" fmla="*/ 217 h 266"/>
                <a:gd name="T2" fmla="*/ 196 w 300"/>
                <a:gd name="T3" fmla="*/ 227 h 266"/>
                <a:gd name="T4" fmla="*/ 149 w 300"/>
                <a:gd name="T5" fmla="*/ 266 h 266"/>
                <a:gd name="T6" fmla="*/ 8 w 300"/>
                <a:gd name="T7" fmla="*/ 116 h 266"/>
                <a:gd name="T8" fmla="*/ 0 w 300"/>
                <a:gd name="T9" fmla="*/ 78 h 266"/>
                <a:gd name="T10" fmla="*/ 78 w 300"/>
                <a:gd name="T11" fmla="*/ 0 h 266"/>
                <a:gd name="T12" fmla="*/ 150 w 300"/>
                <a:gd name="T13" fmla="*/ 48 h 266"/>
                <a:gd name="T14" fmla="*/ 222 w 300"/>
                <a:gd name="T15" fmla="*/ 0 h 266"/>
                <a:gd name="T16" fmla="*/ 300 w 300"/>
                <a:gd name="T17" fmla="*/ 78 h 266"/>
                <a:gd name="T18" fmla="*/ 292 w 300"/>
                <a:gd name="T19" fmla="*/ 116 h 266"/>
                <a:gd name="T20" fmla="*/ 262 w 300"/>
                <a:gd name="T21" fmla="*/ 162 h 266"/>
                <a:gd name="T22" fmla="*/ 251 w 300"/>
                <a:gd name="T23" fmla="*/ 161 h 266"/>
                <a:gd name="T24" fmla="*/ 195 w 300"/>
                <a:gd name="T25" fmla="*/ 217 h 266"/>
                <a:gd name="T26" fmla="*/ 257 w 300"/>
                <a:gd name="T27" fmla="*/ 211 h 266"/>
                <a:gd name="T28" fmla="*/ 275 w 300"/>
                <a:gd name="T29" fmla="*/ 211 h 266"/>
                <a:gd name="T30" fmla="*/ 275 w 300"/>
                <a:gd name="T31" fmla="*/ 223 h 266"/>
                <a:gd name="T32" fmla="*/ 257 w 300"/>
                <a:gd name="T33" fmla="*/ 223 h 266"/>
                <a:gd name="T34" fmla="*/ 257 w 300"/>
                <a:gd name="T35" fmla="*/ 241 h 266"/>
                <a:gd name="T36" fmla="*/ 245 w 300"/>
                <a:gd name="T37" fmla="*/ 241 h 266"/>
                <a:gd name="T38" fmla="*/ 245 w 300"/>
                <a:gd name="T39" fmla="*/ 223 h 266"/>
                <a:gd name="T40" fmla="*/ 227 w 300"/>
                <a:gd name="T41" fmla="*/ 223 h 266"/>
                <a:gd name="T42" fmla="*/ 227 w 300"/>
                <a:gd name="T43" fmla="*/ 211 h 266"/>
                <a:gd name="T44" fmla="*/ 245 w 300"/>
                <a:gd name="T45" fmla="*/ 211 h 266"/>
                <a:gd name="T46" fmla="*/ 245 w 300"/>
                <a:gd name="T47" fmla="*/ 193 h 266"/>
                <a:gd name="T48" fmla="*/ 257 w 300"/>
                <a:gd name="T49" fmla="*/ 193 h 266"/>
                <a:gd name="T50" fmla="*/ 257 w 300"/>
                <a:gd name="T51" fmla="*/ 211 h 266"/>
                <a:gd name="T52" fmla="*/ 251 w 300"/>
                <a:gd name="T53" fmla="*/ 258 h 266"/>
                <a:gd name="T54" fmla="*/ 210 w 300"/>
                <a:gd name="T55" fmla="*/ 217 h 266"/>
                <a:gd name="T56" fmla="*/ 251 w 300"/>
                <a:gd name="T57" fmla="*/ 176 h 266"/>
                <a:gd name="T58" fmla="*/ 293 w 300"/>
                <a:gd name="T59" fmla="*/ 217 h 266"/>
                <a:gd name="T60" fmla="*/ 251 w 300"/>
                <a:gd name="T61" fmla="*/ 258 h 266"/>
                <a:gd name="T62" fmla="*/ 251 w 300"/>
                <a:gd name="T63" fmla="*/ 168 h 266"/>
                <a:gd name="T64" fmla="*/ 203 w 300"/>
                <a:gd name="T65" fmla="*/ 217 h 266"/>
                <a:gd name="T66" fmla="*/ 251 w 300"/>
                <a:gd name="T67" fmla="*/ 266 h 266"/>
                <a:gd name="T68" fmla="*/ 300 w 300"/>
                <a:gd name="T69" fmla="*/ 217 h 266"/>
                <a:gd name="T70" fmla="*/ 251 w 300"/>
                <a:gd name="T71" fmla="*/ 168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 h="266">
                  <a:moveTo>
                    <a:pt x="195" y="217"/>
                  </a:moveTo>
                  <a:cubicBezTo>
                    <a:pt x="195" y="221"/>
                    <a:pt x="195" y="224"/>
                    <a:pt x="196" y="227"/>
                  </a:cubicBezTo>
                  <a:cubicBezTo>
                    <a:pt x="170" y="250"/>
                    <a:pt x="149" y="266"/>
                    <a:pt x="149" y="266"/>
                  </a:cubicBezTo>
                  <a:cubicBezTo>
                    <a:pt x="149" y="266"/>
                    <a:pt x="32" y="176"/>
                    <a:pt x="8" y="116"/>
                  </a:cubicBezTo>
                  <a:cubicBezTo>
                    <a:pt x="4" y="106"/>
                    <a:pt x="0" y="90"/>
                    <a:pt x="0" y="78"/>
                  </a:cubicBezTo>
                  <a:cubicBezTo>
                    <a:pt x="0" y="35"/>
                    <a:pt x="35" y="0"/>
                    <a:pt x="78" y="0"/>
                  </a:cubicBezTo>
                  <a:cubicBezTo>
                    <a:pt x="110" y="0"/>
                    <a:pt x="138" y="20"/>
                    <a:pt x="150" y="48"/>
                  </a:cubicBezTo>
                  <a:cubicBezTo>
                    <a:pt x="162" y="20"/>
                    <a:pt x="190" y="0"/>
                    <a:pt x="222" y="0"/>
                  </a:cubicBezTo>
                  <a:cubicBezTo>
                    <a:pt x="265" y="0"/>
                    <a:pt x="300" y="35"/>
                    <a:pt x="300" y="78"/>
                  </a:cubicBezTo>
                  <a:cubicBezTo>
                    <a:pt x="300" y="91"/>
                    <a:pt x="296" y="106"/>
                    <a:pt x="292" y="116"/>
                  </a:cubicBezTo>
                  <a:cubicBezTo>
                    <a:pt x="287" y="130"/>
                    <a:pt x="275" y="146"/>
                    <a:pt x="262" y="162"/>
                  </a:cubicBezTo>
                  <a:cubicBezTo>
                    <a:pt x="258" y="161"/>
                    <a:pt x="255" y="161"/>
                    <a:pt x="251" y="161"/>
                  </a:cubicBezTo>
                  <a:cubicBezTo>
                    <a:pt x="220" y="161"/>
                    <a:pt x="195" y="186"/>
                    <a:pt x="195" y="217"/>
                  </a:cubicBezTo>
                  <a:close/>
                  <a:moveTo>
                    <a:pt x="257" y="211"/>
                  </a:moveTo>
                  <a:cubicBezTo>
                    <a:pt x="275" y="211"/>
                    <a:pt x="275" y="211"/>
                    <a:pt x="275" y="211"/>
                  </a:cubicBezTo>
                  <a:cubicBezTo>
                    <a:pt x="275" y="223"/>
                    <a:pt x="275" y="223"/>
                    <a:pt x="275" y="223"/>
                  </a:cubicBezTo>
                  <a:cubicBezTo>
                    <a:pt x="257" y="223"/>
                    <a:pt x="257" y="223"/>
                    <a:pt x="257" y="223"/>
                  </a:cubicBezTo>
                  <a:cubicBezTo>
                    <a:pt x="257" y="241"/>
                    <a:pt x="257" y="241"/>
                    <a:pt x="257" y="241"/>
                  </a:cubicBezTo>
                  <a:cubicBezTo>
                    <a:pt x="245" y="241"/>
                    <a:pt x="245" y="241"/>
                    <a:pt x="245" y="241"/>
                  </a:cubicBezTo>
                  <a:cubicBezTo>
                    <a:pt x="245" y="223"/>
                    <a:pt x="245" y="223"/>
                    <a:pt x="245" y="223"/>
                  </a:cubicBezTo>
                  <a:cubicBezTo>
                    <a:pt x="227" y="223"/>
                    <a:pt x="227" y="223"/>
                    <a:pt x="227" y="223"/>
                  </a:cubicBezTo>
                  <a:cubicBezTo>
                    <a:pt x="227" y="211"/>
                    <a:pt x="227" y="211"/>
                    <a:pt x="227" y="211"/>
                  </a:cubicBezTo>
                  <a:cubicBezTo>
                    <a:pt x="245" y="211"/>
                    <a:pt x="245" y="211"/>
                    <a:pt x="245" y="211"/>
                  </a:cubicBezTo>
                  <a:cubicBezTo>
                    <a:pt x="245" y="193"/>
                    <a:pt x="245" y="193"/>
                    <a:pt x="245" y="193"/>
                  </a:cubicBezTo>
                  <a:cubicBezTo>
                    <a:pt x="257" y="193"/>
                    <a:pt x="257" y="193"/>
                    <a:pt x="257" y="193"/>
                  </a:cubicBezTo>
                  <a:lnTo>
                    <a:pt x="257" y="211"/>
                  </a:lnTo>
                  <a:close/>
                  <a:moveTo>
                    <a:pt x="251" y="258"/>
                  </a:moveTo>
                  <a:cubicBezTo>
                    <a:pt x="229" y="258"/>
                    <a:pt x="210" y="240"/>
                    <a:pt x="210" y="217"/>
                  </a:cubicBezTo>
                  <a:cubicBezTo>
                    <a:pt x="210" y="194"/>
                    <a:pt x="229" y="176"/>
                    <a:pt x="251" y="176"/>
                  </a:cubicBezTo>
                  <a:cubicBezTo>
                    <a:pt x="274" y="176"/>
                    <a:pt x="293" y="194"/>
                    <a:pt x="293" y="217"/>
                  </a:cubicBezTo>
                  <a:cubicBezTo>
                    <a:pt x="293" y="240"/>
                    <a:pt x="274" y="258"/>
                    <a:pt x="251" y="258"/>
                  </a:cubicBezTo>
                  <a:close/>
                  <a:moveTo>
                    <a:pt x="251" y="168"/>
                  </a:moveTo>
                  <a:cubicBezTo>
                    <a:pt x="224" y="168"/>
                    <a:pt x="203" y="190"/>
                    <a:pt x="203" y="217"/>
                  </a:cubicBezTo>
                  <a:cubicBezTo>
                    <a:pt x="203" y="244"/>
                    <a:pt x="224" y="266"/>
                    <a:pt x="251" y="266"/>
                  </a:cubicBezTo>
                  <a:cubicBezTo>
                    <a:pt x="278" y="266"/>
                    <a:pt x="300" y="244"/>
                    <a:pt x="300" y="217"/>
                  </a:cubicBezTo>
                  <a:cubicBezTo>
                    <a:pt x="300" y="190"/>
                    <a:pt x="278" y="168"/>
                    <a:pt x="251" y="168"/>
                  </a:cubicBezTo>
                  <a:close/>
                </a:path>
              </a:pathLst>
            </a:custGeom>
            <a:solidFill>
              <a:schemeClr val="bg1"/>
            </a:solidFill>
            <a:ln>
              <a:noFill/>
            </a:ln>
          </p:spPr>
          <p:txBody>
            <a:bodyPr vert="horz" wrap="square" lIns="83943" tIns="41972" rIns="83943" bIns="41972"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1400">
                <a:latin typeface="Segoe UI" pitchFamily="34" charset="0"/>
              </a:endParaRPr>
            </a:p>
          </p:txBody>
        </p:sp>
      </p:grpSp>
      <p:sp>
        <p:nvSpPr>
          <p:cNvPr id="10" name="TextBox 9"/>
          <p:cNvSpPr txBox="1"/>
          <p:nvPr/>
        </p:nvSpPr>
        <p:spPr>
          <a:xfrm>
            <a:off x="1403648" y="3258243"/>
            <a:ext cx="5256584" cy="585610"/>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每个系统都作为某一个或某些个大系统的一小部分而运作，同时，每个系统也都包含着更小的一些系统</a:t>
            </a:r>
            <a:endPar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11" name="矩形 10"/>
          <p:cNvSpPr/>
          <p:nvPr/>
        </p:nvSpPr>
        <p:spPr>
          <a:xfrm>
            <a:off x="1043608" y="2879912"/>
            <a:ext cx="1114408" cy="369332"/>
          </a:xfrm>
          <a:prstGeom prst="rect">
            <a:avLst/>
          </a:prstGeom>
        </p:spPr>
        <p:txBody>
          <a:bodyPr wrap="none">
            <a:spAutoFit/>
          </a:bodyPr>
          <a:lstStyle/>
          <a:p>
            <a:r>
              <a:rPr lang="zh-CN" altLang="en-US" b="1" dirty="0">
                <a:solidFill>
                  <a:srgbClr val="31859C"/>
                </a:solidFill>
                <a:latin typeface="黑体" panose="02010609060101010101" pitchFamily="49" charset="-122"/>
                <a:ea typeface="黑体" panose="02010609060101010101" pitchFamily="49" charset="-122"/>
              </a:rPr>
              <a:t>整体原则</a:t>
            </a:r>
            <a:endParaRPr lang="zh-CN" altLang="en-US" b="1" dirty="0">
              <a:solidFill>
                <a:srgbClr val="31859C"/>
              </a:solidFill>
              <a:latin typeface="黑体" panose="02010609060101010101" pitchFamily="49" charset="-122"/>
              <a:ea typeface="黑体" panose="02010609060101010101" pitchFamily="49" charset="-122"/>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childTnLst>
                                </p:cTn>
                              </p:par>
                            </p:childTnLst>
                          </p:cTn>
                        </p:par>
                        <p:par>
                          <p:cTn id="22" fill="hold">
                            <p:stCondLst>
                              <p:cond delay="3500"/>
                            </p:stCondLst>
                            <p:childTnLst>
                              <p:par>
                                <p:cTn id="23" presetID="2" presetClass="entr" presetSubtype="2"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1+#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childTnLst>
                                </p:cTn>
                              </p:par>
                            </p:childTnLst>
                          </p:cTn>
                        </p:par>
                        <p:par>
                          <p:cTn id="31" fill="hold">
                            <p:stCondLst>
                              <p:cond delay="50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400110"/>
          </a:xfrm>
          <a:prstGeom prst="rect">
            <a:avLst/>
          </a:prstGeom>
        </p:spPr>
        <p:txBody>
          <a:bodyPr wrap="square">
            <a:spAutoFit/>
          </a:bodyPr>
          <a:lstStyle/>
          <a:p>
            <a:pPr>
              <a:defRPr/>
            </a:pPr>
            <a:r>
              <a:rPr lang="zh-CN" altLang="en-US" sz="2000" b="1" dirty="0">
                <a:solidFill>
                  <a:schemeClr val="bg1"/>
                </a:solidFill>
              </a:rPr>
              <a:t>系统架构原则</a:t>
            </a:r>
            <a:endParaRPr lang="zh-CN" altLang="en-US" sz="2000" dirty="0">
              <a:solidFill>
                <a:schemeClr val="bg1"/>
              </a:solidFill>
            </a:endParaRPr>
          </a:p>
        </p:txBody>
      </p:sp>
      <p:grpSp>
        <p:nvGrpSpPr>
          <p:cNvPr id="7" name="组合 6"/>
          <p:cNvGrpSpPr/>
          <p:nvPr/>
        </p:nvGrpSpPr>
        <p:grpSpPr>
          <a:xfrm>
            <a:off x="630085" y="1203598"/>
            <a:ext cx="1440160" cy="1440160"/>
            <a:chOff x="630085" y="1203598"/>
            <a:chExt cx="1440160" cy="1440160"/>
          </a:xfrm>
        </p:grpSpPr>
        <p:sp>
          <p:nvSpPr>
            <p:cNvPr id="3" name="椭圆 2"/>
            <p:cNvSpPr/>
            <p:nvPr/>
          </p:nvSpPr>
          <p:spPr>
            <a:xfrm>
              <a:off x="630085" y="1203598"/>
              <a:ext cx="1440160" cy="144016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3" descr="C:\Users\Jonahs\Dropbox\Projects SCOTT\MEET Windows Azure\source\Background\tile-icon-bigdata.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1700" y="1485327"/>
              <a:ext cx="876930" cy="876702"/>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2627784" y="1581929"/>
            <a:ext cx="5256584" cy="585610"/>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所有由人类构建而成的系统，其本身都是同时存在于物理领域和信息领域中</a:t>
            </a:r>
            <a:endPar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6" name="矩形 5"/>
          <p:cNvSpPr/>
          <p:nvPr/>
        </p:nvSpPr>
        <p:spPr>
          <a:xfrm>
            <a:off x="2267744" y="1203598"/>
            <a:ext cx="1114408" cy="369332"/>
          </a:xfrm>
          <a:prstGeom prst="rect">
            <a:avLst/>
          </a:prstGeom>
        </p:spPr>
        <p:txBody>
          <a:bodyPr wrap="none">
            <a:spAutoFit/>
          </a:bodyPr>
          <a:lstStyle/>
          <a:p>
            <a:r>
              <a:rPr lang="zh-CN" altLang="en-US" b="1" dirty="0">
                <a:solidFill>
                  <a:schemeClr val="accent6">
                    <a:lumMod val="75000"/>
                  </a:schemeClr>
                </a:solidFill>
                <a:latin typeface="黑体" panose="02010609060101010101" pitchFamily="49" charset="-122"/>
                <a:ea typeface="黑体" panose="02010609060101010101" pitchFamily="49" charset="-122"/>
              </a:rPr>
              <a:t>二元原则</a:t>
            </a:r>
            <a:endParaRPr lang="zh-CN" altLang="en-US" b="1" dirty="0">
              <a:solidFill>
                <a:schemeClr val="accent6">
                  <a:lumMod val="75000"/>
                </a:schemeClr>
              </a:solidFill>
              <a:latin typeface="黑体" panose="02010609060101010101" pitchFamily="49" charset="-122"/>
              <a:ea typeface="黑体" panose="02010609060101010101" pitchFamily="49" charset="-122"/>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8" y="2108726"/>
            <a:ext cx="1944891" cy="523220"/>
          </a:xfrm>
          <a:prstGeom prst="rect">
            <a:avLst/>
          </a:prstGeom>
          <a:solidFill>
            <a:schemeClr val="accent6">
              <a:lumMod val="75000"/>
            </a:schemeClr>
          </a:solidFill>
        </p:spPr>
        <p:txBody>
          <a:bodyPr wrap="none" rtlCol="0">
            <a:spAutoFit/>
          </a:bodyPr>
          <a:lstStyle/>
          <a:p>
            <a:r>
              <a:rPr lang="en-US" altLang="zh-CN" sz="2800" dirty="0">
                <a:solidFill>
                  <a:schemeClr val="bg2">
                    <a:lumMod val="90000"/>
                  </a:schemeClr>
                </a:solidFill>
                <a:latin typeface="微软雅黑" pitchFamily="34" charset="-122"/>
                <a:ea typeface="微软雅黑" pitchFamily="34" charset="-122"/>
              </a:rPr>
              <a:t>Part Three</a:t>
            </a:r>
            <a:endParaRPr lang="zh-CN" altLang="en-US" sz="2800" dirty="0">
              <a:solidFill>
                <a:schemeClr val="bg2">
                  <a:lumMod val="90000"/>
                </a:schemeClr>
              </a:solidFill>
              <a:latin typeface="微软雅黑" pitchFamily="34" charset="-122"/>
              <a:ea typeface="微软雅黑" pitchFamily="34" charset="-122"/>
            </a:endParaRPr>
          </a:p>
        </p:txBody>
      </p:sp>
      <p:sp>
        <p:nvSpPr>
          <p:cNvPr id="5" name="TextBox 4"/>
          <p:cNvSpPr txBox="1"/>
          <p:nvPr/>
        </p:nvSpPr>
        <p:spPr>
          <a:xfrm>
            <a:off x="3923928" y="2582692"/>
            <a:ext cx="4392488" cy="584775"/>
          </a:xfrm>
          <a:prstGeom prst="rect">
            <a:avLst/>
          </a:prstGeom>
          <a:noFill/>
        </p:spPr>
        <p:txBody>
          <a:bodyPr wrap="square" rtlCol="0">
            <a:spAutoFit/>
          </a:bodyPr>
          <a:lstStyle/>
          <a:p>
            <a:pPr lvl="0"/>
            <a:r>
              <a:rPr lang="zh-CN" altLang="en-US" sz="3200" dirty="0">
                <a:solidFill>
                  <a:srgbClr val="F79646">
                    <a:lumMod val="75000"/>
                  </a:srgbClr>
                </a:solidFill>
                <a:latin typeface="黑体" panose="02010609060101010101" pitchFamily="49" charset="-122"/>
                <a:ea typeface="黑体" panose="02010609060101010101" pitchFamily="49" charset="-122"/>
              </a:rPr>
              <a:t>如何为系统搭建架构</a:t>
            </a:r>
            <a:endParaRPr lang="zh-CN" altLang="en-US" sz="3200" dirty="0">
              <a:solidFill>
                <a:srgbClr val="F79646">
                  <a:lumMod val="75000"/>
                </a:srgbClr>
              </a:solidFill>
              <a:latin typeface="黑体" panose="02010609060101010101" pitchFamily="49" charset="-122"/>
              <a:ea typeface="黑体" panose="02010609060101010101" pitchFamily="49" charset="-122"/>
            </a:endParaRPr>
          </a:p>
        </p:txBody>
      </p:sp>
      <p:sp>
        <p:nvSpPr>
          <p:cNvPr id="6" name="TextBox 5"/>
          <p:cNvSpPr txBox="1"/>
          <p:nvPr/>
        </p:nvSpPr>
        <p:spPr>
          <a:xfrm>
            <a:off x="2161907" y="1814842"/>
            <a:ext cx="1762021" cy="1569660"/>
          </a:xfrm>
          <a:prstGeom prst="rect">
            <a:avLst/>
          </a:prstGeom>
          <a:noFill/>
        </p:spPr>
        <p:txBody>
          <a:bodyPr wrap="none" rtlCol="0">
            <a:spAutoFit/>
          </a:bodyPr>
          <a:lstStyle/>
          <a:p>
            <a:r>
              <a:rPr lang="en-US" altLang="zh-CN" sz="9600" b="1" dirty="0">
                <a:solidFill>
                  <a:srgbClr val="FFFFFF"/>
                </a:solidFill>
                <a:latin typeface="Kozuka Mincho Pr6N H" pitchFamily="18" charset="-128"/>
                <a:ea typeface="Kozuka Mincho Pr6N H" pitchFamily="18" charset="-128"/>
              </a:rPr>
              <a:t>03</a:t>
            </a:r>
            <a:endParaRPr lang="zh-CN" altLang="en-US" sz="9600" b="1" dirty="0">
              <a:solidFill>
                <a:srgbClr val="FFFFFF"/>
              </a:solidFill>
              <a:latin typeface="Kozuka Mincho Pr6N H" pitchFamily="18" charset="-128"/>
              <a:ea typeface="Kozuka Mincho Pr6N H" pitchFamily="18" charset="-128"/>
            </a:endParaRPr>
          </a:p>
        </p:txBody>
      </p:sp>
      <p:cxnSp>
        <p:nvCxnSpPr>
          <p:cNvPr id="7" name="直接连接符 6"/>
          <p:cNvCxnSpPr/>
          <p:nvPr/>
        </p:nvCxnSpPr>
        <p:spPr>
          <a:xfrm>
            <a:off x="2312320" y="3167467"/>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12320" y="1819681"/>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anim calcmode="lin" valueType="num">
                                      <p:cBhvr>
                                        <p:cTn id="13" dur="750" fill="hold"/>
                                        <p:tgtEl>
                                          <p:spTgt spid="8"/>
                                        </p:tgtEl>
                                        <p:attrNameLst>
                                          <p:attrName>ppt_x</p:attrName>
                                        </p:attrNameLst>
                                      </p:cBhvr>
                                      <p:tavLst>
                                        <p:tav tm="0">
                                          <p:val>
                                            <p:strVal val="#ppt_x"/>
                                          </p:val>
                                        </p:tav>
                                        <p:tav tm="100000">
                                          <p:val>
                                            <p:strVal val="#ppt_x"/>
                                          </p:val>
                                        </p:tav>
                                      </p:tavLst>
                                    </p:anim>
                                    <p:anim calcmode="lin" valueType="num">
                                      <p:cBhvr>
                                        <p:cTn id="14" dur="75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1000"/>
                                        <p:tgtEl>
                                          <p:spTgt spid="6"/>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par>
                          <p:cTn id="23" fill="hold">
                            <p:stCondLst>
                              <p:cond delay="3000"/>
                            </p:stCondLst>
                            <p:childTnLst>
                              <p:par>
                                <p:cTn id="24" presetID="47"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16399" y="1005029"/>
            <a:ext cx="2108156" cy="3469395"/>
            <a:chOff x="3203575" y="4113213"/>
            <a:chExt cx="1331913" cy="2205038"/>
          </a:xfrm>
        </p:grpSpPr>
        <p:sp>
          <p:nvSpPr>
            <p:cNvPr id="8" name="Freeform 190"/>
            <p:cNvSpPr/>
            <p:nvPr/>
          </p:nvSpPr>
          <p:spPr bwMode="auto">
            <a:xfrm>
              <a:off x="3508375" y="4387851"/>
              <a:ext cx="153988" cy="130175"/>
            </a:xfrm>
            <a:custGeom>
              <a:avLst/>
              <a:gdLst>
                <a:gd name="T0" fmla="*/ 14 w 41"/>
                <a:gd name="T1" fmla="*/ 33 h 35"/>
                <a:gd name="T2" fmla="*/ 21 w 41"/>
                <a:gd name="T3" fmla="*/ 34 h 35"/>
                <a:gd name="T4" fmla="*/ 34 w 41"/>
                <a:gd name="T5" fmla="*/ 31 h 35"/>
                <a:gd name="T6" fmla="*/ 41 w 41"/>
                <a:gd name="T7" fmla="*/ 25 h 35"/>
                <a:gd name="T8" fmla="*/ 41 w 41"/>
                <a:gd name="T9" fmla="*/ 4 h 35"/>
                <a:gd name="T10" fmla="*/ 2 w 41"/>
                <a:gd name="T11" fmla="*/ 0 h 35"/>
                <a:gd name="T12" fmla="*/ 0 w 41"/>
                <a:gd name="T13" fmla="*/ 12 h 35"/>
                <a:gd name="T14" fmla="*/ 14 w 41"/>
                <a:gd name="T15" fmla="*/ 33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5">
                  <a:moveTo>
                    <a:pt x="14" y="33"/>
                  </a:moveTo>
                  <a:cubicBezTo>
                    <a:pt x="14" y="33"/>
                    <a:pt x="19" y="32"/>
                    <a:pt x="21" y="34"/>
                  </a:cubicBezTo>
                  <a:cubicBezTo>
                    <a:pt x="21" y="34"/>
                    <a:pt x="31" y="35"/>
                    <a:pt x="34" y="31"/>
                  </a:cubicBezTo>
                  <a:cubicBezTo>
                    <a:pt x="37" y="27"/>
                    <a:pt x="41" y="25"/>
                    <a:pt x="41" y="25"/>
                  </a:cubicBezTo>
                  <a:cubicBezTo>
                    <a:pt x="41" y="4"/>
                    <a:pt x="41" y="4"/>
                    <a:pt x="41" y="4"/>
                  </a:cubicBezTo>
                  <a:cubicBezTo>
                    <a:pt x="41" y="4"/>
                    <a:pt x="21" y="20"/>
                    <a:pt x="2" y="0"/>
                  </a:cubicBezTo>
                  <a:cubicBezTo>
                    <a:pt x="2" y="0"/>
                    <a:pt x="1" y="9"/>
                    <a:pt x="0" y="12"/>
                  </a:cubicBezTo>
                  <a:cubicBezTo>
                    <a:pt x="0" y="12"/>
                    <a:pt x="5" y="32"/>
                    <a:pt x="14" y="33"/>
                  </a:cubicBezTo>
                  <a:close/>
                </a:path>
              </a:pathLst>
            </a:custGeom>
            <a:solidFill>
              <a:srgbClr val="D69B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9" name="Freeform 191"/>
            <p:cNvSpPr/>
            <p:nvPr/>
          </p:nvSpPr>
          <p:spPr bwMode="auto">
            <a:xfrm>
              <a:off x="3489325" y="4151313"/>
              <a:ext cx="220663" cy="311150"/>
            </a:xfrm>
            <a:custGeom>
              <a:avLst/>
              <a:gdLst>
                <a:gd name="T0" fmla="*/ 3 w 59"/>
                <a:gd name="T1" fmla="*/ 33 h 83"/>
                <a:gd name="T2" fmla="*/ 0 w 59"/>
                <a:gd name="T3" fmla="*/ 43 h 83"/>
                <a:gd name="T4" fmla="*/ 1 w 59"/>
                <a:gd name="T5" fmla="*/ 52 h 83"/>
                <a:gd name="T6" fmla="*/ 4 w 59"/>
                <a:gd name="T7" fmla="*/ 52 h 83"/>
                <a:gd name="T8" fmla="*/ 5 w 59"/>
                <a:gd name="T9" fmla="*/ 63 h 83"/>
                <a:gd name="T10" fmla="*/ 19 w 59"/>
                <a:gd name="T11" fmla="*/ 81 h 83"/>
                <a:gd name="T12" fmla="*/ 33 w 59"/>
                <a:gd name="T13" fmla="*/ 81 h 83"/>
                <a:gd name="T14" fmla="*/ 50 w 59"/>
                <a:gd name="T15" fmla="*/ 64 h 83"/>
                <a:gd name="T16" fmla="*/ 51 w 59"/>
                <a:gd name="T17" fmla="*/ 58 h 83"/>
                <a:gd name="T18" fmla="*/ 54 w 59"/>
                <a:gd name="T19" fmla="*/ 58 h 83"/>
                <a:gd name="T20" fmla="*/ 57 w 59"/>
                <a:gd name="T21" fmla="*/ 49 h 83"/>
                <a:gd name="T22" fmla="*/ 57 w 59"/>
                <a:gd name="T23" fmla="*/ 39 h 83"/>
                <a:gd name="T24" fmla="*/ 57 w 59"/>
                <a:gd name="T25" fmla="*/ 27 h 83"/>
                <a:gd name="T26" fmla="*/ 35 w 59"/>
                <a:gd name="T27" fmla="*/ 2 h 83"/>
                <a:gd name="T28" fmla="*/ 6 w 59"/>
                <a:gd name="T29" fmla="*/ 22 h 83"/>
                <a:gd name="T30" fmla="*/ 3 w 59"/>
                <a:gd name="T31"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 h="83">
                  <a:moveTo>
                    <a:pt x="3" y="33"/>
                  </a:moveTo>
                  <a:cubicBezTo>
                    <a:pt x="3" y="33"/>
                    <a:pt x="0" y="41"/>
                    <a:pt x="0" y="43"/>
                  </a:cubicBezTo>
                  <a:cubicBezTo>
                    <a:pt x="1" y="45"/>
                    <a:pt x="1" y="52"/>
                    <a:pt x="1" y="52"/>
                  </a:cubicBezTo>
                  <a:cubicBezTo>
                    <a:pt x="2" y="52"/>
                    <a:pt x="4" y="52"/>
                    <a:pt x="4" y="52"/>
                  </a:cubicBezTo>
                  <a:cubicBezTo>
                    <a:pt x="4" y="52"/>
                    <a:pt x="4" y="62"/>
                    <a:pt x="5" y="63"/>
                  </a:cubicBezTo>
                  <a:cubicBezTo>
                    <a:pt x="6" y="65"/>
                    <a:pt x="13" y="79"/>
                    <a:pt x="19" y="81"/>
                  </a:cubicBezTo>
                  <a:cubicBezTo>
                    <a:pt x="24" y="83"/>
                    <a:pt x="29" y="83"/>
                    <a:pt x="33" y="81"/>
                  </a:cubicBezTo>
                  <a:cubicBezTo>
                    <a:pt x="37" y="80"/>
                    <a:pt x="48" y="67"/>
                    <a:pt x="50" y="64"/>
                  </a:cubicBezTo>
                  <a:cubicBezTo>
                    <a:pt x="51" y="62"/>
                    <a:pt x="51" y="58"/>
                    <a:pt x="51" y="58"/>
                  </a:cubicBezTo>
                  <a:cubicBezTo>
                    <a:pt x="51" y="58"/>
                    <a:pt x="54" y="59"/>
                    <a:pt x="54" y="58"/>
                  </a:cubicBezTo>
                  <a:cubicBezTo>
                    <a:pt x="55" y="57"/>
                    <a:pt x="56" y="52"/>
                    <a:pt x="57" y="49"/>
                  </a:cubicBezTo>
                  <a:cubicBezTo>
                    <a:pt x="59" y="46"/>
                    <a:pt x="57" y="39"/>
                    <a:pt x="57" y="39"/>
                  </a:cubicBezTo>
                  <a:cubicBezTo>
                    <a:pt x="57" y="39"/>
                    <a:pt x="57" y="29"/>
                    <a:pt x="57" y="27"/>
                  </a:cubicBezTo>
                  <a:cubicBezTo>
                    <a:pt x="58" y="25"/>
                    <a:pt x="55" y="3"/>
                    <a:pt x="35" y="2"/>
                  </a:cubicBezTo>
                  <a:cubicBezTo>
                    <a:pt x="15" y="0"/>
                    <a:pt x="10" y="12"/>
                    <a:pt x="6" y="22"/>
                  </a:cubicBezTo>
                  <a:cubicBezTo>
                    <a:pt x="6" y="22"/>
                    <a:pt x="4" y="30"/>
                    <a:pt x="3" y="33"/>
                  </a:cubicBezTo>
                  <a:close/>
                </a:path>
              </a:pathLst>
            </a:custGeom>
            <a:solidFill>
              <a:srgbClr val="F2C2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0" name="Freeform 192"/>
            <p:cNvSpPr/>
            <p:nvPr/>
          </p:nvSpPr>
          <p:spPr bwMode="auto">
            <a:xfrm>
              <a:off x="3489325" y="4176713"/>
              <a:ext cx="220663" cy="285750"/>
            </a:xfrm>
            <a:custGeom>
              <a:avLst/>
              <a:gdLst>
                <a:gd name="T0" fmla="*/ 57 w 59"/>
                <a:gd name="T1" fmla="*/ 32 h 76"/>
                <a:gd name="T2" fmla="*/ 57 w 59"/>
                <a:gd name="T3" fmla="*/ 20 h 76"/>
                <a:gd name="T4" fmla="*/ 50 w 59"/>
                <a:gd name="T5" fmla="*/ 2 h 76"/>
                <a:gd name="T6" fmla="*/ 42 w 59"/>
                <a:gd name="T7" fmla="*/ 4 h 76"/>
                <a:gd name="T8" fmla="*/ 42 w 59"/>
                <a:gd name="T9" fmla="*/ 30 h 76"/>
                <a:gd name="T10" fmla="*/ 43 w 59"/>
                <a:gd name="T11" fmla="*/ 39 h 76"/>
                <a:gd name="T12" fmla="*/ 44 w 59"/>
                <a:gd name="T13" fmla="*/ 51 h 76"/>
                <a:gd name="T14" fmla="*/ 34 w 59"/>
                <a:gd name="T15" fmla="*/ 64 h 76"/>
                <a:gd name="T16" fmla="*/ 31 w 59"/>
                <a:gd name="T17" fmla="*/ 72 h 76"/>
                <a:gd name="T18" fmla="*/ 19 w 59"/>
                <a:gd name="T19" fmla="*/ 71 h 76"/>
                <a:gd name="T20" fmla="*/ 8 w 59"/>
                <a:gd name="T21" fmla="*/ 52 h 76"/>
                <a:gd name="T22" fmla="*/ 12 w 59"/>
                <a:gd name="T23" fmla="*/ 50 h 76"/>
                <a:gd name="T24" fmla="*/ 9 w 59"/>
                <a:gd name="T25" fmla="*/ 45 h 76"/>
                <a:gd name="T26" fmla="*/ 11 w 59"/>
                <a:gd name="T27" fmla="*/ 34 h 76"/>
                <a:gd name="T28" fmla="*/ 14 w 59"/>
                <a:gd name="T29" fmla="*/ 27 h 76"/>
                <a:gd name="T30" fmla="*/ 17 w 59"/>
                <a:gd name="T31" fmla="*/ 19 h 76"/>
                <a:gd name="T32" fmla="*/ 18 w 59"/>
                <a:gd name="T33" fmla="*/ 5 h 76"/>
                <a:gd name="T34" fmla="*/ 16 w 59"/>
                <a:gd name="T35" fmla="*/ 0 h 76"/>
                <a:gd name="T36" fmla="*/ 6 w 59"/>
                <a:gd name="T37" fmla="*/ 15 h 76"/>
                <a:gd name="T38" fmla="*/ 3 w 59"/>
                <a:gd name="T39" fmla="*/ 26 h 76"/>
                <a:gd name="T40" fmla="*/ 0 w 59"/>
                <a:gd name="T41" fmla="*/ 36 h 76"/>
                <a:gd name="T42" fmla="*/ 1 w 59"/>
                <a:gd name="T43" fmla="*/ 45 h 76"/>
                <a:gd name="T44" fmla="*/ 4 w 59"/>
                <a:gd name="T45" fmla="*/ 45 h 76"/>
                <a:gd name="T46" fmla="*/ 5 w 59"/>
                <a:gd name="T47" fmla="*/ 56 h 76"/>
                <a:gd name="T48" fmla="*/ 19 w 59"/>
                <a:gd name="T49" fmla="*/ 74 h 76"/>
                <a:gd name="T50" fmla="*/ 33 w 59"/>
                <a:gd name="T51" fmla="*/ 74 h 76"/>
                <a:gd name="T52" fmla="*/ 50 w 59"/>
                <a:gd name="T53" fmla="*/ 57 h 76"/>
                <a:gd name="T54" fmla="*/ 51 w 59"/>
                <a:gd name="T55" fmla="*/ 51 h 76"/>
                <a:gd name="T56" fmla="*/ 54 w 59"/>
                <a:gd name="T57" fmla="*/ 51 h 76"/>
                <a:gd name="T58" fmla="*/ 57 w 59"/>
                <a:gd name="T59" fmla="*/ 42 h 76"/>
                <a:gd name="T60" fmla="*/ 57 w 59"/>
                <a:gd name="T61" fmla="*/ 3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 h="76">
                  <a:moveTo>
                    <a:pt x="57" y="32"/>
                  </a:moveTo>
                  <a:cubicBezTo>
                    <a:pt x="57" y="32"/>
                    <a:pt x="57" y="22"/>
                    <a:pt x="57" y="20"/>
                  </a:cubicBezTo>
                  <a:cubicBezTo>
                    <a:pt x="58" y="19"/>
                    <a:pt x="56" y="9"/>
                    <a:pt x="50" y="2"/>
                  </a:cubicBezTo>
                  <a:cubicBezTo>
                    <a:pt x="45" y="3"/>
                    <a:pt x="42" y="4"/>
                    <a:pt x="42" y="4"/>
                  </a:cubicBezTo>
                  <a:cubicBezTo>
                    <a:pt x="42" y="4"/>
                    <a:pt x="44" y="24"/>
                    <a:pt x="42" y="30"/>
                  </a:cubicBezTo>
                  <a:cubicBezTo>
                    <a:pt x="42" y="30"/>
                    <a:pt x="44" y="36"/>
                    <a:pt x="43" y="39"/>
                  </a:cubicBezTo>
                  <a:cubicBezTo>
                    <a:pt x="43" y="39"/>
                    <a:pt x="46" y="44"/>
                    <a:pt x="44" y="51"/>
                  </a:cubicBezTo>
                  <a:cubicBezTo>
                    <a:pt x="42" y="57"/>
                    <a:pt x="42" y="60"/>
                    <a:pt x="34" y="64"/>
                  </a:cubicBezTo>
                  <a:cubicBezTo>
                    <a:pt x="34" y="64"/>
                    <a:pt x="33" y="71"/>
                    <a:pt x="31" y="72"/>
                  </a:cubicBezTo>
                  <a:cubicBezTo>
                    <a:pt x="29" y="72"/>
                    <a:pt x="22" y="74"/>
                    <a:pt x="19" y="71"/>
                  </a:cubicBezTo>
                  <a:cubicBezTo>
                    <a:pt x="17" y="68"/>
                    <a:pt x="7" y="57"/>
                    <a:pt x="8" y="52"/>
                  </a:cubicBezTo>
                  <a:cubicBezTo>
                    <a:pt x="8" y="52"/>
                    <a:pt x="12" y="50"/>
                    <a:pt x="12" y="50"/>
                  </a:cubicBezTo>
                  <a:cubicBezTo>
                    <a:pt x="13" y="49"/>
                    <a:pt x="10" y="49"/>
                    <a:pt x="9" y="45"/>
                  </a:cubicBezTo>
                  <a:cubicBezTo>
                    <a:pt x="9" y="41"/>
                    <a:pt x="8" y="37"/>
                    <a:pt x="11" y="34"/>
                  </a:cubicBezTo>
                  <a:cubicBezTo>
                    <a:pt x="11" y="34"/>
                    <a:pt x="11" y="28"/>
                    <a:pt x="14" y="27"/>
                  </a:cubicBezTo>
                  <a:cubicBezTo>
                    <a:pt x="14" y="27"/>
                    <a:pt x="17" y="23"/>
                    <a:pt x="17" y="19"/>
                  </a:cubicBezTo>
                  <a:cubicBezTo>
                    <a:pt x="16" y="14"/>
                    <a:pt x="16" y="7"/>
                    <a:pt x="18" y="5"/>
                  </a:cubicBezTo>
                  <a:cubicBezTo>
                    <a:pt x="19" y="5"/>
                    <a:pt x="18" y="2"/>
                    <a:pt x="16" y="0"/>
                  </a:cubicBezTo>
                  <a:cubicBezTo>
                    <a:pt x="11" y="4"/>
                    <a:pt x="8" y="9"/>
                    <a:pt x="6" y="15"/>
                  </a:cubicBezTo>
                  <a:cubicBezTo>
                    <a:pt x="6" y="15"/>
                    <a:pt x="4" y="23"/>
                    <a:pt x="3" y="26"/>
                  </a:cubicBezTo>
                  <a:cubicBezTo>
                    <a:pt x="3" y="26"/>
                    <a:pt x="0" y="34"/>
                    <a:pt x="0" y="36"/>
                  </a:cubicBezTo>
                  <a:cubicBezTo>
                    <a:pt x="1" y="38"/>
                    <a:pt x="1" y="45"/>
                    <a:pt x="1" y="45"/>
                  </a:cubicBezTo>
                  <a:cubicBezTo>
                    <a:pt x="2" y="45"/>
                    <a:pt x="4" y="45"/>
                    <a:pt x="4" y="45"/>
                  </a:cubicBezTo>
                  <a:cubicBezTo>
                    <a:pt x="4" y="45"/>
                    <a:pt x="4" y="55"/>
                    <a:pt x="5" y="56"/>
                  </a:cubicBezTo>
                  <a:cubicBezTo>
                    <a:pt x="6" y="58"/>
                    <a:pt x="13" y="72"/>
                    <a:pt x="19" y="74"/>
                  </a:cubicBezTo>
                  <a:cubicBezTo>
                    <a:pt x="24" y="76"/>
                    <a:pt x="29" y="76"/>
                    <a:pt x="33" y="74"/>
                  </a:cubicBezTo>
                  <a:cubicBezTo>
                    <a:pt x="37" y="73"/>
                    <a:pt x="48" y="60"/>
                    <a:pt x="50" y="57"/>
                  </a:cubicBezTo>
                  <a:cubicBezTo>
                    <a:pt x="51" y="55"/>
                    <a:pt x="51" y="51"/>
                    <a:pt x="51" y="51"/>
                  </a:cubicBezTo>
                  <a:cubicBezTo>
                    <a:pt x="51" y="51"/>
                    <a:pt x="54" y="52"/>
                    <a:pt x="54" y="51"/>
                  </a:cubicBezTo>
                  <a:cubicBezTo>
                    <a:pt x="55" y="50"/>
                    <a:pt x="56" y="45"/>
                    <a:pt x="57" y="42"/>
                  </a:cubicBezTo>
                  <a:cubicBezTo>
                    <a:pt x="59" y="39"/>
                    <a:pt x="57" y="32"/>
                    <a:pt x="57" y="32"/>
                  </a:cubicBezTo>
                  <a:close/>
                </a:path>
              </a:pathLst>
            </a:custGeom>
            <a:solidFill>
              <a:srgbClr val="EBB2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1" name="Freeform 193"/>
            <p:cNvSpPr/>
            <p:nvPr/>
          </p:nvSpPr>
          <p:spPr bwMode="auto">
            <a:xfrm>
              <a:off x="3492500" y="4113213"/>
              <a:ext cx="228600" cy="236538"/>
            </a:xfrm>
            <a:custGeom>
              <a:avLst/>
              <a:gdLst>
                <a:gd name="T0" fmla="*/ 2 w 61"/>
                <a:gd name="T1" fmla="*/ 54 h 63"/>
                <a:gd name="T2" fmla="*/ 5 w 61"/>
                <a:gd name="T3" fmla="*/ 55 h 63"/>
                <a:gd name="T4" fmla="*/ 7 w 61"/>
                <a:gd name="T5" fmla="*/ 42 h 63"/>
                <a:gd name="T6" fmla="*/ 12 w 61"/>
                <a:gd name="T7" fmla="*/ 27 h 63"/>
                <a:gd name="T8" fmla="*/ 34 w 61"/>
                <a:gd name="T9" fmla="*/ 26 h 63"/>
                <a:gd name="T10" fmla="*/ 44 w 61"/>
                <a:gd name="T11" fmla="*/ 30 h 63"/>
                <a:gd name="T12" fmla="*/ 51 w 61"/>
                <a:gd name="T13" fmla="*/ 46 h 63"/>
                <a:gd name="T14" fmla="*/ 51 w 61"/>
                <a:gd name="T15" fmla="*/ 55 h 63"/>
                <a:gd name="T16" fmla="*/ 50 w 61"/>
                <a:gd name="T17" fmla="*/ 63 h 63"/>
                <a:gd name="T18" fmla="*/ 52 w 61"/>
                <a:gd name="T19" fmla="*/ 63 h 63"/>
                <a:gd name="T20" fmla="*/ 55 w 61"/>
                <a:gd name="T21" fmla="*/ 52 h 63"/>
                <a:gd name="T22" fmla="*/ 57 w 61"/>
                <a:gd name="T23" fmla="*/ 54 h 63"/>
                <a:gd name="T24" fmla="*/ 58 w 61"/>
                <a:gd name="T25" fmla="*/ 47 h 63"/>
                <a:gd name="T26" fmla="*/ 61 w 61"/>
                <a:gd name="T27" fmla="*/ 34 h 63"/>
                <a:gd name="T28" fmla="*/ 47 w 61"/>
                <a:gd name="T29" fmla="*/ 10 h 63"/>
                <a:gd name="T30" fmla="*/ 27 w 61"/>
                <a:gd name="T31" fmla="*/ 7 h 63"/>
                <a:gd name="T32" fmla="*/ 6 w 61"/>
                <a:gd name="T33" fmla="*/ 18 h 63"/>
                <a:gd name="T34" fmla="*/ 0 w 61"/>
                <a:gd name="T35" fmla="*/ 27 h 63"/>
                <a:gd name="T36" fmla="*/ 0 w 61"/>
                <a:gd name="T37" fmla="*/ 47 h 63"/>
                <a:gd name="T38" fmla="*/ 3 w 61"/>
                <a:gd name="T39" fmla="*/ 45 h 63"/>
                <a:gd name="T40" fmla="*/ 2 w 61"/>
                <a:gd name="T41"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3">
                  <a:moveTo>
                    <a:pt x="2" y="54"/>
                  </a:moveTo>
                  <a:cubicBezTo>
                    <a:pt x="5" y="55"/>
                    <a:pt x="5" y="55"/>
                    <a:pt x="5" y="55"/>
                  </a:cubicBezTo>
                  <a:cubicBezTo>
                    <a:pt x="5" y="55"/>
                    <a:pt x="6" y="44"/>
                    <a:pt x="7" y="42"/>
                  </a:cubicBezTo>
                  <a:cubicBezTo>
                    <a:pt x="8" y="39"/>
                    <a:pt x="13" y="28"/>
                    <a:pt x="12" y="27"/>
                  </a:cubicBezTo>
                  <a:cubicBezTo>
                    <a:pt x="12" y="27"/>
                    <a:pt x="28" y="24"/>
                    <a:pt x="34" y="26"/>
                  </a:cubicBezTo>
                  <a:cubicBezTo>
                    <a:pt x="34" y="26"/>
                    <a:pt x="43" y="29"/>
                    <a:pt x="44" y="30"/>
                  </a:cubicBezTo>
                  <a:cubicBezTo>
                    <a:pt x="46" y="31"/>
                    <a:pt x="49" y="38"/>
                    <a:pt x="51" y="46"/>
                  </a:cubicBezTo>
                  <a:cubicBezTo>
                    <a:pt x="51" y="46"/>
                    <a:pt x="51" y="53"/>
                    <a:pt x="51" y="55"/>
                  </a:cubicBezTo>
                  <a:cubicBezTo>
                    <a:pt x="50" y="57"/>
                    <a:pt x="50" y="63"/>
                    <a:pt x="50" y="63"/>
                  </a:cubicBezTo>
                  <a:cubicBezTo>
                    <a:pt x="52" y="63"/>
                    <a:pt x="52" y="63"/>
                    <a:pt x="52" y="63"/>
                  </a:cubicBezTo>
                  <a:cubicBezTo>
                    <a:pt x="52" y="63"/>
                    <a:pt x="53" y="54"/>
                    <a:pt x="55" y="52"/>
                  </a:cubicBezTo>
                  <a:cubicBezTo>
                    <a:pt x="57" y="51"/>
                    <a:pt x="57" y="54"/>
                    <a:pt x="57" y="54"/>
                  </a:cubicBezTo>
                  <a:cubicBezTo>
                    <a:pt x="57" y="54"/>
                    <a:pt x="58" y="49"/>
                    <a:pt x="58" y="47"/>
                  </a:cubicBezTo>
                  <a:cubicBezTo>
                    <a:pt x="59" y="44"/>
                    <a:pt x="61" y="34"/>
                    <a:pt x="61" y="34"/>
                  </a:cubicBezTo>
                  <a:cubicBezTo>
                    <a:pt x="61" y="34"/>
                    <a:pt x="57" y="20"/>
                    <a:pt x="47" y="10"/>
                  </a:cubicBezTo>
                  <a:cubicBezTo>
                    <a:pt x="37" y="0"/>
                    <a:pt x="27" y="7"/>
                    <a:pt x="27" y="7"/>
                  </a:cubicBezTo>
                  <a:cubicBezTo>
                    <a:pt x="27" y="7"/>
                    <a:pt x="16" y="6"/>
                    <a:pt x="6" y="18"/>
                  </a:cubicBezTo>
                  <a:cubicBezTo>
                    <a:pt x="6" y="18"/>
                    <a:pt x="1" y="25"/>
                    <a:pt x="0" y="27"/>
                  </a:cubicBezTo>
                  <a:cubicBezTo>
                    <a:pt x="0" y="27"/>
                    <a:pt x="0" y="44"/>
                    <a:pt x="0" y="47"/>
                  </a:cubicBezTo>
                  <a:cubicBezTo>
                    <a:pt x="0" y="47"/>
                    <a:pt x="2" y="45"/>
                    <a:pt x="3" y="45"/>
                  </a:cubicBezTo>
                  <a:cubicBezTo>
                    <a:pt x="3" y="46"/>
                    <a:pt x="2" y="53"/>
                    <a:pt x="2" y="53"/>
                  </a:cubicBezTo>
                </a:path>
              </a:pathLst>
            </a:custGeom>
            <a:solidFill>
              <a:srgbClr val="26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2" name="Freeform 194"/>
            <p:cNvSpPr/>
            <p:nvPr/>
          </p:nvSpPr>
          <p:spPr bwMode="auto">
            <a:xfrm>
              <a:off x="3294063" y="5148263"/>
              <a:ext cx="104775" cy="165100"/>
            </a:xfrm>
            <a:custGeom>
              <a:avLst/>
              <a:gdLst>
                <a:gd name="T0" fmla="*/ 1 w 28"/>
                <a:gd name="T1" fmla="*/ 0 h 44"/>
                <a:gd name="T2" fmla="*/ 1 w 28"/>
                <a:gd name="T3" fmla="*/ 36 h 44"/>
                <a:gd name="T4" fmla="*/ 28 w 28"/>
                <a:gd name="T5" fmla="*/ 44 h 44"/>
                <a:gd name="T6" fmla="*/ 14 w 28"/>
                <a:gd name="T7" fmla="*/ 0 h 44"/>
                <a:gd name="T8" fmla="*/ 1 w 28"/>
                <a:gd name="T9" fmla="*/ 0 h 44"/>
              </a:gdLst>
              <a:ahLst/>
              <a:cxnLst>
                <a:cxn ang="0">
                  <a:pos x="T0" y="T1"/>
                </a:cxn>
                <a:cxn ang="0">
                  <a:pos x="T2" y="T3"/>
                </a:cxn>
                <a:cxn ang="0">
                  <a:pos x="T4" y="T5"/>
                </a:cxn>
                <a:cxn ang="0">
                  <a:pos x="T6" y="T7"/>
                </a:cxn>
                <a:cxn ang="0">
                  <a:pos x="T8" y="T9"/>
                </a:cxn>
              </a:cxnLst>
              <a:rect l="0" t="0" r="r" b="b"/>
              <a:pathLst>
                <a:path w="28" h="44">
                  <a:moveTo>
                    <a:pt x="1" y="0"/>
                  </a:moveTo>
                  <a:cubicBezTo>
                    <a:pt x="1" y="0"/>
                    <a:pt x="0" y="32"/>
                    <a:pt x="1" y="36"/>
                  </a:cubicBezTo>
                  <a:cubicBezTo>
                    <a:pt x="3" y="41"/>
                    <a:pt x="28" y="44"/>
                    <a:pt x="28" y="44"/>
                  </a:cubicBezTo>
                  <a:cubicBezTo>
                    <a:pt x="14" y="0"/>
                    <a:pt x="14" y="0"/>
                    <a:pt x="14" y="0"/>
                  </a:cubicBez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3" name="Freeform 195"/>
            <p:cNvSpPr/>
            <p:nvPr/>
          </p:nvSpPr>
          <p:spPr bwMode="auto">
            <a:xfrm>
              <a:off x="3327400" y="5148263"/>
              <a:ext cx="79375" cy="120650"/>
            </a:xfrm>
            <a:custGeom>
              <a:avLst/>
              <a:gdLst>
                <a:gd name="T0" fmla="*/ 0 w 21"/>
                <a:gd name="T1" fmla="*/ 14 h 32"/>
                <a:gd name="T2" fmla="*/ 11 w 21"/>
                <a:gd name="T3" fmla="*/ 32 h 32"/>
                <a:gd name="T4" fmla="*/ 11 w 21"/>
                <a:gd name="T5" fmla="*/ 16 h 32"/>
                <a:gd name="T6" fmla="*/ 18 w 21"/>
                <a:gd name="T7" fmla="*/ 0 h 32"/>
                <a:gd name="T8" fmla="*/ 0 w 21"/>
                <a:gd name="T9" fmla="*/ 14 h 32"/>
              </a:gdLst>
              <a:ahLst/>
              <a:cxnLst>
                <a:cxn ang="0">
                  <a:pos x="T0" y="T1"/>
                </a:cxn>
                <a:cxn ang="0">
                  <a:pos x="T2" y="T3"/>
                </a:cxn>
                <a:cxn ang="0">
                  <a:pos x="T4" y="T5"/>
                </a:cxn>
                <a:cxn ang="0">
                  <a:pos x="T6" y="T7"/>
                </a:cxn>
                <a:cxn ang="0">
                  <a:pos x="T8" y="T9"/>
                </a:cxn>
              </a:cxnLst>
              <a:rect l="0" t="0" r="r" b="b"/>
              <a:pathLst>
                <a:path w="21" h="32">
                  <a:moveTo>
                    <a:pt x="0" y="14"/>
                  </a:moveTo>
                  <a:cubicBezTo>
                    <a:pt x="0" y="14"/>
                    <a:pt x="4" y="29"/>
                    <a:pt x="11" y="32"/>
                  </a:cubicBezTo>
                  <a:cubicBezTo>
                    <a:pt x="11" y="32"/>
                    <a:pt x="8" y="20"/>
                    <a:pt x="11" y="16"/>
                  </a:cubicBezTo>
                  <a:cubicBezTo>
                    <a:pt x="11" y="16"/>
                    <a:pt x="21" y="9"/>
                    <a:pt x="18" y="0"/>
                  </a:cubicBezTo>
                  <a:lnTo>
                    <a:pt x="0" y="14"/>
                  </a:lnTo>
                  <a:close/>
                </a:path>
              </a:pathLst>
            </a:custGeom>
            <a:solidFill>
              <a:srgbClr val="EBB2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4" name="Freeform 196"/>
            <p:cNvSpPr/>
            <p:nvPr/>
          </p:nvSpPr>
          <p:spPr bwMode="auto">
            <a:xfrm>
              <a:off x="3362325" y="4418013"/>
              <a:ext cx="457200" cy="749300"/>
            </a:xfrm>
            <a:custGeom>
              <a:avLst/>
              <a:gdLst>
                <a:gd name="T0" fmla="*/ 38 w 122"/>
                <a:gd name="T1" fmla="*/ 0 h 200"/>
                <a:gd name="T2" fmla="*/ 51 w 122"/>
                <a:gd name="T3" fmla="*/ 18 h 200"/>
                <a:gd name="T4" fmla="*/ 79 w 122"/>
                <a:gd name="T5" fmla="*/ 13 h 200"/>
                <a:gd name="T6" fmla="*/ 103 w 122"/>
                <a:gd name="T7" fmla="*/ 120 h 200"/>
                <a:gd name="T8" fmla="*/ 122 w 122"/>
                <a:gd name="T9" fmla="*/ 170 h 200"/>
                <a:gd name="T10" fmla="*/ 64 w 122"/>
                <a:gd name="T11" fmla="*/ 200 h 200"/>
                <a:gd name="T12" fmla="*/ 5 w 122"/>
                <a:gd name="T13" fmla="*/ 175 h 200"/>
                <a:gd name="T14" fmla="*/ 0 w 122"/>
                <a:gd name="T15" fmla="*/ 52 h 200"/>
                <a:gd name="T16" fmla="*/ 38 w 122"/>
                <a:gd name="T17"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200">
                  <a:moveTo>
                    <a:pt x="38" y="0"/>
                  </a:moveTo>
                  <a:cubicBezTo>
                    <a:pt x="38" y="0"/>
                    <a:pt x="45" y="17"/>
                    <a:pt x="51" y="18"/>
                  </a:cubicBezTo>
                  <a:cubicBezTo>
                    <a:pt x="51" y="18"/>
                    <a:pt x="66" y="23"/>
                    <a:pt x="79" y="13"/>
                  </a:cubicBezTo>
                  <a:cubicBezTo>
                    <a:pt x="103" y="120"/>
                    <a:pt x="103" y="120"/>
                    <a:pt x="103" y="120"/>
                  </a:cubicBezTo>
                  <a:cubicBezTo>
                    <a:pt x="122" y="170"/>
                    <a:pt x="122" y="170"/>
                    <a:pt x="122" y="170"/>
                  </a:cubicBezTo>
                  <a:cubicBezTo>
                    <a:pt x="64" y="200"/>
                    <a:pt x="64" y="200"/>
                    <a:pt x="64" y="200"/>
                  </a:cubicBezTo>
                  <a:cubicBezTo>
                    <a:pt x="5" y="175"/>
                    <a:pt x="5" y="175"/>
                    <a:pt x="5" y="175"/>
                  </a:cubicBezTo>
                  <a:cubicBezTo>
                    <a:pt x="0" y="52"/>
                    <a:pt x="0" y="52"/>
                    <a:pt x="0" y="52"/>
                  </a:cubicBezTo>
                  <a:lnTo>
                    <a:pt x="38" y="0"/>
                  </a:lnTo>
                  <a:close/>
                </a:path>
              </a:pathLst>
            </a:custGeom>
            <a:solidFill>
              <a:srgbClr val="F5F7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5" name="Freeform 197"/>
            <p:cNvSpPr/>
            <p:nvPr/>
          </p:nvSpPr>
          <p:spPr bwMode="auto">
            <a:xfrm>
              <a:off x="3349625" y="5021263"/>
              <a:ext cx="469900" cy="1131888"/>
            </a:xfrm>
            <a:custGeom>
              <a:avLst/>
              <a:gdLst>
                <a:gd name="T0" fmla="*/ 125 w 125"/>
                <a:gd name="T1" fmla="*/ 25 h 302"/>
                <a:gd name="T2" fmla="*/ 122 w 125"/>
                <a:gd name="T3" fmla="*/ 121 h 302"/>
                <a:gd name="T4" fmla="*/ 100 w 125"/>
                <a:gd name="T5" fmla="*/ 208 h 302"/>
                <a:gd name="T6" fmla="*/ 122 w 125"/>
                <a:gd name="T7" fmla="*/ 281 h 302"/>
                <a:gd name="T8" fmla="*/ 119 w 125"/>
                <a:gd name="T9" fmla="*/ 295 h 302"/>
                <a:gd name="T10" fmla="*/ 91 w 125"/>
                <a:gd name="T11" fmla="*/ 295 h 302"/>
                <a:gd name="T12" fmla="*/ 91 w 125"/>
                <a:gd name="T13" fmla="*/ 284 h 302"/>
                <a:gd name="T14" fmla="*/ 76 w 125"/>
                <a:gd name="T15" fmla="*/ 276 h 302"/>
                <a:gd name="T16" fmla="*/ 79 w 125"/>
                <a:gd name="T17" fmla="*/ 284 h 302"/>
                <a:gd name="T18" fmla="*/ 50 w 125"/>
                <a:gd name="T19" fmla="*/ 285 h 302"/>
                <a:gd name="T20" fmla="*/ 44 w 125"/>
                <a:gd name="T21" fmla="*/ 268 h 302"/>
                <a:gd name="T22" fmla="*/ 53 w 125"/>
                <a:gd name="T23" fmla="*/ 247 h 302"/>
                <a:gd name="T24" fmla="*/ 60 w 125"/>
                <a:gd name="T25" fmla="*/ 237 h 302"/>
                <a:gd name="T26" fmla="*/ 29 w 125"/>
                <a:gd name="T27" fmla="*/ 140 h 302"/>
                <a:gd name="T28" fmla="*/ 5 w 125"/>
                <a:gd name="T29" fmla="*/ 66 h 302"/>
                <a:gd name="T30" fmla="*/ 4 w 125"/>
                <a:gd name="T31" fmla="*/ 51 h 302"/>
                <a:gd name="T32" fmla="*/ 13 w 125"/>
                <a:gd name="T33" fmla="*/ 36 h 302"/>
                <a:gd name="T34" fmla="*/ 23 w 125"/>
                <a:gd name="T35" fmla="*/ 12 h 302"/>
                <a:gd name="T36" fmla="*/ 116 w 125"/>
                <a:gd name="T37" fmla="*/ 0 h 302"/>
                <a:gd name="T38" fmla="*/ 125 w 125"/>
                <a:gd name="T39" fmla="*/ 2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302">
                  <a:moveTo>
                    <a:pt x="125" y="25"/>
                  </a:moveTo>
                  <a:cubicBezTo>
                    <a:pt x="125" y="25"/>
                    <a:pt x="124" y="109"/>
                    <a:pt x="122" y="121"/>
                  </a:cubicBezTo>
                  <a:cubicBezTo>
                    <a:pt x="121" y="133"/>
                    <a:pt x="100" y="208"/>
                    <a:pt x="100" y="208"/>
                  </a:cubicBezTo>
                  <a:cubicBezTo>
                    <a:pt x="100" y="208"/>
                    <a:pt x="125" y="271"/>
                    <a:pt x="122" y="281"/>
                  </a:cubicBezTo>
                  <a:cubicBezTo>
                    <a:pt x="122" y="281"/>
                    <a:pt x="122" y="292"/>
                    <a:pt x="119" y="295"/>
                  </a:cubicBezTo>
                  <a:cubicBezTo>
                    <a:pt x="115" y="298"/>
                    <a:pt x="98" y="302"/>
                    <a:pt x="91" y="295"/>
                  </a:cubicBezTo>
                  <a:cubicBezTo>
                    <a:pt x="91" y="295"/>
                    <a:pt x="92" y="285"/>
                    <a:pt x="91" y="284"/>
                  </a:cubicBezTo>
                  <a:cubicBezTo>
                    <a:pt x="90" y="283"/>
                    <a:pt x="82" y="290"/>
                    <a:pt x="76" y="276"/>
                  </a:cubicBezTo>
                  <a:cubicBezTo>
                    <a:pt x="79" y="284"/>
                    <a:pt x="79" y="284"/>
                    <a:pt x="79" y="284"/>
                  </a:cubicBezTo>
                  <a:cubicBezTo>
                    <a:pt x="79" y="284"/>
                    <a:pt x="55" y="291"/>
                    <a:pt x="50" y="285"/>
                  </a:cubicBezTo>
                  <a:cubicBezTo>
                    <a:pt x="45" y="278"/>
                    <a:pt x="44" y="271"/>
                    <a:pt x="44" y="268"/>
                  </a:cubicBezTo>
                  <a:cubicBezTo>
                    <a:pt x="45" y="264"/>
                    <a:pt x="52" y="249"/>
                    <a:pt x="53" y="247"/>
                  </a:cubicBezTo>
                  <a:cubicBezTo>
                    <a:pt x="55" y="246"/>
                    <a:pt x="60" y="239"/>
                    <a:pt x="60" y="237"/>
                  </a:cubicBezTo>
                  <a:cubicBezTo>
                    <a:pt x="60" y="236"/>
                    <a:pt x="35" y="159"/>
                    <a:pt x="29" y="140"/>
                  </a:cubicBezTo>
                  <a:cubicBezTo>
                    <a:pt x="23" y="121"/>
                    <a:pt x="10" y="70"/>
                    <a:pt x="5" y="66"/>
                  </a:cubicBezTo>
                  <a:cubicBezTo>
                    <a:pt x="0" y="62"/>
                    <a:pt x="1" y="54"/>
                    <a:pt x="4" y="51"/>
                  </a:cubicBezTo>
                  <a:cubicBezTo>
                    <a:pt x="8" y="47"/>
                    <a:pt x="9" y="39"/>
                    <a:pt x="13" y="36"/>
                  </a:cubicBezTo>
                  <a:cubicBezTo>
                    <a:pt x="16" y="33"/>
                    <a:pt x="23" y="12"/>
                    <a:pt x="23" y="12"/>
                  </a:cubicBezTo>
                  <a:cubicBezTo>
                    <a:pt x="23" y="12"/>
                    <a:pt x="76" y="18"/>
                    <a:pt x="116" y="0"/>
                  </a:cubicBezTo>
                  <a:lnTo>
                    <a:pt x="125" y="25"/>
                  </a:lnTo>
                  <a:close/>
                </a:path>
              </a:pathLst>
            </a:custGeom>
            <a:solidFill>
              <a:srgbClr val="26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6" name="Freeform 198"/>
            <p:cNvSpPr/>
            <p:nvPr/>
          </p:nvSpPr>
          <p:spPr bwMode="auto">
            <a:xfrm>
              <a:off x="3538538" y="5924551"/>
              <a:ext cx="123825" cy="187325"/>
            </a:xfrm>
            <a:custGeom>
              <a:avLst/>
              <a:gdLst>
                <a:gd name="T0" fmla="*/ 33 w 33"/>
                <a:gd name="T1" fmla="*/ 43 h 50"/>
                <a:gd name="T2" fmla="*/ 26 w 33"/>
                <a:gd name="T3" fmla="*/ 35 h 50"/>
                <a:gd name="T4" fmla="*/ 17 w 33"/>
                <a:gd name="T5" fmla="*/ 15 h 50"/>
                <a:gd name="T6" fmla="*/ 11 w 33"/>
                <a:gd name="T7" fmla="*/ 0 h 50"/>
                <a:gd name="T8" fmla="*/ 13 w 33"/>
                <a:gd name="T9" fmla="*/ 19 h 50"/>
                <a:gd name="T10" fmla="*/ 0 w 33"/>
                <a:gd name="T11" fmla="*/ 43 h 50"/>
                <a:gd name="T12" fmla="*/ 0 w 33"/>
                <a:gd name="T13" fmla="*/ 44 h 50"/>
                <a:gd name="T14" fmla="*/ 33 w 33"/>
                <a:gd name="T15" fmla="*/ 43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50">
                  <a:moveTo>
                    <a:pt x="33" y="43"/>
                  </a:moveTo>
                  <a:cubicBezTo>
                    <a:pt x="26" y="35"/>
                    <a:pt x="26" y="35"/>
                    <a:pt x="26" y="35"/>
                  </a:cubicBezTo>
                  <a:cubicBezTo>
                    <a:pt x="22" y="26"/>
                    <a:pt x="17" y="15"/>
                    <a:pt x="17" y="15"/>
                  </a:cubicBezTo>
                  <a:cubicBezTo>
                    <a:pt x="14" y="9"/>
                    <a:pt x="11" y="0"/>
                    <a:pt x="11" y="0"/>
                  </a:cubicBezTo>
                  <a:cubicBezTo>
                    <a:pt x="12" y="5"/>
                    <a:pt x="13" y="19"/>
                    <a:pt x="13" y="19"/>
                  </a:cubicBezTo>
                  <a:cubicBezTo>
                    <a:pt x="11" y="22"/>
                    <a:pt x="3" y="34"/>
                    <a:pt x="0" y="43"/>
                  </a:cubicBezTo>
                  <a:cubicBezTo>
                    <a:pt x="0" y="43"/>
                    <a:pt x="0" y="43"/>
                    <a:pt x="0" y="44"/>
                  </a:cubicBezTo>
                  <a:cubicBezTo>
                    <a:pt x="5" y="50"/>
                    <a:pt x="33" y="43"/>
                    <a:pt x="33" y="4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7" name="Freeform 199"/>
            <p:cNvSpPr/>
            <p:nvPr/>
          </p:nvSpPr>
          <p:spPr bwMode="auto">
            <a:xfrm>
              <a:off x="3417888" y="5065713"/>
              <a:ext cx="401638" cy="1087438"/>
            </a:xfrm>
            <a:custGeom>
              <a:avLst/>
              <a:gdLst>
                <a:gd name="T0" fmla="*/ 101 w 107"/>
                <a:gd name="T1" fmla="*/ 283 h 290"/>
                <a:gd name="T2" fmla="*/ 104 w 107"/>
                <a:gd name="T3" fmla="*/ 269 h 290"/>
                <a:gd name="T4" fmla="*/ 82 w 107"/>
                <a:gd name="T5" fmla="*/ 196 h 290"/>
                <a:gd name="T6" fmla="*/ 104 w 107"/>
                <a:gd name="T7" fmla="*/ 109 h 290"/>
                <a:gd name="T8" fmla="*/ 107 w 107"/>
                <a:gd name="T9" fmla="*/ 27 h 290"/>
                <a:gd name="T10" fmla="*/ 107 w 107"/>
                <a:gd name="T11" fmla="*/ 27 h 290"/>
                <a:gd name="T12" fmla="*/ 97 w 107"/>
                <a:gd name="T13" fmla="*/ 43 h 290"/>
                <a:gd name="T14" fmla="*/ 100 w 107"/>
                <a:gd name="T15" fmla="*/ 81 h 290"/>
                <a:gd name="T16" fmla="*/ 82 w 107"/>
                <a:gd name="T17" fmla="*/ 161 h 290"/>
                <a:gd name="T18" fmla="*/ 72 w 107"/>
                <a:gd name="T19" fmla="*/ 151 h 290"/>
                <a:gd name="T20" fmla="*/ 78 w 107"/>
                <a:gd name="T21" fmla="*/ 105 h 290"/>
                <a:gd name="T22" fmla="*/ 69 w 107"/>
                <a:gd name="T23" fmla="*/ 109 h 290"/>
                <a:gd name="T24" fmla="*/ 79 w 107"/>
                <a:gd name="T25" fmla="*/ 76 h 290"/>
                <a:gd name="T26" fmla="*/ 65 w 107"/>
                <a:gd name="T27" fmla="*/ 95 h 290"/>
                <a:gd name="T28" fmla="*/ 69 w 107"/>
                <a:gd name="T29" fmla="*/ 68 h 290"/>
                <a:gd name="T30" fmla="*/ 71 w 107"/>
                <a:gd name="T31" fmla="*/ 27 h 290"/>
                <a:gd name="T32" fmla="*/ 65 w 107"/>
                <a:gd name="T33" fmla="*/ 55 h 290"/>
                <a:gd name="T34" fmla="*/ 49 w 107"/>
                <a:gd name="T35" fmla="*/ 63 h 290"/>
                <a:gd name="T36" fmla="*/ 46 w 107"/>
                <a:gd name="T37" fmla="*/ 13 h 290"/>
                <a:gd name="T38" fmla="*/ 21 w 107"/>
                <a:gd name="T39" fmla="*/ 1 h 290"/>
                <a:gd name="T40" fmla="*/ 5 w 107"/>
                <a:gd name="T41" fmla="*/ 0 h 290"/>
                <a:gd name="T42" fmla="*/ 0 w 107"/>
                <a:gd name="T43" fmla="*/ 13 h 290"/>
                <a:gd name="T44" fmla="*/ 32 w 107"/>
                <a:gd name="T45" fmla="*/ 44 h 290"/>
                <a:gd name="T46" fmla="*/ 40 w 107"/>
                <a:gd name="T47" fmla="*/ 59 h 290"/>
                <a:gd name="T48" fmla="*/ 6 w 107"/>
                <a:gd name="T49" fmla="*/ 55 h 290"/>
                <a:gd name="T50" fmla="*/ 49 w 107"/>
                <a:gd name="T51" fmla="*/ 72 h 290"/>
                <a:gd name="T52" fmla="*/ 25 w 107"/>
                <a:gd name="T53" fmla="*/ 70 h 290"/>
                <a:gd name="T54" fmla="*/ 56 w 107"/>
                <a:gd name="T55" fmla="*/ 87 h 290"/>
                <a:gd name="T56" fmla="*/ 61 w 107"/>
                <a:gd name="T57" fmla="*/ 104 h 290"/>
                <a:gd name="T58" fmla="*/ 79 w 107"/>
                <a:gd name="T59" fmla="*/ 200 h 290"/>
                <a:gd name="T60" fmla="*/ 100 w 107"/>
                <a:gd name="T61" fmla="*/ 265 h 290"/>
                <a:gd name="T62" fmla="*/ 78 w 107"/>
                <a:gd name="T63" fmla="*/ 263 h 290"/>
                <a:gd name="T64" fmla="*/ 65 w 107"/>
                <a:gd name="T65" fmla="*/ 263 h 290"/>
                <a:gd name="T66" fmla="*/ 65 w 107"/>
                <a:gd name="T67" fmla="*/ 272 h 290"/>
                <a:gd name="T68" fmla="*/ 73 w 107"/>
                <a:gd name="T69" fmla="*/ 272 h 290"/>
                <a:gd name="T70" fmla="*/ 73 w 107"/>
                <a:gd name="T71" fmla="*/ 283 h 290"/>
                <a:gd name="T72" fmla="*/ 101 w 107"/>
                <a:gd name="T73" fmla="*/ 283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 h="290">
                  <a:moveTo>
                    <a:pt x="101" y="283"/>
                  </a:moveTo>
                  <a:cubicBezTo>
                    <a:pt x="104" y="280"/>
                    <a:pt x="104" y="269"/>
                    <a:pt x="104" y="269"/>
                  </a:cubicBezTo>
                  <a:cubicBezTo>
                    <a:pt x="107" y="259"/>
                    <a:pt x="82" y="196"/>
                    <a:pt x="82" y="196"/>
                  </a:cubicBezTo>
                  <a:cubicBezTo>
                    <a:pt x="82" y="196"/>
                    <a:pt x="103" y="121"/>
                    <a:pt x="104" y="109"/>
                  </a:cubicBezTo>
                  <a:cubicBezTo>
                    <a:pt x="106" y="100"/>
                    <a:pt x="107" y="51"/>
                    <a:pt x="107" y="27"/>
                  </a:cubicBezTo>
                  <a:cubicBezTo>
                    <a:pt x="107" y="27"/>
                    <a:pt x="107" y="27"/>
                    <a:pt x="107" y="27"/>
                  </a:cubicBezTo>
                  <a:cubicBezTo>
                    <a:pt x="107" y="27"/>
                    <a:pt x="93" y="40"/>
                    <a:pt x="97" y="43"/>
                  </a:cubicBezTo>
                  <a:cubicBezTo>
                    <a:pt x="101" y="46"/>
                    <a:pt x="100" y="81"/>
                    <a:pt x="100" y="81"/>
                  </a:cubicBezTo>
                  <a:cubicBezTo>
                    <a:pt x="88" y="96"/>
                    <a:pt x="89" y="151"/>
                    <a:pt x="82" y="161"/>
                  </a:cubicBezTo>
                  <a:cubicBezTo>
                    <a:pt x="75" y="171"/>
                    <a:pt x="74" y="160"/>
                    <a:pt x="72" y="151"/>
                  </a:cubicBezTo>
                  <a:cubicBezTo>
                    <a:pt x="69" y="143"/>
                    <a:pt x="78" y="105"/>
                    <a:pt x="78" y="105"/>
                  </a:cubicBezTo>
                  <a:cubicBezTo>
                    <a:pt x="75" y="109"/>
                    <a:pt x="69" y="109"/>
                    <a:pt x="69" y="109"/>
                  </a:cubicBezTo>
                  <a:cubicBezTo>
                    <a:pt x="80" y="101"/>
                    <a:pt x="79" y="76"/>
                    <a:pt x="79" y="76"/>
                  </a:cubicBezTo>
                  <a:cubicBezTo>
                    <a:pt x="79" y="76"/>
                    <a:pt x="70" y="97"/>
                    <a:pt x="65" y="95"/>
                  </a:cubicBezTo>
                  <a:cubicBezTo>
                    <a:pt x="60" y="92"/>
                    <a:pt x="66" y="74"/>
                    <a:pt x="69" y="68"/>
                  </a:cubicBezTo>
                  <a:cubicBezTo>
                    <a:pt x="73" y="61"/>
                    <a:pt x="71" y="27"/>
                    <a:pt x="71" y="27"/>
                  </a:cubicBezTo>
                  <a:cubicBezTo>
                    <a:pt x="71" y="27"/>
                    <a:pt x="70" y="37"/>
                    <a:pt x="65" y="55"/>
                  </a:cubicBezTo>
                  <a:cubicBezTo>
                    <a:pt x="59" y="74"/>
                    <a:pt x="52" y="67"/>
                    <a:pt x="49" y="63"/>
                  </a:cubicBezTo>
                  <a:cubicBezTo>
                    <a:pt x="47" y="58"/>
                    <a:pt x="46" y="13"/>
                    <a:pt x="46" y="13"/>
                  </a:cubicBezTo>
                  <a:cubicBezTo>
                    <a:pt x="42" y="12"/>
                    <a:pt x="31" y="6"/>
                    <a:pt x="21" y="1"/>
                  </a:cubicBezTo>
                  <a:cubicBezTo>
                    <a:pt x="11" y="1"/>
                    <a:pt x="5" y="0"/>
                    <a:pt x="5" y="0"/>
                  </a:cubicBezTo>
                  <a:cubicBezTo>
                    <a:pt x="5" y="0"/>
                    <a:pt x="3" y="6"/>
                    <a:pt x="0" y="13"/>
                  </a:cubicBezTo>
                  <a:cubicBezTo>
                    <a:pt x="7" y="19"/>
                    <a:pt x="25" y="40"/>
                    <a:pt x="32" y="44"/>
                  </a:cubicBezTo>
                  <a:cubicBezTo>
                    <a:pt x="40" y="49"/>
                    <a:pt x="49" y="63"/>
                    <a:pt x="40" y="59"/>
                  </a:cubicBezTo>
                  <a:cubicBezTo>
                    <a:pt x="30" y="56"/>
                    <a:pt x="6" y="55"/>
                    <a:pt x="6" y="55"/>
                  </a:cubicBezTo>
                  <a:cubicBezTo>
                    <a:pt x="35" y="61"/>
                    <a:pt x="49" y="72"/>
                    <a:pt x="49" y="72"/>
                  </a:cubicBezTo>
                  <a:cubicBezTo>
                    <a:pt x="37" y="69"/>
                    <a:pt x="25" y="70"/>
                    <a:pt x="25" y="70"/>
                  </a:cubicBezTo>
                  <a:cubicBezTo>
                    <a:pt x="47" y="74"/>
                    <a:pt x="56" y="87"/>
                    <a:pt x="56" y="87"/>
                  </a:cubicBezTo>
                  <a:cubicBezTo>
                    <a:pt x="53" y="98"/>
                    <a:pt x="61" y="104"/>
                    <a:pt x="61" y="104"/>
                  </a:cubicBezTo>
                  <a:cubicBezTo>
                    <a:pt x="58" y="113"/>
                    <a:pt x="72" y="191"/>
                    <a:pt x="79" y="200"/>
                  </a:cubicBezTo>
                  <a:cubicBezTo>
                    <a:pt x="86" y="208"/>
                    <a:pt x="100" y="265"/>
                    <a:pt x="100" y="265"/>
                  </a:cubicBezTo>
                  <a:cubicBezTo>
                    <a:pt x="96" y="257"/>
                    <a:pt x="81" y="260"/>
                    <a:pt x="78" y="263"/>
                  </a:cubicBezTo>
                  <a:cubicBezTo>
                    <a:pt x="74" y="266"/>
                    <a:pt x="69" y="262"/>
                    <a:pt x="65" y="263"/>
                  </a:cubicBezTo>
                  <a:cubicBezTo>
                    <a:pt x="62" y="264"/>
                    <a:pt x="64" y="269"/>
                    <a:pt x="65" y="272"/>
                  </a:cubicBezTo>
                  <a:cubicBezTo>
                    <a:pt x="69" y="274"/>
                    <a:pt x="73" y="271"/>
                    <a:pt x="73" y="272"/>
                  </a:cubicBezTo>
                  <a:cubicBezTo>
                    <a:pt x="74" y="273"/>
                    <a:pt x="73" y="283"/>
                    <a:pt x="73" y="283"/>
                  </a:cubicBezTo>
                  <a:cubicBezTo>
                    <a:pt x="80" y="290"/>
                    <a:pt x="97" y="286"/>
                    <a:pt x="101" y="28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8" name="Freeform 200"/>
            <p:cNvSpPr/>
            <p:nvPr/>
          </p:nvSpPr>
          <p:spPr bwMode="auto">
            <a:xfrm>
              <a:off x="4359275" y="4387851"/>
              <a:ext cx="176213" cy="234950"/>
            </a:xfrm>
            <a:custGeom>
              <a:avLst/>
              <a:gdLst>
                <a:gd name="T0" fmla="*/ 5 w 47"/>
                <a:gd name="T1" fmla="*/ 61 h 63"/>
                <a:gd name="T2" fmla="*/ 16 w 47"/>
                <a:gd name="T3" fmla="*/ 61 h 63"/>
                <a:gd name="T4" fmla="*/ 34 w 47"/>
                <a:gd name="T5" fmla="*/ 44 h 63"/>
                <a:gd name="T6" fmla="*/ 37 w 47"/>
                <a:gd name="T7" fmla="*/ 35 h 63"/>
                <a:gd name="T8" fmla="*/ 42 w 47"/>
                <a:gd name="T9" fmla="*/ 20 h 63"/>
                <a:gd name="T10" fmla="*/ 38 w 47"/>
                <a:gd name="T11" fmla="*/ 23 h 63"/>
                <a:gd name="T12" fmla="*/ 39 w 47"/>
                <a:gd name="T13" fmla="*/ 15 h 63"/>
                <a:gd name="T14" fmla="*/ 45 w 47"/>
                <a:gd name="T15" fmla="*/ 1 h 63"/>
                <a:gd name="T16" fmla="*/ 40 w 47"/>
                <a:gd name="T17" fmla="*/ 2 h 63"/>
                <a:gd name="T18" fmla="*/ 38 w 47"/>
                <a:gd name="T19" fmla="*/ 4 h 63"/>
                <a:gd name="T20" fmla="*/ 30 w 47"/>
                <a:gd name="T21" fmla="*/ 12 h 63"/>
                <a:gd name="T22" fmla="*/ 23 w 47"/>
                <a:gd name="T23" fmla="*/ 28 h 63"/>
                <a:gd name="T24" fmla="*/ 10 w 47"/>
                <a:gd name="T25" fmla="*/ 42 h 63"/>
                <a:gd name="T26" fmla="*/ 0 w 47"/>
                <a:gd name="T27" fmla="*/ 46 h 63"/>
                <a:gd name="T28" fmla="*/ 5 w 47"/>
                <a:gd name="T29"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63">
                  <a:moveTo>
                    <a:pt x="5" y="61"/>
                  </a:moveTo>
                  <a:cubicBezTo>
                    <a:pt x="5" y="61"/>
                    <a:pt x="14" y="63"/>
                    <a:pt x="16" y="61"/>
                  </a:cubicBezTo>
                  <a:cubicBezTo>
                    <a:pt x="18" y="59"/>
                    <a:pt x="34" y="44"/>
                    <a:pt x="34" y="44"/>
                  </a:cubicBezTo>
                  <a:cubicBezTo>
                    <a:pt x="34" y="44"/>
                    <a:pt x="35" y="39"/>
                    <a:pt x="37" y="35"/>
                  </a:cubicBezTo>
                  <a:cubicBezTo>
                    <a:pt x="40" y="31"/>
                    <a:pt x="45" y="22"/>
                    <a:pt x="42" y="20"/>
                  </a:cubicBezTo>
                  <a:cubicBezTo>
                    <a:pt x="38" y="23"/>
                    <a:pt x="38" y="23"/>
                    <a:pt x="38" y="23"/>
                  </a:cubicBezTo>
                  <a:cubicBezTo>
                    <a:pt x="38" y="23"/>
                    <a:pt x="39" y="19"/>
                    <a:pt x="39" y="15"/>
                  </a:cubicBezTo>
                  <a:cubicBezTo>
                    <a:pt x="39" y="15"/>
                    <a:pt x="47" y="3"/>
                    <a:pt x="45" y="1"/>
                  </a:cubicBezTo>
                  <a:cubicBezTo>
                    <a:pt x="44" y="0"/>
                    <a:pt x="43" y="0"/>
                    <a:pt x="40" y="2"/>
                  </a:cubicBezTo>
                  <a:cubicBezTo>
                    <a:pt x="40" y="3"/>
                    <a:pt x="39" y="3"/>
                    <a:pt x="38" y="4"/>
                  </a:cubicBezTo>
                  <a:cubicBezTo>
                    <a:pt x="35" y="7"/>
                    <a:pt x="30" y="11"/>
                    <a:pt x="30" y="12"/>
                  </a:cubicBezTo>
                  <a:cubicBezTo>
                    <a:pt x="27" y="17"/>
                    <a:pt x="24" y="27"/>
                    <a:pt x="23" y="28"/>
                  </a:cubicBezTo>
                  <a:cubicBezTo>
                    <a:pt x="22" y="30"/>
                    <a:pt x="15" y="36"/>
                    <a:pt x="10" y="42"/>
                  </a:cubicBezTo>
                  <a:cubicBezTo>
                    <a:pt x="4" y="48"/>
                    <a:pt x="0" y="46"/>
                    <a:pt x="0" y="46"/>
                  </a:cubicBezTo>
                  <a:cubicBezTo>
                    <a:pt x="0" y="46"/>
                    <a:pt x="2" y="57"/>
                    <a:pt x="5" y="61"/>
                  </a:cubicBezTo>
                  <a:close/>
                </a:path>
              </a:pathLst>
            </a:custGeom>
            <a:solidFill>
              <a:srgbClr val="F2C2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9" name="Freeform 201"/>
            <p:cNvSpPr/>
            <p:nvPr/>
          </p:nvSpPr>
          <p:spPr bwMode="auto">
            <a:xfrm>
              <a:off x="3451225" y="4492626"/>
              <a:ext cx="90488" cy="88900"/>
            </a:xfrm>
            <a:custGeom>
              <a:avLst/>
              <a:gdLst>
                <a:gd name="T0" fmla="*/ 0 w 57"/>
                <a:gd name="T1" fmla="*/ 42 h 56"/>
                <a:gd name="T2" fmla="*/ 57 w 57"/>
                <a:gd name="T3" fmla="*/ 0 h 56"/>
                <a:gd name="T4" fmla="*/ 0 w 57"/>
                <a:gd name="T5" fmla="*/ 56 h 56"/>
                <a:gd name="T6" fmla="*/ 0 w 57"/>
                <a:gd name="T7" fmla="*/ 42 h 56"/>
              </a:gdLst>
              <a:ahLst/>
              <a:cxnLst>
                <a:cxn ang="0">
                  <a:pos x="T0" y="T1"/>
                </a:cxn>
                <a:cxn ang="0">
                  <a:pos x="T2" y="T3"/>
                </a:cxn>
                <a:cxn ang="0">
                  <a:pos x="T4" y="T5"/>
                </a:cxn>
                <a:cxn ang="0">
                  <a:pos x="T6" y="T7"/>
                </a:cxn>
              </a:cxnLst>
              <a:rect l="0" t="0" r="r" b="b"/>
              <a:pathLst>
                <a:path w="57" h="56">
                  <a:moveTo>
                    <a:pt x="0" y="42"/>
                  </a:moveTo>
                  <a:lnTo>
                    <a:pt x="57" y="0"/>
                  </a:lnTo>
                  <a:lnTo>
                    <a:pt x="0" y="56"/>
                  </a:lnTo>
                  <a:lnTo>
                    <a:pt x="0" y="42"/>
                  </a:lnTo>
                  <a:close/>
                </a:path>
              </a:pathLst>
            </a:custGeom>
            <a:solidFill>
              <a:srgbClr val="CFD0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0" name="Freeform 202"/>
            <p:cNvSpPr/>
            <p:nvPr/>
          </p:nvSpPr>
          <p:spPr bwMode="auto">
            <a:xfrm>
              <a:off x="3586163" y="4511676"/>
              <a:ext cx="214313" cy="523875"/>
            </a:xfrm>
            <a:custGeom>
              <a:avLst/>
              <a:gdLst>
                <a:gd name="T0" fmla="*/ 0 w 57"/>
                <a:gd name="T1" fmla="*/ 0 h 140"/>
                <a:gd name="T2" fmla="*/ 20 w 57"/>
                <a:gd name="T3" fmla="*/ 16 h 140"/>
                <a:gd name="T4" fmla="*/ 39 w 57"/>
                <a:gd name="T5" fmla="*/ 75 h 140"/>
                <a:gd name="T6" fmla="*/ 57 w 57"/>
                <a:gd name="T7" fmla="*/ 131 h 140"/>
                <a:gd name="T8" fmla="*/ 16 w 57"/>
                <a:gd name="T9" fmla="*/ 129 h 140"/>
                <a:gd name="T10" fmla="*/ 33 w 57"/>
                <a:gd name="T11" fmla="*/ 115 h 140"/>
                <a:gd name="T12" fmla="*/ 16 w 57"/>
                <a:gd name="T13" fmla="*/ 88 h 140"/>
                <a:gd name="T14" fmla="*/ 20 w 57"/>
                <a:gd name="T15" fmla="*/ 72 h 140"/>
                <a:gd name="T16" fmla="*/ 17 w 57"/>
                <a:gd name="T17" fmla="*/ 22 h 140"/>
                <a:gd name="T18" fmla="*/ 0 w 57"/>
                <a:gd name="T1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140">
                  <a:moveTo>
                    <a:pt x="0" y="0"/>
                  </a:moveTo>
                  <a:cubicBezTo>
                    <a:pt x="20" y="16"/>
                    <a:pt x="20" y="16"/>
                    <a:pt x="20" y="16"/>
                  </a:cubicBezTo>
                  <a:cubicBezTo>
                    <a:pt x="39" y="75"/>
                    <a:pt x="39" y="75"/>
                    <a:pt x="39" y="75"/>
                  </a:cubicBezTo>
                  <a:cubicBezTo>
                    <a:pt x="57" y="131"/>
                    <a:pt x="57" y="131"/>
                    <a:pt x="57" y="131"/>
                  </a:cubicBezTo>
                  <a:cubicBezTo>
                    <a:pt x="57" y="131"/>
                    <a:pt x="23" y="140"/>
                    <a:pt x="16" y="129"/>
                  </a:cubicBezTo>
                  <a:cubicBezTo>
                    <a:pt x="16" y="129"/>
                    <a:pt x="36" y="136"/>
                    <a:pt x="33" y="115"/>
                  </a:cubicBezTo>
                  <a:cubicBezTo>
                    <a:pt x="31" y="94"/>
                    <a:pt x="19" y="96"/>
                    <a:pt x="16" y="88"/>
                  </a:cubicBezTo>
                  <a:cubicBezTo>
                    <a:pt x="16" y="88"/>
                    <a:pt x="20" y="88"/>
                    <a:pt x="20" y="72"/>
                  </a:cubicBezTo>
                  <a:cubicBezTo>
                    <a:pt x="21" y="56"/>
                    <a:pt x="17" y="22"/>
                    <a:pt x="17" y="22"/>
                  </a:cubicBezTo>
                  <a:cubicBezTo>
                    <a:pt x="17" y="22"/>
                    <a:pt x="9" y="12"/>
                    <a:pt x="0" y="0"/>
                  </a:cubicBezTo>
                  <a:close/>
                </a:path>
              </a:pathLst>
            </a:custGeom>
            <a:solidFill>
              <a:srgbClr val="CFD0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1" name="Freeform 203"/>
            <p:cNvSpPr/>
            <p:nvPr/>
          </p:nvSpPr>
          <p:spPr bwMode="auto">
            <a:xfrm>
              <a:off x="3203575" y="4435476"/>
              <a:ext cx="285750" cy="814388"/>
            </a:xfrm>
            <a:custGeom>
              <a:avLst/>
              <a:gdLst>
                <a:gd name="T0" fmla="*/ 33 w 76"/>
                <a:gd name="T1" fmla="*/ 217 h 217"/>
                <a:gd name="T2" fmla="*/ 52 w 76"/>
                <a:gd name="T3" fmla="*/ 195 h 217"/>
                <a:gd name="T4" fmla="*/ 72 w 76"/>
                <a:gd name="T5" fmla="*/ 113 h 217"/>
                <a:gd name="T6" fmla="*/ 76 w 76"/>
                <a:gd name="T7" fmla="*/ 0 h 217"/>
                <a:gd name="T8" fmla="*/ 65 w 76"/>
                <a:gd name="T9" fmla="*/ 11 h 217"/>
                <a:gd name="T10" fmla="*/ 18 w 76"/>
                <a:gd name="T11" fmla="*/ 24 h 217"/>
                <a:gd name="T12" fmla="*/ 0 w 76"/>
                <a:gd name="T13" fmla="*/ 120 h 217"/>
                <a:gd name="T14" fmla="*/ 8 w 76"/>
                <a:gd name="T15" fmla="*/ 162 h 217"/>
                <a:gd name="T16" fmla="*/ 33 w 76"/>
                <a:gd name="T17" fmla="*/ 21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217">
                  <a:moveTo>
                    <a:pt x="33" y="217"/>
                  </a:moveTo>
                  <a:cubicBezTo>
                    <a:pt x="33" y="217"/>
                    <a:pt x="34" y="203"/>
                    <a:pt x="52" y="195"/>
                  </a:cubicBezTo>
                  <a:cubicBezTo>
                    <a:pt x="52" y="195"/>
                    <a:pt x="70" y="154"/>
                    <a:pt x="72" y="113"/>
                  </a:cubicBezTo>
                  <a:cubicBezTo>
                    <a:pt x="74" y="73"/>
                    <a:pt x="71" y="11"/>
                    <a:pt x="76" y="0"/>
                  </a:cubicBezTo>
                  <a:cubicBezTo>
                    <a:pt x="76" y="0"/>
                    <a:pt x="72" y="2"/>
                    <a:pt x="65" y="11"/>
                  </a:cubicBezTo>
                  <a:cubicBezTo>
                    <a:pt x="65" y="11"/>
                    <a:pt x="27" y="17"/>
                    <a:pt x="18" y="24"/>
                  </a:cubicBezTo>
                  <a:cubicBezTo>
                    <a:pt x="18" y="24"/>
                    <a:pt x="5" y="57"/>
                    <a:pt x="0" y="120"/>
                  </a:cubicBezTo>
                  <a:cubicBezTo>
                    <a:pt x="0" y="120"/>
                    <a:pt x="6" y="157"/>
                    <a:pt x="8" y="162"/>
                  </a:cubicBezTo>
                  <a:cubicBezTo>
                    <a:pt x="11" y="167"/>
                    <a:pt x="21" y="196"/>
                    <a:pt x="33" y="217"/>
                  </a:cubicBezTo>
                  <a:close/>
                </a:path>
              </a:pathLst>
            </a:custGeom>
            <a:solidFill>
              <a:srgbClr val="26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2" name="Freeform 204"/>
            <p:cNvSpPr/>
            <p:nvPr/>
          </p:nvSpPr>
          <p:spPr bwMode="auto">
            <a:xfrm>
              <a:off x="4373563" y="4387851"/>
              <a:ext cx="161925" cy="234950"/>
            </a:xfrm>
            <a:custGeom>
              <a:avLst/>
              <a:gdLst>
                <a:gd name="T0" fmla="*/ 41 w 43"/>
                <a:gd name="T1" fmla="*/ 1 h 63"/>
                <a:gd name="T2" fmla="*/ 39 w 43"/>
                <a:gd name="T3" fmla="*/ 1 h 63"/>
                <a:gd name="T4" fmla="*/ 33 w 43"/>
                <a:gd name="T5" fmla="*/ 18 h 63"/>
                <a:gd name="T6" fmla="*/ 30 w 43"/>
                <a:gd name="T7" fmla="*/ 28 h 63"/>
                <a:gd name="T8" fmla="*/ 36 w 43"/>
                <a:gd name="T9" fmla="*/ 27 h 63"/>
                <a:gd name="T10" fmla="*/ 28 w 43"/>
                <a:gd name="T11" fmla="*/ 43 h 63"/>
                <a:gd name="T12" fmla="*/ 13 w 43"/>
                <a:gd name="T13" fmla="*/ 56 h 63"/>
                <a:gd name="T14" fmla="*/ 1 w 43"/>
                <a:gd name="T15" fmla="*/ 54 h 63"/>
                <a:gd name="T16" fmla="*/ 0 w 43"/>
                <a:gd name="T17" fmla="*/ 60 h 63"/>
                <a:gd name="T18" fmla="*/ 1 w 43"/>
                <a:gd name="T19" fmla="*/ 61 h 63"/>
                <a:gd name="T20" fmla="*/ 12 w 43"/>
                <a:gd name="T21" fmla="*/ 61 h 63"/>
                <a:gd name="T22" fmla="*/ 30 w 43"/>
                <a:gd name="T23" fmla="*/ 44 h 63"/>
                <a:gd name="T24" fmla="*/ 33 w 43"/>
                <a:gd name="T25" fmla="*/ 35 h 63"/>
                <a:gd name="T26" fmla="*/ 38 w 43"/>
                <a:gd name="T27" fmla="*/ 20 h 63"/>
                <a:gd name="T28" fmla="*/ 34 w 43"/>
                <a:gd name="T29" fmla="*/ 23 h 63"/>
                <a:gd name="T30" fmla="*/ 35 w 43"/>
                <a:gd name="T31" fmla="*/ 15 h 63"/>
                <a:gd name="T32" fmla="*/ 41 w 43"/>
                <a:gd name="T33" fmla="*/ 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63">
                  <a:moveTo>
                    <a:pt x="41" y="1"/>
                  </a:moveTo>
                  <a:cubicBezTo>
                    <a:pt x="41" y="0"/>
                    <a:pt x="40" y="0"/>
                    <a:pt x="39" y="1"/>
                  </a:cubicBezTo>
                  <a:cubicBezTo>
                    <a:pt x="42" y="4"/>
                    <a:pt x="33" y="18"/>
                    <a:pt x="33" y="18"/>
                  </a:cubicBezTo>
                  <a:cubicBezTo>
                    <a:pt x="30" y="28"/>
                    <a:pt x="30" y="28"/>
                    <a:pt x="30" y="28"/>
                  </a:cubicBezTo>
                  <a:cubicBezTo>
                    <a:pt x="30" y="28"/>
                    <a:pt x="34" y="25"/>
                    <a:pt x="36" y="27"/>
                  </a:cubicBezTo>
                  <a:cubicBezTo>
                    <a:pt x="33" y="31"/>
                    <a:pt x="28" y="43"/>
                    <a:pt x="28" y="43"/>
                  </a:cubicBezTo>
                  <a:cubicBezTo>
                    <a:pt x="28" y="43"/>
                    <a:pt x="21" y="50"/>
                    <a:pt x="13" y="56"/>
                  </a:cubicBezTo>
                  <a:cubicBezTo>
                    <a:pt x="4" y="63"/>
                    <a:pt x="1" y="54"/>
                    <a:pt x="1" y="54"/>
                  </a:cubicBezTo>
                  <a:cubicBezTo>
                    <a:pt x="0" y="60"/>
                    <a:pt x="0" y="60"/>
                    <a:pt x="0" y="60"/>
                  </a:cubicBezTo>
                  <a:cubicBezTo>
                    <a:pt x="0" y="60"/>
                    <a:pt x="0" y="61"/>
                    <a:pt x="1" y="61"/>
                  </a:cubicBezTo>
                  <a:cubicBezTo>
                    <a:pt x="1" y="61"/>
                    <a:pt x="10" y="63"/>
                    <a:pt x="12" y="61"/>
                  </a:cubicBezTo>
                  <a:cubicBezTo>
                    <a:pt x="14" y="59"/>
                    <a:pt x="30" y="44"/>
                    <a:pt x="30" y="44"/>
                  </a:cubicBezTo>
                  <a:cubicBezTo>
                    <a:pt x="30" y="44"/>
                    <a:pt x="31" y="39"/>
                    <a:pt x="33" y="35"/>
                  </a:cubicBezTo>
                  <a:cubicBezTo>
                    <a:pt x="36" y="31"/>
                    <a:pt x="41" y="22"/>
                    <a:pt x="38" y="20"/>
                  </a:cubicBezTo>
                  <a:cubicBezTo>
                    <a:pt x="34" y="23"/>
                    <a:pt x="34" y="23"/>
                    <a:pt x="34" y="23"/>
                  </a:cubicBezTo>
                  <a:cubicBezTo>
                    <a:pt x="34" y="23"/>
                    <a:pt x="35" y="19"/>
                    <a:pt x="35" y="15"/>
                  </a:cubicBezTo>
                  <a:cubicBezTo>
                    <a:pt x="35" y="15"/>
                    <a:pt x="43" y="3"/>
                    <a:pt x="41" y="1"/>
                  </a:cubicBezTo>
                  <a:close/>
                </a:path>
              </a:pathLst>
            </a:custGeom>
            <a:solidFill>
              <a:srgbClr val="EBB2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3" name="Freeform 205"/>
            <p:cNvSpPr/>
            <p:nvPr/>
          </p:nvSpPr>
          <p:spPr bwMode="auto">
            <a:xfrm>
              <a:off x="3451225" y="5029201"/>
              <a:ext cx="333375" cy="85725"/>
            </a:xfrm>
            <a:custGeom>
              <a:avLst/>
              <a:gdLst>
                <a:gd name="T0" fmla="*/ 83 w 89"/>
                <a:gd name="T1" fmla="*/ 0 h 23"/>
                <a:gd name="T2" fmla="*/ 3 w 89"/>
                <a:gd name="T3" fmla="*/ 10 h 23"/>
                <a:gd name="T4" fmla="*/ 0 w 89"/>
                <a:gd name="T5" fmla="*/ 12 h 23"/>
                <a:gd name="T6" fmla="*/ 89 w 89"/>
                <a:gd name="T7" fmla="*/ 10 h 23"/>
                <a:gd name="T8" fmla="*/ 83 w 89"/>
                <a:gd name="T9" fmla="*/ 0 h 23"/>
              </a:gdLst>
              <a:ahLst/>
              <a:cxnLst>
                <a:cxn ang="0">
                  <a:pos x="T0" y="T1"/>
                </a:cxn>
                <a:cxn ang="0">
                  <a:pos x="T2" y="T3"/>
                </a:cxn>
                <a:cxn ang="0">
                  <a:pos x="T4" y="T5"/>
                </a:cxn>
                <a:cxn ang="0">
                  <a:pos x="T6" y="T7"/>
                </a:cxn>
                <a:cxn ang="0">
                  <a:pos x="T8" y="T9"/>
                </a:cxn>
              </a:cxnLst>
              <a:rect l="0" t="0" r="r" b="b"/>
              <a:pathLst>
                <a:path w="89" h="23">
                  <a:moveTo>
                    <a:pt x="83" y="0"/>
                  </a:moveTo>
                  <a:cubicBezTo>
                    <a:pt x="53" y="12"/>
                    <a:pt x="18" y="11"/>
                    <a:pt x="3" y="10"/>
                  </a:cubicBezTo>
                  <a:cubicBezTo>
                    <a:pt x="1" y="11"/>
                    <a:pt x="0" y="12"/>
                    <a:pt x="0" y="12"/>
                  </a:cubicBezTo>
                  <a:cubicBezTo>
                    <a:pt x="0" y="12"/>
                    <a:pt x="52" y="23"/>
                    <a:pt x="89" y="10"/>
                  </a:cubicBezTo>
                  <a:lnTo>
                    <a:pt x="8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4" name="Freeform 206"/>
            <p:cNvSpPr/>
            <p:nvPr/>
          </p:nvSpPr>
          <p:spPr bwMode="auto">
            <a:xfrm>
              <a:off x="3379788" y="4511676"/>
              <a:ext cx="93663" cy="449263"/>
            </a:xfrm>
            <a:custGeom>
              <a:avLst/>
              <a:gdLst>
                <a:gd name="T0" fmla="*/ 22 w 25"/>
                <a:gd name="T1" fmla="*/ 120 h 120"/>
                <a:gd name="T2" fmla="*/ 25 w 25"/>
                <a:gd name="T3" fmla="*/ 93 h 120"/>
                <a:gd name="T4" fmla="*/ 25 w 25"/>
                <a:gd name="T5" fmla="*/ 88 h 120"/>
                <a:gd name="T6" fmla="*/ 3 w 25"/>
                <a:gd name="T7" fmla="*/ 14 h 120"/>
                <a:gd name="T8" fmla="*/ 12 w 25"/>
                <a:gd name="T9" fmla="*/ 11 h 120"/>
                <a:gd name="T10" fmla="*/ 3 w 25"/>
                <a:gd name="T11" fmla="*/ 0 h 120"/>
                <a:gd name="T12" fmla="*/ 8 w 25"/>
                <a:gd name="T13" fmla="*/ 10 h 120"/>
                <a:gd name="T14" fmla="*/ 0 w 25"/>
                <a:gd name="T15" fmla="*/ 14 h 120"/>
                <a:gd name="T16" fmla="*/ 22 w 25"/>
                <a:gd name="T1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0">
                  <a:moveTo>
                    <a:pt x="22" y="120"/>
                  </a:moveTo>
                  <a:cubicBezTo>
                    <a:pt x="23" y="112"/>
                    <a:pt x="24" y="102"/>
                    <a:pt x="25" y="93"/>
                  </a:cubicBezTo>
                  <a:cubicBezTo>
                    <a:pt x="25" y="91"/>
                    <a:pt x="25" y="90"/>
                    <a:pt x="25" y="88"/>
                  </a:cubicBezTo>
                  <a:cubicBezTo>
                    <a:pt x="15" y="59"/>
                    <a:pt x="3" y="14"/>
                    <a:pt x="3" y="14"/>
                  </a:cubicBezTo>
                  <a:cubicBezTo>
                    <a:pt x="12" y="11"/>
                    <a:pt x="12" y="11"/>
                    <a:pt x="12" y="11"/>
                  </a:cubicBezTo>
                  <a:cubicBezTo>
                    <a:pt x="7" y="6"/>
                    <a:pt x="3" y="0"/>
                    <a:pt x="3" y="0"/>
                  </a:cubicBezTo>
                  <a:cubicBezTo>
                    <a:pt x="8" y="10"/>
                    <a:pt x="8" y="10"/>
                    <a:pt x="8" y="10"/>
                  </a:cubicBezTo>
                  <a:cubicBezTo>
                    <a:pt x="4" y="12"/>
                    <a:pt x="0" y="14"/>
                    <a:pt x="0" y="14"/>
                  </a:cubicBezTo>
                  <a:cubicBezTo>
                    <a:pt x="12" y="57"/>
                    <a:pt x="19" y="99"/>
                    <a:pt x="22" y="12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5" name="Freeform 207"/>
            <p:cNvSpPr/>
            <p:nvPr/>
          </p:nvSpPr>
          <p:spPr bwMode="auto">
            <a:xfrm>
              <a:off x="4359275" y="4541838"/>
              <a:ext cx="52388" cy="115888"/>
            </a:xfrm>
            <a:custGeom>
              <a:avLst/>
              <a:gdLst>
                <a:gd name="T0" fmla="*/ 10 w 14"/>
                <a:gd name="T1" fmla="*/ 0 h 31"/>
                <a:gd name="T2" fmla="*/ 0 w 14"/>
                <a:gd name="T3" fmla="*/ 5 h 31"/>
                <a:gd name="T4" fmla="*/ 9 w 14"/>
                <a:gd name="T5" fmla="*/ 31 h 31"/>
                <a:gd name="T6" fmla="*/ 10 w 14"/>
                <a:gd name="T7" fmla="*/ 0 h 31"/>
              </a:gdLst>
              <a:ahLst/>
              <a:cxnLst>
                <a:cxn ang="0">
                  <a:pos x="T0" y="T1"/>
                </a:cxn>
                <a:cxn ang="0">
                  <a:pos x="T2" y="T3"/>
                </a:cxn>
                <a:cxn ang="0">
                  <a:pos x="T4" y="T5"/>
                </a:cxn>
                <a:cxn ang="0">
                  <a:pos x="T6" y="T7"/>
                </a:cxn>
              </a:cxnLst>
              <a:rect l="0" t="0" r="r" b="b"/>
              <a:pathLst>
                <a:path w="14" h="31">
                  <a:moveTo>
                    <a:pt x="10" y="0"/>
                  </a:moveTo>
                  <a:cubicBezTo>
                    <a:pt x="0" y="5"/>
                    <a:pt x="0" y="5"/>
                    <a:pt x="0" y="5"/>
                  </a:cubicBezTo>
                  <a:cubicBezTo>
                    <a:pt x="9" y="31"/>
                    <a:pt x="9" y="31"/>
                    <a:pt x="9" y="31"/>
                  </a:cubicBezTo>
                  <a:cubicBezTo>
                    <a:pt x="9" y="31"/>
                    <a:pt x="14" y="14"/>
                    <a:pt x="10" y="0"/>
                  </a:cubicBezTo>
                  <a:close/>
                </a:path>
              </a:pathLst>
            </a:custGeom>
            <a:solidFill>
              <a:srgbClr val="CFD0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6" name="Freeform 208"/>
            <p:cNvSpPr/>
            <p:nvPr/>
          </p:nvSpPr>
          <p:spPr bwMode="auto">
            <a:xfrm>
              <a:off x="3395663" y="4721226"/>
              <a:ext cx="0" cy="55563"/>
            </a:xfrm>
            <a:custGeom>
              <a:avLst/>
              <a:gdLst>
                <a:gd name="T0" fmla="*/ 4 h 15"/>
                <a:gd name="T1" fmla="*/ 15 h 15"/>
                <a:gd name="T2" fmla="*/ 6 h 15"/>
                <a:gd name="T3" fmla="*/ 4 h 15"/>
              </a:gdLst>
              <a:ahLst/>
              <a:cxnLst>
                <a:cxn ang="0">
                  <a:pos x="0" y="T0"/>
                </a:cxn>
                <a:cxn ang="0">
                  <a:pos x="0" y="T1"/>
                </a:cxn>
                <a:cxn ang="0">
                  <a:pos x="0" y="T2"/>
                </a:cxn>
                <a:cxn ang="0">
                  <a:pos x="0" y="T3"/>
                </a:cxn>
              </a:cxnLst>
              <a:rect l="0" t="0" r="r" b="b"/>
              <a:pathLst>
                <a:path h="15">
                  <a:moveTo>
                    <a:pt x="0" y="4"/>
                  </a:moveTo>
                  <a:cubicBezTo>
                    <a:pt x="0" y="0"/>
                    <a:pt x="0" y="6"/>
                    <a:pt x="0" y="15"/>
                  </a:cubicBezTo>
                  <a:cubicBezTo>
                    <a:pt x="0" y="11"/>
                    <a:pt x="0" y="8"/>
                    <a:pt x="0" y="6"/>
                  </a:cubicBezTo>
                  <a:cubicBezTo>
                    <a:pt x="0" y="5"/>
                    <a:pt x="0" y="5"/>
                    <a:pt x="0" y="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7" name="Freeform 209"/>
            <p:cNvSpPr/>
            <p:nvPr/>
          </p:nvSpPr>
          <p:spPr bwMode="auto">
            <a:xfrm>
              <a:off x="3238500" y="4570413"/>
              <a:ext cx="179388" cy="596900"/>
            </a:xfrm>
            <a:custGeom>
              <a:avLst/>
              <a:gdLst>
                <a:gd name="T0" fmla="*/ 48 w 48"/>
                <a:gd name="T1" fmla="*/ 148 h 159"/>
                <a:gd name="T2" fmla="*/ 42 w 48"/>
                <a:gd name="T3" fmla="*/ 115 h 159"/>
                <a:gd name="T4" fmla="*/ 42 w 48"/>
                <a:gd name="T5" fmla="*/ 55 h 159"/>
                <a:gd name="T6" fmla="*/ 37 w 48"/>
                <a:gd name="T7" fmla="*/ 100 h 159"/>
                <a:gd name="T8" fmla="*/ 33 w 48"/>
                <a:gd name="T9" fmla="*/ 44 h 159"/>
                <a:gd name="T10" fmla="*/ 33 w 48"/>
                <a:gd name="T11" fmla="*/ 115 h 159"/>
                <a:gd name="T12" fmla="*/ 20 w 48"/>
                <a:gd name="T13" fmla="*/ 71 h 159"/>
                <a:gd name="T14" fmla="*/ 16 w 48"/>
                <a:gd name="T15" fmla="*/ 0 h 159"/>
                <a:gd name="T16" fmla="*/ 14 w 48"/>
                <a:gd name="T17" fmla="*/ 66 h 159"/>
                <a:gd name="T18" fmla="*/ 0 w 48"/>
                <a:gd name="T19" fmla="*/ 49 h 159"/>
                <a:gd name="T20" fmla="*/ 14 w 48"/>
                <a:gd name="T21" fmla="*/ 72 h 159"/>
                <a:gd name="T22" fmla="*/ 9 w 48"/>
                <a:gd name="T23" fmla="*/ 79 h 159"/>
                <a:gd name="T24" fmla="*/ 15 w 48"/>
                <a:gd name="T25" fmla="*/ 84 h 159"/>
                <a:gd name="T26" fmla="*/ 3 w 48"/>
                <a:gd name="T27" fmla="*/ 90 h 159"/>
                <a:gd name="T28" fmla="*/ 17 w 48"/>
                <a:gd name="T29" fmla="*/ 90 h 159"/>
                <a:gd name="T30" fmla="*/ 5 w 48"/>
                <a:gd name="T31" fmla="*/ 96 h 159"/>
                <a:gd name="T32" fmla="*/ 23 w 48"/>
                <a:gd name="T33" fmla="*/ 106 h 159"/>
                <a:gd name="T34" fmla="*/ 44 w 48"/>
                <a:gd name="T35" fmla="*/ 159 h 159"/>
                <a:gd name="T36" fmla="*/ 48 w 48"/>
                <a:gd name="T37" fmla="*/ 148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159">
                  <a:moveTo>
                    <a:pt x="48" y="148"/>
                  </a:moveTo>
                  <a:cubicBezTo>
                    <a:pt x="44" y="135"/>
                    <a:pt x="42" y="115"/>
                    <a:pt x="42" y="115"/>
                  </a:cubicBezTo>
                  <a:cubicBezTo>
                    <a:pt x="43" y="96"/>
                    <a:pt x="42" y="70"/>
                    <a:pt x="42" y="55"/>
                  </a:cubicBezTo>
                  <a:cubicBezTo>
                    <a:pt x="41" y="72"/>
                    <a:pt x="37" y="100"/>
                    <a:pt x="37" y="100"/>
                  </a:cubicBezTo>
                  <a:cubicBezTo>
                    <a:pt x="37" y="83"/>
                    <a:pt x="33" y="44"/>
                    <a:pt x="33" y="44"/>
                  </a:cubicBezTo>
                  <a:cubicBezTo>
                    <a:pt x="34" y="44"/>
                    <a:pt x="33" y="115"/>
                    <a:pt x="33" y="115"/>
                  </a:cubicBezTo>
                  <a:cubicBezTo>
                    <a:pt x="24" y="104"/>
                    <a:pt x="20" y="71"/>
                    <a:pt x="20" y="71"/>
                  </a:cubicBezTo>
                  <a:cubicBezTo>
                    <a:pt x="24" y="49"/>
                    <a:pt x="16" y="0"/>
                    <a:pt x="16" y="0"/>
                  </a:cubicBezTo>
                  <a:cubicBezTo>
                    <a:pt x="16" y="0"/>
                    <a:pt x="22" y="61"/>
                    <a:pt x="14" y="66"/>
                  </a:cubicBezTo>
                  <a:cubicBezTo>
                    <a:pt x="7" y="71"/>
                    <a:pt x="0" y="49"/>
                    <a:pt x="0" y="49"/>
                  </a:cubicBezTo>
                  <a:cubicBezTo>
                    <a:pt x="2" y="66"/>
                    <a:pt x="13" y="72"/>
                    <a:pt x="14" y="72"/>
                  </a:cubicBezTo>
                  <a:cubicBezTo>
                    <a:pt x="13" y="72"/>
                    <a:pt x="9" y="79"/>
                    <a:pt x="9" y="79"/>
                  </a:cubicBezTo>
                  <a:cubicBezTo>
                    <a:pt x="16" y="79"/>
                    <a:pt x="15" y="84"/>
                    <a:pt x="15" y="84"/>
                  </a:cubicBezTo>
                  <a:cubicBezTo>
                    <a:pt x="12" y="84"/>
                    <a:pt x="3" y="90"/>
                    <a:pt x="3" y="90"/>
                  </a:cubicBezTo>
                  <a:cubicBezTo>
                    <a:pt x="10" y="88"/>
                    <a:pt x="17" y="90"/>
                    <a:pt x="17" y="90"/>
                  </a:cubicBezTo>
                  <a:cubicBezTo>
                    <a:pt x="13" y="90"/>
                    <a:pt x="5" y="96"/>
                    <a:pt x="5" y="96"/>
                  </a:cubicBezTo>
                  <a:cubicBezTo>
                    <a:pt x="16" y="93"/>
                    <a:pt x="20" y="103"/>
                    <a:pt x="23" y="106"/>
                  </a:cubicBezTo>
                  <a:cubicBezTo>
                    <a:pt x="24" y="108"/>
                    <a:pt x="37" y="140"/>
                    <a:pt x="44" y="159"/>
                  </a:cubicBezTo>
                  <a:cubicBezTo>
                    <a:pt x="44" y="157"/>
                    <a:pt x="46" y="153"/>
                    <a:pt x="48" y="14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8" name="Freeform 210"/>
            <p:cNvSpPr/>
            <p:nvPr/>
          </p:nvSpPr>
          <p:spPr bwMode="auto">
            <a:xfrm>
              <a:off x="3646488" y="4451351"/>
              <a:ext cx="762000" cy="881063"/>
            </a:xfrm>
            <a:custGeom>
              <a:avLst/>
              <a:gdLst>
                <a:gd name="T0" fmla="*/ 0 w 203"/>
                <a:gd name="T1" fmla="*/ 7 h 235"/>
                <a:gd name="T2" fmla="*/ 4 w 203"/>
                <a:gd name="T3" fmla="*/ 98 h 235"/>
                <a:gd name="T4" fmla="*/ 72 w 203"/>
                <a:gd name="T5" fmla="*/ 235 h 235"/>
                <a:gd name="T6" fmla="*/ 86 w 203"/>
                <a:gd name="T7" fmla="*/ 224 h 235"/>
                <a:gd name="T8" fmla="*/ 66 w 203"/>
                <a:gd name="T9" fmla="*/ 111 h 235"/>
                <a:gd name="T10" fmla="*/ 62 w 203"/>
                <a:gd name="T11" fmla="*/ 65 h 235"/>
                <a:gd name="T12" fmla="*/ 99 w 203"/>
                <a:gd name="T13" fmla="*/ 70 h 235"/>
                <a:gd name="T14" fmla="*/ 106 w 203"/>
                <a:gd name="T15" fmla="*/ 75 h 235"/>
                <a:gd name="T16" fmla="*/ 146 w 203"/>
                <a:gd name="T17" fmla="*/ 67 h 235"/>
                <a:gd name="T18" fmla="*/ 201 w 203"/>
                <a:gd name="T19" fmla="*/ 57 h 235"/>
                <a:gd name="T20" fmla="*/ 195 w 203"/>
                <a:gd name="T21" fmla="*/ 27 h 235"/>
                <a:gd name="T22" fmla="*/ 112 w 203"/>
                <a:gd name="T23" fmla="*/ 32 h 235"/>
                <a:gd name="T24" fmla="*/ 82 w 203"/>
                <a:gd name="T25" fmla="*/ 29 h 235"/>
                <a:gd name="T26" fmla="*/ 69 w 203"/>
                <a:gd name="T27" fmla="*/ 29 h 235"/>
                <a:gd name="T28" fmla="*/ 65 w 203"/>
                <a:gd name="T29" fmla="*/ 22 h 235"/>
                <a:gd name="T30" fmla="*/ 57 w 203"/>
                <a:gd name="T31" fmla="*/ 22 h 235"/>
                <a:gd name="T32" fmla="*/ 50 w 203"/>
                <a:gd name="T33" fmla="*/ 7 h 235"/>
                <a:gd name="T34" fmla="*/ 22 w 203"/>
                <a:gd name="T35" fmla="*/ 3 h 235"/>
                <a:gd name="T36" fmla="*/ 6 w 203"/>
                <a:gd name="T37" fmla="*/ 0 h 235"/>
                <a:gd name="T38" fmla="*/ 0 w 203"/>
                <a:gd name="T39" fmla="*/ 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3" h="235">
                  <a:moveTo>
                    <a:pt x="0" y="7"/>
                  </a:moveTo>
                  <a:cubicBezTo>
                    <a:pt x="0" y="7"/>
                    <a:pt x="0" y="67"/>
                    <a:pt x="4" y="98"/>
                  </a:cubicBezTo>
                  <a:cubicBezTo>
                    <a:pt x="4" y="98"/>
                    <a:pt x="35" y="215"/>
                    <a:pt x="72" y="235"/>
                  </a:cubicBezTo>
                  <a:cubicBezTo>
                    <a:pt x="72" y="235"/>
                    <a:pt x="84" y="228"/>
                    <a:pt x="86" y="224"/>
                  </a:cubicBezTo>
                  <a:cubicBezTo>
                    <a:pt x="87" y="220"/>
                    <a:pt x="68" y="119"/>
                    <a:pt x="66" y="111"/>
                  </a:cubicBezTo>
                  <a:cubicBezTo>
                    <a:pt x="64" y="103"/>
                    <a:pt x="62" y="65"/>
                    <a:pt x="62" y="65"/>
                  </a:cubicBezTo>
                  <a:cubicBezTo>
                    <a:pt x="62" y="65"/>
                    <a:pt x="93" y="68"/>
                    <a:pt x="99" y="70"/>
                  </a:cubicBezTo>
                  <a:cubicBezTo>
                    <a:pt x="99" y="70"/>
                    <a:pt x="99" y="76"/>
                    <a:pt x="106" y="75"/>
                  </a:cubicBezTo>
                  <a:cubicBezTo>
                    <a:pt x="114" y="74"/>
                    <a:pt x="141" y="67"/>
                    <a:pt x="146" y="67"/>
                  </a:cubicBezTo>
                  <a:cubicBezTo>
                    <a:pt x="150" y="66"/>
                    <a:pt x="199" y="58"/>
                    <a:pt x="201" y="57"/>
                  </a:cubicBezTo>
                  <a:cubicBezTo>
                    <a:pt x="203" y="56"/>
                    <a:pt x="196" y="30"/>
                    <a:pt x="195" y="27"/>
                  </a:cubicBezTo>
                  <a:cubicBezTo>
                    <a:pt x="193" y="24"/>
                    <a:pt x="126" y="31"/>
                    <a:pt x="112" y="32"/>
                  </a:cubicBezTo>
                  <a:cubicBezTo>
                    <a:pt x="112" y="32"/>
                    <a:pt x="84" y="30"/>
                    <a:pt x="82" y="29"/>
                  </a:cubicBezTo>
                  <a:cubicBezTo>
                    <a:pt x="80" y="28"/>
                    <a:pt x="69" y="29"/>
                    <a:pt x="69" y="29"/>
                  </a:cubicBezTo>
                  <a:cubicBezTo>
                    <a:pt x="69" y="29"/>
                    <a:pt x="67" y="23"/>
                    <a:pt x="65" y="22"/>
                  </a:cubicBezTo>
                  <a:cubicBezTo>
                    <a:pt x="63" y="22"/>
                    <a:pt x="57" y="22"/>
                    <a:pt x="57" y="22"/>
                  </a:cubicBezTo>
                  <a:cubicBezTo>
                    <a:pt x="57" y="22"/>
                    <a:pt x="58" y="10"/>
                    <a:pt x="50" y="7"/>
                  </a:cubicBezTo>
                  <a:cubicBezTo>
                    <a:pt x="42" y="4"/>
                    <a:pt x="27" y="6"/>
                    <a:pt x="22" y="3"/>
                  </a:cubicBezTo>
                  <a:cubicBezTo>
                    <a:pt x="17" y="1"/>
                    <a:pt x="6" y="0"/>
                    <a:pt x="6" y="0"/>
                  </a:cubicBez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9" name="Freeform 211"/>
            <p:cNvSpPr/>
            <p:nvPr/>
          </p:nvSpPr>
          <p:spPr bwMode="auto">
            <a:xfrm>
              <a:off x="3646488" y="4465638"/>
              <a:ext cx="738188" cy="803275"/>
            </a:xfrm>
            <a:custGeom>
              <a:avLst/>
              <a:gdLst>
                <a:gd name="T0" fmla="*/ 190 w 197"/>
                <a:gd name="T1" fmla="*/ 25 h 214"/>
                <a:gd name="T2" fmla="*/ 115 w 197"/>
                <a:gd name="T3" fmla="*/ 34 h 214"/>
                <a:gd name="T4" fmla="*/ 80 w 197"/>
                <a:gd name="T5" fmla="*/ 53 h 214"/>
                <a:gd name="T6" fmla="*/ 101 w 197"/>
                <a:gd name="T7" fmla="*/ 34 h 214"/>
                <a:gd name="T8" fmla="*/ 73 w 197"/>
                <a:gd name="T9" fmla="*/ 53 h 214"/>
                <a:gd name="T10" fmla="*/ 89 w 197"/>
                <a:gd name="T11" fmla="*/ 34 h 214"/>
                <a:gd name="T12" fmla="*/ 68 w 197"/>
                <a:gd name="T13" fmla="*/ 52 h 214"/>
                <a:gd name="T14" fmla="*/ 73 w 197"/>
                <a:gd name="T15" fmla="*/ 34 h 214"/>
                <a:gd name="T16" fmla="*/ 75 w 197"/>
                <a:gd name="T17" fmla="*/ 31 h 214"/>
                <a:gd name="T18" fmla="*/ 68 w 197"/>
                <a:gd name="T19" fmla="*/ 31 h 214"/>
                <a:gd name="T20" fmla="*/ 61 w 197"/>
                <a:gd name="T21" fmla="*/ 46 h 214"/>
                <a:gd name="T22" fmla="*/ 63 w 197"/>
                <a:gd name="T23" fmla="*/ 28 h 214"/>
                <a:gd name="T24" fmla="*/ 55 w 197"/>
                <a:gd name="T25" fmla="*/ 37 h 214"/>
                <a:gd name="T26" fmla="*/ 55 w 197"/>
                <a:gd name="T27" fmla="*/ 39 h 214"/>
                <a:gd name="T28" fmla="*/ 53 w 197"/>
                <a:gd name="T29" fmla="*/ 5 h 214"/>
                <a:gd name="T30" fmla="*/ 50 w 197"/>
                <a:gd name="T31" fmla="*/ 3 h 214"/>
                <a:gd name="T32" fmla="*/ 39 w 197"/>
                <a:gd name="T33" fmla="*/ 1 h 214"/>
                <a:gd name="T34" fmla="*/ 37 w 197"/>
                <a:gd name="T35" fmla="*/ 3 h 214"/>
                <a:gd name="T36" fmla="*/ 24 w 197"/>
                <a:gd name="T37" fmla="*/ 3 h 214"/>
                <a:gd name="T38" fmla="*/ 33 w 197"/>
                <a:gd name="T39" fmla="*/ 11 h 214"/>
                <a:gd name="T40" fmla="*/ 3 w 197"/>
                <a:gd name="T41" fmla="*/ 0 h 214"/>
                <a:gd name="T42" fmla="*/ 0 w 197"/>
                <a:gd name="T43" fmla="*/ 3 h 214"/>
                <a:gd name="T44" fmla="*/ 0 w 197"/>
                <a:gd name="T45" fmla="*/ 4 h 214"/>
                <a:gd name="T46" fmla="*/ 13 w 197"/>
                <a:gd name="T47" fmla="*/ 16 h 214"/>
                <a:gd name="T48" fmla="*/ 5 w 197"/>
                <a:gd name="T49" fmla="*/ 56 h 214"/>
                <a:gd name="T50" fmla="*/ 3 w 197"/>
                <a:gd name="T51" fmla="*/ 85 h 214"/>
                <a:gd name="T52" fmla="*/ 4 w 197"/>
                <a:gd name="T53" fmla="*/ 94 h 214"/>
                <a:gd name="T54" fmla="*/ 7 w 197"/>
                <a:gd name="T55" fmla="*/ 106 h 214"/>
                <a:gd name="T56" fmla="*/ 16 w 197"/>
                <a:gd name="T57" fmla="*/ 61 h 214"/>
                <a:gd name="T58" fmla="*/ 20 w 197"/>
                <a:gd name="T59" fmla="*/ 18 h 214"/>
                <a:gd name="T60" fmla="*/ 17 w 197"/>
                <a:gd name="T61" fmla="*/ 62 h 214"/>
                <a:gd name="T62" fmla="*/ 20 w 197"/>
                <a:gd name="T63" fmla="*/ 109 h 214"/>
                <a:gd name="T64" fmla="*/ 54 w 197"/>
                <a:gd name="T65" fmla="*/ 192 h 214"/>
                <a:gd name="T66" fmla="*/ 72 w 197"/>
                <a:gd name="T67" fmla="*/ 214 h 214"/>
                <a:gd name="T68" fmla="*/ 63 w 197"/>
                <a:gd name="T69" fmla="*/ 132 h 214"/>
                <a:gd name="T70" fmla="*/ 60 w 197"/>
                <a:gd name="T71" fmla="*/ 61 h 214"/>
                <a:gd name="T72" fmla="*/ 86 w 197"/>
                <a:gd name="T73" fmla="*/ 58 h 214"/>
                <a:gd name="T74" fmla="*/ 110 w 197"/>
                <a:gd name="T75" fmla="*/ 54 h 214"/>
                <a:gd name="T76" fmla="*/ 106 w 197"/>
                <a:gd name="T77" fmla="*/ 61 h 214"/>
                <a:gd name="T78" fmla="*/ 133 w 197"/>
                <a:gd name="T79" fmla="*/ 58 h 214"/>
                <a:gd name="T80" fmla="*/ 197 w 197"/>
                <a:gd name="T81" fmla="*/ 48 h 214"/>
                <a:gd name="T82" fmla="*/ 190 w 197"/>
                <a:gd name="T83" fmla="*/ 2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7" h="214">
                  <a:moveTo>
                    <a:pt x="190" y="25"/>
                  </a:moveTo>
                  <a:cubicBezTo>
                    <a:pt x="185" y="22"/>
                    <a:pt x="115" y="34"/>
                    <a:pt x="115" y="34"/>
                  </a:cubicBezTo>
                  <a:cubicBezTo>
                    <a:pt x="115" y="34"/>
                    <a:pt x="89" y="54"/>
                    <a:pt x="80" y="53"/>
                  </a:cubicBezTo>
                  <a:cubicBezTo>
                    <a:pt x="80" y="53"/>
                    <a:pt x="106" y="41"/>
                    <a:pt x="101" y="34"/>
                  </a:cubicBezTo>
                  <a:cubicBezTo>
                    <a:pt x="95" y="26"/>
                    <a:pt x="73" y="53"/>
                    <a:pt x="73" y="53"/>
                  </a:cubicBezTo>
                  <a:cubicBezTo>
                    <a:pt x="73" y="53"/>
                    <a:pt x="79" y="38"/>
                    <a:pt x="89" y="34"/>
                  </a:cubicBezTo>
                  <a:cubicBezTo>
                    <a:pt x="89" y="34"/>
                    <a:pt x="78" y="27"/>
                    <a:pt x="68" y="52"/>
                  </a:cubicBezTo>
                  <a:cubicBezTo>
                    <a:pt x="68" y="52"/>
                    <a:pt x="70" y="40"/>
                    <a:pt x="73" y="34"/>
                  </a:cubicBezTo>
                  <a:cubicBezTo>
                    <a:pt x="74" y="32"/>
                    <a:pt x="74" y="32"/>
                    <a:pt x="75" y="31"/>
                  </a:cubicBezTo>
                  <a:cubicBezTo>
                    <a:pt x="80" y="28"/>
                    <a:pt x="72" y="27"/>
                    <a:pt x="68" y="31"/>
                  </a:cubicBezTo>
                  <a:cubicBezTo>
                    <a:pt x="64" y="34"/>
                    <a:pt x="61" y="46"/>
                    <a:pt x="61" y="46"/>
                  </a:cubicBezTo>
                  <a:cubicBezTo>
                    <a:pt x="61" y="46"/>
                    <a:pt x="57" y="30"/>
                    <a:pt x="63" y="28"/>
                  </a:cubicBezTo>
                  <a:cubicBezTo>
                    <a:pt x="63" y="28"/>
                    <a:pt x="55" y="23"/>
                    <a:pt x="55" y="37"/>
                  </a:cubicBezTo>
                  <a:cubicBezTo>
                    <a:pt x="55" y="38"/>
                    <a:pt x="55" y="39"/>
                    <a:pt x="55" y="39"/>
                  </a:cubicBezTo>
                  <a:cubicBezTo>
                    <a:pt x="56" y="55"/>
                    <a:pt x="41" y="16"/>
                    <a:pt x="53" y="5"/>
                  </a:cubicBezTo>
                  <a:cubicBezTo>
                    <a:pt x="52" y="4"/>
                    <a:pt x="51" y="4"/>
                    <a:pt x="50" y="3"/>
                  </a:cubicBezTo>
                  <a:cubicBezTo>
                    <a:pt x="47" y="2"/>
                    <a:pt x="43" y="1"/>
                    <a:pt x="39" y="1"/>
                  </a:cubicBezTo>
                  <a:cubicBezTo>
                    <a:pt x="37" y="3"/>
                    <a:pt x="37" y="3"/>
                    <a:pt x="37" y="3"/>
                  </a:cubicBezTo>
                  <a:cubicBezTo>
                    <a:pt x="37" y="3"/>
                    <a:pt x="22" y="3"/>
                    <a:pt x="24" y="3"/>
                  </a:cubicBezTo>
                  <a:cubicBezTo>
                    <a:pt x="25" y="3"/>
                    <a:pt x="29" y="11"/>
                    <a:pt x="33" y="11"/>
                  </a:cubicBezTo>
                  <a:cubicBezTo>
                    <a:pt x="33" y="11"/>
                    <a:pt x="12" y="9"/>
                    <a:pt x="3" y="0"/>
                  </a:cubicBezTo>
                  <a:cubicBezTo>
                    <a:pt x="0" y="3"/>
                    <a:pt x="0" y="3"/>
                    <a:pt x="0" y="3"/>
                  </a:cubicBezTo>
                  <a:cubicBezTo>
                    <a:pt x="0" y="3"/>
                    <a:pt x="0" y="4"/>
                    <a:pt x="0" y="4"/>
                  </a:cubicBezTo>
                  <a:cubicBezTo>
                    <a:pt x="4" y="9"/>
                    <a:pt x="10" y="16"/>
                    <a:pt x="13" y="16"/>
                  </a:cubicBezTo>
                  <a:cubicBezTo>
                    <a:pt x="17" y="17"/>
                    <a:pt x="4" y="28"/>
                    <a:pt x="5" y="56"/>
                  </a:cubicBezTo>
                  <a:cubicBezTo>
                    <a:pt x="5" y="67"/>
                    <a:pt x="4" y="77"/>
                    <a:pt x="3" y="85"/>
                  </a:cubicBezTo>
                  <a:cubicBezTo>
                    <a:pt x="3" y="88"/>
                    <a:pt x="3" y="91"/>
                    <a:pt x="4" y="94"/>
                  </a:cubicBezTo>
                  <a:cubicBezTo>
                    <a:pt x="4" y="94"/>
                    <a:pt x="5" y="99"/>
                    <a:pt x="7" y="106"/>
                  </a:cubicBezTo>
                  <a:cubicBezTo>
                    <a:pt x="16" y="61"/>
                    <a:pt x="16" y="61"/>
                    <a:pt x="16" y="61"/>
                  </a:cubicBezTo>
                  <a:cubicBezTo>
                    <a:pt x="20" y="18"/>
                    <a:pt x="20" y="18"/>
                    <a:pt x="20" y="18"/>
                  </a:cubicBezTo>
                  <a:cubicBezTo>
                    <a:pt x="17" y="62"/>
                    <a:pt x="17" y="62"/>
                    <a:pt x="17" y="62"/>
                  </a:cubicBezTo>
                  <a:cubicBezTo>
                    <a:pt x="17" y="62"/>
                    <a:pt x="15" y="107"/>
                    <a:pt x="20" y="109"/>
                  </a:cubicBezTo>
                  <a:cubicBezTo>
                    <a:pt x="25" y="111"/>
                    <a:pt x="52" y="191"/>
                    <a:pt x="54" y="192"/>
                  </a:cubicBezTo>
                  <a:cubicBezTo>
                    <a:pt x="56" y="193"/>
                    <a:pt x="72" y="214"/>
                    <a:pt x="72" y="214"/>
                  </a:cubicBezTo>
                  <a:cubicBezTo>
                    <a:pt x="72" y="214"/>
                    <a:pt x="63" y="139"/>
                    <a:pt x="63" y="132"/>
                  </a:cubicBezTo>
                  <a:cubicBezTo>
                    <a:pt x="63" y="126"/>
                    <a:pt x="60" y="61"/>
                    <a:pt x="60" y="61"/>
                  </a:cubicBezTo>
                  <a:cubicBezTo>
                    <a:pt x="60" y="61"/>
                    <a:pt x="83" y="59"/>
                    <a:pt x="86" y="58"/>
                  </a:cubicBezTo>
                  <a:cubicBezTo>
                    <a:pt x="89" y="57"/>
                    <a:pt x="105" y="54"/>
                    <a:pt x="110" y="54"/>
                  </a:cubicBezTo>
                  <a:cubicBezTo>
                    <a:pt x="110" y="54"/>
                    <a:pt x="103" y="57"/>
                    <a:pt x="106" y="61"/>
                  </a:cubicBezTo>
                  <a:cubicBezTo>
                    <a:pt x="109" y="64"/>
                    <a:pt x="127" y="60"/>
                    <a:pt x="133" y="58"/>
                  </a:cubicBezTo>
                  <a:cubicBezTo>
                    <a:pt x="139" y="56"/>
                    <a:pt x="197" y="48"/>
                    <a:pt x="197" y="48"/>
                  </a:cubicBezTo>
                  <a:cubicBezTo>
                    <a:pt x="197" y="48"/>
                    <a:pt x="196" y="28"/>
                    <a:pt x="190" y="25"/>
                  </a:cubicBezTo>
                  <a:close/>
                </a:path>
              </a:pathLst>
            </a:custGeom>
            <a:solidFill>
              <a:srgbClr val="26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0" name="Freeform 212"/>
            <p:cNvSpPr/>
            <p:nvPr/>
          </p:nvSpPr>
          <p:spPr bwMode="auto">
            <a:xfrm>
              <a:off x="3582988" y="6059488"/>
              <a:ext cx="242888" cy="258763"/>
            </a:xfrm>
            <a:custGeom>
              <a:avLst/>
              <a:gdLst>
                <a:gd name="T0" fmla="*/ 34 w 65"/>
                <a:gd name="T1" fmla="*/ 10 h 69"/>
                <a:gd name="T2" fmla="*/ 22 w 65"/>
                <a:gd name="T3" fmla="*/ 30 h 69"/>
                <a:gd name="T4" fmla="*/ 6 w 65"/>
                <a:gd name="T5" fmla="*/ 61 h 69"/>
                <a:gd name="T6" fmla="*/ 34 w 65"/>
                <a:gd name="T7" fmla="*/ 61 h 69"/>
                <a:gd name="T8" fmla="*/ 52 w 65"/>
                <a:gd name="T9" fmla="*/ 43 h 69"/>
                <a:gd name="T10" fmla="*/ 63 w 65"/>
                <a:gd name="T11" fmla="*/ 33 h 69"/>
                <a:gd name="T12" fmla="*/ 60 w 65"/>
                <a:gd name="T13" fmla="*/ 8 h 69"/>
                <a:gd name="T14" fmla="*/ 34 w 65"/>
                <a:gd name="T15" fmla="*/ 10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69">
                  <a:moveTo>
                    <a:pt x="34" y="10"/>
                  </a:moveTo>
                  <a:cubicBezTo>
                    <a:pt x="34" y="10"/>
                    <a:pt x="25" y="24"/>
                    <a:pt x="22" y="30"/>
                  </a:cubicBezTo>
                  <a:cubicBezTo>
                    <a:pt x="18" y="35"/>
                    <a:pt x="0" y="51"/>
                    <a:pt x="6" y="61"/>
                  </a:cubicBezTo>
                  <a:cubicBezTo>
                    <a:pt x="6" y="61"/>
                    <a:pt x="22" y="69"/>
                    <a:pt x="34" y="61"/>
                  </a:cubicBezTo>
                  <a:cubicBezTo>
                    <a:pt x="46" y="53"/>
                    <a:pt x="44" y="43"/>
                    <a:pt x="52" y="43"/>
                  </a:cubicBezTo>
                  <a:cubicBezTo>
                    <a:pt x="52" y="43"/>
                    <a:pt x="61" y="43"/>
                    <a:pt x="63" y="33"/>
                  </a:cubicBezTo>
                  <a:cubicBezTo>
                    <a:pt x="65" y="24"/>
                    <a:pt x="64" y="16"/>
                    <a:pt x="60" y="8"/>
                  </a:cubicBezTo>
                  <a:cubicBezTo>
                    <a:pt x="56" y="0"/>
                    <a:pt x="34" y="10"/>
                    <a:pt x="34" y="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1" name="Freeform 213"/>
            <p:cNvSpPr/>
            <p:nvPr/>
          </p:nvSpPr>
          <p:spPr bwMode="auto">
            <a:xfrm>
              <a:off x="3508375" y="6037263"/>
              <a:ext cx="157163" cy="220663"/>
            </a:xfrm>
            <a:custGeom>
              <a:avLst/>
              <a:gdLst>
                <a:gd name="T0" fmla="*/ 10 w 42"/>
                <a:gd name="T1" fmla="*/ 7 h 59"/>
                <a:gd name="T2" fmla="*/ 8 w 42"/>
                <a:gd name="T3" fmla="*/ 28 h 59"/>
                <a:gd name="T4" fmla="*/ 8 w 42"/>
                <a:gd name="T5" fmla="*/ 55 h 59"/>
                <a:gd name="T6" fmla="*/ 36 w 42"/>
                <a:gd name="T7" fmla="*/ 54 h 59"/>
                <a:gd name="T8" fmla="*/ 33 w 42"/>
                <a:gd name="T9" fmla="*/ 32 h 59"/>
                <a:gd name="T10" fmla="*/ 34 w 42"/>
                <a:gd name="T11" fmla="*/ 5 h 59"/>
                <a:gd name="T12" fmla="*/ 10 w 42"/>
                <a:gd name="T13" fmla="*/ 7 h 59"/>
              </a:gdLst>
              <a:ahLst/>
              <a:cxnLst>
                <a:cxn ang="0">
                  <a:pos x="T0" y="T1"/>
                </a:cxn>
                <a:cxn ang="0">
                  <a:pos x="T2" y="T3"/>
                </a:cxn>
                <a:cxn ang="0">
                  <a:pos x="T4" y="T5"/>
                </a:cxn>
                <a:cxn ang="0">
                  <a:pos x="T6" y="T7"/>
                </a:cxn>
                <a:cxn ang="0">
                  <a:pos x="T8" y="T9"/>
                </a:cxn>
                <a:cxn ang="0">
                  <a:pos x="T10" y="T11"/>
                </a:cxn>
                <a:cxn ang="0">
                  <a:pos x="T12" y="T13"/>
                </a:cxn>
              </a:cxnLst>
              <a:rect l="0" t="0" r="r" b="b"/>
              <a:pathLst>
                <a:path w="42" h="59">
                  <a:moveTo>
                    <a:pt x="10" y="7"/>
                  </a:moveTo>
                  <a:cubicBezTo>
                    <a:pt x="10" y="7"/>
                    <a:pt x="9" y="21"/>
                    <a:pt x="8" y="28"/>
                  </a:cubicBezTo>
                  <a:cubicBezTo>
                    <a:pt x="6" y="35"/>
                    <a:pt x="0" y="51"/>
                    <a:pt x="8" y="55"/>
                  </a:cubicBezTo>
                  <a:cubicBezTo>
                    <a:pt x="8" y="55"/>
                    <a:pt x="30" y="59"/>
                    <a:pt x="36" y="54"/>
                  </a:cubicBezTo>
                  <a:cubicBezTo>
                    <a:pt x="42" y="48"/>
                    <a:pt x="33" y="32"/>
                    <a:pt x="33" y="32"/>
                  </a:cubicBezTo>
                  <a:cubicBezTo>
                    <a:pt x="33" y="32"/>
                    <a:pt x="37" y="11"/>
                    <a:pt x="34" y="5"/>
                  </a:cubicBezTo>
                  <a:cubicBezTo>
                    <a:pt x="31" y="0"/>
                    <a:pt x="18" y="2"/>
                    <a:pt x="10" y="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2" name="Freeform 214"/>
            <p:cNvSpPr/>
            <p:nvPr/>
          </p:nvSpPr>
          <p:spPr bwMode="auto">
            <a:xfrm>
              <a:off x="3349625" y="5153026"/>
              <a:ext cx="315913" cy="828675"/>
            </a:xfrm>
            <a:custGeom>
              <a:avLst/>
              <a:gdLst>
                <a:gd name="T0" fmla="*/ 59 w 84"/>
                <a:gd name="T1" fmla="*/ 138 h 221"/>
                <a:gd name="T2" fmla="*/ 59 w 84"/>
                <a:gd name="T3" fmla="*/ 97 h 221"/>
                <a:gd name="T4" fmla="*/ 50 w 84"/>
                <a:gd name="T5" fmla="*/ 130 h 221"/>
                <a:gd name="T6" fmla="*/ 46 w 84"/>
                <a:gd name="T7" fmla="*/ 90 h 221"/>
                <a:gd name="T8" fmla="*/ 28 w 84"/>
                <a:gd name="T9" fmla="*/ 58 h 221"/>
                <a:gd name="T10" fmla="*/ 12 w 84"/>
                <a:gd name="T11" fmla="*/ 20 h 221"/>
                <a:gd name="T12" fmla="*/ 13 w 84"/>
                <a:gd name="T13" fmla="*/ 0 h 221"/>
                <a:gd name="T14" fmla="*/ 13 w 84"/>
                <a:gd name="T15" fmla="*/ 1 h 221"/>
                <a:gd name="T16" fmla="*/ 4 w 84"/>
                <a:gd name="T17" fmla="*/ 16 h 221"/>
                <a:gd name="T18" fmla="*/ 5 w 84"/>
                <a:gd name="T19" fmla="*/ 31 h 221"/>
                <a:gd name="T20" fmla="*/ 29 w 84"/>
                <a:gd name="T21" fmla="*/ 105 h 221"/>
                <a:gd name="T22" fmla="*/ 60 w 84"/>
                <a:gd name="T23" fmla="*/ 202 h 221"/>
                <a:gd name="T24" fmla="*/ 75 w 84"/>
                <a:gd name="T25" fmla="*/ 221 h 221"/>
                <a:gd name="T26" fmla="*/ 63 w 84"/>
                <a:gd name="T27" fmla="*/ 196 h 221"/>
                <a:gd name="T28" fmla="*/ 79 w 84"/>
                <a:gd name="T29" fmla="*/ 206 h 221"/>
                <a:gd name="T30" fmla="*/ 72 w 84"/>
                <a:gd name="T31" fmla="*/ 180 h 221"/>
                <a:gd name="T32" fmla="*/ 59 w 84"/>
                <a:gd name="T33" fmla="*/ 1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221">
                  <a:moveTo>
                    <a:pt x="59" y="138"/>
                  </a:moveTo>
                  <a:cubicBezTo>
                    <a:pt x="63" y="129"/>
                    <a:pt x="59" y="97"/>
                    <a:pt x="59" y="97"/>
                  </a:cubicBezTo>
                  <a:cubicBezTo>
                    <a:pt x="59" y="97"/>
                    <a:pt x="58" y="132"/>
                    <a:pt x="50" y="130"/>
                  </a:cubicBezTo>
                  <a:cubicBezTo>
                    <a:pt x="42" y="129"/>
                    <a:pt x="48" y="96"/>
                    <a:pt x="46" y="90"/>
                  </a:cubicBezTo>
                  <a:cubicBezTo>
                    <a:pt x="45" y="83"/>
                    <a:pt x="28" y="58"/>
                    <a:pt x="28" y="58"/>
                  </a:cubicBezTo>
                  <a:cubicBezTo>
                    <a:pt x="17" y="51"/>
                    <a:pt x="8" y="27"/>
                    <a:pt x="12" y="20"/>
                  </a:cubicBezTo>
                  <a:cubicBezTo>
                    <a:pt x="15" y="16"/>
                    <a:pt x="14" y="7"/>
                    <a:pt x="13" y="0"/>
                  </a:cubicBezTo>
                  <a:cubicBezTo>
                    <a:pt x="13" y="0"/>
                    <a:pt x="13" y="1"/>
                    <a:pt x="13" y="1"/>
                  </a:cubicBezTo>
                  <a:cubicBezTo>
                    <a:pt x="9" y="4"/>
                    <a:pt x="8" y="12"/>
                    <a:pt x="4" y="16"/>
                  </a:cubicBezTo>
                  <a:cubicBezTo>
                    <a:pt x="1" y="19"/>
                    <a:pt x="0" y="27"/>
                    <a:pt x="5" y="31"/>
                  </a:cubicBezTo>
                  <a:cubicBezTo>
                    <a:pt x="10" y="35"/>
                    <a:pt x="23" y="86"/>
                    <a:pt x="29" y="105"/>
                  </a:cubicBezTo>
                  <a:cubicBezTo>
                    <a:pt x="35" y="124"/>
                    <a:pt x="60" y="201"/>
                    <a:pt x="60" y="202"/>
                  </a:cubicBezTo>
                  <a:cubicBezTo>
                    <a:pt x="65" y="220"/>
                    <a:pt x="75" y="221"/>
                    <a:pt x="75" y="221"/>
                  </a:cubicBezTo>
                  <a:cubicBezTo>
                    <a:pt x="70" y="217"/>
                    <a:pt x="63" y="196"/>
                    <a:pt x="63" y="196"/>
                  </a:cubicBezTo>
                  <a:cubicBezTo>
                    <a:pt x="68" y="194"/>
                    <a:pt x="73" y="212"/>
                    <a:pt x="79" y="206"/>
                  </a:cubicBezTo>
                  <a:cubicBezTo>
                    <a:pt x="84" y="201"/>
                    <a:pt x="72" y="185"/>
                    <a:pt x="72" y="180"/>
                  </a:cubicBezTo>
                  <a:cubicBezTo>
                    <a:pt x="71" y="175"/>
                    <a:pt x="55" y="147"/>
                    <a:pt x="59" y="13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3" name="Freeform 215"/>
            <p:cNvSpPr/>
            <p:nvPr/>
          </p:nvSpPr>
          <p:spPr bwMode="auto">
            <a:xfrm>
              <a:off x="3492500" y="4473576"/>
              <a:ext cx="123825" cy="528638"/>
            </a:xfrm>
            <a:custGeom>
              <a:avLst/>
              <a:gdLst>
                <a:gd name="T0" fmla="*/ 0 w 33"/>
                <a:gd name="T1" fmla="*/ 128 h 141"/>
                <a:gd name="T2" fmla="*/ 17 w 33"/>
                <a:gd name="T3" fmla="*/ 141 h 141"/>
                <a:gd name="T4" fmla="*/ 33 w 33"/>
                <a:gd name="T5" fmla="*/ 126 h 141"/>
                <a:gd name="T6" fmla="*/ 28 w 33"/>
                <a:gd name="T7" fmla="*/ 31 h 141"/>
                <a:gd name="T8" fmla="*/ 21 w 33"/>
                <a:gd name="T9" fmla="*/ 18 h 141"/>
                <a:gd name="T10" fmla="*/ 27 w 33"/>
                <a:gd name="T11" fmla="*/ 9 h 141"/>
                <a:gd name="T12" fmla="*/ 17 w 33"/>
                <a:gd name="T13" fmla="*/ 3 h 141"/>
                <a:gd name="T14" fmla="*/ 10 w 33"/>
                <a:gd name="T15" fmla="*/ 17 h 141"/>
                <a:gd name="T16" fmla="*/ 5 w 33"/>
                <a:gd name="T17" fmla="*/ 29 h 141"/>
                <a:gd name="T18" fmla="*/ 0 w 33"/>
                <a:gd name="T19"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41">
                  <a:moveTo>
                    <a:pt x="0" y="128"/>
                  </a:moveTo>
                  <a:cubicBezTo>
                    <a:pt x="17" y="141"/>
                    <a:pt x="17" y="141"/>
                    <a:pt x="17" y="141"/>
                  </a:cubicBezTo>
                  <a:cubicBezTo>
                    <a:pt x="33" y="126"/>
                    <a:pt x="33" y="126"/>
                    <a:pt x="33" y="126"/>
                  </a:cubicBezTo>
                  <a:cubicBezTo>
                    <a:pt x="33" y="126"/>
                    <a:pt x="28" y="34"/>
                    <a:pt x="28" y="31"/>
                  </a:cubicBezTo>
                  <a:cubicBezTo>
                    <a:pt x="28" y="28"/>
                    <a:pt x="21" y="18"/>
                    <a:pt x="21" y="18"/>
                  </a:cubicBezTo>
                  <a:cubicBezTo>
                    <a:pt x="27" y="9"/>
                    <a:pt x="27" y="9"/>
                    <a:pt x="27" y="9"/>
                  </a:cubicBezTo>
                  <a:cubicBezTo>
                    <a:pt x="27" y="9"/>
                    <a:pt x="23" y="0"/>
                    <a:pt x="17" y="3"/>
                  </a:cubicBezTo>
                  <a:cubicBezTo>
                    <a:pt x="11" y="6"/>
                    <a:pt x="10" y="17"/>
                    <a:pt x="10" y="17"/>
                  </a:cubicBezTo>
                  <a:cubicBezTo>
                    <a:pt x="5" y="29"/>
                    <a:pt x="5" y="29"/>
                    <a:pt x="5" y="29"/>
                  </a:cubicBezTo>
                  <a:lnTo>
                    <a:pt x="0" y="128"/>
                  </a:lnTo>
                  <a:close/>
                </a:path>
              </a:pathLst>
            </a:custGeom>
            <a:solidFill>
              <a:srgbClr val="26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4" name="Freeform 216"/>
            <p:cNvSpPr/>
            <p:nvPr/>
          </p:nvSpPr>
          <p:spPr bwMode="auto">
            <a:xfrm>
              <a:off x="4464050" y="4470401"/>
              <a:ext cx="41275" cy="52388"/>
            </a:xfrm>
            <a:custGeom>
              <a:avLst/>
              <a:gdLst>
                <a:gd name="T0" fmla="*/ 0 w 11"/>
                <a:gd name="T1" fmla="*/ 14 h 14"/>
                <a:gd name="T2" fmla="*/ 11 w 11"/>
                <a:gd name="T3" fmla="*/ 3 h 14"/>
                <a:gd name="T4" fmla="*/ 8 w 11"/>
                <a:gd name="T5" fmla="*/ 0 h 14"/>
                <a:gd name="T6" fmla="*/ 0 w 11"/>
                <a:gd name="T7" fmla="*/ 14 h 14"/>
              </a:gdLst>
              <a:ahLst/>
              <a:cxnLst>
                <a:cxn ang="0">
                  <a:pos x="T0" y="T1"/>
                </a:cxn>
                <a:cxn ang="0">
                  <a:pos x="T2" y="T3"/>
                </a:cxn>
                <a:cxn ang="0">
                  <a:pos x="T4" y="T5"/>
                </a:cxn>
                <a:cxn ang="0">
                  <a:pos x="T6" y="T7"/>
                </a:cxn>
              </a:cxnLst>
              <a:rect l="0" t="0" r="r" b="b"/>
              <a:pathLst>
                <a:path w="11" h="14">
                  <a:moveTo>
                    <a:pt x="0" y="14"/>
                  </a:moveTo>
                  <a:cubicBezTo>
                    <a:pt x="0" y="14"/>
                    <a:pt x="6" y="4"/>
                    <a:pt x="11" y="3"/>
                  </a:cubicBezTo>
                  <a:cubicBezTo>
                    <a:pt x="8" y="0"/>
                    <a:pt x="8" y="0"/>
                    <a:pt x="8" y="0"/>
                  </a:cubicBezTo>
                  <a:cubicBezTo>
                    <a:pt x="8" y="0"/>
                    <a:pt x="1" y="12"/>
                    <a:pt x="0" y="14"/>
                  </a:cubicBezTo>
                  <a:close/>
                </a:path>
              </a:pathLst>
            </a:custGeom>
            <a:solidFill>
              <a:srgbClr val="EBB2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5" name="Freeform 217"/>
            <p:cNvSpPr/>
            <p:nvPr/>
          </p:nvSpPr>
          <p:spPr bwMode="auto">
            <a:xfrm>
              <a:off x="4464050" y="4405313"/>
              <a:ext cx="44450" cy="65088"/>
            </a:xfrm>
            <a:custGeom>
              <a:avLst/>
              <a:gdLst>
                <a:gd name="T0" fmla="*/ 0 w 12"/>
                <a:gd name="T1" fmla="*/ 17 h 17"/>
                <a:gd name="T2" fmla="*/ 5 w 12"/>
                <a:gd name="T3" fmla="*/ 10 h 17"/>
                <a:gd name="T4" fmla="*/ 12 w 12"/>
                <a:gd name="T5" fmla="*/ 0 h 17"/>
                <a:gd name="T6" fmla="*/ 4 w 12"/>
                <a:gd name="T7" fmla="*/ 9 h 17"/>
                <a:gd name="T8" fmla="*/ 0 w 12"/>
                <a:gd name="T9" fmla="*/ 17 h 17"/>
              </a:gdLst>
              <a:ahLst/>
              <a:cxnLst>
                <a:cxn ang="0">
                  <a:pos x="T0" y="T1"/>
                </a:cxn>
                <a:cxn ang="0">
                  <a:pos x="T2" y="T3"/>
                </a:cxn>
                <a:cxn ang="0">
                  <a:pos x="T4" y="T5"/>
                </a:cxn>
                <a:cxn ang="0">
                  <a:pos x="T6" y="T7"/>
                </a:cxn>
                <a:cxn ang="0">
                  <a:pos x="T8" y="T9"/>
                </a:cxn>
              </a:cxnLst>
              <a:rect l="0" t="0" r="r" b="b"/>
              <a:pathLst>
                <a:path w="12" h="17">
                  <a:moveTo>
                    <a:pt x="0" y="17"/>
                  </a:moveTo>
                  <a:cubicBezTo>
                    <a:pt x="0" y="17"/>
                    <a:pt x="3" y="11"/>
                    <a:pt x="5" y="10"/>
                  </a:cubicBezTo>
                  <a:cubicBezTo>
                    <a:pt x="6" y="8"/>
                    <a:pt x="12" y="0"/>
                    <a:pt x="12" y="0"/>
                  </a:cubicBezTo>
                  <a:cubicBezTo>
                    <a:pt x="4" y="9"/>
                    <a:pt x="4" y="9"/>
                    <a:pt x="4" y="9"/>
                  </a:cubicBezTo>
                  <a:lnTo>
                    <a:pt x="0" y="17"/>
                  </a:lnTo>
                  <a:close/>
                </a:path>
              </a:pathLst>
            </a:custGeom>
            <a:solidFill>
              <a:srgbClr val="EBB2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grpSp>
        <p:nvGrpSpPr>
          <p:cNvPr id="36" name="组合 35"/>
          <p:cNvGrpSpPr/>
          <p:nvPr/>
        </p:nvGrpSpPr>
        <p:grpSpPr>
          <a:xfrm>
            <a:off x="2841173" y="1208960"/>
            <a:ext cx="1382920" cy="1374698"/>
            <a:chOff x="2839809" y="983410"/>
            <a:chExt cx="1751069" cy="1740658"/>
          </a:xfrm>
        </p:grpSpPr>
        <p:sp>
          <p:nvSpPr>
            <p:cNvPr id="2" name="椭圆 1"/>
            <p:cNvSpPr/>
            <p:nvPr/>
          </p:nvSpPr>
          <p:spPr>
            <a:xfrm>
              <a:off x="2839809" y="983410"/>
              <a:ext cx="1751069" cy="1740658"/>
            </a:xfrm>
            <a:prstGeom prst="ellipse">
              <a:avLst/>
            </a:prstGeom>
            <a:solidFill>
              <a:schemeClr val="accent5">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nvGrpSpPr>
            <p:cNvPr id="4" name="组合 3"/>
            <p:cNvGrpSpPr/>
            <p:nvPr/>
          </p:nvGrpSpPr>
          <p:grpSpPr>
            <a:xfrm>
              <a:off x="3211409" y="1376214"/>
              <a:ext cx="1011320" cy="1084132"/>
              <a:chOff x="7397485" y="3586794"/>
              <a:chExt cx="1720118" cy="1854990"/>
            </a:xfrm>
          </p:grpSpPr>
          <p:sp>
            <p:nvSpPr>
              <p:cNvPr id="5" name="Freeform 38"/>
              <p:cNvSpPr>
                <a:spLocks noEditPoints="1"/>
              </p:cNvSpPr>
              <p:nvPr/>
            </p:nvSpPr>
            <p:spPr bwMode="auto">
              <a:xfrm>
                <a:off x="7397485" y="3586794"/>
                <a:ext cx="1720118" cy="1278360"/>
              </a:xfrm>
              <a:custGeom>
                <a:avLst/>
                <a:gdLst>
                  <a:gd name="T0" fmla="*/ 83 w 489"/>
                  <a:gd name="T1" fmla="*/ 363 h 363"/>
                  <a:gd name="T2" fmla="*/ 0 w 489"/>
                  <a:gd name="T3" fmla="*/ 280 h 363"/>
                  <a:gd name="T4" fmla="*/ 0 w 489"/>
                  <a:gd name="T5" fmla="*/ 280 h 363"/>
                  <a:gd name="T6" fmla="*/ 0 w 489"/>
                  <a:gd name="T7" fmla="*/ 83 h 363"/>
                  <a:gd name="T8" fmla="*/ 83 w 489"/>
                  <a:gd name="T9" fmla="*/ 0 h 363"/>
                  <a:gd name="T10" fmla="*/ 83 w 489"/>
                  <a:gd name="T11" fmla="*/ 0 h 363"/>
                  <a:gd name="T12" fmla="*/ 406 w 489"/>
                  <a:gd name="T13" fmla="*/ 0 h 363"/>
                  <a:gd name="T14" fmla="*/ 489 w 489"/>
                  <a:gd name="T15" fmla="*/ 83 h 363"/>
                  <a:gd name="T16" fmla="*/ 489 w 489"/>
                  <a:gd name="T17" fmla="*/ 83 h 363"/>
                  <a:gd name="T18" fmla="*/ 489 w 489"/>
                  <a:gd name="T19" fmla="*/ 280 h 363"/>
                  <a:gd name="T20" fmla="*/ 406 w 489"/>
                  <a:gd name="T21" fmla="*/ 363 h 363"/>
                  <a:gd name="T22" fmla="*/ 406 w 489"/>
                  <a:gd name="T23" fmla="*/ 363 h 363"/>
                  <a:gd name="T24" fmla="*/ 83 w 489"/>
                  <a:gd name="T25" fmla="*/ 363 h 363"/>
                  <a:gd name="T26" fmla="*/ 43 w 489"/>
                  <a:gd name="T27" fmla="*/ 83 h 363"/>
                  <a:gd name="T28" fmla="*/ 43 w 489"/>
                  <a:gd name="T29" fmla="*/ 280 h 363"/>
                  <a:gd name="T30" fmla="*/ 83 w 489"/>
                  <a:gd name="T31" fmla="*/ 320 h 363"/>
                  <a:gd name="T32" fmla="*/ 83 w 489"/>
                  <a:gd name="T33" fmla="*/ 320 h 363"/>
                  <a:gd name="T34" fmla="*/ 406 w 489"/>
                  <a:gd name="T35" fmla="*/ 320 h 363"/>
                  <a:gd name="T36" fmla="*/ 446 w 489"/>
                  <a:gd name="T37" fmla="*/ 280 h 363"/>
                  <a:gd name="T38" fmla="*/ 446 w 489"/>
                  <a:gd name="T39" fmla="*/ 280 h 363"/>
                  <a:gd name="T40" fmla="*/ 446 w 489"/>
                  <a:gd name="T41" fmla="*/ 83 h 363"/>
                  <a:gd name="T42" fmla="*/ 406 w 489"/>
                  <a:gd name="T43" fmla="*/ 43 h 363"/>
                  <a:gd name="T44" fmla="*/ 406 w 489"/>
                  <a:gd name="T45" fmla="*/ 43 h 363"/>
                  <a:gd name="T46" fmla="*/ 83 w 489"/>
                  <a:gd name="T47" fmla="*/ 43 h 363"/>
                  <a:gd name="T48" fmla="*/ 43 w 489"/>
                  <a:gd name="T49" fmla="*/ 8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 h="363">
                    <a:moveTo>
                      <a:pt x="83" y="363"/>
                    </a:moveTo>
                    <a:cubicBezTo>
                      <a:pt x="37" y="363"/>
                      <a:pt x="0" y="326"/>
                      <a:pt x="0" y="280"/>
                    </a:cubicBezTo>
                    <a:cubicBezTo>
                      <a:pt x="0" y="280"/>
                      <a:pt x="0" y="280"/>
                      <a:pt x="0" y="280"/>
                    </a:cubicBezTo>
                    <a:cubicBezTo>
                      <a:pt x="0" y="83"/>
                      <a:pt x="0" y="83"/>
                      <a:pt x="0" y="83"/>
                    </a:cubicBezTo>
                    <a:cubicBezTo>
                      <a:pt x="0" y="38"/>
                      <a:pt x="37" y="0"/>
                      <a:pt x="83" y="0"/>
                    </a:cubicBezTo>
                    <a:cubicBezTo>
                      <a:pt x="83" y="0"/>
                      <a:pt x="83" y="0"/>
                      <a:pt x="83" y="0"/>
                    </a:cubicBezTo>
                    <a:cubicBezTo>
                      <a:pt x="406" y="0"/>
                      <a:pt x="406" y="0"/>
                      <a:pt x="406" y="0"/>
                    </a:cubicBezTo>
                    <a:cubicBezTo>
                      <a:pt x="451" y="0"/>
                      <a:pt x="489" y="38"/>
                      <a:pt x="489" y="83"/>
                    </a:cubicBezTo>
                    <a:cubicBezTo>
                      <a:pt x="489" y="83"/>
                      <a:pt x="489" y="83"/>
                      <a:pt x="489" y="83"/>
                    </a:cubicBezTo>
                    <a:cubicBezTo>
                      <a:pt x="489" y="280"/>
                      <a:pt x="489" y="280"/>
                      <a:pt x="489" y="280"/>
                    </a:cubicBezTo>
                    <a:cubicBezTo>
                      <a:pt x="489" y="326"/>
                      <a:pt x="451" y="363"/>
                      <a:pt x="406" y="363"/>
                    </a:cubicBezTo>
                    <a:cubicBezTo>
                      <a:pt x="406" y="363"/>
                      <a:pt x="406" y="363"/>
                      <a:pt x="406" y="363"/>
                    </a:cubicBezTo>
                    <a:cubicBezTo>
                      <a:pt x="83" y="363"/>
                      <a:pt x="83" y="363"/>
                      <a:pt x="83" y="363"/>
                    </a:cubicBezTo>
                    <a:close/>
                    <a:moveTo>
                      <a:pt x="43" y="83"/>
                    </a:moveTo>
                    <a:cubicBezTo>
                      <a:pt x="43" y="280"/>
                      <a:pt x="43" y="280"/>
                      <a:pt x="43" y="280"/>
                    </a:cubicBezTo>
                    <a:cubicBezTo>
                      <a:pt x="43" y="302"/>
                      <a:pt x="61" y="320"/>
                      <a:pt x="83" y="320"/>
                    </a:cubicBezTo>
                    <a:cubicBezTo>
                      <a:pt x="83" y="320"/>
                      <a:pt x="83" y="320"/>
                      <a:pt x="83" y="320"/>
                    </a:cubicBezTo>
                    <a:cubicBezTo>
                      <a:pt x="406" y="320"/>
                      <a:pt x="406" y="320"/>
                      <a:pt x="406" y="320"/>
                    </a:cubicBezTo>
                    <a:cubicBezTo>
                      <a:pt x="428" y="320"/>
                      <a:pt x="446" y="302"/>
                      <a:pt x="446" y="280"/>
                    </a:cubicBezTo>
                    <a:cubicBezTo>
                      <a:pt x="446" y="280"/>
                      <a:pt x="446" y="280"/>
                      <a:pt x="446" y="280"/>
                    </a:cubicBezTo>
                    <a:cubicBezTo>
                      <a:pt x="446" y="83"/>
                      <a:pt x="446" y="83"/>
                      <a:pt x="446" y="83"/>
                    </a:cubicBezTo>
                    <a:cubicBezTo>
                      <a:pt x="446" y="61"/>
                      <a:pt x="428" y="43"/>
                      <a:pt x="406" y="43"/>
                    </a:cubicBezTo>
                    <a:cubicBezTo>
                      <a:pt x="406" y="43"/>
                      <a:pt x="406" y="43"/>
                      <a:pt x="406" y="43"/>
                    </a:cubicBezTo>
                    <a:cubicBezTo>
                      <a:pt x="83" y="43"/>
                      <a:pt x="83" y="43"/>
                      <a:pt x="83" y="43"/>
                    </a:cubicBezTo>
                    <a:cubicBezTo>
                      <a:pt x="61" y="43"/>
                      <a:pt x="43" y="61"/>
                      <a:pt x="43" y="8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 name="Freeform 39"/>
              <p:cNvSpPr/>
              <p:nvPr/>
            </p:nvSpPr>
            <p:spPr bwMode="auto">
              <a:xfrm>
                <a:off x="7860743" y="4892518"/>
                <a:ext cx="787736" cy="549266"/>
              </a:xfrm>
              <a:custGeom>
                <a:avLst/>
                <a:gdLst>
                  <a:gd name="T0" fmla="*/ 219 w 224"/>
                  <a:gd name="T1" fmla="*/ 119 h 156"/>
                  <a:gd name="T2" fmla="*/ 130 w 224"/>
                  <a:gd name="T3" fmla="*/ 15 h 156"/>
                  <a:gd name="T4" fmla="*/ 112 w 224"/>
                  <a:gd name="T5" fmla="*/ 0 h 156"/>
                  <a:gd name="T6" fmla="*/ 95 w 224"/>
                  <a:gd name="T7" fmla="*/ 15 h 156"/>
                  <a:gd name="T8" fmla="*/ 6 w 224"/>
                  <a:gd name="T9" fmla="*/ 119 h 156"/>
                  <a:gd name="T10" fmla="*/ 8 w 224"/>
                  <a:gd name="T11" fmla="*/ 140 h 156"/>
                  <a:gd name="T12" fmla="*/ 30 w 224"/>
                  <a:gd name="T13" fmla="*/ 138 h 156"/>
                  <a:gd name="T14" fmla="*/ 96 w 224"/>
                  <a:gd name="T15" fmla="*/ 64 h 156"/>
                  <a:gd name="T16" fmla="*/ 96 w 224"/>
                  <a:gd name="T17" fmla="*/ 140 h 156"/>
                  <a:gd name="T18" fmla="*/ 112 w 224"/>
                  <a:gd name="T19" fmla="*/ 156 h 156"/>
                  <a:gd name="T20" fmla="*/ 129 w 224"/>
                  <a:gd name="T21" fmla="*/ 140 h 156"/>
                  <a:gd name="T22" fmla="*/ 129 w 224"/>
                  <a:gd name="T23" fmla="*/ 64 h 156"/>
                  <a:gd name="T24" fmla="*/ 195 w 224"/>
                  <a:gd name="T25" fmla="*/ 138 h 156"/>
                  <a:gd name="T26" fmla="*/ 216 w 224"/>
                  <a:gd name="T27" fmla="*/ 140 h 156"/>
                  <a:gd name="T28" fmla="*/ 219 w 224"/>
                  <a:gd name="T29" fmla="*/ 119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156">
                    <a:moveTo>
                      <a:pt x="219" y="119"/>
                    </a:moveTo>
                    <a:cubicBezTo>
                      <a:pt x="130" y="15"/>
                      <a:pt x="130" y="15"/>
                      <a:pt x="130" y="15"/>
                    </a:cubicBezTo>
                    <a:cubicBezTo>
                      <a:pt x="130" y="15"/>
                      <a:pt x="118" y="0"/>
                      <a:pt x="112" y="0"/>
                    </a:cubicBezTo>
                    <a:cubicBezTo>
                      <a:pt x="107" y="0"/>
                      <a:pt x="95" y="15"/>
                      <a:pt x="95" y="15"/>
                    </a:cubicBezTo>
                    <a:cubicBezTo>
                      <a:pt x="6" y="119"/>
                      <a:pt x="6" y="119"/>
                      <a:pt x="6" y="119"/>
                    </a:cubicBezTo>
                    <a:cubicBezTo>
                      <a:pt x="0" y="126"/>
                      <a:pt x="2" y="135"/>
                      <a:pt x="8" y="140"/>
                    </a:cubicBezTo>
                    <a:cubicBezTo>
                      <a:pt x="15" y="146"/>
                      <a:pt x="25" y="144"/>
                      <a:pt x="30" y="138"/>
                    </a:cubicBezTo>
                    <a:cubicBezTo>
                      <a:pt x="96" y="64"/>
                      <a:pt x="96" y="64"/>
                      <a:pt x="96" y="64"/>
                    </a:cubicBezTo>
                    <a:cubicBezTo>
                      <a:pt x="96" y="140"/>
                      <a:pt x="96" y="140"/>
                      <a:pt x="96" y="140"/>
                    </a:cubicBezTo>
                    <a:cubicBezTo>
                      <a:pt x="96" y="149"/>
                      <a:pt x="103" y="156"/>
                      <a:pt x="112" y="156"/>
                    </a:cubicBezTo>
                    <a:cubicBezTo>
                      <a:pt x="121" y="156"/>
                      <a:pt x="129" y="149"/>
                      <a:pt x="129" y="140"/>
                    </a:cubicBezTo>
                    <a:cubicBezTo>
                      <a:pt x="129" y="64"/>
                      <a:pt x="129" y="64"/>
                      <a:pt x="129" y="64"/>
                    </a:cubicBezTo>
                    <a:cubicBezTo>
                      <a:pt x="195" y="138"/>
                      <a:pt x="195" y="138"/>
                      <a:pt x="195" y="138"/>
                    </a:cubicBezTo>
                    <a:cubicBezTo>
                      <a:pt x="200" y="144"/>
                      <a:pt x="210" y="146"/>
                      <a:pt x="216" y="140"/>
                    </a:cubicBezTo>
                    <a:cubicBezTo>
                      <a:pt x="223" y="135"/>
                      <a:pt x="224" y="126"/>
                      <a:pt x="219" y="11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Freeform 40"/>
              <p:cNvSpPr/>
              <p:nvPr/>
            </p:nvSpPr>
            <p:spPr bwMode="auto">
              <a:xfrm>
                <a:off x="7661367" y="3921044"/>
                <a:ext cx="1192355" cy="619633"/>
              </a:xfrm>
              <a:custGeom>
                <a:avLst/>
                <a:gdLst>
                  <a:gd name="T0" fmla="*/ 3 w 339"/>
                  <a:gd name="T1" fmla="*/ 169 h 176"/>
                  <a:gd name="T2" fmla="*/ 4 w 339"/>
                  <a:gd name="T3" fmla="*/ 155 h 176"/>
                  <a:gd name="T4" fmla="*/ 4 w 339"/>
                  <a:gd name="T5" fmla="*/ 155 h 176"/>
                  <a:gd name="T6" fmla="*/ 57 w 339"/>
                  <a:gd name="T7" fmla="*/ 102 h 176"/>
                  <a:gd name="T8" fmla="*/ 66 w 339"/>
                  <a:gd name="T9" fmla="*/ 99 h 176"/>
                  <a:gd name="T10" fmla="*/ 66 w 339"/>
                  <a:gd name="T11" fmla="*/ 99 h 176"/>
                  <a:gd name="T12" fmla="*/ 72 w 339"/>
                  <a:gd name="T13" fmla="*/ 105 h 176"/>
                  <a:gd name="T14" fmla="*/ 72 w 339"/>
                  <a:gd name="T15" fmla="*/ 105 h 176"/>
                  <a:gd name="T16" fmla="*/ 83 w 339"/>
                  <a:gd name="T17" fmla="*/ 144 h 176"/>
                  <a:gd name="T18" fmla="*/ 166 w 339"/>
                  <a:gd name="T19" fmla="*/ 12 h 176"/>
                  <a:gd name="T20" fmla="*/ 176 w 339"/>
                  <a:gd name="T21" fmla="*/ 7 h 176"/>
                  <a:gd name="T22" fmla="*/ 176 w 339"/>
                  <a:gd name="T23" fmla="*/ 7 h 176"/>
                  <a:gd name="T24" fmla="*/ 182 w 339"/>
                  <a:gd name="T25" fmla="*/ 16 h 176"/>
                  <a:gd name="T26" fmla="*/ 182 w 339"/>
                  <a:gd name="T27" fmla="*/ 16 h 176"/>
                  <a:gd name="T28" fmla="*/ 181 w 339"/>
                  <a:gd name="T29" fmla="*/ 99 h 176"/>
                  <a:gd name="T30" fmla="*/ 221 w 339"/>
                  <a:gd name="T31" fmla="*/ 59 h 176"/>
                  <a:gd name="T32" fmla="*/ 228 w 339"/>
                  <a:gd name="T33" fmla="*/ 57 h 176"/>
                  <a:gd name="T34" fmla="*/ 228 w 339"/>
                  <a:gd name="T35" fmla="*/ 57 h 176"/>
                  <a:gd name="T36" fmla="*/ 234 w 339"/>
                  <a:gd name="T37" fmla="*/ 61 h 176"/>
                  <a:gd name="T38" fmla="*/ 234 w 339"/>
                  <a:gd name="T39" fmla="*/ 61 h 176"/>
                  <a:gd name="T40" fmla="*/ 246 w 339"/>
                  <a:gd name="T41" fmla="*/ 84 h 176"/>
                  <a:gd name="T42" fmla="*/ 322 w 339"/>
                  <a:gd name="T43" fmla="*/ 5 h 176"/>
                  <a:gd name="T44" fmla="*/ 335 w 339"/>
                  <a:gd name="T45" fmla="*/ 4 h 176"/>
                  <a:gd name="T46" fmla="*/ 335 w 339"/>
                  <a:gd name="T47" fmla="*/ 4 h 176"/>
                  <a:gd name="T48" fmla="*/ 335 w 339"/>
                  <a:gd name="T49" fmla="*/ 18 h 176"/>
                  <a:gd name="T50" fmla="*/ 335 w 339"/>
                  <a:gd name="T51" fmla="*/ 18 h 176"/>
                  <a:gd name="T52" fmla="*/ 251 w 339"/>
                  <a:gd name="T53" fmla="*/ 106 h 176"/>
                  <a:gd name="T54" fmla="*/ 243 w 339"/>
                  <a:gd name="T55" fmla="*/ 110 h 176"/>
                  <a:gd name="T56" fmla="*/ 243 w 339"/>
                  <a:gd name="T57" fmla="*/ 110 h 176"/>
                  <a:gd name="T58" fmla="*/ 236 w 339"/>
                  <a:gd name="T59" fmla="*/ 106 h 176"/>
                  <a:gd name="T60" fmla="*/ 236 w 339"/>
                  <a:gd name="T61" fmla="*/ 106 h 176"/>
                  <a:gd name="T62" fmla="*/ 224 w 339"/>
                  <a:gd name="T63" fmla="*/ 81 h 176"/>
                  <a:gd name="T64" fmla="*/ 177 w 339"/>
                  <a:gd name="T65" fmla="*/ 126 h 176"/>
                  <a:gd name="T66" fmla="*/ 168 w 339"/>
                  <a:gd name="T67" fmla="*/ 127 h 176"/>
                  <a:gd name="T68" fmla="*/ 168 w 339"/>
                  <a:gd name="T69" fmla="*/ 127 h 176"/>
                  <a:gd name="T70" fmla="*/ 163 w 339"/>
                  <a:gd name="T71" fmla="*/ 119 h 176"/>
                  <a:gd name="T72" fmla="*/ 163 w 339"/>
                  <a:gd name="T73" fmla="*/ 119 h 176"/>
                  <a:gd name="T74" fmla="*/ 164 w 339"/>
                  <a:gd name="T75" fmla="*/ 49 h 176"/>
                  <a:gd name="T76" fmla="*/ 88 w 339"/>
                  <a:gd name="T77" fmla="*/ 171 h 176"/>
                  <a:gd name="T78" fmla="*/ 79 w 339"/>
                  <a:gd name="T79" fmla="*/ 176 h 176"/>
                  <a:gd name="T80" fmla="*/ 79 w 339"/>
                  <a:gd name="T81" fmla="*/ 176 h 176"/>
                  <a:gd name="T82" fmla="*/ 71 w 339"/>
                  <a:gd name="T83" fmla="*/ 170 h 176"/>
                  <a:gd name="T84" fmla="*/ 71 w 339"/>
                  <a:gd name="T85" fmla="*/ 170 h 176"/>
                  <a:gd name="T86" fmla="*/ 59 w 339"/>
                  <a:gd name="T87" fmla="*/ 126 h 176"/>
                  <a:gd name="T88" fmla="*/ 16 w 339"/>
                  <a:gd name="T89" fmla="*/ 170 h 176"/>
                  <a:gd name="T90" fmla="*/ 16 w 339"/>
                  <a:gd name="T91" fmla="*/ 170 h 176"/>
                  <a:gd name="T92" fmla="*/ 7 w 339"/>
                  <a:gd name="T93" fmla="*/ 172 h 176"/>
                  <a:gd name="T94" fmla="*/ 7 w 339"/>
                  <a:gd name="T95" fmla="*/ 172 h 176"/>
                  <a:gd name="T96" fmla="*/ 3 w 339"/>
                  <a:gd name="T97" fmla="*/ 1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9" h="176">
                    <a:moveTo>
                      <a:pt x="3" y="169"/>
                    </a:moveTo>
                    <a:cubicBezTo>
                      <a:pt x="0" y="166"/>
                      <a:pt x="0" y="159"/>
                      <a:pt x="4" y="155"/>
                    </a:cubicBezTo>
                    <a:cubicBezTo>
                      <a:pt x="4" y="155"/>
                      <a:pt x="4" y="155"/>
                      <a:pt x="4" y="155"/>
                    </a:cubicBezTo>
                    <a:cubicBezTo>
                      <a:pt x="57" y="102"/>
                      <a:pt x="57" y="102"/>
                      <a:pt x="57" y="102"/>
                    </a:cubicBezTo>
                    <a:cubicBezTo>
                      <a:pt x="60" y="99"/>
                      <a:pt x="63" y="98"/>
                      <a:pt x="66" y="99"/>
                    </a:cubicBezTo>
                    <a:cubicBezTo>
                      <a:pt x="66" y="99"/>
                      <a:pt x="66" y="99"/>
                      <a:pt x="66" y="99"/>
                    </a:cubicBezTo>
                    <a:cubicBezTo>
                      <a:pt x="69" y="100"/>
                      <a:pt x="71" y="102"/>
                      <a:pt x="72" y="105"/>
                    </a:cubicBezTo>
                    <a:cubicBezTo>
                      <a:pt x="72" y="105"/>
                      <a:pt x="72" y="105"/>
                      <a:pt x="72" y="105"/>
                    </a:cubicBezTo>
                    <a:cubicBezTo>
                      <a:pt x="83" y="144"/>
                      <a:pt x="83" y="144"/>
                      <a:pt x="83" y="144"/>
                    </a:cubicBezTo>
                    <a:cubicBezTo>
                      <a:pt x="166" y="12"/>
                      <a:pt x="166" y="12"/>
                      <a:pt x="166" y="12"/>
                    </a:cubicBezTo>
                    <a:cubicBezTo>
                      <a:pt x="168" y="8"/>
                      <a:pt x="172" y="6"/>
                      <a:pt x="176" y="7"/>
                    </a:cubicBezTo>
                    <a:cubicBezTo>
                      <a:pt x="176" y="7"/>
                      <a:pt x="176" y="7"/>
                      <a:pt x="176" y="7"/>
                    </a:cubicBezTo>
                    <a:cubicBezTo>
                      <a:pt x="180" y="8"/>
                      <a:pt x="182" y="12"/>
                      <a:pt x="182" y="16"/>
                    </a:cubicBezTo>
                    <a:cubicBezTo>
                      <a:pt x="182" y="16"/>
                      <a:pt x="182" y="16"/>
                      <a:pt x="182" y="16"/>
                    </a:cubicBezTo>
                    <a:cubicBezTo>
                      <a:pt x="181" y="99"/>
                      <a:pt x="181" y="99"/>
                      <a:pt x="181" y="99"/>
                    </a:cubicBezTo>
                    <a:cubicBezTo>
                      <a:pt x="221" y="59"/>
                      <a:pt x="221" y="59"/>
                      <a:pt x="221" y="59"/>
                    </a:cubicBezTo>
                    <a:cubicBezTo>
                      <a:pt x="223" y="57"/>
                      <a:pt x="226" y="57"/>
                      <a:pt x="228" y="57"/>
                    </a:cubicBezTo>
                    <a:cubicBezTo>
                      <a:pt x="228" y="57"/>
                      <a:pt x="228" y="57"/>
                      <a:pt x="228" y="57"/>
                    </a:cubicBezTo>
                    <a:cubicBezTo>
                      <a:pt x="231" y="58"/>
                      <a:pt x="233" y="59"/>
                      <a:pt x="234" y="61"/>
                    </a:cubicBezTo>
                    <a:cubicBezTo>
                      <a:pt x="234" y="61"/>
                      <a:pt x="234" y="61"/>
                      <a:pt x="234" y="61"/>
                    </a:cubicBezTo>
                    <a:cubicBezTo>
                      <a:pt x="246" y="84"/>
                      <a:pt x="246" y="84"/>
                      <a:pt x="246" y="84"/>
                    </a:cubicBezTo>
                    <a:cubicBezTo>
                      <a:pt x="322" y="5"/>
                      <a:pt x="322" y="5"/>
                      <a:pt x="322" y="5"/>
                    </a:cubicBezTo>
                    <a:cubicBezTo>
                      <a:pt x="326" y="1"/>
                      <a:pt x="331" y="0"/>
                      <a:pt x="335" y="4"/>
                    </a:cubicBezTo>
                    <a:cubicBezTo>
                      <a:pt x="335" y="4"/>
                      <a:pt x="335" y="4"/>
                      <a:pt x="335" y="4"/>
                    </a:cubicBezTo>
                    <a:cubicBezTo>
                      <a:pt x="339" y="8"/>
                      <a:pt x="339" y="14"/>
                      <a:pt x="335" y="18"/>
                    </a:cubicBezTo>
                    <a:cubicBezTo>
                      <a:pt x="335" y="18"/>
                      <a:pt x="335" y="18"/>
                      <a:pt x="335" y="18"/>
                    </a:cubicBezTo>
                    <a:cubicBezTo>
                      <a:pt x="251" y="106"/>
                      <a:pt x="251" y="106"/>
                      <a:pt x="251" y="106"/>
                    </a:cubicBezTo>
                    <a:cubicBezTo>
                      <a:pt x="249" y="109"/>
                      <a:pt x="246" y="110"/>
                      <a:pt x="243" y="110"/>
                    </a:cubicBezTo>
                    <a:cubicBezTo>
                      <a:pt x="243" y="110"/>
                      <a:pt x="243" y="110"/>
                      <a:pt x="243" y="110"/>
                    </a:cubicBezTo>
                    <a:cubicBezTo>
                      <a:pt x="240" y="110"/>
                      <a:pt x="238" y="108"/>
                      <a:pt x="236" y="106"/>
                    </a:cubicBezTo>
                    <a:cubicBezTo>
                      <a:pt x="236" y="106"/>
                      <a:pt x="236" y="106"/>
                      <a:pt x="236" y="106"/>
                    </a:cubicBezTo>
                    <a:cubicBezTo>
                      <a:pt x="224" y="81"/>
                      <a:pt x="224" y="81"/>
                      <a:pt x="224" y="81"/>
                    </a:cubicBezTo>
                    <a:cubicBezTo>
                      <a:pt x="177" y="126"/>
                      <a:pt x="177" y="126"/>
                      <a:pt x="177" y="126"/>
                    </a:cubicBezTo>
                    <a:cubicBezTo>
                      <a:pt x="174" y="128"/>
                      <a:pt x="171" y="129"/>
                      <a:pt x="168" y="127"/>
                    </a:cubicBezTo>
                    <a:cubicBezTo>
                      <a:pt x="168" y="127"/>
                      <a:pt x="168" y="127"/>
                      <a:pt x="168" y="127"/>
                    </a:cubicBezTo>
                    <a:cubicBezTo>
                      <a:pt x="165" y="126"/>
                      <a:pt x="163" y="123"/>
                      <a:pt x="163" y="119"/>
                    </a:cubicBezTo>
                    <a:cubicBezTo>
                      <a:pt x="163" y="119"/>
                      <a:pt x="163" y="119"/>
                      <a:pt x="163" y="119"/>
                    </a:cubicBezTo>
                    <a:cubicBezTo>
                      <a:pt x="164" y="49"/>
                      <a:pt x="164" y="49"/>
                      <a:pt x="164" y="49"/>
                    </a:cubicBezTo>
                    <a:cubicBezTo>
                      <a:pt x="88" y="171"/>
                      <a:pt x="88" y="171"/>
                      <a:pt x="88" y="171"/>
                    </a:cubicBezTo>
                    <a:cubicBezTo>
                      <a:pt x="86" y="174"/>
                      <a:pt x="82" y="176"/>
                      <a:pt x="79" y="176"/>
                    </a:cubicBezTo>
                    <a:cubicBezTo>
                      <a:pt x="79" y="176"/>
                      <a:pt x="79" y="176"/>
                      <a:pt x="79" y="176"/>
                    </a:cubicBezTo>
                    <a:cubicBezTo>
                      <a:pt x="75" y="176"/>
                      <a:pt x="72" y="173"/>
                      <a:pt x="71" y="170"/>
                    </a:cubicBezTo>
                    <a:cubicBezTo>
                      <a:pt x="71" y="170"/>
                      <a:pt x="71" y="170"/>
                      <a:pt x="71" y="170"/>
                    </a:cubicBezTo>
                    <a:cubicBezTo>
                      <a:pt x="59" y="126"/>
                      <a:pt x="59" y="126"/>
                      <a:pt x="59" y="126"/>
                    </a:cubicBezTo>
                    <a:cubicBezTo>
                      <a:pt x="16" y="170"/>
                      <a:pt x="16" y="170"/>
                      <a:pt x="16" y="170"/>
                    </a:cubicBezTo>
                    <a:cubicBezTo>
                      <a:pt x="16" y="170"/>
                      <a:pt x="16" y="170"/>
                      <a:pt x="16" y="170"/>
                    </a:cubicBezTo>
                    <a:cubicBezTo>
                      <a:pt x="14" y="172"/>
                      <a:pt x="10" y="173"/>
                      <a:pt x="7" y="172"/>
                    </a:cubicBezTo>
                    <a:cubicBezTo>
                      <a:pt x="7" y="172"/>
                      <a:pt x="7" y="172"/>
                      <a:pt x="7" y="172"/>
                    </a:cubicBezTo>
                    <a:cubicBezTo>
                      <a:pt x="6" y="172"/>
                      <a:pt x="4" y="171"/>
                      <a:pt x="3" y="16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sp>
        <p:nvSpPr>
          <p:cNvPr id="37" name="TextBox 36"/>
          <p:cNvSpPr txBox="1"/>
          <p:nvPr/>
        </p:nvSpPr>
        <p:spPr>
          <a:xfrm>
            <a:off x="4796735" y="1799840"/>
            <a:ext cx="3564396" cy="1401538"/>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减少歧义，也就是确定系统的边界、目标及功能</a:t>
            </a:r>
            <a:endParaRPr lang="en-US"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endParaRPr lang="en-US"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发挥创造力，也就是创建概念</a:t>
            </a:r>
            <a:endPar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endParaRPr lang="en-US"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管理复杂度，也就是为系统选定一种分解方案</a:t>
            </a:r>
            <a:endPar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endPar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38" name="矩形 37"/>
          <p:cNvSpPr/>
          <p:nvPr/>
        </p:nvSpPr>
        <p:spPr>
          <a:xfrm>
            <a:off x="4788024" y="1352388"/>
            <a:ext cx="3672408" cy="369332"/>
          </a:xfrm>
          <a:prstGeom prst="rect">
            <a:avLst/>
          </a:prstGeom>
          <a:noFill/>
        </p:spPr>
        <p:txBody>
          <a:bodyPr wrap="square">
            <a:spAutoFit/>
          </a:bodyPr>
          <a:lstStyle/>
          <a:p>
            <a:r>
              <a:rPr lang="zh-CN" altLang="en-US" b="1" dirty="0">
                <a:solidFill>
                  <a:schemeClr val="accent6">
                    <a:lumMod val="75000"/>
                  </a:schemeClr>
                </a:solidFill>
                <a:latin typeface="黑体" panose="02010609060101010101" pitchFamily="49" charset="-122"/>
                <a:ea typeface="黑体" panose="02010609060101010101" pitchFamily="49" charset="-122"/>
              </a:rPr>
              <a:t>解决歧义，专注创新，简化复杂度</a:t>
            </a:r>
            <a:endParaRPr lang="zh-CN" altLang="en-US" b="1" dirty="0">
              <a:solidFill>
                <a:schemeClr val="accent6">
                  <a:lumMod val="75000"/>
                </a:schemeClr>
              </a:solidFill>
              <a:latin typeface="黑体" panose="02010609060101010101" pitchFamily="49" charset="-122"/>
              <a:ea typeface="黑体" panose="02010609060101010101" pitchFamily="49" charset="-122"/>
            </a:endParaRPr>
          </a:p>
        </p:txBody>
      </p:sp>
      <p:sp>
        <p:nvSpPr>
          <p:cNvPr id="39" name="矩形 38"/>
          <p:cNvSpPr/>
          <p:nvPr/>
        </p:nvSpPr>
        <p:spPr>
          <a:xfrm>
            <a:off x="0" y="366036"/>
            <a:ext cx="3203848" cy="523220"/>
          </a:xfrm>
          <a:prstGeom prst="rect">
            <a:avLst/>
          </a:prstGeom>
        </p:spPr>
        <p:txBody>
          <a:bodyPr wrap="square">
            <a:spAutoFit/>
          </a:bodyPr>
          <a:lstStyle/>
          <a:p>
            <a:pPr>
              <a:defRPr/>
            </a:pPr>
            <a:r>
              <a:rPr lang="zh-CN" altLang="en-US" sz="2800" b="1" dirty="0">
                <a:solidFill>
                  <a:schemeClr val="bg1"/>
                </a:solidFill>
              </a:rPr>
              <a:t>架构师</a:t>
            </a:r>
            <a:endParaRPr lang="zh-CN" altLang="en-US" sz="2800" b="1" dirty="0">
              <a:solidFill>
                <a:schemeClr val="bg1"/>
              </a:solidFill>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0-#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750" fill="hold"/>
                                        <p:tgtEl>
                                          <p:spTgt spid="36"/>
                                        </p:tgtEl>
                                        <p:attrNameLst>
                                          <p:attrName>ppt_x</p:attrName>
                                        </p:attrNameLst>
                                      </p:cBhvr>
                                      <p:tavLst>
                                        <p:tav tm="0">
                                          <p:val>
                                            <p:strVal val="0-#ppt_w/2"/>
                                          </p:val>
                                        </p:tav>
                                        <p:tav tm="100000">
                                          <p:val>
                                            <p:strVal val="#ppt_x"/>
                                          </p:val>
                                        </p:tav>
                                      </p:tavLst>
                                    </p:anim>
                                    <p:anim calcmode="lin" valueType="num">
                                      <p:cBhvr additive="base">
                                        <p:cTn id="13" dur="750" fill="hold"/>
                                        <p:tgtEl>
                                          <p:spTgt spid="36"/>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750" fill="hold"/>
                                        <p:tgtEl>
                                          <p:spTgt spid="3"/>
                                        </p:tgtEl>
                                        <p:attrNameLst>
                                          <p:attrName>ppt_x</p:attrName>
                                        </p:attrNameLst>
                                      </p:cBhvr>
                                      <p:tavLst>
                                        <p:tav tm="0">
                                          <p:val>
                                            <p:strVal val="0-#ppt_w/2"/>
                                          </p:val>
                                        </p:tav>
                                        <p:tav tm="100000">
                                          <p:val>
                                            <p:strVal val="#ppt_x"/>
                                          </p:val>
                                        </p:tav>
                                      </p:tavLst>
                                    </p:anim>
                                    <p:anim calcmode="lin" valueType="num">
                                      <p:cBhvr additive="base">
                                        <p:cTn id="17" dur="750" fill="hold"/>
                                        <p:tgtEl>
                                          <p:spTgt spid="3"/>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1000" fill="hold"/>
                                        <p:tgtEl>
                                          <p:spTgt spid="38"/>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2" presetClass="entr" presetSubtype="0"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anim calcmode="lin" valueType="num">
                                      <p:cBhvr>
                                        <p:cTn id="28" dur="1000" fill="hold"/>
                                        <p:tgtEl>
                                          <p:spTgt spid="37"/>
                                        </p:tgtEl>
                                        <p:attrNameLst>
                                          <p:attrName>ppt_x</p:attrName>
                                        </p:attrNameLst>
                                      </p:cBhvr>
                                      <p:tavLst>
                                        <p:tav tm="0">
                                          <p:val>
                                            <p:strVal val="#ppt_x"/>
                                          </p:val>
                                        </p:tav>
                                        <p:tav tm="100000">
                                          <p:val>
                                            <p:strVal val="#ppt_x"/>
                                          </p:val>
                                        </p:tav>
                                      </p:tavLst>
                                    </p:anim>
                                    <p:anim calcmode="lin" valueType="num">
                                      <p:cBhvr>
                                        <p:cTn id="2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400110"/>
          </a:xfrm>
          <a:prstGeom prst="rect">
            <a:avLst/>
          </a:prstGeom>
        </p:spPr>
        <p:txBody>
          <a:bodyPr wrap="square">
            <a:spAutoFit/>
          </a:bodyPr>
          <a:lstStyle/>
          <a:p>
            <a:pPr>
              <a:defRPr/>
            </a:pPr>
            <a:r>
              <a:rPr lang="zh-CN" altLang="en-US" sz="2000" b="1" dirty="0">
                <a:solidFill>
                  <a:schemeClr val="bg1"/>
                </a:solidFill>
              </a:rPr>
              <a:t>系统架构原则</a:t>
            </a:r>
            <a:endParaRPr lang="zh-CN" altLang="en-US" sz="2000" dirty="0">
              <a:solidFill>
                <a:schemeClr val="bg1"/>
              </a:solidFill>
            </a:endParaRPr>
          </a:p>
        </p:txBody>
      </p:sp>
      <p:grpSp>
        <p:nvGrpSpPr>
          <p:cNvPr id="7" name="组合 6"/>
          <p:cNvGrpSpPr/>
          <p:nvPr/>
        </p:nvGrpSpPr>
        <p:grpSpPr>
          <a:xfrm>
            <a:off x="630085" y="1203598"/>
            <a:ext cx="1440160" cy="1440160"/>
            <a:chOff x="630085" y="1203598"/>
            <a:chExt cx="1440160" cy="1440160"/>
          </a:xfrm>
        </p:grpSpPr>
        <p:sp>
          <p:nvSpPr>
            <p:cNvPr id="3" name="椭圆 2"/>
            <p:cNvSpPr/>
            <p:nvPr/>
          </p:nvSpPr>
          <p:spPr>
            <a:xfrm>
              <a:off x="630085" y="1203598"/>
              <a:ext cx="1440160" cy="144016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3" descr="C:\Users\Jonahs\Dropbox\Projects SCOTT\MEET Windows Azure\source\Background\tile-icon-bigdata.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1700" y="1485327"/>
              <a:ext cx="876930" cy="876702"/>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2627784" y="1581929"/>
            <a:ext cx="5256584" cy="585610"/>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系统架构的早期阶段充满了歧义。架构师必须解决这种歧义，以便给架构团队定出目标，并持续更新该目标</a:t>
            </a:r>
            <a:endPar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6" name="矩形 5"/>
          <p:cNvSpPr/>
          <p:nvPr/>
        </p:nvSpPr>
        <p:spPr>
          <a:xfrm>
            <a:off x="2267744" y="1203598"/>
            <a:ext cx="1114408" cy="369332"/>
          </a:xfrm>
          <a:prstGeom prst="rect">
            <a:avLst/>
          </a:prstGeom>
        </p:spPr>
        <p:txBody>
          <a:bodyPr wrap="none">
            <a:spAutoFit/>
          </a:bodyPr>
          <a:lstStyle/>
          <a:p>
            <a:r>
              <a:rPr lang="zh-CN" altLang="en-US" b="1" dirty="0">
                <a:solidFill>
                  <a:schemeClr val="accent6">
                    <a:lumMod val="75000"/>
                  </a:schemeClr>
                </a:solidFill>
                <a:latin typeface="黑体" panose="02010609060101010101" pitchFamily="49" charset="-122"/>
                <a:ea typeface="黑体" panose="02010609060101010101" pitchFamily="49" charset="-122"/>
              </a:rPr>
              <a:t>歧义原则</a:t>
            </a:r>
            <a:endParaRPr lang="zh-CN" altLang="en-US" b="1" dirty="0">
              <a:solidFill>
                <a:schemeClr val="accent6">
                  <a:lumMod val="75000"/>
                </a:schemeClr>
              </a:solidFill>
              <a:latin typeface="黑体" panose="02010609060101010101" pitchFamily="49" charset="-122"/>
              <a:ea typeface="黑体" panose="02010609060101010101" pitchFamily="49" charset="-122"/>
            </a:endParaRPr>
          </a:p>
        </p:txBody>
      </p:sp>
      <p:grpSp>
        <p:nvGrpSpPr>
          <p:cNvPr id="12" name="组合 11"/>
          <p:cNvGrpSpPr/>
          <p:nvPr/>
        </p:nvGrpSpPr>
        <p:grpSpPr>
          <a:xfrm>
            <a:off x="6804248" y="3219822"/>
            <a:ext cx="1080120" cy="1080120"/>
            <a:chOff x="6804248" y="3219822"/>
            <a:chExt cx="1080120" cy="1080120"/>
          </a:xfrm>
        </p:grpSpPr>
        <p:sp>
          <p:nvSpPr>
            <p:cNvPr id="8" name="椭圆 7"/>
            <p:cNvSpPr/>
            <p:nvPr/>
          </p:nvSpPr>
          <p:spPr>
            <a:xfrm>
              <a:off x="6804248" y="3219822"/>
              <a:ext cx="1080120" cy="108012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4"/>
            <p:cNvSpPr>
              <a:spLocks noEditPoints="1"/>
            </p:cNvSpPr>
            <p:nvPr/>
          </p:nvSpPr>
          <p:spPr bwMode="black">
            <a:xfrm>
              <a:off x="7126472" y="3566406"/>
              <a:ext cx="501595" cy="445504"/>
            </a:xfrm>
            <a:custGeom>
              <a:avLst/>
              <a:gdLst>
                <a:gd name="T0" fmla="*/ 195 w 300"/>
                <a:gd name="T1" fmla="*/ 217 h 266"/>
                <a:gd name="T2" fmla="*/ 196 w 300"/>
                <a:gd name="T3" fmla="*/ 227 h 266"/>
                <a:gd name="T4" fmla="*/ 149 w 300"/>
                <a:gd name="T5" fmla="*/ 266 h 266"/>
                <a:gd name="T6" fmla="*/ 8 w 300"/>
                <a:gd name="T7" fmla="*/ 116 h 266"/>
                <a:gd name="T8" fmla="*/ 0 w 300"/>
                <a:gd name="T9" fmla="*/ 78 h 266"/>
                <a:gd name="T10" fmla="*/ 78 w 300"/>
                <a:gd name="T11" fmla="*/ 0 h 266"/>
                <a:gd name="T12" fmla="*/ 150 w 300"/>
                <a:gd name="T13" fmla="*/ 48 h 266"/>
                <a:gd name="T14" fmla="*/ 222 w 300"/>
                <a:gd name="T15" fmla="*/ 0 h 266"/>
                <a:gd name="T16" fmla="*/ 300 w 300"/>
                <a:gd name="T17" fmla="*/ 78 h 266"/>
                <a:gd name="T18" fmla="*/ 292 w 300"/>
                <a:gd name="T19" fmla="*/ 116 h 266"/>
                <a:gd name="T20" fmla="*/ 262 w 300"/>
                <a:gd name="T21" fmla="*/ 162 h 266"/>
                <a:gd name="T22" fmla="*/ 251 w 300"/>
                <a:gd name="T23" fmla="*/ 161 h 266"/>
                <a:gd name="T24" fmla="*/ 195 w 300"/>
                <a:gd name="T25" fmla="*/ 217 h 266"/>
                <a:gd name="T26" fmla="*/ 257 w 300"/>
                <a:gd name="T27" fmla="*/ 211 h 266"/>
                <a:gd name="T28" fmla="*/ 275 w 300"/>
                <a:gd name="T29" fmla="*/ 211 h 266"/>
                <a:gd name="T30" fmla="*/ 275 w 300"/>
                <a:gd name="T31" fmla="*/ 223 h 266"/>
                <a:gd name="T32" fmla="*/ 257 w 300"/>
                <a:gd name="T33" fmla="*/ 223 h 266"/>
                <a:gd name="T34" fmla="*/ 257 w 300"/>
                <a:gd name="T35" fmla="*/ 241 h 266"/>
                <a:gd name="T36" fmla="*/ 245 w 300"/>
                <a:gd name="T37" fmla="*/ 241 h 266"/>
                <a:gd name="T38" fmla="*/ 245 w 300"/>
                <a:gd name="T39" fmla="*/ 223 h 266"/>
                <a:gd name="T40" fmla="*/ 227 w 300"/>
                <a:gd name="T41" fmla="*/ 223 h 266"/>
                <a:gd name="T42" fmla="*/ 227 w 300"/>
                <a:gd name="T43" fmla="*/ 211 h 266"/>
                <a:gd name="T44" fmla="*/ 245 w 300"/>
                <a:gd name="T45" fmla="*/ 211 h 266"/>
                <a:gd name="T46" fmla="*/ 245 w 300"/>
                <a:gd name="T47" fmla="*/ 193 h 266"/>
                <a:gd name="T48" fmla="*/ 257 w 300"/>
                <a:gd name="T49" fmla="*/ 193 h 266"/>
                <a:gd name="T50" fmla="*/ 257 w 300"/>
                <a:gd name="T51" fmla="*/ 211 h 266"/>
                <a:gd name="T52" fmla="*/ 251 w 300"/>
                <a:gd name="T53" fmla="*/ 258 h 266"/>
                <a:gd name="T54" fmla="*/ 210 w 300"/>
                <a:gd name="T55" fmla="*/ 217 h 266"/>
                <a:gd name="T56" fmla="*/ 251 w 300"/>
                <a:gd name="T57" fmla="*/ 176 h 266"/>
                <a:gd name="T58" fmla="*/ 293 w 300"/>
                <a:gd name="T59" fmla="*/ 217 h 266"/>
                <a:gd name="T60" fmla="*/ 251 w 300"/>
                <a:gd name="T61" fmla="*/ 258 h 266"/>
                <a:gd name="T62" fmla="*/ 251 w 300"/>
                <a:gd name="T63" fmla="*/ 168 h 266"/>
                <a:gd name="T64" fmla="*/ 203 w 300"/>
                <a:gd name="T65" fmla="*/ 217 h 266"/>
                <a:gd name="T66" fmla="*/ 251 w 300"/>
                <a:gd name="T67" fmla="*/ 266 h 266"/>
                <a:gd name="T68" fmla="*/ 300 w 300"/>
                <a:gd name="T69" fmla="*/ 217 h 266"/>
                <a:gd name="T70" fmla="*/ 251 w 300"/>
                <a:gd name="T71" fmla="*/ 168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 h="266">
                  <a:moveTo>
                    <a:pt x="195" y="217"/>
                  </a:moveTo>
                  <a:cubicBezTo>
                    <a:pt x="195" y="221"/>
                    <a:pt x="195" y="224"/>
                    <a:pt x="196" y="227"/>
                  </a:cubicBezTo>
                  <a:cubicBezTo>
                    <a:pt x="170" y="250"/>
                    <a:pt x="149" y="266"/>
                    <a:pt x="149" y="266"/>
                  </a:cubicBezTo>
                  <a:cubicBezTo>
                    <a:pt x="149" y="266"/>
                    <a:pt x="32" y="176"/>
                    <a:pt x="8" y="116"/>
                  </a:cubicBezTo>
                  <a:cubicBezTo>
                    <a:pt x="4" y="106"/>
                    <a:pt x="0" y="90"/>
                    <a:pt x="0" y="78"/>
                  </a:cubicBezTo>
                  <a:cubicBezTo>
                    <a:pt x="0" y="35"/>
                    <a:pt x="35" y="0"/>
                    <a:pt x="78" y="0"/>
                  </a:cubicBezTo>
                  <a:cubicBezTo>
                    <a:pt x="110" y="0"/>
                    <a:pt x="138" y="20"/>
                    <a:pt x="150" y="48"/>
                  </a:cubicBezTo>
                  <a:cubicBezTo>
                    <a:pt x="162" y="20"/>
                    <a:pt x="190" y="0"/>
                    <a:pt x="222" y="0"/>
                  </a:cubicBezTo>
                  <a:cubicBezTo>
                    <a:pt x="265" y="0"/>
                    <a:pt x="300" y="35"/>
                    <a:pt x="300" y="78"/>
                  </a:cubicBezTo>
                  <a:cubicBezTo>
                    <a:pt x="300" y="91"/>
                    <a:pt x="296" y="106"/>
                    <a:pt x="292" y="116"/>
                  </a:cubicBezTo>
                  <a:cubicBezTo>
                    <a:pt x="287" y="130"/>
                    <a:pt x="275" y="146"/>
                    <a:pt x="262" y="162"/>
                  </a:cubicBezTo>
                  <a:cubicBezTo>
                    <a:pt x="258" y="161"/>
                    <a:pt x="255" y="161"/>
                    <a:pt x="251" y="161"/>
                  </a:cubicBezTo>
                  <a:cubicBezTo>
                    <a:pt x="220" y="161"/>
                    <a:pt x="195" y="186"/>
                    <a:pt x="195" y="217"/>
                  </a:cubicBezTo>
                  <a:close/>
                  <a:moveTo>
                    <a:pt x="257" y="211"/>
                  </a:moveTo>
                  <a:cubicBezTo>
                    <a:pt x="275" y="211"/>
                    <a:pt x="275" y="211"/>
                    <a:pt x="275" y="211"/>
                  </a:cubicBezTo>
                  <a:cubicBezTo>
                    <a:pt x="275" y="223"/>
                    <a:pt x="275" y="223"/>
                    <a:pt x="275" y="223"/>
                  </a:cubicBezTo>
                  <a:cubicBezTo>
                    <a:pt x="257" y="223"/>
                    <a:pt x="257" y="223"/>
                    <a:pt x="257" y="223"/>
                  </a:cubicBezTo>
                  <a:cubicBezTo>
                    <a:pt x="257" y="241"/>
                    <a:pt x="257" y="241"/>
                    <a:pt x="257" y="241"/>
                  </a:cubicBezTo>
                  <a:cubicBezTo>
                    <a:pt x="245" y="241"/>
                    <a:pt x="245" y="241"/>
                    <a:pt x="245" y="241"/>
                  </a:cubicBezTo>
                  <a:cubicBezTo>
                    <a:pt x="245" y="223"/>
                    <a:pt x="245" y="223"/>
                    <a:pt x="245" y="223"/>
                  </a:cubicBezTo>
                  <a:cubicBezTo>
                    <a:pt x="227" y="223"/>
                    <a:pt x="227" y="223"/>
                    <a:pt x="227" y="223"/>
                  </a:cubicBezTo>
                  <a:cubicBezTo>
                    <a:pt x="227" y="211"/>
                    <a:pt x="227" y="211"/>
                    <a:pt x="227" y="211"/>
                  </a:cubicBezTo>
                  <a:cubicBezTo>
                    <a:pt x="245" y="211"/>
                    <a:pt x="245" y="211"/>
                    <a:pt x="245" y="211"/>
                  </a:cubicBezTo>
                  <a:cubicBezTo>
                    <a:pt x="245" y="193"/>
                    <a:pt x="245" y="193"/>
                    <a:pt x="245" y="193"/>
                  </a:cubicBezTo>
                  <a:cubicBezTo>
                    <a:pt x="257" y="193"/>
                    <a:pt x="257" y="193"/>
                    <a:pt x="257" y="193"/>
                  </a:cubicBezTo>
                  <a:lnTo>
                    <a:pt x="257" y="211"/>
                  </a:lnTo>
                  <a:close/>
                  <a:moveTo>
                    <a:pt x="251" y="258"/>
                  </a:moveTo>
                  <a:cubicBezTo>
                    <a:pt x="229" y="258"/>
                    <a:pt x="210" y="240"/>
                    <a:pt x="210" y="217"/>
                  </a:cubicBezTo>
                  <a:cubicBezTo>
                    <a:pt x="210" y="194"/>
                    <a:pt x="229" y="176"/>
                    <a:pt x="251" y="176"/>
                  </a:cubicBezTo>
                  <a:cubicBezTo>
                    <a:pt x="274" y="176"/>
                    <a:pt x="293" y="194"/>
                    <a:pt x="293" y="217"/>
                  </a:cubicBezTo>
                  <a:cubicBezTo>
                    <a:pt x="293" y="240"/>
                    <a:pt x="274" y="258"/>
                    <a:pt x="251" y="258"/>
                  </a:cubicBezTo>
                  <a:close/>
                  <a:moveTo>
                    <a:pt x="251" y="168"/>
                  </a:moveTo>
                  <a:cubicBezTo>
                    <a:pt x="224" y="168"/>
                    <a:pt x="203" y="190"/>
                    <a:pt x="203" y="217"/>
                  </a:cubicBezTo>
                  <a:cubicBezTo>
                    <a:pt x="203" y="244"/>
                    <a:pt x="224" y="266"/>
                    <a:pt x="251" y="266"/>
                  </a:cubicBezTo>
                  <a:cubicBezTo>
                    <a:pt x="278" y="266"/>
                    <a:pt x="300" y="244"/>
                    <a:pt x="300" y="217"/>
                  </a:cubicBezTo>
                  <a:cubicBezTo>
                    <a:pt x="300" y="190"/>
                    <a:pt x="278" y="168"/>
                    <a:pt x="251" y="168"/>
                  </a:cubicBezTo>
                  <a:close/>
                </a:path>
              </a:pathLst>
            </a:custGeom>
            <a:solidFill>
              <a:schemeClr val="bg1"/>
            </a:solidFill>
            <a:ln>
              <a:noFill/>
            </a:ln>
          </p:spPr>
          <p:txBody>
            <a:bodyPr vert="horz" wrap="square" lIns="83943" tIns="41972" rIns="83943" bIns="41972"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1400">
                <a:latin typeface="Segoe UI" pitchFamily="34" charset="0"/>
              </a:endParaRPr>
            </a:p>
          </p:txBody>
        </p:sp>
      </p:grpSp>
      <p:sp>
        <p:nvSpPr>
          <p:cNvPr id="10" name="TextBox 9"/>
          <p:cNvSpPr txBox="1"/>
          <p:nvPr/>
        </p:nvSpPr>
        <p:spPr>
          <a:xfrm>
            <a:off x="1403648" y="3258243"/>
            <a:ext cx="5256584" cy="327077"/>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架构师的角色是解决歧义，专注创新，并简化复杂度</a:t>
            </a:r>
            <a:endPar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11" name="矩形 10"/>
          <p:cNvSpPr/>
          <p:nvPr/>
        </p:nvSpPr>
        <p:spPr>
          <a:xfrm>
            <a:off x="1043608" y="2879912"/>
            <a:ext cx="1811714" cy="369332"/>
          </a:xfrm>
          <a:prstGeom prst="rect">
            <a:avLst/>
          </a:prstGeom>
        </p:spPr>
        <p:txBody>
          <a:bodyPr wrap="none">
            <a:spAutoFit/>
          </a:bodyPr>
          <a:lstStyle/>
          <a:p>
            <a:r>
              <a:rPr lang="zh-CN" altLang="en-US" b="1" dirty="0">
                <a:solidFill>
                  <a:srgbClr val="31859C"/>
                </a:solidFill>
                <a:latin typeface="黑体" panose="02010609060101010101" pitchFamily="49" charset="-122"/>
                <a:ea typeface="黑体" panose="02010609060101010101" pitchFamily="49" charset="-122"/>
              </a:rPr>
              <a:t>架构师角色原则</a:t>
            </a:r>
            <a:endParaRPr lang="zh-CN" altLang="en-US" b="1" dirty="0">
              <a:solidFill>
                <a:srgbClr val="31859C"/>
              </a:solidFill>
              <a:latin typeface="黑体" panose="02010609060101010101" pitchFamily="49" charset="-122"/>
              <a:ea typeface="黑体" panose="02010609060101010101" pitchFamily="49" charset="-122"/>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childTnLst>
                                </p:cTn>
                              </p:par>
                            </p:childTnLst>
                          </p:cTn>
                        </p:par>
                        <p:par>
                          <p:cTn id="22" fill="hold">
                            <p:stCondLst>
                              <p:cond delay="3500"/>
                            </p:stCondLst>
                            <p:childTnLst>
                              <p:par>
                                <p:cTn id="23" presetID="2" presetClass="entr" presetSubtype="2"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1+#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childTnLst>
                                </p:cTn>
                              </p:par>
                            </p:childTnLst>
                          </p:cTn>
                        </p:par>
                        <p:par>
                          <p:cTn id="31" fill="hold">
                            <p:stCondLst>
                              <p:cond delay="50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523220"/>
          </a:xfrm>
          <a:prstGeom prst="rect">
            <a:avLst/>
          </a:prstGeom>
        </p:spPr>
        <p:txBody>
          <a:bodyPr wrap="square">
            <a:spAutoFit/>
          </a:bodyPr>
          <a:lstStyle/>
          <a:p>
            <a:pPr>
              <a:defRPr/>
            </a:pPr>
            <a:r>
              <a:rPr lang="zh-CN" altLang="en-US" sz="2800" b="1" dirty="0">
                <a:solidFill>
                  <a:schemeClr val="bg1"/>
                </a:solidFill>
              </a:rPr>
              <a:t>架构决策原则</a:t>
            </a:r>
            <a:endParaRPr lang="zh-CN" altLang="en-US" sz="2800" b="1" dirty="0">
              <a:solidFill>
                <a:schemeClr val="bg1"/>
              </a:solidFill>
            </a:endParaRPr>
          </a:p>
        </p:txBody>
      </p:sp>
      <p:grpSp>
        <p:nvGrpSpPr>
          <p:cNvPr id="26" name="组合 25"/>
          <p:cNvGrpSpPr/>
          <p:nvPr/>
        </p:nvGrpSpPr>
        <p:grpSpPr>
          <a:xfrm>
            <a:off x="5949568" y="1995686"/>
            <a:ext cx="2198860" cy="1512168"/>
            <a:chOff x="5949568" y="1995686"/>
            <a:chExt cx="2198860" cy="1512168"/>
          </a:xfrm>
        </p:grpSpPr>
        <p:sp>
          <p:nvSpPr>
            <p:cNvPr id="15" name="矩形标注 14"/>
            <p:cNvSpPr/>
            <p:nvPr/>
          </p:nvSpPr>
          <p:spPr>
            <a:xfrm>
              <a:off x="5949568" y="1995686"/>
              <a:ext cx="2169656" cy="1512168"/>
            </a:xfrm>
            <a:prstGeom prst="wedgeRectCallout">
              <a:avLst>
                <a:gd name="adj1" fmla="val -49591"/>
                <a:gd name="adj2" fmla="val 74594"/>
              </a:avLst>
            </a:prstGeom>
            <a:solidFill>
              <a:srgbClr val="F2F2F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5978772" y="2473061"/>
              <a:ext cx="2169656" cy="736740"/>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要尽早找出架构决策点，并谨慎作出决策</a:t>
              </a:r>
              <a:endPar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endParaRPr lang="en-GB"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pic>
          <p:nvPicPr>
            <p:cNvPr id="3074" name="Picture 2" descr="C:\Documents and Settings\Administrator\桌面\睿泰集团员工培养计划-解决方案部-JYY\其他\PPT素材\图标\平面小图标\2\504786.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40352" y="3139070"/>
              <a:ext cx="304800" cy="304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组合 24"/>
          <p:cNvGrpSpPr/>
          <p:nvPr/>
        </p:nvGrpSpPr>
        <p:grpSpPr>
          <a:xfrm>
            <a:off x="3166239" y="1220604"/>
            <a:ext cx="2199924" cy="1512168"/>
            <a:chOff x="3166239" y="1220604"/>
            <a:chExt cx="2199924" cy="1512168"/>
          </a:xfrm>
        </p:grpSpPr>
        <p:sp>
          <p:nvSpPr>
            <p:cNvPr id="14" name="矩形标注 13"/>
            <p:cNvSpPr/>
            <p:nvPr/>
          </p:nvSpPr>
          <p:spPr>
            <a:xfrm>
              <a:off x="3166239" y="1220604"/>
              <a:ext cx="2169656" cy="1512168"/>
            </a:xfrm>
            <a:prstGeom prst="wedgeRectCallout">
              <a:avLst>
                <a:gd name="adj1" fmla="val 983"/>
                <a:gd name="adj2" fmla="val 75305"/>
              </a:avLst>
            </a:prstGeom>
            <a:solidFill>
              <a:srgbClr val="F2F2F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196507" y="1773251"/>
              <a:ext cx="2169656" cy="276999"/>
            </a:xfrm>
            <a:prstGeom prst="rect">
              <a:avLst/>
            </a:prstGeom>
            <a:noFill/>
          </p:spPr>
          <p:txBody>
            <a:bodyPr wrap="square" rtlCol="0">
              <a:spAutoFit/>
            </a:bodyPr>
            <a:lstStyle/>
            <a:p>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架构决策和设计决策不同</a:t>
              </a:r>
              <a:endPar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pic>
          <p:nvPicPr>
            <p:cNvPr id="3075" name="Picture 3" descr="C:\Documents and Settings\Administrator\桌面\睿泰集团员工培养计划-解决方案部-JYY\其他\PPT素材\图标\平面小图标\2\5047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7190" y="2389007"/>
              <a:ext cx="304800" cy="304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组合 20"/>
          <p:cNvGrpSpPr/>
          <p:nvPr/>
        </p:nvGrpSpPr>
        <p:grpSpPr>
          <a:xfrm>
            <a:off x="600769" y="2283718"/>
            <a:ext cx="2075784" cy="1224136"/>
            <a:chOff x="600222" y="1995686"/>
            <a:chExt cx="2180994" cy="1512168"/>
          </a:xfrm>
        </p:grpSpPr>
        <p:sp>
          <p:nvSpPr>
            <p:cNvPr id="13" name="矩形标注 12"/>
            <p:cNvSpPr/>
            <p:nvPr/>
          </p:nvSpPr>
          <p:spPr>
            <a:xfrm>
              <a:off x="611560" y="1995686"/>
              <a:ext cx="2169656" cy="1512168"/>
            </a:xfrm>
            <a:prstGeom prst="wedgeRectCallout">
              <a:avLst>
                <a:gd name="adj1" fmla="val 49078"/>
                <a:gd name="adj2" fmla="val 69614"/>
              </a:avLst>
            </a:prstGeom>
            <a:solidFill>
              <a:srgbClr val="F2F2F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00222" y="2442772"/>
              <a:ext cx="2169656" cy="461665"/>
            </a:xfrm>
            <a:prstGeom prst="rect">
              <a:avLst/>
            </a:prstGeom>
            <a:noFill/>
          </p:spPr>
          <p:txBody>
            <a:bodyPr wrap="square" rtlCol="0">
              <a:spAutoFit/>
            </a:bodyPr>
            <a:lstStyle/>
            <a:p>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架构之间的根本区别是由架构决策所导致的</a:t>
              </a:r>
              <a:endPar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pic>
          <p:nvPicPr>
            <p:cNvPr id="3076" name="Picture 4" descr="C:\Documents and Settings\Administrator\桌面\睿泰集团员工培养计划-解决方案部-JYY\其他\PPT素材\图标\平面小图标\2\5047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634" y="3168214"/>
              <a:ext cx="304800" cy="304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组合 19"/>
          <p:cNvGrpSpPr/>
          <p:nvPr/>
        </p:nvGrpSpPr>
        <p:grpSpPr>
          <a:xfrm>
            <a:off x="2763186" y="3147815"/>
            <a:ext cx="3175624" cy="3179111"/>
            <a:chOff x="2763186" y="3147815"/>
            <a:chExt cx="3175624" cy="3179111"/>
          </a:xfrm>
        </p:grpSpPr>
        <p:grpSp>
          <p:nvGrpSpPr>
            <p:cNvPr id="19" name="组合 18"/>
            <p:cNvGrpSpPr/>
            <p:nvPr/>
          </p:nvGrpSpPr>
          <p:grpSpPr>
            <a:xfrm>
              <a:off x="2763186" y="3147815"/>
              <a:ext cx="3175624" cy="3179111"/>
              <a:chOff x="2763186" y="3147815"/>
              <a:chExt cx="3175624" cy="3179111"/>
            </a:xfrm>
          </p:grpSpPr>
          <p:sp>
            <p:nvSpPr>
              <p:cNvPr id="11" name="饼形 10"/>
              <p:cNvSpPr/>
              <p:nvPr/>
            </p:nvSpPr>
            <p:spPr>
              <a:xfrm rot="5400000">
                <a:off x="2770458" y="3158574"/>
                <a:ext cx="3168352" cy="3168352"/>
              </a:xfrm>
              <a:prstGeom prst="pie">
                <a:avLst>
                  <a:gd name="adj1" fmla="val 12698271"/>
                  <a:gd name="adj2" fmla="val 1620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饼形 9"/>
              <p:cNvSpPr/>
              <p:nvPr/>
            </p:nvSpPr>
            <p:spPr>
              <a:xfrm rot="2700000">
                <a:off x="2763186" y="3147816"/>
                <a:ext cx="3168352" cy="3168352"/>
              </a:xfrm>
              <a:prstGeom prst="pie">
                <a:avLst>
                  <a:gd name="adj1" fmla="val 11647033"/>
                  <a:gd name="adj2" fmla="val 15443818"/>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饼形 8"/>
              <p:cNvSpPr/>
              <p:nvPr/>
            </p:nvSpPr>
            <p:spPr>
              <a:xfrm rot="20509694">
                <a:off x="2763186" y="3147815"/>
                <a:ext cx="3168352" cy="3168352"/>
              </a:xfrm>
              <a:prstGeom prst="pie">
                <a:avLst>
                  <a:gd name="adj1" fmla="val 11911485"/>
                  <a:gd name="adj2" fmla="val 15429133"/>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弦形 3"/>
              <p:cNvSpPr/>
              <p:nvPr/>
            </p:nvSpPr>
            <p:spPr>
              <a:xfrm rot="8414785">
                <a:off x="3109284" y="3592650"/>
                <a:ext cx="2512216" cy="2536285"/>
              </a:xfrm>
              <a:prstGeom prst="chord">
                <a:avLst>
                  <a:gd name="adj1" fmla="val 2753391"/>
                  <a:gd name="adj2" fmla="val 12839027"/>
                </a:avLst>
              </a:prstGeom>
              <a:solidFill>
                <a:schemeClr val="bg1">
                  <a:lumMod val="6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75000"/>
                    </a:schemeClr>
                  </a:solidFill>
                </a:endParaRPr>
              </a:p>
            </p:txBody>
          </p:sp>
          <p:sp>
            <p:nvSpPr>
              <p:cNvPr id="12" name="矩形 11"/>
              <p:cNvSpPr/>
              <p:nvPr/>
            </p:nvSpPr>
            <p:spPr>
              <a:xfrm>
                <a:off x="3772600" y="4171731"/>
                <a:ext cx="1130472" cy="369332"/>
              </a:xfrm>
              <a:prstGeom prst="rect">
                <a:avLst/>
              </a:prstGeom>
              <a:noFill/>
            </p:spPr>
            <p:txBody>
              <a:bodyPr wrap="square">
                <a:spAutoFit/>
              </a:bodyPr>
              <a:lstStyle/>
              <a:p>
                <a:r>
                  <a:rPr lang="zh-CN" altLang="en-US" b="1" dirty="0">
                    <a:solidFill>
                      <a:schemeClr val="accent6">
                        <a:lumMod val="75000"/>
                      </a:schemeClr>
                    </a:solidFill>
                  </a:rPr>
                  <a:t>架构决策</a:t>
                </a:r>
                <a:endParaRPr lang="zh-CN" altLang="en-US" b="1" dirty="0">
                  <a:solidFill>
                    <a:schemeClr val="accent6">
                      <a:lumMod val="75000"/>
                    </a:schemeClr>
                  </a:solidFill>
                </a:endParaRPr>
              </a:p>
            </p:txBody>
          </p:sp>
        </p:grpSp>
        <p:sp>
          <p:nvSpPr>
            <p:cNvPr id="22" name="TextBox 21"/>
            <p:cNvSpPr txBox="1"/>
            <p:nvPr/>
          </p:nvSpPr>
          <p:spPr>
            <a:xfrm>
              <a:off x="2887494" y="3806644"/>
              <a:ext cx="503536" cy="400110"/>
            </a:xfrm>
            <a:prstGeom prst="rect">
              <a:avLst/>
            </a:prstGeom>
            <a:noFill/>
          </p:spPr>
          <p:txBody>
            <a:bodyPr wrap="none" rtlCol="0">
              <a:spAutoFit/>
            </a:bodyPr>
            <a:lstStyle/>
            <a:p>
              <a:r>
                <a:rPr lang="en-US" altLang="zh-CN" sz="2000" b="1" dirty="0">
                  <a:solidFill>
                    <a:srgbClr val="FFFFFF"/>
                  </a:solidFill>
                  <a:latin typeface="Broadway" pitchFamily="82" charset="0"/>
                  <a:ea typeface="Kozuka Mincho Pr6N H" pitchFamily="18" charset="-128"/>
                </a:rPr>
                <a:t>01</a:t>
              </a:r>
              <a:endParaRPr lang="zh-CN" altLang="en-US" sz="2000" b="1" dirty="0">
                <a:solidFill>
                  <a:srgbClr val="FFFFFF"/>
                </a:solidFill>
                <a:latin typeface="Broadway" pitchFamily="82" charset="0"/>
                <a:ea typeface="Kozuka Mincho Pr6N H" pitchFamily="18" charset="-128"/>
              </a:endParaRPr>
            </a:p>
          </p:txBody>
        </p:sp>
        <p:sp>
          <p:nvSpPr>
            <p:cNvPr id="23" name="TextBox 22"/>
            <p:cNvSpPr txBox="1"/>
            <p:nvPr/>
          </p:nvSpPr>
          <p:spPr>
            <a:xfrm>
              <a:off x="4068617" y="3150058"/>
              <a:ext cx="518091" cy="400110"/>
            </a:xfrm>
            <a:prstGeom prst="rect">
              <a:avLst/>
            </a:prstGeom>
            <a:noFill/>
          </p:spPr>
          <p:txBody>
            <a:bodyPr wrap="none" rtlCol="0">
              <a:spAutoFit/>
            </a:bodyPr>
            <a:lstStyle/>
            <a:p>
              <a:r>
                <a:rPr lang="en-US" altLang="zh-CN" sz="2000" b="1" dirty="0">
                  <a:solidFill>
                    <a:srgbClr val="FFFFFF"/>
                  </a:solidFill>
                  <a:latin typeface="Broadway" pitchFamily="82" charset="0"/>
                  <a:ea typeface="Kozuka Mincho Pr6N H" pitchFamily="18" charset="-128"/>
                </a:rPr>
                <a:t>02</a:t>
              </a:r>
              <a:endParaRPr lang="zh-CN" altLang="en-US" sz="2000" b="1" dirty="0">
                <a:solidFill>
                  <a:srgbClr val="FFFFFF"/>
                </a:solidFill>
                <a:latin typeface="Broadway" pitchFamily="82" charset="0"/>
                <a:ea typeface="Kozuka Mincho Pr6N H" pitchFamily="18" charset="-128"/>
              </a:endParaRPr>
            </a:p>
          </p:txBody>
        </p:sp>
        <p:sp>
          <p:nvSpPr>
            <p:cNvPr id="24" name="TextBox 23"/>
            <p:cNvSpPr txBox="1"/>
            <p:nvPr/>
          </p:nvSpPr>
          <p:spPr>
            <a:xfrm>
              <a:off x="5284642" y="3806644"/>
              <a:ext cx="518091" cy="400110"/>
            </a:xfrm>
            <a:prstGeom prst="rect">
              <a:avLst/>
            </a:prstGeom>
            <a:noFill/>
          </p:spPr>
          <p:txBody>
            <a:bodyPr wrap="none" rtlCol="0">
              <a:spAutoFit/>
            </a:bodyPr>
            <a:lstStyle/>
            <a:p>
              <a:r>
                <a:rPr lang="en-US" altLang="zh-CN" sz="2000" b="1" dirty="0">
                  <a:solidFill>
                    <a:srgbClr val="FFFFFF"/>
                  </a:solidFill>
                  <a:latin typeface="Broadway" pitchFamily="82" charset="0"/>
                  <a:ea typeface="Kozuka Mincho Pr6N H" pitchFamily="18" charset="-128"/>
                </a:rPr>
                <a:t>03</a:t>
              </a:r>
              <a:endParaRPr lang="zh-CN" altLang="en-US" sz="2000" b="1" dirty="0">
                <a:solidFill>
                  <a:srgbClr val="FFFFFF"/>
                </a:solidFill>
                <a:latin typeface="Broadway" pitchFamily="82" charset="0"/>
                <a:ea typeface="Kozuka Mincho Pr6N H" pitchFamily="18" charset="-128"/>
              </a:endParaRPr>
            </a:p>
          </p:txBody>
        </p:sp>
      </p:gr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750" fill="hold"/>
                                        <p:tgtEl>
                                          <p:spTgt spid="20"/>
                                        </p:tgtEl>
                                        <p:attrNameLst>
                                          <p:attrName>ppt_w</p:attrName>
                                        </p:attrNameLst>
                                      </p:cBhvr>
                                      <p:tavLst>
                                        <p:tav tm="0">
                                          <p:val>
                                            <p:fltVal val="0"/>
                                          </p:val>
                                        </p:tav>
                                        <p:tav tm="100000">
                                          <p:val>
                                            <p:strVal val="#ppt_w"/>
                                          </p:val>
                                        </p:tav>
                                      </p:tavLst>
                                    </p:anim>
                                    <p:anim calcmode="lin" valueType="num">
                                      <p:cBhvr>
                                        <p:cTn id="13" dur="750" fill="hold"/>
                                        <p:tgtEl>
                                          <p:spTgt spid="20"/>
                                        </p:tgtEl>
                                        <p:attrNameLst>
                                          <p:attrName>ppt_h</p:attrName>
                                        </p:attrNameLst>
                                      </p:cBhvr>
                                      <p:tavLst>
                                        <p:tav tm="0">
                                          <p:val>
                                            <p:fltVal val="0"/>
                                          </p:val>
                                        </p:tav>
                                        <p:tav tm="100000">
                                          <p:val>
                                            <p:strVal val="#ppt_h"/>
                                          </p:val>
                                        </p:tav>
                                      </p:tavLst>
                                    </p:anim>
                                    <p:animEffect transition="in" filter="fade">
                                      <p:cBhvr>
                                        <p:cTn id="14" dur="750"/>
                                        <p:tgtEl>
                                          <p:spTgt spid="20"/>
                                        </p:tgtEl>
                                      </p:cBhvr>
                                    </p:animEffect>
                                  </p:childTnLst>
                                </p:cTn>
                              </p:par>
                            </p:childTnLst>
                          </p:cTn>
                        </p:par>
                        <p:par>
                          <p:cTn id="15" fill="hold">
                            <p:stCondLst>
                              <p:cond delay="2000"/>
                            </p:stCondLst>
                            <p:childTnLst>
                              <p:par>
                                <p:cTn id="16" presetID="2" presetClass="entr" presetSubtype="4"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750" fill="hold"/>
                                        <p:tgtEl>
                                          <p:spTgt spid="21"/>
                                        </p:tgtEl>
                                        <p:attrNameLst>
                                          <p:attrName>ppt_x</p:attrName>
                                        </p:attrNameLst>
                                      </p:cBhvr>
                                      <p:tavLst>
                                        <p:tav tm="0">
                                          <p:val>
                                            <p:strVal val="#ppt_x"/>
                                          </p:val>
                                        </p:tav>
                                        <p:tav tm="100000">
                                          <p:val>
                                            <p:strVal val="#ppt_x"/>
                                          </p:val>
                                        </p:tav>
                                      </p:tavLst>
                                    </p:anim>
                                    <p:anim calcmode="lin" valueType="num">
                                      <p:cBhvr additive="base">
                                        <p:cTn id="19" dur="750" fill="hold"/>
                                        <p:tgtEl>
                                          <p:spTgt spid="21"/>
                                        </p:tgtEl>
                                        <p:attrNameLst>
                                          <p:attrName>ppt_y</p:attrName>
                                        </p:attrNameLst>
                                      </p:cBhvr>
                                      <p:tavLst>
                                        <p:tav tm="0">
                                          <p:val>
                                            <p:strVal val="1+#ppt_h/2"/>
                                          </p:val>
                                        </p:tav>
                                        <p:tav tm="100000">
                                          <p:val>
                                            <p:strVal val="#ppt_y"/>
                                          </p:val>
                                        </p:tav>
                                      </p:tavLst>
                                    </p:anim>
                                  </p:childTnLst>
                                </p:cTn>
                              </p:par>
                            </p:childTnLst>
                          </p:cTn>
                        </p:par>
                        <p:par>
                          <p:cTn id="20" fill="hold">
                            <p:stCondLst>
                              <p:cond delay="3000"/>
                            </p:stCondLst>
                            <p:childTnLst>
                              <p:par>
                                <p:cTn id="21" presetID="2" presetClass="entr" presetSubtype="4"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750" fill="hold"/>
                                        <p:tgtEl>
                                          <p:spTgt spid="25"/>
                                        </p:tgtEl>
                                        <p:attrNameLst>
                                          <p:attrName>ppt_x</p:attrName>
                                        </p:attrNameLst>
                                      </p:cBhvr>
                                      <p:tavLst>
                                        <p:tav tm="0">
                                          <p:val>
                                            <p:strVal val="#ppt_x"/>
                                          </p:val>
                                        </p:tav>
                                        <p:tav tm="100000">
                                          <p:val>
                                            <p:strVal val="#ppt_x"/>
                                          </p:val>
                                        </p:tav>
                                      </p:tavLst>
                                    </p:anim>
                                    <p:anim calcmode="lin" valueType="num">
                                      <p:cBhvr additive="base">
                                        <p:cTn id="24" dur="750" fill="hold"/>
                                        <p:tgtEl>
                                          <p:spTgt spid="25"/>
                                        </p:tgtEl>
                                        <p:attrNameLst>
                                          <p:attrName>ppt_y</p:attrName>
                                        </p:attrNameLst>
                                      </p:cBhvr>
                                      <p:tavLst>
                                        <p:tav tm="0">
                                          <p:val>
                                            <p:strVal val="1+#ppt_h/2"/>
                                          </p:val>
                                        </p:tav>
                                        <p:tav tm="100000">
                                          <p:val>
                                            <p:strVal val="#ppt_y"/>
                                          </p:val>
                                        </p:tav>
                                      </p:tavLst>
                                    </p:anim>
                                  </p:childTnLst>
                                </p:cTn>
                              </p:par>
                            </p:childTnLst>
                          </p:cTn>
                        </p:par>
                        <p:par>
                          <p:cTn id="25" fill="hold">
                            <p:stCondLst>
                              <p:cond delay="4000"/>
                            </p:stCondLst>
                            <p:childTnLst>
                              <p:par>
                                <p:cTn id="26" presetID="2" presetClass="entr" presetSubtype="4"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additive="base">
                                        <p:cTn id="28" dur="750" fill="hold"/>
                                        <p:tgtEl>
                                          <p:spTgt spid="26"/>
                                        </p:tgtEl>
                                        <p:attrNameLst>
                                          <p:attrName>ppt_x</p:attrName>
                                        </p:attrNameLst>
                                      </p:cBhvr>
                                      <p:tavLst>
                                        <p:tav tm="0">
                                          <p:val>
                                            <p:strVal val="#ppt_x"/>
                                          </p:val>
                                        </p:tav>
                                        <p:tav tm="100000">
                                          <p:val>
                                            <p:strVal val="#ppt_x"/>
                                          </p:val>
                                        </p:tav>
                                      </p:tavLst>
                                    </p:anim>
                                    <p:anim calcmode="lin" valueType="num">
                                      <p:cBhvr additive="base">
                                        <p:cTn id="29" dur="75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400110"/>
          </a:xfrm>
          <a:prstGeom prst="rect">
            <a:avLst/>
          </a:prstGeom>
        </p:spPr>
        <p:txBody>
          <a:bodyPr wrap="square">
            <a:spAutoFit/>
          </a:bodyPr>
          <a:lstStyle/>
          <a:p>
            <a:pPr>
              <a:defRPr/>
            </a:pPr>
            <a:r>
              <a:rPr lang="zh-CN" altLang="en-US" sz="2000" b="1" dirty="0">
                <a:solidFill>
                  <a:schemeClr val="bg1"/>
                </a:solidFill>
              </a:rPr>
              <a:t>系统架构原则</a:t>
            </a:r>
            <a:endParaRPr lang="zh-CN" altLang="en-US" sz="2000" dirty="0">
              <a:solidFill>
                <a:schemeClr val="bg1"/>
              </a:solidFill>
            </a:endParaRPr>
          </a:p>
        </p:txBody>
      </p:sp>
      <p:grpSp>
        <p:nvGrpSpPr>
          <p:cNvPr id="7" name="组合 6"/>
          <p:cNvGrpSpPr/>
          <p:nvPr/>
        </p:nvGrpSpPr>
        <p:grpSpPr>
          <a:xfrm>
            <a:off x="630085" y="1203598"/>
            <a:ext cx="1440160" cy="1440160"/>
            <a:chOff x="630085" y="1203598"/>
            <a:chExt cx="1440160" cy="1440160"/>
          </a:xfrm>
        </p:grpSpPr>
        <p:sp>
          <p:nvSpPr>
            <p:cNvPr id="3" name="椭圆 2"/>
            <p:cNvSpPr/>
            <p:nvPr/>
          </p:nvSpPr>
          <p:spPr>
            <a:xfrm>
              <a:off x="630085" y="1203598"/>
              <a:ext cx="1440160" cy="144016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3" descr="C:\Users\Jonahs\Dropbox\Projects SCOTT\MEET Windows Azure\source\Background\tile-icon-bigdata.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1700" y="1485327"/>
              <a:ext cx="876930" cy="876702"/>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2627784" y="1581929"/>
            <a:ext cx="5256584" cy="866140"/>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好的架构必须使人受益，要想把架构做好，就要专注于功能的涌现，使得系统能够把它的主要功能通过跨越系统边界的接口对外展示出来</a:t>
            </a:r>
            <a:endPar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6" name="矩形 5"/>
          <p:cNvSpPr/>
          <p:nvPr/>
        </p:nvSpPr>
        <p:spPr>
          <a:xfrm>
            <a:off x="2267744" y="1203598"/>
            <a:ext cx="1114408" cy="369332"/>
          </a:xfrm>
          <a:prstGeom prst="rect">
            <a:avLst/>
          </a:prstGeom>
        </p:spPr>
        <p:txBody>
          <a:bodyPr wrap="none">
            <a:spAutoFit/>
          </a:bodyPr>
          <a:lstStyle/>
          <a:p>
            <a:r>
              <a:rPr lang="zh-CN" altLang="en-US" b="1" dirty="0">
                <a:solidFill>
                  <a:schemeClr val="accent6">
                    <a:lumMod val="75000"/>
                  </a:schemeClr>
                </a:solidFill>
                <a:latin typeface="黑体" panose="02010609060101010101" pitchFamily="49" charset="-122"/>
                <a:ea typeface="黑体" panose="02010609060101010101" pitchFamily="49" charset="-122"/>
              </a:rPr>
              <a:t>受益原则</a:t>
            </a:r>
            <a:endParaRPr lang="zh-CN" altLang="en-US" b="1" dirty="0">
              <a:solidFill>
                <a:schemeClr val="accent6">
                  <a:lumMod val="75000"/>
                </a:schemeClr>
              </a:solidFill>
              <a:latin typeface="黑体" panose="02010609060101010101" pitchFamily="49" charset="-122"/>
              <a:ea typeface="黑体" panose="02010609060101010101" pitchFamily="49" charset="-122"/>
            </a:endParaRPr>
          </a:p>
        </p:txBody>
      </p:sp>
      <p:grpSp>
        <p:nvGrpSpPr>
          <p:cNvPr id="12" name="组合 11"/>
          <p:cNvGrpSpPr/>
          <p:nvPr/>
        </p:nvGrpSpPr>
        <p:grpSpPr>
          <a:xfrm>
            <a:off x="6804248" y="3219822"/>
            <a:ext cx="1080120" cy="1080120"/>
            <a:chOff x="6804248" y="3219822"/>
            <a:chExt cx="1080120" cy="1080120"/>
          </a:xfrm>
        </p:grpSpPr>
        <p:sp>
          <p:nvSpPr>
            <p:cNvPr id="8" name="椭圆 7"/>
            <p:cNvSpPr/>
            <p:nvPr/>
          </p:nvSpPr>
          <p:spPr>
            <a:xfrm>
              <a:off x="6804248" y="3219822"/>
              <a:ext cx="1080120" cy="108012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4"/>
            <p:cNvSpPr>
              <a:spLocks noEditPoints="1"/>
            </p:cNvSpPr>
            <p:nvPr/>
          </p:nvSpPr>
          <p:spPr bwMode="black">
            <a:xfrm>
              <a:off x="7126472" y="3566406"/>
              <a:ext cx="501595" cy="445504"/>
            </a:xfrm>
            <a:custGeom>
              <a:avLst/>
              <a:gdLst>
                <a:gd name="T0" fmla="*/ 195 w 300"/>
                <a:gd name="T1" fmla="*/ 217 h 266"/>
                <a:gd name="T2" fmla="*/ 196 w 300"/>
                <a:gd name="T3" fmla="*/ 227 h 266"/>
                <a:gd name="T4" fmla="*/ 149 w 300"/>
                <a:gd name="T5" fmla="*/ 266 h 266"/>
                <a:gd name="T6" fmla="*/ 8 w 300"/>
                <a:gd name="T7" fmla="*/ 116 h 266"/>
                <a:gd name="T8" fmla="*/ 0 w 300"/>
                <a:gd name="T9" fmla="*/ 78 h 266"/>
                <a:gd name="T10" fmla="*/ 78 w 300"/>
                <a:gd name="T11" fmla="*/ 0 h 266"/>
                <a:gd name="T12" fmla="*/ 150 w 300"/>
                <a:gd name="T13" fmla="*/ 48 h 266"/>
                <a:gd name="T14" fmla="*/ 222 w 300"/>
                <a:gd name="T15" fmla="*/ 0 h 266"/>
                <a:gd name="T16" fmla="*/ 300 w 300"/>
                <a:gd name="T17" fmla="*/ 78 h 266"/>
                <a:gd name="T18" fmla="*/ 292 w 300"/>
                <a:gd name="T19" fmla="*/ 116 h 266"/>
                <a:gd name="T20" fmla="*/ 262 w 300"/>
                <a:gd name="T21" fmla="*/ 162 h 266"/>
                <a:gd name="T22" fmla="*/ 251 w 300"/>
                <a:gd name="T23" fmla="*/ 161 h 266"/>
                <a:gd name="T24" fmla="*/ 195 w 300"/>
                <a:gd name="T25" fmla="*/ 217 h 266"/>
                <a:gd name="T26" fmla="*/ 257 w 300"/>
                <a:gd name="T27" fmla="*/ 211 h 266"/>
                <a:gd name="T28" fmla="*/ 275 w 300"/>
                <a:gd name="T29" fmla="*/ 211 h 266"/>
                <a:gd name="T30" fmla="*/ 275 w 300"/>
                <a:gd name="T31" fmla="*/ 223 h 266"/>
                <a:gd name="T32" fmla="*/ 257 w 300"/>
                <a:gd name="T33" fmla="*/ 223 h 266"/>
                <a:gd name="T34" fmla="*/ 257 w 300"/>
                <a:gd name="T35" fmla="*/ 241 h 266"/>
                <a:gd name="T36" fmla="*/ 245 w 300"/>
                <a:gd name="T37" fmla="*/ 241 h 266"/>
                <a:gd name="T38" fmla="*/ 245 w 300"/>
                <a:gd name="T39" fmla="*/ 223 h 266"/>
                <a:gd name="T40" fmla="*/ 227 w 300"/>
                <a:gd name="T41" fmla="*/ 223 h 266"/>
                <a:gd name="T42" fmla="*/ 227 w 300"/>
                <a:gd name="T43" fmla="*/ 211 h 266"/>
                <a:gd name="T44" fmla="*/ 245 w 300"/>
                <a:gd name="T45" fmla="*/ 211 h 266"/>
                <a:gd name="T46" fmla="*/ 245 w 300"/>
                <a:gd name="T47" fmla="*/ 193 h 266"/>
                <a:gd name="T48" fmla="*/ 257 w 300"/>
                <a:gd name="T49" fmla="*/ 193 h 266"/>
                <a:gd name="T50" fmla="*/ 257 w 300"/>
                <a:gd name="T51" fmla="*/ 211 h 266"/>
                <a:gd name="T52" fmla="*/ 251 w 300"/>
                <a:gd name="T53" fmla="*/ 258 h 266"/>
                <a:gd name="T54" fmla="*/ 210 w 300"/>
                <a:gd name="T55" fmla="*/ 217 h 266"/>
                <a:gd name="T56" fmla="*/ 251 w 300"/>
                <a:gd name="T57" fmla="*/ 176 h 266"/>
                <a:gd name="T58" fmla="*/ 293 w 300"/>
                <a:gd name="T59" fmla="*/ 217 h 266"/>
                <a:gd name="T60" fmla="*/ 251 w 300"/>
                <a:gd name="T61" fmla="*/ 258 h 266"/>
                <a:gd name="T62" fmla="*/ 251 w 300"/>
                <a:gd name="T63" fmla="*/ 168 h 266"/>
                <a:gd name="T64" fmla="*/ 203 w 300"/>
                <a:gd name="T65" fmla="*/ 217 h 266"/>
                <a:gd name="T66" fmla="*/ 251 w 300"/>
                <a:gd name="T67" fmla="*/ 266 h 266"/>
                <a:gd name="T68" fmla="*/ 300 w 300"/>
                <a:gd name="T69" fmla="*/ 217 h 266"/>
                <a:gd name="T70" fmla="*/ 251 w 300"/>
                <a:gd name="T71" fmla="*/ 168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 h="266">
                  <a:moveTo>
                    <a:pt x="195" y="217"/>
                  </a:moveTo>
                  <a:cubicBezTo>
                    <a:pt x="195" y="221"/>
                    <a:pt x="195" y="224"/>
                    <a:pt x="196" y="227"/>
                  </a:cubicBezTo>
                  <a:cubicBezTo>
                    <a:pt x="170" y="250"/>
                    <a:pt x="149" y="266"/>
                    <a:pt x="149" y="266"/>
                  </a:cubicBezTo>
                  <a:cubicBezTo>
                    <a:pt x="149" y="266"/>
                    <a:pt x="32" y="176"/>
                    <a:pt x="8" y="116"/>
                  </a:cubicBezTo>
                  <a:cubicBezTo>
                    <a:pt x="4" y="106"/>
                    <a:pt x="0" y="90"/>
                    <a:pt x="0" y="78"/>
                  </a:cubicBezTo>
                  <a:cubicBezTo>
                    <a:pt x="0" y="35"/>
                    <a:pt x="35" y="0"/>
                    <a:pt x="78" y="0"/>
                  </a:cubicBezTo>
                  <a:cubicBezTo>
                    <a:pt x="110" y="0"/>
                    <a:pt x="138" y="20"/>
                    <a:pt x="150" y="48"/>
                  </a:cubicBezTo>
                  <a:cubicBezTo>
                    <a:pt x="162" y="20"/>
                    <a:pt x="190" y="0"/>
                    <a:pt x="222" y="0"/>
                  </a:cubicBezTo>
                  <a:cubicBezTo>
                    <a:pt x="265" y="0"/>
                    <a:pt x="300" y="35"/>
                    <a:pt x="300" y="78"/>
                  </a:cubicBezTo>
                  <a:cubicBezTo>
                    <a:pt x="300" y="91"/>
                    <a:pt x="296" y="106"/>
                    <a:pt x="292" y="116"/>
                  </a:cubicBezTo>
                  <a:cubicBezTo>
                    <a:pt x="287" y="130"/>
                    <a:pt x="275" y="146"/>
                    <a:pt x="262" y="162"/>
                  </a:cubicBezTo>
                  <a:cubicBezTo>
                    <a:pt x="258" y="161"/>
                    <a:pt x="255" y="161"/>
                    <a:pt x="251" y="161"/>
                  </a:cubicBezTo>
                  <a:cubicBezTo>
                    <a:pt x="220" y="161"/>
                    <a:pt x="195" y="186"/>
                    <a:pt x="195" y="217"/>
                  </a:cubicBezTo>
                  <a:close/>
                  <a:moveTo>
                    <a:pt x="257" y="211"/>
                  </a:moveTo>
                  <a:cubicBezTo>
                    <a:pt x="275" y="211"/>
                    <a:pt x="275" y="211"/>
                    <a:pt x="275" y="211"/>
                  </a:cubicBezTo>
                  <a:cubicBezTo>
                    <a:pt x="275" y="223"/>
                    <a:pt x="275" y="223"/>
                    <a:pt x="275" y="223"/>
                  </a:cubicBezTo>
                  <a:cubicBezTo>
                    <a:pt x="257" y="223"/>
                    <a:pt x="257" y="223"/>
                    <a:pt x="257" y="223"/>
                  </a:cubicBezTo>
                  <a:cubicBezTo>
                    <a:pt x="257" y="241"/>
                    <a:pt x="257" y="241"/>
                    <a:pt x="257" y="241"/>
                  </a:cubicBezTo>
                  <a:cubicBezTo>
                    <a:pt x="245" y="241"/>
                    <a:pt x="245" y="241"/>
                    <a:pt x="245" y="241"/>
                  </a:cubicBezTo>
                  <a:cubicBezTo>
                    <a:pt x="245" y="223"/>
                    <a:pt x="245" y="223"/>
                    <a:pt x="245" y="223"/>
                  </a:cubicBezTo>
                  <a:cubicBezTo>
                    <a:pt x="227" y="223"/>
                    <a:pt x="227" y="223"/>
                    <a:pt x="227" y="223"/>
                  </a:cubicBezTo>
                  <a:cubicBezTo>
                    <a:pt x="227" y="211"/>
                    <a:pt x="227" y="211"/>
                    <a:pt x="227" y="211"/>
                  </a:cubicBezTo>
                  <a:cubicBezTo>
                    <a:pt x="245" y="211"/>
                    <a:pt x="245" y="211"/>
                    <a:pt x="245" y="211"/>
                  </a:cubicBezTo>
                  <a:cubicBezTo>
                    <a:pt x="245" y="193"/>
                    <a:pt x="245" y="193"/>
                    <a:pt x="245" y="193"/>
                  </a:cubicBezTo>
                  <a:cubicBezTo>
                    <a:pt x="257" y="193"/>
                    <a:pt x="257" y="193"/>
                    <a:pt x="257" y="193"/>
                  </a:cubicBezTo>
                  <a:lnTo>
                    <a:pt x="257" y="211"/>
                  </a:lnTo>
                  <a:close/>
                  <a:moveTo>
                    <a:pt x="251" y="258"/>
                  </a:moveTo>
                  <a:cubicBezTo>
                    <a:pt x="229" y="258"/>
                    <a:pt x="210" y="240"/>
                    <a:pt x="210" y="217"/>
                  </a:cubicBezTo>
                  <a:cubicBezTo>
                    <a:pt x="210" y="194"/>
                    <a:pt x="229" y="176"/>
                    <a:pt x="251" y="176"/>
                  </a:cubicBezTo>
                  <a:cubicBezTo>
                    <a:pt x="274" y="176"/>
                    <a:pt x="293" y="194"/>
                    <a:pt x="293" y="217"/>
                  </a:cubicBezTo>
                  <a:cubicBezTo>
                    <a:pt x="293" y="240"/>
                    <a:pt x="274" y="258"/>
                    <a:pt x="251" y="258"/>
                  </a:cubicBezTo>
                  <a:close/>
                  <a:moveTo>
                    <a:pt x="251" y="168"/>
                  </a:moveTo>
                  <a:cubicBezTo>
                    <a:pt x="224" y="168"/>
                    <a:pt x="203" y="190"/>
                    <a:pt x="203" y="217"/>
                  </a:cubicBezTo>
                  <a:cubicBezTo>
                    <a:pt x="203" y="244"/>
                    <a:pt x="224" y="266"/>
                    <a:pt x="251" y="266"/>
                  </a:cubicBezTo>
                  <a:cubicBezTo>
                    <a:pt x="278" y="266"/>
                    <a:pt x="300" y="244"/>
                    <a:pt x="300" y="217"/>
                  </a:cubicBezTo>
                  <a:cubicBezTo>
                    <a:pt x="300" y="190"/>
                    <a:pt x="278" y="168"/>
                    <a:pt x="251" y="168"/>
                  </a:cubicBezTo>
                  <a:close/>
                </a:path>
              </a:pathLst>
            </a:custGeom>
            <a:solidFill>
              <a:schemeClr val="bg1"/>
            </a:solidFill>
            <a:ln>
              <a:noFill/>
            </a:ln>
          </p:spPr>
          <p:txBody>
            <a:bodyPr vert="horz" wrap="square" lIns="83943" tIns="41972" rIns="83943" bIns="41972"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1400">
                <a:latin typeface="Segoe UI" pitchFamily="34" charset="0"/>
              </a:endParaRPr>
            </a:p>
          </p:txBody>
        </p:sp>
      </p:grpSp>
      <p:sp>
        <p:nvSpPr>
          <p:cNvPr id="10" name="TextBox 9"/>
          <p:cNvSpPr txBox="1"/>
          <p:nvPr/>
        </p:nvSpPr>
        <p:spPr>
          <a:xfrm>
            <a:off x="1403648" y="3258243"/>
            <a:ext cx="5256584" cy="866140"/>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价值是有一定成本的利益。架构是由形式所承载的功能。由于利益要通过功能而体现，同时形式又与成本相关，因此，这两者之间形成一种特别紧密的关系</a:t>
            </a:r>
            <a:endPar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11" name="矩形 10"/>
          <p:cNvSpPr/>
          <p:nvPr/>
        </p:nvSpPr>
        <p:spPr>
          <a:xfrm>
            <a:off x="1043608" y="2879912"/>
            <a:ext cx="1811714" cy="369332"/>
          </a:xfrm>
          <a:prstGeom prst="rect">
            <a:avLst/>
          </a:prstGeom>
        </p:spPr>
        <p:txBody>
          <a:bodyPr wrap="none">
            <a:spAutoFit/>
          </a:bodyPr>
          <a:lstStyle/>
          <a:p>
            <a:r>
              <a:rPr lang="zh-CN" altLang="en-US" b="1" dirty="0">
                <a:solidFill>
                  <a:srgbClr val="31859C"/>
                </a:solidFill>
                <a:latin typeface="黑体" panose="02010609060101010101" pitchFamily="49" charset="-122"/>
                <a:ea typeface="黑体" panose="02010609060101010101" pitchFamily="49" charset="-122"/>
              </a:rPr>
              <a:t>价值与架构原则</a:t>
            </a:r>
            <a:endParaRPr lang="zh-CN" altLang="en-US" b="1" dirty="0">
              <a:solidFill>
                <a:srgbClr val="31859C"/>
              </a:solidFill>
              <a:latin typeface="黑体" panose="02010609060101010101" pitchFamily="49" charset="-122"/>
              <a:ea typeface="黑体" panose="02010609060101010101" pitchFamily="49" charset="-122"/>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childTnLst>
                                </p:cTn>
                              </p:par>
                            </p:childTnLst>
                          </p:cTn>
                        </p:par>
                        <p:par>
                          <p:cTn id="22" fill="hold">
                            <p:stCondLst>
                              <p:cond delay="3500"/>
                            </p:stCondLst>
                            <p:childTnLst>
                              <p:par>
                                <p:cTn id="23" presetID="2" presetClass="entr" presetSubtype="2"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1+#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childTnLst>
                                </p:cTn>
                              </p:par>
                            </p:childTnLst>
                          </p:cTn>
                        </p:par>
                        <p:par>
                          <p:cTn id="31" fill="hold">
                            <p:stCondLst>
                              <p:cond delay="50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400110"/>
          </a:xfrm>
          <a:prstGeom prst="rect">
            <a:avLst/>
          </a:prstGeom>
        </p:spPr>
        <p:txBody>
          <a:bodyPr wrap="square">
            <a:spAutoFit/>
          </a:bodyPr>
          <a:lstStyle/>
          <a:p>
            <a:pPr>
              <a:defRPr/>
            </a:pPr>
            <a:r>
              <a:rPr lang="zh-CN" altLang="en-US" sz="2000" b="1" dirty="0">
                <a:solidFill>
                  <a:schemeClr val="bg1"/>
                </a:solidFill>
              </a:rPr>
              <a:t>系统架构原则</a:t>
            </a:r>
            <a:endParaRPr lang="zh-CN" altLang="en-US" sz="2000" dirty="0">
              <a:solidFill>
                <a:schemeClr val="bg1"/>
              </a:solidFill>
            </a:endParaRPr>
          </a:p>
        </p:txBody>
      </p:sp>
      <p:grpSp>
        <p:nvGrpSpPr>
          <p:cNvPr id="7" name="组合 6"/>
          <p:cNvGrpSpPr/>
          <p:nvPr/>
        </p:nvGrpSpPr>
        <p:grpSpPr>
          <a:xfrm>
            <a:off x="630085" y="1203598"/>
            <a:ext cx="1440160" cy="1440160"/>
            <a:chOff x="630085" y="1203598"/>
            <a:chExt cx="1440160" cy="1440160"/>
          </a:xfrm>
        </p:grpSpPr>
        <p:sp>
          <p:nvSpPr>
            <p:cNvPr id="3" name="椭圆 2"/>
            <p:cNvSpPr/>
            <p:nvPr/>
          </p:nvSpPr>
          <p:spPr>
            <a:xfrm>
              <a:off x="630085" y="1203598"/>
              <a:ext cx="1440160" cy="144016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3" descr="C:\Users\Jonahs\Dropbox\Projects SCOTT\MEET Windows Azure\source\Background\tile-icon-bigdata.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1700" y="1485327"/>
              <a:ext cx="876930" cy="876702"/>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2627784" y="1581929"/>
            <a:ext cx="5256584" cy="585610"/>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我们要把架构决策和其他决策分开，并且要提前花一些时间来谨慎地决定这些问题，因为以后如果要想变更会付出很大的代价</a:t>
            </a:r>
            <a:endPar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6" name="矩形 5"/>
          <p:cNvSpPr/>
          <p:nvPr/>
        </p:nvSpPr>
        <p:spPr>
          <a:xfrm>
            <a:off x="2267744" y="1203598"/>
            <a:ext cx="1579278" cy="369332"/>
          </a:xfrm>
          <a:prstGeom prst="rect">
            <a:avLst/>
          </a:prstGeom>
        </p:spPr>
        <p:txBody>
          <a:bodyPr wrap="none">
            <a:spAutoFit/>
          </a:bodyPr>
          <a:lstStyle/>
          <a:p>
            <a:r>
              <a:rPr lang="zh-CN" altLang="en-US" b="1" dirty="0">
                <a:solidFill>
                  <a:srgbClr val="31859C"/>
                </a:solidFill>
                <a:latin typeface="黑体" panose="02010609060101010101" pitchFamily="49" charset="-122"/>
                <a:ea typeface="黑体" panose="02010609060101010101" pitchFamily="49" charset="-122"/>
              </a:rPr>
              <a:t>架构决策原则</a:t>
            </a:r>
            <a:endParaRPr lang="zh-CN" altLang="en-US" b="1" dirty="0">
              <a:solidFill>
                <a:srgbClr val="31859C"/>
              </a:solidFill>
              <a:latin typeface="黑体" panose="02010609060101010101" pitchFamily="49" charset="-122"/>
              <a:ea typeface="黑体" panose="02010609060101010101" pitchFamily="49" charset="-122"/>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734"/>
            <a:ext cx="2699792" cy="5136766"/>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01463" y="2612770"/>
            <a:ext cx="1896866" cy="646331"/>
          </a:xfrm>
          <a:prstGeom prst="rect">
            <a:avLst/>
          </a:prstGeom>
          <a:noFill/>
        </p:spPr>
        <p:txBody>
          <a:bodyPr wrap="none" rtlCol="0">
            <a:spAutoFit/>
          </a:bodyPr>
          <a:lstStyle/>
          <a:p>
            <a:r>
              <a:rPr lang="en-US" altLang="zh-CN" sz="3600" b="1" dirty="0">
                <a:solidFill>
                  <a:schemeClr val="accent6">
                    <a:lumMod val="75000"/>
                  </a:schemeClr>
                </a:solidFill>
              </a:rPr>
              <a:t>Contents</a:t>
            </a:r>
            <a:endParaRPr lang="zh-CN" altLang="en-US" sz="3600" b="1" dirty="0">
              <a:solidFill>
                <a:schemeClr val="accent6">
                  <a:lumMod val="75000"/>
                </a:schemeClr>
              </a:solidFill>
            </a:endParaRPr>
          </a:p>
        </p:txBody>
      </p:sp>
      <p:sp>
        <p:nvSpPr>
          <p:cNvPr id="7" name="TextBox 6"/>
          <p:cNvSpPr txBox="1"/>
          <p:nvPr/>
        </p:nvSpPr>
        <p:spPr>
          <a:xfrm>
            <a:off x="693306" y="1891133"/>
            <a:ext cx="1313180" cy="769441"/>
          </a:xfrm>
          <a:prstGeom prst="rect">
            <a:avLst/>
          </a:prstGeom>
          <a:solidFill>
            <a:schemeClr val="accent6">
              <a:lumMod val="75000"/>
            </a:schemeClr>
          </a:solidFill>
        </p:spPr>
        <p:txBody>
          <a:bodyPr wrap="none" rtlCol="0">
            <a:spAutoFit/>
          </a:bodyPr>
          <a:lstStyle/>
          <a:p>
            <a:r>
              <a:rPr lang="zh-CN" altLang="en-US" sz="4400" b="1" dirty="0">
                <a:solidFill>
                  <a:schemeClr val="bg1"/>
                </a:solidFill>
                <a:latin typeface="微软雅黑" pitchFamily="34" charset="-122"/>
                <a:ea typeface="微软雅黑" pitchFamily="34" charset="-122"/>
              </a:rPr>
              <a:t>目录</a:t>
            </a:r>
            <a:endParaRPr lang="zh-CN" altLang="en-US" sz="4400" b="1" dirty="0">
              <a:solidFill>
                <a:schemeClr val="bg1"/>
              </a:solidFill>
              <a:latin typeface="微软雅黑" pitchFamily="34" charset="-122"/>
              <a:ea typeface="微软雅黑" pitchFamily="34" charset="-122"/>
            </a:endParaRPr>
          </a:p>
        </p:txBody>
      </p:sp>
      <p:sp>
        <p:nvSpPr>
          <p:cNvPr id="9" name="椭圆 8"/>
          <p:cNvSpPr/>
          <p:nvPr/>
        </p:nvSpPr>
        <p:spPr>
          <a:xfrm>
            <a:off x="3563888" y="1416894"/>
            <a:ext cx="216024" cy="21602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966276" y="1347441"/>
            <a:ext cx="4032448" cy="35493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accent6">
                    <a:lumMod val="75000"/>
                  </a:schemeClr>
                </a:solidFill>
                <a:latin typeface="黑体" panose="02010609060101010101" pitchFamily="49" charset="-122"/>
                <a:ea typeface="黑体" panose="02010609060101010101" pitchFamily="49" charset="-122"/>
              </a:rPr>
              <a:t>01</a:t>
            </a:r>
            <a:r>
              <a:rPr lang="zh-CN" altLang="en-US" dirty="0">
                <a:solidFill>
                  <a:schemeClr val="accent6">
                    <a:lumMod val="75000"/>
                  </a:schemeClr>
                </a:solidFill>
                <a:latin typeface="黑体" panose="02010609060101010101" pitchFamily="49" charset="-122"/>
                <a:ea typeface="黑体" panose="02010609060101010101" pitchFamily="49" charset="-122"/>
              </a:rPr>
              <a:t>　读后感</a:t>
            </a:r>
            <a:endParaRPr lang="zh-CN" altLang="en-US" dirty="0">
              <a:solidFill>
                <a:schemeClr val="accent6">
                  <a:lumMod val="75000"/>
                </a:schemeClr>
              </a:solidFill>
              <a:latin typeface="黑体" panose="02010609060101010101" pitchFamily="49" charset="-122"/>
              <a:ea typeface="黑体" panose="02010609060101010101" pitchFamily="49" charset="-122"/>
            </a:endParaRPr>
          </a:p>
        </p:txBody>
      </p:sp>
      <p:sp>
        <p:nvSpPr>
          <p:cNvPr id="11" name="椭圆 10"/>
          <p:cNvSpPr/>
          <p:nvPr/>
        </p:nvSpPr>
        <p:spPr>
          <a:xfrm>
            <a:off x="3563888" y="2008244"/>
            <a:ext cx="216024" cy="21602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966276" y="1938791"/>
            <a:ext cx="4032448" cy="35493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accent6">
                    <a:lumMod val="75000"/>
                  </a:schemeClr>
                </a:solidFill>
                <a:latin typeface="黑体" panose="02010609060101010101" pitchFamily="49" charset="-122"/>
                <a:ea typeface="黑体" panose="02010609060101010101" pitchFamily="49" charset="-122"/>
              </a:rPr>
              <a:t>02</a:t>
            </a:r>
            <a:r>
              <a:rPr lang="zh-CN" altLang="en-US" dirty="0">
                <a:solidFill>
                  <a:schemeClr val="accent6">
                    <a:lumMod val="75000"/>
                  </a:schemeClr>
                </a:solidFill>
                <a:latin typeface="黑体" panose="02010609060101010101" pitchFamily="49" charset="-122"/>
                <a:ea typeface="黑体" panose="02010609060101010101" pitchFamily="49" charset="-122"/>
              </a:rPr>
              <a:t>　概念</a:t>
            </a:r>
            <a:endParaRPr lang="en-US" altLang="zh-CN" dirty="0">
              <a:solidFill>
                <a:schemeClr val="accent6">
                  <a:lumMod val="75000"/>
                </a:schemeClr>
              </a:solidFill>
              <a:latin typeface="黑体" panose="02010609060101010101" pitchFamily="49" charset="-122"/>
              <a:ea typeface="黑体" panose="02010609060101010101" pitchFamily="49" charset="-122"/>
            </a:endParaRPr>
          </a:p>
        </p:txBody>
      </p:sp>
      <p:sp>
        <p:nvSpPr>
          <p:cNvPr id="13" name="椭圆 12"/>
          <p:cNvSpPr/>
          <p:nvPr/>
        </p:nvSpPr>
        <p:spPr>
          <a:xfrm>
            <a:off x="3563888" y="2570430"/>
            <a:ext cx="216024" cy="21602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966276" y="2500977"/>
            <a:ext cx="4032448" cy="35493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accent6">
                    <a:lumMod val="75000"/>
                  </a:schemeClr>
                </a:solidFill>
                <a:latin typeface="黑体" panose="02010609060101010101" pitchFamily="49" charset="-122"/>
                <a:ea typeface="黑体" panose="02010609060101010101" pitchFamily="49" charset="-122"/>
              </a:rPr>
              <a:t>03</a:t>
            </a:r>
            <a:r>
              <a:rPr lang="zh-CN" altLang="en-US" dirty="0">
                <a:solidFill>
                  <a:schemeClr val="accent6">
                    <a:lumMod val="75000"/>
                  </a:schemeClr>
                </a:solidFill>
                <a:latin typeface="黑体" panose="02010609060101010101" pitchFamily="49" charset="-122"/>
                <a:ea typeface="黑体" panose="02010609060101010101" pitchFamily="49" charset="-122"/>
              </a:rPr>
              <a:t>　如何为系统搭建架构</a:t>
            </a:r>
            <a:endParaRPr lang="zh-CN" altLang="en-US" dirty="0">
              <a:solidFill>
                <a:schemeClr val="accent6">
                  <a:lumMod val="75000"/>
                </a:schemeClr>
              </a:solidFill>
              <a:latin typeface="黑体" panose="02010609060101010101" pitchFamily="49" charset="-122"/>
              <a:ea typeface="黑体" panose="02010609060101010101" pitchFamily="49" charset="-122"/>
            </a:endParaRPr>
          </a:p>
        </p:txBody>
      </p:sp>
      <p:sp>
        <p:nvSpPr>
          <p:cNvPr id="15" name="椭圆 14"/>
          <p:cNvSpPr/>
          <p:nvPr/>
        </p:nvSpPr>
        <p:spPr>
          <a:xfrm>
            <a:off x="3563888" y="3168957"/>
            <a:ext cx="216024" cy="21602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966276" y="3099504"/>
            <a:ext cx="4032448" cy="35493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accent6">
                    <a:lumMod val="75000"/>
                  </a:schemeClr>
                </a:solidFill>
                <a:latin typeface="黑体" panose="02010609060101010101" pitchFamily="49" charset="-122"/>
                <a:ea typeface="黑体" panose="02010609060101010101" pitchFamily="49" charset="-122"/>
              </a:rPr>
              <a:t>04</a:t>
            </a:r>
            <a:r>
              <a:rPr lang="zh-CN" altLang="en-US" dirty="0">
                <a:solidFill>
                  <a:schemeClr val="accent6">
                    <a:lumMod val="75000"/>
                  </a:schemeClr>
                </a:solidFill>
                <a:latin typeface="黑体" panose="02010609060101010101" pitchFamily="49" charset="-122"/>
                <a:ea typeface="黑体" panose="02010609060101010101" pitchFamily="49" charset="-122"/>
              </a:rPr>
              <a:t>　如何做架构决策</a:t>
            </a:r>
            <a:endParaRPr lang="zh-CN" altLang="en-US" dirty="0">
              <a:solidFill>
                <a:schemeClr val="accent6">
                  <a:lumMod val="75000"/>
                </a:schemeClr>
              </a:solidFill>
              <a:latin typeface="黑体" panose="02010609060101010101" pitchFamily="49" charset="-122"/>
              <a:ea typeface="黑体" panose="02010609060101010101" pitchFamily="49" charset="-122"/>
            </a:endParaRPr>
          </a:p>
        </p:txBody>
      </p:sp>
      <p:sp>
        <p:nvSpPr>
          <p:cNvPr id="17" name="椭圆 16"/>
          <p:cNvSpPr/>
          <p:nvPr/>
        </p:nvSpPr>
        <p:spPr>
          <a:xfrm>
            <a:off x="3563888" y="3773834"/>
            <a:ext cx="216024" cy="21602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966276" y="3704381"/>
            <a:ext cx="4032448" cy="35493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accent6">
                    <a:lumMod val="75000"/>
                  </a:schemeClr>
                </a:solidFill>
                <a:latin typeface="黑体" panose="02010609060101010101" pitchFamily="49" charset="-122"/>
                <a:ea typeface="黑体" panose="02010609060101010101" pitchFamily="49" charset="-122"/>
              </a:rPr>
              <a:t>系统架构原则</a:t>
            </a:r>
            <a:endParaRPr lang="zh-CN" altLang="en-US" dirty="0">
              <a:solidFill>
                <a:schemeClr val="accent6">
                  <a:lumMod val="75000"/>
                </a:schemeClr>
              </a:solidFill>
              <a:latin typeface="黑体" panose="02010609060101010101" pitchFamily="49" charset="-122"/>
              <a:ea typeface="黑体" panose="02010609060101010101" pitchFamily="49" charset="-122"/>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par>
                          <p:cTn id="21" fill="hold">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in)">
                                      <p:cBhvr>
                                        <p:cTn id="24" dur="500"/>
                                        <p:tgtEl>
                                          <p:spTgt spid="9"/>
                                        </p:tgtEl>
                                      </p:cBhvr>
                                    </p:animEffect>
                                  </p:childTnLst>
                                </p:cTn>
                              </p:par>
                            </p:childTnLst>
                          </p:cTn>
                        </p:par>
                        <p:par>
                          <p:cTn id="25" fill="hold">
                            <p:stCondLst>
                              <p:cond delay="2000"/>
                            </p:stCondLst>
                            <p:childTnLst>
                              <p:par>
                                <p:cTn id="26" presetID="2" presetClass="entr" presetSubtype="2"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6" presetClass="entr" presetSubtype="16"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ircle(in)">
                                      <p:cBhvr>
                                        <p:cTn id="33" dur="500"/>
                                        <p:tgtEl>
                                          <p:spTgt spid="11"/>
                                        </p:tgtEl>
                                      </p:cBhvr>
                                    </p:animEffect>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1+#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6" presetClass="entr" presetSubtype="16"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circle(in)">
                                      <p:cBhvr>
                                        <p:cTn id="42" dur="500"/>
                                        <p:tgtEl>
                                          <p:spTgt spid="13"/>
                                        </p:tgtEl>
                                      </p:cBhvr>
                                    </p:animEffect>
                                  </p:childTnLst>
                                </p:cTn>
                              </p:par>
                            </p:childTnLst>
                          </p:cTn>
                        </p:par>
                        <p:par>
                          <p:cTn id="43" fill="hold">
                            <p:stCondLst>
                              <p:cond delay="4000"/>
                            </p:stCondLst>
                            <p:childTnLst>
                              <p:par>
                                <p:cTn id="44" presetID="2" presetClass="entr" presetSubtype="2"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1+#ppt_w/2"/>
                                          </p:val>
                                        </p:tav>
                                        <p:tav tm="100000">
                                          <p:val>
                                            <p:strVal val="#ppt_x"/>
                                          </p:val>
                                        </p:tav>
                                      </p:tavLst>
                                    </p:anim>
                                    <p:anim calcmode="lin" valueType="num">
                                      <p:cBhvr additive="base">
                                        <p:cTn id="47" dur="500" fill="hold"/>
                                        <p:tgtEl>
                                          <p:spTgt spid="14"/>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6" presetClass="entr" presetSubtype="16"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circle(in)">
                                      <p:cBhvr>
                                        <p:cTn id="51" dur="500"/>
                                        <p:tgtEl>
                                          <p:spTgt spid="15"/>
                                        </p:tgtEl>
                                      </p:cBhvr>
                                    </p:animEffect>
                                  </p:childTnLst>
                                </p:cTn>
                              </p:par>
                            </p:childTnLst>
                          </p:cTn>
                        </p:par>
                        <p:par>
                          <p:cTn id="52" fill="hold">
                            <p:stCondLst>
                              <p:cond delay="5000"/>
                            </p:stCondLst>
                            <p:childTnLst>
                              <p:par>
                                <p:cTn id="53" presetID="2" presetClass="entr" presetSubtype="2"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1+#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500"/>
                            </p:stCondLst>
                            <p:childTnLst>
                              <p:par>
                                <p:cTn id="58" presetID="6" presetClass="entr" presetSubtype="16" fill="hold" grpId="0"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circle(in)">
                                      <p:cBhvr>
                                        <p:cTn id="60" dur="500"/>
                                        <p:tgtEl>
                                          <p:spTgt spid="17"/>
                                        </p:tgtEl>
                                      </p:cBhvr>
                                    </p:animEffect>
                                  </p:childTnLst>
                                </p:cTn>
                              </p:par>
                            </p:childTnLst>
                          </p:cTn>
                        </p:par>
                        <p:par>
                          <p:cTn id="61" fill="hold">
                            <p:stCondLst>
                              <p:cond delay="6000"/>
                            </p:stCondLst>
                            <p:childTnLst>
                              <p:par>
                                <p:cTn id="62" presetID="2" presetClass="entr" presetSubtype="2" fill="hold" grpId="0" nodeType="afterEffect">
                                  <p:stCondLst>
                                    <p:cond delay="0"/>
                                  </p:stCondLst>
                                  <p:childTnLst>
                                    <p:set>
                                      <p:cBhvr>
                                        <p:cTn id="63" dur="1" fill="hold">
                                          <p:stCondLst>
                                            <p:cond delay="0"/>
                                          </p:stCondLst>
                                        </p:cTn>
                                        <p:tgtEl>
                                          <p:spTgt spid="18"/>
                                        </p:tgtEl>
                                        <p:attrNameLst>
                                          <p:attrName>style.visibility</p:attrName>
                                        </p:attrNameLst>
                                      </p:cBhvr>
                                      <p:to>
                                        <p:strVal val="visible"/>
                                      </p:to>
                                    </p:set>
                                    <p:anim calcmode="lin" valueType="num">
                                      <p:cBhvr additive="base">
                                        <p:cTn id="64" dur="500" fill="hold"/>
                                        <p:tgtEl>
                                          <p:spTgt spid="18"/>
                                        </p:tgtEl>
                                        <p:attrNameLst>
                                          <p:attrName>ppt_x</p:attrName>
                                        </p:attrNameLst>
                                      </p:cBhvr>
                                      <p:tavLst>
                                        <p:tav tm="0">
                                          <p:val>
                                            <p:strVal val="1+#ppt_w/2"/>
                                          </p:val>
                                        </p:tav>
                                        <p:tav tm="100000">
                                          <p:val>
                                            <p:strVal val="#ppt_x"/>
                                          </p:val>
                                        </p:tav>
                                      </p:tavLst>
                                    </p:anim>
                                    <p:anim calcmode="lin" valueType="num">
                                      <p:cBhvr additive="base">
                                        <p:cTn id="65"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24"/>
          <p:cNvSpPr/>
          <p:nvPr/>
        </p:nvSpPr>
        <p:spPr bwMode="auto">
          <a:xfrm rot="5400000">
            <a:off x="1209790" y="1368445"/>
            <a:ext cx="1094826" cy="1485212"/>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rgbClr val="E46C0A"/>
          </a:solidFill>
          <a:ln w="19050" cap="flat" cmpd="sng">
            <a:noFill/>
            <a:prstDash val="solid"/>
            <a:round/>
            <a:headEnd type="none" w="med" len="med"/>
            <a:tailEnd type="none" w="med" len="med"/>
          </a:ln>
          <a:effectLst/>
        </p:spPr>
        <p:txBody>
          <a:bodyPr/>
          <a:lstStyle/>
          <a:p>
            <a:pPr algn="just">
              <a:lnSpc>
                <a:spcPct val="120000"/>
              </a:lnSpc>
              <a:defRPr/>
            </a:pPr>
            <a:endParaRPr lang="da-DK" sz="600" kern="0">
              <a:solidFill>
                <a:schemeClr val="bg1"/>
              </a:solidFill>
              <a:latin typeface="Arial" panose="020B0604020202090204" pitchFamily="34" charset="0"/>
              <a:ea typeface="微软雅黑" pitchFamily="34" charset="-122"/>
              <a:cs typeface="+mn-ea"/>
              <a:sym typeface="Arial" panose="020B0604020202090204" pitchFamily="34" charset="0"/>
            </a:endParaRPr>
          </a:p>
        </p:txBody>
      </p:sp>
      <p:sp>
        <p:nvSpPr>
          <p:cNvPr id="57" name="Freeform 24"/>
          <p:cNvSpPr/>
          <p:nvPr/>
        </p:nvSpPr>
        <p:spPr bwMode="auto">
          <a:xfrm rot="5400000">
            <a:off x="2995657" y="1368445"/>
            <a:ext cx="1094826" cy="1485212"/>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rgbClr val="31859C"/>
          </a:solidFill>
          <a:ln w="19050" cap="flat" cmpd="sng">
            <a:noFill/>
            <a:prstDash val="solid"/>
            <a:round/>
            <a:headEnd type="none" w="med" len="med"/>
            <a:tailEnd type="none" w="med" len="med"/>
          </a:ln>
          <a:effectLst/>
        </p:spPr>
        <p:txBody>
          <a:bodyPr/>
          <a:lstStyle/>
          <a:p>
            <a:pPr algn="just">
              <a:lnSpc>
                <a:spcPct val="120000"/>
              </a:lnSpc>
              <a:defRPr/>
            </a:pPr>
            <a:endParaRPr lang="da-DK" sz="600" kern="0">
              <a:solidFill>
                <a:schemeClr val="bg1"/>
              </a:solidFill>
              <a:latin typeface="Arial" panose="020B0604020202090204" pitchFamily="34" charset="0"/>
              <a:ea typeface="微软雅黑" pitchFamily="34" charset="-122"/>
              <a:cs typeface="+mn-ea"/>
              <a:sym typeface="Arial" panose="020B0604020202090204" pitchFamily="34" charset="0"/>
            </a:endParaRPr>
          </a:p>
        </p:txBody>
      </p:sp>
      <p:sp>
        <p:nvSpPr>
          <p:cNvPr id="58" name="Freeform 24"/>
          <p:cNvSpPr/>
          <p:nvPr/>
        </p:nvSpPr>
        <p:spPr bwMode="auto">
          <a:xfrm rot="5400000">
            <a:off x="4781525" y="1368445"/>
            <a:ext cx="1094826" cy="1485212"/>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rgbClr val="E46C0A"/>
          </a:solidFill>
          <a:ln w="19050" cap="flat" cmpd="sng">
            <a:noFill/>
            <a:prstDash val="solid"/>
            <a:round/>
            <a:headEnd type="none" w="med" len="med"/>
            <a:tailEnd type="none" w="med" len="med"/>
          </a:ln>
          <a:effectLst/>
        </p:spPr>
        <p:txBody>
          <a:bodyPr/>
          <a:lstStyle/>
          <a:p>
            <a:pPr algn="just">
              <a:lnSpc>
                <a:spcPct val="120000"/>
              </a:lnSpc>
              <a:defRPr/>
            </a:pPr>
            <a:endParaRPr lang="da-DK" sz="600" kern="0">
              <a:solidFill>
                <a:schemeClr val="bg1"/>
              </a:solidFill>
              <a:latin typeface="Arial" panose="020B0604020202090204" pitchFamily="34" charset="0"/>
              <a:ea typeface="微软雅黑" pitchFamily="34" charset="-122"/>
              <a:cs typeface="+mn-ea"/>
              <a:sym typeface="Arial" panose="020B0604020202090204" pitchFamily="34" charset="0"/>
            </a:endParaRPr>
          </a:p>
        </p:txBody>
      </p:sp>
      <p:sp>
        <p:nvSpPr>
          <p:cNvPr id="59" name="Freeform 24"/>
          <p:cNvSpPr/>
          <p:nvPr/>
        </p:nvSpPr>
        <p:spPr bwMode="auto">
          <a:xfrm rot="5400000">
            <a:off x="6567393" y="1368445"/>
            <a:ext cx="1094826" cy="1485212"/>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rgbClr val="31859C"/>
          </a:solidFill>
          <a:ln w="19050" cap="flat" cmpd="sng">
            <a:noFill/>
            <a:prstDash val="solid"/>
            <a:round/>
            <a:headEnd type="none" w="med" len="med"/>
            <a:tailEnd type="none" w="med" len="med"/>
          </a:ln>
          <a:effectLst/>
        </p:spPr>
        <p:txBody>
          <a:bodyPr/>
          <a:lstStyle/>
          <a:p>
            <a:pPr algn="just">
              <a:lnSpc>
                <a:spcPct val="120000"/>
              </a:lnSpc>
              <a:defRPr/>
            </a:pPr>
            <a:endParaRPr lang="da-DK" sz="600" kern="0">
              <a:solidFill>
                <a:schemeClr val="bg1"/>
              </a:solidFill>
              <a:latin typeface="Arial" panose="020B0604020202090204" pitchFamily="34" charset="0"/>
              <a:ea typeface="微软雅黑" pitchFamily="34" charset="-122"/>
              <a:cs typeface="+mn-ea"/>
              <a:sym typeface="Arial" panose="020B0604020202090204" pitchFamily="34" charset="0"/>
            </a:endParaRPr>
          </a:p>
        </p:txBody>
      </p:sp>
      <p:grpSp>
        <p:nvGrpSpPr>
          <p:cNvPr id="60" name="Group 128"/>
          <p:cNvGrpSpPr/>
          <p:nvPr/>
        </p:nvGrpSpPr>
        <p:grpSpPr>
          <a:xfrm>
            <a:off x="1318554" y="1671512"/>
            <a:ext cx="469844" cy="469844"/>
            <a:chOff x="1316879" y="4254550"/>
            <a:chExt cx="684000" cy="684000"/>
          </a:xfrm>
        </p:grpSpPr>
        <p:sp>
          <p:nvSpPr>
            <p:cNvPr id="61" name="Freeform 49"/>
            <p:cNvSpPr>
              <a:spLocks noChangeAspect="1" noEditPoints="1"/>
            </p:cNvSpPr>
            <p:nvPr/>
          </p:nvSpPr>
          <p:spPr bwMode="auto">
            <a:xfrm>
              <a:off x="1467830" y="4412272"/>
              <a:ext cx="407999" cy="347492"/>
            </a:xfrm>
            <a:custGeom>
              <a:avLst/>
              <a:gdLst>
                <a:gd name="T0" fmla="*/ 182 w 400"/>
                <a:gd name="T1" fmla="*/ 180 h 340"/>
                <a:gd name="T2" fmla="*/ 218 w 400"/>
                <a:gd name="T3" fmla="*/ 180 h 340"/>
                <a:gd name="T4" fmla="*/ 218 w 400"/>
                <a:gd name="T5" fmla="*/ 220 h 340"/>
                <a:gd name="T6" fmla="*/ 400 w 400"/>
                <a:gd name="T7" fmla="*/ 220 h 340"/>
                <a:gd name="T8" fmla="*/ 396 w 400"/>
                <a:gd name="T9" fmla="*/ 103 h 340"/>
                <a:gd name="T10" fmla="*/ 356 w 400"/>
                <a:gd name="T11" fmla="*/ 60 h 340"/>
                <a:gd name="T12" fmla="*/ 292 w 400"/>
                <a:gd name="T13" fmla="*/ 60 h 340"/>
                <a:gd name="T14" fmla="*/ 268 w 400"/>
                <a:gd name="T15" fmla="*/ 15 h 340"/>
                <a:gd name="T16" fmla="*/ 244 w 400"/>
                <a:gd name="T17" fmla="*/ 0 h 340"/>
                <a:gd name="T18" fmla="*/ 155 w 400"/>
                <a:gd name="T19" fmla="*/ 0 h 340"/>
                <a:gd name="T20" fmla="*/ 132 w 400"/>
                <a:gd name="T21" fmla="*/ 15 h 340"/>
                <a:gd name="T22" fmla="*/ 108 w 400"/>
                <a:gd name="T23" fmla="*/ 60 h 340"/>
                <a:gd name="T24" fmla="*/ 44 w 400"/>
                <a:gd name="T25" fmla="*/ 60 h 340"/>
                <a:gd name="T26" fmla="*/ 4 w 400"/>
                <a:gd name="T27" fmla="*/ 103 h 340"/>
                <a:gd name="T28" fmla="*/ 0 w 400"/>
                <a:gd name="T29" fmla="*/ 220 h 340"/>
                <a:gd name="T30" fmla="*/ 182 w 400"/>
                <a:gd name="T31" fmla="*/ 220 h 340"/>
                <a:gd name="T32" fmla="*/ 182 w 400"/>
                <a:gd name="T33" fmla="*/ 180 h 340"/>
                <a:gd name="T34" fmla="*/ 153 w 400"/>
                <a:gd name="T35" fmla="*/ 38 h 340"/>
                <a:gd name="T36" fmla="*/ 169 w 400"/>
                <a:gd name="T37" fmla="*/ 28 h 340"/>
                <a:gd name="T38" fmla="*/ 230 w 400"/>
                <a:gd name="T39" fmla="*/ 28 h 340"/>
                <a:gd name="T40" fmla="*/ 247 w 400"/>
                <a:gd name="T41" fmla="*/ 38 h 340"/>
                <a:gd name="T42" fmla="*/ 258 w 400"/>
                <a:gd name="T43" fmla="*/ 60 h 340"/>
                <a:gd name="T44" fmla="*/ 141 w 400"/>
                <a:gd name="T45" fmla="*/ 60 h 340"/>
                <a:gd name="T46" fmla="*/ 153 w 400"/>
                <a:gd name="T47" fmla="*/ 38 h 340"/>
                <a:gd name="T48" fmla="*/ 218 w 400"/>
                <a:gd name="T49" fmla="*/ 280 h 340"/>
                <a:gd name="T50" fmla="*/ 182 w 400"/>
                <a:gd name="T51" fmla="*/ 280 h 340"/>
                <a:gd name="T52" fmla="*/ 182 w 400"/>
                <a:gd name="T53" fmla="*/ 240 h 340"/>
                <a:gd name="T54" fmla="*/ 10 w 400"/>
                <a:gd name="T55" fmla="*/ 240 h 340"/>
                <a:gd name="T56" fmla="*/ 14 w 400"/>
                <a:gd name="T57" fmla="*/ 306 h 340"/>
                <a:gd name="T58" fmla="*/ 50 w 400"/>
                <a:gd name="T59" fmla="*/ 340 h 340"/>
                <a:gd name="T60" fmla="*/ 350 w 400"/>
                <a:gd name="T61" fmla="*/ 340 h 340"/>
                <a:gd name="T62" fmla="*/ 386 w 400"/>
                <a:gd name="T63" fmla="*/ 306 h 340"/>
                <a:gd name="T64" fmla="*/ 390 w 400"/>
                <a:gd name="T65" fmla="*/ 240 h 340"/>
                <a:gd name="T66" fmla="*/ 218 w 400"/>
                <a:gd name="T67" fmla="*/ 240 h 340"/>
                <a:gd name="T68" fmla="*/ 218 w 400"/>
                <a:gd name="T69" fmla="*/ 28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0" h="340">
                  <a:moveTo>
                    <a:pt x="182" y="180"/>
                  </a:moveTo>
                  <a:cubicBezTo>
                    <a:pt x="218" y="180"/>
                    <a:pt x="218" y="180"/>
                    <a:pt x="218" y="180"/>
                  </a:cubicBezTo>
                  <a:cubicBezTo>
                    <a:pt x="218" y="220"/>
                    <a:pt x="218" y="220"/>
                    <a:pt x="218" y="220"/>
                  </a:cubicBezTo>
                  <a:cubicBezTo>
                    <a:pt x="400" y="220"/>
                    <a:pt x="400" y="220"/>
                    <a:pt x="400" y="220"/>
                  </a:cubicBezTo>
                  <a:cubicBezTo>
                    <a:pt x="400" y="220"/>
                    <a:pt x="397" y="131"/>
                    <a:pt x="396" y="103"/>
                  </a:cubicBezTo>
                  <a:cubicBezTo>
                    <a:pt x="395" y="76"/>
                    <a:pt x="385" y="60"/>
                    <a:pt x="356" y="60"/>
                  </a:cubicBezTo>
                  <a:cubicBezTo>
                    <a:pt x="292" y="60"/>
                    <a:pt x="292" y="60"/>
                    <a:pt x="292" y="60"/>
                  </a:cubicBezTo>
                  <a:cubicBezTo>
                    <a:pt x="282" y="41"/>
                    <a:pt x="271" y="21"/>
                    <a:pt x="268" y="15"/>
                  </a:cubicBezTo>
                  <a:cubicBezTo>
                    <a:pt x="261" y="2"/>
                    <a:pt x="259" y="0"/>
                    <a:pt x="244" y="0"/>
                  </a:cubicBezTo>
                  <a:cubicBezTo>
                    <a:pt x="155" y="0"/>
                    <a:pt x="155" y="0"/>
                    <a:pt x="155" y="0"/>
                  </a:cubicBezTo>
                  <a:cubicBezTo>
                    <a:pt x="141" y="0"/>
                    <a:pt x="138" y="2"/>
                    <a:pt x="132" y="15"/>
                  </a:cubicBezTo>
                  <a:cubicBezTo>
                    <a:pt x="129" y="21"/>
                    <a:pt x="118" y="41"/>
                    <a:pt x="108" y="60"/>
                  </a:cubicBezTo>
                  <a:cubicBezTo>
                    <a:pt x="44" y="60"/>
                    <a:pt x="44" y="60"/>
                    <a:pt x="44" y="60"/>
                  </a:cubicBezTo>
                  <a:cubicBezTo>
                    <a:pt x="14" y="60"/>
                    <a:pt x="5" y="76"/>
                    <a:pt x="4" y="103"/>
                  </a:cubicBezTo>
                  <a:cubicBezTo>
                    <a:pt x="3" y="129"/>
                    <a:pt x="0" y="220"/>
                    <a:pt x="0" y="220"/>
                  </a:cubicBezTo>
                  <a:cubicBezTo>
                    <a:pt x="182" y="220"/>
                    <a:pt x="182" y="220"/>
                    <a:pt x="182" y="220"/>
                  </a:cubicBezTo>
                  <a:lnTo>
                    <a:pt x="182" y="180"/>
                  </a:lnTo>
                  <a:close/>
                  <a:moveTo>
                    <a:pt x="153" y="38"/>
                  </a:moveTo>
                  <a:cubicBezTo>
                    <a:pt x="157" y="30"/>
                    <a:pt x="159" y="28"/>
                    <a:pt x="169" y="28"/>
                  </a:cubicBezTo>
                  <a:cubicBezTo>
                    <a:pt x="230" y="28"/>
                    <a:pt x="230" y="28"/>
                    <a:pt x="230" y="28"/>
                  </a:cubicBezTo>
                  <a:cubicBezTo>
                    <a:pt x="241" y="28"/>
                    <a:pt x="242" y="30"/>
                    <a:pt x="247" y="38"/>
                  </a:cubicBezTo>
                  <a:cubicBezTo>
                    <a:pt x="248" y="41"/>
                    <a:pt x="253" y="50"/>
                    <a:pt x="258" y="60"/>
                  </a:cubicBezTo>
                  <a:cubicBezTo>
                    <a:pt x="141" y="60"/>
                    <a:pt x="141" y="60"/>
                    <a:pt x="141" y="60"/>
                  </a:cubicBezTo>
                  <a:cubicBezTo>
                    <a:pt x="146" y="50"/>
                    <a:pt x="151" y="41"/>
                    <a:pt x="153" y="38"/>
                  </a:cubicBezTo>
                  <a:close/>
                  <a:moveTo>
                    <a:pt x="218" y="280"/>
                  </a:moveTo>
                  <a:cubicBezTo>
                    <a:pt x="182" y="280"/>
                    <a:pt x="182" y="280"/>
                    <a:pt x="182" y="280"/>
                  </a:cubicBezTo>
                  <a:cubicBezTo>
                    <a:pt x="182" y="240"/>
                    <a:pt x="182" y="240"/>
                    <a:pt x="182" y="240"/>
                  </a:cubicBezTo>
                  <a:cubicBezTo>
                    <a:pt x="10" y="240"/>
                    <a:pt x="10" y="240"/>
                    <a:pt x="10" y="240"/>
                  </a:cubicBezTo>
                  <a:cubicBezTo>
                    <a:pt x="10" y="240"/>
                    <a:pt x="12" y="276"/>
                    <a:pt x="14" y="306"/>
                  </a:cubicBezTo>
                  <a:cubicBezTo>
                    <a:pt x="14" y="319"/>
                    <a:pt x="18" y="340"/>
                    <a:pt x="50" y="340"/>
                  </a:cubicBezTo>
                  <a:cubicBezTo>
                    <a:pt x="350" y="340"/>
                    <a:pt x="350" y="340"/>
                    <a:pt x="350" y="340"/>
                  </a:cubicBezTo>
                  <a:cubicBezTo>
                    <a:pt x="381" y="340"/>
                    <a:pt x="385" y="319"/>
                    <a:pt x="386" y="306"/>
                  </a:cubicBezTo>
                  <a:cubicBezTo>
                    <a:pt x="388" y="275"/>
                    <a:pt x="390" y="240"/>
                    <a:pt x="390" y="240"/>
                  </a:cubicBezTo>
                  <a:cubicBezTo>
                    <a:pt x="218" y="240"/>
                    <a:pt x="218" y="240"/>
                    <a:pt x="218" y="240"/>
                  </a:cubicBezTo>
                  <a:lnTo>
                    <a:pt x="218" y="280"/>
                  </a:lnTo>
                  <a:close/>
                </a:path>
              </a:pathLst>
            </a:custGeom>
            <a:noFill/>
            <a:ln w="12700">
              <a:solidFill>
                <a:schemeClr val="bg1"/>
              </a:solidFill>
            </a:ln>
          </p:spPr>
          <p:txBody>
            <a:bodyPr vert="horz" wrap="square" lIns="62811" tIns="31406" rIns="62811" bIns="31406" numCol="1" anchor="t" anchorCtr="0" compatLnSpc="1"/>
            <a:lstStyle/>
            <a:p>
              <a:pPr algn="just">
                <a:lnSpc>
                  <a:spcPct val="120000"/>
                </a:lnSpc>
              </a:pPr>
              <a:endParaRPr lang="en-US" sz="600" dirty="0">
                <a:solidFill>
                  <a:schemeClr val="bg1"/>
                </a:solidFill>
                <a:latin typeface="Arial" panose="020B0604020202090204" pitchFamily="34" charset="0"/>
                <a:ea typeface="微软雅黑" pitchFamily="34" charset="-122"/>
                <a:cs typeface="+mn-ea"/>
                <a:sym typeface="Arial" panose="020B0604020202090204" pitchFamily="34" charset="0"/>
              </a:endParaRPr>
            </a:p>
          </p:txBody>
        </p:sp>
        <p:sp>
          <p:nvSpPr>
            <p:cNvPr id="62" name="Oval 124"/>
            <p:cNvSpPr/>
            <p:nvPr/>
          </p:nvSpPr>
          <p:spPr>
            <a:xfrm>
              <a:off x="1316879" y="4254550"/>
              <a:ext cx="684000" cy="684000"/>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600">
                <a:solidFill>
                  <a:schemeClr val="bg1"/>
                </a:solidFill>
                <a:latin typeface="Arial" panose="020B0604020202090204" pitchFamily="34" charset="0"/>
                <a:ea typeface="微软雅黑" pitchFamily="34" charset="-122"/>
                <a:cs typeface="+mn-ea"/>
                <a:sym typeface="Arial" panose="020B0604020202090204" pitchFamily="34" charset="0"/>
              </a:endParaRPr>
            </a:p>
          </p:txBody>
        </p:sp>
      </p:grpSp>
      <p:grpSp>
        <p:nvGrpSpPr>
          <p:cNvPr id="63" name="Group 129"/>
          <p:cNvGrpSpPr/>
          <p:nvPr/>
        </p:nvGrpSpPr>
        <p:grpSpPr>
          <a:xfrm>
            <a:off x="3105579" y="1671512"/>
            <a:ext cx="469844" cy="469844"/>
            <a:chOff x="3401741" y="4254550"/>
            <a:chExt cx="684000" cy="684000"/>
          </a:xfrm>
        </p:grpSpPr>
        <p:sp>
          <p:nvSpPr>
            <p:cNvPr id="64" name="Freeform 31"/>
            <p:cNvSpPr>
              <a:spLocks noChangeAspect="1" noEditPoints="1"/>
            </p:cNvSpPr>
            <p:nvPr/>
          </p:nvSpPr>
          <p:spPr bwMode="auto">
            <a:xfrm>
              <a:off x="3577110" y="4366532"/>
              <a:ext cx="333262" cy="468000"/>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noFill/>
            <a:ln w="12700">
              <a:solidFill>
                <a:schemeClr val="bg1"/>
              </a:solidFill>
            </a:ln>
          </p:spPr>
          <p:txBody>
            <a:bodyPr vert="horz" wrap="square" lIns="62811" tIns="31406" rIns="62811" bIns="31406" numCol="1" anchor="t" anchorCtr="0" compatLnSpc="1"/>
            <a:lstStyle/>
            <a:p>
              <a:pPr algn="just">
                <a:lnSpc>
                  <a:spcPct val="120000"/>
                </a:lnSpc>
              </a:pPr>
              <a:endParaRPr lang="en-US" sz="600" dirty="0">
                <a:solidFill>
                  <a:schemeClr val="bg1"/>
                </a:solidFill>
                <a:latin typeface="Arial" panose="020B0604020202090204" pitchFamily="34" charset="0"/>
                <a:ea typeface="微软雅黑" pitchFamily="34" charset="-122"/>
                <a:cs typeface="+mn-ea"/>
                <a:sym typeface="Arial" panose="020B0604020202090204" pitchFamily="34" charset="0"/>
              </a:endParaRPr>
            </a:p>
          </p:txBody>
        </p:sp>
        <p:sp>
          <p:nvSpPr>
            <p:cNvPr id="65" name="Oval 125"/>
            <p:cNvSpPr/>
            <p:nvPr/>
          </p:nvSpPr>
          <p:spPr>
            <a:xfrm>
              <a:off x="3401741" y="4254550"/>
              <a:ext cx="684000" cy="68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600">
                <a:solidFill>
                  <a:schemeClr val="bg1"/>
                </a:solidFill>
                <a:latin typeface="Arial" panose="020B0604020202090204" pitchFamily="34" charset="0"/>
                <a:ea typeface="微软雅黑" pitchFamily="34" charset="-122"/>
                <a:cs typeface="+mn-ea"/>
                <a:sym typeface="Arial" panose="020B0604020202090204" pitchFamily="34" charset="0"/>
              </a:endParaRPr>
            </a:p>
          </p:txBody>
        </p:sp>
      </p:grpSp>
      <p:grpSp>
        <p:nvGrpSpPr>
          <p:cNvPr id="66" name="Group 130"/>
          <p:cNvGrpSpPr/>
          <p:nvPr/>
        </p:nvGrpSpPr>
        <p:grpSpPr>
          <a:xfrm>
            <a:off x="4892603" y="1671512"/>
            <a:ext cx="469844" cy="469844"/>
            <a:chOff x="6006611" y="4240036"/>
            <a:chExt cx="684000" cy="684000"/>
          </a:xfrm>
        </p:grpSpPr>
        <p:sp>
          <p:nvSpPr>
            <p:cNvPr id="91" name="Freeform 44"/>
            <p:cNvSpPr>
              <a:spLocks noChangeAspect="1" noEditPoints="1"/>
            </p:cNvSpPr>
            <p:nvPr/>
          </p:nvSpPr>
          <p:spPr bwMode="auto">
            <a:xfrm>
              <a:off x="6132322" y="4366036"/>
              <a:ext cx="432579" cy="432000"/>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noFill/>
            <a:ln w="12700">
              <a:solidFill>
                <a:schemeClr val="bg1"/>
              </a:solidFill>
            </a:ln>
          </p:spPr>
          <p:txBody>
            <a:bodyPr vert="horz" wrap="square" lIns="62811" tIns="31406" rIns="62811" bIns="31406" numCol="1" anchor="t" anchorCtr="0" compatLnSpc="1"/>
            <a:lstStyle/>
            <a:p>
              <a:pPr algn="just">
                <a:lnSpc>
                  <a:spcPct val="120000"/>
                </a:lnSpc>
              </a:pPr>
              <a:endParaRPr lang="en-US" sz="600" dirty="0">
                <a:solidFill>
                  <a:schemeClr val="bg1"/>
                </a:solidFill>
                <a:latin typeface="Arial" panose="020B0604020202090204" pitchFamily="34" charset="0"/>
                <a:ea typeface="微软雅黑" pitchFamily="34" charset="-122"/>
                <a:cs typeface="+mn-ea"/>
                <a:sym typeface="Arial" panose="020B0604020202090204" pitchFamily="34" charset="0"/>
              </a:endParaRPr>
            </a:p>
          </p:txBody>
        </p:sp>
        <p:sp>
          <p:nvSpPr>
            <p:cNvPr id="92" name="Oval 126"/>
            <p:cNvSpPr/>
            <p:nvPr/>
          </p:nvSpPr>
          <p:spPr>
            <a:xfrm>
              <a:off x="6006611" y="4240036"/>
              <a:ext cx="684000" cy="68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600">
                <a:solidFill>
                  <a:schemeClr val="bg1"/>
                </a:solidFill>
                <a:latin typeface="Arial" panose="020B0604020202090204" pitchFamily="34" charset="0"/>
                <a:ea typeface="微软雅黑" pitchFamily="34" charset="-122"/>
                <a:cs typeface="+mn-ea"/>
                <a:sym typeface="Arial" panose="020B0604020202090204" pitchFamily="34" charset="0"/>
              </a:endParaRPr>
            </a:p>
          </p:txBody>
        </p:sp>
      </p:grpSp>
      <p:grpSp>
        <p:nvGrpSpPr>
          <p:cNvPr id="93" name="Group 131"/>
          <p:cNvGrpSpPr/>
          <p:nvPr/>
        </p:nvGrpSpPr>
        <p:grpSpPr>
          <a:xfrm>
            <a:off x="6674156" y="1671512"/>
            <a:ext cx="469844" cy="469844"/>
            <a:chOff x="8794034" y="4283578"/>
            <a:chExt cx="684000" cy="684000"/>
          </a:xfrm>
        </p:grpSpPr>
        <p:sp>
          <p:nvSpPr>
            <p:cNvPr id="94" name="Freeform 36"/>
            <p:cNvSpPr>
              <a:spLocks noChangeAspect="1" noEditPoints="1"/>
            </p:cNvSpPr>
            <p:nvPr/>
          </p:nvSpPr>
          <p:spPr bwMode="auto">
            <a:xfrm>
              <a:off x="8879066" y="4481578"/>
              <a:ext cx="513936" cy="288000"/>
            </a:xfrm>
            <a:custGeom>
              <a:avLst/>
              <a:gdLst>
                <a:gd name="T0" fmla="*/ 200 w 400"/>
                <a:gd name="T1" fmla="*/ 0 h 224"/>
                <a:gd name="T2" fmla="*/ 0 w 400"/>
                <a:gd name="T3" fmla="*/ 112 h 224"/>
                <a:gd name="T4" fmla="*/ 200 w 400"/>
                <a:gd name="T5" fmla="*/ 224 h 224"/>
                <a:gd name="T6" fmla="*/ 400 w 400"/>
                <a:gd name="T7" fmla="*/ 112 h 224"/>
                <a:gd name="T8" fmla="*/ 200 w 400"/>
                <a:gd name="T9" fmla="*/ 0 h 224"/>
                <a:gd name="T10" fmla="*/ 200 w 400"/>
                <a:gd name="T11" fmla="*/ 198 h 224"/>
                <a:gd name="T12" fmla="*/ 111 w 400"/>
                <a:gd name="T13" fmla="*/ 112 h 224"/>
                <a:gd name="T14" fmla="*/ 200 w 400"/>
                <a:gd name="T15" fmla="*/ 26 h 224"/>
                <a:gd name="T16" fmla="*/ 289 w 400"/>
                <a:gd name="T17" fmla="*/ 112 h 224"/>
                <a:gd name="T18" fmla="*/ 200 w 400"/>
                <a:gd name="T19" fmla="*/ 198 h 224"/>
                <a:gd name="T20" fmla="*/ 200 w 400"/>
                <a:gd name="T21" fmla="*/ 112 h 224"/>
                <a:gd name="T22" fmla="*/ 200 w 400"/>
                <a:gd name="T23" fmla="*/ 69 h 224"/>
                <a:gd name="T24" fmla="*/ 155 w 400"/>
                <a:gd name="T25" fmla="*/ 112 h 224"/>
                <a:gd name="T26" fmla="*/ 200 w 400"/>
                <a:gd name="T27" fmla="*/ 155 h 224"/>
                <a:gd name="T28" fmla="*/ 244 w 400"/>
                <a:gd name="T29" fmla="*/ 112 h 224"/>
                <a:gd name="T30" fmla="*/ 200 w 400"/>
                <a:gd name="T31" fmla="*/ 1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224">
                  <a:moveTo>
                    <a:pt x="200" y="0"/>
                  </a:moveTo>
                  <a:cubicBezTo>
                    <a:pt x="69" y="0"/>
                    <a:pt x="0" y="97"/>
                    <a:pt x="0" y="112"/>
                  </a:cubicBezTo>
                  <a:cubicBezTo>
                    <a:pt x="0" y="127"/>
                    <a:pt x="69" y="224"/>
                    <a:pt x="200" y="224"/>
                  </a:cubicBezTo>
                  <a:cubicBezTo>
                    <a:pt x="331" y="224"/>
                    <a:pt x="400" y="127"/>
                    <a:pt x="400" y="112"/>
                  </a:cubicBezTo>
                  <a:cubicBezTo>
                    <a:pt x="400" y="97"/>
                    <a:pt x="331" y="0"/>
                    <a:pt x="200" y="0"/>
                  </a:cubicBezTo>
                  <a:close/>
                  <a:moveTo>
                    <a:pt x="200" y="198"/>
                  </a:moveTo>
                  <a:cubicBezTo>
                    <a:pt x="151" y="198"/>
                    <a:pt x="111" y="159"/>
                    <a:pt x="111" y="112"/>
                  </a:cubicBezTo>
                  <a:cubicBezTo>
                    <a:pt x="111" y="64"/>
                    <a:pt x="151" y="26"/>
                    <a:pt x="200" y="26"/>
                  </a:cubicBezTo>
                  <a:cubicBezTo>
                    <a:pt x="249" y="26"/>
                    <a:pt x="289" y="64"/>
                    <a:pt x="289" y="112"/>
                  </a:cubicBezTo>
                  <a:cubicBezTo>
                    <a:pt x="289" y="159"/>
                    <a:pt x="249" y="198"/>
                    <a:pt x="200" y="198"/>
                  </a:cubicBezTo>
                  <a:close/>
                  <a:moveTo>
                    <a:pt x="200" y="112"/>
                  </a:moveTo>
                  <a:cubicBezTo>
                    <a:pt x="192" y="103"/>
                    <a:pt x="213" y="69"/>
                    <a:pt x="200" y="69"/>
                  </a:cubicBezTo>
                  <a:cubicBezTo>
                    <a:pt x="175" y="69"/>
                    <a:pt x="155" y="88"/>
                    <a:pt x="155" y="112"/>
                  </a:cubicBezTo>
                  <a:cubicBezTo>
                    <a:pt x="155" y="136"/>
                    <a:pt x="175" y="155"/>
                    <a:pt x="200" y="155"/>
                  </a:cubicBezTo>
                  <a:cubicBezTo>
                    <a:pt x="224" y="155"/>
                    <a:pt x="244" y="136"/>
                    <a:pt x="244" y="112"/>
                  </a:cubicBezTo>
                  <a:cubicBezTo>
                    <a:pt x="244" y="101"/>
                    <a:pt x="207" y="119"/>
                    <a:pt x="200" y="112"/>
                  </a:cubicBezTo>
                  <a:close/>
                </a:path>
              </a:pathLst>
            </a:custGeom>
            <a:noFill/>
            <a:ln w="12700">
              <a:solidFill>
                <a:schemeClr val="bg1"/>
              </a:solidFill>
            </a:ln>
          </p:spPr>
          <p:txBody>
            <a:bodyPr vert="horz" wrap="square" lIns="62811" tIns="31406" rIns="62811" bIns="31406" numCol="1" anchor="t" anchorCtr="0" compatLnSpc="1"/>
            <a:lstStyle/>
            <a:p>
              <a:pPr algn="just">
                <a:lnSpc>
                  <a:spcPct val="120000"/>
                </a:lnSpc>
              </a:pPr>
              <a:endParaRPr lang="en-US" sz="600" dirty="0">
                <a:solidFill>
                  <a:schemeClr val="bg1"/>
                </a:solidFill>
                <a:latin typeface="Arial" panose="020B0604020202090204" pitchFamily="34" charset="0"/>
                <a:ea typeface="微软雅黑" pitchFamily="34" charset="-122"/>
                <a:cs typeface="+mn-ea"/>
                <a:sym typeface="Arial" panose="020B0604020202090204" pitchFamily="34" charset="0"/>
              </a:endParaRPr>
            </a:p>
          </p:txBody>
        </p:sp>
        <p:sp>
          <p:nvSpPr>
            <p:cNvPr id="95" name="Oval 127"/>
            <p:cNvSpPr/>
            <p:nvPr/>
          </p:nvSpPr>
          <p:spPr>
            <a:xfrm>
              <a:off x="8794034" y="4283578"/>
              <a:ext cx="684000" cy="68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600">
                <a:solidFill>
                  <a:schemeClr val="bg1"/>
                </a:solidFill>
                <a:latin typeface="Arial" panose="020B0604020202090204" pitchFamily="34" charset="0"/>
                <a:ea typeface="微软雅黑" pitchFamily="34" charset="-122"/>
                <a:cs typeface="+mn-ea"/>
                <a:sym typeface="Arial" panose="020B0604020202090204" pitchFamily="34" charset="0"/>
              </a:endParaRPr>
            </a:p>
          </p:txBody>
        </p:sp>
      </p:grpSp>
      <p:sp>
        <p:nvSpPr>
          <p:cNvPr id="96" name="Content Placeholder 2"/>
          <p:cNvSpPr txBox="1"/>
          <p:nvPr/>
        </p:nvSpPr>
        <p:spPr>
          <a:xfrm>
            <a:off x="963010" y="2902902"/>
            <a:ext cx="1338699" cy="2308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9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9pPr>
          </a:lstStyle>
          <a:p>
            <a:pPr algn="l" defTabSz="649605" fontAlgn="base">
              <a:spcBef>
                <a:spcPct val="0"/>
              </a:spcBef>
              <a:spcAft>
                <a:spcPct val="0"/>
              </a:spcAft>
              <a:buClrTx/>
              <a:buSzTx/>
            </a:pPr>
            <a:r>
              <a:rPr lang="zh-CN" altLang="en-US" sz="1500" b="1" dirty="0">
                <a:solidFill>
                  <a:schemeClr val="tx1">
                    <a:lumMod val="85000"/>
                    <a:lumOff val="15000"/>
                  </a:schemeClr>
                </a:solidFill>
                <a:latin typeface="Arial" panose="020B0604020202090204" pitchFamily="34" charset="0"/>
                <a:ea typeface="微软雅黑" pitchFamily="34" charset="-122"/>
                <a:sym typeface="Arial" panose="020B0604020202090204" pitchFamily="34" charset="0"/>
              </a:rPr>
              <a:t>公司决策</a:t>
            </a:r>
            <a:endParaRPr lang="zh-CN" altLang="en-US" sz="1500" b="1" dirty="0">
              <a:solidFill>
                <a:schemeClr val="tx1">
                  <a:lumMod val="85000"/>
                  <a:lumOff val="15000"/>
                </a:schemeClr>
              </a:solidFill>
              <a:latin typeface="Arial" panose="020B0604020202090204" pitchFamily="34" charset="0"/>
              <a:ea typeface="微软雅黑" pitchFamily="34" charset="-122"/>
              <a:sym typeface="Arial" panose="020B0604020202090204" pitchFamily="34" charset="0"/>
            </a:endParaRPr>
          </a:p>
        </p:txBody>
      </p:sp>
      <p:sp>
        <p:nvSpPr>
          <p:cNvPr id="97" name="Content Placeholder 2"/>
          <p:cNvSpPr txBox="1"/>
          <p:nvPr/>
        </p:nvSpPr>
        <p:spPr>
          <a:xfrm>
            <a:off x="963009" y="3244019"/>
            <a:ext cx="1536800" cy="866006"/>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9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9pPr>
          </a:lstStyle>
          <a:p>
            <a:pPr algn="l" defTabSz="649605" fontAlgn="base">
              <a:lnSpc>
                <a:spcPct val="120000"/>
              </a:lnSpc>
              <a:spcBef>
                <a:spcPct val="0"/>
              </a:spcBef>
              <a:spcAft>
                <a:spcPct val="0"/>
              </a:spcAft>
              <a:buClrTx/>
              <a:buSzTx/>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任务和范围</a:t>
            </a:r>
            <a:endParaRPr lang="en-US"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l" defTabSz="649605" fontAlgn="base">
              <a:lnSpc>
                <a:spcPct val="120000"/>
              </a:lnSpc>
              <a:spcBef>
                <a:spcPct val="0"/>
              </a:spcBef>
              <a:spcAft>
                <a:spcPct val="0"/>
              </a:spcAft>
              <a:buClrTx/>
              <a:buSzTx/>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企业目标</a:t>
            </a:r>
            <a:endParaRPr lang="en-US"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l" defTabSz="649605" fontAlgn="base">
              <a:lnSpc>
                <a:spcPct val="120000"/>
              </a:lnSpc>
              <a:spcBef>
                <a:spcPct val="0"/>
              </a:spcBef>
              <a:spcAft>
                <a:spcPct val="0"/>
              </a:spcAft>
              <a:buClrTx/>
              <a:buSzTx/>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资源分配决策</a:t>
            </a:r>
            <a:endParaRPr lang="en-US"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l" defTabSz="649605" fontAlgn="base">
              <a:lnSpc>
                <a:spcPct val="120000"/>
              </a:lnSpc>
              <a:spcBef>
                <a:spcPct val="0"/>
              </a:spcBef>
              <a:spcAft>
                <a:spcPct val="0"/>
              </a:spcAft>
              <a:buClrTx/>
              <a:buSzTx/>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措施及行动计划</a:t>
            </a:r>
            <a:endParaRPr 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98" name="Content Placeholder 2"/>
          <p:cNvSpPr txBox="1"/>
          <p:nvPr/>
        </p:nvSpPr>
        <p:spPr>
          <a:xfrm>
            <a:off x="2796991" y="2902902"/>
            <a:ext cx="1419614" cy="2308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9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9pPr>
          </a:lstStyle>
          <a:p>
            <a:pPr algn="l" defTabSz="649605" fontAlgn="base">
              <a:spcBef>
                <a:spcPct val="0"/>
              </a:spcBef>
              <a:spcAft>
                <a:spcPct val="0"/>
              </a:spcAft>
              <a:buClrTx/>
              <a:buSzTx/>
            </a:pPr>
            <a:r>
              <a:rPr lang="zh-CN" altLang="en-US" sz="1500" b="1" dirty="0">
                <a:solidFill>
                  <a:schemeClr val="tx1">
                    <a:lumMod val="85000"/>
                    <a:lumOff val="15000"/>
                  </a:schemeClr>
                </a:solidFill>
                <a:latin typeface="Arial" panose="020B0604020202090204" pitchFamily="34" charset="0"/>
                <a:ea typeface="微软雅黑" pitchFamily="34" charset="-122"/>
                <a:sym typeface="Arial" panose="020B0604020202090204" pitchFamily="34" charset="0"/>
              </a:rPr>
              <a:t>营销</a:t>
            </a:r>
            <a:endParaRPr lang="zh-CN" altLang="en-US" sz="1500" b="1" dirty="0">
              <a:solidFill>
                <a:schemeClr val="tx1">
                  <a:lumMod val="85000"/>
                  <a:lumOff val="15000"/>
                </a:schemeClr>
              </a:solidFill>
              <a:latin typeface="Arial" panose="020B0604020202090204" pitchFamily="34" charset="0"/>
              <a:ea typeface="微软雅黑" pitchFamily="34" charset="-122"/>
              <a:sym typeface="Arial" panose="020B0604020202090204" pitchFamily="34" charset="0"/>
            </a:endParaRPr>
          </a:p>
        </p:txBody>
      </p:sp>
      <p:sp>
        <p:nvSpPr>
          <p:cNvPr id="99" name="Content Placeholder 2"/>
          <p:cNvSpPr txBox="1"/>
          <p:nvPr/>
        </p:nvSpPr>
        <p:spPr>
          <a:xfrm>
            <a:off x="2796992" y="3244019"/>
            <a:ext cx="1536800" cy="1087605"/>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9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9pPr>
          </a:lstStyle>
          <a:p>
            <a:pPr algn="l" defTabSz="649605" fontAlgn="base">
              <a:lnSpc>
                <a:spcPct val="120000"/>
              </a:lnSpc>
              <a:spcBef>
                <a:spcPct val="0"/>
              </a:spcBef>
              <a:spcAft>
                <a:spcPct val="0"/>
              </a:spcAft>
              <a:buClrTx/>
              <a:buSzTx/>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内向营销</a:t>
            </a:r>
            <a:endParaRPr lang="en-US"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l" defTabSz="649605" fontAlgn="base">
              <a:lnSpc>
                <a:spcPct val="120000"/>
              </a:lnSpc>
              <a:spcBef>
                <a:spcPct val="0"/>
              </a:spcBef>
              <a:spcAft>
                <a:spcPct val="0"/>
              </a:spcAft>
              <a:buClrTx/>
              <a:buSzTx/>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利益相关者及其需求</a:t>
            </a:r>
            <a:endParaRPr lang="en-US"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l" defTabSz="649605" fontAlgn="base">
              <a:lnSpc>
                <a:spcPct val="120000"/>
              </a:lnSpc>
              <a:spcBef>
                <a:spcPct val="0"/>
              </a:spcBef>
              <a:spcAft>
                <a:spcPct val="0"/>
              </a:spcAft>
              <a:buClrTx/>
              <a:buSzTx/>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市场细分、市场规模及市场渗透</a:t>
            </a:r>
            <a:endParaRPr lang="en-US"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l" defTabSz="649605" fontAlgn="base">
              <a:lnSpc>
                <a:spcPct val="120000"/>
              </a:lnSpc>
              <a:spcBef>
                <a:spcPct val="0"/>
              </a:spcBef>
              <a:spcAft>
                <a:spcPct val="0"/>
              </a:spcAft>
              <a:buClrTx/>
              <a:buSzTx/>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竞争者与竞争产品</a:t>
            </a:r>
            <a:endParaRPr lang="en-GB"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100" name="Content Placeholder 2"/>
          <p:cNvSpPr txBox="1"/>
          <p:nvPr/>
        </p:nvSpPr>
        <p:spPr>
          <a:xfrm>
            <a:off x="4583705" y="2902902"/>
            <a:ext cx="1360759" cy="46166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9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9pPr>
          </a:lstStyle>
          <a:p>
            <a:pPr algn="l" defTabSz="649605" fontAlgn="base">
              <a:spcBef>
                <a:spcPct val="0"/>
              </a:spcBef>
              <a:spcAft>
                <a:spcPct val="0"/>
              </a:spcAft>
              <a:buClrTx/>
              <a:buSzTx/>
            </a:pPr>
            <a:r>
              <a:rPr lang="zh-CN" altLang="en-US" sz="1500" b="1" dirty="0">
                <a:solidFill>
                  <a:schemeClr val="tx1">
                    <a:lumMod val="85000"/>
                    <a:lumOff val="15000"/>
                  </a:schemeClr>
                </a:solidFill>
                <a:latin typeface="Arial" panose="020B0604020202090204" pitchFamily="34" charset="0"/>
                <a:ea typeface="微软雅黑" pitchFamily="34" charset="-122"/>
                <a:sym typeface="Arial" panose="020B0604020202090204" pitchFamily="34" charset="0"/>
              </a:rPr>
              <a:t>法规及类似法规的因素</a:t>
            </a:r>
            <a:endParaRPr lang="zh-CN" altLang="en-US" sz="1500" b="1" dirty="0">
              <a:solidFill>
                <a:schemeClr val="tx1">
                  <a:lumMod val="85000"/>
                  <a:lumOff val="15000"/>
                </a:schemeClr>
              </a:solidFill>
              <a:latin typeface="Arial" panose="020B0604020202090204" pitchFamily="34" charset="0"/>
              <a:ea typeface="微软雅黑" pitchFamily="34" charset="-122"/>
              <a:sym typeface="Arial" panose="020B0604020202090204" pitchFamily="34" charset="0"/>
            </a:endParaRPr>
          </a:p>
        </p:txBody>
      </p:sp>
      <p:sp>
        <p:nvSpPr>
          <p:cNvPr id="102" name="Content Placeholder 2"/>
          <p:cNvSpPr txBox="1"/>
          <p:nvPr/>
        </p:nvSpPr>
        <p:spPr>
          <a:xfrm>
            <a:off x="6370419" y="2902902"/>
            <a:ext cx="1464023" cy="2308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9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9pPr>
          </a:lstStyle>
          <a:p>
            <a:pPr algn="l" defTabSz="649605" fontAlgn="base">
              <a:spcBef>
                <a:spcPct val="0"/>
              </a:spcBef>
              <a:spcAft>
                <a:spcPct val="0"/>
              </a:spcAft>
              <a:buClrTx/>
              <a:buSzTx/>
            </a:pPr>
            <a:r>
              <a:rPr lang="zh-CN" altLang="en-US" sz="1500" b="1" dirty="0">
                <a:solidFill>
                  <a:schemeClr val="tx1">
                    <a:lumMod val="85000"/>
                    <a:lumOff val="15000"/>
                  </a:schemeClr>
                </a:solidFill>
                <a:latin typeface="Arial" panose="020B0604020202090204" pitchFamily="34" charset="0"/>
                <a:ea typeface="微软雅黑" pitchFamily="34" charset="-122"/>
                <a:sym typeface="Arial" panose="020B0604020202090204" pitchFamily="34" charset="0"/>
              </a:rPr>
              <a:t>技术融合</a:t>
            </a:r>
            <a:endParaRPr lang="zh-CN" altLang="en-US" sz="1500" b="1" dirty="0">
              <a:solidFill>
                <a:schemeClr val="tx1">
                  <a:lumMod val="85000"/>
                  <a:lumOff val="15000"/>
                </a:schemeClr>
              </a:solidFill>
              <a:latin typeface="Arial" panose="020B0604020202090204" pitchFamily="34" charset="0"/>
              <a:ea typeface="微软雅黑" pitchFamily="34" charset="-122"/>
              <a:sym typeface="Arial" panose="020B0604020202090204" pitchFamily="34" charset="0"/>
            </a:endParaRPr>
          </a:p>
        </p:txBody>
      </p:sp>
      <p:sp>
        <p:nvSpPr>
          <p:cNvPr id="103" name="Content Placeholder 2"/>
          <p:cNvSpPr txBox="1"/>
          <p:nvPr/>
        </p:nvSpPr>
        <p:spPr>
          <a:xfrm>
            <a:off x="6370420" y="3244019"/>
            <a:ext cx="1536800" cy="1087605"/>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9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9pPr>
          </a:lstStyle>
          <a:p>
            <a:pPr algn="l" defTabSz="649605" fontAlgn="base">
              <a:lnSpc>
                <a:spcPct val="120000"/>
              </a:lnSpc>
              <a:spcBef>
                <a:spcPct val="0"/>
              </a:spcBef>
              <a:spcAft>
                <a:spcPct val="0"/>
              </a:spcAft>
              <a:buClrTx/>
              <a:buSzTx/>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技术是否已经就绪</a:t>
            </a:r>
            <a:endParaRPr lang="en-US"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l" defTabSz="649605" fontAlgn="base">
              <a:lnSpc>
                <a:spcPct val="120000"/>
              </a:lnSpc>
              <a:spcBef>
                <a:spcPct val="0"/>
              </a:spcBef>
              <a:spcAft>
                <a:spcPct val="0"/>
              </a:spcAft>
              <a:buClrTx/>
              <a:buSzTx/>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技术能不能给产品创造额外的价值</a:t>
            </a:r>
            <a:endParaRPr lang="en-US"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l" defTabSz="649605" fontAlgn="base">
              <a:lnSpc>
                <a:spcPct val="120000"/>
              </a:lnSpc>
              <a:spcBef>
                <a:spcPct val="0"/>
              </a:spcBef>
              <a:spcAft>
                <a:spcPct val="0"/>
              </a:spcAft>
              <a:buClrTx/>
              <a:buSzTx/>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怎样把技术有效地转移到产品或系统中</a:t>
            </a:r>
            <a:endPar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32" name="矩形 31"/>
          <p:cNvSpPr/>
          <p:nvPr/>
        </p:nvSpPr>
        <p:spPr>
          <a:xfrm>
            <a:off x="0" y="366036"/>
            <a:ext cx="3203848" cy="523220"/>
          </a:xfrm>
          <a:prstGeom prst="rect">
            <a:avLst/>
          </a:prstGeom>
        </p:spPr>
        <p:txBody>
          <a:bodyPr wrap="square">
            <a:spAutoFit/>
          </a:bodyPr>
          <a:lstStyle/>
          <a:p>
            <a:pPr lvl="0">
              <a:defRPr/>
            </a:pPr>
            <a:r>
              <a:rPr lang="zh-CN" altLang="en-US" sz="2800" b="1" dirty="0">
                <a:solidFill>
                  <a:schemeClr val="bg1"/>
                </a:solidFill>
              </a:rPr>
              <a:t>上游影响因素</a:t>
            </a:r>
            <a:endParaRPr lang="zh-CN" altLang="en-US" sz="2800" b="1" dirty="0">
              <a:solidFill>
                <a:schemeClr val="bg1"/>
              </a:solidFill>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par>
                          <p:cTn id="8" fill="hold">
                            <p:stCondLst>
                              <p:cond delay="500"/>
                            </p:stCondLst>
                            <p:childTnLst>
                              <p:par>
                                <p:cTn id="9" presetID="45" presetClass="entr" presetSubtype="0" fill="hold"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fade">
                                      <p:cBhvr>
                                        <p:cTn id="11" dur="1000"/>
                                        <p:tgtEl>
                                          <p:spTgt spid="60"/>
                                        </p:tgtEl>
                                      </p:cBhvr>
                                    </p:animEffect>
                                    <p:anim calcmode="lin" valueType="num">
                                      <p:cBhvr>
                                        <p:cTn id="12" dur="1000" fill="hold"/>
                                        <p:tgtEl>
                                          <p:spTgt spid="60"/>
                                        </p:tgtEl>
                                        <p:attrNameLst>
                                          <p:attrName>ppt_w</p:attrName>
                                        </p:attrNameLst>
                                      </p:cBhvr>
                                      <p:tavLst>
                                        <p:tav tm="0" fmla="#ppt_w*sin(2.5*pi*$)">
                                          <p:val>
                                            <p:fltVal val="0"/>
                                          </p:val>
                                        </p:tav>
                                        <p:tav tm="100000">
                                          <p:val>
                                            <p:fltVal val="1"/>
                                          </p:val>
                                        </p:tav>
                                      </p:tavLst>
                                    </p:anim>
                                    <p:anim calcmode="lin" valueType="num">
                                      <p:cBhvr>
                                        <p:cTn id="13" dur="1000" fill="hold"/>
                                        <p:tgtEl>
                                          <p:spTgt spid="60"/>
                                        </p:tgtEl>
                                        <p:attrNameLst>
                                          <p:attrName>ppt_h</p:attrName>
                                        </p:attrNameLst>
                                      </p:cBhvr>
                                      <p:tavLst>
                                        <p:tav tm="0">
                                          <p:val>
                                            <p:strVal val="#ppt_h"/>
                                          </p:val>
                                        </p:tav>
                                        <p:tav tm="100000">
                                          <p:val>
                                            <p:strVal val="#ppt_h"/>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left)">
                                      <p:cBhvr>
                                        <p:cTn id="17" dur="500"/>
                                        <p:tgtEl>
                                          <p:spTgt spid="57"/>
                                        </p:tgtEl>
                                      </p:cBhvr>
                                    </p:animEffect>
                                  </p:childTnLst>
                                </p:cTn>
                              </p:par>
                            </p:childTnLst>
                          </p:cTn>
                        </p:par>
                        <p:par>
                          <p:cTn id="18" fill="hold">
                            <p:stCondLst>
                              <p:cond delay="2000"/>
                            </p:stCondLst>
                            <p:childTnLst>
                              <p:par>
                                <p:cTn id="19" presetID="45" presetClass="entr" presetSubtype="0" fill="hold" nodeType="after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1000"/>
                                        <p:tgtEl>
                                          <p:spTgt spid="63"/>
                                        </p:tgtEl>
                                      </p:cBhvr>
                                    </p:animEffect>
                                    <p:anim calcmode="lin" valueType="num">
                                      <p:cBhvr>
                                        <p:cTn id="22" dur="1000" fill="hold"/>
                                        <p:tgtEl>
                                          <p:spTgt spid="63"/>
                                        </p:tgtEl>
                                        <p:attrNameLst>
                                          <p:attrName>ppt_w</p:attrName>
                                        </p:attrNameLst>
                                      </p:cBhvr>
                                      <p:tavLst>
                                        <p:tav tm="0" fmla="#ppt_w*sin(2.5*pi*$)">
                                          <p:val>
                                            <p:fltVal val="0"/>
                                          </p:val>
                                        </p:tav>
                                        <p:tav tm="100000">
                                          <p:val>
                                            <p:fltVal val="1"/>
                                          </p:val>
                                        </p:tav>
                                      </p:tavLst>
                                    </p:anim>
                                    <p:anim calcmode="lin" valueType="num">
                                      <p:cBhvr>
                                        <p:cTn id="23" dur="1000" fill="hold"/>
                                        <p:tgtEl>
                                          <p:spTgt spid="63"/>
                                        </p:tgtEl>
                                        <p:attrNameLst>
                                          <p:attrName>ppt_h</p:attrName>
                                        </p:attrNameLst>
                                      </p:cBhvr>
                                      <p:tavLst>
                                        <p:tav tm="0">
                                          <p:val>
                                            <p:strVal val="#ppt_h"/>
                                          </p:val>
                                        </p:tav>
                                        <p:tav tm="100000">
                                          <p:val>
                                            <p:strVal val="#ppt_h"/>
                                          </p:val>
                                        </p:tav>
                                      </p:tavLst>
                                    </p:anim>
                                  </p:childTnLst>
                                </p:cTn>
                              </p:par>
                            </p:childTnLst>
                          </p:cTn>
                        </p:par>
                        <p:par>
                          <p:cTn id="24" fill="hold">
                            <p:stCondLst>
                              <p:cond delay="3000"/>
                            </p:stCondLst>
                            <p:childTnLst>
                              <p:par>
                                <p:cTn id="25" presetID="22" presetClass="entr" presetSubtype="8"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left)">
                                      <p:cBhvr>
                                        <p:cTn id="27" dur="500"/>
                                        <p:tgtEl>
                                          <p:spTgt spid="58"/>
                                        </p:tgtEl>
                                      </p:cBhvr>
                                    </p:animEffect>
                                  </p:childTnLst>
                                </p:cTn>
                              </p:par>
                            </p:childTnLst>
                          </p:cTn>
                        </p:par>
                        <p:par>
                          <p:cTn id="28" fill="hold">
                            <p:stCondLst>
                              <p:cond delay="3500"/>
                            </p:stCondLst>
                            <p:childTnLst>
                              <p:par>
                                <p:cTn id="29" presetID="45" presetClass="entr" presetSubtype="0" fill="hold"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fade">
                                      <p:cBhvr>
                                        <p:cTn id="31" dur="1000"/>
                                        <p:tgtEl>
                                          <p:spTgt spid="66"/>
                                        </p:tgtEl>
                                      </p:cBhvr>
                                    </p:animEffect>
                                    <p:anim calcmode="lin" valueType="num">
                                      <p:cBhvr>
                                        <p:cTn id="32" dur="1000" fill="hold"/>
                                        <p:tgtEl>
                                          <p:spTgt spid="66"/>
                                        </p:tgtEl>
                                        <p:attrNameLst>
                                          <p:attrName>ppt_w</p:attrName>
                                        </p:attrNameLst>
                                      </p:cBhvr>
                                      <p:tavLst>
                                        <p:tav tm="0" fmla="#ppt_w*sin(2.5*pi*$)">
                                          <p:val>
                                            <p:fltVal val="0"/>
                                          </p:val>
                                        </p:tav>
                                        <p:tav tm="100000">
                                          <p:val>
                                            <p:fltVal val="1"/>
                                          </p:val>
                                        </p:tav>
                                      </p:tavLst>
                                    </p:anim>
                                    <p:anim calcmode="lin" valueType="num">
                                      <p:cBhvr>
                                        <p:cTn id="33" dur="1000" fill="hold"/>
                                        <p:tgtEl>
                                          <p:spTgt spid="66"/>
                                        </p:tgtEl>
                                        <p:attrNameLst>
                                          <p:attrName>ppt_h</p:attrName>
                                        </p:attrNameLst>
                                      </p:cBhvr>
                                      <p:tavLst>
                                        <p:tav tm="0">
                                          <p:val>
                                            <p:strVal val="#ppt_h"/>
                                          </p:val>
                                        </p:tav>
                                        <p:tav tm="100000">
                                          <p:val>
                                            <p:strVal val="#ppt_h"/>
                                          </p:val>
                                        </p:tav>
                                      </p:tavLst>
                                    </p:anim>
                                  </p:childTnLst>
                                </p:cTn>
                              </p:par>
                            </p:childTnLst>
                          </p:cTn>
                        </p:par>
                        <p:par>
                          <p:cTn id="34" fill="hold">
                            <p:stCondLst>
                              <p:cond delay="4500"/>
                            </p:stCondLst>
                            <p:childTnLst>
                              <p:par>
                                <p:cTn id="35" presetID="22" presetClass="entr" presetSubtype="8" fill="hold" grpId="0"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wipe(left)">
                                      <p:cBhvr>
                                        <p:cTn id="37" dur="500"/>
                                        <p:tgtEl>
                                          <p:spTgt spid="59"/>
                                        </p:tgtEl>
                                      </p:cBhvr>
                                    </p:animEffect>
                                  </p:childTnLst>
                                </p:cTn>
                              </p:par>
                            </p:childTnLst>
                          </p:cTn>
                        </p:par>
                        <p:par>
                          <p:cTn id="38" fill="hold">
                            <p:stCondLst>
                              <p:cond delay="5000"/>
                            </p:stCondLst>
                            <p:childTnLst>
                              <p:par>
                                <p:cTn id="39" presetID="45" presetClass="entr" presetSubtype="0" fill="hold" nodeType="afterEffect">
                                  <p:stCondLst>
                                    <p:cond delay="0"/>
                                  </p:stCondLst>
                                  <p:childTnLst>
                                    <p:set>
                                      <p:cBhvr>
                                        <p:cTn id="40" dur="1" fill="hold">
                                          <p:stCondLst>
                                            <p:cond delay="0"/>
                                          </p:stCondLst>
                                        </p:cTn>
                                        <p:tgtEl>
                                          <p:spTgt spid="93"/>
                                        </p:tgtEl>
                                        <p:attrNameLst>
                                          <p:attrName>style.visibility</p:attrName>
                                        </p:attrNameLst>
                                      </p:cBhvr>
                                      <p:to>
                                        <p:strVal val="visible"/>
                                      </p:to>
                                    </p:set>
                                    <p:animEffect transition="in" filter="fade">
                                      <p:cBhvr>
                                        <p:cTn id="41" dur="1000"/>
                                        <p:tgtEl>
                                          <p:spTgt spid="93"/>
                                        </p:tgtEl>
                                      </p:cBhvr>
                                    </p:animEffect>
                                    <p:anim calcmode="lin" valueType="num">
                                      <p:cBhvr>
                                        <p:cTn id="42" dur="1000" fill="hold"/>
                                        <p:tgtEl>
                                          <p:spTgt spid="93"/>
                                        </p:tgtEl>
                                        <p:attrNameLst>
                                          <p:attrName>ppt_w</p:attrName>
                                        </p:attrNameLst>
                                      </p:cBhvr>
                                      <p:tavLst>
                                        <p:tav tm="0" fmla="#ppt_w*sin(2.5*pi*$)">
                                          <p:val>
                                            <p:fltVal val="0"/>
                                          </p:val>
                                        </p:tav>
                                        <p:tav tm="100000">
                                          <p:val>
                                            <p:fltVal val="1"/>
                                          </p:val>
                                        </p:tav>
                                      </p:tavLst>
                                    </p:anim>
                                    <p:anim calcmode="lin" valueType="num">
                                      <p:cBhvr>
                                        <p:cTn id="43" dur="1000" fill="hold"/>
                                        <p:tgtEl>
                                          <p:spTgt spid="93"/>
                                        </p:tgtEl>
                                        <p:attrNameLst>
                                          <p:attrName>ppt_h</p:attrName>
                                        </p:attrNameLst>
                                      </p:cBhvr>
                                      <p:tavLst>
                                        <p:tav tm="0">
                                          <p:val>
                                            <p:strVal val="#ppt_h"/>
                                          </p:val>
                                        </p:tav>
                                        <p:tav tm="100000">
                                          <p:val>
                                            <p:strVal val="#ppt_h"/>
                                          </p:val>
                                        </p:tav>
                                      </p:tavLst>
                                    </p:anim>
                                  </p:childTnLst>
                                </p:cTn>
                              </p:par>
                            </p:childTnLst>
                          </p:cTn>
                        </p:par>
                        <p:par>
                          <p:cTn id="44" fill="hold">
                            <p:stCondLst>
                              <p:cond delay="6000"/>
                            </p:stCondLst>
                            <p:childTnLst>
                              <p:par>
                                <p:cTn id="45" presetID="22" presetClass="entr" presetSubtype="8" fill="hold" grpId="0" nodeType="afterEffect">
                                  <p:stCondLst>
                                    <p:cond delay="0"/>
                                  </p:stCondLst>
                                  <p:childTnLst>
                                    <p:set>
                                      <p:cBhvr>
                                        <p:cTn id="46" dur="1" fill="hold">
                                          <p:stCondLst>
                                            <p:cond delay="0"/>
                                          </p:stCondLst>
                                        </p:cTn>
                                        <p:tgtEl>
                                          <p:spTgt spid="96"/>
                                        </p:tgtEl>
                                        <p:attrNameLst>
                                          <p:attrName>style.visibility</p:attrName>
                                        </p:attrNameLst>
                                      </p:cBhvr>
                                      <p:to>
                                        <p:strVal val="visible"/>
                                      </p:to>
                                    </p:set>
                                    <p:animEffect transition="in" filter="wipe(left)">
                                      <p:cBhvr>
                                        <p:cTn id="47" dur="750"/>
                                        <p:tgtEl>
                                          <p:spTgt spid="96"/>
                                        </p:tgtEl>
                                      </p:cBhvr>
                                    </p:animEffect>
                                  </p:childTnLst>
                                </p:cTn>
                              </p:par>
                            </p:childTnLst>
                          </p:cTn>
                        </p:par>
                        <p:par>
                          <p:cTn id="48" fill="hold">
                            <p:stCondLst>
                              <p:cond delay="7000"/>
                            </p:stCondLst>
                            <p:childTnLst>
                              <p:par>
                                <p:cTn id="49" presetID="22" presetClass="entr" presetSubtype="8" fill="hold" grpId="0" nodeType="afterEffect">
                                  <p:stCondLst>
                                    <p:cond delay="0"/>
                                  </p:stCondLst>
                                  <p:childTnLst>
                                    <p:set>
                                      <p:cBhvr>
                                        <p:cTn id="50" dur="1" fill="hold">
                                          <p:stCondLst>
                                            <p:cond delay="0"/>
                                          </p:stCondLst>
                                        </p:cTn>
                                        <p:tgtEl>
                                          <p:spTgt spid="97"/>
                                        </p:tgtEl>
                                        <p:attrNameLst>
                                          <p:attrName>style.visibility</p:attrName>
                                        </p:attrNameLst>
                                      </p:cBhvr>
                                      <p:to>
                                        <p:strVal val="visible"/>
                                      </p:to>
                                    </p:set>
                                    <p:animEffect transition="in" filter="wipe(left)">
                                      <p:cBhvr>
                                        <p:cTn id="51" dur="750"/>
                                        <p:tgtEl>
                                          <p:spTgt spid="97"/>
                                        </p:tgtEl>
                                      </p:cBhvr>
                                    </p:animEffect>
                                  </p:childTnLst>
                                </p:cTn>
                              </p:par>
                            </p:childTnLst>
                          </p:cTn>
                        </p:par>
                        <p:par>
                          <p:cTn id="52" fill="hold">
                            <p:stCondLst>
                              <p:cond delay="8000"/>
                            </p:stCondLst>
                            <p:childTnLst>
                              <p:par>
                                <p:cTn id="53" presetID="22" presetClass="entr" presetSubtype="8" fill="hold" grpId="0" nodeType="afterEffect">
                                  <p:stCondLst>
                                    <p:cond delay="0"/>
                                  </p:stCondLst>
                                  <p:childTnLst>
                                    <p:set>
                                      <p:cBhvr>
                                        <p:cTn id="54" dur="1" fill="hold">
                                          <p:stCondLst>
                                            <p:cond delay="0"/>
                                          </p:stCondLst>
                                        </p:cTn>
                                        <p:tgtEl>
                                          <p:spTgt spid="98"/>
                                        </p:tgtEl>
                                        <p:attrNameLst>
                                          <p:attrName>style.visibility</p:attrName>
                                        </p:attrNameLst>
                                      </p:cBhvr>
                                      <p:to>
                                        <p:strVal val="visible"/>
                                      </p:to>
                                    </p:set>
                                    <p:animEffect transition="in" filter="wipe(left)">
                                      <p:cBhvr>
                                        <p:cTn id="55" dur="750"/>
                                        <p:tgtEl>
                                          <p:spTgt spid="98"/>
                                        </p:tgtEl>
                                      </p:cBhvr>
                                    </p:animEffect>
                                  </p:childTnLst>
                                </p:cTn>
                              </p:par>
                            </p:childTnLst>
                          </p:cTn>
                        </p:par>
                        <p:par>
                          <p:cTn id="56" fill="hold">
                            <p:stCondLst>
                              <p:cond delay="9000"/>
                            </p:stCondLst>
                            <p:childTnLst>
                              <p:par>
                                <p:cTn id="57" presetID="22" presetClass="entr" presetSubtype="8" fill="hold" grpId="0" nodeType="afterEffect">
                                  <p:stCondLst>
                                    <p:cond delay="0"/>
                                  </p:stCondLst>
                                  <p:childTnLst>
                                    <p:set>
                                      <p:cBhvr>
                                        <p:cTn id="58" dur="1" fill="hold">
                                          <p:stCondLst>
                                            <p:cond delay="0"/>
                                          </p:stCondLst>
                                        </p:cTn>
                                        <p:tgtEl>
                                          <p:spTgt spid="99"/>
                                        </p:tgtEl>
                                        <p:attrNameLst>
                                          <p:attrName>style.visibility</p:attrName>
                                        </p:attrNameLst>
                                      </p:cBhvr>
                                      <p:to>
                                        <p:strVal val="visible"/>
                                      </p:to>
                                    </p:set>
                                    <p:animEffect transition="in" filter="wipe(left)">
                                      <p:cBhvr>
                                        <p:cTn id="59" dur="750"/>
                                        <p:tgtEl>
                                          <p:spTgt spid="99"/>
                                        </p:tgtEl>
                                      </p:cBhvr>
                                    </p:animEffect>
                                  </p:childTnLst>
                                </p:cTn>
                              </p:par>
                            </p:childTnLst>
                          </p:cTn>
                        </p:par>
                        <p:par>
                          <p:cTn id="60" fill="hold">
                            <p:stCondLst>
                              <p:cond delay="10000"/>
                            </p:stCondLst>
                            <p:childTnLst>
                              <p:par>
                                <p:cTn id="61" presetID="22" presetClass="entr" presetSubtype="8" fill="hold" grpId="0" nodeType="afterEffect">
                                  <p:stCondLst>
                                    <p:cond delay="0"/>
                                  </p:stCondLst>
                                  <p:childTnLst>
                                    <p:set>
                                      <p:cBhvr>
                                        <p:cTn id="62" dur="1" fill="hold">
                                          <p:stCondLst>
                                            <p:cond delay="0"/>
                                          </p:stCondLst>
                                        </p:cTn>
                                        <p:tgtEl>
                                          <p:spTgt spid="100"/>
                                        </p:tgtEl>
                                        <p:attrNameLst>
                                          <p:attrName>style.visibility</p:attrName>
                                        </p:attrNameLst>
                                      </p:cBhvr>
                                      <p:to>
                                        <p:strVal val="visible"/>
                                      </p:to>
                                    </p:set>
                                    <p:animEffect transition="in" filter="wipe(left)">
                                      <p:cBhvr>
                                        <p:cTn id="63" dur="750"/>
                                        <p:tgtEl>
                                          <p:spTgt spid="100"/>
                                        </p:tgtEl>
                                      </p:cBhvr>
                                    </p:animEffect>
                                  </p:childTnLst>
                                </p:cTn>
                              </p:par>
                            </p:childTnLst>
                          </p:cTn>
                        </p:par>
                        <p:par>
                          <p:cTn id="64" fill="hold">
                            <p:stCondLst>
                              <p:cond delay="11000"/>
                            </p:stCondLst>
                            <p:childTnLst>
                              <p:par>
                                <p:cTn id="65" presetID="22" presetClass="entr" presetSubtype="8" fill="hold" grpId="0" nodeType="afterEffect">
                                  <p:stCondLst>
                                    <p:cond delay="0"/>
                                  </p:stCondLst>
                                  <p:childTnLst>
                                    <p:set>
                                      <p:cBhvr>
                                        <p:cTn id="66" dur="1" fill="hold">
                                          <p:stCondLst>
                                            <p:cond delay="0"/>
                                          </p:stCondLst>
                                        </p:cTn>
                                        <p:tgtEl>
                                          <p:spTgt spid="102"/>
                                        </p:tgtEl>
                                        <p:attrNameLst>
                                          <p:attrName>style.visibility</p:attrName>
                                        </p:attrNameLst>
                                      </p:cBhvr>
                                      <p:to>
                                        <p:strVal val="visible"/>
                                      </p:to>
                                    </p:set>
                                    <p:animEffect transition="in" filter="wipe(left)">
                                      <p:cBhvr>
                                        <p:cTn id="67" dur="750"/>
                                        <p:tgtEl>
                                          <p:spTgt spid="102"/>
                                        </p:tgtEl>
                                      </p:cBhvr>
                                    </p:animEffect>
                                  </p:childTnLst>
                                </p:cTn>
                              </p:par>
                            </p:childTnLst>
                          </p:cTn>
                        </p:par>
                        <p:par>
                          <p:cTn id="68" fill="hold">
                            <p:stCondLst>
                              <p:cond delay="12000"/>
                            </p:stCondLst>
                            <p:childTnLst>
                              <p:par>
                                <p:cTn id="69" presetID="22" presetClass="entr" presetSubtype="8" fill="hold" grpId="0" nodeType="afterEffect">
                                  <p:stCondLst>
                                    <p:cond delay="0"/>
                                  </p:stCondLst>
                                  <p:childTnLst>
                                    <p:set>
                                      <p:cBhvr>
                                        <p:cTn id="70" dur="1" fill="hold">
                                          <p:stCondLst>
                                            <p:cond delay="0"/>
                                          </p:stCondLst>
                                        </p:cTn>
                                        <p:tgtEl>
                                          <p:spTgt spid="103"/>
                                        </p:tgtEl>
                                        <p:attrNameLst>
                                          <p:attrName>style.visibility</p:attrName>
                                        </p:attrNameLst>
                                      </p:cBhvr>
                                      <p:to>
                                        <p:strVal val="visible"/>
                                      </p:to>
                                    </p:set>
                                    <p:animEffect transition="in" filter="wipe(left)">
                                      <p:cBhvr>
                                        <p:cTn id="71" dur="750"/>
                                        <p:tgtEl>
                                          <p:spTgt spid="103"/>
                                        </p:tgtEl>
                                      </p:cBhvr>
                                    </p:animEffect>
                                  </p:childTnLst>
                                </p:cTn>
                              </p:par>
                            </p:childTnLst>
                          </p:cTn>
                        </p:par>
                        <p:par>
                          <p:cTn id="72" fill="hold">
                            <p:stCondLst>
                              <p:cond delay="13000"/>
                            </p:stCondLst>
                            <p:childTnLst>
                              <p:par>
                                <p:cTn id="73" presetID="2" presetClass="entr" presetSubtype="8" fill="hold" grpId="0" nodeType="afterEffect">
                                  <p:stCondLst>
                                    <p:cond delay="0"/>
                                  </p:stCondLst>
                                  <p:childTnLst>
                                    <p:set>
                                      <p:cBhvr>
                                        <p:cTn id="74" dur="1" fill="hold">
                                          <p:stCondLst>
                                            <p:cond delay="0"/>
                                          </p:stCondLst>
                                        </p:cTn>
                                        <p:tgtEl>
                                          <p:spTgt spid="32"/>
                                        </p:tgtEl>
                                        <p:attrNameLst>
                                          <p:attrName>style.visibility</p:attrName>
                                        </p:attrNameLst>
                                      </p:cBhvr>
                                      <p:to>
                                        <p:strVal val="visible"/>
                                      </p:to>
                                    </p:set>
                                    <p:anim calcmode="lin" valueType="num">
                                      <p:cBhvr additive="base">
                                        <p:cTn id="75" dur="500" fill="hold"/>
                                        <p:tgtEl>
                                          <p:spTgt spid="32"/>
                                        </p:tgtEl>
                                        <p:attrNameLst>
                                          <p:attrName>ppt_x</p:attrName>
                                        </p:attrNameLst>
                                      </p:cBhvr>
                                      <p:tavLst>
                                        <p:tav tm="0">
                                          <p:val>
                                            <p:strVal val="0-#ppt_w/2"/>
                                          </p:val>
                                        </p:tav>
                                        <p:tav tm="100000">
                                          <p:val>
                                            <p:strVal val="#ppt_x"/>
                                          </p:val>
                                        </p:tav>
                                      </p:tavLst>
                                    </p:anim>
                                    <p:anim calcmode="lin" valueType="num">
                                      <p:cBhvr additive="base">
                                        <p:cTn id="76"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59" grpId="0" animBg="1"/>
      <p:bldP spid="96" grpId="0"/>
      <p:bldP spid="97" grpId="0"/>
      <p:bldP spid="98" grpId="0"/>
      <p:bldP spid="99" grpId="0"/>
      <p:bldP spid="100" grpId="0"/>
      <p:bldP spid="102" grpId="0"/>
      <p:bldP spid="103" grpId="0"/>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24"/>
          <p:cNvSpPr/>
          <p:nvPr/>
        </p:nvSpPr>
        <p:spPr bwMode="auto">
          <a:xfrm rot="5400000">
            <a:off x="1137782" y="1281731"/>
            <a:ext cx="1094826" cy="1485212"/>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rgbClr val="E46C0A"/>
          </a:solidFill>
          <a:ln w="19050" cap="flat" cmpd="sng">
            <a:noFill/>
            <a:prstDash val="solid"/>
            <a:round/>
            <a:headEnd type="none" w="med" len="med"/>
            <a:tailEnd type="none" w="med" len="med"/>
          </a:ln>
          <a:effectLst/>
        </p:spPr>
        <p:txBody>
          <a:bodyPr/>
          <a:lstStyle/>
          <a:p>
            <a:pPr algn="just">
              <a:lnSpc>
                <a:spcPct val="120000"/>
              </a:lnSpc>
              <a:defRPr/>
            </a:pPr>
            <a:endParaRPr lang="da-DK" sz="600" kern="0">
              <a:solidFill>
                <a:schemeClr val="bg1"/>
              </a:solidFill>
              <a:latin typeface="Arial" panose="020B0604020202090204" pitchFamily="34" charset="0"/>
              <a:ea typeface="微软雅黑" pitchFamily="34" charset="-122"/>
              <a:cs typeface="+mn-ea"/>
              <a:sym typeface="Arial" panose="020B0604020202090204" pitchFamily="34" charset="0"/>
            </a:endParaRPr>
          </a:p>
        </p:txBody>
      </p:sp>
      <p:sp>
        <p:nvSpPr>
          <p:cNvPr id="57" name="Freeform 24"/>
          <p:cNvSpPr/>
          <p:nvPr/>
        </p:nvSpPr>
        <p:spPr bwMode="auto">
          <a:xfrm rot="5400000">
            <a:off x="2923649" y="1281731"/>
            <a:ext cx="1094826" cy="1485212"/>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rgbClr val="31859C"/>
          </a:solidFill>
          <a:ln w="19050" cap="flat" cmpd="sng">
            <a:noFill/>
            <a:prstDash val="solid"/>
            <a:round/>
            <a:headEnd type="none" w="med" len="med"/>
            <a:tailEnd type="none" w="med" len="med"/>
          </a:ln>
          <a:effectLst/>
        </p:spPr>
        <p:txBody>
          <a:bodyPr/>
          <a:lstStyle/>
          <a:p>
            <a:pPr algn="just">
              <a:lnSpc>
                <a:spcPct val="120000"/>
              </a:lnSpc>
              <a:defRPr/>
            </a:pPr>
            <a:endParaRPr lang="da-DK" sz="600" kern="0">
              <a:solidFill>
                <a:schemeClr val="bg1"/>
              </a:solidFill>
              <a:latin typeface="Arial" panose="020B0604020202090204" pitchFamily="34" charset="0"/>
              <a:ea typeface="微软雅黑" pitchFamily="34" charset="-122"/>
              <a:cs typeface="+mn-ea"/>
              <a:sym typeface="Arial" panose="020B0604020202090204" pitchFamily="34" charset="0"/>
            </a:endParaRPr>
          </a:p>
        </p:txBody>
      </p:sp>
      <p:sp>
        <p:nvSpPr>
          <p:cNvPr id="58" name="Freeform 24"/>
          <p:cNvSpPr/>
          <p:nvPr/>
        </p:nvSpPr>
        <p:spPr bwMode="auto">
          <a:xfrm rot="5400000">
            <a:off x="4709517" y="1281731"/>
            <a:ext cx="1094826" cy="1485212"/>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rgbClr val="E46C0A"/>
          </a:solidFill>
          <a:ln w="19050" cap="flat" cmpd="sng">
            <a:noFill/>
            <a:prstDash val="solid"/>
            <a:round/>
            <a:headEnd type="none" w="med" len="med"/>
            <a:tailEnd type="none" w="med" len="med"/>
          </a:ln>
          <a:effectLst/>
        </p:spPr>
        <p:txBody>
          <a:bodyPr/>
          <a:lstStyle/>
          <a:p>
            <a:pPr algn="just">
              <a:lnSpc>
                <a:spcPct val="120000"/>
              </a:lnSpc>
              <a:defRPr/>
            </a:pPr>
            <a:endParaRPr lang="da-DK" sz="600" kern="0">
              <a:solidFill>
                <a:schemeClr val="bg1"/>
              </a:solidFill>
              <a:latin typeface="Arial" panose="020B0604020202090204" pitchFamily="34" charset="0"/>
              <a:ea typeface="微软雅黑" pitchFamily="34" charset="-122"/>
              <a:cs typeface="+mn-ea"/>
              <a:sym typeface="Arial" panose="020B0604020202090204" pitchFamily="34" charset="0"/>
            </a:endParaRPr>
          </a:p>
        </p:txBody>
      </p:sp>
      <p:sp>
        <p:nvSpPr>
          <p:cNvPr id="59" name="Freeform 24"/>
          <p:cNvSpPr/>
          <p:nvPr/>
        </p:nvSpPr>
        <p:spPr bwMode="auto">
          <a:xfrm rot="5400000">
            <a:off x="6495385" y="1281731"/>
            <a:ext cx="1094826" cy="1485212"/>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rgbClr val="31859C"/>
          </a:solidFill>
          <a:ln w="19050" cap="flat" cmpd="sng">
            <a:noFill/>
            <a:prstDash val="solid"/>
            <a:round/>
            <a:headEnd type="none" w="med" len="med"/>
            <a:tailEnd type="none" w="med" len="med"/>
          </a:ln>
          <a:effectLst/>
        </p:spPr>
        <p:txBody>
          <a:bodyPr/>
          <a:lstStyle/>
          <a:p>
            <a:pPr algn="just">
              <a:lnSpc>
                <a:spcPct val="120000"/>
              </a:lnSpc>
              <a:defRPr/>
            </a:pPr>
            <a:endParaRPr lang="da-DK" sz="600" kern="0">
              <a:solidFill>
                <a:schemeClr val="bg1"/>
              </a:solidFill>
              <a:latin typeface="Arial" panose="020B0604020202090204" pitchFamily="34" charset="0"/>
              <a:ea typeface="微软雅黑" pitchFamily="34" charset="-122"/>
              <a:cs typeface="+mn-ea"/>
              <a:sym typeface="Arial" panose="020B0604020202090204" pitchFamily="34" charset="0"/>
            </a:endParaRPr>
          </a:p>
        </p:txBody>
      </p:sp>
      <p:grpSp>
        <p:nvGrpSpPr>
          <p:cNvPr id="60" name="Group 128"/>
          <p:cNvGrpSpPr/>
          <p:nvPr/>
        </p:nvGrpSpPr>
        <p:grpSpPr>
          <a:xfrm>
            <a:off x="1246546" y="1584798"/>
            <a:ext cx="469844" cy="469844"/>
            <a:chOff x="1316879" y="4254550"/>
            <a:chExt cx="684000" cy="684000"/>
          </a:xfrm>
        </p:grpSpPr>
        <p:sp>
          <p:nvSpPr>
            <p:cNvPr id="61" name="Freeform 49"/>
            <p:cNvSpPr>
              <a:spLocks noChangeAspect="1" noEditPoints="1"/>
            </p:cNvSpPr>
            <p:nvPr/>
          </p:nvSpPr>
          <p:spPr bwMode="auto">
            <a:xfrm>
              <a:off x="1467830" y="4412272"/>
              <a:ext cx="407999" cy="347492"/>
            </a:xfrm>
            <a:custGeom>
              <a:avLst/>
              <a:gdLst>
                <a:gd name="T0" fmla="*/ 182 w 400"/>
                <a:gd name="T1" fmla="*/ 180 h 340"/>
                <a:gd name="T2" fmla="*/ 218 w 400"/>
                <a:gd name="T3" fmla="*/ 180 h 340"/>
                <a:gd name="T4" fmla="*/ 218 w 400"/>
                <a:gd name="T5" fmla="*/ 220 h 340"/>
                <a:gd name="T6" fmla="*/ 400 w 400"/>
                <a:gd name="T7" fmla="*/ 220 h 340"/>
                <a:gd name="T8" fmla="*/ 396 w 400"/>
                <a:gd name="T9" fmla="*/ 103 h 340"/>
                <a:gd name="T10" fmla="*/ 356 w 400"/>
                <a:gd name="T11" fmla="*/ 60 h 340"/>
                <a:gd name="T12" fmla="*/ 292 w 400"/>
                <a:gd name="T13" fmla="*/ 60 h 340"/>
                <a:gd name="T14" fmla="*/ 268 w 400"/>
                <a:gd name="T15" fmla="*/ 15 h 340"/>
                <a:gd name="T16" fmla="*/ 244 w 400"/>
                <a:gd name="T17" fmla="*/ 0 h 340"/>
                <a:gd name="T18" fmla="*/ 155 w 400"/>
                <a:gd name="T19" fmla="*/ 0 h 340"/>
                <a:gd name="T20" fmla="*/ 132 w 400"/>
                <a:gd name="T21" fmla="*/ 15 h 340"/>
                <a:gd name="T22" fmla="*/ 108 w 400"/>
                <a:gd name="T23" fmla="*/ 60 h 340"/>
                <a:gd name="T24" fmla="*/ 44 w 400"/>
                <a:gd name="T25" fmla="*/ 60 h 340"/>
                <a:gd name="T26" fmla="*/ 4 w 400"/>
                <a:gd name="T27" fmla="*/ 103 h 340"/>
                <a:gd name="T28" fmla="*/ 0 w 400"/>
                <a:gd name="T29" fmla="*/ 220 h 340"/>
                <a:gd name="T30" fmla="*/ 182 w 400"/>
                <a:gd name="T31" fmla="*/ 220 h 340"/>
                <a:gd name="T32" fmla="*/ 182 w 400"/>
                <a:gd name="T33" fmla="*/ 180 h 340"/>
                <a:gd name="T34" fmla="*/ 153 w 400"/>
                <a:gd name="T35" fmla="*/ 38 h 340"/>
                <a:gd name="T36" fmla="*/ 169 w 400"/>
                <a:gd name="T37" fmla="*/ 28 h 340"/>
                <a:gd name="T38" fmla="*/ 230 w 400"/>
                <a:gd name="T39" fmla="*/ 28 h 340"/>
                <a:gd name="T40" fmla="*/ 247 w 400"/>
                <a:gd name="T41" fmla="*/ 38 h 340"/>
                <a:gd name="T42" fmla="*/ 258 w 400"/>
                <a:gd name="T43" fmla="*/ 60 h 340"/>
                <a:gd name="T44" fmla="*/ 141 w 400"/>
                <a:gd name="T45" fmla="*/ 60 h 340"/>
                <a:gd name="T46" fmla="*/ 153 w 400"/>
                <a:gd name="T47" fmla="*/ 38 h 340"/>
                <a:gd name="T48" fmla="*/ 218 w 400"/>
                <a:gd name="T49" fmla="*/ 280 h 340"/>
                <a:gd name="T50" fmla="*/ 182 w 400"/>
                <a:gd name="T51" fmla="*/ 280 h 340"/>
                <a:gd name="T52" fmla="*/ 182 w 400"/>
                <a:gd name="T53" fmla="*/ 240 h 340"/>
                <a:gd name="T54" fmla="*/ 10 w 400"/>
                <a:gd name="T55" fmla="*/ 240 h 340"/>
                <a:gd name="T56" fmla="*/ 14 w 400"/>
                <a:gd name="T57" fmla="*/ 306 h 340"/>
                <a:gd name="T58" fmla="*/ 50 w 400"/>
                <a:gd name="T59" fmla="*/ 340 h 340"/>
                <a:gd name="T60" fmla="*/ 350 w 400"/>
                <a:gd name="T61" fmla="*/ 340 h 340"/>
                <a:gd name="T62" fmla="*/ 386 w 400"/>
                <a:gd name="T63" fmla="*/ 306 h 340"/>
                <a:gd name="T64" fmla="*/ 390 w 400"/>
                <a:gd name="T65" fmla="*/ 240 h 340"/>
                <a:gd name="T66" fmla="*/ 218 w 400"/>
                <a:gd name="T67" fmla="*/ 240 h 340"/>
                <a:gd name="T68" fmla="*/ 218 w 400"/>
                <a:gd name="T69" fmla="*/ 28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0" h="340">
                  <a:moveTo>
                    <a:pt x="182" y="180"/>
                  </a:moveTo>
                  <a:cubicBezTo>
                    <a:pt x="218" y="180"/>
                    <a:pt x="218" y="180"/>
                    <a:pt x="218" y="180"/>
                  </a:cubicBezTo>
                  <a:cubicBezTo>
                    <a:pt x="218" y="220"/>
                    <a:pt x="218" y="220"/>
                    <a:pt x="218" y="220"/>
                  </a:cubicBezTo>
                  <a:cubicBezTo>
                    <a:pt x="400" y="220"/>
                    <a:pt x="400" y="220"/>
                    <a:pt x="400" y="220"/>
                  </a:cubicBezTo>
                  <a:cubicBezTo>
                    <a:pt x="400" y="220"/>
                    <a:pt x="397" y="131"/>
                    <a:pt x="396" y="103"/>
                  </a:cubicBezTo>
                  <a:cubicBezTo>
                    <a:pt x="395" y="76"/>
                    <a:pt x="385" y="60"/>
                    <a:pt x="356" y="60"/>
                  </a:cubicBezTo>
                  <a:cubicBezTo>
                    <a:pt x="292" y="60"/>
                    <a:pt x="292" y="60"/>
                    <a:pt x="292" y="60"/>
                  </a:cubicBezTo>
                  <a:cubicBezTo>
                    <a:pt x="282" y="41"/>
                    <a:pt x="271" y="21"/>
                    <a:pt x="268" y="15"/>
                  </a:cubicBezTo>
                  <a:cubicBezTo>
                    <a:pt x="261" y="2"/>
                    <a:pt x="259" y="0"/>
                    <a:pt x="244" y="0"/>
                  </a:cubicBezTo>
                  <a:cubicBezTo>
                    <a:pt x="155" y="0"/>
                    <a:pt x="155" y="0"/>
                    <a:pt x="155" y="0"/>
                  </a:cubicBezTo>
                  <a:cubicBezTo>
                    <a:pt x="141" y="0"/>
                    <a:pt x="138" y="2"/>
                    <a:pt x="132" y="15"/>
                  </a:cubicBezTo>
                  <a:cubicBezTo>
                    <a:pt x="129" y="21"/>
                    <a:pt x="118" y="41"/>
                    <a:pt x="108" y="60"/>
                  </a:cubicBezTo>
                  <a:cubicBezTo>
                    <a:pt x="44" y="60"/>
                    <a:pt x="44" y="60"/>
                    <a:pt x="44" y="60"/>
                  </a:cubicBezTo>
                  <a:cubicBezTo>
                    <a:pt x="14" y="60"/>
                    <a:pt x="5" y="76"/>
                    <a:pt x="4" y="103"/>
                  </a:cubicBezTo>
                  <a:cubicBezTo>
                    <a:pt x="3" y="129"/>
                    <a:pt x="0" y="220"/>
                    <a:pt x="0" y="220"/>
                  </a:cubicBezTo>
                  <a:cubicBezTo>
                    <a:pt x="182" y="220"/>
                    <a:pt x="182" y="220"/>
                    <a:pt x="182" y="220"/>
                  </a:cubicBezTo>
                  <a:lnTo>
                    <a:pt x="182" y="180"/>
                  </a:lnTo>
                  <a:close/>
                  <a:moveTo>
                    <a:pt x="153" y="38"/>
                  </a:moveTo>
                  <a:cubicBezTo>
                    <a:pt x="157" y="30"/>
                    <a:pt x="159" y="28"/>
                    <a:pt x="169" y="28"/>
                  </a:cubicBezTo>
                  <a:cubicBezTo>
                    <a:pt x="230" y="28"/>
                    <a:pt x="230" y="28"/>
                    <a:pt x="230" y="28"/>
                  </a:cubicBezTo>
                  <a:cubicBezTo>
                    <a:pt x="241" y="28"/>
                    <a:pt x="242" y="30"/>
                    <a:pt x="247" y="38"/>
                  </a:cubicBezTo>
                  <a:cubicBezTo>
                    <a:pt x="248" y="41"/>
                    <a:pt x="253" y="50"/>
                    <a:pt x="258" y="60"/>
                  </a:cubicBezTo>
                  <a:cubicBezTo>
                    <a:pt x="141" y="60"/>
                    <a:pt x="141" y="60"/>
                    <a:pt x="141" y="60"/>
                  </a:cubicBezTo>
                  <a:cubicBezTo>
                    <a:pt x="146" y="50"/>
                    <a:pt x="151" y="41"/>
                    <a:pt x="153" y="38"/>
                  </a:cubicBezTo>
                  <a:close/>
                  <a:moveTo>
                    <a:pt x="218" y="280"/>
                  </a:moveTo>
                  <a:cubicBezTo>
                    <a:pt x="182" y="280"/>
                    <a:pt x="182" y="280"/>
                    <a:pt x="182" y="280"/>
                  </a:cubicBezTo>
                  <a:cubicBezTo>
                    <a:pt x="182" y="240"/>
                    <a:pt x="182" y="240"/>
                    <a:pt x="182" y="240"/>
                  </a:cubicBezTo>
                  <a:cubicBezTo>
                    <a:pt x="10" y="240"/>
                    <a:pt x="10" y="240"/>
                    <a:pt x="10" y="240"/>
                  </a:cubicBezTo>
                  <a:cubicBezTo>
                    <a:pt x="10" y="240"/>
                    <a:pt x="12" y="276"/>
                    <a:pt x="14" y="306"/>
                  </a:cubicBezTo>
                  <a:cubicBezTo>
                    <a:pt x="14" y="319"/>
                    <a:pt x="18" y="340"/>
                    <a:pt x="50" y="340"/>
                  </a:cubicBezTo>
                  <a:cubicBezTo>
                    <a:pt x="350" y="340"/>
                    <a:pt x="350" y="340"/>
                    <a:pt x="350" y="340"/>
                  </a:cubicBezTo>
                  <a:cubicBezTo>
                    <a:pt x="381" y="340"/>
                    <a:pt x="385" y="319"/>
                    <a:pt x="386" y="306"/>
                  </a:cubicBezTo>
                  <a:cubicBezTo>
                    <a:pt x="388" y="275"/>
                    <a:pt x="390" y="240"/>
                    <a:pt x="390" y="240"/>
                  </a:cubicBezTo>
                  <a:cubicBezTo>
                    <a:pt x="218" y="240"/>
                    <a:pt x="218" y="240"/>
                    <a:pt x="218" y="240"/>
                  </a:cubicBezTo>
                  <a:lnTo>
                    <a:pt x="218" y="280"/>
                  </a:lnTo>
                  <a:close/>
                </a:path>
              </a:pathLst>
            </a:custGeom>
            <a:noFill/>
            <a:ln w="12700">
              <a:solidFill>
                <a:schemeClr val="bg1"/>
              </a:solidFill>
            </a:ln>
          </p:spPr>
          <p:txBody>
            <a:bodyPr vert="horz" wrap="square" lIns="62811" tIns="31406" rIns="62811" bIns="31406" numCol="1" anchor="t" anchorCtr="0" compatLnSpc="1"/>
            <a:lstStyle/>
            <a:p>
              <a:pPr algn="just">
                <a:lnSpc>
                  <a:spcPct val="120000"/>
                </a:lnSpc>
              </a:pPr>
              <a:endParaRPr lang="en-US" sz="600" dirty="0">
                <a:solidFill>
                  <a:schemeClr val="bg1"/>
                </a:solidFill>
                <a:latin typeface="Arial" panose="020B0604020202090204" pitchFamily="34" charset="0"/>
                <a:ea typeface="微软雅黑" pitchFamily="34" charset="-122"/>
                <a:cs typeface="+mn-ea"/>
                <a:sym typeface="Arial" panose="020B0604020202090204" pitchFamily="34" charset="0"/>
              </a:endParaRPr>
            </a:p>
          </p:txBody>
        </p:sp>
        <p:sp>
          <p:nvSpPr>
            <p:cNvPr id="62" name="Oval 124"/>
            <p:cNvSpPr/>
            <p:nvPr/>
          </p:nvSpPr>
          <p:spPr>
            <a:xfrm>
              <a:off x="1316879" y="4254550"/>
              <a:ext cx="684000" cy="684000"/>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600">
                <a:solidFill>
                  <a:schemeClr val="bg1"/>
                </a:solidFill>
                <a:latin typeface="Arial" panose="020B0604020202090204" pitchFamily="34" charset="0"/>
                <a:ea typeface="微软雅黑" pitchFamily="34" charset="-122"/>
                <a:cs typeface="+mn-ea"/>
                <a:sym typeface="Arial" panose="020B0604020202090204" pitchFamily="34" charset="0"/>
              </a:endParaRPr>
            </a:p>
          </p:txBody>
        </p:sp>
      </p:grpSp>
      <p:grpSp>
        <p:nvGrpSpPr>
          <p:cNvPr id="63" name="Group 129"/>
          <p:cNvGrpSpPr/>
          <p:nvPr/>
        </p:nvGrpSpPr>
        <p:grpSpPr>
          <a:xfrm>
            <a:off x="3033571" y="1584798"/>
            <a:ext cx="469844" cy="469844"/>
            <a:chOff x="3401741" y="4254550"/>
            <a:chExt cx="684000" cy="684000"/>
          </a:xfrm>
        </p:grpSpPr>
        <p:sp>
          <p:nvSpPr>
            <p:cNvPr id="64" name="Freeform 31"/>
            <p:cNvSpPr>
              <a:spLocks noChangeAspect="1" noEditPoints="1"/>
            </p:cNvSpPr>
            <p:nvPr/>
          </p:nvSpPr>
          <p:spPr bwMode="auto">
            <a:xfrm>
              <a:off x="3577110" y="4366532"/>
              <a:ext cx="333262" cy="468000"/>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noFill/>
            <a:ln w="12700">
              <a:solidFill>
                <a:schemeClr val="bg1"/>
              </a:solidFill>
            </a:ln>
          </p:spPr>
          <p:txBody>
            <a:bodyPr vert="horz" wrap="square" lIns="62811" tIns="31406" rIns="62811" bIns="31406" numCol="1" anchor="t" anchorCtr="0" compatLnSpc="1"/>
            <a:lstStyle/>
            <a:p>
              <a:pPr algn="just">
                <a:lnSpc>
                  <a:spcPct val="120000"/>
                </a:lnSpc>
              </a:pPr>
              <a:endParaRPr lang="en-US" sz="600" dirty="0">
                <a:solidFill>
                  <a:schemeClr val="bg1"/>
                </a:solidFill>
                <a:latin typeface="Arial" panose="020B0604020202090204" pitchFamily="34" charset="0"/>
                <a:ea typeface="微软雅黑" pitchFamily="34" charset="-122"/>
                <a:cs typeface="+mn-ea"/>
                <a:sym typeface="Arial" panose="020B0604020202090204" pitchFamily="34" charset="0"/>
              </a:endParaRPr>
            </a:p>
          </p:txBody>
        </p:sp>
        <p:sp>
          <p:nvSpPr>
            <p:cNvPr id="65" name="Oval 125"/>
            <p:cNvSpPr/>
            <p:nvPr/>
          </p:nvSpPr>
          <p:spPr>
            <a:xfrm>
              <a:off x="3401741" y="4254550"/>
              <a:ext cx="684000" cy="68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600">
                <a:solidFill>
                  <a:schemeClr val="bg1"/>
                </a:solidFill>
                <a:latin typeface="Arial" panose="020B0604020202090204" pitchFamily="34" charset="0"/>
                <a:ea typeface="微软雅黑" pitchFamily="34" charset="-122"/>
                <a:cs typeface="+mn-ea"/>
                <a:sym typeface="Arial" panose="020B0604020202090204" pitchFamily="34" charset="0"/>
              </a:endParaRPr>
            </a:p>
          </p:txBody>
        </p:sp>
      </p:grpSp>
      <p:grpSp>
        <p:nvGrpSpPr>
          <p:cNvPr id="66" name="Group 130"/>
          <p:cNvGrpSpPr/>
          <p:nvPr/>
        </p:nvGrpSpPr>
        <p:grpSpPr>
          <a:xfrm>
            <a:off x="4820595" y="1584798"/>
            <a:ext cx="469844" cy="469844"/>
            <a:chOff x="6006611" y="4240036"/>
            <a:chExt cx="684000" cy="684000"/>
          </a:xfrm>
        </p:grpSpPr>
        <p:sp>
          <p:nvSpPr>
            <p:cNvPr id="91" name="Freeform 44"/>
            <p:cNvSpPr>
              <a:spLocks noChangeAspect="1" noEditPoints="1"/>
            </p:cNvSpPr>
            <p:nvPr/>
          </p:nvSpPr>
          <p:spPr bwMode="auto">
            <a:xfrm>
              <a:off x="6132322" y="4366036"/>
              <a:ext cx="432579" cy="432000"/>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noFill/>
            <a:ln w="12700">
              <a:solidFill>
                <a:schemeClr val="bg1"/>
              </a:solidFill>
            </a:ln>
          </p:spPr>
          <p:txBody>
            <a:bodyPr vert="horz" wrap="square" lIns="62811" tIns="31406" rIns="62811" bIns="31406" numCol="1" anchor="t" anchorCtr="0" compatLnSpc="1"/>
            <a:lstStyle/>
            <a:p>
              <a:pPr algn="just">
                <a:lnSpc>
                  <a:spcPct val="120000"/>
                </a:lnSpc>
              </a:pPr>
              <a:endParaRPr lang="en-US" sz="600" dirty="0">
                <a:solidFill>
                  <a:schemeClr val="bg1"/>
                </a:solidFill>
                <a:latin typeface="Arial" panose="020B0604020202090204" pitchFamily="34" charset="0"/>
                <a:ea typeface="微软雅黑" pitchFamily="34" charset="-122"/>
                <a:cs typeface="+mn-ea"/>
                <a:sym typeface="Arial" panose="020B0604020202090204" pitchFamily="34" charset="0"/>
              </a:endParaRPr>
            </a:p>
          </p:txBody>
        </p:sp>
        <p:sp>
          <p:nvSpPr>
            <p:cNvPr id="92" name="Oval 126"/>
            <p:cNvSpPr/>
            <p:nvPr/>
          </p:nvSpPr>
          <p:spPr>
            <a:xfrm>
              <a:off x="6006611" y="4240036"/>
              <a:ext cx="684000" cy="68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600">
                <a:solidFill>
                  <a:schemeClr val="bg1"/>
                </a:solidFill>
                <a:latin typeface="Arial" panose="020B0604020202090204" pitchFamily="34" charset="0"/>
                <a:ea typeface="微软雅黑" pitchFamily="34" charset="-122"/>
                <a:cs typeface="+mn-ea"/>
                <a:sym typeface="Arial" panose="020B0604020202090204" pitchFamily="34" charset="0"/>
              </a:endParaRPr>
            </a:p>
          </p:txBody>
        </p:sp>
      </p:grpSp>
      <p:grpSp>
        <p:nvGrpSpPr>
          <p:cNvPr id="93" name="Group 131"/>
          <p:cNvGrpSpPr/>
          <p:nvPr/>
        </p:nvGrpSpPr>
        <p:grpSpPr>
          <a:xfrm>
            <a:off x="6602148" y="1584798"/>
            <a:ext cx="469844" cy="469844"/>
            <a:chOff x="8794034" y="4283578"/>
            <a:chExt cx="684000" cy="684000"/>
          </a:xfrm>
        </p:grpSpPr>
        <p:sp>
          <p:nvSpPr>
            <p:cNvPr id="94" name="Freeform 36"/>
            <p:cNvSpPr>
              <a:spLocks noChangeAspect="1" noEditPoints="1"/>
            </p:cNvSpPr>
            <p:nvPr/>
          </p:nvSpPr>
          <p:spPr bwMode="auto">
            <a:xfrm>
              <a:off x="8879066" y="4481578"/>
              <a:ext cx="513936" cy="288000"/>
            </a:xfrm>
            <a:custGeom>
              <a:avLst/>
              <a:gdLst>
                <a:gd name="T0" fmla="*/ 200 w 400"/>
                <a:gd name="T1" fmla="*/ 0 h 224"/>
                <a:gd name="T2" fmla="*/ 0 w 400"/>
                <a:gd name="T3" fmla="*/ 112 h 224"/>
                <a:gd name="T4" fmla="*/ 200 w 400"/>
                <a:gd name="T5" fmla="*/ 224 h 224"/>
                <a:gd name="T6" fmla="*/ 400 w 400"/>
                <a:gd name="T7" fmla="*/ 112 h 224"/>
                <a:gd name="T8" fmla="*/ 200 w 400"/>
                <a:gd name="T9" fmla="*/ 0 h 224"/>
                <a:gd name="T10" fmla="*/ 200 w 400"/>
                <a:gd name="T11" fmla="*/ 198 h 224"/>
                <a:gd name="T12" fmla="*/ 111 w 400"/>
                <a:gd name="T13" fmla="*/ 112 h 224"/>
                <a:gd name="T14" fmla="*/ 200 w 400"/>
                <a:gd name="T15" fmla="*/ 26 h 224"/>
                <a:gd name="T16" fmla="*/ 289 w 400"/>
                <a:gd name="T17" fmla="*/ 112 h 224"/>
                <a:gd name="T18" fmla="*/ 200 w 400"/>
                <a:gd name="T19" fmla="*/ 198 h 224"/>
                <a:gd name="T20" fmla="*/ 200 w 400"/>
                <a:gd name="T21" fmla="*/ 112 h 224"/>
                <a:gd name="T22" fmla="*/ 200 w 400"/>
                <a:gd name="T23" fmla="*/ 69 h 224"/>
                <a:gd name="T24" fmla="*/ 155 w 400"/>
                <a:gd name="T25" fmla="*/ 112 h 224"/>
                <a:gd name="T26" fmla="*/ 200 w 400"/>
                <a:gd name="T27" fmla="*/ 155 h 224"/>
                <a:gd name="T28" fmla="*/ 244 w 400"/>
                <a:gd name="T29" fmla="*/ 112 h 224"/>
                <a:gd name="T30" fmla="*/ 200 w 400"/>
                <a:gd name="T31" fmla="*/ 1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224">
                  <a:moveTo>
                    <a:pt x="200" y="0"/>
                  </a:moveTo>
                  <a:cubicBezTo>
                    <a:pt x="69" y="0"/>
                    <a:pt x="0" y="97"/>
                    <a:pt x="0" y="112"/>
                  </a:cubicBezTo>
                  <a:cubicBezTo>
                    <a:pt x="0" y="127"/>
                    <a:pt x="69" y="224"/>
                    <a:pt x="200" y="224"/>
                  </a:cubicBezTo>
                  <a:cubicBezTo>
                    <a:pt x="331" y="224"/>
                    <a:pt x="400" y="127"/>
                    <a:pt x="400" y="112"/>
                  </a:cubicBezTo>
                  <a:cubicBezTo>
                    <a:pt x="400" y="97"/>
                    <a:pt x="331" y="0"/>
                    <a:pt x="200" y="0"/>
                  </a:cubicBezTo>
                  <a:close/>
                  <a:moveTo>
                    <a:pt x="200" y="198"/>
                  </a:moveTo>
                  <a:cubicBezTo>
                    <a:pt x="151" y="198"/>
                    <a:pt x="111" y="159"/>
                    <a:pt x="111" y="112"/>
                  </a:cubicBezTo>
                  <a:cubicBezTo>
                    <a:pt x="111" y="64"/>
                    <a:pt x="151" y="26"/>
                    <a:pt x="200" y="26"/>
                  </a:cubicBezTo>
                  <a:cubicBezTo>
                    <a:pt x="249" y="26"/>
                    <a:pt x="289" y="64"/>
                    <a:pt x="289" y="112"/>
                  </a:cubicBezTo>
                  <a:cubicBezTo>
                    <a:pt x="289" y="159"/>
                    <a:pt x="249" y="198"/>
                    <a:pt x="200" y="198"/>
                  </a:cubicBezTo>
                  <a:close/>
                  <a:moveTo>
                    <a:pt x="200" y="112"/>
                  </a:moveTo>
                  <a:cubicBezTo>
                    <a:pt x="192" y="103"/>
                    <a:pt x="213" y="69"/>
                    <a:pt x="200" y="69"/>
                  </a:cubicBezTo>
                  <a:cubicBezTo>
                    <a:pt x="175" y="69"/>
                    <a:pt x="155" y="88"/>
                    <a:pt x="155" y="112"/>
                  </a:cubicBezTo>
                  <a:cubicBezTo>
                    <a:pt x="155" y="136"/>
                    <a:pt x="175" y="155"/>
                    <a:pt x="200" y="155"/>
                  </a:cubicBezTo>
                  <a:cubicBezTo>
                    <a:pt x="224" y="155"/>
                    <a:pt x="244" y="136"/>
                    <a:pt x="244" y="112"/>
                  </a:cubicBezTo>
                  <a:cubicBezTo>
                    <a:pt x="244" y="101"/>
                    <a:pt x="207" y="119"/>
                    <a:pt x="200" y="112"/>
                  </a:cubicBezTo>
                  <a:close/>
                </a:path>
              </a:pathLst>
            </a:custGeom>
            <a:noFill/>
            <a:ln w="12700">
              <a:solidFill>
                <a:schemeClr val="bg1"/>
              </a:solidFill>
            </a:ln>
          </p:spPr>
          <p:txBody>
            <a:bodyPr vert="horz" wrap="square" lIns="62811" tIns="31406" rIns="62811" bIns="31406" numCol="1" anchor="t" anchorCtr="0" compatLnSpc="1"/>
            <a:lstStyle/>
            <a:p>
              <a:pPr algn="just">
                <a:lnSpc>
                  <a:spcPct val="120000"/>
                </a:lnSpc>
              </a:pPr>
              <a:endParaRPr lang="en-US" sz="600" dirty="0">
                <a:solidFill>
                  <a:schemeClr val="bg1"/>
                </a:solidFill>
                <a:latin typeface="Arial" panose="020B0604020202090204" pitchFamily="34" charset="0"/>
                <a:ea typeface="微软雅黑" pitchFamily="34" charset="-122"/>
                <a:cs typeface="+mn-ea"/>
                <a:sym typeface="Arial" panose="020B0604020202090204" pitchFamily="34" charset="0"/>
              </a:endParaRPr>
            </a:p>
          </p:txBody>
        </p:sp>
        <p:sp>
          <p:nvSpPr>
            <p:cNvPr id="95" name="Oval 127"/>
            <p:cNvSpPr/>
            <p:nvPr/>
          </p:nvSpPr>
          <p:spPr>
            <a:xfrm>
              <a:off x="8794034" y="4283578"/>
              <a:ext cx="684000" cy="68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600">
                <a:solidFill>
                  <a:schemeClr val="bg1"/>
                </a:solidFill>
                <a:latin typeface="Arial" panose="020B0604020202090204" pitchFamily="34" charset="0"/>
                <a:ea typeface="微软雅黑" pitchFamily="34" charset="-122"/>
                <a:cs typeface="+mn-ea"/>
                <a:sym typeface="Arial" panose="020B0604020202090204" pitchFamily="34" charset="0"/>
              </a:endParaRPr>
            </a:p>
          </p:txBody>
        </p:sp>
      </p:grpSp>
      <p:sp>
        <p:nvSpPr>
          <p:cNvPr id="96" name="Content Placeholder 2"/>
          <p:cNvSpPr txBox="1"/>
          <p:nvPr/>
        </p:nvSpPr>
        <p:spPr>
          <a:xfrm>
            <a:off x="891002" y="2816188"/>
            <a:ext cx="1338699" cy="46166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9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9pPr>
          </a:lstStyle>
          <a:p>
            <a:pPr algn="l" defTabSz="649605" fontAlgn="base">
              <a:spcBef>
                <a:spcPct val="0"/>
              </a:spcBef>
              <a:spcAft>
                <a:spcPct val="0"/>
              </a:spcAft>
              <a:buClrTx/>
              <a:buSzTx/>
            </a:pPr>
            <a:r>
              <a:rPr lang="zh-CN" altLang="en-US" sz="1500" b="1" dirty="0">
                <a:solidFill>
                  <a:schemeClr val="tx1">
                    <a:lumMod val="85000"/>
                    <a:lumOff val="15000"/>
                  </a:schemeClr>
                </a:solidFill>
                <a:latin typeface="Arial" panose="020B0604020202090204" pitchFamily="34" charset="0"/>
                <a:ea typeface="微软雅黑" pitchFamily="34" charset="-122"/>
                <a:sym typeface="Arial" panose="020B0604020202090204" pitchFamily="34" charset="0"/>
              </a:rPr>
              <a:t>实现</a:t>
            </a:r>
            <a:r>
              <a:rPr lang="en-US" altLang="zh-CN" sz="1500" b="1" dirty="0">
                <a:solidFill>
                  <a:schemeClr val="tx1">
                    <a:lumMod val="85000"/>
                    <a:lumOff val="15000"/>
                  </a:schemeClr>
                </a:solidFill>
                <a:latin typeface="Arial" panose="020B0604020202090204" pitchFamily="34" charset="0"/>
                <a:ea typeface="微软雅黑" pitchFamily="34" charset="-122"/>
                <a:sym typeface="Arial" panose="020B0604020202090204" pitchFamily="34" charset="0"/>
              </a:rPr>
              <a:t>-</a:t>
            </a:r>
            <a:r>
              <a:rPr lang="zh-CN" altLang="en-US" sz="1500" b="1" dirty="0">
                <a:solidFill>
                  <a:schemeClr val="tx1">
                    <a:lumMod val="85000"/>
                    <a:lumOff val="15000"/>
                  </a:schemeClr>
                </a:solidFill>
                <a:latin typeface="Arial" panose="020B0604020202090204" pitchFamily="34" charset="0"/>
                <a:ea typeface="微软雅黑" pitchFamily="34" charset="-122"/>
                <a:sym typeface="Arial" panose="020B0604020202090204" pitchFamily="34" charset="0"/>
              </a:rPr>
              <a:t>编码、制造及供应链管理</a:t>
            </a:r>
            <a:endParaRPr lang="zh-CN" altLang="en-US" sz="1500" b="1" dirty="0">
              <a:solidFill>
                <a:schemeClr val="tx1">
                  <a:lumMod val="85000"/>
                  <a:lumOff val="15000"/>
                </a:schemeClr>
              </a:solidFill>
              <a:latin typeface="Arial" panose="020B0604020202090204" pitchFamily="34" charset="0"/>
              <a:ea typeface="微软雅黑" pitchFamily="34" charset="-122"/>
              <a:sym typeface="Arial" panose="020B0604020202090204" pitchFamily="34" charset="0"/>
            </a:endParaRPr>
          </a:p>
        </p:txBody>
      </p:sp>
      <p:sp>
        <p:nvSpPr>
          <p:cNvPr id="98" name="Content Placeholder 2"/>
          <p:cNvSpPr txBox="1"/>
          <p:nvPr/>
        </p:nvSpPr>
        <p:spPr>
          <a:xfrm>
            <a:off x="2724983" y="2816188"/>
            <a:ext cx="1419614" cy="2308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9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9pPr>
          </a:lstStyle>
          <a:p>
            <a:pPr algn="l" defTabSz="649605" fontAlgn="base">
              <a:spcBef>
                <a:spcPct val="0"/>
              </a:spcBef>
              <a:spcAft>
                <a:spcPct val="0"/>
              </a:spcAft>
              <a:buClrTx/>
              <a:buSzTx/>
            </a:pPr>
            <a:r>
              <a:rPr lang="zh-CN" altLang="en-US" sz="1500" b="1" dirty="0">
                <a:solidFill>
                  <a:schemeClr val="tx1">
                    <a:lumMod val="85000"/>
                    <a:lumOff val="15000"/>
                  </a:schemeClr>
                </a:solidFill>
                <a:latin typeface="Arial" panose="020B0604020202090204" pitchFamily="34" charset="0"/>
                <a:ea typeface="微软雅黑" pitchFamily="34" charset="-122"/>
                <a:sym typeface="Arial" panose="020B0604020202090204" pitchFamily="34" charset="0"/>
              </a:rPr>
              <a:t>操作</a:t>
            </a:r>
            <a:endParaRPr lang="zh-CN" altLang="en-US" sz="1500" b="1" dirty="0">
              <a:solidFill>
                <a:schemeClr val="tx1">
                  <a:lumMod val="85000"/>
                  <a:lumOff val="15000"/>
                </a:schemeClr>
              </a:solidFill>
              <a:latin typeface="Arial" panose="020B0604020202090204" pitchFamily="34" charset="0"/>
              <a:ea typeface="微软雅黑" pitchFamily="34" charset="-122"/>
              <a:sym typeface="Arial" panose="020B0604020202090204" pitchFamily="34" charset="0"/>
            </a:endParaRPr>
          </a:p>
        </p:txBody>
      </p:sp>
      <p:sp>
        <p:nvSpPr>
          <p:cNvPr id="99" name="Content Placeholder 2"/>
          <p:cNvSpPr txBox="1"/>
          <p:nvPr/>
        </p:nvSpPr>
        <p:spPr>
          <a:xfrm>
            <a:off x="2724984" y="3157305"/>
            <a:ext cx="1536800" cy="424090"/>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9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9pPr>
          </a:lstStyle>
          <a:p>
            <a:pPr algn="l" defTabSz="649605" fontAlgn="base">
              <a:lnSpc>
                <a:spcPct val="120000"/>
              </a:lnSpc>
              <a:spcBef>
                <a:spcPct val="0"/>
              </a:spcBef>
              <a:spcAft>
                <a:spcPct val="0"/>
              </a:spcAft>
              <a:buClrTx/>
              <a:buSzTx/>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对系统的部署行为和使用行为</a:t>
            </a:r>
            <a:endParaRPr lang="en-GB"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100" name="Content Placeholder 2"/>
          <p:cNvSpPr txBox="1"/>
          <p:nvPr/>
        </p:nvSpPr>
        <p:spPr>
          <a:xfrm>
            <a:off x="4511697" y="2816188"/>
            <a:ext cx="1360759" cy="2308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9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9pPr>
          </a:lstStyle>
          <a:p>
            <a:pPr algn="l" defTabSz="649605" fontAlgn="base">
              <a:spcBef>
                <a:spcPct val="0"/>
              </a:spcBef>
              <a:spcAft>
                <a:spcPct val="0"/>
              </a:spcAft>
              <a:buClrTx/>
              <a:buSzTx/>
            </a:pPr>
            <a:r>
              <a:rPr lang="en-GB" altLang="zh-CN" sz="1500" b="1" dirty="0">
                <a:solidFill>
                  <a:schemeClr val="tx1">
                    <a:lumMod val="85000"/>
                    <a:lumOff val="15000"/>
                  </a:schemeClr>
                </a:solidFill>
                <a:latin typeface="Arial" panose="020B0604020202090204" pitchFamily="34" charset="0"/>
                <a:ea typeface="微软雅黑" pitchFamily="34" charset="-122"/>
                <a:sym typeface="Arial" panose="020B0604020202090204" pitchFamily="34" charset="0"/>
              </a:rPr>
              <a:t>Design for x</a:t>
            </a:r>
            <a:endParaRPr lang="en-GB" altLang="zh-CN" sz="1500" b="1" dirty="0">
              <a:solidFill>
                <a:schemeClr val="tx1">
                  <a:lumMod val="85000"/>
                  <a:lumOff val="15000"/>
                </a:schemeClr>
              </a:solidFill>
              <a:latin typeface="Arial" panose="020B0604020202090204" pitchFamily="34" charset="0"/>
              <a:ea typeface="微软雅黑" pitchFamily="34" charset="-122"/>
              <a:sym typeface="Arial" panose="020B0604020202090204" pitchFamily="34" charset="0"/>
            </a:endParaRPr>
          </a:p>
        </p:txBody>
      </p:sp>
      <p:sp>
        <p:nvSpPr>
          <p:cNvPr id="102" name="Content Placeholder 2"/>
          <p:cNvSpPr txBox="1"/>
          <p:nvPr/>
        </p:nvSpPr>
        <p:spPr>
          <a:xfrm>
            <a:off x="6298411" y="2816188"/>
            <a:ext cx="1464023" cy="46166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9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9pPr>
          </a:lstStyle>
          <a:p>
            <a:pPr algn="l" defTabSz="649605" fontAlgn="base">
              <a:spcBef>
                <a:spcPct val="0"/>
              </a:spcBef>
              <a:spcAft>
                <a:spcPct val="0"/>
              </a:spcAft>
              <a:buClrTx/>
              <a:buSzTx/>
            </a:pPr>
            <a:r>
              <a:rPr lang="zh-CN" altLang="en-US" sz="1500" b="1" dirty="0">
                <a:solidFill>
                  <a:schemeClr val="tx1">
                    <a:lumMod val="85000"/>
                    <a:lumOff val="15000"/>
                  </a:schemeClr>
                </a:solidFill>
                <a:latin typeface="Arial" panose="020B0604020202090204" pitchFamily="34" charset="0"/>
                <a:ea typeface="微软雅黑" pitchFamily="34" charset="-122"/>
                <a:sym typeface="Arial" panose="020B0604020202090204" pitchFamily="34" charset="0"/>
              </a:rPr>
              <a:t>产品与系统的演化、产品系列</a:t>
            </a:r>
            <a:endParaRPr lang="zh-CN" altLang="en-US" sz="1500" b="1" dirty="0">
              <a:solidFill>
                <a:schemeClr val="tx1">
                  <a:lumMod val="85000"/>
                  <a:lumOff val="15000"/>
                </a:schemeClr>
              </a:solidFill>
              <a:latin typeface="Arial" panose="020B0604020202090204" pitchFamily="34" charset="0"/>
              <a:ea typeface="微软雅黑" pitchFamily="34" charset="-122"/>
              <a:sym typeface="Arial" panose="020B0604020202090204" pitchFamily="34" charset="0"/>
            </a:endParaRPr>
          </a:p>
        </p:txBody>
      </p:sp>
      <p:sp>
        <p:nvSpPr>
          <p:cNvPr id="103" name="Content Placeholder 2"/>
          <p:cNvSpPr txBox="1"/>
          <p:nvPr/>
        </p:nvSpPr>
        <p:spPr>
          <a:xfrm>
            <a:off x="6279400" y="3421045"/>
            <a:ext cx="1536800" cy="866006"/>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9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9pPr>
          </a:lstStyle>
          <a:p>
            <a:pPr algn="l" defTabSz="649605" fontAlgn="base">
              <a:lnSpc>
                <a:spcPct val="120000"/>
              </a:lnSpc>
              <a:spcBef>
                <a:spcPct val="0"/>
              </a:spcBef>
              <a:spcAft>
                <a:spcPct val="0"/>
              </a:spcAft>
              <a:buClrTx/>
              <a:buSzTx/>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遗留元素复用原则</a:t>
            </a:r>
            <a:endParaRPr lang="en-US"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l" defTabSz="649605" fontAlgn="base">
              <a:lnSpc>
                <a:spcPct val="120000"/>
              </a:lnSpc>
              <a:spcBef>
                <a:spcPct val="0"/>
              </a:spcBef>
              <a:spcAft>
                <a:spcPct val="0"/>
              </a:spcAft>
              <a:buClrTx/>
              <a:buSzTx/>
            </a:pPr>
            <a:endParaRPr lang="en-US"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l" defTabSz="649605" fontAlgn="base">
              <a:lnSpc>
                <a:spcPct val="120000"/>
              </a:lnSpc>
              <a:spcBef>
                <a:spcPct val="0"/>
              </a:spcBef>
              <a:spcAft>
                <a:spcPct val="0"/>
              </a:spcAft>
              <a:buClrTx/>
              <a:buSzTx/>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产品进化原则</a:t>
            </a:r>
            <a:endPar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l" defTabSz="649605" fontAlgn="base">
              <a:lnSpc>
                <a:spcPct val="120000"/>
              </a:lnSpc>
              <a:spcBef>
                <a:spcPct val="0"/>
              </a:spcBef>
              <a:spcAft>
                <a:spcPct val="0"/>
              </a:spcAft>
              <a:buClrTx/>
              <a:buSzTx/>
            </a:pPr>
            <a:endPar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32" name="矩形 31"/>
          <p:cNvSpPr/>
          <p:nvPr/>
        </p:nvSpPr>
        <p:spPr>
          <a:xfrm>
            <a:off x="0" y="366036"/>
            <a:ext cx="3203848" cy="523220"/>
          </a:xfrm>
          <a:prstGeom prst="rect">
            <a:avLst/>
          </a:prstGeom>
        </p:spPr>
        <p:txBody>
          <a:bodyPr wrap="square">
            <a:spAutoFit/>
          </a:bodyPr>
          <a:lstStyle/>
          <a:p>
            <a:pPr lvl="0">
              <a:defRPr/>
            </a:pPr>
            <a:r>
              <a:rPr lang="zh-CN" altLang="en-US" sz="2800" b="1" dirty="0">
                <a:solidFill>
                  <a:schemeClr val="bg1"/>
                </a:solidFill>
              </a:rPr>
              <a:t>下游影响因素</a:t>
            </a:r>
            <a:endParaRPr lang="zh-CN" altLang="en-US" sz="2800" b="1" dirty="0">
              <a:solidFill>
                <a:schemeClr val="bg1"/>
              </a:solidFill>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par>
                          <p:cTn id="8" fill="hold">
                            <p:stCondLst>
                              <p:cond delay="500"/>
                            </p:stCondLst>
                            <p:childTnLst>
                              <p:par>
                                <p:cTn id="9" presetID="45" presetClass="entr" presetSubtype="0" fill="hold"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fade">
                                      <p:cBhvr>
                                        <p:cTn id="11" dur="1000"/>
                                        <p:tgtEl>
                                          <p:spTgt spid="60"/>
                                        </p:tgtEl>
                                      </p:cBhvr>
                                    </p:animEffect>
                                    <p:anim calcmode="lin" valueType="num">
                                      <p:cBhvr>
                                        <p:cTn id="12" dur="1000" fill="hold"/>
                                        <p:tgtEl>
                                          <p:spTgt spid="60"/>
                                        </p:tgtEl>
                                        <p:attrNameLst>
                                          <p:attrName>ppt_w</p:attrName>
                                        </p:attrNameLst>
                                      </p:cBhvr>
                                      <p:tavLst>
                                        <p:tav tm="0" fmla="#ppt_w*sin(2.5*pi*$)">
                                          <p:val>
                                            <p:fltVal val="0"/>
                                          </p:val>
                                        </p:tav>
                                        <p:tav tm="100000">
                                          <p:val>
                                            <p:fltVal val="1"/>
                                          </p:val>
                                        </p:tav>
                                      </p:tavLst>
                                    </p:anim>
                                    <p:anim calcmode="lin" valueType="num">
                                      <p:cBhvr>
                                        <p:cTn id="13" dur="1000" fill="hold"/>
                                        <p:tgtEl>
                                          <p:spTgt spid="60"/>
                                        </p:tgtEl>
                                        <p:attrNameLst>
                                          <p:attrName>ppt_h</p:attrName>
                                        </p:attrNameLst>
                                      </p:cBhvr>
                                      <p:tavLst>
                                        <p:tav tm="0">
                                          <p:val>
                                            <p:strVal val="#ppt_h"/>
                                          </p:val>
                                        </p:tav>
                                        <p:tav tm="100000">
                                          <p:val>
                                            <p:strVal val="#ppt_h"/>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left)">
                                      <p:cBhvr>
                                        <p:cTn id="17" dur="500"/>
                                        <p:tgtEl>
                                          <p:spTgt spid="57"/>
                                        </p:tgtEl>
                                      </p:cBhvr>
                                    </p:animEffect>
                                  </p:childTnLst>
                                </p:cTn>
                              </p:par>
                            </p:childTnLst>
                          </p:cTn>
                        </p:par>
                        <p:par>
                          <p:cTn id="18" fill="hold">
                            <p:stCondLst>
                              <p:cond delay="2000"/>
                            </p:stCondLst>
                            <p:childTnLst>
                              <p:par>
                                <p:cTn id="19" presetID="45" presetClass="entr" presetSubtype="0" fill="hold" nodeType="after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1000"/>
                                        <p:tgtEl>
                                          <p:spTgt spid="63"/>
                                        </p:tgtEl>
                                      </p:cBhvr>
                                    </p:animEffect>
                                    <p:anim calcmode="lin" valueType="num">
                                      <p:cBhvr>
                                        <p:cTn id="22" dur="1000" fill="hold"/>
                                        <p:tgtEl>
                                          <p:spTgt spid="63"/>
                                        </p:tgtEl>
                                        <p:attrNameLst>
                                          <p:attrName>ppt_w</p:attrName>
                                        </p:attrNameLst>
                                      </p:cBhvr>
                                      <p:tavLst>
                                        <p:tav tm="0" fmla="#ppt_w*sin(2.5*pi*$)">
                                          <p:val>
                                            <p:fltVal val="0"/>
                                          </p:val>
                                        </p:tav>
                                        <p:tav tm="100000">
                                          <p:val>
                                            <p:fltVal val="1"/>
                                          </p:val>
                                        </p:tav>
                                      </p:tavLst>
                                    </p:anim>
                                    <p:anim calcmode="lin" valueType="num">
                                      <p:cBhvr>
                                        <p:cTn id="23" dur="1000" fill="hold"/>
                                        <p:tgtEl>
                                          <p:spTgt spid="63"/>
                                        </p:tgtEl>
                                        <p:attrNameLst>
                                          <p:attrName>ppt_h</p:attrName>
                                        </p:attrNameLst>
                                      </p:cBhvr>
                                      <p:tavLst>
                                        <p:tav tm="0">
                                          <p:val>
                                            <p:strVal val="#ppt_h"/>
                                          </p:val>
                                        </p:tav>
                                        <p:tav tm="100000">
                                          <p:val>
                                            <p:strVal val="#ppt_h"/>
                                          </p:val>
                                        </p:tav>
                                      </p:tavLst>
                                    </p:anim>
                                  </p:childTnLst>
                                </p:cTn>
                              </p:par>
                            </p:childTnLst>
                          </p:cTn>
                        </p:par>
                        <p:par>
                          <p:cTn id="24" fill="hold">
                            <p:stCondLst>
                              <p:cond delay="3000"/>
                            </p:stCondLst>
                            <p:childTnLst>
                              <p:par>
                                <p:cTn id="25" presetID="22" presetClass="entr" presetSubtype="8"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left)">
                                      <p:cBhvr>
                                        <p:cTn id="27" dur="500"/>
                                        <p:tgtEl>
                                          <p:spTgt spid="58"/>
                                        </p:tgtEl>
                                      </p:cBhvr>
                                    </p:animEffect>
                                  </p:childTnLst>
                                </p:cTn>
                              </p:par>
                            </p:childTnLst>
                          </p:cTn>
                        </p:par>
                        <p:par>
                          <p:cTn id="28" fill="hold">
                            <p:stCondLst>
                              <p:cond delay="3500"/>
                            </p:stCondLst>
                            <p:childTnLst>
                              <p:par>
                                <p:cTn id="29" presetID="45" presetClass="entr" presetSubtype="0" fill="hold"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fade">
                                      <p:cBhvr>
                                        <p:cTn id="31" dur="1000"/>
                                        <p:tgtEl>
                                          <p:spTgt spid="66"/>
                                        </p:tgtEl>
                                      </p:cBhvr>
                                    </p:animEffect>
                                    <p:anim calcmode="lin" valueType="num">
                                      <p:cBhvr>
                                        <p:cTn id="32" dur="1000" fill="hold"/>
                                        <p:tgtEl>
                                          <p:spTgt spid="66"/>
                                        </p:tgtEl>
                                        <p:attrNameLst>
                                          <p:attrName>ppt_w</p:attrName>
                                        </p:attrNameLst>
                                      </p:cBhvr>
                                      <p:tavLst>
                                        <p:tav tm="0" fmla="#ppt_w*sin(2.5*pi*$)">
                                          <p:val>
                                            <p:fltVal val="0"/>
                                          </p:val>
                                        </p:tav>
                                        <p:tav tm="100000">
                                          <p:val>
                                            <p:fltVal val="1"/>
                                          </p:val>
                                        </p:tav>
                                      </p:tavLst>
                                    </p:anim>
                                    <p:anim calcmode="lin" valueType="num">
                                      <p:cBhvr>
                                        <p:cTn id="33" dur="1000" fill="hold"/>
                                        <p:tgtEl>
                                          <p:spTgt spid="66"/>
                                        </p:tgtEl>
                                        <p:attrNameLst>
                                          <p:attrName>ppt_h</p:attrName>
                                        </p:attrNameLst>
                                      </p:cBhvr>
                                      <p:tavLst>
                                        <p:tav tm="0">
                                          <p:val>
                                            <p:strVal val="#ppt_h"/>
                                          </p:val>
                                        </p:tav>
                                        <p:tav tm="100000">
                                          <p:val>
                                            <p:strVal val="#ppt_h"/>
                                          </p:val>
                                        </p:tav>
                                      </p:tavLst>
                                    </p:anim>
                                  </p:childTnLst>
                                </p:cTn>
                              </p:par>
                            </p:childTnLst>
                          </p:cTn>
                        </p:par>
                        <p:par>
                          <p:cTn id="34" fill="hold">
                            <p:stCondLst>
                              <p:cond delay="4500"/>
                            </p:stCondLst>
                            <p:childTnLst>
                              <p:par>
                                <p:cTn id="35" presetID="22" presetClass="entr" presetSubtype="8" fill="hold" grpId="0"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wipe(left)">
                                      <p:cBhvr>
                                        <p:cTn id="37" dur="500"/>
                                        <p:tgtEl>
                                          <p:spTgt spid="59"/>
                                        </p:tgtEl>
                                      </p:cBhvr>
                                    </p:animEffect>
                                  </p:childTnLst>
                                </p:cTn>
                              </p:par>
                            </p:childTnLst>
                          </p:cTn>
                        </p:par>
                        <p:par>
                          <p:cTn id="38" fill="hold">
                            <p:stCondLst>
                              <p:cond delay="5000"/>
                            </p:stCondLst>
                            <p:childTnLst>
                              <p:par>
                                <p:cTn id="39" presetID="45" presetClass="entr" presetSubtype="0" fill="hold" nodeType="afterEffect">
                                  <p:stCondLst>
                                    <p:cond delay="0"/>
                                  </p:stCondLst>
                                  <p:childTnLst>
                                    <p:set>
                                      <p:cBhvr>
                                        <p:cTn id="40" dur="1" fill="hold">
                                          <p:stCondLst>
                                            <p:cond delay="0"/>
                                          </p:stCondLst>
                                        </p:cTn>
                                        <p:tgtEl>
                                          <p:spTgt spid="93"/>
                                        </p:tgtEl>
                                        <p:attrNameLst>
                                          <p:attrName>style.visibility</p:attrName>
                                        </p:attrNameLst>
                                      </p:cBhvr>
                                      <p:to>
                                        <p:strVal val="visible"/>
                                      </p:to>
                                    </p:set>
                                    <p:animEffect transition="in" filter="fade">
                                      <p:cBhvr>
                                        <p:cTn id="41" dur="1000"/>
                                        <p:tgtEl>
                                          <p:spTgt spid="93"/>
                                        </p:tgtEl>
                                      </p:cBhvr>
                                    </p:animEffect>
                                    <p:anim calcmode="lin" valueType="num">
                                      <p:cBhvr>
                                        <p:cTn id="42" dur="1000" fill="hold"/>
                                        <p:tgtEl>
                                          <p:spTgt spid="93"/>
                                        </p:tgtEl>
                                        <p:attrNameLst>
                                          <p:attrName>ppt_w</p:attrName>
                                        </p:attrNameLst>
                                      </p:cBhvr>
                                      <p:tavLst>
                                        <p:tav tm="0" fmla="#ppt_w*sin(2.5*pi*$)">
                                          <p:val>
                                            <p:fltVal val="0"/>
                                          </p:val>
                                        </p:tav>
                                        <p:tav tm="100000">
                                          <p:val>
                                            <p:fltVal val="1"/>
                                          </p:val>
                                        </p:tav>
                                      </p:tavLst>
                                    </p:anim>
                                    <p:anim calcmode="lin" valueType="num">
                                      <p:cBhvr>
                                        <p:cTn id="43" dur="1000" fill="hold"/>
                                        <p:tgtEl>
                                          <p:spTgt spid="93"/>
                                        </p:tgtEl>
                                        <p:attrNameLst>
                                          <p:attrName>ppt_h</p:attrName>
                                        </p:attrNameLst>
                                      </p:cBhvr>
                                      <p:tavLst>
                                        <p:tav tm="0">
                                          <p:val>
                                            <p:strVal val="#ppt_h"/>
                                          </p:val>
                                        </p:tav>
                                        <p:tav tm="100000">
                                          <p:val>
                                            <p:strVal val="#ppt_h"/>
                                          </p:val>
                                        </p:tav>
                                      </p:tavLst>
                                    </p:anim>
                                  </p:childTnLst>
                                </p:cTn>
                              </p:par>
                            </p:childTnLst>
                          </p:cTn>
                        </p:par>
                        <p:par>
                          <p:cTn id="44" fill="hold">
                            <p:stCondLst>
                              <p:cond delay="6000"/>
                            </p:stCondLst>
                            <p:childTnLst>
                              <p:par>
                                <p:cTn id="45" presetID="22" presetClass="entr" presetSubtype="8" fill="hold" grpId="0" nodeType="afterEffect">
                                  <p:stCondLst>
                                    <p:cond delay="0"/>
                                  </p:stCondLst>
                                  <p:childTnLst>
                                    <p:set>
                                      <p:cBhvr>
                                        <p:cTn id="46" dur="1" fill="hold">
                                          <p:stCondLst>
                                            <p:cond delay="0"/>
                                          </p:stCondLst>
                                        </p:cTn>
                                        <p:tgtEl>
                                          <p:spTgt spid="96"/>
                                        </p:tgtEl>
                                        <p:attrNameLst>
                                          <p:attrName>style.visibility</p:attrName>
                                        </p:attrNameLst>
                                      </p:cBhvr>
                                      <p:to>
                                        <p:strVal val="visible"/>
                                      </p:to>
                                    </p:set>
                                    <p:animEffect transition="in" filter="wipe(left)">
                                      <p:cBhvr>
                                        <p:cTn id="47" dur="750"/>
                                        <p:tgtEl>
                                          <p:spTgt spid="96"/>
                                        </p:tgtEl>
                                      </p:cBhvr>
                                    </p:animEffect>
                                  </p:childTnLst>
                                </p:cTn>
                              </p:par>
                            </p:childTnLst>
                          </p:cTn>
                        </p:par>
                        <p:par>
                          <p:cTn id="48" fill="hold">
                            <p:stCondLst>
                              <p:cond delay="7000"/>
                            </p:stCondLst>
                            <p:childTnLst>
                              <p:par>
                                <p:cTn id="49" presetID="22" presetClass="entr" presetSubtype="8" fill="hold" grpId="0" nodeType="after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wipe(left)">
                                      <p:cBhvr>
                                        <p:cTn id="51" dur="750"/>
                                        <p:tgtEl>
                                          <p:spTgt spid="98"/>
                                        </p:tgtEl>
                                      </p:cBhvr>
                                    </p:animEffect>
                                  </p:childTnLst>
                                </p:cTn>
                              </p:par>
                            </p:childTnLst>
                          </p:cTn>
                        </p:par>
                        <p:par>
                          <p:cTn id="52" fill="hold">
                            <p:stCondLst>
                              <p:cond delay="8000"/>
                            </p:stCondLst>
                            <p:childTnLst>
                              <p:par>
                                <p:cTn id="53" presetID="22" presetClass="entr" presetSubtype="8" fill="hold" grpId="0" nodeType="afterEffect">
                                  <p:stCondLst>
                                    <p:cond delay="0"/>
                                  </p:stCondLst>
                                  <p:childTnLst>
                                    <p:set>
                                      <p:cBhvr>
                                        <p:cTn id="54" dur="1" fill="hold">
                                          <p:stCondLst>
                                            <p:cond delay="0"/>
                                          </p:stCondLst>
                                        </p:cTn>
                                        <p:tgtEl>
                                          <p:spTgt spid="99"/>
                                        </p:tgtEl>
                                        <p:attrNameLst>
                                          <p:attrName>style.visibility</p:attrName>
                                        </p:attrNameLst>
                                      </p:cBhvr>
                                      <p:to>
                                        <p:strVal val="visible"/>
                                      </p:to>
                                    </p:set>
                                    <p:animEffect transition="in" filter="wipe(left)">
                                      <p:cBhvr>
                                        <p:cTn id="55" dur="750"/>
                                        <p:tgtEl>
                                          <p:spTgt spid="99"/>
                                        </p:tgtEl>
                                      </p:cBhvr>
                                    </p:animEffect>
                                  </p:childTnLst>
                                </p:cTn>
                              </p:par>
                            </p:childTnLst>
                          </p:cTn>
                        </p:par>
                        <p:par>
                          <p:cTn id="56" fill="hold">
                            <p:stCondLst>
                              <p:cond delay="9000"/>
                            </p:stCondLst>
                            <p:childTnLst>
                              <p:par>
                                <p:cTn id="57" presetID="22" presetClass="entr" presetSubtype="8" fill="hold" grpId="0" nodeType="afterEffect">
                                  <p:stCondLst>
                                    <p:cond delay="0"/>
                                  </p:stCondLst>
                                  <p:childTnLst>
                                    <p:set>
                                      <p:cBhvr>
                                        <p:cTn id="58" dur="1" fill="hold">
                                          <p:stCondLst>
                                            <p:cond delay="0"/>
                                          </p:stCondLst>
                                        </p:cTn>
                                        <p:tgtEl>
                                          <p:spTgt spid="100"/>
                                        </p:tgtEl>
                                        <p:attrNameLst>
                                          <p:attrName>style.visibility</p:attrName>
                                        </p:attrNameLst>
                                      </p:cBhvr>
                                      <p:to>
                                        <p:strVal val="visible"/>
                                      </p:to>
                                    </p:set>
                                    <p:animEffect transition="in" filter="wipe(left)">
                                      <p:cBhvr>
                                        <p:cTn id="59" dur="750"/>
                                        <p:tgtEl>
                                          <p:spTgt spid="100"/>
                                        </p:tgtEl>
                                      </p:cBhvr>
                                    </p:animEffect>
                                  </p:childTnLst>
                                </p:cTn>
                              </p:par>
                            </p:childTnLst>
                          </p:cTn>
                        </p:par>
                        <p:par>
                          <p:cTn id="60" fill="hold">
                            <p:stCondLst>
                              <p:cond delay="10000"/>
                            </p:stCondLst>
                            <p:childTnLst>
                              <p:par>
                                <p:cTn id="61" presetID="22" presetClass="entr" presetSubtype="8" fill="hold" grpId="0" nodeType="afterEffect">
                                  <p:stCondLst>
                                    <p:cond delay="0"/>
                                  </p:stCondLst>
                                  <p:childTnLst>
                                    <p:set>
                                      <p:cBhvr>
                                        <p:cTn id="62" dur="1" fill="hold">
                                          <p:stCondLst>
                                            <p:cond delay="0"/>
                                          </p:stCondLst>
                                        </p:cTn>
                                        <p:tgtEl>
                                          <p:spTgt spid="102"/>
                                        </p:tgtEl>
                                        <p:attrNameLst>
                                          <p:attrName>style.visibility</p:attrName>
                                        </p:attrNameLst>
                                      </p:cBhvr>
                                      <p:to>
                                        <p:strVal val="visible"/>
                                      </p:to>
                                    </p:set>
                                    <p:animEffect transition="in" filter="wipe(left)">
                                      <p:cBhvr>
                                        <p:cTn id="63" dur="750"/>
                                        <p:tgtEl>
                                          <p:spTgt spid="102"/>
                                        </p:tgtEl>
                                      </p:cBhvr>
                                    </p:animEffect>
                                  </p:childTnLst>
                                </p:cTn>
                              </p:par>
                            </p:childTnLst>
                          </p:cTn>
                        </p:par>
                        <p:par>
                          <p:cTn id="64" fill="hold">
                            <p:stCondLst>
                              <p:cond delay="11000"/>
                            </p:stCondLst>
                            <p:childTnLst>
                              <p:par>
                                <p:cTn id="65" presetID="22" presetClass="entr" presetSubtype="8" fill="hold" grpId="0" nodeType="afterEffect">
                                  <p:stCondLst>
                                    <p:cond delay="0"/>
                                  </p:stCondLst>
                                  <p:childTnLst>
                                    <p:set>
                                      <p:cBhvr>
                                        <p:cTn id="66" dur="1" fill="hold">
                                          <p:stCondLst>
                                            <p:cond delay="0"/>
                                          </p:stCondLst>
                                        </p:cTn>
                                        <p:tgtEl>
                                          <p:spTgt spid="103"/>
                                        </p:tgtEl>
                                        <p:attrNameLst>
                                          <p:attrName>style.visibility</p:attrName>
                                        </p:attrNameLst>
                                      </p:cBhvr>
                                      <p:to>
                                        <p:strVal val="visible"/>
                                      </p:to>
                                    </p:set>
                                    <p:animEffect transition="in" filter="wipe(left)">
                                      <p:cBhvr>
                                        <p:cTn id="67" dur="750"/>
                                        <p:tgtEl>
                                          <p:spTgt spid="103"/>
                                        </p:tgtEl>
                                      </p:cBhvr>
                                    </p:animEffect>
                                  </p:childTnLst>
                                </p:cTn>
                              </p:par>
                            </p:childTnLst>
                          </p:cTn>
                        </p:par>
                        <p:par>
                          <p:cTn id="68" fill="hold">
                            <p:stCondLst>
                              <p:cond delay="12000"/>
                            </p:stCondLst>
                            <p:childTnLst>
                              <p:par>
                                <p:cTn id="69" presetID="2" presetClass="entr" presetSubtype="8"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 calcmode="lin" valueType="num">
                                      <p:cBhvr additive="base">
                                        <p:cTn id="71" dur="500" fill="hold"/>
                                        <p:tgtEl>
                                          <p:spTgt spid="32"/>
                                        </p:tgtEl>
                                        <p:attrNameLst>
                                          <p:attrName>ppt_x</p:attrName>
                                        </p:attrNameLst>
                                      </p:cBhvr>
                                      <p:tavLst>
                                        <p:tav tm="0">
                                          <p:val>
                                            <p:strVal val="0-#ppt_w/2"/>
                                          </p:val>
                                        </p:tav>
                                        <p:tav tm="100000">
                                          <p:val>
                                            <p:strVal val="#ppt_x"/>
                                          </p:val>
                                        </p:tav>
                                      </p:tavLst>
                                    </p:anim>
                                    <p:anim calcmode="lin" valueType="num">
                                      <p:cBhvr additive="base">
                                        <p:cTn id="72"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59" grpId="0" animBg="1"/>
      <p:bldP spid="96" grpId="0"/>
      <p:bldP spid="98" grpId="0"/>
      <p:bldP spid="99" grpId="0"/>
      <p:bldP spid="100" grpId="0"/>
      <p:bldP spid="102" grpId="0"/>
      <p:bldP spid="103" grpId="0"/>
      <p:bldP spid="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400110"/>
          </a:xfrm>
          <a:prstGeom prst="rect">
            <a:avLst/>
          </a:prstGeom>
        </p:spPr>
        <p:txBody>
          <a:bodyPr wrap="square">
            <a:spAutoFit/>
          </a:bodyPr>
          <a:lstStyle/>
          <a:p>
            <a:pPr>
              <a:defRPr/>
            </a:pPr>
            <a:r>
              <a:rPr lang="zh-CN" altLang="en-US" sz="2000" b="1" dirty="0">
                <a:solidFill>
                  <a:schemeClr val="bg1"/>
                </a:solidFill>
              </a:rPr>
              <a:t>系统架构原则</a:t>
            </a:r>
            <a:endParaRPr lang="zh-CN" altLang="en-US" sz="2000" dirty="0">
              <a:solidFill>
                <a:schemeClr val="bg1"/>
              </a:solidFill>
            </a:endParaRPr>
          </a:p>
        </p:txBody>
      </p:sp>
      <p:grpSp>
        <p:nvGrpSpPr>
          <p:cNvPr id="7" name="组合 6"/>
          <p:cNvGrpSpPr/>
          <p:nvPr/>
        </p:nvGrpSpPr>
        <p:grpSpPr>
          <a:xfrm>
            <a:off x="630085" y="1203598"/>
            <a:ext cx="1440160" cy="1440160"/>
            <a:chOff x="630085" y="1203598"/>
            <a:chExt cx="1440160" cy="1440160"/>
          </a:xfrm>
        </p:grpSpPr>
        <p:sp>
          <p:nvSpPr>
            <p:cNvPr id="3" name="椭圆 2"/>
            <p:cNvSpPr/>
            <p:nvPr/>
          </p:nvSpPr>
          <p:spPr>
            <a:xfrm>
              <a:off x="630085" y="1203598"/>
              <a:ext cx="1440160" cy="144016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3" descr="C:\Users\Jonahs\Dropbox\Projects SCOTT\MEET Windows Azure\source\Background\tile-icon-bigdata.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1700" y="1485327"/>
              <a:ext cx="876930" cy="876702"/>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2627784" y="1581929"/>
            <a:ext cx="5256584" cy="585610"/>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要透彻地理解遗留系统及其涌现属性，并在新的架构中把必要的遗留元素包括进来</a:t>
            </a:r>
            <a:endPar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6" name="矩形 5"/>
          <p:cNvSpPr/>
          <p:nvPr/>
        </p:nvSpPr>
        <p:spPr>
          <a:xfrm>
            <a:off x="2267744" y="1203598"/>
            <a:ext cx="1579278" cy="369332"/>
          </a:xfrm>
          <a:prstGeom prst="rect">
            <a:avLst/>
          </a:prstGeom>
        </p:spPr>
        <p:txBody>
          <a:bodyPr wrap="none">
            <a:spAutoFit/>
          </a:bodyPr>
          <a:lstStyle/>
          <a:p>
            <a:r>
              <a:rPr lang="zh-CN" altLang="en-US" b="1" dirty="0">
                <a:solidFill>
                  <a:schemeClr val="accent6">
                    <a:lumMod val="75000"/>
                  </a:schemeClr>
                </a:solidFill>
                <a:latin typeface="黑体" panose="02010609060101010101" pitchFamily="49" charset="-122"/>
                <a:ea typeface="黑体" panose="02010609060101010101" pitchFamily="49" charset="-122"/>
              </a:rPr>
              <a:t>遗留复用原则</a:t>
            </a:r>
            <a:endParaRPr lang="zh-CN" altLang="en-US" b="1" dirty="0">
              <a:solidFill>
                <a:schemeClr val="accent6">
                  <a:lumMod val="75000"/>
                </a:schemeClr>
              </a:solidFill>
              <a:latin typeface="黑体" panose="02010609060101010101" pitchFamily="49" charset="-122"/>
              <a:ea typeface="黑体" panose="02010609060101010101" pitchFamily="49" charset="-122"/>
            </a:endParaRPr>
          </a:p>
        </p:txBody>
      </p:sp>
      <p:grpSp>
        <p:nvGrpSpPr>
          <p:cNvPr id="12" name="组合 11"/>
          <p:cNvGrpSpPr/>
          <p:nvPr/>
        </p:nvGrpSpPr>
        <p:grpSpPr>
          <a:xfrm>
            <a:off x="6804248" y="3219822"/>
            <a:ext cx="1080120" cy="1080120"/>
            <a:chOff x="6804248" y="3219822"/>
            <a:chExt cx="1080120" cy="1080120"/>
          </a:xfrm>
        </p:grpSpPr>
        <p:sp>
          <p:nvSpPr>
            <p:cNvPr id="8" name="椭圆 7"/>
            <p:cNvSpPr/>
            <p:nvPr/>
          </p:nvSpPr>
          <p:spPr>
            <a:xfrm>
              <a:off x="6804248" y="3219822"/>
              <a:ext cx="1080120" cy="108012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4"/>
            <p:cNvSpPr>
              <a:spLocks noEditPoints="1"/>
            </p:cNvSpPr>
            <p:nvPr/>
          </p:nvSpPr>
          <p:spPr bwMode="black">
            <a:xfrm>
              <a:off x="7126472" y="3566406"/>
              <a:ext cx="501595" cy="445504"/>
            </a:xfrm>
            <a:custGeom>
              <a:avLst/>
              <a:gdLst>
                <a:gd name="T0" fmla="*/ 195 w 300"/>
                <a:gd name="T1" fmla="*/ 217 h 266"/>
                <a:gd name="T2" fmla="*/ 196 w 300"/>
                <a:gd name="T3" fmla="*/ 227 h 266"/>
                <a:gd name="T4" fmla="*/ 149 w 300"/>
                <a:gd name="T5" fmla="*/ 266 h 266"/>
                <a:gd name="T6" fmla="*/ 8 w 300"/>
                <a:gd name="T7" fmla="*/ 116 h 266"/>
                <a:gd name="T8" fmla="*/ 0 w 300"/>
                <a:gd name="T9" fmla="*/ 78 h 266"/>
                <a:gd name="T10" fmla="*/ 78 w 300"/>
                <a:gd name="T11" fmla="*/ 0 h 266"/>
                <a:gd name="T12" fmla="*/ 150 w 300"/>
                <a:gd name="T13" fmla="*/ 48 h 266"/>
                <a:gd name="T14" fmla="*/ 222 w 300"/>
                <a:gd name="T15" fmla="*/ 0 h 266"/>
                <a:gd name="T16" fmla="*/ 300 w 300"/>
                <a:gd name="T17" fmla="*/ 78 h 266"/>
                <a:gd name="T18" fmla="*/ 292 w 300"/>
                <a:gd name="T19" fmla="*/ 116 h 266"/>
                <a:gd name="T20" fmla="*/ 262 w 300"/>
                <a:gd name="T21" fmla="*/ 162 h 266"/>
                <a:gd name="T22" fmla="*/ 251 w 300"/>
                <a:gd name="T23" fmla="*/ 161 h 266"/>
                <a:gd name="T24" fmla="*/ 195 w 300"/>
                <a:gd name="T25" fmla="*/ 217 h 266"/>
                <a:gd name="T26" fmla="*/ 257 w 300"/>
                <a:gd name="T27" fmla="*/ 211 h 266"/>
                <a:gd name="T28" fmla="*/ 275 w 300"/>
                <a:gd name="T29" fmla="*/ 211 h 266"/>
                <a:gd name="T30" fmla="*/ 275 w 300"/>
                <a:gd name="T31" fmla="*/ 223 h 266"/>
                <a:gd name="T32" fmla="*/ 257 w 300"/>
                <a:gd name="T33" fmla="*/ 223 h 266"/>
                <a:gd name="T34" fmla="*/ 257 w 300"/>
                <a:gd name="T35" fmla="*/ 241 h 266"/>
                <a:gd name="T36" fmla="*/ 245 w 300"/>
                <a:gd name="T37" fmla="*/ 241 h 266"/>
                <a:gd name="T38" fmla="*/ 245 w 300"/>
                <a:gd name="T39" fmla="*/ 223 h 266"/>
                <a:gd name="T40" fmla="*/ 227 w 300"/>
                <a:gd name="T41" fmla="*/ 223 h 266"/>
                <a:gd name="T42" fmla="*/ 227 w 300"/>
                <a:gd name="T43" fmla="*/ 211 h 266"/>
                <a:gd name="T44" fmla="*/ 245 w 300"/>
                <a:gd name="T45" fmla="*/ 211 h 266"/>
                <a:gd name="T46" fmla="*/ 245 w 300"/>
                <a:gd name="T47" fmla="*/ 193 h 266"/>
                <a:gd name="T48" fmla="*/ 257 w 300"/>
                <a:gd name="T49" fmla="*/ 193 h 266"/>
                <a:gd name="T50" fmla="*/ 257 w 300"/>
                <a:gd name="T51" fmla="*/ 211 h 266"/>
                <a:gd name="T52" fmla="*/ 251 w 300"/>
                <a:gd name="T53" fmla="*/ 258 h 266"/>
                <a:gd name="T54" fmla="*/ 210 w 300"/>
                <a:gd name="T55" fmla="*/ 217 h 266"/>
                <a:gd name="T56" fmla="*/ 251 w 300"/>
                <a:gd name="T57" fmla="*/ 176 h 266"/>
                <a:gd name="T58" fmla="*/ 293 w 300"/>
                <a:gd name="T59" fmla="*/ 217 h 266"/>
                <a:gd name="T60" fmla="*/ 251 w 300"/>
                <a:gd name="T61" fmla="*/ 258 h 266"/>
                <a:gd name="T62" fmla="*/ 251 w 300"/>
                <a:gd name="T63" fmla="*/ 168 h 266"/>
                <a:gd name="T64" fmla="*/ 203 w 300"/>
                <a:gd name="T65" fmla="*/ 217 h 266"/>
                <a:gd name="T66" fmla="*/ 251 w 300"/>
                <a:gd name="T67" fmla="*/ 266 h 266"/>
                <a:gd name="T68" fmla="*/ 300 w 300"/>
                <a:gd name="T69" fmla="*/ 217 h 266"/>
                <a:gd name="T70" fmla="*/ 251 w 300"/>
                <a:gd name="T71" fmla="*/ 168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 h="266">
                  <a:moveTo>
                    <a:pt x="195" y="217"/>
                  </a:moveTo>
                  <a:cubicBezTo>
                    <a:pt x="195" y="221"/>
                    <a:pt x="195" y="224"/>
                    <a:pt x="196" y="227"/>
                  </a:cubicBezTo>
                  <a:cubicBezTo>
                    <a:pt x="170" y="250"/>
                    <a:pt x="149" y="266"/>
                    <a:pt x="149" y="266"/>
                  </a:cubicBezTo>
                  <a:cubicBezTo>
                    <a:pt x="149" y="266"/>
                    <a:pt x="32" y="176"/>
                    <a:pt x="8" y="116"/>
                  </a:cubicBezTo>
                  <a:cubicBezTo>
                    <a:pt x="4" y="106"/>
                    <a:pt x="0" y="90"/>
                    <a:pt x="0" y="78"/>
                  </a:cubicBezTo>
                  <a:cubicBezTo>
                    <a:pt x="0" y="35"/>
                    <a:pt x="35" y="0"/>
                    <a:pt x="78" y="0"/>
                  </a:cubicBezTo>
                  <a:cubicBezTo>
                    <a:pt x="110" y="0"/>
                    <a:pt x="138" y="20"/>
                    <a:pt x="150" y="48"/>
                  </a:cubicBezTo>
                  <a:cubicBezTo>
                    <a:pt x="162" y="20"/>
                    <a:pt x="190" y="0"/>
                    <a:pt x="222" y="0"/>
                  </a:cubicBezTo>
                  <a:cubicBezTo>
                    <a:pt x="265" y="0"/>
                    <a:pt x="300" y="35"/>
                    <a:pt x="300" y="78"/>
                  </a:cubicBezTo>
                  <a:cubicBezTo>
                    <a:pt x="300" y="91"/>
                    <a:pt x="296" y="106"/>
                    <a:pt x="292" y="116"/>
                  </a:cubicBezTo>
                  <a:cubicBezTo>
                    <a:pt x="287" y="130"/>
                    <a:pt x="275" y="146"/>
                    <a:pt x="262" y="162"/>
                  </a:cubicBezTo>
                  <a:cubicBezTo>
                    <a:pt x="258" y="161"/>
                    <a:pt x="255" y="161"/>
                    <a:pt x="251" y="161"/>
                  </a:cubicBezTo>
                  <a:cubicBezTo>
                    <a:pt x="220" y="161"/>
                    <a:pt x="195" y="186"/>
                    <a:pt x="195" y="217"/>
                  </a:cubicBezTo>
                  <a:close/>
                  <a:moveTo>
                    <a:pt x="257" y="211"/>
                  </a:moveTo>
                  <a:cubicBezTo>
                    <a:pt x="275" y="211"/>
                    <a:pt x="275" y="211"/>
                    <a:pt x="275" y="211"/>
                  </a:cubicBezTo>
                  <a:cubicBezTo>
                    <a:pt x="275" y="223"/>
                    <a:pt x="275" y="223"/>
                    <a:pt x="275" y="223"/>
                  </a:cubicBezTo>
                  <a:cubicBezTo>
                    <a:pt x="257" y="223"/>
                    <a:pt x="257" y="223"/>
                    <a:pt x="257" y="223"/>
                  </a:cubicBezTo>
                  <a:cubicBezTo>
                    <a:pt x="257" y="241"/>
                    <a:pt x="257" y="241"/>
                    <a:pt x="257" y="241"/>
                  </a:cubicBezTo>
                  <a:cubicBezTo>
                    <a:pt x="245" y="241"/>
                    <a:pt x="245" y="241"/>
                    <a:pt x="245" y="241"/>
                  </a:cubicBezTo>
                  <a:cubicBezTo>
                    <a:pt x="245" y="223"/>
                    <a:pt x="245" y="223"/>
                    <a:pt x="245" y="223"/>
                  </a:cubicBezTo>
                  <a:cubicBezTo>
                    <a:pt x="227" y="223"/>
                    <a:pt x="227" y="223"/>
                    <a:pt x="227" y="223"/>
                  </a:cubicBezTo>
                  <a:cubicBezTo>
                    <a:pt x="227" y="211"/>
                    <a:pt x="227" y="211"/>
                    <a:pt x="227" y="211"/>
                  </a:cubicBezTo>
                  <a:cubicBezTo>
                    <a:pt x="245" y="211"/>
                    <a:pt x="245" y="211"/>
                    <a:pt x="245" y="211"/>
                  </a:cubicBezTo>
                  <a:cubicBezTo>
                    <a:pt x="245" y="193"/>
                    <a:pt x="245" y="193"/>
                    <a:pt x="245" y="193"/>
                  </a:cubicBezTo>
                  <a:cubicBezTo>
                    <a:pt x="257" y="193"/>
                    <a:pt x="257" y="193"/>
                    <a:pt x="257" y="193"/>
                  </a:cubicBezTo>
                  <a:lnTo>
                    <a:pt x="257" y="211"/>
                  </a:lnTo>
                  <a:close/>
                  <a:moveTo>
                    <a:pt x="251" y="258"/>
                  </a:moveTo>
                  <a:cubicBezTo>
                    <a:pt x="229" y="258"/>
                    <a:pt x="210" y="240"/>
                    <a:pt x="210" y="217"/>
                  </a:cubicBezTo>
                  <a:cubicBezTo>
                    <a:pt x="210" y="194"/>
                    <a:pt x="229" y="176"/>
                    <a:pt x="251" y="176"/>
                  </a:cubicBezTo>
                  <a:cubicBezTo>
                    <a:pt x="274" y="176"/>
                    <a:pt x="293" y="194"/>
                    <a:pt x="293" y="217"/>
                  </a:cubicBezTo>
                  <a:cubicBezTo>
                    <a:pt x="293" y="240"/>
                    <a:pt x="274" y="258"/>
                    <a:pt x="251" y="258"/>
                  </a:cubicBezTo>
                  <a:close/>
                  <a:moveTo>
                    <a:pt x="251" y="168"/>
                  </a:moveTo>
                  <a:cubicBezTo>
                    <a:pt x="224" y="168"/>
                    <a:pt x="203" y="190"/>
                    <a:pt x="203" y="217"/>
                  </a:cubicBezTo>
                  <a:cubicBezTo>
                    <a:pt x="203" y="244"/>
                    <a:pt x="224" y="266"/>
                    <a:pt x="251" y="266"/>
                  </a:cubicBezTo>
                  <a:cubicBezTo>
                    <a:pt x="278" y="266"/>
                    <a:pt x="300" y="244"/>
                    <a:pt x="300" y="217"/>
                  </a:cubicBezTo>
                  <a:cubicBezTo>
                    <a:pt x="300" y="190"/>
                    <a:pt x="278" y="168"/>
                    <a:pt x="251" y="168"/>
                  </a:cubicBezTo>
                  <a:close/>
                </a:path>
              </a:pathLst>
            </a:custGeom>
            <a:solidFill>
              <a:schemeClr val="bg1"/>
            </a:solidFill>
            <a:ln>
              <a:noFill/>
            </a:ln>
          </p:spPr>
          <p:txBody>
            <a:bodyPr vert="horz" wrap="square" lIns="83943" tIns="41972" rIns="83943" bIns="41972"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1400">
                <a:latin typeface="Segoe UI" pitchFamily="34" charset="0"/>
              </a:endParaRPr>
            </a:p>
          </p:txBody>
        </p:sp>
      </p:grpSp>
      <p:sp>
        <p:nvSpPr>
          <p:cNvPr id="10" name="TextBox 9"/>
          <p:cNvSpPr txBox="1"/>
          <p:nvPr/>
        </p:nvSpPr>
        <p:spPr>
          <a:xfrm>
            <a:off x="1403648" y="3258243"/>
            <a:ext cx="5256584" cy="327077"/>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系统必须进化，否则就会失去竞争力。</a:t>
            </a:r>
            <a:endPar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11" name="矩形 10"/>
          <p:cNvSpPr/>
          <p:nvPr/>
        </p:nvSpPr>
        <p:spPr>
          <a:xfrm>
            <a:off x="1043608" y="2879912"/>
            <a:ext cx="1579278" cy="369332"/>
          </a:xfrm>
          <a:prstGeom prst="rect">
            <a:avLst/>
          </a:prstGeom>
        </p:spPr>
        <p:txBody>
          <a:bodyPr wrap="none">
            <a:spAutoFit/>
          </a:bodyPr>
          <a:lstStyle/>
          <a:p>
            <a:r>
              <a:rPr lang="zh-CN" altLang="en-US" b="1" dirty="0">
                <a:solidFill>
                  <a:srgbClr val="31859C"/>
                </a:solidFill>
                <a:latin typeface="黑体" panose="02010609060101010101" pitchFamily="49" charset="-122"/>
                <a:ea typeface="黑体" panose="02010609060101010101" pitchFamily="49" charset="-122"/>
              </a:rPr>
              <a:t>产品进化原则</a:t>
            </a:r>
            <a:endParaRPr lang="zh-CN" altLang="en-US" b="1" dirty="0">
              <a:solidFill>
                <a:srgbClr val="31859C"/>
              </a:solidFill>
              <a:latin typeface="黑体" panose="02010609060101010101" pitchFamily="49" charset="-122"/>
              <a:ea typeface="黑体" panose="02010609060101010101" pitchFamily="49" charset="-122"/>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childTnLst>
                                </p:cTn>
                              </p:par>
                            </p:childTnLst>
                          </p:cTn>
                        </p:par>
                        <p:par>
                          <p:cTn id="22" fill="hold">
                            <p:stCondLst>
                              <p:cond delay="3500"/>
                            </p:stCondLst>
                            <p:childTnLst>
                              <p:par>
                                <p:cTn id="23" presetID="2" presetClass="entr" presetSubtype="2"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1+#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childTnLst>
                                </p:cTn>
                              </p:par>
                            </p:childTnLst>
                          </p:cTn>
                        </p:par>
                        <p:par>
                          <p:cTn id="31" fill="hold">
                            <p:stCondLst>
                              <p:cond delay="50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2847" y="1563638"/>
            <a:ext cx="7632848" cy="50405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icture 36" descr="C:\Users\v-jtobey.REDMOND\AppData\Local\MetroStyleAddIn\Icons\Passion.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44027" y="1563638"/>
            <a:ext cx="264098" cy="5040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3575" y="1535112"/>
            <a:ext cx="524772" cy="543340"/>
          </a:xfrm>
          <a:prstGeom prst="rect">
            <a:avLst/>
          </a:prstGeom>
        </p:spPr>
      </p:pic>
      <p:pic>
        <p:nvPicPr>
          <p:cNvPr id="5" name="Picture 9" descr="C:\Users\Jonahs\Dropbox\Projects SCOTT\MEET Windows Azure\source\Background\tile-icon-messagi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3797" y="1563638"/>
            <a:ext cx="504187" cy="5040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Jonahs\Dropbox\Projects SCOTT\MEET Windows Azure\source\Background\tile-icon-cach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93434" y="1563638"/>
            <a:ext cx="504187" cy="504056"/>
          </a:xfrm>
          <a:prstGeom prst="rect">
            <a:avLst/>
          </a:prstGeom>
          <a:noFill/>
          <a:extLst>
            <a:ext uri="{909E8E84-426E-40DD-AFC4-6F175D3DCCD1}">
              <a14:hiddenFill xmlns:a14="http://schemas.microsoft.com/office/drawing/2010/main">
                <a:solidFill>
                  <a:srgbClr val="FFFFFF"/>
                </a:solidFill>
              </a14:hiddenFill>
            </a:ext>
          </a:extLst>
        </p:spPr>
      </p:pic>
      <p:sp>
        <p:nvSpPr>
          <p:cNvPr id="7" name="等腰三角形 6"/>
          <p:cNvSpPr/>
          <p:nvPr/>
        </p:nvSpPr>
        <p:spPr>
          <a:xfrm flipV="1">
            <a:off x="1203949" y="2237520"/>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V="1">
            <a:off x="3203873" y="2237520"/>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V="1">
            <a:off x="5303802" y="2237520"/>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V="1">
            <a:off x="7393439" y="2237520"/>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5475" y="2499741"/>
            <a:ext cx="2021124" cy="646331"/>
          </a:xfrm>
          <a:prstGeom prst="rect">
            <a:avLst/>
          </a:prstGeom>
        </p:spPr>
        <p:txBody>
          <a:bodyPr wrap="square">
            <a:spAutoFit/>
          </a:bodyPr>
          <a:lstStyle/>
          <a:p>
            <a:r>
              <a:rPr lang="zh-CN" altLang="en-US" b="1" dirty="0">
                <a:solidFill>
                  <a:schemeClr val="accent6">
                    <a:lumMod val="75000"/>
                  </a:schemeClr>
                </a:solidFill>
                <a:latin typeface="黑体" panose="02010609060101010101" pitchFamily="49" charset="-122"/>
                <a:ea typeface="黑体" panose="02010609060101010101" pitchFamily="49" charset="-122"/>
              </a:rPr>
              <a:t>确定受益者和利益相关者</a:t>
            </a:r>
            <a:endParaRPr lang="zh-CN" altLang="en-US" b="1" dirty="0">
              <a:solidFill>
                <a:schemeClr val="accent6">
                  <a:lumMod val="75000"/>
                </a:schemeClr>
              </a:solidFill>
              <a:latin typeface="黑体" panose="02010609060101010101" pitchFamily="49" charset="-122"/>
              <a:ea typeface="黑体" panose="02010609060101010101" pitchFamily="49" charset="-122"/>
            </a:endParaRPr>
          </a:p>
        </p:txBody>
      </p:sp>
      <p:sp>
        <p:nvSpPr>
          <p:cNvPr id="14" name="矩形 13"/>
          <p:cNvSpPr/>
          <p:nvPr/>
        </p:nvSpPr>
        <p:spPr>
          <a:xfrm>
            <a:off x="2345389" y="2499741"/>
            <a:ext cx="2021124" cy="369332"/>
          </a:xfrm>
          <a:prstGeom prst="rect">
            <a:avLst/>
          </a:prstGeom>
        </p:spPr>
        <p:txBody>
          <a:bodyPr wrap="square">
            <a:spAutoFit/>
          </a:bodyPr>
          <a:lstStyle/>
          <a:p>
            <a:r>
              <a:rPr lang="zh-CN" altLang="en-US" b="1" dirty="0">
                <a:solidFill>
                  <a:schemeClr val="accent6">
                    <a:lumMod val="75000"/>
                  </a:schemeClr>
                </a:solidFill>
                <a:latin typeface="黑体" panose="02010609060101010101" pitchFamily="49" charset="-122"/>
                <a:ea typeface="黑体" panose="02010609060101010101" pitchFamily="49" charset="-122"/>
              </a:rPr>
              <a:t>描述需求的特征</a:t>
            </a:r>
            <a:endParaRPr lang="zh-CN" altLang="en-US" b="1" dirty="0">
              <a:solidFill>
                <a:schemeClr val="accent6">
                  <a:lumMod val="75000"/>
                </a:schemeClr>
              </a:solidFill>
              <a:latin typeface="黑体" panose="02010609060101010101" pitchFamily="49" charset="-122"/>
              <a:ea typeface="黑体" panose="02010609060101010101" pitchFamily="49" charset="-122"/>
            </a:endParaRPr>
          </a:p>
        </p:txBody>
      </p:sp>
      <p:sp>
        <p:nvSpPr>
          <p:cNvPr id="15" name="TextBox 14"/>
          <p:cNvSpPr txBox="1"/>
          <p:nvPr/>
        </p:nvSpPr>
        <p:spPr>
          <a:xfrm>
            <a:off x="4445328" y="2931790"/>
            <a:ext cx="2021124" cy="958339"/>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计划完成的事情</a:t>
            </a:r>
            <a:endPar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endParaRPr lang="en-GB"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生产企业想要达成的事情</a:t>
            </a:r>
            <a:endPar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endParaRPr lang="en-GB"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16" name="矩形 15"/>
          <p:cNvSpPr/>
          <p:nvPr/>
        </p:nvSpPr>
        <p:spPr>
          <a:xfrm>
            <a:off x="4445328" y="2499741"/>
            <a:ext cx="2021124" cy="369332"/>
          </a:xfrm>
          <a:prstGeom prst="rect">
            <a:avLst/>
          </a:prstGeom>
        </p:spPr>
        <p:txBody>
          <a:bodyPr wrap="square">
            <a:spAutoFit/>
          </a:bodyPr>
          <a:lstStyle/>
          <a:p>
            <a:r>
              <a:rPr lang="zh-CN" altLang="en-US" b="1" dirty="0">
                <a:solidFill>
                  <a:schemeClr val="accent6">
                    <a:lumMod val="75000"/>
                  </a:schemeClr>
                </a:solidFill>
                <a:latin typeface="黑体" panose="02010609060101010101" pitchFamily="49" charset="-122"/>
                <a:ea typeface="黑体" panose="02010609060101010101" pitchFamily="49" charset="-122"/>
              </a:rPr>
              <a:t>目标定义</a:t>
            </a:r>
            <a:endParaRPr lang="zh-CN" altLang="en-US" b="1" dirty="0">
              <a:solidFill>
                <a:schemeClr val="accent6">
                  <a:lumMod val="75000"/>
                </a:schemeClr>
              </a:solidFill>
              <a:latin typeface="黑体" panose="02010609060101010101" pitchFamily="49" charset="-122"/>
              <a:ea typeface="黑体" panose="02010609060101010101" pitchFamily="49" charset="-122"/>
            </a:endParaRPr>
          </a:p>
        </p:txBody>
      </p:sp>
      <p:sp>
        <p:nvSpPr>
          <p:cNvPr id="17" name="TextBox 16"/>
          <p:cNvSpPr txBox="1"/>
          <p:nvPr/>
        </p:nvSpPr>
        <p:spPr>
          <a:xfrm>
            <a:off x="6534965" y="3172998"/>
            <a:ext cx="2021124" cy="1401538"/>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目标分类</a:t>
            </a:r>
            <a:endPar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endParaRPr lang="en-GB"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歧义与目标原则</a:t>
            </a:r>
            <a:endPar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endParaRPr lang="en-GB"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具备一致性和可达性的目标</a:t>
            </a:r>
            <a:endPar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endParaRPr lang="en-GB"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18" name="矩形 17"/>
          <p:cNvSpPr/>
          <p:nvPr/>
        </p:nvSpPr>
        <p:spPr>
          <a:xfrm>
            <a:off x="6534965" y="2499741"/>
            <a:ext cx="2021124" cy="646331"/>
          </a:xfrm>
          <a:prstGeom prst="rect">
            <a:avLst/>
          </a:prstGeom>
        </p:spPr>
        <p:txBody>
          <a:bodyPr wrap="square">
            <a:spAutoFit/>
          </a:bodyPr>
          <a:lstStyle/>
          <a:p>
            <a:r>
              <a:rPr lang="zh-CN" altLang="en-US" b="1" dirty="0">
                <a:solidFill>
                  <a:schemeClr val="accent6">
                    <a:lumMod val="75000"/>
                  </a:schemeClr>
                </a:solidFill>
                <a:latin typeface="黑体" panose="02010609060101010101" pitchFamily="49" charset="-122"/>
                <a:ea typeface="黑体" panose="02010609060101010101" pitchFamily="49" charset="-122"/>
              </a:rPr>
              <a:t>排列目标之间的优先次序</a:t>
            </a:r>
            <a:endParaRPr lang="zh-CN" altLang="en-US" b="1" dirty="0">
              <a:solidFill>
                <a:schemeClr val="accent6">
                  <a:lumMod val="75000"/>
                </a:schemeClr>
              </a:solidFill>
              <a:latin typeface="黑体" panose="02010609060101010101" pitchFamily="49" charset="-122"/>
              <a:ea typeface="黑体" panose="02010609060101010101" pitchFamily="49" charset="-122"/>
            </a:endParaRPr>
          </a:p>
        </p:txBody>
      </p:sp>
      <p:cxnSp>
        <p:nvCxnSpPr>
          <p:cNvPr id="20" name="直接连接符 19"/>
          <p:cNvCxnSpPr/>
          <p:nvPr/>
        </p:nvCxnSpPr>
        <p:spPr>
          <a:xfrm flipV="1">
            <a:off x="2267744" y="2771644"/>
            <a:ext cx="0" cy="1096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4364393" y="2771644"/>
            <a:ext cx="0" cy="1096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6466452" y="2771644"/>
            <a:ext cx="0" cy="1096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0" y="366036"/>
            <a:ext cx="3203848" cy="954107"/>
          </a:xfrm>
          <a:prstGeom prst="rect">
            <a:avLst/>
          </a:prstGeom>
        </p:spPr>
        <p:txBody>
          <a:bodyPr wrap="square">
            <a:spAutoFit/>
          </a:bodyPr>
          <a:lstStyle/>
          <a:p>
            <a:pPr>
              <a:defRPr/>
            </a:pPr>
            <a:r>
              <a:rPr lang="zh-CN" altLang="en-US" sz="2800" b="1" dirty="0">
                <a:solidFill>
                  <a:schemeClr val="bg1"/>
                </a:solidFill>
              </a:rPr>
              <a:t>如何确定目标</a:t>
            </a:r>
            <a:endParaRPr lang="zh-CN" altLang="en-US" sz="2800" dirty="0">
              <a:solidFill>
                <a:schemeClr val="bg1"/>
              </a:solidFill>
              <a:latin typeface="黑体" panose="02010609060101010101" pitchFamily="49" charset="-122"/>
              <a:ea typeface="黑体"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a:solidFill>
                <a:schemeClr val="bg1"/>
              </a:solidFill>
            </a:endParaRPr>
          </a:p>
        </p:txBody>
      </p:sp>
      <p:sp>
        <p:nvSpPr>
          <p:cNvPr id="23" name="TextBox 14"/>
          <p:cNvSpPr txBox="1"/>
          <p:nvPr/>
        </p:nvSpPr>
        <p:spPr>
          <a:xfrm>
            <a:off x="345475" y="3290362"/>
            <a:ext cx="2021124" cy="293542"/>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开端原则</a:t>
            </a:r>
            <a:endParaRPr lang="en-GB"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50" fill="hold"/>
                                        <p:tgtEl>
                                          <p:spTgt spid="24"/>
                                        </p:tgtEl>
                                        <p:attrNameLst>
                                          <p:attrName>ppt_x</p:attrName>
                                        </p:attrNameLst>
                                      </p:cBhvr>
                                      <p:tavLst>
                                        <p:tav tm="0">
                                          <p:val>
                                            <p:strVal val="0-#ppt_w/2"/>
                                          </p:val>
                                        </p:tav>
                                        <p:tav tm="100000">
                                          <p:val>
                                            <p:strVal val="#ppt_x"/>
                                          </p:val>
                                        </p:tav>
                                      </p:tavLst>
                                    </p:anim>
                                    <p:anim calcmode="lin" valueType="num">
                                      <p:cBhvr additive="base">
                                        <p:cTn id="8" dur="75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6" presetClass="entr" presetSubtype="21"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par>
                          <p:cTn id="13" fill="hold">
                            <p:stCondLst>
                              <p:cond delay="1500"/>
                            </p:stCondLst>
                            <p:childTnLst>
                              <p:par>
                                <p:cTn id="14" presetID="42"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3000"/>
                            </p:stCondLst>
                            <p:childTnLst>
                              <p:par>
                                <p:cTn id="24" presetID="9"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3500"/>
                            </p:stCondLst>
                            <p:childTnLst>
                              <p:par>
                                <p:cTn id="31" presetID="42" presetClass="entr" presetSubtype="0"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5000"/>
                            </p:stCondLst>
                            <p:childTnLst>
                              <p:par>
                                <p:cTn id="41" presetID="9"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dissolve">
                                      <p:cBhvr>
                                        <p:cTn id="43" dur="500"/>
                                        <p:tgtEl>
                                          <p:spTgt spid="14"/>
                                        </p:tgtEl>
                                      </p:cBhvr>
                                    </p:animEffect>
                                  </p:childTnLst>
                                </p:cTn>
                              </p:par>
                              <p:par>
                                <p:cTn id="44" presetID="10" presetClass="entr" presetSubtype="0"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par>
                          <p:cTn id="47" fill="hold">
                            <p:stCondLst>
                              <p:cond delay="5500"/>
                            </p:stCondLst>
                            <p:childTnLst>
                              <p:par>
                                <p:cTn id="48" presetID="42" presetClass="entr" presetSubtype="0" fill="hold" nodeType="after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1000"/>
                                        <p:tgtEl>
                                          <p:spTgt spid="5"/>
                                        </p:tgtEl>
                                      </p:cBhvr>
                                    </p:animEffect>
                                    <p:anim calcmode="lin" valueType="num">
                                      <p:cBhvr>
                                        <p:cTn id="51" dur="1000" fill="hold"/>
                                        <p:tgtEl>
                                          <p:spTgt spid="5"/>
                                        </p:tgtEl>
                                        <p:attrNameLst>
                                          <p:attrName>ppt_x</p:attrName>
                                        </p:attrNameLst>
                                      </p:cBhvr>
                                      <p:tavLst>
                                        <p:tav tm="0">
                                          <p:val>
                                            <p:strVal val="#ppt_x"/>
                                          </p:val>
                                        </p:tav>
                                        <p:tav tm="100000">
                                          <p:val>
                                            <p:strVal val="#ppt_x"/>
                                          </p:val>
                                        </p:tav>
                                      </p:tavLst>
                                    </p:anim>
                                    <p:anim calcmode="lin" valueType="num">
                                      <p:cBhvr>
                                        <p:cTn id="52" dur="1000" fill="hold"/>
                                        <p:tgtEl>
                                          <p:spTgt spid="5"/>
                                        </p:tgtEl>
                                        <p:attrNameLst>
                                          <p:attrName>ppt_y</p:attrName>
                                        </p:attrNameLst>
                                      </p:cBhvr>
                                      <p:tavLst>
                                        <p:tav tm="0">
                                          <p:val>
                                            <p:strVal val="#ppt_y+.1"/>
                                          </p:val>
                                        </p:tav>
                                        <p:tav tm="100000">
                                          <p:val>
                                            <p:strVal val="#ppt_y"/>
                                          </p:val>
                                        </p:tav>
                                      </p:tavLst>
                                    </p:anim>
                                  </p:childTnLst>
                                </p:cTn>
                              </p:par>
                            </p:childTnLst>
                          </p:cTn>
                        </p:par>
                        <p:par>
                          <p:cTn id="53" fill="hold">
                            <p:stCondLst>
                              <p:cond delay="6500"/>
                            </p:stCondLst>
                            <p:childTnLst>
                              <p:par>
                                <p:cTn id="54" presetID="10" presetClass="entr" presetSubtype="0"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par>
                          <p:cTn id="57" fill="hold">
                            <p:stCondLst>
                              <p:cond delay="7000"/>
                            </p:stCondLst>
                            <p:childTnLst>
                              <p:par>
                                <p:cTn id="58" presetID="9" presetClass="entr" presetSubtype="0" fill="hold" grpId="0" nodeType="after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childTnLst>
                          </p:cTn>
                        </p:par>
                        <p:par>
                          <p:cTn id="61" fill="hold">
                            <p:stCondLst>
                              <p:cond delay="7500"/>
                            </p:stCondLst>
                            <p:childTnLst>
                              <p:par>
                                <p:cTn id="62" presetID="9" presetClass="entr" presetSubtype="0"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dissolve">
                                      <p:cBhvr>
                                        <p:cTn id="64" dur="500"/>
                                        <p:tgtEl>
                                          <p:spTgt spid="15"/>
                                        </p:tgtEl>
                                      </p:cBhvr>
                                    </p:animEffect>
                                  </p:childTnLst>
                                </p:cTn>
                              </p:par>
                              <p:par>
                                <p:cTn id="65" presetID="10"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par>
                          <p:cTn id="68" fill="hold">
                            <p:stCondLst>
                              <p:cond delay="8000"/>
                            </p:stCondLst>
                            <p:childTnLst>
                              <p:par>
                                <p:cTn id="69" presetID="42" presetClass="entr" presetSubtype="0" fill="hold" nodeType="after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fade">
                                      <p:cBhvr>
                                        <p:cTn id="71" dur="1000"/>
                                        <p:tgtEl>
                                          <p:spTgt spid="6"/>
                                        </p:tgtEl>
                                      </p:cBhvr>
                                    </p:animEffect>
                                    <p:anim calcmode="lin" valueType="num">
                                      <p:cBhvr>
                                        <p:cTn id="72" dur="1000" fill="hold"/>
                                        <p:tgtEl>
                                          <p:spTgt spid="6"/>
                                        </p:tgtEl>
                                        <p:attrNameLst>
                                          <p:attrName>ppt_x</p:attrName>
                                        </p:attrNameLst>
                                      </p:cBhvr>
                                      <p:tavLst>
                                        <p:tav tm="0">
                                          <p:val>
                                            <p:strVal val="#ppt_x"/>
                                          </p:val>
                                        </p:tav>
                                        <p:tav tm="100000">
                                          <p:val>
                                            <p:strVal val="#ppt_x"/>
                                          </p:val>
                                        </p:tav>
                                      </p:tavLst>
                                    </p:anim>
                                    <p:anim calcmode="lin" valueType="num">
                                      <p:cBhvr>
                                        <p:cTn id="73" dur="1000" fill="hold"/>
                                        <p:tgtEl>
                                          <p:spTgt spid="6"/>
                                        </p:tgtEl>
                                        <p:attrNameLst>
                                          <p:attrName>ppt_y</p:attrName>
                                        </p:attrNameLst>
                                      </p:cBhvr>
                                      <p:tavLst>
                                        <p:tav tm="0">
                                          <p:val>
                                            <p:strVal val="#ppt_y+.1"/>
                                          </p:val>
                                        </p:tav>
                                        <p:tav tm="100000">
                                          <p:val>
                                            <p:strVal val="#ppt_y"/>
                                          </p:val>
                                        </p:tav>
                                      </p:tavLst>
                                    </p:anim>
                                  </p:childTnLst>
                                </p:cTn>
                              </p:par>
                            </p:childTnLst>
                          </p:cTn>
                        </p:par>
                        <p:par>
                          <p:cTn id="74" fill="hold">
                            <p:stCondLst>
                              <p:cond delay="9000"/>
                            </p:stCondLst>
                            <p:childTnLst>
                              <p:par>
                                <p:cTn id="75" presetID="10" presetClass="entr" presetSubtype="0"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500"/>
                                        <p:tgtEl>
                                          <p:spTgt spid="10"/>
                                        </p:tgtEl>
                                      </p:cBhvr>
                                    </p:animEffect>
                                  </p:childTnLst>
                                </p:cTn>
                              </p:par>
                            </p:childTnLst>
                          </p:cTn>
                        </p:par>
                        <p:par>
                          <p:cTn id="78" fill="hold">
                            <p:stCondLst>
                              <p:cond delay="9500"/>
                            </p:stCondLst>
                            <p:childTnLst>
                              <p:par>
                                <p:cTn id="79" presetID="9" presetClass="entr" presetSubtype="0" fill="hold" grpId="0" nodeType="after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dissolve">
                                      <p:cBhvr>
                                        <p:cTn id="81" dur="500"/>
                                        <p:tgtEl>
                                          <p:spTgt spid="18"/>
                                        </p:tgtEl>
                                      </p:cBhvr>
                                    </p:animEffect>
                                  </p:childTnLst>
                                </p:cTn>
                              </p:par>
                            </p:childTnLst>
                          </p:cTn>
                        </p:par>
                        <p:par>
                          <p:cTn id="82" fill="hold">
                            <p:stCondLst>
                              <p:cond delay="10000"/>
                            </p:stCondLst>
                            <p:childTnLst>
                              <p:par>
                                <p:cTn id="83" presetID="9" presetClass="entr" presetSubtype="0"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dissolve">
                                      <p:cBhvr>
                                        <p:cTn id="85" dur="500"/>
                                        <p:tgtEl>
                                          <p:spTgt spid="17"/>
                                        </p:tgtEl>
                                      </p:cBhvr>
                                    </p:animEffect>
                                  </p:childTnLst>
                                </p:cTn>
                              </p:par>
                            </p:childTnLst>
                          </p:cTn>
                        </p:par>
                        <p:par>
                          <p:cTn id="86" fill="hold">
                            <p:stCondLst>
                              <p:cond delay="10500"/>
                            </p:stCondLst>
                            <p:childTnLst>
                              <p:par>
                                <p:cTn id="87" presetID="9" presetClass="entr" presetSubtype="0" fill="hold" grpId="0" nodeType="after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dissolve">
                                      <p:cBhvr>
                                        <p:cTn id="8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P spid="12" grpId="0"/>
      <p:bldP spid="14" grpId="0"/>
      <p:bldP spid="15" grpId="0"/>
      <p:bldP spid="16" grpId="0"/>
      <p:bldP spid="17" grpId="0"/>
      <p:bldP spid="18" grpId="0"/>
      <p:bldP spid="24"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400110"/>
          </a:xfrm>
          <a:prstGeom prst="rect">
            <a:avLst/>
          </a:prstGeom>
        </p:spPr>
        <p:txBody>
          <a:bodyPr wrap="square">
            <a:spAutoFit/>
          </a:bodyPr>
          <a:lstStyle/>
          <a:p>
            <a:pPr>
              <a:defRPr/>
            </a:pPr>
            <a:r>
              <a:rPr lang="zh-CN" altLang="en-US" sz="2000" b="1" dirty="0">
                <a:solidFill>
                  <a:schemeClr val="bg1"/>
                </a:solidFill>
              </a:rPr>
              <a:t>系统架构原则</a:t>
            </a:r>
            <a:endParaRPr lang="zh-CN" altLang="en-US" sz="2000" dirty="0">
              <a:solidFill>
                <a:schemeClr val="bg1"/>
              </a:solidFill>
            </a:endParaRPr>
          </a:p>
        </p:txBody>
      </p:sp>
      <p:grpSp>
        <p:nvGrpSpPr>
          <p:cNvPr id="7" name="组合 6"/>
          <p:cNvGrpSpPr/>
          <p:nvPr/>
        </p:nvGrpSpPr>
        <p:grpSpPr>
          <a:xfrm>
            <a:off x="630085" y="1203598"/>
            <a:ext cx="1440160" cy="1440160"/>
            <a:chOff x="630085" y="1203598"/>
            <a:chExt cx="1440160" cy="1440160"/>
          </a:xfrm>
        </p:grpSpPr>
        <p:sp>
          <p:nvSpPr>
            <p:cNvPr id="3" name="椭圆 2"/>
            <p:cNvSpPr/>
            <p:nvPr/>
          </p:nvSpPr>
          <p:spPr>
            <a:xfrm>
              <a:off x="630085" y="1203598"/>
              <a:ext cx="1440160" cy="144016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3" descr="C:\Users\Jonahs\Dropbox\Projects SCOTT\MEET Windows Azure\source\Background\tile-icon-bigdata.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1700" y="1485327"/>
              <a:ext cx="876930" cy="876702"/>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2627784" y="1581929"/>
            <a:ext cx="5256584" cy="585610"/>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在产品定义的早期阶段列出的利益相关者会对架构产生及其重大的影响。</a:t>
            </a:r>
            <a:endPar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6" name="矩形 5"/>
          <p:cNvSpPr/>
          <p:nvPr/>
        </p:nvSpPr>
        <p:spPr>
          <a:xfrm>
            <a:off x="2267744" y="1203598"/>
            <a:ext cx="1114408" cy="369332"/>
          </a:xfrm>
          <a:prstGeom prst="rect">
            <a:avLst/>
          </a:prstGeom>
        </p:spPr>
        <p:txBody>
          <a:bodyPr wrap="none">
            <a:spAutoFit/>
          </a:bodyPr>
          <a:lstStyle/>
          <a:p>
            <a:r>
              <a:rPr lang="zh-CN" altLang="en-US" b="1" dirty="0">
                <a:solidFill>
                  <a:schemeClr val="accent6">
                    <a:lumMod val="75000"/>
                  </a:schemeClr>
                </a:solidFill>
                <a:latin typeface="黑体" panose="02010609060101010101" pitchFamily="49" charset="-122"/>
                <a:ea typeface="黑体" panose="02010609060101010101" pitchFamily="49" charset="-122"/>
              </a:rPr>
              <a:t>开端原则</a:t>
            </a:r>
            <a:endParaRPr lang="zh-CN" altLang="en-US" b="1" dirty="0">
              <a:solidFill>
                <a:schemeClr val="accent6">
                  <a:lumMod val="75000"/>
                </a:schemeClr>
              </a:solidFill>
              <a:latin typeface="黑体" panose="02010609060101010101" pitchFamily="49" charset="-122"/>
              <a:ea typeface="黑体" panose="02010609060101010101" pitchFamily="49" charset="-122"/>
            </a:endParaRPr>
          </a:p>
        </p:txBody>
      </p:sp>
      <p:grpSp>
        <p:nvGrpSpPr>
          <p:cNvPr id="12" name="组合 11"/>
          <p:cNvGrpSpPr/>
          <p:nvPr/>
        </p:nvGrpSpPr>
        <p:grpSpPr>
          <a:xfrm>
            <a:off x="6804248" y="3219822"/>
            <a:ext cx="1080120" cy="1080120"/>
            <a:chOff x="6804248" y="3219822"/>
            <a:chExt cx="1080120" cy="1080120"/>
          </a:xfrm>
        </p:grpSpPr>
        <p:sp>
          <p:nvSpPr>
            <p:cNvPr id="8" name="椭圆 7"/>
            <p:cNvSpPr/>
            <p:nvPr/>
          </p:nvSpPr>
          <p:spPr>
            <a:xfrm>
              <a:off x="6804248" y="3219822"/>
              <a:ext cx="1080120" cy="108012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4"/>
            <p:cNvSpPr>
              <a:spLocks noEditPoints="1"/>
            </p:cNvSpPr>
            <p:nvPr/>
          </p:nvSpPr>
          <p:spPr bwMode="black">
            <a:xfrm>
              <a:off x="7126472" y="3566406"/>
              <a:ext cx="501595" cy="445504"/>
            </a:xfrm>
            <a:custGeom>
              <a:avLst/>
              <a:gdLst>
                <a:gd name="T0" fmla="*/ 195 w 300"/>
                <a:gd name="T1" fmla="*/ 217 h 266"/>
                <a:gd name="T2" fmla="*/ 196 w 300"/>
                <a:gd name="T3" fmla="*/ 227 h 266"/>
                <a:gd name="T4" fmla="*/ 149 w 300"/>
                <a:gd name="T5" fmla="*/ 266 h 266"/>
                <a:gd name="T6" fmla="*/ 8 w 300"/>
                <a:gd name="T7" fmla="*/ 116 h 266"/>
                <a:gd name="T8" fmla="*/ 0 w 300"/>
                <a:gd name="T9" fmla="*/ 78 h 266"/>
                <a:gd name="T10" fmla="*/ 78 w 300"/>
                <a:gd name="T11" fmla="*/ 0 h 266"/>
                <a:gd name="T12" fmla="*/ 150 w 300"/>
                <a:gd name="T13" fmla="*/ 48 h 266"/>
                <a:gd name="T14" fmla="*/ 222 w 300"/>
                <a:gd name="T15" fmla="*/ 0 h 266"/>
                <a:gd name="T16" fmla="*/ 300 w 300"/>
                <a:gd name="T17" fmla="*/ 78 h 266"/>
                <a:gd name="T18" fmla="*/ 292 w 300"/>
                <a:gd name="T19" fmla="*/ 116 h 266"/>
                <a:gd name="T20" fmla="*/ 262 w 300"/>
                <a:gd name="T21" fmla="*/ 162 h 266"/>
                <a:gd name="T22" fmla="*/ 251 w 300"/>
                <a:gd name="T23" fmla="*/ 161 h 266"/>
                <a:gd name="T24" fmla="*/ 195 w 300"/>
                <a:gd name="T25" fmla="*/ 217 h 266"/>
                <a:gd name="T26" fmla="*/ 257 w 300"/>
                <a:gd name="T27" fmla="*/ 211 h 266"/>
                <a:gd name="T28" fmla="*/ 275 w 300"/>
                <a:gd name="T29" fmla="*/ 211 h 266"/>
                <a:gd name="T30" fmla="*/ 275 w 300"/>
                <a:gd name="T31" fmla="*/ 223 h 266"/>
                <a:gd name="T32" fmla="*/ 257 w 300"/>
                <a:gd name="T33" fmla="*/ 223 h 266"/>
                <a:gd name="T34" fmla="*/ 257 w 300"/>
                <a:gd name="T35" fmla="*/ 241 h 266"/>
                <a:gd name="T36" fmla="*/ 245 w 300"/>
                <a:gd name="T37" fmla="*/ 241 h 266"/>
                <a:gd name="T38" fmla="*/ 245 w 300"/>
                <a:gd name="T39" fmla="*/ 223 h 266"/>
                <a:gd name="T40" fmla="*/ 227 w 300"/>
                <a:gd name="T41" fmla="*/ 223 h 266"/>
                <a:gd name="T42" fmla="*/ 227 w 300"/>
                <a:gd name="T43" fmla="*/ 211 h 266"/>
                <a:gd name="T44" fmla="*/ 245 w 300"/>
                <a:gd name="T45" fmla="*/ 211 h 266"/>
                <a:gd name="T46" fmla="*/ 245 w 300"/>
                <a:gd name="T47" fmla="*/ 193 h 266"/>
                <a:gd name="T48" fmla="*/ 257 w 300"/>
                <a:gd name="T49" fmla="*/ 193 h 266"/>
                <a:gd name="T50" fmla="*/ 257 w 300"/>
                <a:gd name="T51" fmla="*/ 211 h 266"/>
                <a:gd name="T52" fmla="*/ 251 w 300"/>
                <a:gd name="T53" fmla="*/ 258 h 266"/>
                <a:gd name="T54" fmla="*/ 210 w 300"/>
                <a:gd name="T55" fmla="*/ 217 h 266"/>
                <a:gd name="T56" fmla="*/ 251 w 300"/>
                <a:gd name="T57" fmla="*/ 176 h 266"/>
                <a:gd name="T58" fmla="*/ 293 w 300"/>
                <a:gd name="T59" fmla="*/ 217 h 266"/>
                <a:gd name="T60" fmla="*/ 251 w 300"/>
                <a:gd name="T61" fmla="*/ 258 h 266"/>
                <a:gd name="T62" fmla="*/ 251 w 300"/>
                <a:gd name="T63" fmla="*/ 168 h 266"/>
                <a:gd name="T64" fmla="*/ 203 w 300"/>
                <a:gd name="T65" fmla="*/ 217 h 266"/>
                <a:gd name="T66" fmla="*/ 251 w 300"/>
                <a:gd name="T67" fmla="*/ 266 h 266"/>
                <a:gd name="T68" fmla="*/ 300 w 300"/>
                <a:gd name="T69" fmla="*/ 217 h 266"/>
                <a:gd name="T70" fmla="*/ 251 w 300"/>
                <a:gd name="T71" fmla="*/ 168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 h="266">
                  <a:moveTo>
                    <a:pt x="195" y="217"/>
                  </a:moveTo>
                  <a:cubicBezTo>
                    <a:pt x="195" y="221"/>
                    <a:pt x="195" y="224"/>
                    <a:pt x="196" y="227"/>
                  </a:cubicBezTo>
                  <a:cubicBezTo>
                    <a:pt x="170" y="250"/>
                    <a:pt x="149" y="266"/>
                    <a:pt x="149" y="266"/>
                  </a:cubicBezTo>
                  <a:cubicBezTo>
                    <a:pt x="149" y="266"/>
                    <a:pt x="32" y="176"/>
                    <a:pt x="8" y="116"/>
                  </a:cubicBezTo>
                  <a:cubicBezTo>
                    <a:pt x="4" y="106"/>
                    <a:pt x="0" y="90"/>
                    <a:pt x="0" y="78"/>
                  </a:cubicBezTo>
                  <a:cubicBezTo>
                    <a:pt x="0" y="35"/>
                    <a:pt x="35" y="0"/>
                    <a:pt x="78" y="0"/>
                  </a:cubicBezTo>
                  <a:cubicBezTo>
                    <a:pt x="110" y="0"/>
                    <a:pt x="138" y="20"/>
                    <a:pt x="150" y="48"/>
                  </a:cubicBezTo>
                  <a:cubicBezTo>
                    <a:pt x="162" y="20"/>
                    <a:pt x="190" y="0"/>
                    <a:pt x="222" y="0"/>
                  </a:cubicBezTo>
                  <a:cubicBezTo>
                    <a:pt x="265" y="0"/>
                    <a:pt x="300" y="35"/>
                    <a:pt x="300" y="78"/>
                  </a:cubicBezTo>
                  <a:cubicBezTo>
                    <a:pt x="300" y="91"/>
                    <a:pt x="296" y="106"/>
                    <a:pt x="292" y="116"/>
                  </a:cubicBezTo>
                  <a:cubicBezTo>
                    <a:pt x="287" y="130"/>
                    <a:pt x="275" y="146"/>
                    <a:pt x="262" y="162"/>
                  </a:cubicBezTo>
                  <a:cubicBezTo>
                    <a:pt x="258" y="161"/>
                    <a:pt x="255" y="161"/>
                    <a:pt x="251" y="161"/>
                  </a:cubicBezTo>
                  <a:cubicBezTo>
                    <a:pt x="220" y="161"/>
                    <a:pt x="195" y="186"/>
                    <a:pt x="195" y="217"/>
                  </a:cubicBezTo>
                  <a:close/>
                  <a:moveTo>
                    <a:pt x="257" y="211"/>
                  </a:moveTo>
                  <a:cubicBezTo>
                    <a:pt x="275" y="211"/>
                    <a:pt x="275" y="211"/>
                    <a:pt x="275" y="211"/>
                  </a:cubicBezTo>
                  <a:cubicBezTo>
                    <a:pt x="275" y="223"/>
                    <a:pt x="275" y="223"/>
                    <a:pt x="275" y="223"/>
                  </a:cubicBezTo>
                  <a:cubicBezTo>
                    <a:pt x="257" y="223"/>
                    <a:pt x="257" y="223"/>
                    <a:pt x="257" y="223"/>
                  </a:cubicBezTo>
                  <a:cubicBezTo>
                    <a:pt x="257" y="241"/>
                    <a:pt x="257" y="241"/>
                    <a:pt x="257" y="241"/>
                  </a:cubicBezTo>
                  <a:cubicBezTo>
                    <a:pt x="245" y="241"/>
                    <a:pt x="245" y="241"/>
                    <a:pt x="245" y="241"/>
                  </a:cubicBezTo>
                  <a:cubicBezTo>
                    <a:pt x="245" y="223"/>
                    <a:pt x="245" y="223"/>
                    <a:pt x="245" y="223"/>
                  </a:cubicBezTo>
                  <a:cubicBezTo>
                    <a:pt x="227" y="223"/>
                    <a:pt x="227" y="223"/>
                    <a:pt x="227" y="223"/>
                  </a:cubicBezTo>
                  <a:cubicBezTo>
                    <a:pt x="227" y="211"/>
                    <a:pt x="227" y="211"/>
                    <a:pt x="227" y="211"/>
                  </a:cubicBezTo>
                  <a:cubicBezTo>
                    <a:pt x="245" y="211"/>
                    <a:pt x="245" y="211"/>
                    <a:pt x="245" y="211"/>
                  </a:cubicBezTo>
                  <a:cubicBezTo>
                    <a:pt x="245" y="193"/>
                    <a:pt x="245" y="193"/>
                    <a:pt x="245" y="193"/>
                  </a:cubicBezTo>
                  <a:cubicBezTo>
                    <a:pt x="257" y="193"/>
                    <a:pt x="257" y="193"/>
                    <a:pt x="257" y="193"/>
                  </a:cubicBezTo>
                  <a:lnTo>
                    <a:pt x="257" y="211"/>
                  </a:lnTo>
                  <a:close/>
                  <a:moveTo>
                    <a:pt x="251" y="258"/>
                  </a:moveTo>
                  <a:cubicBezTo>
                    <a:pt x="229" y="258"/>
                    <a:pt x="210" y="240"/>
                    <a:pt x="210" y="217"/>
                  </a:cubicBezTo>
                  <a:cubicBezTo>
                    <a:pt x="210" y="194"/>
                    <a:pt x="229" y="176"/>
                    <a:pt x="251" y="176"/>
                  </a:cubicBezTo>
                  <a:cubicBezTo>
                    <a:pt x="274" y="176"/>
                    <a:pt x="293" y="194"/>
                    <a:pt x="293" y="217"/>
                  </a:cubicBezTo>
                  <a:cubicBezTo>
                    <a:pt x="293" y="240"/>
                    <a:pt x="274" y="258"/>
                    <a:pt x="251" y="258"/>
                  </a:cubicBezTo>
                  <a:close/>
                  <a:moveTo>
                    <a:pt x="251" y="168"/>
                  </a:moveTo>
                  <a:cubicBezTo>
                    <a:pt x="224" y="168"/>
                    <a:pt x="203" y="190"/>
                    <a:pt x="203" y="217"/>
                  </a:cubicBezTo>
                  <a:cubicBezTo>
                    <a:pt x="203" y="244"/>
                    <a:pt x="224" y="266"/>
                    <a:pt x="251" y="266"/>
                  </a:cubicBezTo>
                  <a:cubicBezTo>
                    <a:pt x="278" y="266"/>
                    <a:pt x="300" y="244"/>
                    <a:pt x="300" y="217"/>
                  </a:cubicBezTo>
                  <a:cubicBezTo>
                    <a:pt x="300" y="190"/>
                    <a:pt x="278" y="168"/>
                    <a:pt x="251" y="168"/>
                  </a:cubicBezTo>
                  <a:close/>
                </a:path>
              </a:pathLst>
            </a:custGeom>
            <a:solidFill>
              <a:schemeClr val="bg1"/>
            </a:solidFill>
            <a:ln>
              <a:noFill/>
            </a:ln>
          </p:spPr>
          <p:txBody>
            <a:bodyPr vert="horz" wrap="square" lIns="83943" tIns="41972" rIns="83943" bIns="41972"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1400">
                <a:latin typeface="Segoe UI" pitchFamily="34" charset="0"/>
              </a:endParaRPr>
            </a:p>
          </p:txBody>
        </p:sp>
      </p:grpSp>
      <p:sp>
        <p:nvSpPr>
          <p:cNvPr id="10" name="TextBox 9"/>
          <p:cNvSpPr txBox="1"/>
          <p:nvPr/>
        </p:nvSpPr>
        <p:spPr>
          <a:xfrm>
            <a:off x="1403648" y="3258243"/>
            <a:ext cx="5256584" cy="866140"/>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有很多因素会影响并作用于系统的构想、设计、实现及操作。架构师必须在这些因素中寻找一个平衡点，使大多数重要的利益相关者得到满足。</a:t>
            </a:r>
            <a:endPar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11" name="矩形 10"/>
          <p:cNvSpPr/>
          <p:nvPr/>
        </p:nvSpPr>
        <p:spPr>
          <a:xfrm>
            <a:off x="1043608" y="2879912"/>
            <a:ext cx="1114408" cy="369332"/>
          </a:xfrm>
          <a:prstGeom prst="rect">
            <a:avLst/>
          </a:prstGeom>
        </p:spPr>
        <p:txBody>
          <a:bodyPr wrap="none">
            <a:spAutoFit/>
          </a:bodyPr>
          <a:lstStyle/>
          <a:p>
            <a:r>
              <a:rPr lang="zh-CN" altLang="en-US" b="1" dirty="0">
                <a:solidFill>
                  <a:srgbClr val="31859C"/>
                </a:solidFill>
                <a:latin typeface="黑体" panose="02010609060101010101" pitchFamily="49" charset="-122"/>
                <a:ea typeface="黑体" panose="02010609060101010101" pitchFamily="49" charset="-122"/>
              </a:rPr>
              <a:t>平衡原则</a:t>
            </a:r>
            <a:endParaRPr lang="zh-CN" altLang="en-US" b="1" dirty="0">
              <a:solidFill>
                <a:srgbClr val="31859C"/>
              </a:solidFill>
              <a:latin typeface="黑体" panose="02010609060101010101" pitchFamily="49" charset="-122"/>
              <a:ea typeface="黑体" panose="02010609060101010101" pitchFamily="49" charset="-122"/>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childTnLst>
                                </p:cTn>
                              </p:par>
                            </p:childTnLst>
                          </p:cTn>
                        </p:par>
                        <p:par>
                          <p:cTn id="22" fill="hold">
                            <p:stCondLst>
                              <p:cond delay="3500"/>
                            </p:stCondLst>
                            <p:childTnLst>
                              <p:par>
                                <p:cTn id="23" presetID="2" presetClass="entr" presetSubtype="2"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1+#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childTnLst>
                                </p:cTn>
                              </p:par>
                            </p:childTnLst>
                          </p:cTn>
                        </p:par>
                        <p:par>
                          <p:cTn id="31" fill="hold">
                            <p:stCondLst>
                              <p:cond delay="50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空心弧 2"/>
          <p:cNvSpPr/>
          <p:nvPr/>
        </p:nvSpPr>
        <p:spPr>
          <a:xfrm rot="16200000">
            <a:off x="1218167" y="1693160"/>
            <a:ext cx="2198976" cy="2198976"/>
          </a:xfrm>
          <a:prstGeom prst="blockArc">
            <a:avLst>
              <a:gd name="adj1" fmla="val 9034725"/>
              <a:gd name="adj2" fmla="val 2183001"/>
              <a:gd name="adj3" fmla="val 8278"/>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空心弧 3"/>
          <p:cNvSpPr/>
          <p:nvPr/>
        </p:nvSpPr>
        <p:spPr>
          <a:xfrm rot="16426183">
            <a:off x="1393782" y="1871042"/>
            <a:ext cx="1825288" cy="1825288"/>
          </a:xfrm>
          <a:prstGeom prst="blockArc">
            <a:avLst>
              <a:gd name="adj1" fmla="val 12042876"/>
              <a:gd name="adj2" fmla="val 2021315"/>
              <a:gd name="adj3" fmla="val 9632"/>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空心弧 4"/>
          <p:cNvSpPr/>
          <p:nvPr/>
        </p:nvSpPr>
        <p:spPr>
          <a:xfrm rot="16200000">
            <a:off x="1017365" y="1512688"/>
            <a:ext cx="2560471" cy="2560471"/>
          </a:xfrm>
          <a:prstGeom prst="blockArc">
            <a:avLst>
              <a:gd name="adj1" fmla="val 7274497"/>
              <a:gd name="adj2" fmla="val 2258975"/>
              <a:gd name="adj3" fmla="val 8108"/>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634892" y="2607980"/>
            <a:ext cx="2433051" cy="461665"/>
          </a:xfrm>
          <a:prstGeom prst="rect">
            <a:avLst/>
          </a:prstGeom>
        </p:spPr>
        <p:txBody>
          <a:bodyPr wrap="square">
            <a:spAutoFit/>
          </a:bodyPr>
          <a:lstStyle/>
          <a:p>
            <a:r>
              <a:rPr lang="zh-CN" altLang="en-US" sz="2400" b="1" dirty="0">
                <a:solidFill>
                  <a:schemeClr val="accent5">
                    <a:lumMod val="75000"/>
                  </a:schemeClr>
                </a:solidFill>
              </a:rPr>
              <a:t>如何创新概念</a:t>
            </a:r>
            <a:endParaRPr lang="zh-CN" altLang="en-US" sz="2400" b="1" dirty="0">
              <a:solidFill>
                <a:schemeClr val="accent5">
                  <a:lumMod val="75000"/>
                </a:schemeClr>
              </a:solidFill>
            </a:endParaRPr>
          </a:p>
        </p:txBody>
      </p:sp>
      <p:grpSp>
        <p:nvGrpSpPr>
          <p:cNvPr id="35" name="组合 34"/>
          <p:cNvGrpSpPr/>
          <p:nvPr/>
        </p:nvGrpSpPr>
        <p:grpSpPr>
          <a:xfrm>
            <a:off x="4499992" y="1128912"/>
            <a:ext cx="3811400" cy="787044"/>
            <a:chOff x="4879109" y="1074849"/>
            <a:chExt cx="3811400" cy="787044"/>
          </a:xfrm>
        </p:grpSpPr>
        <p:sp>
          <p:nvSpPr>
            <p:cNvPr id="23" name="矩形 22"/>
            <p:cNvSpPr/>
            <p:nvPr/>
          </p:nvSpPr>
          <p:spPr>
            <a:xfrm>
              <a:off x="4973633" y="1074849"/>
              <a:ext cx="360040" cy="2305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4879109" y="1346752"/>
              <a:ext cx="3811400" cy="515141"/>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创新必须有意识的进行</a:t>
              </a:r>
              <a:endPar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endParaRPr lang="en-GB"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grpSp>
      <p:grpSp>
        <p:nvGrpSpPr>
          <p:cNvPr id="36" name="组合 35"/>
          <p:cNvGrpSpPr/>
          <p:nvPr/>
        </p:nvGrpSpPr>
        <p:grpSpPr>
          <a:xfrm>
            <a:off x="4499992" y="2382356"/>
            <a:ext cx="3811399" cy="1008643"/>
            <a:chOff x="4879109" y="2328293"/>
            <a:chExt cx="3811399" cy="1008643"/>
          </a:xfrm>
        </p:grpSpPr>
        <p:sp>
          <p:nvSpPr>
            <p:cNvPr id="27" name="矩形 26"/>
            <p:cNvSpPr/>
            <p:nvPr/>
          </p:nvSpPr>
          <p:spPr>
            <a:xfrm>
              <a:off x="4973633" y="2328293"/>
              <a:ext cx="360040" cy="23051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4879109" y="2600196"/>
              <a:ext cx="3811399" cy="736740"/>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在一个理想的创意过程中，可以考虑的概念数量应该会极速增加</a:t>
              </a:r>
              <a:endPar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endParaRPr lang="en-GB"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grpSp>
      <p:grpSp>
        <p:nvGrpSpPr>
          <p:cNvPr id="37" name="组合 36"/>
          <p:cNvGrpSpPr/>
          <p:nvPr/>
        </p:nvGrpSpPr>
        <p:grpSpPr>
          <a:xfrm>
            <a:off x="4499993" y="3563237"/>
            <a:ext cx="3811398" cy="1008643"/>
            <a:chOff x="4879110" y="3509174"/>
            <a:chExt cx="3811398" cy="1008643"/>
          </a:xfrm>
        </p:grpSpPr>
        <p:sp>
          <p:nvSpPr>
            <p:cNvPr id="30" name="矩形 29"/>
            <p:cNvSpPr/>
            <p:nvPr/>
          </p:nvSpPr>
          <p:spPr>
            <a:xfrm>
              <a:off x="4973633" y="3509174"/>
              <a:ext cx="360040" cy="23051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4879110" y="3781077"/>
              <a:ext cx="3811398" cy="736740"/>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如果在进行创新时过分关注它所产生的效果，那么可能会使创造力本身受限</a:t>
              </a:r>
              <a:endPar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endParaRPr lang="en-GB"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grpSp>
      <p:sp>
        <p:nvSpPr>
          <p:cNvPr id="34" name="矩形 33"/>
          <p:cNvSpPr/>
          <p:nvPr/>
        </p:nvSpPr>
        <p:spPr>
          <a:xfrm>
            <a:off x="0" y="366036"/>
            <a:ext cx="3203848" cy="523220"/>
          </a:xfrm>
          <a:prstGeom prst="rect">
            <a:avLst/>
          </a:prstGeom>
        </p:spPr>
        <p:txBody>
          <a:bodyPr wrap="square">
            <a:spAutoFit/>
          </a:bodyPr>
          <a:lstStyle/>
          <a:p>
            <a:pPr>
              <a:defRPr/>
            </a:pPr>
            <a:r>
              <a:rPr lang="zh-CN" altLang="en-US" sz="2800" b="1" dirty="0">
                <a:solidFill>
                  <a:schemeClr val="bg1"/>
                </a:solidFill>
              </a:rPr>
              <a:t>如何创新概念</a:t>
            </a:r>
            <a:endParaRPr lang="zh-CN" altLang="en-US" sz="2800" b="1" dirty="0">
              <a:solidFill>
                <a:schemeClr val="bg1"/>
              </a:solidFill>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750" fill="hold"/>
                                        <p:tgtEl>
                                          <p:spTgt spid="34"/>
                                        </p:tgtEl>
                                        <p:attrNameLst>
                                          <p:attrName>ppt_x</p:attrName>
                                        </p:attrNameLst>
                                      </p:cBhvr>
                                      <p:tavLst>
                                        <p:tav tm="0">
                                          <p:val>
                                            <p:strVal val="0-#ppt_w/2"/>
                                          </p:val>
                                        </p:tav>
                                        <p:tav tm="100000">
                                          <p:val>
                                            <p:strVal val="#ppt_x"/>
                                          </p:val>
                                        </p:tav>
                                      </p:tavLst>
                                    </p:anim>
                                    <p:anim calcmode="lin" valueType="num">
                                      <p:cBhvr additive="base">
                                        <p:cTn id="8" dur="75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8" presetClass="entr" presetSubtype="1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750"/>
                                        <p:tgtEl>
                                          <p:spTgt spid="4"/>
                                        </p:tgtEl>
                                      </p:cBhvr>
                                    </p:animEffect>
                                  </p:childTnLst>
                                </p:cTn>
                              </p:par>
                            </p:childTnLst>
                          </p:cTn>
                        </p:par>
                        <p:par>
                          <p:cTn id="13" fill="hold">
                            <p:stCondLst>
                              <p:cond delay="2000"/>
                            </p:stCondLst>
                            <p:childTnLst>
                              <p:par>
                                <p:cTn id="14" presetID="18" presetClass="entr" presetSubtype="12"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strips(downLeft)">
                                      <p:cBhvr>
                                        <p:cTn id="16" dur="750"/>
                                        <p:tgtEl>
                                          <p:spTgt spid="3"/>
                                        </p:tgtEl>
                                      </p:cBhvr>
                                    </p:animEffect>
                                  </p:childTnLst>
                                </p:cTn>
                              </p:par>
                            </p:childTnLst>
                          </p:cTn>
                        </p:par>
                        <p:par>
                          <p:cTn id="17" fill="hold">
                            <p:stCondLst>
                              <p:cond delay="3000"/>
                            </p:stCondLst>
                            <p:childTnLst>
                              <p:par>
                                <p:cTn id="18" presetID="18" presetClass="entr" presetSubtype="12"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trips(downLeft)">
                                      <p:cBhvr>
                                        <p:cTn id="20" dur="750"/>
                                        <p:tgtEl>
                                          <p:spTgt spid="5"/>
                                        </p:tgtEl>
                                      </p:cBhvr>
                                    </p:animEffect>
                                  </p:childTnLst>
                                </p:cTn>
                              </p:par>
                            </p:childTnLst>
                          </p:cTn>
                        </p:par>
                        <p:par>
                          <p:cTn id="21" fill="hold">
                            <p:stCondLst>
                              <p:cond delay="4000"/>
                            </p:stCondLst>
                            <p:childTnLst>
                              <p:par>
                                <p:cTn id="22" presetID="9"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500"/>
                                        <p:tgtEl>
                                          <p:spTgt spid="6"/>
                                        </p:tgtEl>
                                      </p:cBhvr>
                                    </p:animEffect>
                                  </p:childTnLst>
                                </p:cTn>
                              </p:par>
                            </p:childTnLst>
                          </p:cTn>
                        </p:par>
                        <p:par>
                          <p:cTn id="25" fill="hold">
                            <p:stCondLst>
                              <p:cond delay="4500"/>
                            </p:stCondLst>
                            <p:childTnLst>
                              <p:par>
                                <p:cTn id="26" presetID="42" presetClass="entr" presetSubtype="0" fill="hold"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750"/>
                                        <p:tgtEl>
                                          <p:spTgt spid="35"/>
                                        </p:tgtEl>
                                      </p:cBhvr>
                                    </p:animEffect>
                                    <p:anim calcmode="lin" valueType="num">
                                      <p:cBhvr>
                                        <p:cTn id="29" dur="750" fill="hold"/>
                                        <p:tgtEl>
                                          <p:spTgt spid="35"/>
                                        </p:tgtEl>
                                        <p:attrNameLst>
                                          <p:attrName>ppt_x</p:attrName>
                                        </p:attrNameLst>
                                      </p:cBhvr>
                                      <p:tavLst>
                                        <p:tav tm="0">
                                          <p:val>
                                            <p:strVal val="#ppt_x"/>
                                          </p:val>
                                        </p:tav>
                                        <p:tav tm="100000">
                                          <p:val>
                                            <p:strVal val="#ppt_x"/>
                                          </p:val>
                                        </p:tav>
                                      </p:tavLst>
                                    </p:anim>
                                    <p:anim calcmode="lin" valueType="num">
                                      <p:cBhvr>
                                        <p:cTn id="30" dur="750" fill="hold"/>
                                        <p:tgtEl>
                                          <p:spTgt spid="35"/>
                                        </p:tgtEl>
                                        <p:attrNameLst>
                                          <p:attrName>ppt_y</p:attrName>
                                        </p:attrNameLst>
                                      </p:cBhvr>
                                      <p:tavLst>
                                        <p:tav tm="0">
                                          <p:val>
                                            <p:strVal val="#ppt_y+.1"/>
                                          </p:val>
                                        </p:tav>
                                        <p:tav tm="100000">
                                          <p:val>
                                            <p:strVal val="#ppt_y"/>
                                          </p:val>
                                        </p:tav>
                                      </p:tavLst>
                                    </p:anim>
                                  </p:childTnLst>
                                </p:cTn>
                              </p:par>
                            </p:childTnLst>
                          </p:cTn>
                        </p:par>
                        <p:par>
                          <p:cTn id="31" fill="hold">
                            <p:stCondLst>
                              <p:cond delay="5500"/>
                            </p:stCondLst>
                            <p:childTnLst>
                              <p:par>
                                <p:cTn id="32" presetID="42" presetClass="entr" presetSubtype="0" fill="hold" nodeType="after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750"/>
                                        <p:tgtEl>
                                          <p:spTgt spid="36"/>
                                        </p:tgtEl>
                                      </p:cBhvr>
                                    </p:animEffect>
                                    <p:anim calcmode="lin" valueType="num">
                                      <p:cBhvr>
                                        <p:cTn id="35" dur="750" fill="hold"/>
                                        <p:tgtEl>
                                          <p:spTgt spid="36"/>
                                        </p:tgtEl>
                                        <p:attrNameLst>
                                          <p:attrName>ppt_x</p:attrName>
                                        </p:attrNameLst>
                                      </p:cBhvr>
                                      <p:tavLst>
                                        <p:tav tm="0">
                                          <p:val>
                                            <p:strVal val="#ppt_x"/>
                                          </p:val>
                                        </p:tav>
                                        <p:tav tm="100000">
                                          <p:val>
                                            <p:strVal val="#ppt_x"/>
                                          </p:val>
                                        </p:tav>
                                      </p:tavLst>
                                    </p:anim>
                                    <p:anim calcmode="lin" valueType="num">
                                      <p:cBhvr>
                                        <p:cTn id="36" dur="750" fill="hold"/>
                                        <p:tgtEl>
                                          <p:spTgt spid="36"/>
                                        </p:tgtEl>
                                        <p:attrNameLst>
                                          <p:attrName>ppt_y</p:attrName>
                                        </p:attrNameLst>
                                      </p:cBhvr>
                                      <p:tavLst>
                                        <p:tav tm="0">
                                          <p:val>
                                            <p:strVal val="#ppt_y+.1"/>
                                          </p:val>
                                        </p:tav>
                                        <p:tav tm="100000">
                                          <p:val>
                                            <p:strVal val="#ppt_y"/>
                                          </p:val>
                                        </p:tav>
                                      </p:tavLst>
                                    </p:anim>
                                  </p:childTnLst>
                                </p:cTn>
                              </p:par>
                            </p:childTnLst>
                          </p:cTn>
                        </p:par>
                        <p:par>
                          <p:cTn id="37" fill="hold">
                            <p:stCondLst>
                              <p:cond delay="6500"/>
                            </p:stCondLst>
                            <p:childTnLst>
                              <p:par>
                                <p:cTn id="38" presetID="42" presetClass="entr" presetSubtype="0" fill="hold"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750"/>
                                        <p:tgtEl>
                                          <p:spTgt spid="37"/>
                                        </p:tgtEl>
                                      </p:cBhvr>
                                    </p:animEffect>
                                    <p:anim calcmode="lin" valueType="num">
                                      <p:cBhvr>
                                        <p:cTn id="41" dur="750" fill="hold"/>
                                        <p:tgtEl>
                                          <p:spTgt spid="37"/>
                                        </p:tgtEl>
                                        <p:attrNameLst>
                                          <p:attrName>ppt_x</p:attrName>
                                        </p:attrNameLst>
                                      </p:cBhvr>
                                      <p:tavLst>
                                        <p:tav tm="0">
                                          <p:val>
                                            <p:strVal val="#ppt_x"/>
                                          </p:val>
                                        </p:tav>
                                        <p:tav tm="100000">
                                          <p:val>
                                            <p:strVal val="#ppt_x"/>
                                          </p:val>
                                        </p:tav>
                                      </p:tavLst>
                                    </p:anim>
                                    <p:anim calcmode="lin" valueType="num">
                                      <p:cBhvr>
                                        <p:cTn id="42" dur="75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3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 Same Side Corner Rectangle 4"/>
          <p:cNvSpPr/>
          <p:nvPr/>
        </p:nvSpPr>
        <p:spPr>
          <a:xfrm>
            <a:off x="3846128" y="987574"/>
            <a:ext cx="348136" cy="4155645"/>
          </a:xfrm>
          <a:prstGeom prst="round2SameRect">
            <a:avLst>
              <a:gd name="adj1" fmla="val 45990"/>
              <a:gd name="adj2" fmla="val 0"/>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649605" fontAlgn="base">
              <a:lnSpc>
                <a:spcPct val="120000"/>
              </a:lnSpc>
              <a:spcBef>
                <a:spcPct val="0"/>
              </a:spcBef>
              <a:spcAft>
                <a:spcPct val="0"/>
              </a:spcAft>
            </a:pPr>
            <a:endParaRPr lang="en-GB" sz="675">
              <a:solidFill>
                <a:prstClr val="white"/>
              </a:solidFill>
              <a:latin typeface="Arial" panose="020B0604020202090204" pitchFamily="34" charset="0"/>
              <a:ea typeface="微软雅黑" pitchFamily="34" charset="-122"/>
              <a:sym typeface="Arial" panose="020B0604020202090204" pitchFamily="34" charset="0"/>
            </a:endParaRPr>
          </a:p>
        </p:txBody>
      </p:sp>
      <p:grpSp>
        <p:nvGrpSpPr>
          <p:cNvPr id="38" name="Group 33"/>
          <p:cNvGrpSpPr/>
          <p:nvPr/>
        </p:nvGrpSpPr>
        <p:grpSpPr>
          <a:xfrm>
            <a:off x="3846128" y="1491630"/>
            <a:ext cx="2454542" cy="386324"/>
            <a:chOff x="5128064" y="2256183"/>
            <a:chExt cx="3273083" cy="515155"/>
          </a:xfrm>
          <a:solidFill>
            <a:srgbClr val="FFFFFF">
              <a:alpha val="10196"/>
            </a:srgbClr>
          </a:solidFill>
        </p:grpSpPr>
        <p:sp>
          <p:nvSpPr>
            <p:cNvPr id="39" name="Pentagon 3"/>
            <p:cNvSpPr/>
            <p:nvPr/>
          </p:nvSpPr>
          <p:spPr>
            <a:xfrm>
              <a:off x="5128064" y="2256183"/>
              <a:ext cx="3273083" cy="515154"/>
            </a:xfrm>
            <a:prstGeom prst="homePlate">
              <a:avLst/>
            </a:prstGeom>
            <a:solidFill>
              <a:srgbClr val="31859C">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49605" fontAlgn="base">
                <a:spcBef>
                  <a:spcPct val="0"/>
                </a:spcBef>
                <a:spcAft>
                  <a:spcPct val="0"/>
                </a:spcAft>
              </a:pPr>
              <a:r>
                <a:rPr lang="zh-CN" altLang="en-US" sz="1500" b="1" dirty="0">
                  <a:solidFill>
                    <a:schemeClr val="bg1"/>
                  </a:solidFill>
                  <a:latin typeface="Arial" panose="020B0604020202090204" pitchFamily="34" charset="0"/>
                  <a:ea typeface="微软雅黑" pitchFamily="34" charset="-122"/>
                  <a:sym typeface="Arial" panose="020B0604020202090204" pitchFamily="34" charset="0"/>
                </a:rPr>
                <a:t>确定概念</a:t>
              </a:r>
              <a:endParaRPr lang="zh-CN" altLang="en-US" sz="1500" b="1" dirty="0">
                <a:solidFill>
                  <a:schemeClr val="bg1"/>
                </a:solidFill>
                <a:latin typeface="Arial" panose="020B0604020202090204" pitchFamily="34" charset="0"/>
                <a:ea typeface="微软雅黑" pitchFamily="34" charset="-122"/>
                <a:sym typeface="Arial" panose="020B0604020202090204" pitchFamily="34" charset="0"/>
              </a:endParaRPr>
            </a:p>
          </p:txBody>
        </p:sp>
        <p:sp>
          <p:nvSpPr>
            <p:cNvPr id="40" name="Rectangle 8"/>
            <p:cNvSpPr/>
            <p:nvPr/>
          </p:nvSpPr>
          <p:spPr>
            <a:xfrm>
              <a:off x="5128064" y="2256183"/>
              <a:ext cx="464234" cy="5151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49605" fontAlgn="base">
                <a:lnSpc>
                  <a:spcPct val="120000"/>
                </a:lnSpc>
                <a:spcBef>
                  <a:spcPct val="0"/>
                </a:spcBef>
                <a:spcAft>
                  <a:spcPct val="0"/>
                </a:spcAft>
              </a:pPr>
              <a:endParaRPr lang="en-GB" sz="995" dirty="0">
                <a:solidFill>
                  <a:schemeClr val="bg1"/>
                </a:solidFill>
                <a:latin typeface="Arial" panose="020B0604020202090204" pitchFamily="34" charset="0"/>
                <a:ea typeface="微软雅黑" pitchFamily="34" charset="-122"/>
                <a:sym typeface="Arial" panose="020B0604020202090204" pitchFamily="34" charset="0"/>
              </a:endParaRPr>
            </a:p>
          </p:txBody>
        </p:sp>
      </p:grpSp>
      <p:grpSp>
        <p:nvGrpSpPr>
          <p:cNvPr id="41" name="Group 34"/>
          <p:cNvGrpSpPr/>
          <p:nvPr/>
        </p:nvGrpSpPr>
        <p:grpSpPr>
          <a:xfrm>
            <a:off x="3846128" y="2120763"/>
            <a:ext cx="3966230" cy="386324"/>
            <a:chOff x="5128064" y="3095119"/>
            <a:chExt cx="2857982" cy="515155"/>
          </a:xfrm>
          <a:solidFill>
            <a:srgbClr val="FFFFFF">
              <a:alpha val="10196"/>
            </a:srgbClr>
          </a:solidFill>
        </p:grpSpPr>
        <p:sp>
          <p:nvSpPr>
            <p:cNvPr id="42" name="Pentagon 5"/>
            <p:cNvSpPr/>
            <p:nvPr/>
          </p:nvSpPr>
          <p:spPr>
            <a:xfrm>
              <a:off x="5128064" y="3095119"/>
              <a:ext cx="2857982" cy="515154"/>
            </a:xfrm>
            <a:prstGeom prst="homePlate">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49605" fontAlgn="base">
                <a:spcBef>
                  <a:spcPct val="0"/>
                </a:spcBef>
                <a:spcAft>
                  <a:spcPct val="0"/>
                </a:spcAft>
              </a:pPr>
              <a:r>
                <a:rPr lang="zh-CN" altLang="en-US" sz="1500" b="1" dirty="0">
                  <a:solidFill>
                    <a:schemeClr val="bg1"/>
                  </a:solidFill>
                  <a:latin typeface="Arial" panose="020B0604020202090204" pitchFamily="34" charset="0"/>
                  <a:ea typeface="微软雅黑" pitchFamily="34" charset="-122"/>
                  <a:sym typeface="Arial" panose="020B0604020202090204" pitchFamily="34" charset="0"/>
                </a:rPr>
                <a:t>提出概念（与特定实现无关的概念）</a:t>
              </a:r>
              <a:endParaRPr lang="zh-CN" altLang="en-US" sz="1500" b="1" dirty="0">
                <a:solidFill>
                  <a:schemeClr val="bg1"/>
                </a:solidFill>
                <a:latin typeface="Arial" panose="020B0604020202090204" pitchFamily="34" charset="0"/>
                <a:ea typeface="微软雅黑" pitchFamily="34" charset="-122"/>
                <a:sym typeface="Arial" panose="020B0604020202090204" pitchFamily="34" charset="0"/>
              </a:endParaRPr>
            </a:p>
          </p:txBody>
        </p:sp>
        <p:sp>
          <p:nvSpPr>
            <p:cNvPr id="43" name="Rectangle 9"/>
            <p:cNvSpPr/>
            <p:nvPr/>
          </p:nvSpPr>
          <p:spPr>
            <a:xfrm>
              <a:off x="5128064" y="3095119"/>
              <a:ext cx="464234" cy="5151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49605" fontAlgn="base">
                <a:lnSpc>
                  <a:spcPct val="120000"/>
                </a:lnSpc>
                <a:spcBef>
                  <a:spcPct val="0"/>
                </a:spcBef>
                <a:spcAft>
                  <a:spcPct val="0"/>
                </a:spcAft>
              </a:pPr>
              <a:endParaRPr lang="en-GB" sz="995" dirty="0">
                <a:solidFill>
                  <a:schemeClr val="bg1"/>
                </a:solidFill>
                <a:latin typeface="Arial" panose="020B0604020202090204" pitchFamily="34" charset="0"/>
                <a:ea typeface="微软雅黑" pitchFamily="34" charset="-122"/>
                <a:sym typeface="Arial" panose="020B0604020202090204" pitchFamily="34" charset="0"/>
              </a:endParaRPr>
            </a:p>
          </p:txBody>
        </p:sp>
      </p:grpSp>
      <p:grpSp>
        <p:nvGrpSpPr>
          <p:cNvPr id="44" name="Group 35"/>
          <p:cNvGrpSpPr/>
          <p:nvPr/>
        </p:nvGrpSpPr>
        <p:grpSpPr>
          <a:xfrm>
            <a:off x="3846128" y="2749895"/>
            <a:ext cx="2454542" cy="386324"/>
            <a:chOff x="5128064" y="3934054"/>
            <a:chExt cx="3273083" cy="515155"/>
          </a:xfrm>
          <a:solidFill>
            <a:srgbClr val="FFFFFF">
              <a:alpha val="10196"/>
            </a:srgbClr>
          </a:solidFill>
        </p:grpSpPr>
        <p:sp>
          <p:nvSpPr>
            <p:cNvPr id="45" name="Pentagon 6"/>
            <p:cNvSpPr/>
            <p:nvPr/>
          </p:nvSpPr>
          <p:spPr>
            <a:xfrm>
              <a:off x="5128064" y="3934054"/>
              <a:ext cx="3273083" cy="515154"/>
            </a:xfrm>
            <a:prstGeom prst="homePlate">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49605" fontAlgn="base">
                <a:spcBef>
                  <a:spcPct val="0"/>
                </a:spcBef>
                <a:spcAft>
                  <a:spcPct val="0"/>
                </a:spcAft>
              </a:pPr>
              <a:r>
                <a:rPr lang="zh-CN" altLang="en-US" sz="1500" b="1" dirty="0">
                  <a:solidFill>
                    <a:schemeClr val="bg1"/>
                  </a:solidFill>
                  <a:latin typeface="Arial" panose="020B0604020202090204" pitchFamily="34" charset="0"/>
                  <a:ea typeface="微软雅黑" pitchFamily="34" charset="-122"/>
                  <a:sym typeface="Arial" panose="020B0604020202090204" pitchFamily="34" charset="0"/>
                </a:rPr>
                <a:t>扩充概念</a:t>
              </a:r>
              <a:endParaRPr lang="zh-CN" altLang="en-US" sz="1500" b="1" dirty="0">
                <a:solidFill>
                  <a:schemeClr val="bg1"/>
                </a:solidFill>
                <a:latin typeface="Arial" panose="020B0604020202090204" pitchFamily="34" charset="0"/>
                <a:ea typeface="微软雅黑" pitchFamily="34" charset="-122"/>
                <a:sym typeface="Arial" panose="020B0604020202090204" pitchFamily="34" charset="0"/>
              </a:endParaRPr>
            </a:p>
          </p:txBody>
        </p:sp>
        <p:sp>
          <p:nvSpPr>
            <p:cNvPr id="46" name="Rectangle 10"/>
            <p:cNvSpPr/>
            <p:nvPr/>
          </p:nvSpPr>
          <p:spPr>
            <a:xfrm>
              <a:off x="5128064" y="3934054"/>
              <a:ext cx="464234" cy="5151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49605" fontAlgn="base">
                <a:lnSpc>
                  <a:spcPct val="120000"/>
                </a:lnSpc>
                <a:spcBef>
                  <a:spcPct val="0"/>
                </a:spcBef>
                <a:spcAft>
                  <a:spcPct val="0"/>
                </a:spcAft>
              </a:pPr>
              <a:endParaRPr lang="en-GB" sz="995" dirty="0">
                <a:solidFill>
                  <a:schemeClr val="bg1"/>
                </a:solidFill>
                <a:latin typeface="Arial" panose="020B0604020202090204" pitchFamily="34" charset="0"/>
                <a:ea typeface="微软雅黑" pitchFamily="34" charset="-122"/>
                <a:sym typeface="Arial" panose="020B0604020202090204" pitchFamily="34" charset="0"/>
              </a:endParaRPr>
            </a:p>
          </p:txBody>
        </p:sp>
      </p:grpSp>
      <p:grpSp>
        <p:nvGrpSpPr>
          <p:cNvPr id="47" name="Group 36"/>
          <p:cNvGrpSpPr/>
          <p:nvPr/>
        </p:nvGrpSpPr>
        <p:grpSpPr>
          <a:xfrm>
            <a:off x="3846127" y="3379027"/>
            <a:ext cx="2670089" cy="386324"/>
            <a:chOff x="5128064" y="4772988"/>
            <a:chExt cx="3187132" cy="515156"/>
          </a:xfrm>
          <a:solidFill>
            <a:srgbClr val="FFFFFF">
              <a:alpha val="10196"/>
            </a:srgbClr>
          </a:solidFill>
        </p:grpSpPr>
        <p:sp>
          <p:nvSpPr>
            <p:cNvPr id="48" name="Pentagon 7"/>
            <p:cNvSpPr/>
            <p:nvPr/>
          </p:nvSpPr>
          <p:spPr>
            <a:xfrm>
              <a:off x="5128065" y="4772989"/>
              <a:ext cx="3187131" cy="515155"/>
            </a:xfrm>
            <a:prstGeom prst="homePlate">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49605" fontAlgn="base">
                <a:spcBef>
                  <a:spcPct val="0"/>
                </a:spcBef>
                <a:spcAft>
                  <a:spcPct val="0"/>
                </a:spcAft>
              </a:pPr>
              <a:r>
                <a:rPr lang="zh-CN" altLang="en-US" sz="1500" b="1" dirty="0">
                  <a:solidFill>
                    <a:schemeClr val="bg1"/>
                  </a:solidFill>
                  <a:latin typeface="Arial" panose="020B0604020202090204" pitchFamily="34" charset="0"/>
                  <a:ea typeface="微软雅黑" pitchFamily="34" charset="-122"/>
                  <a:sym typeface="Arial" panose="020B0604020202090204" pitchFamily="34" charset="0"/>
                </a:rPr>
                <a:t>演化并完善整体概念</a:t>
              </a:r>
              <a:endParaRPr lang="zh-CN" altLang="en-US" sz="1500" b="1" dirty="0">
                <a:solidFill>
                  <a:schemeClr val="bg1"/>
                </a:solidFill>
                <a:latin typeface="Arial" panose="020B0604020202090204" pitchFamily="34" charset="0"/>
                <a:ea typeface="微软雅黑" pitchFamily="34" charset="-122"/>
                <a:sym typeface="Arial" panose="020B0604020202090204" pitchFamily="34" charset="0"/>
              </a:endParaRPr>
            </a:p>
          </p:txBody>
        </p:sp>
        <p:sp>
          <p:nvSpPr>
            <p:cNvPr id="49" name="Rectangle 11"/>
            <p:cNvSpPr/>
            <p:nvPr/>
          </p:nvSpPr>
          <p:spPr>
            <a:xfrm>
              <a:off x="5128064" y="4772988"/>
              <a:ext cx="464234" cy="5151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49605" fontAlgn="base">
                <a:lnSpc>
                  <a:spcPct val="120000"/>
                </a:lnSpc>
                <a:spcBef>
                  <a:spcPct val="0"/>
                </a:spcBef>
                <a:spcAft>
                  <a:spcPct val="0"/>
                </a:spcAft>
              </a:pPr>
              <a:endParaRPr lang="en-GB" sz="995" dirty="0">
                <a:solidFill>
                  <a:schemeClr val="bg1"/>
                </a:solidFill>
                <a:latin typeface="Arial" panose="020B0604020202090204" pitchFamily="34" charset="0"/>
                <a:ea typeface="微软雅黑" pitchFamily="34" charset="-122"/>
                <a:sym typeface="Arial" panose="020B0604020202090204" pitchFamily="34" charset="0"/>
              </a:endParaRPr>
            </a:p>
          </p:txBody>
        </p:sp>
      </p:grpSp>
      <p:sp>
        <p:nvSpPr>
          <p:cNvPr id="64" name="TextBox 28"/>
          <p:cNvSpPr txBox="1"/>
          <p:nvPr/>
        </p:nvSpPr>
        <p:spPr>
          <a:xfrm>
            <a:off x="1174397" y="2673195"/>
            <a:ext cx="1996797" cy="323165"/>
          </a:xfrm>
          <a:prstGeom prst="rect">
            <a:avLst/>
          </a:prstGeom>
          <a:noFill/>
        </p:spPr>
        <p:txBody>
          <a:bodyPr wrap="square" rtlCol="0">
            <a:spAutoFit/>
          </a:bodyPr>
          <a:lstStyle/>
          <a:p>
            <a:pPr algn="r" defTabSz="649605" fontAlgn="base">
              <a:spcBef>
                <a:spcPct val="0"/>
              </a:spcBef>
              <a:spcAft>
                <a:spcPct val="0"/>
              </a:spcAft>
            </a:pPr>
            <a:r>
              <a:rPr lang="zh-CN" altLang="en-US" sz="1500" b="1" dirty="0">
                <a:solidFill>
                  <a:schemeClr val="tx1">
                    <a:lumMod val="75000"/>
                    <a:lumOff val="25000"/>
                  </a:schemeClr>
                </a:solidFill>
                <a:latin typeface="Arial" panose="020B0604020202090204" pitchFamily="34" charset="0"/>
                <a:ea typeface="微软雅黑" pitchFamily="34" charset="-122"/>
                <a:sym typeface="Arial" panose="020B0604020202090204" pitchFamily="34" charset="0"/>
              </a:rPr>
              <a:t>如何生产概念</a:t>
            </a:r>
            <a:endParaRPr lang="zh-CN" altLang="en-US" sz="1500" b="1" dirty="0">
              <a:solidFill>
                <a:schemeClr val="tx1">
                  <a:lumMod val="75000"/>
                  <a:lumOff val="25000"/>
                </a:schemeClr>
              </a:solidFill>
              <a:latin typeface="Arial" panose="020B0604020202090204" pitchFamily="34" charset="0"/>
              <a:ea typeface="微软雅黑" pitchFamily="34" charset="-122"/>
              <a:sym typeface="Arial" panose="020B0604020202090204" pitchFamily="34" charset="0"/>
            </a:endParaRPr>
          </a:p>
        </p:txBody>
      </p:sp>
      <p:sp>
        <p:nvSpPr>
          <p:cNvPr id="67" name="矩形 66"/>
          <p:cNvSpPr/>
          <p:nvPr/>
        </p:nvSpPr>
        <p:spPr>
          <a:xfrm>
            <a:off x="0" y="366036"/>
            <a:ext cx="3203848" cy="523220"/>
          </a:xfrm>
          <a:prstGeom prst="rect">
            <a:avLst/>
          </a:prstGeom>
        </p:spPr>
        <p:txBody>
          <a:bodyPr wrap="square">
            <a:spAutoFit/>
          </a:bodyPr>
          <a:lstStyle/>
          <a:p>
            <a:pPr lvl="0">
              <a:defRPr/>
            </a:pPr>
            <a:r>
              <a:rPr lang="zh-CN" altLang="en-US" sz="2800" b="1" dirty="0">
                <a:solidFill>
                  <a:schemeClr val="bg1"/>
                </a:solidFill>
              </a:rPr>
              <a:t>生产概念</a:t>
            </a:r>
            <a:endParaRPr lang="zh-CN" altLang="en-US" sz="2800" b="1" dirty="0">
              <a:solidFill>
                <a:schemeClr val="bg1"/>
              </a:solidFill>
            </a:endParaRPr>
          </a:p>
        </p:txBody>
      </p:sp>
      <p:sp>
        <p:nvSpPr>
          <p:cNvPr id="33" name="Pentagon 7"/>
          <p:cNvSpPr/>
          <p:nvPr/>
        </p:nvSpPr>
        <p:spPr>
          <a:xfrm>
            <a:off x="3846128" y="4008736"/>
            <a:ext cx="3750208" cy="386323"/>
          </a:xfrm>
          <a:prstGeom prst="homePlate">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49605" fontAlgn="base">
              <a:spcBef>
                <a:spcPct val="0"/>
              </a:spcBef>
              <a:spcAft>
                <a:spcPct val="0"/>
              </a:spcAft>
            </a:pPr>
            <a:r>
              <a:rPr lang="zh-CN" altLang="en-US" sz="1500" b="1" dirty="0">
                <a:solidFill>
                  <a:schemeClr val="bg1"/>
                </a:solidFill>
                <a:latin typeface="Arial" panose="020B0604020202090204" pitchFamily="34" charset="0"/>
                <a:ea typeface="微软雅黑" pitchFamily="34" charset="-122"/>
                <a:sym typeface="Arial" panose="020B0604020202090204" pitchFamily="34" charset="0"/>
              </a:rPr>
              <a:t>选出几个整体概念，做进一步发展</a:t>
            </a:r>
            <a:endParaRPr lang="zh-CN" altLang="en-US" sz="1500" b="1" dirty="0">
              <a:solidFill>
                <a:schemeClr val="bg1"/>
              </a:solidFill>
              <a:latin typeface="Arial" panose="020B0604020202090204" pitchFamily="34" charset="0"/>
              <a:ea typeface="微软雅黑" pitchFamily="34" charset="-122"/>
              <a:sym typeface="Arial" panose="020B0604020202090204" pitchFamily="34" charset="0"/>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left)">
                                      <p:cBhvr>
                                        <p:cTn id="15" dur="500"/>
                                        <p:tgtEl>
                                          <p:spTgt spid="4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left)">
                                      <p:cBhvr>
                                        <p:cTn id="19" dur="500"/>
                                        <p:tgtEl>
                                          <p:spTgt spid="4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left)">
                                      <p:cBhvr>
                                        <p:cTn id="23" dur="500"/>
                                        <p:tgtEl>
                                          <p:spTgt spid="47"/>
                                        </p:tgtEl>
                                      </p:cBhvr>
                                    </p:animEffect>
                                  </p:childTnLst>
                                </p:cTn>
                              </p:par>
                            </p:childTnLst>
                          </p:cTn>
                        </p:par>
                        <p:par>
                          <p:cTn id="24" fill="hold">
                            <p:stCondLst>
                              <p:cond delay="2500"/>
                            </p:stCondLst>
                            <p:childTnLst>
                              <p:par>
                                <p:cTn id="25" presetID="2" presetClass="entr" presetSubtype="8" fill="hold" grpId="0" nodeType="afterEffect">
                                  <p:stCondLst>
                                    <p:cond delay="0"/>
                                  </p:stCondLst>
                                  <p:childTnLst>
                                    <p:set>
                                      <p:cBhvr>
                                        <p:cTn id="26" dur="1" fill="hold">
                                          <p:stCondLst>
                                            <p:cond delay="0"/>
                                          </p:stCondLst>
                                        </p:cTn>
                                        <p:tgtEl>
                                          <p:spTgt spid="67"/>
                                        </p:tgtEl>
                                        <p:attrNameLst>
                                          <p:attrName>style.visibility</p:attrName>
                                        </p:attrNameLst>
                                      </p:cBhvr>
                                      <p:to>
                                        <p:strVal val="visible"/>
                                      </p:to>
                                    </p:set>
                                    <p:anim calcmode="lin" valueType="num">
                                      <p:cBhvr additive="base">
                                        <p:cTn id="27" dur="500" fill="hold"/>
                                        <p:tgtEl>
                                          <p:spTgt spid="67"/>
                                        </p:tgtEl>
                                        <p:attrNameLst>
                                          <p:attrName>ppt_x</p:attrName>
                                        </p:attrNameLst>
                                      </p:cBhvr>
                                      <p:tavLst>
                                        <p:tav tm="0">
                                          <p:val>
                                            <p:strVal val="0-#ppt_w/2"/>
                                          </p:val>
                                        </p:tav>
                                        <p:tav tm="100000">
                                          <p:val>
                                            <p:strVal val="#ppt_x"/>
                                          </p:val>
                                        </p:tav>
                                      </p:tavLst>
                                    </p:anim>
                                    <p:anim calcmode="lin" valueType="num">
                                      <p:cBhvr additive="base">
                                        <p:cTn id="28"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6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400110"/>
          </a:xfrm>
          <a:prstGeom prst="rect">
            <a:avLst/>
          </a:prstGeom>
        </p:spPr>
        <p:txBody>
          <a:bodyPr wrap="square">
            <a:spAutoFit/>
          </a:bodyPr>
          <a:lstStyle/>
          <a:p>
            <a:pPr>
              <a:defRPr/>
            </a:pPr>
            <a:r>
              <a:rPr lang="zh-CN" altLang="en-US" sz="2000" b="1" dirty="0">
                <a:solidFill>
                  <a:schemeClr val="bg1"/>
                </a:solidFill>
              </a:rPr>
              <a:t>系统架构原则</a:t>
            </a:r>
            <a:endParaRPr lang="zh-CN" altLang="en-US" sz="2000" dirty="0">
              <a:solidFill>
                <a:schemeClr val="bg1"/>
              </a:solidFill>
            </a:endParaRPr>
          </a:p>
        </p:txBody>
      </p:sp>
      <p:grpSp>
        <p:nvGrpSpPr>
          <p:cNvPr id="7" name="组合 6"/>
          <p:cNvGrpSpPr/>
          <p:nvPr/>
        </p:nvGrpSpPr>
        <p:grpSpPr>
          <a:xfrm>
            <a:off x="630085" y="1203598"/>
            <a:ext cx="1440160" cy="1440160"/>
            <a:chOff x="630085" y="1203598"/>
            <a:chExt cx="1440160" cy="1440160"/>
          </a:xfrm>
        </p:grpSpPr>
        <p:sp>
          <p:nvSpPr>
            <p:cNvPr id="3" name="椭圆 2"/>
            <p:cNvSpPr/>
            <p:nvPr/>
          </p:nvSpPr>
          <p:spPr>
            <a:xfrm>
              <a:off x="630085" y="1203598"/>
              <a:ext cx="1440160" cy="144016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3" descr="C:\Users\Jonahs\Dropbox\Projects SCOTT\MEET Windows Azure\source\Background\tile-icon-bigdata.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1700" y="1485327"/>
              <a:ext cx="876930" cy="876702"/>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2627784" y="1581929"/>
            <a:ext cx="5256584" cy="844142"/>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在架构中进行创新，就是要追求一种能够解决矛盾的好架构</a:t>
            </a:r>
            <a:endParaRPr lang="en-US" altLang="zh-CN"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endParaRPr lang="en-US" altLang="zh-CN"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r>
              <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想象力比知识更重要</a:t>
            </a:r>
            <a:endPar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6" name="矩形 5"/>
          <p:cNvSpPr/>
          <p:nvPr/>
        </p:nvSpPr>
        <p:spPr>
          <a:xfrm>
            <a:off x="2267744" y="1203598"/>
            <a:ext cx="1114408" cy="369332"/>
          </a:xfrm>
          <a:prstGeom prst="rect">
            <a:avLst/>
          </a:prstGeom>
        </p:spPr>
        <p:txBody>
          <a:bodyPr wrap="none">
            <a:spAutoFit/>
          </a:bodyPr>
          <a:lstStyle/>
          <a:p>
            <a:r>
              <a:rPr lang="zh-CN" altLang="en-US" b="1" dirty="0">
                <a:solidFill>
                  <a:schemeClr val="accent6">
                    <a:lumMod val="75000"/>
                  </a:schemeClr>
                </a:solidFill>
                <a:latin typeface="黑体" panose="02010609060101010101" pitchFamily="49" charset="-122"/>
                <a:ea typeface="黑体" panose="02010609060101010101" pitchFamily="49" charset="-122"/>
              </a:rPr>
              <a:t>创新原则</a:t>
            </a:r>
            <a:endParaRPr lang="zh-CN" altLang="en-US" b="1" dirty="0">
              <a:solidFill>
                <a:schemeClr val="accent6">
                  <a:lumMod val="75000"/>
                </a:schemeClr>
              </a:solidFill>
              <a:latin typeface="黑体" panose="02010609060101010101" pitchFamily="49" charset="-122"/>
              <a:ea typeface="黑体" panose="02010609060101010101" pitchFamily="49" charset="-122"/>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755576" y="1675669"/>
            <a:ext cx="2791871" cy="179216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0327" y="1675668"/>
            <a:ext cx="2791869" cy="179216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67979" y="3587943"/>
            <a:ext cx="3564396" cy="736740"/>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表面复杂度原则</a:t>
            </a:r>
            <a:endParaRPr lang="en-US"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endParaRPr lang="en-US"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实际复杂度</a:t>
            </a:r>
            <a:endParaRPr lang="en-GB"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6" name="TextBox 5"/>
          <p:cNvSpPr txBox="1"/>
          <p:nvPr/>
        </p:nvSpPr>
        <p:spPr>
          <a:xfrm>
            <a:off x="5032675" y="3723878"/>
            <a:ext cx="3564396" cy="736740"/>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必备复杂度原则</a:t>
            </a:r>
            <a:endParaRPr lang="en-US"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endParaRPr lang="en-US"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第二定律原则</a:t>
            </a:r>
            <a:endParaRPr lang="en-GB"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7" name="矩形 6"/>
          <p:cNvSpPr/>
          <p:nvPr/>
        </p:nvSpPr>
        <p:spPr>
          <a:xfrm>
            <a:off x="753549" y="3102078"/>
            <a:ext cx="2795925" cy="369332"/>
          </a:xfrm>
          <a:prstGeom prst="rect">
            <a:avLst/>
          </a:prstGeom>
          <a:solidFill>
            <a:schemeClr val="tx1">
              <a:alpha val="60000"/>
            </a:schemeClr>
          </a:solidFill>
        </p:spPr>
        <p:txBody>
          <a:bodyPr wrap="square">
            <a:spAutoFit/>
          </a:bodyPr>
          <a:lstStyle/>
          <a:p>
            <a:pPr algn="ctr"/>
            <a:r>
              <a:rPr lang="zh-CN" altLang="en-US" b="1" dirty="0">
                <a:solidFill>
                  <a:schemeClr val="accent6">
                    <a:lumMod val="75000"/>
                  </a:schemeClr>
                </a:solidFill>
              </a:rPr>
              <a:t>表面复杂度</a:t>
            </a:r>
            <a:endParaRPr lang="zh-CN" altLang="en-US" b="1" dirty="0">
              <a:solidFill>
                <a:schemeClr val="accent6">
                  <a:lumMod val="75000"/>
                </a:schemeClr>
              </a:solidFill>
            </a:endParaRPr>
          </a:p>
        </p:txBody>
      </p:sp>
      <p:sp>
        <p:nvSpPr>
          <p:cNvPr id="8" name="矩形 7"/>
          <p:cNvSpPr/>
          <p:nvPr/>
        </p:nvSpPr>
        <p:spPr>
          <a:xfrm>
            <a:off x="5030066" y="3102078"/>
            <a:ext cx="2795925" cy="369332"/>
          </a:xfrm>
          <a:prstGeom prst="rect">
            <a:avLst/>
          </a:prstGeom>
          <a:solidFill>
            <a:schemeClr val="tx1">
              <a:alpha val="60000"/>
            </a:schemeClr>
          </a:solidFill>
        </p:spPr>
        <p:txBody>
          <a:bodyPr wrap="square">
            <a:spAutoFit/>
          </a:bodyPr>
          <a:lstStyle/>
          <a:p>
            <a:pPr algn="ctr"/>
            <a:r>
              <a:rPr lang="zh-CN" altLang="en-US" b="1" dirty="0">
                <a:solidFill>
                  <a:schemeClr val="accent6">
                    <a:lumMod val="75000"/>
                  </a:schemeClr>
                </a:solidFill>
              </a:rPr>
              <a:t>必要的复杂度</a:t>
            </a:r>
            <a:endParaRPr lang="zh-CN" altLang="en-US" b="1" dirty="0">
              <a:solidFill>
                <a:schemeClr val="accent6">
                  <a:lumMod val="75000"/>
                </a:schemeClr>
              </a:solidFill>
            </a:endParaRPr>
          </a:p>
        </p:txBody>
      </p:sp>
      <p:sp>
        <p:nvSpPr>
          <p:cNvPr id="9" name="矩形 8"/>
          <p:cNvSpPr/>
          <p:nvPr/>
        </p:nvSpPr>
        <p:spPr>
          <a:xfrm>
            <a:off x="0" y="366036"/>
            <a:ext cx="3203848" cy="523220"/>
          </a:xfrm>
          <a:prstGeom prst="rect">
            <a:avLst/>
          </a:prstGeom>
        </p:spPr>
        <p:txBody>
          <a:bodyPr wrap="square">
            <a:spAutoFit/>
          </a:bodyPr>
          <a:lstStyle/>
          <a:p>
            <a:pPr>
              <a:defRPr/>
            </a:pPr>
            <a:r>
              <a:rPr lang="zh-CN" altLang="en-US" sz="2800" b="1" dirty="0">
                <a:solidFill>
                  <a:schemeClr val="bg1"/>
                </a:solidFill>
              </a:rPr>
              <a:t>如何管理复杂度</a:t>
            </a:r>
            <a:endParaRPr lang="zh-CN" altLang="en-US" sz="2800" dirty="0">
              <a:solidFill>
                <a:schemeClr val="bg1"/>
              </a:solidFill>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750"/>
                                        <p:tgtEl>
                                          <p:spTgt spid="1026"/>
                                        </p:tgtEl>
                                      </p:cBhvr>
                                    </p:animEffect>
                                  </p:childTnLst>
                                </p:cTn>
                              </p:par>
                            </p:childTnLst>
                          </p:cTn>
                        </p:par>
                        <p:par>
                          <p:cTn id="13" fill="hold">
                            <p:stCondLst>
                              <p:cond delay="2000"/>
                            </p:stCondLst>
                            <p:childTnLst>
                              <p:par>
                                <p:cTn id="14" presetID="22" presetClass="entr" presetSubtype="4"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750"/>
                                        <p:tgtEl>
                                          <p:spTgt spid="7"/>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750"/>
                                        <p:tgtEl>
                                          <p:spTgt spid="5"/>
                                        </p:tgtEl>
                                      </p:cBhvr>
                                    </p:animEffect>
                                  </p:childTnLst>
                                </p:cTn>
                              </p:par>
                            </p:childTnLst>
                          </p:cTn>
                        </p:par>
                        <p:par>
                          <p:cTn id="21" fill="hold">
                            <p:stCondLst>
                              <p:cond delay="4000"/>
                            </p:stCondLst>
                            <p:childTnLst>
                              <p:par>
                                <p:cTn id="22" presetID="10" presetClass="entr" presetSubtype="0" fill="hold" nodeType="afterEffect">
                                  <p:stCondLst>
                                    <p:cond delay="0"/>
                                  </p:stCondLst>
                                  <p:childTnLst>
                                    <p:set>
                                      <p:cBhvr>
                                        <p:cTn id="23" dur="1" fill="hold">
                                          <p:stCondLst>
                                            <p:cond delay="0"/>
                                          </p:stCondLst>
                                        </p:cTn>
                                        <p:tgtEl>
                                          <p:spTgt spid="1027"/>
                                        </p:tgtEl>
                                        <p:attrNameLst>
                                          <p:attrName>style.visibility</p:attrName>
                                        </p:attrNameLst>
                                      </p:cBhvr>
                                      <p:to>
                                        <p:strVal val="visible"/>
                                      </p:to>
                                    </p:set>
                                    <p:animEffect transition="in" filter="fade">
                                      <p:cBhvr>
                                        <p:cTn id="24" dur="750"/>
                                        <p:tgtEl>
                                          <p:spTgt spid="1027"/>
                                        </p:tgtEl>
                                      </p:cBhvr>
                                    </p:animEffect>
                                  </p:childTnLst>
                                </p:cTn>
                              </p:par>
                            </p:childTnLst>
                          </p:cTn>
                        </p:par>
                        <p:par>
                          <p:cTn id="25" fill="hold">
                            <p:stCondLst>
                              <p:cond delay="5000"/>
                            </p:stCondLst>
                            <p:childTnLst>
                              <p:par>
                                <p:cTn id="26" presetID="22" presetClass="entr" presetSubtype="4"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750"/>
                                        <p:tgtEl>
                                          <p:spTgt spid="8"/>
                                        </p:tgtEl>
                                      </p:cBhvr>
                                    </p:animEffect>
                                  </p:childTnLst>
                                </p:cTn>
                              </p:par>
                            </p:childTnLst>
                          </p:cTn>
                        </p:par>
                        <p:par>
                          <p:cTn id="29" fill="hold">
                            <p:stCondLst>
                              <p:cond delay="6000"/>
                            </p:stCondLst>
                            <p:childTnLst>
                              <p:par>
                                <p:cTn id="30" presetID="10" presetClass="entr" presetSubtype="0"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400110"/>
          </a:xfrm>
          <a:prstGeom prst="rect">
            <a:avLst/>
          </a:prstGeom>
        </p:spPr>
        <p:txBody>
          <a:bodyPr wrap="square">
            <a:spAutoFit/>
          </a:bodyPr>
          <a:lstStyle/>
          <a:p>
            <a:pPr>
              <a:defRPr/>
            </a:pPr>
            <a:r>
              <a:rPr lang="zh-CN" altLang="en-US" sz="2000" b="1" dirty="0">
                <a:solidFill>
                  <a:schemeClr val="bg1"/>
                </a:solidFill>
              </a:rPr>
              <a:t>系统架构原则</a:t>
            </a:r>
            <a:endParaRPr lang="zh-CN" altLang="en-US" sz="2000" dirty="0">
              <a:solidFill>
                <a:schemeClr val="bg1"/>
              </a:solidFill>
            </a:endParaRPr>
          </a:p>
        </p:txBody>
      </p:sp>
      <p:grpSp>
        <p:nvGrpSpPr>
          <p:cNvPr id="7" name="组合 6"/>
          <p:cNvGrpSpPr/>
          <p:nvPr/>
        </p:nvGrpSpPr>
        <p:grpSpPr>
          <a:xfrm>
            <a:off x="630085" y="1203598"/>
            <a:ext cx="1440160" cy="1440160"/>
            <a:chOff x="630085" y="1203598"/>
            <a:chExt cx="1440160" cy="1440160"/>
          </a:xfrm>
        </p:grpSpPr>
        <p:sp>
          <p:nvSpPr>
            <p:cNvPr id="3" name="椭圆 2"/>
            <p:cNvSpPr/>
            <p:nvPr/>
          </p:nvSpPr>
          <p:spPr>
            <a:xfrm>
              <a:off x="630085" y="1203598"/>
              <a:ext cx="1440160" cy="144016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3" descr="C:\Users\Jonahs\Dropbox\Projects SCOTT\MEET Windows Azure\source\Background\tile-icon-bigdata.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1700" y="1485327"/>
              <a:ext cx="876930" cy="876702"/>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2627784" y="1581929"/>
            <a:ext cx="5256584" cy="585610"/>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我们要对系统进行分解、抽象及分层，将其表面复杂度控制在人类所能理解的范围</a:t>
            </a:r>
            <a:endPar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6" name="矩形 5"/>
          <p:cNvSpPr/>
          <p:nvPr/>
        </p:nvSpPr>
        <p:spPr>
          <a:xfrm>
            <a:off x="2267744" y="1203598"/>
            <a:ext cx="1811714" cy="369332"/>
          </a:xfrm>
          <a:prstGeom prst="rect">
            <a:avLst/>
          </a:prstGeom>
        </p:spPr>
        <p:txBody>
          <a:bodyPr wrap="none">
            <a:spAutoFit/>
          </a:bodyPr>
          <a:lstStyle/>
          <a:p>
            <a:r>
              <a:rPr lang="zh-CN" altLang="en-US" b="1" dirty="0">
                <a:solidFill>
                  <a:schemeClr val="accent6">
                    <a:lumMod val="75000"/>
                  </a:schemeClr>
                </a:solidFill>
                <a:latin typeface="黑体" panose="02010609060101010101" pitchFamily="49" charset="-122"/>
                <a:ea typeface="黑体" panose="02010609060101010101" pitchFamily="49" charset="-122"/>
              </a:rPr>
              <a:t>表面复杂度原则</a:t>
            </a:r>
            <a:endParaRPr lang="zh-CN" altLang="en-US" b="1" dirty="0">
              <a:solidFill>
                <a:schemeClr val="accent6">
                  <a:lumMod val="75000"/>
                </a:schemeClr>
              </a:solidFill>
              <a:latin typeface="黑体" panose="02010609060101010101" pitchFamily="49" charset="-122"/>
              <a:ea typeface="黑体" panose="02010609060101010101" pitchFamily="49" charset="-122"/>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8" y="2108726"/>
            <a:ext cx="1696683" cy="523220"/>
          </a:xfrm>
          <a:prstGeom prst="rect">
            <a:avLst/>
          </a:prstGeom>
          <a:solidFill>
            <a:schemeClr val="accent6">
              <a:lumMod val="75000"/>
            </a:schemeClr>
          </a:solidFill>
        </p:spPr>
        <p:txBody>
          <a:bodyPr wrap="none" rtlCol="0">
            <a:spAutoFit/>
          </a:bodyPr>
          <a:lstStyle/>
          <a:p>
            <a:r>
              <a:rPr lang="en-US" altLang="zh-CN" sz="2800" dirty="0">
                <a:solidFill>
                  <a:schemeClr val="bg2">
                    <a:lumMod val="90000"/>
                  </a:schemeClr>
                </a:solidFill>
                <a:latin typeface="微软雅黑" pitchFamily="34" charset="-122"/>
                <a:ea typeface="微软雅黑" pitchFamily="34" charset="-122"/>
              </a:rPr>
              <a:t>Part One</a:t>
            </a:r>
            <a:endParaRPr lang="zh-CN" altLang="en-US" sz="2800" dirty="0">
              <a:solidFill>
                <a:schemeClr val="bg2">
                  <a:lumMod val="90000"/>
                </a:schemeClr>
              </a:solidFill>
              <a:latin typeface="微软雅黑" pitchFamily="34" charset="-122"/>
              <a:ea typeface="微软雅黑" pitchFamily="34" charset="-122"/>
            </a:endParaRPr>
          </a:p>
        </p:txBody>
      </p:sp>
      <p:sp>
        <p:nvSpPr>
          <p:cNvPr id="5" name="TextBox 4"/>
          <p:cNvSpPr txBox="1"/>
          <p:nvPr/>
        </p:nvSpPr>
        <p:spPr>
          <a:xfrm>
            <a:off x="3902790" y="2563039"/>
            <a:ext cx="2829450" cy="584775"/>
          </a:xfrm>
          <a:prstGeom prst="rect">
            <a:avLst/>
          </a:prstGeom>
          <a:noFill/>
        </p:spPr>
        <p:txBody>
          <a:bodyPr wrap="square" rtlCol="0">
            <a:spAutoFit/>
          </a:bodyPr>
          <a:lstStyle/>
          <a:p>
            <a:r>
              <a:rPr lang="zh-CN" altLang="en-US" sz="3200" dirty="0">
                <a:solidFill>
                  <a:schemeClr val="accent6">
                    <a:lumMod val="75000"/>
                  </a:schemeClr>
                </a:solidFill>
                <a:latin typeface="黑体" panose="02010609060101010101" pitchFamily="49" charset="-122"/>
                <a:ea typeface="黑体" panose="02010609060101010101" pitchFamily="49" charset="-122"/>
              </a:rPr>
              <a:t>读后感</a:t>
            </a:r>
            <a:endParaRPr lang="zh-CN" altLang="en-US" sz="3200" dirty="0">
              <a:solidFill>
                <a:schemeClr val="accent6">
                  <a:lumMod val="75000"/>
                </a:schemeClr>
              </a:solidFill>
              <a:latin typeface="黑体" panose="02010609060101010101" pitchFamily="49" charset="-122"/>
              <a:ea typeface="黑体" panose="02010609060101010101" pitchFamily="49" charset="-122"/>
            </a:endParaRPr>
          </a:p>
        </p:txBody>
      </p:sp>
      <p:sp>
        <p:nvSpPr>
          <p:cNvPr id="6" name="TextBox 5"/>
          <p:cNvSpPr txBox="1"/>
          <p:nvPr/>
        </p:nvSpPr>
        <p:spPr>
          <a:xfrm>
            <a:off x="2161907" y="1814842"/>
            <a:ext cx="1762021" cy="1569660"/>
          </a:xfrm>
          <a:prstGeom prst="rect">
            <a:avLst/>
          </a:prstGeom>
          <a:noFill/>
        </p:spPr>
        <p:txBody>
          <a:bodyPr wrap="none" rtlCol="0">
            <a:spAutoFit/>
          </a:bodyPr>
          <a:lstStyle/>
          <a:p>
            <a:r>
              <a:rPr lang="en-US" altLang="zh-CN" sz="9600" b="1" dirty="0">
                <a:solidFill>
                  <a:srgbClr val="FFFFFF"/>
                </a:solidFill>
                <a:latin typeface="Kozuka Mincho Pr6N H" pitchFamily="18" charset="-128"/>
                <a:ea typeface="Kozuka Mincho Pr6N H" pitchFamily="18" charset="-128"/>
              </a:rPr>
              <a:t>01</a:t>
            </a:r>
            <a:endParaRPr lang="zh-CN" altLang="en-US" sz="9600" b="1" dirty="0">
              <a:solidFill>
                <a:srgbClr val="FFFFFF"/>
              </a:solidFill>
              <a:latin typeface="Kozuka Mincho Pr6N H" pitchFamily="18" charset="-128"/>
              <a:ea typeface="Kozuka Mincho Pr6N H" pitchFamily="18" charset="-128"/>
            </a:endParaRPr>
          </a:p>
        </p:txBody>
      </p:sp>
      <p:cxnSp>
        <p:nvCxnSpPr>
          <p:cNvPr id="7" name="直接连接符 6"/>
          <p:cNvCxnSpPr/>
          <p:nvPr/>
        </p:nvCxnSpPr>
        <p:spPr>
          <a:xfrm>
            <a:off x="2312320" y="3167467"/>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12320" y="1819681"/>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anim calcmode="lin" valueType="num">
                                      <p:cBhvr>
                                        <p:cTn id="13" dur="750" fill="hold"/>
                                        <p:tgtEl>
                                          <p:spTgt spid="8"/>
                                        </p:tgtEl>
                                        <p:attrNameLst>
                                          <p:attrName>ppt_x</p:attrName>
                                        </p:attrNameLst>
                                      </p:cBhvr>
                                      <p:tavLst>
                                        <p:tav tm="0">
                                          <p:val>
                                            <p:strVal val="#ppt_x"/>
                                          </p:val>
                                        </p:tav>
                                        <p:tav tm="100000">
                                          <p:val>
                                            <p:strVal val="#ppt_x"/>
                                          </p:val>
                                        </p:tav>
                                      </p:tavLst>
                                    </p:anim>
                                    <p:anim calcmode="lin" valueType="num">
                                      <p:cBhvr>
                                        <p:cTn id="14" dur="75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1000"/>
                                        <p:tgtEl>
                                          <p:spTgt spid="6"/>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par>
                          <p:cTn id="23" fill="hold">
                            <p:stCondLst>
                              <p:cond delay="3000"/>
                            </p:stCondLst>
                            <p:childTnLst>
                              <p:par>
                                <p:cTn id="24" presetID="47"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400110"/>
          </a:xfrm>
          <a:prstGeom prst="rect">
            <a:avLst/>
          </a:prstGeom>
        </p:spPr>
        <p:txBody>
          <a:bodyPr wrap="square">
            <a:spAutoFit/>
          </a:bodyPr>
          <a:lstStyle/>
          <a:p>
            <a:pPr>
              <a:defRPr/>
            </a:pPr>
            <a:r>
              <a:rPr lang="zh-CN" altLang="en-US" sz="2000" b="1" dirty="0">
                <a:solidFill>
                  <a:schemeClr val="bg1"/>
                </a:solidFill>
              </a:rPr>
              <a:t>系统架构原则</a:t>
            </a:r>
            <a:endParaRPr lang="zh-CN" altLang="en-US" sz="2000" dirty="0">
              <a:solidFill>
                <a:schemeClr val="bg1"/>
              </a:solidFill>
            </a:endParaRPr>
          </a:p>
        </p:txBody>
      </p:sp>
      <p:grpSp>
        <p:nvGrpSpPr>
          <p:cNvPr id="7" name="组合 6"/>
          <p:cNvGrpSpPr/>
          <p:nvPr/>
        </p:nvGrpSpPr>
        <p:grpSpPr>
          <a:xfrm>
            <a:off x="630085" y="1203598"/>
            <a:ext cx="1440160" cy="1440160"/>
            <a:chOff x="630085" y="1203598"/>
            <a:chExt cx="1440160" cy="1440160"/>
          </a:xfrm>
        </p:grpSpPr>
        <p:sp>
          <p:nvSpPr>
            <p:cNvPr id="3" name="椭圆 2"/>
            <p:cNvSpPr/>
            <p:nvPr/>
          </p:nvSpPr>
          <p:spPr>
            <a:xfrm>
              <a:off x="630085" y="1203598"/>
              <a:ext cx="1440160" cy="144016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3" descr="C:\Users\Jonahs\Dropbox\Projects SCOTT\MEET Windows Azure\source\Background\tile-icon-bigdata.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1700" y="1485327"/>
              <a:ext cx="876930" cy="876702"/>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2627784" y="1581929"/>
            <a:ext cx="5256584" cy="585610"/>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系统地必备复杂度取决于它的功能，把系统必须实现的功能仔细描述出来，然后选择一个复杂度最低的概念</a:t>
            </a:r>
            <a:endPar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6" name="矩形 5"/>
          <p:cNvSpPr/>
          <p:nvPr/>
        </p:nvSpPr>
        <p:spPr>
          <a:xfrm>
            <a:off x="2267744" y="1203598"/>
            <a:ext cx="1811714" cy="369332"/>
          </a:xfrm>
          <a:prstGeom prst="rect">
            <a:avLst/>
          </a:prstGeom>
        </p:spPr>
        <p:txBody>
          <a:bodyPr wrap="none">
            <a:spAutoFit/>
          </a:bodyPr>
          <a:lstStyle/>
          <a:p>
            <a:r>
              <a:rPr lang="zh-CN" altLang="en-US" b="1" dirty="0">
                <a:solidFill>
                  <a:schemeClr val="accent6">
                    <a:lumMod val="75000"/>
                  </a:schemeClr>
                </a:solidFill>
                <a:latin typeface="黑体" panose="02010609060101010101" pitchFamily="49" charset="-122"/>
                <a:ea typeface="黑体" panose="02010609060101010101" pitchFamily="49" charset="-122"/>
              </a:rPr>
              <a:t>必备复杂度原则</a:t>
            </a:r>
            <a:endParaRPr lang="zh-CN" altLang="en-US" b="1" dirty="0">
              <a:solidFill>
                <a:schemeClr val="accent6">
                  <a:lumMod val="75000"/>
                </a:schemeClr>
              </a:solidFill>
              <a:latin typeface="黑体" panose="02010609060101010101" pitchFamily="49" charset="-122"/>
              <a:ea typeface="黑体" panose="02010609060101010101" pitchFamily="49" charset="-122"/>
            </a:endParaRPr>
          </a:p>
        </p:txBody>
      </p:sp>
      <p:grpSp>
        <p:nvGrpSpPr>
          <p:cNvPr id="12" name="组合 11"/>
          <p:cNvGrpSpPr/>
          <p:nvPr/>
        </p:nvGrpSpPr>
        <p:grpSpPr>
          <a:xfrm>
            <a:off x="6804248" y="3219822"/>
            <a:ext cx="1080120" cy="1080120"/>
            <a:chOff x="6804248" y="3219822"/>
            <a:chExt cx="1080120" cy="1080120"/>
          </a:xfrm>
        </p:grpSpPr>
        <p:sp>
          <p:nvSpPr>
            <p:cNvPr id="8" name="椭圆 7"/>
            <p:cNvSpPr/>
            <p:nvPr/>
          </p:nvSpPr>
          <p:spPr>
            <a:xfrm>
              <a:off x="6804248" y="3219822"/>
              <a:ext cx="1080120" cy="108012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4"/>
            <p:cNvSpPr>
              <a:spLocks noEditPoints="1"/>
            </p:cNvSpPr>
            <p:nvPr/>
          </p:nvSpPr>
          <p:spPr bwMode="black">
            <a:xfrm>
              <a:off x="7126472" y="3566406"/>
              <a:ext cx="501595" cy="445504"/>
            </a:xfrm>
            <a:custGeom>
              <a:avLst/>
              <a:gdLst>
                <a:gd name="T0" fmla="*/ 195 w 300"/>
                <a:gd name="T1" fmla="*/ 217 h 266"/>
                <a:gd name="T2" fmla="*/ 196 w 300"/>
                <a:gd name="T3" fmla="*/ 227 h 266"/>
                <a:gd name="T4" fmla="*/ 149 w 300"/>
                <a:gd name="T5" fmla="*/ 266 h 266"/>
                <a:gd name="T6" fmla="*/ 8 w 300"/>
                <a:gd name="T7" fmla="*/ 116 h 266"/>
                <a:gd name="T8" fmla="*/ 0 w 300"/>
                <a:gd name="T9" fmla="*/ 78 h 266"/>
                <a:gd name="T10" fmla="*/ 78 w 300"/>
                <a:gd name="T11" fmla="*/ 0 h 266"/>
                <a:gd name="T12" fmla="*/ 150 w 300"/>
                <a:gd name="T13" fmla="*/ 48 h 266"/>
                <a:gd name="T14" fmla="*/ 222 w 300"/>
                <a:gd name="T15" fmla="*/ 0 h 266"/>
                <a:gd name="T16" fmla="*/ 300 w 300"/>
                <a:gd name="T17" fmla="*/ 78 h 266"/>
                <a:gd name="T18" fmla="*/ 292 w 300"/>
                <a:gd name="T19" fmla="*/ 116 h 266"/>
                <a:gd name="T20" fmla="*/ 262 w 300"/>
                <a:gd name="T21" fmla="*/ 162 h 266"/>
                <a:gd name="T22" fmla="*/ 251 w 300"/>
                <a:gd name="T23" fmla="*/ 161 h 266"/>
                <a:gd name="T24" fmla="*/ 195 w 300"/>
                <a:gd name="T25" fmla="*/ 217 h 266"/>
                <a:gd name="T26" fmla="*/ 257 w 300"/>
                <a:gd name="T27" fmla="*/ 211 h 266"/>
                <a:gd name="T28" fmla="*/ 275 w 300"/>
                <a:gd name="T29" fmla="*/ 211 h 266"/>
                <a:gd name="T30" fmla="*/ 275 w 300"/>
                <a:gd name="T31" fmla="*/ 223 h 266"/>
                <a:gd name="T32" fmla="*/ 257 w 300"/>
                <a:gd name="T33" fmla="*/ 223 h 266"/>
                <a:gd name="T34" fmla="*/ 257 w 300"/>
                <a:gd name="T35" fmla="*/ 241 h 266"/>
                <a:gd name="T36" fmla="*/ 245 w 300"/>
                <a:gd name="T37" fmla="*/ 241 h 266"/>
                <a:gd name="T38" fmla="*/ 245 w 300"/>
                <a:gd name="T39" fmla="*/ 223 h 266"/>
                <a:gd name="T40" fmla="*/ 227 w 300"/>
                <a:gd name="T41" fmla="*/ 223 h 266"/>
                <a:gd name="T42" fmla="*/ 227 w 300"/>
                <a:gd name="T43" fmla="*/ 211 h 266"/>
                <a:gd name="T44" fmla="*/ 245 w 300"/>
                <a:gd name="T45" fmla="*/ 211 h 266"/>
                <a:gd name="T46" fmla="*/ 245 w 300"/>
                <a:gd name="T47" fmla="*/ 193 h 266"/>
                <a:gd name="T48" fmla="*/ 257 w 300"/>
                <a:gd name="T49" fmla="*/ 193 h 266"/>
                <a:gd name="T50" fmla="*/ 257 w 300"/>
                <a:gd name="T51" fmla="*/ 211 h 266"/>
                <a:gd name="T52" fmla="*/ 251 w 300"/>
                <a:gd name="T53" fmla="*/ 258 h 266"/>
                <a:gd name="T54" fmla="*/ 210 w 300"/>
                <a:gd name="T55" fmla="*/ 217 h 266"/>
                <a:gd name="T56" fmla="*/ 251 w 300"/>
                <a:gd name="T57" fmla="*/ 176 h 266"/>
                <a:gd name="T58" fmla="*/ 293 w 300"/>
                <a:gd name="T59" fmla="*/ 217 h 266"/>
                <a:gd name="T60" fmla="*/ 251 w 300"/>
                <a:gd name="T61" fmla="*/ 258 h 266"/>
                <a:gd name="T62" fmla="*/ 251 w 300"/>
                <a:gd name="T63" fmla="*/ 168 h 266"/>
                <a:gd name="T64" fmla="*/ 203 w 300"/>
                <a:gd name="T65" fmla="*/ 217 h 266"/>
                <a:gd name="T66" fmla="*/ 251 w 300"/>
                <a:gd name="T67" fmla="*/ 266 h 266"/>
                <a:gd name="T68" fmla="*/ 300 w 300"/>
                <a:gd name="T69" fmla="*/ 217 h 266"/>
                <a:gd name="T70" fmla="*/ 251 w 300"/>
                <a:gd name="T71" fmla="*/ 168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 h="266">
                  <a:moveTo>
                    <a:pt x="195" y="217"/>
                  </a:moveTo>
                  <a:cubicBezTo>
                    <a:pt x="195" y="221"/>
                    <a:pt x="195" y="224"/>
                    <a:pt x="196" y="227"/>
                  </a:cubicBezTo>
                  <a:cubicBezTo>
                    <a:pt x="170" y="250"/>
                    <a:pt x="149" y="266"/>
                    <a:pt x="149" y="266"/>
                  </a:cubicBezTo>
                  <a:cubicBezTo>
                    <a:pt x="149" y="266"/>
                    <a:pt x="32" y="176"/>
                    <a:pt x="8" y="116"/>
                  </a:cubicBezTo>
                  <a:cubicBezTo>
                    <a:pt x="4" y="106"/>
                    <a:pt x="0" y="90"/>
                    <a:pt x="0" y="78"/>
                  </a:cubicBezTo>
                  <a:cubicBezTo>
                    <a:pt x="0" y="35"/>
                    <a:pt x="35" y="0"/>
                    <a:pt x="78" y="0"/>
                  </a:cubicBezTo>
                  <a:cubicBezTo>
                    <a:pt x="110" y="0"/>
                    <a:pt x="138" y="20"/>
                    <a:pt x="150" y="48"/>
                  </a:cubicBezTo>
                  <a:cubicBezTo>
                    <a:pt x="162" y="20"/>
                    <a:pt x="190" y="0"/>
                    <a:pt x="222" y="0"/>
                  </a:cubicBezTo>
                  <a:cubicBezTo>
                    <a:pt x="265" y="0"/>
                    <a:pt x="300" y="35"/>
                    <a:pt x="300" y="78"/>
                  </a:cubicBezTo>
                  <a:cubicBezTo>
                    <a:pt x="300" y="91"/>
                    <a:pt x="296" y="106"/>
                    <a:pt x="292" y="116"/>
                  </a:cubicBezTo>
                  <a:cubicBezTo>
                    <a:pt x="287" y="130"/>
                    <a:pt x="275" y="146"/>
                    <a:pt x="262" y="162"/>
                  </a:cubicBezTo>
                  <a:cubicBezTo>
                    <a:pt x="258" y="161"/>
                    <a:pt x="255" y="161"/>
                    <a:pt x="251" y="161"/>
                  </a:cubicBezTo>
                  <a:cubicBezTo>
                    <a:pt x="220" y="161"/>
                    <a:pt x="195" y="186"/>
                    <a:pt x="195" y="217"/>
                  </a:cubicBezTo>
                  <a:close/>
                  <a:moveTo>
                    <a:pt x="257" y="211"/>
                  </a:moveTo>
                  <a:cubicBezTo>
                    <a:pt x="275" y="211"/>
                    <a:pt x="275" y="211"/>
                    <a:pt x="275" y="211"/>
                  </a:cubicBezTo>
                  <a:cubicBezTo>
                    <a:pt x="275" y="223"/>
                    <a:pt x="275" y="223"/>
                    <a:pt x="275" y="223"/>
                  </a:cubicBezTo>
                  <a:cubicBezTo>
                    <a:pt x="257" y="223"/>
                    <a:pt x="257" y="223"/>
                    <a:pt x="257" y="223"/>
                  </a:cubicBezTo>
                  <a:cubicBezTo>
                    <a:pt x="257" y="241"/>
                    <a:pt x="257" y="241"/>
                    <a:pt x="257" y="241"/>
                  </a:cubicBezTo>
                  <a:cubicBezTo>
                    <a:pt x="245" y="241"/>
                    <a:pt x="245" y="241"/>
                    <a:pt x="245" y="241"/>
                  </a:cubicBezTo>
                  <a:cubicBezTo>
                    <a:pt x="245" y="223"/>
                    <a:pt x="245" y="223"/>
                    <a:pt x="245" y="223"/>
                  </a:cubicBezTo>
                  <a:cubicBezTo>
                    <a:pt x="227" y="223"/>
                    <a:pt x="227" y="223"/>
                    <a:pt x="227" y="223"/>
                  </a:cubicBezTo>
                  <a:cubicBezTo>
                    <a:pt x="227" y="211"/>
                    <a:pt x="227" y="211"/>
                    <a:pt x="227" y="211"/>
                  </a:cubicBezTo>
                  <a:cubicBezTo>
                    <a:pt x="245" y="211"/>
                    <a:pt x="245" y="211"/>
                    <a:pt x="245" y="211"/>
                  </a:cubicBezTo>
                  <a:cubicBezTo>
                    <a:pt x="245" y="193"/>
                    <a:pt x="245" y="193"/>
                    <a:pt x="245" y="193"/>
                  </a:cubicBezTo>
                  <a:cubicBezTo>
                    <a:pt x="257" y="193"/>
                    <a:pt x="257" y="193"/>
                    <a:pt x="257" y="193"/>
                  </a:cubicBezTo>
                  <a:lnTo>
                    <a:pt x="257" y="211"/>
                  </a:lnTo>
                  <a:close/>
                  <a:moveTo>
                    <a:pt x="251" y="258"/>
                  </a:moveTo>
                  <a:cubicBezTo>
                    <a:pt x="229" y="258"/>
                    <a:pt x="210" y="240"/>
                    <a:pt x="210" y="217"/>
                  </a:cubicBezTo>
                  <a:cubicBezTo>
                    <a:pt x="210" y="194"/>
                    <a:pt x="229" y="176"/>
                    <a:pt x="251" y="176"/>
                  </a:cubicBezTo>
                  <a:cubicBezTo>
                    <a:pt x="274" y="176"/>
                    <a:pt x="293" y="194"/>
                    <a:pt x="293" y="217"/>
                  </a:cubicBezTo>
                  <a:cubicBezTo>
                    <a:pt x="293" y="240"/>
                    <a:pt x="274" y="258"/>
                    <a:pt x="251" y="258"/>
                  </a:cubicBezTo>
                  <a:close/>
                  <a:moveTo>
                    <a:pt x="251" y="168"/>
                  </a:moveTo>
                  <a:cubicBezTo>
                    <a:pt x="224" y="168"/>
                    <a:pt x="203" y="190"/>
                    <a:pt x="203" y="217"/>
                  </a:cubicBezTo>
                  <a:cubicBezTo>
                    <a:pt x="203" y="244"/>
                    <a:pt x="224" y="266"/>
                    <a:pt x="251" y="266"/>
                  </a:cubicBezTo>
                  <a:cubicBezTo>
                    <a:pt x="278" y="266"/>
                    <a:pt x="300" y="244"/>
                    <a:pt x="300" y="217"/>
                  </a:cubicBezTo>
                  <a:cubicBezTo>
                    <a:pt x="300" y="190"/>
                    <a:pt x="278" y="168"/>
                    <a:pt x="251" y="168"/>
                  </a:cubicBezTo>
                  <a:close/>
                </a:path>
              </a:pathLst>
            </a:custGeom>
            <a:solidFill>
              <a:schemeClr val="bg1"/>
            </a:solidFill>
            <a:ln>
              <a:noFill/>
            </a:ln>
          </p:spPr>
          <p:txBody>
            <a:bodyPr vert="horz" wrap="square" lIns="83943" tIns="41972" rIns="83943" bIns="41972"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1400">
                <a:latin typeface="Segoe UI" pitchFamily="34" charset="0"/>
              </a:endParaRPr>
            </a:p>
          </p:txBody>
        </p:sp>
      </p:grpSp>
      <p:sp>
        <p:nvSpPr>
          <p:cNvPr id="10" name="TextBox 9"/>
          <p:cNvSpPr txBox="1"/>
          <p:nvPr/>
        </p:nvSpPr>
        <p:spPr>
          <a:xfrm>
            <a:off x="1403648" y="3258243"/>
            <a:ext cx="5256584" cy="585610"/>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系统的实际复杂度总是会超过必备复杂度。架构师要令实际复杂度尽量接近必备复杂度。</a:t>
            </a:r>
            <a:endPar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11" name="矩形 10"/>
          <p:cNvSpPr/>
          <p:nvPr/>
        </p:nvSpPr>
        <p:spPr>
          <a:xfrm>
            <a:off x="1043608" y="2879912"/>
            <a:ext cx="1579278" cy="369332"/>
          </a:xfrm>
          <a:prstGeom prst="rect">
            <a:avLst/>
          </a:prstGeom>
        </p:spPr>
        <p:txBody>
          <a:bodyPr wrap="none">
            <a:spAutoFit/>
          </a:bodyPr>
          <a:lstStyle/>
          <a:p>
            <a:r>
              <a:rPr lang="zh-CN" altLang="en-US" b="1" dirty="0">
                <a:solidFill>
                  <a:srgbClr val="31859C"/>
                </a:solidFill>
                <a:latin typeface="黑体" panose="02010609060101010101" pitchFamily="49" charset="-122"/>
                <a:ea typeface="黑体" panose="02010609060101010101" pitchFamily="49" charset="-122"/>
              </a:rPr>
              <a:t>第二定律原则</a:t>
            </a:r>
            <a:endParaRPr lang="zh-CN" altLang="en-US" b="1" dirty="0">
              <a:solidFill>
                <a:srgbClr val="31859C"/>
              </a:solidFill>
              <a:latin typeface="黑体" panose="02010609060101010101" pitchFamily="49" charset="-122"/>
              <a:ea typeface="黑体" panose="02010609060101010101" pitchFamily="49" charset="-122"/>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childTnLst>
                                </p:cTn>
                              </p:par>
                            </p:childTnLst>
                          </p:cTn>
                        </p:par>
                        <p:par>
                          <p:cTn id="22" fill="hold">
                            <p:stCondLst>
                              <p:cond delay="3500"/>
                            </p:stCondLst>
                            <p:childTnLst>
                              <p:par>
                                <p:cTn id="23" presetID="2" presetClass="entr" presetSubtype="2"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1+#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childTnLst>
                                </p:cTn>
                              </p:par>
                            </p:childTnLst>
                          </p:cTn>
                        </p:par>
                        <p:par>
                          <p:cTn id="31" fill="hold">
                            <p:stCondLst>
                              <p:cond delay="50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10"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729297" y="1491631"/>
            <a:ext cx="2791871" cy="179216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04048" y="1491630"/>
            <a:ext cx="2791869" cy="179216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41700" y="3403905"/>
            <a:ext cx="3564396" cy="1401538"/>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分解原则</a:t>
            </a:r>
            <a:endParaRPr lang="en-US"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endParaRPr lang="en-US"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r>
              <a:rPr lang="en-US"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2</a:t>
            </a: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下</a:t>
            </a:r>
            <a:r>
              <a:rPr lang="en-US"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1</a:t>
            </a: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上原则</a:t>
            </a:r>
            <a:endPar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endParaRPr lang="en-US"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endParaRPr lang="en-US"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endPar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6" name="TextBox 5"/>
          <p:cNvSpPr txBox="1"/>
          <p:nvPr/>
        </p:nvSpPr>
        <p:spPr>
          <a:xfrm>
            <a:off x="4928481" y="3403905"/>
            <a:ext cx="3564396" cy="738023"/>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优雅原则</a:t>
            </a:r>
            <a:endParaRPr lang="en-US"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endParaRPr lang="en-US"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a:p>
            <a:pPr algn="just" defTabSz="649605" fontAlgn="base">
              <a:lnSpc>
                <a:spcPct val="120000"/>
              </a:lnSpc>
              <a:spcBef>
                <a:spcPct val="0"/>
              </a:spcBef>
              <a:spcAft>
                <a:spcPct val="0"/>
              </a:spcAft>
            </a:pPr>
            <a:r>
              <a:rPr lang="en-GB"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Conway</a:t>
            </a:r>
            <a:r>
              <a:rPr lang="zh-CN" altLang="en-GB"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定律</a:t>
            </a:r>
            <a:endParaRPr lang="en-GB" altLang="zh-CN"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7" name="矩形 6"/>
          <p:cNvSpPr/>
          <p:nvPr/>
        </p:nvSpPr>
        <p:spPr>
          <a:xfrm>
            <a:off x="727270" y="2918040"/>
            <a:ext cx="2795925" cy="369332"/>
          </a:xfrm>
          <a:prstGeom prst="rect">
            <a:avLst/>
          </a:prstGeom>
          <a:solidFill>
            <a:schemeClr val="tx1">
              <a:alpha val="60000"/>
            </a:schemeClr>
          </a:solidFill>
        </p:spPr>
        <p:txBody>
          <a:bodyPr wrap="square">
            <a:spAutoFit/>
          </a:bodyPr>
          <a:lstStyle/>
          <a:p>
            <a:pPr algn="ctr"/>
            <a:r>
              <a:rPr lang="zh-CN" altLang="en-US" b="1" dirty="0">
                <a:solidFill>
                  <a:schemeClr val="accent6">
                    <a:lumMod val="75000"/>
                  </a:schemeClr>
                </a:solidFill>
              </a:rPr>
              <a:t>选定分解方式</a:t>
            </a:r>
            <a:endParaRPr lang="zh-CN" altLang="en-US" b="1" dirty="0">
              <a:solidFill>
                <a:schemeClr val="accent6">
                  <a:lumMod val="75000"/>
                </a:schemeClr>
              </a:solidFill>
            </a:endParaRPr>
          </a:p>
        </p:txBody>
      </p:sp>
      <p:sp>
        <p:nvSpPr>
          <p:cNvPr id="8" name="矩形 7"/>
          <p:cNvSpPr/>
          <p:nvPr/>
        </p:nvSpPr>
        <p:spPr>
          <a:xfrm>
            <a:off x="5003787" y="2918040"/>
            <a:ext cx="2795925" cy="369332"/>
          </a:xfrm>
          <a:prstGeom prst="rect">
            <a:avLst/>
          </a:prstGeom>
          <a:solidFill>
            <a:schemeClr val="tx1">
              <a:alpha val="60000"/>
            </a:schemeClr>
          </a:solidFill>
        </p:spPr>
        <p:txBody>
          <a:bodyPr wrap="square">
            <a:spAutoFit/>
          </a:bodyPr>
          <a:lstStyle/>
          <a:p>
            <a:pPr algn="ctr"/>
            <a:r>
              <a:rPr lang="zh-CN" altLang="en-US" b="1" dirty="0">
                <a:solidFill>
                  <a:schemeClr val="accent6">
                    <a:lumMod val="75000"/>
                  </a:schemeClr>
                </a:solidFill>
              </a:rPr>
              <a:t>模块化程度与分解</a:t>
            </a:r>
            <a:endParaRPr lang="zh-CN" altLang="en-US" b="1" dirty="0">
              <a:solidFill>
                <a:schemeClr val="accent6">
                  <a:lumMod val="75000"/>
                </a:schemeClr>
              </a:solidFill>
            </a:endParaRPr>
          </a:p>
        </p:txBody>
      </p:sp>
      <p:sp>
        <p:nvSpPr>
          <p:cNvPr id="9" name="矩形 8"/>
          <p:cNvSpPr/>
          <p:nvPr/>
        </p:nvSpPr>
        <p:spPr>
          <a:xfrm>
            <a:off x="0" y="366036"/>
            <a:ext cx="3203848" cy="523220"/>
          </a:xfrm>
          <a:prstGeom prst="rect">
            <a:avLst/>
          </a:prstGeom>
        </p:spPr>
        <p:txBody>
          <a:bodyPr wrap="square">
            <a:spAutoFit/>
          </a:bodyPr>
          <a:lstStyle/>
          <a:p>
            <a:pPr>
              <a:defRPr/>
            </a:pPr>
            <a:r>
              <a:rPr lang="zh-CN" altLang="en-US" sz="2800" b="1" dirty="0">
                <a:solidFill>
                  <a:schemeClr val="bg1"/>
                </a:solidFill>
              </a:rPr>
              <a:t>如何分解复杂度</a:t>
            </a:r>
            <a:endParaRPr lang="zh-CN" altLang="en-US" sz="2800" dirty="0">
              <a:solidFill>
                <a:schemeClr val="bg1"/>
              </a:solidFill>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750"/>
                                        <p:tgtEl>
                                          <p:spTgt spid="1026"/>
                                        </p:tgtEl>
                                      </p:cBhvr>
                                    </p:animEffect>
                                  </p:childTnLst>
                                </p:cTn>
                              </p:par>
                            </p:childTnLst>
                          </p:cTn>
                        </p:par>
                        <p:par>
                          <p:cTn id="13" fill="hold">
                            <p:stCondLst>
                              <p:cond delay="2000"/>
                            </p:stCondLst>
                            <p:childTnLst>
                              <p:par>
                                <p:cTn id="14" presetID="22" presetClass="entr" presetSubtype="4"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750"/>
                                        <p:tgtEl>
                                          <p:spTgt spid="7"/>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750"/>
                                        <p:tgtEl>
                                          <p:spTgt spid="5"/>
                                        </p:tgtEl>
                                      </p:cBhvr>
                                    </p:animEffect>
                                  </p:childTnLst>
                                </p:cTn>
                              </p:par>
                            </p:childTnLst>
                          </p:cTn>
                        </p:par>
                        <p:par>
                          <p:cTn id="21" fill="hold">
                            <p:stCondLst>
                              <p:cond delay="4000"/>
                            </p:stCondLst>
                            <p:childTnLst>
                              <p:par>
                                <p:cTn id="22" presetID="10" presetClass="entr" presetSubtype="0" fill="hold" nodeType="afterEffect">
                                  <p:stCondLst>
                                    <p:cond delay="0"/>
                                  </p:stCondLst>
                                  <p:childTnLst>
                                    <p:set>
                                      <p:cBhvr>
                                        <p:cTn id="23" dur="1" fill="hold">
                                          <p:stCondLst>
                                            <p:cond delay="0"/>
                                          </p:stCondLst>
                                        </p:cTn>
                                        <p:tgtEl>
                                          <p:spTgt spid="1027"/>
                                        </p:tgtEl>
                                        <p:attrNameLst>
                                          <p:attrName>style.visibility</p:attrName>
                                        </p:attrNameLst>
                                      </p:cBhvr>
                                      <p:to>
                                        <p:strVal val="visible"/>
                                      </p:to>
                                    </p:set>
                                    <p:animEffect transition="in" filter="fade">
                                      <p:cBhvr>
                                        <p:cTn id="24" dur="750"/>
                                        <p:tgtEl>
                                          <p:spTgt spid="1027"/>
                                        </p:tgtEl>
                                      </p:cBhvr>
                                    </p:animEffect>
                                  </p:childTnLst>
                                </p:cTn>
                              </p:par>
                            </p:childTnLst>
                          </p:cTn>
                        </p:par>
                        <p:par>
                          <p:cTn id="25" fill="hold">
                            <p:stCondLst>
                              <p:cond delay="5000"/>
                            </p:stCondLst>
                            <p:childTnLst>
                              <p:par>
                                <p:cTn id="26" presetID="22" presetClass="entr" presetSubtype="4"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750"/>
                                        <p:tgtEl>
                                          <p:spTgt spid="8"/>
                                        </p:tgtEl>
                                      </p:cBhvr>
                                    </p:animEffect>
                                  </p:childTnLst>
                                </p:cTn>
                              </p:par>
                            </p:childTnLst>
                          </p:cTn>
                        </p:par>
                        <p:par>
                          <p:cTn id="29" fill="hold">
                            <p:stCondLst>
                              <p:cond delay="6000"/>
                            </p:stCondLst>
                            <p:childTnLst>
                              <p:par>
                                <p:cTn id="30" presetID="10" presetClass="entr" presetSubtype="0"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400110"/>
          </a:xfrm>
          <a:prstGeom prst="rect">
            <a:avLst/>
          </a:prstGeom>
        </p:spPr>
        <p:txBody>
          <a:bodyPr wrap="square">
            <a:spAutoFit/>
          </a:bodyPr>
          <a:lstStyle/>
          <a:p>
            <a:pPr>
              <a:defRPr/>
            </a:pPr>
            <a:r>
              <a:rPr lang="zh-CN" altLang="en-US" sz="2000" b="1" dirty="0">
                <a:solidFill>
                  <a:schemeClr val="bg1"/>
                </a:solidFill>
              </a:rPr>
              <a:t>系统架构原则</a:t>
            </a:r>
            <a:endParaRPr lang="zh-CN" altLang="en-US" sz="2000" dirty="0">
              <a:solidFill>
                <a:schemeClr val="bg1"/>
              </a:solidFill>
            </a:endParaRPr>
          </a:p>
        </p:txBody>
      </p:sp>
      <p:grpSp>
        <p:nvGrpSpPr>
          <p:cNvPr id="7" name="组合 6"/>
          <p:cNvGrpSpPr/>
          <p:nvPr/>
        </p:nvGrpSpPr>
        <p:grpSpPr>
          <a:xfrm>
            <a:off x="630085" y="1203598"/>
            <a:ext cx="1440160" cy="1440160"/>
            <a:chOff x="630085" y="1203598"/>
            <a:chExt cx="1440160" cy="1440160"/>
          </a:xfrm>
        </p:grpSpPr>
        <p:sp>
          <p:nvSpPr>
            <p:cNvPr id="3" name="椭圆 2"/>
            <p:cNvSpPr/>
            <p:nvPr/>
          </p:nvSpPr>
          <p:spPr>
            <a:xfrm>
              <a:off x="630085" y="1203598"/>
              <a:ext cx="1440160" cy="144016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3" descr="C:\Users\Jonahs\Dropbox\Projects SCOTT\MEET Windows Azure\source\Background\tile-icon-bigdata.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1700" y="1485327"/>
              <a:ext cx="876930" cy="876702"/>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2627784" y="1581929"/>
            <a:ext cx="5256584" cy="587084"/>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分解会影响性能的衡量指标，会影响组织的运作方式及供应商的价值捕获</a:t>
            </a:r>
            <a:endPar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6" name="矩形 5"/>
          <p:cNvSpPr/>
          <p:nvPr/>
        </p:nvSpPr>
        <p:spPr>
          <a:xfrm>
            <a:off x="2267744" y="1203598"/>
            <a:ext cx="1114408" cy="369332"/>
          </a:xfrm>
          <a:prstGeom prst="rect">
            <a:avLst/>
          </a:prstGeom>
        </p:spPr>
        <p:txBody>
          <a:bodyPr wrap="none">
            <a:spAutoFit/>
          </a:bodyPr>
          <a:lstStyle/>
          <a:p>
            <a:r>
              <a:rPr lang="zh-CN" altLang="en-US" b="1" dirty="0">
                <a:solidFill>
                  <a:schemeClr val="accent6">
                    <a:lumMod val="75000"/>
                  </a:schemeClr>
                </a:solidFill>
                <a:latin typeface="黑体" panose="02010609060101010101" pitchFamily="49" charset="-122"/>
                <a:ea typeface="黑体" panose="02010609060101010101" pitchFamily="49" charset="-122"/>
              </a:rPr>
              <a:t>分解原则</a:t>
            </a:r>
            <a:endParaRPr lang="zh-CN" altLang="en-US" b="1" dirty="0">
              <a:solidFill>
                <a:schemeClr val="accent6">
                  <a:lumMod val="75000"/>
                </a:schemeClr>
              </a:solidFill>
              <a:latin typeface="黑体" panose="02010609060101010101" pitchFamily="49" charset="-122"/>
              <a:ea typeface="黑体" panose="02010609060101010101" pitchFamily="49" charset="-122"/>
            </a:endParaRPr>
          </a:p>
        </p:txBody>
      </p:sp>
      <p:grpSp>
        <p:nvGrpSpPr>
          <p:cNvPr id="12" name="组合 11"/>
          <p:cNvGrpSpPr/>
          <p:nvPr/>
        </p:nvGrpSpPr>
        <p:grpSpPr>
          <a:xfrm>
            <a:off x="6804248" y="3219822"/>
            <a:ext cx="1080120" cy="1080120"/>
            <a:chOff x="6804248" y="3219822"/>
            <a:chExt cx="1080120" cy="1080120"/>
          </a:xfrm>
        </p:grpSpPr>
        <p:sp>
          <p:nvSpPr>
            <p:cNvPr id="8" name="椭圆 7"/>
            <p:cNvSpPr/>
            <p:nvPr/>
          </p:nvSpPr>
          <p:spPr>
            <a:xfrm>
              <a:off x="6804248" y="3219822"/>
              <a:ext cx="1080120" cy="108012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4"/>
            <p:cNvSpPr>
              <a:spLocks noEditPoints="1"/>
            </p:cNvSpPr>
            <p:nvPr/>
          </p:nvSpPr>
          <p:spPr bwMode="black">
            <a:xfrm>
              <a:off x="7126472" y="3566406"/>
              <a:ext cx="501595" cy="445504"/>
            </a:xfrm>
            <a:custGeom>
              <a:avLst/>
              <a:gdLst>
                <a:gd name="T0" fmla="*/ 195 w 300"/>
                <a:gd name="T1" fmla="*/ 217 h 266"/>
                <a:gd name="T2" fmla="*/ 196 w 300"/>
                <a:gd name="T3" fmla="*/ 227 h 266"/>
                <a:gd name="T4" fmla="*/ 149 w 300"/>
                <a:gd name="T5" fmla="*/ 266 h 266"/>
                <a:gd name="T6" fmla="*/ 8 w 300"/>
                <a:gd name="T7" fmla="*/ 116 h 266"/>
                <a:gd name="T8" fmla="*/ 0 w 300"/>
                <a:gd name="T9" fmla="*/ 78 h 266"/>
                <a:gd name="T10" fmla="*/ 78 w 300"/>
                <a:gd name="T11" fmla="*/ 0 h 266"/>
                <a:gd name="T12" fmla="*/ 150 w 300"/>
                <a:gd name="T13" fmla="*/ 48 h 266"/>
                <a:gd name="T14" fmla="*/ 222 w 300"/>
                <a:gd name="T15" fmla="*/ 0 h 266"/>
                <a:gd name="T16" fmla="*/ 300 w 300"/>
                <a:gd name="T17" fmla="*/ 78 h 266"/>
                <a:gd name="T18" fmla="*/ 292 w 300"/>
                <a:gd name="T19" fmla="*/ 116 h 266"/>
                <a:gd name="T20" fmla="*/ 262 w 300"/>
                <a:gd name="T21" fmla="*/ 162 h 266"/>
                <a:gd name="T22" fmla="*/ 251 w 300"/>
                <a:gd name="T23" fmla="*/ 161 h 266"/>
                <a:gd name="T24" fmla="*/ 195 w 300"/>
                <a:gd name="T25" fmla="*/ 217 h 266"/>
                <a:gd name="T26" fmla="*/ 257 w 300"/>
                <a:gd name="T27" fmla="*/ 211 h 266"/>
                <a:gd name="T28" fmla="*/ 275 w 300"/>
                <a:gd name="T29" fmla="*/ 211 h 266"/>
                <a:gd name="T30" fmla="*/ 275 w 300"/>
                <a:gd name="T31" fmla="*/ 223 h 266"/>
                <a:gd name="T32" fmla="*/ 257 w 300"/>
                <a:gd name="T33" fmla="*/ 223 h 266"/>
                <a:gd name="T34" fmla="*/ 257 w 300"/>
                <a:gd name="T35" fmla="*/ 241 h 266"/>
                <a:gd name="T36" fmla="*/ 245 w 300"/>
                <a:gd name="T37" fmla="*/ 241 h 266"/>
                <a:gd name="T38" fmla="*/ 245 w 300"/>
                <a:gd name="T39" fmla="*/ 223 h 266"/>
                <a:gd name="T40" fmla="*/ 227 w 300"/>
                <a:gd name="T41" fmla="*/ 223 h 266"/>
                <a:gd name="T42" fmla="*/ 227 w 300"/>
                <a:gd name="T43" fmla="*/ 211 h 266"/>
                <a:gd name="T44" fmla="*/ 245 w 300"/>
                <a:gd name="T45" fmla="*/ 211 h 266"/>
                <a:gd name="T46" fmla="*/ 245 w 300"/>
                <a:gd name="T47" fmla="*/ 193 h 266"/>
                <a:gd name="T48" fmla="*/ 257 w 300"/>
                <a:gd name="T49" fmla="*/ 193 h 266"/>
                <a:gd name="T50" fmla="*/ 257 w 300"/>
                <a:gd name="T51" fmla="*/ 211 h 266"/>
                <a:gd name="T52" fmla="*/ 251 w 300"/>
                <a:gd name="T53" fmla="*/ 258 h 266"/>
                <a:gd name="T54" fmla="*/ 210 w 300"/>
                <a:gd name="T55" fmla="*/ 217 h 266"/>
                <a:gd name="T56" fmla="*/ 251 w 300"/>
                <a:gd name="T57" fmla="*/ 176 h 266"/>
                <a:gd name="T58" fmla="*/ 293 w 300"/>
                <a:gd name="T59" fmla="*/ 217 h 266"/>
                <a:gd name="T60" fmla="*/ 251 w 300"/>
                <a:gd name="T61" fmla="*/ 258 h 266"/>
                <a:gd name="T62" fmla="*/ 251 w 300"/>
                <a:gd name="T63" fmla="*/ 168 h 266"/>
                <a:gd name="T64" fmla="*/ 203 w 300"/>
                <a:gd name="T65" fmla="*/ 217 h 266"/>
                <a:gd name="T66" fmla="*/ 251 w 300"/>
                <a:gd name="T67" fmla="*/ 266 h 266"/>
                <a:gd name="T68" fmla="*/ 300 w 300"/>
                <a:gd name="T69" fmla="*/ 217 h 266"/>
                <a:gd name="T70" fmla="*/ 251 w 300"/>
                <a:gd name="T71" fmla="*/ 168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 h="266">
                  <a:moveTo>
                    <a:pt x="195" y="217"/>
                  </a:moveTo>
                  <a:cubicBezTo>
                    <a:pt x="195" y="221"/>
                    <a:pt x="195" y="224"/>
                    <a:pt x="196" y="227"/>
                  </a:cubicBezTo>
                  <a:cubicBezTo>
                    <a:pt x="170" y="250"/>
                    <a:pt x="149" y="266"/>
                    <a:pt x="149" y="266"/>
                  </a:cubicBezTo>
                  <a:cubicBezTo>
                    <a:pt x="149" y="266"/>
                    <a:pt x="32" y="176"/>
                    <a:pt x="8" y="116"/>
                  </a:cubicBezTo>
                  <a:cubicBezTo>
                    <a:pt x="4" y="106"/>
                    <a:pt x="0" y="90"/>
                    <a:pt x="0" y="78"/>
                  </a:cubicBezTo>
                  <a:cubicBezTo>
                    <a:pt x="0" y="35"/>
                    <a:pt x="35" y="0"/>
                    <a:pt x="78" y="0"/>
                  </a:cubicBezTo>
                  <a:cubicBezTo>
                    <a:pt x="110" y="0"/>
                    <a:pt x="138" y="20"/>
                    <a:pt x="150" y="48"/>
                  </a:cubicBezTo>
                  <a:cubicBezTo>
                    <a:pt x="162" y="20"/>
                    <a:pt x="190" y="0"/>
                    <a:pt x="222" y="0"/>
                  </a:cubicBezTo>
                  <a:cubicBezTo>
                    <a:pt x="265" y="0"/>
                    <a:pt x="300" y="35"/>
                    <a:pt x="300" y="78"/>
                  </a:cubicBezTo>
                  <a:cubicBezTo>
                    <a:pt x="300" y="91"/>
                    <a:pt x="296" y="106"/>
                    <a:pt x="292" y="116"/>
                  </a:cubicBezTo>
                  <a:cubicBezTo>
                    <a:pt x="287" y="130"/>
                    <a:pt x="275" y="146"/>
                    <a:pt x="262" y="162"/>
                  </a:cubicBezTo>
                  <a:cubicBezTo>
                    <a:pt x="258" y="161"/>
                    <a:pt x="255" y="161"/>
                    <a:pt x="251" y="161"/>
                  </a:cubicBezTo>
                  <a:cubicBezTo>
                    <a:pt x="220" y="161"/>
                    <a:pt x="195" y="186"/>
                    <a:pt x="195" y="217"/>
                  </a:cubicBezTo>
                  <a:close/>
                  <a:moveTo>
                    <a:pt x="257" y="211"/>
                  </a:moveTo>
                  <a:cubicBezTo>
                    <a:pt x="275" y="211"/>
                    <a:pt x="275" y="211"/>
                    <a:pt x="275" y="211"/>
                  </a:cubicBezTo>
                  <a:cubicBezTo>
                    <a:pt x="275" y="223"/>
                    <a:pt x="275" y="223"/>
                    <a:pt x="275" y="223"/>
                  </a:cubicBezTo>
                  <a:cubicBezTo>
                    <a:pt x="257" y="223"/>
                    <a:pt x="257" y="223"/>
                    <a:pt x="257" y="223"/>
                  </a:cubicBezTo>
                  <a:cubicBezTo>
                    <a:pt x="257" y="241"/>
                    <a:pt x="257" y="241"/>
                    <a:pt x="257" y="241"/>
                  </a:cubicBezTo>
                  <a:cubicBezTo>
                    <a:pt x="245" y="241"/>
                    <a:pt x="245" y="241"/>
                    <a:pt x="245" y="241"/>
                  </a:cubicBezTo>
                  <a:cubicBezTo>
                    <a:pt x="245" y="223"/>
                    <a:pt x="245" y="223"/>
                    <a:pt x="245" y="223"/>
                  </a:cubicBezTo>
                  <a:cubicBezTo>
                    <a:pt x="227" y="223"/>
                    <a:pt x="227" y="223"/>
                    <a:pt x="227" y="223"/>
                  </a:cubicBezTo>
                  <a:cubicBezTo>
                    <a:pt x="227" y="211"/>
                    <a:pt x="227" y="211"/>
                    <a:pt x="227" y="211"/>
                  </a:cubicBezTo>
                  <a:cubicBezTo>
                    <a:pt x="245" y="211"/>
                    <a:pt x="245" y="211"/>
                    <a:pt x="245" y="211"/>
                  </a:cubicBezTo>
                  <a:cubicBezTo>
                    <a:pt x="245" y="193"/>
                    <a:pt x="245" y="193"/>
                    <a:pt x="245" y="193"/>
                  </a:cubicBezTo>
                  <a:cubicBezTo>
                    <a:pt x="257" y="193"/>
                    <a:pt x="257" y="193"/>
                    <a:pt x="257" y="193"/>
                  </a:cubicBezTo>
                  <a:lnTo>
                    <a:pt x="257" y="211"/>
                  </a:lnTo>
                  <a:close/>
                  <a:moveTo>
                    <a:pt x="251" y="258"/>
                  </a:moveTo>
                  <a:cubicBezTo>
                    <a:pt x="229" y="258"/>
                    <a:pt x="210" y="240"/>
                    <a:pt x="210" y="217"/>
                  </a:cubicBezTo>
                  <a:cubicBezTo>
                    <a:pt x="210" y="194"/>
                    <a:pt x="229" y="176"/>
                    <a:pt x="251" y="176"/>
                  </a:cubicBezTo>
                  <a:cubicBezTo>
                    <a:pt x="274" y="176"/>
                    <a:pt x="293" y="194"/>
                    <a:pt x="293" y="217"/>
                  </a:cubicBezTo>
                  <a:cubicBezTo>
                    <a:pt x="293" y="240"/>
                    <a:pt x="274" y="258"/>
                    <a:pt x="251" y="258"/>
                  </a:cubicBezTo>
                  <a:close/>
                  <a:moveTo>
                    <a:pt x="251" y="168"/>
                  </a:moveTo>
                  <a:cubicBezTo>
                    <a:pt x="224" y="168"/>
                    <a:pt x="203" y="190"/>
                    <a:pt x="203" y="217"/>
                  </a:cubicBezTo>
                  <a:cubicBezTo>
                    <a:pt x="203" y="244"/>
                    <a:pt x="224" y="266"/>
                    <a:pt x="251" y="266"/>
                  </a:cubicBezTo>
                  <a:cubicBezTo>
                    <a:pt x="278" y="266"/>
                    <a:pt x="300" y="244"/>
                    <a:pt x="300" y="217"/>
                  </a:cubicBezTo>
                  <a:cubicBezTo>
                    <a:pt x="300" y="190"/>
                    <a:pt x="278" y="168"/>
                    <a:pt x="251" y="168"/>
                  </a:cubicBezTo>
                  <a:close/>
                </a:path>
              </a:pathLst>
            </a:custGeom>
            <a:solidFill>
              <a:schemeClr val="bg1"/>
            </a:solidFill>
            <a:ln>
              <a:noFill/>
            </a:ln>
          </p:spPr>
          <p:txBody>
            <a:bodyPr vert="horz" wrap="square" lIns="83943" tIns="41972" rIns="83943" bIns="41972"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1400">
                <a:latin typeface="Segoe UI" pitchFamily="34" charset="0"/>
              </a:endParaRPr>
            </a:p>
          </p:txBody>
        </p:sp>
      </p:grpSp>
      <p:sp>
        <p:nvSpPr>
          <p:cNvPr id="10" name="TextBox 9"/>
          <p:cNvSpPr txBox="1"/>
          <p:nvPr/>
        </p:nvSpPr>
        <p:spPr>
          <a:xfrm>
            <a:off x="1403648" y="3258243"/>
            <a:ext cx="5256584" cy="587084"/>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要想判断出对</a:t>
            </a:r>
            <a:r>
              <a:rPr lang="en-US" altLang="zh-CN"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level1</a:t>
            </a:r>
            <a:r>
              <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所做的分解是否合适，必须再向下分解一层，以确定</a:t>
            </a:r>
            <a:r>
              <a:rPr lang="en-US" altLang="zh-CN"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level2</a:t>
            </a:r>
            <a:r>
              <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中的各种关系</a:t>
            </a:r>
            <a:endPar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11" name="矩形 10"/>
          <p:cNvSpPr/>
          <p:nvPr/>
        </p:nvSpPr>
        <p:spPr>
          <a:xfrm>
            <a:off x="1043608" y="2879912"/>
            <a:ext cx="1348446" cy="369332"/>
          </a:xfrm>
          <a:prstGeom prst="rect">
            <a:avLst/>
          </a:prstGeom>
        </p:spPr>
        <p:txBody>
          <a:bodyPr wrap="none">
            <a:spAutoFit/>
          </a:bodyPr>
          <a:lstStyle/>
          <a:p>
            <a:r>
              <a:rPr lang="en-US" altLang="zh-CN" b="1" dirty="0">
                <a:solidFill>
                  <a:srgbClr val="31859C"/>
                </a:solidFill>
                <a:latin typeface="黑体" panose="02010609060101010101" pitchFamily="49" charset="-122"/>
                <a:ea typeface="黑体" panose="02010609060101010101" pitchFamily="49" charset="-122"/>
              </a:rPr>
              <a:t>2</a:t>
            </a:r>
            <a:r>
              <a:rPr lang="zh-CN" altLang="en-US" b="1" dirty="0">
                <a:solidFill>
                  <a:srgbClr val="31859C"/>
                </a:solidFill>
                <a:latin typeface="黑体" panose="02010609060101010101" pitchFamily="49" charset="-122"/>
                <a:ea typeface="黑体" panose="02010609060101010101" pitchFamily="49" charset="-122"/>
              </a:rPr>
              <a:t>下</a:t>
            </a:r>
            <a:r>
              <a:rPr lang="en-US" altLang="zh-CN" b="1" dirty="0">
                <a:solidFill>
                  <a:srgbClr val="31859C"/>
                </a:solidFill>
                <a:latin typeface="黑体" panose="02010609060101010101" pitchFamily="49" charset="-122"/>
                <a:ea typeface="黑体" panose="02010609060101010101" pitchFamily="49" charset="-122"/>
              </a:rPr>
              <a:t>1</a:t>
            </a:r>
            <a:r>
              <a:rPr lang="zh-CN" altLang="en-US" b="1" dirty="0">
                <a:solidFill>
                  <a:srgbClr val="31859C"/>
                </a:solidFill>
                <a:latin typeface="黑体" panose="02010609060101010101" pitchFamily="49" charset="-122"/>
                <a:ea typeface="黑体" panose="02010609060101010101" pitchFamily="49" charset="-122"/>
              </a:rPr>
              <a:t>上原则</a:t>
            </a:r>
            <a:endParaRPr lang="zh-CN" altLang="en-US" b="1" dirty="0">
              <a:solidFill>
                <a:srgbClr val="31859C"/>
              </a:solidFill>
              <a:latin typeface="黑体" panose="02010609060101010101" pitchFamily="49" charset="-122"/>
              <a:ea typeface="黑体" panose="02010609060101010101" pitchFamily="49" charset="-122"/>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childTnLst>
                                </p:cTn>
                              </p:par>
                            </p:childTnLst>
                          </p:cTn>
                        </p:par>
                        <p:par>
                          <p:cTn id="22" fill="hold">
                            <p:stCondLst>
                              <p:cond delay="3500"/>
                            </p:stCondLst>
                            <p:childTnLst>
                              <p:par>
                                <p:cTn id="23" presetID="2" presetClass="entr" presetSubtype="2"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1+#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childTnLst>
                                </p:cTn>
                              </p:par>
                            </p:childTnLst>
                          </p:cTn>
                        </p:par>
                        <p:par>
                          <p:cTn id="31" fill="hold">
                            <p:stCondLst>
                              <p:cond delay="50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10"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400110"/>
          </a:xfrm>
          <a:prstGeom prst="rect">
            <a:avLst/>
          </a:prstGeom>
        </p:spPr>
        <p:txBody>
          <a:bodyPr wrap="square">
            <a:spAutoFit/>
          </a:bodyPr>
          <a:lstStyle/>
          <a:p>
            <a:pPr>
              <a:defRPr/>
            </a:pPr>
            <a:r>
              <a:rPr lang="zh-CN" altLang="en-US" sz="2000" b="1" dirty="0">
                <a:solidFill>
                  <a:schemeClr val="bg1"/>
                </a:solidFill>
              </a:rPr>
              <a:t>系统架构原则</a:t>
            </a:r>
            <a:endParaRPr lang="zh-CN" altLang="en-US" sz="2000" dirty="0">
              <a:solidFill>
                <a:schemeClr val="bg1"/>
              </a:solidFill>
            </a:endParaRPr>
          </a:p>
        </p:txBody>
      </p:sp>
      <p:grpSp>
        <p:nvGrpSpPr>
          <p:cNvPr id="7" name="组合 6"/>
          <p:cNvGrpSpPr/>
          <p:nvPr/>
        </p:nvGrpSpPr>
        <p:grpSpPr>
          <a:xfrm>
            <a:off x="630085" y="1203598"/>
            <a:ext cx="1440160" cy="1440160"/>
            <a:chOff x="630085" y="1203598"/>
            <a:chExt cx="1440160" cy="1440160"/>
          </a:xfrm>
        </p:grpSpPr>
        <p:sp>
          <p:nvSpPr>
            <p:cNvPr id="3" name="椭圆 2"/>
            <p:cNvSpPr/>
            <p:nvPr/>
          </p:nvSpPr>
          <p:spPr>
            <a:xfrm>
              <a:off x="630085" y="1203598"/>
              <a:ext cx="1440160" cy="144016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3" descr="C:\Users\Jonahs\Dropbox\Projects SCOTT\MEET Windows Azure\source\Background\tile-icon-bigdata.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1700" y="1485327"/>
              <a:ext cx="876930" cy="876702"/>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2627784" y="1581929"/>
            <a:ext cx="5256584" cy="328551"/>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架构工作要围绕着这些能够使系统变得优雅的属性来进行</a:t>
            </a:r>
            <a:endPar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6" name="矩形 5"/>
          <p:cNvSpPr/>
          <p:nvPr/>
        </p:nvSpPr>
        <p:spPr>
          <a:xfrm>
            <a:off x="2267744" y="1203598"/>
            <a:ext cx="1114408" cy="369332"/>
          </a:xfrm>
          <a:prstGeom prst="rect">
            <a:avLst/>
          </a:prstGeom>
        </p:spPr>
        <p:txBody>
          <a:bodyPr wrap="none">
            <a:spAutoFit/>
          </a:bodyPr>
          <a:lstStyle/>
          <a:p>
            <a:r>
              <a:rPr lang="zh-CN" altLang="en-US" b="1" dirty="0">
                <a:solidFill>
                  <a:schemeClr val="accent6">
                    <a:lumMod val="75000"/>
                  </a:schemeClr>
                </a:solidFill>
                <a:latin typeface="黑体" panose="02010609060101010101" pitchFamily="49" charset="-122"/>
                <a:ea typeface="黑体" panose="02010609060101010101" pitchFamily="49" charset="-122"/>
              </a:rPr>
              <a:t>优雅原则</a:t>
            </a:r>
            <a:endParaRPr lang="zh-CN" altLang="en-US" b="1" dirty="0">
              <a:solidFill>
                <a:schemeClr val="accent6">
                  <a:lumMod val="75000"/>
                </a:schemeClr>
              </a:solidFill>
              <a:latin typeface="黑体" panose="02010609060101010101" pitchFamily="49" charset="-122"/>
              <a:ea typeface="黑体" panose="02010609060101010101" pitchFamily="49" charset="-122"/>
            </a:endParaRPr>
          </a:p>
        </p:txBody>
      </p:sp>
      <p:grpSp>
        <p:nvGrpSpPr>
          <p:cNvPr id="12" name="组合 11"/>
          <p:cNvGrpSpPr/>
          <p:nvPr/>
        </p:nvGrpSpPr>
        <p:grpSpPr>
          <a:xfrm>
            <a:off x="6804248" y="3219822"/>
            <a:ext cx="1080120" cy="1080120"/>
            <a:chOff x="6804248" y="3219822"/>
            <a:chExt cx="1080120" cy="1080120"/>
          </a:xfrm>
        </p:grpSpPr>
        <p:sp>
          <p:nvSpPr>
            <p:cNvPr id="8" name="椭圆 7"/>
            <p:cNvSpPr/>
            <p:nvPr/>
          </p:nvSpPr>
          <p:spPr>
            <a:xfrm>
              <a:off x="6804248" y="3219822"/>
              <a:ext cx="1080120" cy="108012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4"/>
            <p:cNvSpPr>
              <a:spLocks noEditPoints="1"/>
            </p:cNvSpPr>
            <p:nvPr/>
          </p:nvSpPr>
          <p:spPr bwMode="black">
            <a:xfrm>
              <a:off x="7126472" y="3566406"/>
              <a:ext cx="501595" cy="445504"/>
            </a:xfrm>
            <a:custGeom>
              <a:avLst/>
              <a:gdLst>
                <a:gd name="T0" fmla="*/ 195 w 300"/>
                <a:gd name="T1" fmla="*/ 217 h 266"/>
                <a:gd name="T2" fmla="*/ 196 w 300"/>
                <a:gd name="T3" fmla="*/ 227 h 266"/>
                <a:gd name="T4" fmla="*/ 149 w 300"/>
                <a:gd name="T5" fmla="*/ 266 h 266"/>
                <a:gd name="T6" fmla="*/ 8 w 300"/>
                <a:gd name="T7" fmla="*/ 116 h 266"/>
                <a:gd name="T8" fmla="*/ 0 w 300"/>
                <a:gd name="T9" fmla="*/ 78 h 266"/>
                <a:gd name="T10" fmla="*/ 78 w 300"/>
                <a:gd name="T11" fmla="*/ 0 h 266"/>
                <a:gd name="T12" fmla="*/ 150 w 300"/>
                <a:gd name="T13" fmla="*/ 48 h 266"/>
                <a:gd name="T14" fmla="*/ 222 w 300"/>
                <a:gd name="T15" fmla="*/ 0 h 266"/>
                <a:gd name="T16" fmla="*/ 300 w 300"/>
                <a:gd name="T17" fmla="*/ 78 h 266"/>
                <a:gd name="T18" fmla="*/ 292 w 300"/>
                <a:gd name="T19" fmla="*/ 116 h 266"/>
                <a:gd name="T20" fmla="*/ 262 w 300"/>
                <a:gd name="T21" fmla="*/ 162 h 266"/>
                <a:gd name="T22" fmla="*/ 251 w 300"/>
                <a:gd name="T23" fmla="*/ 161 h 266"/>
                <a:gd name="T24" fmla="*/ 195 w 300"/>
                <a:gd name="T25" fmla="*/ 217 h 266"/>
                <a:gd name="T26" fmla="*/ 257 w 300"/>
                <a:gd name="T27" fmla="*/ 211 h 266"/>
                <a:gd name="T28" fmla="*/ 275 w 300"/>
                <a:gd name="T29" fmla="*/ 211 h 266"/>
                <a:gd name="T30" fmla="*/ 275 w 300"/>
                <a:gd name="T31" fmla="*/ 223 h 266"/>
                <a:gd name="T32" fmla="*/ 257 w 300"/>
                <a:gd name="T33" fmla="*/ 223 h 266"/>
                <a:gd name="T34" fmla="*/ 257 w 300"/>
                <a:gd name="T35" fmla="*/ 241 h 266"/>
                <a:gd name="T36" fmla="*/ 245 w 300"/>
                <a:gd name="T37" fmla="*/ 241 h 266"/>
                <a:gd name="T38" fmla="*/ 245 w 300"/>
                <a:gd name="T39" fmla="*/ 223 h 266"/>
                <a:gd name="T40" fmla="*/ 227 w 300"/>
                <a:gd name="T41" fmla="*/ 223 h 266"/>
                <a:gd name="T42" fmla="*/ 227 w 300"/>
                <a:gd name="T43" fmla="*/ 211 h 266"/>
                <a:gd name="T44" fmla="*/ 245 w 300"/>
                <a:gd name="T45" fmla="*/ 211 h 266"/>
                <a:gd name="T46" fmla="*/ 245 w 300"/>
                <a:gd name="T47" fmla="*/ 193 h 266"/>
                <a:gd name="T48" fmla="*/ 257 w 300"/>
                <a:gd name="T49" fmla="*/ 193 h 266"/>
                <a:gd name="T50" fmla="*/ 257 w 300"/>
                <a:gd name="T51" fmla="*/ 211 h 266"/>
                <a:gd name="T52" fmla="*/ 251 w 300"/>
                <a:gd name="T53" fmla="*/ 258 h 266"/>
                <a:gd name="T54" fmla="*/ 210 w 300"/>
                <a:gd name="T55" fmla="*/ 217 h 266"/>
                <a:gd name="T56" fmla="*/ 251 w 300"/>
                <a:gd name="T57" fmla="*/ 176 h 266"/>
                <a:gd name="T58" fmla="*/ 293 w 300"/>
                <a:gd name="T59" fmla="*/ 217 h 266"/>
                <a:gd name="T60" fmla="*/ 251 w 300"/>
                <a:gd name="T61" fmla="*/ 258 h 266"/>
                <a:gd name="T62" fmla="*/ 251 w 300"/>
                <a:gd name="T63" fmla="*/ 168 h 266"/>
                <a:gd name="T64" fmla="*/ 203 w 300"/>
                <a:gd name="T65" fmla="*/ 217 h 266"/>
                <a:gd name="T66" fmla="*/ 251 w 300"/>
                <a:gd name="T67" fmla="*/ 266 h 266"/>
                <a:gd name="T68" fmla="*/ 300 w 300"/>
                <a:gd name="T69" fmla="*/ 217 h 266"/>
                <a:gd name="T70" fmla="*/ 251 w 300"/>
                <a:gd name="T71" fmla="*/ 168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 h="266">
                  <a:moveTo>
                    <a:pt x="195" y="217"/>
                  </a:moveTo>
                  <a:cubicBezTo>
                    <a:pt x="195" y="221"/>
                    <a:pt x="195" y="224"/>
                    <a:pt x="196" y="227"/>
                  </a:cubicBezTo>
                  <a:cubicBezTo>
                    <a:pt x="170" y="250"/>
                    <a:pt x="149" y="266"/>
                    <a:pt x="149" y="266"/>
                  </a:cubicBezTo>
                  <a:cubicBezTo>
                    <a:pt x="149" y="266"/>
                    <a:pt x="32" y="176"/>
                    <a:pt x="8" y="116"/>
                  </a:cubicBezTo>
                  <a:cubicBezTo>
                    <a:pt x="4" y="106"/>
                    <a:pt x="0" y="90"/>
                    <a:pt x="0" y="78"/>
                  </a:cubicBezTo>
                  <a:cubicBezTo>
                    <a:pt x="0" y="35"/>
                    <a:pt x="35" y="0"/>
                    <a:pt x="78" y="0"/>
                  </a:cubicBezTo>
                  <a:cubicBezTo>
                    <a:pt x="110" y="0"/>
                    <a:pt x="138" y="20"/>
                    <a:pt x="150" y="48"/>
                  </a:cubicBezTo>
                  <a:cubicBezTo>
                    <a:pt x="162" y="20"/>
                    <a:pt x="190" y="0"/>
                    <a:pt x="222" y="0"/>
                  </a:cubicBezTo>
                  <a:cubicBezTo>
                    <a:pt x="265" y="0"/>
                    <a:pt x="300" y="35"/>
                    <a:pt x="300" y="78"/>
                  </a:cubicBezTo>
                  <a:cubicBezTo>
                    <a:pt x="300" y="91"/>
                    <a:pt x="296" y="106"/>
                    <a:pt x="292" y="116"/>
                  </a:cubicBezTo>
                  <a:cubicBezTo>
                    <a:pt x="287" y="130"/>
                    <a:pt x="275" y="146"/>
                    <a:pt x="262" y="162"/>
                  </a:cubicBezTo>
                  <a:cubicBezTo>
                    <a:pt x="258" y="161"/>
                    <a:pt x="255" y="161"/>
                    <a:pt x="251" y="161"/>
                  </a:cubicBezTo>
                  <a:cubicBezTo>
                    <a:pt x="220" y="161"/>
                    <a:pt x="195" y="186"/>
                    <a:pt x="195" y="217"/>
                  </a:cubicBezTo>
                  <a:close/>
                  <a:moveTo>
                    <a:pt x="257" y="211"/>
                  </a:moveTo>
                  <a:cubicBezTo>
                    <a:pt x="275" y="211"/>
                    <a:pt x="275" y="211"/>
                    <a:pt x="275" y="211"/>
                  </a:cubicBezTo>
                  <a:cubicBezTo>
                    <a:pt x="275" y="223"/>
                    <a:pt x="275" y="223"/>
                    <a:pt x="275" y="223"/>
                  </a:cubicBezTo>
                  <a:cubicBezTo>
                    <a:pt x="257" y="223"/>
                    <a:pt x="257" y="223"/>
                    <a:pt x="257" y="223"/>
                  </a:cubicBezTo>
                  <a:cubicBezTo>
                    <a:pt x="257" y="241"/>
                    <a:pt x="257" y="241"/>
                    <a:pt x="257" y="241"/>
                  </a:cubicBezTo>
                  <a:cubicBezTo>
                    <a:pt x="245" y="241"/>
                    <a:pt x="245" y="241"/>
                    <a:pt x="245" y="241"/>
                  </a:cubicBezTo>
                  <a:cubicBezTo>
                    <a:pt x="245" y="223"/>
                    <a:pt x="245" y="223"/>
                    <a:pt x="245" y="223"/>
                  </a:cubicBezTo>
                  <a:cubicBezTo>
                    <a:pt x="227" y="223"/>
                    <a:pt x="227" y="223"/>
                    <a:pt x="227" y="223"/>
                  </a:cubicBezTo>
                  <a:cubicBezTo>
                    <a:pt x="227" y="211"/>
                    <a:pt x="227" y="211"/>
                    <a:pt x="227" y="211"/>
                  </a:cubicBezTo>
                  <a:cubicBezTo>
                    <a:pt x="245" y="211"/>
                    <a:pt x="245" y="211"/>
                    <a:pt x="245" y="211"/>
                  </a:cubicBezTo>
                  <a:cubicBezTo>
                    <a:pt x="245" y="193"/>
                    <a:pt x="245" y="193"/>
                    <a:pt x="245" y="193"/>
                  </a:cubicBezTo>
                  <a:cubicBezTo>
                    <a:pt x="257" y="193"/>
                    <a:pt x="257" y="193"/>
                    <a:pt x="257" y="193"/>
                  </a:cubicBezTo>
                  <a:lnTo>
                    <a:pt x="257" y="211"/>
                  </a:lnTo>
                  <a:close/>
                  <a:moveTo>
                    <a:pt x="251" y="258"/>
                  </a:moveTo>
                  <a:cubicBezTo>
                    <a:pt x="229" y="258"/>
                    <a:pt x="210" y="240"/>
                    <a:pt x="210" y="217"/>
                  </a:cubicBezTo>
                  <a:cubicBezTo>
                    <a:pt x="210" y="194"/>
                    <a:pt x="229" y="176"/>
                    <a:pt x="251" y="176"/>
                  </a:cubicBezTo>
                  <a:cubicBezTo>
                    <a:pt x="274" y="176"/>
                    <a:pt x="293" y="194"/>
                    <a:pt x="293" y="217"/>
                  </a:cubicBezTo>
                  <a:cubicBezTo>
                    <a:pt x="293" y="240"/>
                    <a:pt x="274" y="258"/>
                    <a:pt x="251" y="258"/>
                  </a:cubicBezTo>
                  <a:close/>
                  <a:moveTo>
                    <a:pt x="251" y="168"/>
                  </a:moveTo>
                  <a:cubicBezTo>
                    <a:pt x="224" y="168"/>
                    <a:pt x="203" y="190"/>
                    <a:pt x="203" y="217"/>
                  </a:cubicBezTo>
                  <a:cubicBezTo>
                    <a:pt x="203" y="244"/>
                    <a:pt x="224" y="266"/>
                    <a:pt x="251" y="266"/>
                  </a:cubicBezTo>
                  <a:cubicBezTo>
                    <a:pt x="278" y="266"/>
                    <a:pt x="300" y="244"/>
                    <a:pt x="300" y="217"/>
                  </a:cubicBezTo>
                  <a:cubicBezTo>
                    <a:pt x="300" y="190"/>
                    <a:pt x="278" y="168"/>
                    <a:pt x="251" y="168"/>
                  </a:cubicBezTo>
                  <a:close/>
                </a:path>
              </a:pathLst>
            </a:custGeom>
            <a:solidFill>
              <a:schemeClr val="bg1"/>
            </a:solidFill>
            <a:ln>
              <a:noFill/>
            </a:ln>
          </p:spPr>
          <p:txBody>
            <a:bodyPr vert="horz" wrap="square" lIns="83943" tIns="41972" rIns="83943" bIns="41972"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1400">
                <a:latin typeface="Segoe UI" pitchFamily="34" charset="0"/>
              </a:endParaRPr>
            </a:p>
          </p:txBody>
        </p:sp>
      </p:grpSp>
      <p:sp>
        <p:nvSpPr>
          <p:cNvPr id="10" name="TextBox 9"/>
          <p:cNvSpPr txBox="1"/>
          <p:nvPr/>
        </p:nvSpPr>
        <p:spPr>
          <a:xfrm>
            <a:off x="1403648" y="3258243"/>
            <a:ext cx="5256584" cy="328551"/>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设计系统的组织，总是会产生出与该组织的沟通结构相同的设计</a:t>
            </a:r>
            <a:endPar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11" name="矩形 10"/>
          <p:cNvSpPr/>
          <p:nvPr/>
        </p:nvSpPr>
        <p:spPr>
          <a:xfrm>
            <a:off x="1043608" y="2879912"/>
            <a:ext cx="1351652" cy="369332"/>
          </a:xfrm>
          <a:prstGeom prst="rect">
            <a:avLst/>
          </a:prstGeom>
        </p:spPr>
        <p:txBody>
          <a:bodyPr wrap="none">
            <a:spAutoFit/>
          </a:bodyPr>
          <a:lstStyle/>
          <a:p>
            <a:r>
              <a:rPr lang="en-US" altLang="zh-CN" b="1" dirty="0">
                <a:solidFill>
                  <a:srgbClr val="31859C"/>
                </a:solidFill>
                <a:latin typeface="黑体" panose="02010609060101010101" pitchFamily="49" charset="-122"/>
                <a:ea typeface="黑体" panose="02010609060101010101" pitchFamily="49" charset="-122"/>
              </a:rPr>
              <a:t>Conway</a:t>
            </a:r>
            <a:r>
              <a:rPr lang="zh-CN" altLang="en-US" b="1" dirty="0">
                <a:solidFill>
                  <a:srgbClr val="31859C"/>
                </a:solidFill>
                <a:latin typeface="黑体" panose="02010609060101010101" pitchFamily="49" charset="-122"/>
                <a:ea typeface="黑体" panose="02010609060101010101" pitchFamily="49" charset="-122"/>
              </a:rPr>
              <a:t>定律</a:t>
            </a:r>
            <a:endParaRPr lang="zh-CN" altLang="en-US" b="1" dirty="0">
              <a:solidFill>
                <a:srgbClr val="31859C"/>
              </a:solidFill>
              <a:latin typeface="黑体" panose="02010609060101010101" pitchFamily="49" charset="-122"/>
              <a:ea typeface="黑体" panose="02010609060101010101" pitchFamily="49" charset="-122"/>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childTnLst>
                                </p:cTn>
                              </p:par>
                            </p:childTnLst>
                          </p:cTn>
                        </p:par>
                        <p:par>
                          <p:cTn id="22" fill="hold">
                            <p:stCondLst>
                              <p:cond delay="3500"/>
                            </p:stCondLst>
                            <p:childTnLst>
                              <p:par>
                                <p:cTn id="23" presetID="2" presetClass="entr" presetSubtype="2"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1+#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childTnLst>
                                </p:cTn>
                              </p:par>
                            </p:childTnLst>
                          </p:cTn>
                        </p:par>
                        <p:par>
                          <p:cTn id="31" fill="hold">
                            <p:stCondLst>
                              <p:cond delay="50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10"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8" y="2108726"/>
            <a:ext cx="1755994" cy="523220"/>
          </a:xfrm>
          <a:prstGeom prst="rect">
            <a:avLst/>
          </a:prstGeom>
          <a:solidFill>
            <a:schemeClr val="accent6">
              <a:lumMod val="75000"/>
            </a:schemeClr>
          </a:solidFill>
        </p:spPr>
        <p:txBody>
          <a:bodyPr wrap="none" rtlCol="0">
            <a:spAutoFit/>
          </a:bodyPr>
          <a:lstStyle/>
          <a:p>
            <a:r>
              <a:rPr lang="en-US" altLang="zh-CN" sz="2800" dirty="0">
                <a:solidFill>
                  <a:schemeClr val="bg2">
                    <a:lumMod val="90000"/>
                  </a:schemeClr>
                </a:solidFill>
                <a:latin typeface="微软雅黑" pitchFamily="34" charset="-122"/>
                <a:ea typeface="微软雅黑" pitchFamily="34" charset="-122"/>
              </a:rPr>
              <a:t>Part Four</a:t>
            </a:r>
            <a:endParaRPr lang="zh-CN" altLang="en-US" sz="2800" dirty="0">
              <a:solidFill>
                <a:schemeClr val="bg2">
                  <a:lumMod val="90000"/>
                </a:schemeClr>
              </a:solidFill>
              <a:latin typeface="微软雅黑" pitchFamily="34" charset="-122"/>
              <a:ea typeface="微软雅黑" pitchFamily="34" charset="-122"/>
            </a:endParaRPr>
          </a:p>
        </p:txBody>
      </p:sp>
      <p:sp>
        <p:nvSpPr>
          <p:cNvPr id="5" name="TextBox 4"/>
          <p:cNvSpPr txBox="1"/>
          <p:nvPr/>
        </p:nvSpPr>
        <p:spPr>
          <a:xfrm>
            <a:off x="3955627" y="2578594"/>
            <a:ext cx="3486315" cy="584775"/>
          </a:xfrm>
          <a:prstGeom prst="rect">
            <a:avLst/>
          </a:prstGeom>
          <a:noFill/>
        </p:spPr>
        <p:txBody>
          <a:bodyPr wrap="square" rtlCol="0">
            <a:spAutoFit/>
          </a:bodyPr>
          <a:lstStyle/>
          <a:p>
            <a:pPr lvl="0"/>
            <a:r>
              <a:rPr lang="zh-CN" altLang="en-US" sz="3200" dirty="0">
                <a:solidFill>
                  <a:srgbClr val="F79646">
                    <a:lumMod val="75000"/>
                  </a:srgbClr>
                </a:solidFill>
                <a:latin typeface="黑体" panose="02010609060101010101" pitchFamily="49" charset="-122"/>
                <a:ea typeface="黑体" panose="02010609060101010101" pitchFamily="49" charset="-122"/>
              </a:rPr>
              <a:t>如何做架构决策</a:t>
            </a:r>
            <a:endParaRPr lang="zh-CN" altLang="en-US" sz="3200" dirty="0">
              <a:solidFill>
                <a:srgbClr val="F79646">
                  <a:lumMod val="75000"/>
                </a:srgbClr>
              </a:solidFill>
              <a:latin typeface="黑体" panose="02010609060101010101" pitchFamily="49" charset="-122"/>
              <a:ea typeface="黑体" panose="02010609060101010101" pitchFamily="49" charset="-122"/>
            </a:endParaRPr>
          </a:p>
        </p:txBody>
      </p:sp>
      <p:sp>
        <p:nvSpPr>
          <p:cNvPr id="6" name="TextBox 5"/>
          <p:cNvSpPr txBox="1"/>
          <p:nvPr/>
        </p:nvSpPr>
        <p:spPr>
          <a:xfrm>
            <a:off x="2161907" y="1814842"/>
            <a:ext cx="1762021" cy="1569660"/>
          </a:xfrm>
          <a:prstGeom prst="rect">
            <a:avLst/>
          </a:prstGeom>
          <a:noFill/>
        </p:spPr>
        <p:txBody>
          <a:bodyPr wrap="none" rtlCol="0">
            <a:spAutoFit/>
          </a:bodyPr>
          <a:lstStyle/>
          <a:p>
            <a:r>
              <a:rPr lang="en-US" altLang="zh-CN" sz="9600" b="1" dirty="0">
                <a:solidFill>
                  <a:srgbClr val="FFFFFF"/>
                </a:solidFill>
                <a:latin typeface="Kozuka Mincho Pr6N H" pitchFamily="18" charset="-128"/>
                <a:ea typeface="Kozuka Mincho Pr6N H" pitchFamily="18" charset="-128"/>
              </a:rPr>
              <a:t>04</a:t>
            </a:r>
            <a:endParaRPr lang="zh-CN" altLang="en-US" sz="9600" b="1" dirty="0">
              <a:solidFill>
                <a:srgbClr val="FFFFFF"/>
              </a:solidFill>
              <a:latin typeface="Kozuka Mincho Pr6N H" pitchFamily="18" charset="-128"/>
              <a:ea typeface="Kozuka Mincho Pr6N H" pitchFamily="18" charset="-128"/>
            </a:endParaRPr>
          </a:p>
        </p:txBody>
      </p:sp>
      <p:cxnSp>
        <p:nvCxnSpPr>
          <p:cNvPr id="7" name="直接连接符 6"/>
          <p:cNvCxnSpPr/>
          <p:nvPr/>
        </p:nvCxnSpPr>
        <p:spPr>
          <a:xfrm>
            <a:off x="2312320" y="3167467"/>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12320" y="1819681"/>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anim calcmode="lin" valueType="num">
                                      <p:cBhvr>
                                        <p:cTn id="13" dur="750" fill="hold"/>
                                        <p:tgtEl>
                                          <p:spTgt spid="8"/>
                                        </p:tgtEl>
                                        <p:attrNameLst>
                                          <p:attrName>ppt_x</p:attrName>
                                        </p:attrNameLst>
                                      </p:cBhvr>
                                      <p:tavLst>
                                        <p:tav tm="0">
                                          <p:val>
                                            <p:strVal val="#ppt_x"/>
                                          </p:val>
                                        </p:tav>
                                        <p:tav tm="100000">
                                          <p:val>
                                            <p:strVal val="#ppt_x"/>
                                          </p:val>
                                        </p:tav>
                                      </p:tavLst>
                                    </p:anim>
                                    <p:anim calcmode="lin" valueType="num">
                                      <p:cBhvr>
                                        <p:cTn id="14" dur="75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1000"/>
                                        <p:tgtEl>
                                          <p:spTgt spid="6"/>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par>
                          <p:cTn id="23" fill="hold">
                            <p:stCondLst>
                              <p:cond delay="3000"/>
                            </p:stCondLst>
                            <p:childTnLst>
                              <p:par>
                                <p:cTn id="24" presetID="47"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400110"/>
          </a:xfrm>
          <a:prstGeom prst="rect">
            <a:avLst/>
          </a:prstGeom>
        </p:spPr>
        <p:txBody>
          <a:bodyPr wrap="square">
            <a:spAutoFit/>
          </a:bodyPr>
          <a:lstStyle/>
          <a:p>
            <a:pPr>
              <a:defRPr/>
            </a:pPr>
            <a:r>
              <a:rPr lang="zh-CN" altLang="en-US" sz="2000" b="1" dirty="0">
                <a:solidFill>
                  <a:schemeClr val="bg1"/>
                </a:solidFill>
              </a:rPr>
              <a:t>做决策的时候考虑的经验</a:t>
            </a:r>
            <a:endParaRPr lang="zh-CN" altLang="en-US" sz="2000" b="1" dirty="0">
              <a:solidFill>
                <a:schemeClr val="bg1"/>
              </a:solidFill>
            </a:endParaRPr>
          </a:p>
        </p:txBody>
      </p:sp>
      <p:grpSp>
        <p:nvGrpSpPr>
          <p:cNvPr id="26" name="组合 25"/>
          <p:cNvGrpSpPr/>
          <p:nvPr/>
        </p:nvGrpSpPr>
        <p:grpSpPr>
          <a:xfrm>
            <a:off x="5949568" y="1995686"/>
            <a:ext cx="2169656" cy="1512168"/>
            <a:chOff x="5949568" y="1995686"/>
            <a:chExt cx="2169656" cy="1512168"/>
          </a:xfrm>
        </p:grpSpPr>
        <p:sp>
          <p:nvSpPr>
            <p:cNvPr id="15" name="矩形标注 14"/>
            <p:cNvSpPr/>
            <p:nvPr/>
          </p:nvSpPr>
          <p:spPr>
            <a:xfrm>
              <a:off x="5949568" y="1995686"/>
              <a:ext cx="2169656" cy="1512168"/>
            </a:xfrm>
            <a:prstGeom prst="wedgeRectCallout">
              <a:avLst>
                <a:gd name="adj1" fmla="val -49591"/>
                <a:gd name="adj2" fmla="val 74594"/>
              </a:avLst>
            </a:prstGeom>
            <a:solidFill>
              <a:srgbClr val="F2F2F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5949568" y="2493558"/>
              <a:ext cx="2169656" cy="516423"/>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决策模型只应该包含架构方面的决策</a:t>
              </a:r>
              <a:endPar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pic>
          <p:nvPicPr>
            <p:cNvPr id="3074" name="Picture 2" descr="C:\Documents and Settings\Administrator\桌面\睿泰集团员工培养计划-解决方案部-JYY\其他\PPT素材\图标\平面小图标\2\504786.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40352" y="3139070"/>
              <a:ext cx="304800" cy="304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组合 24"/>
          <p:cNvGrpSpPr/>
          <p:nvPr/>
        </p:nvGrpSpPr>
        <p:grpSpPr>
          <a:xfrm>
            <a:off x="3158263" y="1220604"/>
            <a:ext cx="2177632" cy="1512168"/>
            <a:chOff x="3158263" y="1220604"/>
            <a:chExt cx="2177632" cy="1512168"/>
          </a:xfrm>
        </p:grpSpPr>
        <p:sp>
          <p:nvSpPr>
            <p:cNvPr id="14" name="矩形标注 13"/>
            <p:cNvSpPr/>
            <p:nvPr/>
          </p:nvSpPr>
          <p:spPr>
            <a:xfrm>
              <a:off x="3166239" y="1220604"/>
              <a:ext cx="2169656" cy="1512168"/>
            </a:xfrm>
            <a:prstGeom prst="wedgeRectCallout">
              <a:avLst>
                <a:gd name="adj1" fmla="val 983"/>
                <a:gd name="adj2" fmla="val 75305"/>
              </a:avLst>
            </a:prstGeom>
            <a:solidFill>
              <a:srgbClr val="F2F2F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158263" y="1685549"/>
              <a:ext cx="2169656" cy="516423"/>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决策应该要能够大幅度地影响评估架构所用的衡量指标</a:t>
              </a:r>
              <a:endPar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pic>
          <p:nvPicPr>
            <p:cNvPr id="3075" name="Picture 3" descr="C:\Documents and Settings\Administrator\桌面\睿泰集团员工培养计划-解决方案部-JYY\其他\PPT素材\图标\平面小图标\2\5047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7190" y="2389007"/>
              <a:ext cx="304800" cy="304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组合 20"/>
          <p:cNvGrpSpPr/>
          <p:nvPr/>
        </p:nvGrpSpPr>
        <p:grpSpPr>
          <a:xfrm>
            <a:off x="600411" y="1995686"/>
            <a:ext cx="2180805" cy="1512168"/>
            <a:chOff x="600411" y="1995686"/>
            <a:chExt cx="2180805" cy="1512168"/>
          </a:xfrm>
        </p:grpSpPr>
        <p:sp>
          <p:nvSpPr>
            <p:cNvPr id="13" name="矩形标注 12"/>
            <p:cNvSpPr/>
            <p:nvPr/>
          </p:nvSpPr>
          <p:spPr>
            <a:xfrm>
              <a:off x="611560" y="1995686"/>
              <a:ext cx="2169656" cy="1512168"/>
            </a:xfrm>
            <a:prstGeom prst="wedgeRectCallout">
              <a:avLst>
                <a:gd name="adj1" fmla="val 49078"/>
                <a:gd name="adj2" fmla="val 69614"/>
              </a:avLst>
            </a:prstGeom>
            <a:solidFill>
              <a:srgbClr val="F2F2F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00411" y="2424430"/>
              <a:ext cx="2169656" cy="516423"/>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谨慎地给待考虑的架构空间划定边界</a:t>
              </a:r>
              <a:endParaRPr lang="zh-CN" altLang="en-US" sz="12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pic>
          <p:nvPicPr>
            <p:cNvPr id="3076" name="Picture 4" descr="C:\Documents and Settings\Administrator\桌面\睿泰集团员工培养计划-解决方案部-JYY\其他\PPT素材\图标\平面小图标\2\5047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634" y="3168214"/>
              <a:ext cx="304800" cy="304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组合 19"/>
          <p:cNvGrpSpPr/>
          <p:nvPr/>
        </p:nvGrpSpPr>
        <p:grpSpPr>
          <a:xfrm>
            <a:off x="2763186" y="3147815"/>
            <a:ext cx="3175624" cy="3179111"/>
            <a:chOff x="2763186" y="3147815"/>
            <a:chExt cx="3175624" cy="3179111"/>
          </a:xfrm>
        </p:grpSpPr>
        <p:grpSp>
          <p:nvGrpSpPr>
            <p:cNvPr id="19" name="组合 18"/>
            <p:cNvGrpSpPr/>
            <p:nvPr/>
          </p:nvGrpSpPr>
          <p:grpSpPr>
            <a:xfrm>
              <a:off x="2763186" y="3147815"/>
              <a:ext cx="3175624" cy="3179111"/>
              <a:chOff x="2763186" y="3147815"/>
              <a:chExt cx="3175624" cy="3179111"/>
            </a:xfrm>
          </p:grpSpPr>
          <p:sp>
            <p:nvSpPr>
              <p:cNvPr id="11" name="饼形 10"/>
              <p:cNvSpPr/>
              <p:nvPr/>
            </p:nvSpPr>
            <p:spPr>
              <a:xfrm rot="5400000">
                <a:off x="2770458" y="3158574"/>
                <a:ext cx="3168352" cy="3168352"/>
              </a:xfrm>
              <a:prstGeom prst="pie">
                <a:avLst>
                  <a:gd name="adj1" fmla="val 12698271"/>
                  <a:gd name="adj2" fmla="val 1620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饼形 9"/>
              <p:cNvSpPr/>
              <p:nvPr/>
            </p:nvSpPr>
            <p:spPr>
              <a:xfrm rot="2700000">
                <a:off x="2763186" y="3147816"/>
                <a:ext cx="3168352" cy="3168352"/>
              </a:xfrm>
              <a:prstGeom prst="pie">
                <a:avLst>
                  <a:gd name="adj1" fmla="val 11647033"/>
                  <a:gd name="adj2" fmla="val 15443818"/>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饼形 8"/>
              <p:cNvSpPr/>
              <p:nvPr/>
            </p:nvSpPr>
            <p:spPr>
              <a:xfrm rot="20509694">
                <a:off x="2763186" y="3147815"/>
                <a:ext cx="3168352" cy="3168352"/>
              </a:xfrm>
              <a:prstGeom prst="pie">
                <a:avLst>
                  <a:gd name="adj1" fmla="val 11911485"/>
                  <a:gd name="adj2" fmla="val 15429133"/>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弦形 3"/>
              <p:cNvSpPr/>
              <p:nvPr/>
            </p:nvSpPr>
            <p:spPr>
              <a:xfrm rot="8414785">
                <a:off x="3109284" y="3592650"/>
                <a:ext cx="2512216" cy="2536285"/>
              </a:xfrm>
              <a:prstGeom prst="chord">
                <a:avLst>
                  <a:gd name="adj1" fmla="val 2753391"/>
                  <a:gd name="adj2" fmla="val 12839027"/>
                </a:avLst>
              </a:prstGeom>
              <a:solidFill>
                <a:schemeClr val="bg1">
                  <a:lumMod val="6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endParaRPr>
              </a:p>
            </p:txBody>
          </p:sp>
          <p:sp>
            <p:nvSpPr>
              <p:cNvPr id="12" name="矩形 11"/>
              <p:cNvSpPr/>
              <p:nvPr/>
            </p:nvSpPr>
            <p:spPr>
              <a:xfrm>
                <a:off x="4074902" y="4206754"/>
                <a:ext cx="842440" cy="369332"/>
              </a:xfrm>
              <a:prstGeom prst="rect">
                <a:avLst/>
              </a:prstGeom>
              <a:noFill/>
            </p:spPr>
            <p:txBody>
              <a:bodyPr wrap="square">
                <a:spAutoFit/>
              </a:bodyPr>
              <a:lstStyle/>
              <a:p>
                <a:r>
                  <a:rPr lang="zh-CN" altLang="en-US" b="1" dirty="0">
                    <a:solidFill>
                      <a:schemeClr val="accent6">
                        <a:lumMod val="75000"/>
                      </a:schemeClr>
                    </a:solidFill>
                  </a:rPr>
                  <a:t>经验</a:t>
                </a:r>
                <a:endParaRPr lang="zh-CN" altLang="en-US" b="1" dirty="0">
                  <a:solidFill>
                    <a:schemeClr val="accent6">
                      <a:lumMod val="75000"/>
                    </a:schemeClr>
                  </a:solidFill>
                </a:endParaRPr>
              </a:p>
            </p:txBody>
          </p:sp>
        </p:grpSp>
        <p:sp>
          <p:nvSpPr>
            <p:cNvPr id="22" name="TextBox 21"/>
            <p:cNvSpPr txBox="1"/>
            <p:nvPr/>
          </p:nvSpPr>
          <p:spPr>
            <a:xfrm>
              <a:off x="2887494" y="3806644"/>
              <a:ext cx="503536" cy="400110"/>
            </a:xfrm>
            <a:prstGeom prst="rect">
              <a:avLst/>
            </a:prstGeom>
            <a:noFill/>
          </p:spPr>
          <p:txBody>
            <a:bodyPr wrap="none" rtlCol="0">
              <a:spAutoFit/>
            </a:bodyPr>
            <a:lstStyle/>
            <a:p>
              <a:r>
                <a:rPr lang="en-US" altLang="zh-CN" sz="2000" b="1" dirty="0">
                  <a:solidFill>
                    <a:srgbClr val="FFFFFF"/>
                  </a:solidFill>
                  <a:latin typeface="Broadway" pitchFamily="82" charset="0"/>
                  <a:ea typeface="Kozuka Mincho Pr6N H" pitchFamily="18" charset="-128"/>
                </a:rPr>
                <a:t>01</a:t>
              </a:r>
              <a:endParaRPr lang="zh-CN" altLang="en-US" sz="2000" b="1" dirty="0">
                <a:solidFill>
                  <a:srgbClr val="FFFFFF"/>
                </a:solidFill>
                <a:latin typeface="Broadway" pitchFamily="82" charset="0"/>
                <a:ea typeface="Kozuka Mincho Pr6N H" pitchFamily="18" charset="-128"/>
              </a:endParaRPr>
            </a:p>
          </p:txBody>
        </p:sp>
        <p:sp>
          <p:nvSpPr>
            <p:cNvPr id="23" name="TextBox 22"/>
            <p:cNvSpPr txBox="1"/>
            <p:nvPr/>
          </p:nvSpPr>
          <p:spPr>
            <a:xfrm>
              <a:off x="4068617" y="3150058"/>
              <a:ext cx="518091" cy="400110"/>
            </a:xfrm>
            <a:prstGeom prst="rect">
              <a:avLst/>
            </a:prstGeom>
            <a:noFill/>
          </p:spPr>
          <p:txBody>
            <a:bodyPr wrap="none" rtlCol="0">
              <a:spAutoFit/>
            </a:bodyPr>
            <a:lstStyle/>
            <a:p>
              <a:r>
                <a:rPr lang="en-US" altLang="zh-CN" sz="2000" b="1" dirty="0">
                  <a:solidFill>
                    <a:srgbClr val="FFFFFF"/>
                  </a:solidFill>
                  <a:latin typeface="Broadway" pitchFamily="82" charset="0"/>
                  <a:ea typeface="Kozuka Mincho Pr6N H" pitchFamily="18" charset="-128"/>
                </a:rPr>
                <a:t>02</a:t>
              </a:r>
              <a:endParaRPr lang="zh-CN" altLang="en-US" sz="2000" b="1" dirty="0">
                <a:solidFill>
                  <a:srgbClr val="FFFFFF"/>
                </a:solidFill>
                <a:latin typeface="Broadway" pitchFamily="82" charset="0"/>
                <a:ea typeface="Kozuka Mincho Pr6N H" pitchFamily="18" charset="-128"/>
              </a:endParaRPr>
            </a:p>
          </p:txBody>
        </p:sp>
        <p:sp>
          <p:nvSpPr>
            <p:cNvPr id="24" name="TextBox 23"/>
            <p:cNvSpPr txBox="1"/>
            <p:nvPr/>
          </p:nvSpPr>
          <p:spPr>
            <a:xfrm>
              <a:off x="5284642" y="3806644"/>
              <a:ext cx="518091" cy="400110"/>
            </a:xfrm>
            <a:prstGeom prst="rect">
              <a:avLst/>
            </a:prstGeom>
            <a:noFill/>
          </p:spPr>
          <p:txBody>
            <a:bodyPr wrap="none" rtlCol="0">
              <a:spAutoFit/>
            </a:bodyPr>
            <a:lstStyle/>
            <a:p>
              <a:r>
                <a:rPr lang="en-US" altLang="zh-CN" sz="2000" b="1" dirty="0">
                  <a:solidFill>
                    <a:srgbClr val="FFFFFF"/>
                  </a:solidFill>
                  <a:latin typeface="Broadway" pitchFamily="82" charset="0"/>
                  <a:ea typeface="Kozuka Mincho Pr6N H" pitchFamily="18" charset="-128"/>
                </a:rPr>
                <a:t>03</a:t>
              </a:r>
              <a:endParaRPr lang="zh-CN" altLang="en-US" sz="2000" b="1" dirty="0">
                <a:solidFill>
                  <a:srgbClr val="FFFFFF"/>
                </a:solidFill>
                <a:latin typeface="Broadway" pitchFamily="82" charset="0"/>
                <a:ea typeface="Kozuka Mincho Pr6N H" pitchFamily="18" charset="-128"/>
              </a:endParaRPr>
            </a:p>
          </p:txBody>
        </p:sp>
      </p:gr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750" fill="hold"/>
                                        <p:tgtEl>
                                          <p:spTgt spid="20"/>
                                        </p:tgtEl>
                                        <p:attrNameLst>
                                          <p:attrName>ppt_w</p:attrName>
                                        </p:attrNameLst>
                                      </p:cBhvr>
                                      <p:tavLst>
                                        <p:tav tm="0">
                                          <p:val>
                                            <p:fltVal val="0"/>
                                          </p:val>
                                        </p:tav>
                                        <p:tav tm="100000">
                                          <p:val>
                                            <p:strVal val="#ppt_w"/>
                                          </p:val>
                                        </p:tav>
                                      </p:tavLst>
                                    </p:anim>
                                    <p:anim calcmode="lin" valueType="num">
                                      <p:cBhvr>
                                        <p:cTn id="13" dur="750" fill="hold"/>
                                        <p:tgtEl>
                                          <p:spTgt spid="20"/>
                                        </p:tgtEl>
                                        <p:attrNameLst>
                                          <p:attrName>ppt_h</p:attrName>
                                        </p:attrNameLst>
                                      </p:cBhvr>
                                      <p:tavLst>
                                        <p:tav tm="0">
                                          <p:val>
                                            <p:fltVal val="0"/>
                                          </p:val>
                                        </p:tav>
                                        <p:tav tm="100000">
                                          <p:val>
                                            <p:strVal val="#ppt_h"/>
                                          </p:val>
                                        </p:tav>
                                      </p:tavLst>
                                    </p:anim>
                                    <p:animEffect transition="in" filter="fade">
                                      <p:cBhvr>
                                        <p:cTn id="14" dur="750"/>
                                        <p:tgtEl>
                                          <p:spTgt spid="20"/>
                                        </p:tgtEl>
                                      </p:cBhvr>
                                    </p:animEffect>
                                  </p:childTnLst>
                                </p:cTn>
                              </p:par>
                            </p:childTnLst>
                          </p:cTn>
                        </p:par>
                        <p:par>
                          <p:cTn id="15" fill="hold">
                            <p:stCondLst>
                              <p:cond delay="2000"/>
                            </p:stCondLst>
                            <p:childTnLst>
                              <p:par>
                                <p:cTn id="16" presetID="2" presetClass="entr" presetSubtype="4"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750" fill="hold"/>
                                        <p:tgtEl>
                                          <p:spTgt spid="21"/>
                                        </p:tgtEl>
                                        <p:attrNameLst>
                                          <p:attrName>ppt_x</p:attrName>
                                        </p:attrNameLst>
                                      </p:cBhvr>
                                      <p:tavLst>
                                        <p:tav tm="0">
                                          <p:val>
                                            <p:strVal val="#ppt_x"/>
                                          </p:val>
                                        </p:tav>
                                        <p:tav tm="100000">
                                          <p:val>
                                            <p:strVal val="#ppt_x"/>
                                          </p:val>
                                        </p:tav>
                                      </p:tavLst>
                                    </p:anim>
                                    <p:anim calcmode="lin" valueType="num">
                                      <p:cBhvr additive="base">
                                        <p:cTn id="19" dur="750" fill="hold"/>
                                        <p:tgtEl>
                                          <p:spTgt spid="21"/>
                                        </p:tgtEl>
                                        <p:attrNameLst>
                                          <p:attrName>ppt_y</p:attrName>
                                        </p:attrNameLst>
                                      </p:cBhvr>
                                      <p:tavLst>
                                        <p:tav tm="0">
                                          <p:val>
                                            <p:strVal val="1+#ppt_h/2"/>
                                          </p:val>
                                        </p:tav>
                                        <p:tav tm="100000">
                                          <p:val>
                                            <p:strVal val="#ppt_y"/>
                                          </p:val>
                                        </p:tav>
                                      </p:tavLst>
                                    </p:anim>
                                  </p:childTnLst>
                                </p:cTn>
                              </p:par>
                            </p:childTnLst>
                          </p:cTn>
                        </p:par>
                        <p:par>
                          <p:cTn id="20" fill="hold">
                            <p:stCondLst>
                              <p:cond delay="3000"/>
                            </p:stCondLst>
                            <p:childTnLst>
                              <p:par>
                                <p:cTn id="21" presetID="2" presetClass="entr" presetSubtype="4"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750" fill="hold"/>
                                        <p:tgtEl>
                                          <p:spTgt spid="25"/>
                                        </p:tgtEl>
                                        <p:attrNameLst>
                                          <p:attrName>ppt_x</p:attrName>
                                        </p:attrNameLst>
                                      </p:cBhvr>
                                      <p:tavLst>
                                        <p:tav tm="0">
                                          <p:val>
                                            <p:strVal val="#ppt_x"/>
                                          </p:val>
                                        </p:tav>
                                        <p:tav tm="100000">
                                          <p:val>
                                            <p:strVal val="#ppt_x"/>
                                          </p:val>
                                        </p:tav>
                                      </p:tavLst>
                                    </p:anim>
                                    <p:anim calcmode="lin" valueType="num">
                                      <p:cBhvr additive="base">
                                        <p:cTn id="24" dur="750" fill="hold"/>
                                        <p:tgtEl>
                                          <p:spTgt spid="25"/>
                                        </p:tgtEl>
                                        <p:attrNameLst>
                                          <p:attrName>ppt_y</p:attrName>
                                        </p:attrNameLst>
                                      </p:cBhvr>
                                      <p:tavLst>
                                        <p:tav tm="0">
                                          <p:val>
                                            <p:strVal val="1+#ppt_h/2"/>
                                          </p:val>
                                        </p:tav>
                                        <p:tav tm="100000">
                                          <p:val>
                                            <p:strVal val="#ppt_y"/>
                                          </p:val>
                                        </p:tav>
                                      </p:tavLst>
                                    </p:anim>
                                  </p:childTnLst>
                                </p:cTn>
                              </p:par>
                            </p:childTnLst>
                          </p:cTn>
                        </p:par>
                        <p:par>
                          <p:cTn id="25" fill="hold">
                            <p:stCondLst>
                              <p:cond delay="4000"/>
                            </p:stCondLst>
                            <p:childTnLst>
                              <p:par>
                                <p:cTn id="26" presetID="2" presetClass="entr" presetSubtype="4"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additive="base">
                                        <p:cTn id="28" dur="750" fill="hold"/>
                                        <p:tgtEl>
                                          <p:spTgt spid="26"/>
                                        </p:tgtEl>
                                        <p:attrNameLst>
                                          <p:attrName>ppt_x</p:attrName>
                                        </p:attrNameLst>
                                      </p:cBhvr>
                                      <p:tavLst>
                                        <p:tav tm="0">
                                          <p:val>
                                            <p:strVal val="#ppt_x"/>
                                          </p:val>
                                        </p:tav>
                                        <p:tav tm="100000">
                                          <p:val>
                                            <p:strVal val="#ppt_x"/>
                                          </p:val>
                                        </p:tav>
                                      </p:tavLst>
                                    </p:anim>
                                    <p:anim calcmode="lin" valueType="num">
                                      <p:cBhvr additive="base">
                                        <p:cTn id="29" dur="75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400110"/>
          </a:xfrm>
          <a:prstGeom prst="rect">
            <a:avLst/>
          </a:prstGeom>
        </p:spPr>
        <p:txBody>
          <a:bodyPr wrap="square">
            <a:spAutoFit/>
          </a:bodyPr>
          <a:lstStyle/>
          <a:p>
            <a:pPr>
              <a:defRPr/>
            </a:pPr>
            <a:r>
              <a:rPr lang="zh-CN" altLang="en-US" sz="2000" b="1" dirty="0">
                <a:solidFill>
                  <a:schemeClr val="bg1"/>
                </a:solidFill>
              </a:rPr>
              <a:t>系统架构原则</a:t>
            </a:r>
            <a:endParaRPr lang="zh-CN" altLang="en-US" sz="2000" dirty="0">
              <a:solidFill>
                <a:schemeClr val="bg1"/>
              </a:solidFill>
            </a:endParaRPr>
          </a:p>
        </p:txBody>
      </p:sp>
      <p:grpSp>
        <p:nvGrpSpPr>
          <p:cNvPr id="7" name="组合 6"/>
          <p:cNvGrpSpPr/>
          <p:nvPr/>
        </p:nvGrpSpPr>
        <p:grpSpPr>
          <a:xfrm>
            <a:off x="630085" y="1203598"/>
            <a:ext cx="1440160" cy="1440160"/>
            <a:chOff x="630085" y="1203598"/>
            <a:chExt cx="1440160" cy="1440160"/>
          </a:xfrm>
        </p:grpSpPr>
        <p:sp>
          <p:nvSpPr>
            <p:cNvPr id="3" name="椭圆 2"/>
            <p:cNvSpPr/>
            <p:nvPr/>
          </p:nvSpPr>
          <p:spPr>
            <a:xfrm>
              <a:off x="630085" y="1203598"/>
              <a:ext cx="1440160" cy="144016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3" descr="C:\Users\Jonahs\Dropbox\Projects SCOTT\MEET Windows Azure\source\Background\tile-icon-bigdata.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1700" y="1485327"/>
              <a:ext cx="876930" cy="876702"/>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2627784" y="1581929"/>
            <a:ext cx="5256584" cy="585610"/>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好的架构要能够应对各种各样的变化，能够应对变化的那种架构，要么是比较健壮的架构，要么是适应能力比较强的架构</a:t>
            </a:r>
            <a:endPar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6" name="矩形 5"/>
          <p:cNvSpPr/>
          <p:nvPr/>
        </p:nvSpPr>
        <p:spPr>
          <a:xfrm>
            <a:off x="2267744" y="1203598"/>
            <a:ext cx="1811714" cy="369332"/>
          </a:xfrm>
          <a:prstGeom prst="rect">
            <a:avLst/>
          </a:prstGeom>
        </p:spPr>
        <p:txBody>
          <a:bodyPr wrap="none">
            <a:spAutoFit/>
          </a:bodyPr>
          <a:lstStyle/>
          <a:p>
            <a:r>
              <a:rPr lang="zh-CN" altLang="en-US" b="1" dirty="0">
                <a:solidFill>
                  <a:schemeClr val="accent6">
                    <a:lumMod val="75000"/>
                  </a:schemeClr>
                </a:solidFill>
                <a:latin typeface="黑体" panose="02010609060101010101" pitchFamily="49" charset="-122"/>
                <a:ea typeface="黑体" panose="02010609060101010101" pitchFamily="49" charset="-122"/>
              </a:rPr>
              <a:t>架构健壮性原则</a:t>
            </a:r>
            <a:endParaRPr lang="zh-CN" altLang="en-US" b="1" dirty="0">
              <a:solidFill>
                <a:schemeClr val="accent6">
                  <a:lumMod val="75000"/>
                </a:schemeClr>
              </a:solidFill>
              <a:latin typeface="黑体" panose="02010609060101010101" pitchFamily="49" charset="-122"/>
              <a:ea typeface="黑体" panose="02010609060101010101" pitchFamily="49" charset="-122"/>
            </a:endParaRPr>
          </a:p>
        </p:txBody>
      </p:sp>
      <p:grpSp>
        <p:nvGrpSpPr>
          <p:cNvPr id="12" name="组合 11"/>
          <p:cNvGrpSpPr/>
          <p:nvPr/>
        </p:nvGrpSpPr>
        <p:grpSpPr>
          <a:xfrm>
            <a:off x="6804248" y="3219822"/>
            <a:ext cx="1080120" cy="1080120"/>
            <a:chOff x="6804248" y="3219822"/>
            <a:chExt cx="1080120" cy="1080120"/>
          </a:xfrm>
        </p:grpSpPr>
        <p:sp>
          <p:nvSpPr>
            <p:cNvPr id="8" name="椭圆 7"/>
            <p:cNvSpPr/>
            <p:nvPr/>
          </p:nvSpPr>
          <p:spPr>
            <a:xfrm>
              <a:off x="6804248" y="3219822"/>
              <a:ext cx="1080120" cy="108012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4"/>
            <p:cNvSpPr>
              <a:spLocks noEditPoints="1"/>
            </p:cNvSpPr>
            <p:nvPr/>
          </p:nvSpPr>
          <p:spPr bwMode="black">
            <a:xfrm>
              <a:off x="7126472" y="3566406"/>
              <a:ext cx="501595" cy="445504"/>
            </a:xfrm>
            <a:custGeom>
              <a:avLst/>
              <a:gdLst>
                <a:gd name="T0" fmla="*/ 195 w 300"/>
                <a:gd name="T1" fmla="*/ 217 h 266"/>
                <a:gd name="T2" fmla="*/ 196 w 300"/>
                <a:gd name="T3" fmla="*/ 227 h 266"/>
                <a:gd name="T4" fmla="*/ 149 w 300"/>
                <a:gd name="T5" fmla="*/ 266 h 266"/>
                <a:gd name="T6" fmla="*/ 8 w 300"/>
                <a:gd name="T7" fmla="*/ 116 h 266"/>
                <a:gd name="T8" fmla="*/ 0 w 300"/>
                <a:gd name="T9" fmla="*/ 78 h 266"/>
                <a:gd name="T10" fmla="*/ 78 w 300"/>
                <a:gd name="T11" fmla="*/ 0 h 266"/>
                <a:gd name="T12" fmla="*/ 150 w 300"/>
                <a:gd name="T13" fmla="*/ 48 h 266"/>
                <a:gd name="T14" fmla="*/ 222 w 300"/>
                <a:gd name="T15" fmla="*/ 0 h 266"/>
                <a:gd name="T16" fmla="*/ 300 w 300"/>
                <a:gd name="T17" fmla="*/ 78 h 266"/>
                <a:gd name="T18" fmla="*/ 292 w 300"/>
                <a:gd name="T19" fmla="*/ 116 h 266"/>
                <a:gd name="T20" fmla="*/ 262 w 300"/>
                <a:gd name="T21" fmla="*/ 162 h 266"/>
                <a:gd name="T22" fmla="*/ 251 w 300"/>
                <a:gd name="T23" fmla="*/ 161 h 266"/>
                <a:gd name="T24" fmla="*/ 195 w 300"/>
                <a:gd name="T25" fmla="*/ 217 h 266"/>
                <a:gd name="T26" fmla="*/ 257 w 300"/>
                <a:gd name="T27" fmla="*/ 211 h 266"/>
                <a:gd name="T28" fmla="*/ 275 w 300"/>
                <a:gd name="T29" fmla="*/ 211 h 266"/>
                <a:gd name="T30" fmla="*/ 275 w 300"/>
                <a:gd name="T31" fmla="*/ 223 h 266"/>
                <a:gd name="T32" fmla="*/ 257 w 300"/>
                <a:gd name="T33" fmla="*/ 223 h 266"/>
                <a:gd name="T34" fmla="*/ 257 w 300"/>
                <a:gd name="T35" fmla="*/ 241 h 266"/>
                <a:gd name="T36" fmla="*/ 245 w 300"/>
                <a:gd name="T37" fmla="*/ 241 h 266"/>
                <a:gd name="T38" fmla="*/ 245 w 300"/>
                <a:gd name="T39" fmla="*/ 223 h 266"/>
                <a:gd name="T40" fmla="*/ 227 w 300"/>
                <a:gd name="T41" fmla="*/ 223 h 266"/>
                <a:gd name="T42" fmla="*/ 227 w 300"/>
                <a:gd name="T43" fmla="*/ 211 h 266"/>
                <a:gd name="T44" fmla="*/ 245 w 300"/>
                <a:gd name="T45" fmla="*/ 211 h 266"/>
                <a:gd name="T46" fmla="*/ 245 w 300"/>
                <a:gd name="T47" fmla="*/ 193 h 266"/>
                <a:gd name="T48" fmla="*/ 257 w 300"/>
                <a:gd name="T49" fmla="*/ 193 h 266"/>
                <a:gd name="T50" fmla="*/ 257 w 300"/>
                <a:gd name="T51" fmla="*/ 211 h 266"/>
                <a:gd name="T52" fmla="*/ 251 w 300"/>
                <a:gd name="T53" fmla="*/ 258 h 266"/>
                <a:gd name="T54" fmla="*/ 210 w 300"/>
                <a:gd name="T55" fmla="*/ 217 h 266"/>
                <a:gd name="T56" fmla="*/ 251 w 300"/>
                <a:gd name="T57" fmla="*/ 176 h 266"/>
                <a:gd name="T58" fmla="*/ 293 w 300"/>
                <a:gd name="T59" fmla="*/ 217 h 266"/>
                <a:gd name="T60" fmla="*/ 251 w 300"/>
                <a:gd name="T61" fmla="*/ 258 h 266"/>
                <a:gd name="T62" fmla="*/ 251 w 300"/>
                <a:gd name="T63" fmla="*/ 168 h 266"/>
                <a:gd name="T64" fmla="*/ 203 w 300"/>
                <a:gd name="T65" fmla="*/ 217 h 266"/>
                <a:gd name="T66" fmla="*/ 251 w 300"/>
                <a:gd name="T67" fmla="*/ 266 h 266"/>
                <a:gd name="T68" fmla="*/ 300 w 300"/>
                <a:gd name="T69" fmla="*/ 217 h 266"/>
                <a:gd name="T70" fmla="*/ 251 w 300"/>
                <a:gd name="T71" fmla="*/ 168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 h="266">
                  <a:moveTo>
                    <a:pt x="195" y="217"/>
                  </a:moveTo>
                  <a:cubicBezTo>
                    <a:pt x="195" y="221"/>
                    <a:pt x="195" y="224"/>
                    <a:pt x="196" y="227"/>
                  </a:cubicBezTo>
                  <a:cubicBezTo>
                    <a:pt x="170" y="250"/>
                    <a:pt x="149" y="266"/>
                    <a:pt x="149" y="266"/>
                  </a:cubicBezTo>
                  <a:cubicBezTo>
                    <a:pt x="149" y="266"/>
                    <a:pt x="32" y="176"/>
                    <a:pt x="8" y="116"/>
                  </a:cubicBezTo>
                  <a:cubicBezTo>
                    <a:pt x="4" y="106"/>
                    <a:pt x="0" y="90"/>
                    <a:pt x="0" y="78"/>
                  </a:cubicBezTo>
                  <a:cubicBezTo>
                    <a:pt x="0" y="35"/>
                    <a:pt x="35" y="0"/>
                    <a:pt x="78" y="0"/>
                  </a:cubicBezTo>
                  <a:cubicBezTo>
                    <a:pt x="110" y="0"/>
                    <a:pt x="138" y="20"/>
                    <a:pt x="150" y="48"/>
                  </a:cubicBezTo>
                  <a:cubicBezTo>
                    <a:pt x="162" y="20"/>
                    <a:pt x="190" y="0"/>
                    <a:pt x="222" y="0"/>
                  </a:cubicBezTo>
                  <a:cubicBezTo>
                    <a:pt x="265" y="0"/>
                    <a:pt x="300" y="35"/>
                    <a:pt x="300" y="78"/>
                  </a:cubicBezTo>
                  <a:cubicBezTo>
                    <a:pt x="300" y="91"/>
                    <a:pt x="296" y="106"/>
                    <a:pt x="292" y="116"/>
                  </a:cubicBezTo>
                  <a:cubicBezTo>
                    <a:pt x="287" y="130"/>
                    <a:pt x="275" y="146"/>
                    <a:pt x="262" y="162"/>
                  </a:cubicBezTo>
                  <a:cubicBezTo>
                    <a:pt x="258" y="161"/>
                    <a:pt x="255" y="161"/>
                    <a:pt x="251" y="161"/>
                  </a:cubicBezTo>
                  <a:cubicBezTo>
                    <a:pt x="220" y="161"/>
                    <a:pt x="195" y="186"/>
                    <a:pt x="195" y="217"/>
                  </a:cubicBezTo>
                  <a:close/>
                  <a:moveTo>
                    <a:pt x="257" y="211"/>
                  </a:moveTo>
                  <a:cubicBezTo>
                    <a:pt x="275" y="211"/>
                    <a:pt x="275" y="211"/>
                    <a:pt x="275" y="211"/>
                  </a:cubicBezTo>
                  <a:cubicBezTo>
                    <a:pt x="275" y="223"/>
                    <a:pt x="275" y="223"/>
                    <a:pt x="275" y="223"/>
                  </a:cubicBezTo>
                  <a:cubicBezTo>
                    <a:pt x="257" y="223"/>
                    <a:pt x="257" y="223"/>
                    <a:pt x="257" y="223"/>
                  </a:cubicBezTo>
                  <a:cubicBezTo>
                    <a:pt x="257" y="241"/>
                    <a:pt x="257" y="241"/>
                    <a:pt x="257" y="241"/>
                  </a:cubicBezTo>
                  <a:cubicBezTo>
                    <a:pt x="245" y="241"/>
                    <a:pt x="245" y="241"/>
                    <a:pt x="245" y="241"/>
                  </a:cubicBezTo>
                  <a:cubicBezTo>
                    <a:pt x="245" y="223"/>
                    <a:pt x="245" y="223"/>
                    <a:pt x="245" y="223"/>
                  </a:cubicBezTo>
                  <a:cubicBezTo>
                    <a:pt x="227" y="223"/>
                    <a:pt x="227" y="223"/>
                    <a:pt x="227" y="223"/>
                  </a:cubicBezTo>
                  <a:cubicBezTo>
                    <a:pt x="227" y="211"/>
                    <a:pt x="227" y="211"/>
                    <a:pt x="227" y="211"/>
                  </a:cubicBezTo>
                  <a:cubicBezTo>
                    <a:pt x="245" y="211"/>
                    <a:pt x="245" y="211"/>
                    <a:pt x="245" y="211"/>
                  </a:cubicBezTo>
                  <a:cubicBezTo>
                    <a:pt x="245" y="193"/>
                    <a:pt x="245" y="193"/>
                    <a:pt x="245" y="193"/>
                  </a:cubicBezTo>
                  <a:cubicBezTo>
                    <a:pt x="257" y="193"/>
                    <a:pt x="257" y="193"/>
                    <a:pt x="257" y="193"/>
                  </a:cubicBezTo>
                  <a:lnTo>
                    <a:pt x="257" y="211"/>
                  </a:lnTo>
                  <a:close/>
                  <a:moveTo>
                    <a:pt x="251" y="258"/>
                  </a:moveTo>
                  <a:cubicBezTo>
                    <a:pt x="229" y="258"/>
                    <a:pt x="210" y="240"/>
                    <a:pt x="210" y="217"/>
                  </a:cubicBezTo>
                  <a:cubicBezTo>
                    <a:pt x="210" y="194"/>
                    <a:pt x="229" y="176"/>
                    <a:pt x="251" y="176"/>
                  </a:cubicBezTo>
                  <a:cubicBezTo>
                    <a:pt x="274" y="176"/>
                    <a:pt x="293" y="194"/>
                    <a:pt x="293" y="217"/>
                  </a:cubicBezTo>
                  <a:cubicBezTo>
                    <a:pt x="293" y="240"/>
                    <a:pt x="274" y="258"/>
                    <a:pt x="251" y="258"/>
                  </a:cubicBezTo>
                  <a:close/>
                  <a:moveTo>
                    <a:pt x="251" y="168"/>
                  </a:moveTo>
                  <a:cubicBezTo>
                    <a:pt x="224" y="168"/>
                    <a:pt x="203" y="190"/>
                    <a:pt x="203" y="217"/>
                  </a:cubicBezTo>
                  <a:cubicBezTo>
                    <a:pt x="203" y="244"/>
                    <a:pt x="224" y="266"/>
                    <a:pt x="251" y="266"/>
                  </a:cubicBezTo>
                  <a:cubicBezTo>
                    <a:pt x="278" y="266"/>
                    <a:pt x="300" y="244"/>
                    <a:pt x="300" y="217"/>
                  </a:cubicBezTo>
                  <a:cubicBezTo>
                    <a:pt x="300" y="190"/>
                    <a:pt x="278" y="168"/>
                    <a:pt x="251" y="168"/>
                  </a:cubicBezTo>
                  <a:close/>
                </a:path>
              </a:pathLst>
            </a:custGeom>
            <a:solidFill>
              <a:schemeClr val="bg1"/>
            </a:solidFill>
            <a:ln>
              <a:noFill/>
            </a:ln>
          </p:spPr>
          <p:txBody>
            <a:bodyPr vert="horz" wrap="square" lIns="83943" tIns="41972" rIns="83943" bIns="41972"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1400">
                <a:latin typeface="Segoe UI" pitchFamily="34" charset="0"/>
              </a:endParaRPr>
            </a:p>
          </p:txBody>
        </p:sp>
      </p:grpSp>
      <p:sp>
        <p:nvSpPr>
          <p:cNvPr id="10" name="TextBox 9"/>
          <p:cNvSpPr txBox="1"/>
          <p:nvPr/>
        </p:nvSpPr>
        <p:spPr>
          <a:xfrm>
            <a:off x="1403648" y="3258243"/>
            <a:ext cx="5256584" cy="585610"/>
          </a:xfrm>
          <a:prstGeom prst="rect">
            <a:avLst/>
          </a:prstGeom>
          <a:noFill/>
        </p:spPr>
        <p:txBody>
          <a:bodyPr wrap="square" rtlCol="0">
            <a:spAutoFit/>
          </a:bodyPr>
          <a:lstStyle/>
          <a:p>
            <a:pPr algn="just" defTabSz="649605" fontAlgn="base">
              <a:lnSpc>
                <a:spcPct val="120000"/>
              </a:lnSpc>
              <a:spcBef>
                <a:spcPct val="0"/>
              </a:spcBef>
              <a:spcAft>
                <a:spcPct val="0"/>
              </a:spcAft>
            </a:pPr>
            <a:r>
              <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rPr>
              <a:t>我们要把架构决策和其他决策分开，并且要提前花一些时间来谨慎地决定这些问题，因为以后如果要想变更会付出很大的代价</a:t>
            </a:r>
            <a:endParaRPr lang="zh-CN" altLang="en-US" sz="1400" dirty="0">
              <a:solidFill>
                <a:schemeClr val="tx1">
                  <a:lumMod val="85000"/>
                  <a:lumOff val="15000"/>
                </a:schemeClr>
              </a:solidFill>
              <a:latin typeface="Arial" panose="020B0604020202090204" pitchFamily="34" charset="0"/>
              <a:ea typeface="微软雅黑" pitchFamily="34" charset="-122"/>
              <a:cs typeface="+mn-ea"/>
              <a:sym typeface="Arial" panose="020B0604020202090204" pitchFamily="34" charset="0"/>
            </a:endParaRPr>
          </a:p>
        </p:txBody>
      </p:sp>
      <p:sp>
        <p:nvSpPr>
          <p:cNvPr id="11" name="矩形 10"/>
          <p:cNvSpPr/>
          <p:nvPr/>
        </p:nvSpPr>
        <p:spPr>
          <a:xfrm>
            <a:off x="1043608" y="2879912"/>
            <a:ext cx="1579278" cy="369332"/>
          </a:xfrm>
          <a:prstGeom prst="rect">
            <a:avLst/>
          </a:prstGeom>
        </p:spPr>
        <p:txBody>
          <a:bodyPr wrap="none">
            <a:spAutoFit/>
          </a:bodyPr>
          <a:lstStyle/>
          <a:p>
            <a:r>
              <a:rPr lang="zh-CN" altLang="en-US" b="1" dirty="0">
                <a:solidFill>
                  <a:srgbClr val="31859C"/>
                </a:solidFill>
                <a:latin typeface="黑体" panose="02010609060101010101" pitchFamily="49" charset="-122"/>
                <a:ea typeface="黑体" panose="02010609060101010101" pitchFamily="49" charset="-122"/>
              </a:rPr>
              <a:t>架构决策原则</a:t>
            </a:r>
            <a:endParaRPr lang="zh-CN" altLang="en-US" b="1" dirty="0">
              <a:solidFill>
                <a:srgbClr val="31859C"/>
              </a:solidFill>
              <a:latin typeface="黑体" panose="02010609060101010101" pitchFamily="49" charset="-122"/>
              <a:ea typeface="黑体" panose="02010609060101010101" pitchFamily="49" charset="-122"/>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childTnLst>
                                </p:cTn>
                              </p:par>
                            </p:childTnLst>
                          </p:cTn>
                        </p:par>
                        <p:par>
                          <p:cTn id="22" fill="hold">
                            <p:stCondLst>
                              <p:cond delay="3500"/>
                            </p:stCondLst>
                            <p:childTnLst>
                              <p:par>
                                <p:cTn id="23" presetID="2" presetClass="entr" presetSubtype="2"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1+#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childTnLst>
                                </p:cTn>
                              </p:par>
                            </p:childTnLst>
                          </p:cTn>
                        </p:par>
                        <p:par>
                          <p:cTn id="31" fill="hold">
                            <p:stCondLst>
                              <p:cond delay="50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10" grpId="0"/>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16399" y="1005029"/>
            <a:ext cx="2108156" cy="3469395"/>
            <a:chOff x="3203575" y="4113213"/>
            <a:chExt cx="1331913" cy="2205038"/>
          </a:xfrm>
        </p:grpSpPr>
        <p:sp>
          <p:nvSpPr>
            <p:cNvPr id="8" name="Freeform 190"/>
            <p:cNvSpPr/>
            <p:nvPr/>
          </p:nvSpPr>
          <p:spPr bwMode="auto">
            <a:xfrm>
              <a:off x="3508375" y="4387851"/>
              <a:ext cx="153988" cy="130175"/>
            </a:xfrm>
            <a:custGeom>
              <a:avLst/>
              <a:gdLst>
                <a:gd name="T0" fmla="*/ 14 w 41"/>
                <a:gd name="T1" fmla="*/ 33 h 35"/>
                <a:gd name="T2" fmla="*/ 21 w 41"/>
                <a:gd name="T3" fmla="*/ 34 h 35"/>
                <a:gd name="T4" fmla="*/ 34 w 41"/>
                <a:gd name="T5" fmla="*/ 31 h 35"/>
                <a:gd name="T6" fmla="*/ 41 w 41"/>
                <a:gd name="T7" fmla="*/ 25 h 35"/>
                <a:gd name="T8" fmla="*/ 41 w 41"/>
                <a:gd name="T9" fmla="*/ 4 h 35"/>
                <a:gd name="T10" fmla="*/ 2 w 41"/>
                <a:gd name="T11" fmla="*/ 0 h 35"/>
                <a:gd name="T12" fmla="*/ 0 w 41"/>
                <a:gd name="T13" fmla="*/ 12 h 35"/>
                <a:gd name="T14" fmla="*/ 14 w 41"/>
                <a:gd name="T15" fmla="*/ 33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5">
                  <a:moveTo>
                    <a:pt x="14" y="33"/>
                  </a:moveTo>
                  <a:cubicBezTo>
                    <a:pt x="14" y="33"/>
                    <a:pt x="19" y="32"/>
                    <a:pt x="21" y="34"/>
                  </a:cubicBezTo>
                  <a:cubicBezTo>
                    <a:pt x="21" y="34"/>
                    <a:pt x="31" y="35"/>
                    <a:pt x="34" y="31"/>
                  </a:cubicBezTo>
                  <a:cubicBezTo>
                    <a:pt x="37" y="27"/>
                    <a:pt x="41" y="25"/>
                    <a:pt x="41" y="25"/>
                  </a:cubicBezTo>
                  <a:cubicBezTo>
                    <a:pt x="41" y="4"/>
                    <a:pt x="41" y="4"/>
                    <a:pt x="41" y="4"/>
                  </a:cubicBezTo>
                  <a:cubicBezTo>
                    <a:pt x="41" y="4"/>
                    <a:pt x="21" y="20"/>
                    <a:pt x="2" y="0"/>
                  </a:cubicBezTo>
                  <a:cubicBezTo>
                    <a:pt x="2" y="0"/>
                    <a:pt x="1" y="9"/>
                    <a:pt x="0" y="12"/>
                  </a:cubicBezTo>
                  <a:cubicBezTo>
                    <a:pt x="0" y="12"/>
                    <a:pt x="5" y="32"/>
                    <a:pt x="14" y="33"/>
                  </a:cubicBezTo>
                  <a:close/>
                </a:path>
              </a:pathLst>
            </a:custGeom>
            <a:solidFill>
              <a:srgbClr val="D69B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9" name="Freeform 191"/>
            <p:cNvSpPr/>
            <p:nvPr/>
          </p:nvSpPr>
          <p:spPr bwMode="auto">
            <a:xfrm>
              <a:off x="3489325" y="4151313"/>
              <a:ext cx="220663" cy="311150"/>
            </a:xfrm>
            <a:custGeom>
              <a:avLst/>
              <a:gdLst>
                <a:gd name="T0" fmla="*/ 3 w 59"/>
                <a:gd name="T1" fmla="*/ 33 h 83"/>
                <a:gd name="T2" fmla="*/ 0 w 59"/>
                <a:gd name="T3" fmla="*/ 43 h 83"/>
                <a:gd name="T4" fmla="*/ 1 w 59"/>
                <a:gd name="T5" fmla="*/ 52 h 83"/>
                <a:gd name="T6" fmla="*/ 4 w 59"/>
                <a:gd name="T7" fmla="*/ 52 h 83"/>
                <a:gd name="T8" fmla="*/ 5 w 59"/>
                <a:gd name="T9" fmla="*/ 63 h 83"/>
                <a:gd name="T10" fmla="*/ 19 w 59"/>
                <a:gd name="T11" fmla="*/ 81 h 83"/>
                <a:gd name="T12" fmla="*/ 33 w 59"/>
                <a:gd name="T13" fmla="*/ 81 h 83"/>
                <a:gd name="T14" fmla="*/ 50 w 59"/>
                <a:gd name="T15" fmla="*/ 64 h 83"/>
                <a:gd name="T16" fmla="*/ 51 w 59"/>
                <a:gd name="T17" fmla="*/ 58 h 83"/>
                <a:gd name="T18" fmla="*/ 54 w 59"/>
                <a:gd name="T19" fmla="*/ 58 h 83"/>
                <a:gd name="T20" fmla="*/ 57 w 59"/>
                <a:gd name="T21" fmla="*/ 49 h 83"/>
                <a:gd name="T22" fmla="*/ 57 w 59"/>
                <a:gd name="T23" fmla="*/ 39 h 83"/>
                <a:gd name="T24" fmla="*/ 57 w 59"/>
                <a:gd name="T25" fmla="*/ 27 h 83"/>
                <a:gd name="T26" fmla="*/ 35 w 59"/>
                <a:gd name="T27" fmla="*/ 2 h 83"/>
                <a:gd name="T28" fmla="*/ 6 w 59"/>
                <a:gd name="T29" fmla="*/ 22 h 83"/>
                <a:gd name="T30" fmla="*/ 3 w 59"/>
                <a:gd name="T31"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 h="83">
                  <a:moveTo>
                    <a:pt x="3" y="33"/>
                  </a:moveTo>
                  <a:cubicBezTo>
                    <a:pt x="3" y="33"/>
                    <a:pt x="0" y="41"/>
                    <a:pt x="0" y="43"/>
                  </a:cubicBezTo>
                  <a:cubicBezTo>
                    <a:pt x="1" y="45"/>
                    <a:pt x="1" y="52"/>
                    <a:pt x="1" y="52"/>
                  </a:cubicBezTo>
                  <a:cubicBezTo>
                    <a:pt x="2" y="52"/>
                    <a:pt x="4" y="52"/>
                    <a:pt x="4" y="52"/>
                  </a:cubicBezTo>
                  <a:cubicBezTo>
                    <a:pt x="4" y="52"/>
                    <a:pt x="4" y="62"/>
                    <a:pt x="5" y="63"/>
                  </a:cubicBezTo>
                  <a:cubicBezTo>
                    <a:pt x="6" y="65"/>
                    <a:pt x="13" y="79"/>
                    <a:pt x="19" y="81"/>
                  </a:cubicBezTo>
                  <a:cubicBezTo>
                    <a:pt x="24" y="83"/>
                    <a:pt x="29" y="83"/>
                    <a:pt x="33" y="81"/>
                  </a:cubicBezTo>
                  <a:cubicBezTo>
                    <a:pt x="37" y="80"/>
                    <a:pt x="48" y="67"/>
                    <a:pt x="50" y="64"/>
                  </a:cubicBezTo>
                  <a:cubicBezTo>
                    <a:pt x="51" y="62"/>
                    <a:pt x="51" y="58"/>
                    <a:pt x="51" y="58"/>
                  </a:cubicBezTo>
                  <a:cubicBezTo>
                    <a:pt x="51" y="58"/>
                    <a:pt x="54" y="59"/>
                    <a:pt x="54" y="58"/>
                  </a:cubicBezTo>
                  <a:cubicBezTo>
                    <a:pt x="55" y="57"/>
                    <a:pt x="56" y="52"/>
                    <a:pt x="57" y="49"/>
                  </a:cubicBezTo>
                  <a:cubicBezTo>
                    <a:pt x="59" y="46"/>
                    <a:pt x="57" y="39"/>
                    <a:pt x="57" y="39"/>
                  </a:cubicBezTo>
                  <a:cubicBezTo>
                    <a:pt x="57" y="39"/>
                    <a:pt x="57" y="29"/>
                    <a:pt x="57" y="27"/>
                  </a:cubicBezTo>
                  <a:cubicBezTo>
                    <a:pt x="58" y="25"/>
                    <a:pt x="55" y="3"/>
                    <a:pt x="35" y="2"/>
                  </a:cubicBezTo>
                  <a:cubicBezTo>
                    <a:pt x="15" y="0"/>
                    <a:pt x="10" y="12"/>
                    <a:pt x="6" y="22"/>
                  </a:cubicBezTo>
                  <a:cubicBezTo>
                    <a:pt x="6" y="22"/>
                    <a:pt x="4" y="30"/>
                    <a:pt x="3" y="33"/>
                  </a:cubicBezTo>
                  <a:close/>
                </a:path>
              </a:pathLst>
            </a:custGeom>
            <a:solidFill>
              <a:srgbClr val="F2C2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0" name="Freeform 192"/>
            <p:cNvSpPr/>
            <p:nvPr/>
          </p:nvSpPr>
          <p:spPr bwMode="auto">
            <a:xfrm>
              <a:off x="3489325" y="4176713"/>
              <a:ext cx="220663" cy="285750"/>
            </a:xfrm>
            <a:custGeom>
              <a:avLst/>
              <a:gdLst>
                <a:gd name="T0" fmla="*/ 57 w 59"/>
                <a:gd name="T1" fmla="*/ 32 h 76"/>
                <a:gd name="T2" fmla="*/ 57 w 59"/>
                <a:gd name="T3" fmla="*/ 20 h 76"/>
                <a:gd name="T4" fmla="*/ 50 w 59"/>
                <a:gd name="T5" fmla="*/ 2 h 76"/>
                <a:gd name="T6" fmla="*/ 42 w 59"/>
                <a:gd name="T7" fmla="*/ 4 h 76"/>
                <a:gd name="T8" fmla="*/ 42 w 59"/>
                <a:gd name="T9" fmla="*/ 30 h 76"/>
                <a:gd name="T10" fmla="*/ 43 w 59"/>
                <a:gd name="T11" fmla="*/ 39 h 76"/>
                <a:gd name="T12" fmla="*/ 44 w 59"/>
                <a:gd name="T13" fmla="*/ 51 h 76"/>
                <a:gd name="T14" fmla="*/ 34 w 59"/>
                <a:gd name="T15" fmla="*/ 64 h 76"/>
                <a:gd name="T16" fmla="*/ 31 w 59"/>
                <a:gd name="T17" fmla="*/ 72 h 76"/>
                <a:gd name="T18" fmla="*/ 19 w 59"/>
                <a:gd name="T19" fmla="*/ 71 h 76"/>
                <a:gd name="T20" fmla="*/ 8 w 59"/>
                <a:gd name="T21" fmla="*/ 52 h 76"/>
                <a:gd name="T22" fmla="*/ 12 w 59"/>
                <a:gd name="T23" fmla="*/ 50 h 76"/>
                <a:gd name="T24" fmla="*/ 9 w 59"/>
                <a:gd name="T25" fmla="*/ 45 h 76"/>
                <a:gd name="T26" fmla="*/ 11 w 59"/>
                <a:gd name="T27" fmla="*/ 34 h 76"/>
                <a:gd name="T28" fmla="*/ 14 w 59"/>
                <a:gd name="T29" fmla="*/ 27 h 76"/>
                <a:gd name="T30" fmla="*/ 17 w 59"/>
                <a:gd name="T31" fmla="*/ 19 h 76"/>
                <a:gd name="T32" fmla="*/ 18 w 59"/>
                <a:gd name="T33" fmla="*/ 5 h 76"/>
                <a:gd name="T34" fmla="*/ 16 w 59"/>
                <a:gd name="T35" fmla="*/ 0 h 76"/>
                <a:gd name="T36" fmla="*/ 6 w 59"/>
                <a:gd name="T37" fmla="*/ 15 h 76"/>
                <a:gd name="T38" fmla="*/ 3 w 59"/>
                <a:gd name="T39" fmla="*/ 26 h 76"/>
                <a:gd name="T40" fmla="*/ 0 w 59"/>
                <a:gd name="T41" fmla="*/ 36 h 76"/>
                <a:gd name="T42" fmla="*/ 1 w 59"/>
                <a:gd name="T43" fmla="*/ 45 h 76"/>
                <a:gd name="T44" fmla="*/ 4 w 59"/>
                <a:gd name="T45" fmla="*/ 45 h 76"/>
                <a:gd name="T46" fmla="*/ 5 w 59"/>
                <a:gd name="T47" fmla="*/ 56 h 76"/>
                <a:gd name="T48" fmla="*/ 19 w 59"/>
                <a:gd name="T49" fmla="*/ 74 h 76"/>
                <a:gd name="T50" fmla="*/ 33 w 59"/>
                <a:gd name="T51" fmla="*/ 74 h 76"/>
                <a:gd name="T52" fmla="*/ 50 w 59"/>
                <a:gd name="T53" fmla="*/ 57 h 76"/>
                <a:gd name="T54" fmla="*/ 51 w 59"/>
                <a:gd name="T55" fmla="*/ 51 h 76"/>
                <a:gd name="T56" fmla="*/ 54 w 59"/>
                <a:gd name="T57" fmla="*/ 51 h 76"/>
                <a:gd name="T58" fmla="*/ 57 w 59"/>
                <a:gd name="T59" fmla="*/ 42 h 76"/>
                <a:gd name="T60" fmla="*/ 57 w 59"/>
                <a:gd name="T61" fmla="*/ 3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 h="76">
                  <a:moveTo>
                    <a:pt x="57" y="32"/>
                  </a:moveTo>
                  <a:cubicBezTo>
                    <a:pt x="57" y="32"/>
                    <a:pt x="57" y="22"/>
                    <a:pt x="57" y="20"/>
                  </a:cubicBezTo>
                  <a:cubicBezTo>
                    <a:pt x="58" y="19"/>
                    <a:pt x="56" y="9"/>
                    <a:pt x="50" y="2"/>
                  </a:cubicBezTo>
                  <a:cubicBezTo>
                    <a:pt x="45" y="3"/>
                    <a:pt x="42" y="4"/>
                    <a:pt x="42" y="4"/>
                  </a:cubicBezTo>
                  <a:cubicBezTo>
                    <a:pt x="42" y="4"/>
                    <a:pt x="44" y="24"/>
                    <a:pt x="42" y="30"/>
                  </a:cubicBezTo>
                  <a:cubicBezTo>
                    <a:pt x="42" y="30"/>
                    <a:pt x="44" y="36"/>
                    <a:pt x="43" y="39"/>
                  </a:cubicBezTo>
                  <a:cubicBezTo>
                    <a:pt x="43" y="39"/>
                    <a:pt x="46" y="44"/>
                    <a:pt x="44" y="51"/>
                  </a:cubicBezTo>
                  <a:cubicBezTo>
                    <a:pt x="42" y="57"/>
                    <a:pt x="42" y="60"/>
                    <a:pt x="34" y="64"/>
                  </a:cubicBezTo>
                  <a:cubicBezTo>
                    <a:pt x="34" y="64"/>
                    <a:pt x="33" y="71"/>
                    <a:pt x="31" y="72"/>
                  </a:cubicBezTo>
                  <a:cubicBezTo>
                    <a:pt x="29" y="72"/>
                    <a:pt x="22" y="74"/>
                    <a:pt x="19" y="71"/>
                  </a:cubicBezTo>
                  <a:cubicBezTo>
                    <a:pt x="17" y="68"/>
                    <a:pt x="7" y="57"/>
                    <a:pt x="8" y="52"/>
                  </a:cubicBezTo>
                  <a:cubicBezTo>
                    <a:pt x="8" y="52"/>
                    <a:pt x="12" y="50"/>
                    <a:pt x="12" y="50"/>
                  </a:cubicBezTo>
                  <a:cubicBezTo>
                    <a:pt x="13" y="49"/>
                    <a:pt x="10" y="49"/>
                    <a:pt x="9" y="45"/>
                  </a:cubicBezTo>
                  <a:cubicBezTo>
                    <a:pt x="9" y="41"/>
                    <a:pt x="8" y="37"/>
                    <a:pt x="11" y="34"/>
                  </a:cubicBezTo>
                  <a:cubicBezTo>
                    <a:pt x="11" y="34"/>
                    <a:pt x="11" y="28"/>
                    <a:pt x="14" y="27"/>
                  </a:cubicBezTo>
                  <a:cubicBezTo>
                    <a:pt x="14" y="27"/>
                    <a:pt x="17" y="23"/>
                    <a:pt x="17" y="19"/>
                  </a:cubicBezTo>
                  <a:cubicBezTo>
                    <a:pt x="16" y="14"/>
                    <a:pt x="16" y="7"/>
                    <a:pt x="18" y="5"/>
                  </a:cubicBezTo>
                  <a:cubicBezTo>
                    <a:pt x="19" y="5"/>
                    <a:pt x="18" y="2"/>
                    <a:pt x="16" y="0"/>
                  </a:cubicBezTo>
                  <a:cubicBezTo>
                    <a:pt x="11" y="4"/>
                    <a:pt x="8" y="9"/>
                    <a:pt x="6" y="15"/>
                  </a:cubicBezTo>
                  <a:cubicBezTo>
                    <a:pt x="6" y="15"/>
                    <a:pt x="4" y="23"/>
                    <a:pt x="3" y="26"/>
                  </a:cubicBezTo>
                  <a:cubicBezTo>
                    <a:pt x="3" y="26"/>
                    <a:pt x="0" y="34"/>
                    <a:pt x="0" y="36"/>
                  </a:cubicBezTo>
                  <a:cubicBezTo>
                    <a:pt x="1" y="38"/>
                    <a:pt x="1" y="45"/>
                    <a:pt x="1" y="45"/>
                  </a:cubicBezTo>
                  <a:cubicBezTo>
                    <a:pt x="2" y="45"/>
                    <a:pt x="4" y="45"/>
                    <a:pt x="4" y="45"/>
                  </a:cubicBezTo>
                  <a:cubicBezTo>
                    <a:pt x="4" y="45"/>
                    <a:pt x="4" y="55"/>
                    <a:pt x="5" y="56"/>
                  </a:cubicBezTo>
                  <a:cubicBezTo>
                    <a:pt x="6" y="58"/>
                    <a:pt x="13" y="72"/>
                    <a:pt x="19" y="74"/>
                  </a:cubicBezTo>
                  <a:cubicBezTo>
                    <a:pt x="24" y="76"/>
                    <a:pt x="29" y="76"/>
                    <a:pt x="33" y="74"/>
                  </a:cubicBezTo>
                  <a:cubicBezTo>
                    <a:pt x="37" y="73"/>
                    <a:pt x="48" y="60"/>
                    <a:pt x="50" y="57"/>
                  </a:cubicBezTo>
                  <a:cubicBezTo>
                    <a:pt x="51" y="55"/>
                    <a:pt x="51" y="51"/>
                    <a:pt x="51" y="51"/>
                  </a:cubicBezTo>
                  <a:cubicBezTo>
                    <a:pt x="51" y="51"/>
                    <a:pt x="54" y="52"/>
                    <a:pt x="54" y="51"/>
                  </a:cubicBezTo>
                  <a:cubicBezTo>
                    <a:pt x="55" y="50"/>
                    <a:pt x="56" y="45"/>
                    <a:pt x="57" y="42"/>
                  </a:cubicBezTo>
                  <a:cubicBezTo>
                    <a:pt x="59" y="39"/>
                    <a:pt x="57" y="32"/>
                    <a:pt x="57" y="32"/>
                  </a:cubicBezTo>
                  <a:close/>
                </a:path>
              </a:pathLst>
            </a:custGeom>
            <a:solidFill>
              <a:srgbClr val="EBB2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1" name="Freeform 193"/>
            <p:cNvSpPr/>
            <p:nvPr/>
          </p:nvSpPr>
          <p:spPr bwMode="auto">
            <a:xfrm>
              <a:off x="3492500" y="4113213"/>
              <a:ext cx="228600" cy="236538"/>
            </a:xfrm>
            <a:custGeom>
              <a:avLst/>
              <a:gdLst>
                <a:gd name="T0" fmla="*/ 2 w 61"/>
                <a:gd name="T1" fmla="*/ 54 h 63"/>
                <a:gd name="T2" fmla="*/ 5 w 61"/>
                <a:gd name="T3" fmla="*/ 55 h 63"/>
                <a:gd name="T4" fmla="*/ 7 w 61"/>
                <a:gd name="T5" fmla="*/ 42 h 63"/>
                <a:gd name="T6" fmla="*/ 12 w 61"/>
                <a:gd name="T7" fmla="*/ 27 h 63"/>
                <a:gd name="T8" fmla="*/ 34 w 61"/>
                <a:gd name="T9" fmla="*/ 26 h 63"/>
                <a:gd name="T10" fmla="*/ 44 w 61"/>
                <a:gd name="T11" fmla="*/ 30 h 63"/>
                <a:gd name="T12" fmla="*/ 51 w 61"/>
                <a:gd name="T13" fmla="*/ 46 h 63"/>
                <a:gd name="T14" fmla="*/ 51 w 61"/>
                <a:gd name="T15" fmla="*/ 55 h 63"/>
                <a:gd name="T16" fmla="*/ 50 w 61"/>
                <a:gd name="T17" fmla="*/ 63 h 63"/>
                <a:gd name="T18" fmla="*/ 52 w 61"/>
                <a:gd name="T19" fmla="*/ 63 h 63"/>
                <a:gd name="T20" fmla="*/ 55 w 61"/>
                <a:gd name="T21" fmla="*/ 52 h 63"/>
                <a:gd name="T22" fmla="*/ 57 w 61"/>
                <a:gd name="T23" fmla="*/ 54 h 63"/>
                <a:gd name="T24" fmla="*/ 58 w 61"/>
                <a:gd name="T25" fmla="*/ 47 h 63"/>
                <a:gd name="T26" fmla="*/ 61 w 61"/>
                <a:gd name="T27" fmla="*/ 34 h 63"/>
                <a:gd name="T28" fmla="*/ 47 w 61"/>
                <a:gd name="T29" fmla="*/ 10 h 63"/>
                <a:gd name="T30" fmla="*/ 27 w 61"/>
                <a:gd name="T31" fmla="*/ 7 h 63"/>
                <a:gd name="T32" fmla="*/ 6 w 61"/>
                <a:gd name="T33" fmla="*/ 18 h 63"/>
                <a:gd name="T34" fmla="*/ 0 w 61"/>
                <a:gd name="T35" fmla="*/ 27 h 63"/>
                <a:gd name="T36" fmla="*/ 0 w 61"/>
                <a:gd name="T37" fmla="*/ 47 h 63"/>
                <a:gd name="T38" fmla="*/ 3 w 61"/>
                <a:gd name="T39" fmla="*/ 45 h 63"/>
                <a:gd name="T40" fmla="*/ 2 w 61"/>
                <a:gd name="T41"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3">
                  <a:moveTo>
                    <a:pt x="2" y="54"/>
                  </a:moveTo>
                  <a:cubicBezTo>
                    <a:pt x="5" y="55"/>
                    <a:pt x="5" y="55"/>
                    <a:pt x="5" y="55"/>
                  </a:cubicBezTo>
                  <a:cubicBezTo>
                    <a:pt x="5" y="55"/>
                    <a:pt x="6" y="44"/>
                    <a:pt x="7" y="42"/>
                  </a:cubicBezTo>
                  <a:cubicBezTo>
                    <a:pt x="8" y="39"/>
                    <a:pt x="13" y="28"/>
                    <a:pt x="12" y="27"/>
                  </a:cubicBezTo>
                  <a:cubicBezTo>
                    <a:pt x="12" y="27"/>
                    <a:pt x="28" y="24"/>
                    <a:pt x="34" y="26"/>
                  </a:cubicBezTo>
                  <a:cubicBezTo>
                    <a:pt x="34" y="26"/>
                    <a:pt x="43" y="29"/>
                    <a:pt x="44" y="30"/>
                  </a:cubicBezTo>
                  <a:cubicBezTo>
                    <a:pt x="46" y="31"/>
                    <a:pt x="49" y="38"/>
                    <a:pt x="51" y="46"/>
                  </a:cubicBezTo>
                  <a:cubicBezTo>
                    <a:pt x="51" y="46"/>
                    <a:pt x="51" y="53"/>
                    <a:pt x="51" y="55"/>
                  </a:cubicBezTo>
                  <a:cubicBezTo>
                    <a:pt x="50" y="57"/>
                    <a:pt x="50" y="63"/>
                    <a:pt x="50" y="63"/>
                  </a:cubicBezTo>
                  <a:cubicBezTo>
                    <a:pt x="52" y="63"/>
                    <a:pt x="52" y="63"/>
                    <a:pt x="52" y="63"/>
                  </a:cubicBezTo>
                  <a:cubicBezTo>
                    <a:pt x="52" y="63"/>
                    <a:pt x="53" y="54"/>
                    <a:pt x="55" y="52"/>
                  </a:cubicBezTo>
                  <a:cubicBezTo>
                    <a:pt x="57" y="51"/>
                    <a:pt x="57" y="54"/>
                    <a:pt x="57" y="54"/>
                  </a:cubicBezTo>
                  <a:cubicBezTo>
                    <a:pt x="57" y="54"/>
                    <a:pt x="58" y="49"/>
                    <a:pt x="58" y="47"/>
                  </a:cubicBezTo>
                  <a:cubicBezTo>
                    <a:pt x="59" y="44"/>
                    <a:pt x="61" y="34"/>
                    <a:pt x="61" y="34"/>
                  </a:cubicBezTo>
                  <a:cubicBezTo>
                    <a:pt x="61" y="34"/>
                    <a:pt x="57" y="20"/>
                    <a:pt x="47" y="10"/>
                  </a:cubicBezTo>
                  <a:cubicBezTo>
                    <a:pt x="37" y="0"/>
                    <a:pt x="27" y="7"/>
                    <a:pt x="27" y="7"/>
                  </a:cubicBezTo>
                  <a:cubicBezTo>
                    <a:pt x="27" y="7"/>
                    <a:pt x="16" y="6"/>
                    <a:pt x="6" y="18"/>
                  </a:cubicBezTo>
                  <a:cubicBezTo>
                    <a:pt x="6" y="18"/>
                    <a:pt x="1" y="25"/>
                    <a:pt x="0" y="27"/>
                  </a:cubicBezTo>
                  <a:cubicBezTo>
                    <a:pt x="0" y="27"/>
                    <a:pt x="0" y="44"/>
                    <a:pt x="0" y="47"/>
                  </a:cubicBezTo>
                  <a:cubicBezTo>
                    <a:pt x="0" y="47"/>
                    <a:pt x="2" y="45"/>
                    <a:pt x="3" y="45"/>
                  </a:cubicBezTo>
                  <a:cubicBezTo>
                    <a:pt x="3" y="46"/>
                    <a:pt x="2" y="53"/>
                    <a:pt x="2" y="53"/>
                  </a:cubicBezTo>
                </a:path>
              </a:pathLst>
            </a:custGeom>
            <a:solidFill>
              <a:srgbClr val="26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2" name="Freeform 194"/>
            <p:cNvSpPr/>
            <p:nvPr/>
          </p:nvSpPr>
          <p:spPr bwMode="auto">
            <a:xfrm>
              <a:off x="3294063" y="5148263"/>
              <a:ext cx="104775" cy="165100"/>
            </a:xfrm>
            <a:custGeom>
              <a:avLst/>
              <a:gdLst>
                <a:gd name="T0" fmla="*/ 1 w 28"/>
                <a:gd name="T1" fmla="*/ 0 h 44"/>
                <a:gd name="T2" fmla="*/ 1 w 28"/>
                <a:gd name="T3" fmla="*/ 36 h 44"/>
                <a:gd name="T4" fmla="*/ 28 w 28"/>
                <a:gd name="T5" fmla="*/ 44 h 44"/>
                <a:gd name="T6" fmla="*/ 14 w 28"/>
                <a:gd name="T7" fmla="*/ 0 h 44"/>
                <a:gd name="T8" fmla="*/ 1 w 28"/>
                <a:gd name="T9" fmla="*/ 0 h 44"/>
              </a:gdLst>
              <a:ahLst/>
              <a:cxnLst>
                <a:cxn ang="0">
                  <a:pos x="T0" y="T1"/>
                </a:cxn>
                <a:cxn ang="0">
                  <a:pos x="T2" y="T3"/>
                </a:cxn>
                <a:cxn ang="0">
                  <a:pos x="T4" y="T5"/>
                </a:cxn>
                <a:cxn ang="0">
                  <a:pos x="T6" y="T7"/>
                </a:cxn>
                <a:cxn ang="0">
                  <a:pos x="T8" y="T9"/>
                </a:cxn>
              </a:cxnLst>
              <a:rect l="0" t="0" r="r" b="b"/>
              <a:pathLst>
                <a:path w="28" h="44">
                  <a:moveTo>
                    <a:pt x="1" y="0"/>
                  </a:moveTo>
                  <a:cubicBezTo>
                    <a:pt x="1" y="0"/>
                    <a:pt x="0" y="32"/>
                    <a:pt x="1" y="36"/>
                  </a:cubicBezTo>
                  <a:cubicBezTo>
                    <a:pt x="3" y="41"/>
                    <a:pt x="28" y="44"/>
                    <a:pt x="28" y="44"/>
                  </a:cubicBezTo>
                  <a:cubicBezTo>
                    <a:pt x="14" y="0"/>
                    <a:pt x="14" y="0"/>
                    <a:pt x="14" y="0"/>
                  </a:cubicBez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3" name="Freeform 195"/>
            <p:cNvSpPr/>
            <p:nvPr/>
          </p:nvSpPr>
          <p:spPr bwMode="auto">
            <a:xfrm>
              <a:off x="3327400" y="5148263"/>
              <a:ext cx="79375" cy="120650"/>
            </a:xfrm>
            <a:custGeom>
              <a:avLst/>
              <a:gdLst>
                <a:gd name="T0" fmla="*/ 0 w 21"/>
                <a:gd name="T1" fmla="*/ 14 h 32"/>
                <a:gd name="T2" fmla="*/ 11 w 21"/>
                <a:gd name="T3" fmla="*/ 32 h 32"/>
                <a:gd name="T4" fmla="*/ 11 w 21"/>
                <a:gd name="T5" fmla="*/ 16 h 32"/>
                <a:gd name="T6" fmla="*/ 18 w 21"/>
                <a:gd name="T7" fmla="*/ 0 h 32"/>
                <a:gd name="T8" fmla="*/ 0 w 21"/>
                <a:gd name="T9" fmla="*/ 14 h 32"/>
              </a:gdLst>
              <a:ahLst/>
              <a:cxnLst>
                <a:cxn ang="0">
                  <a:pos x="T0" y="T1"/>
                </a:cxn>
                <a:cxn ang="0">
                  <a:pos x="T2" y="T3"/>
                </a:cxn>
                <a:cxn ang="0">
                  <a:pos x="T4" y="T5"/>
                </a:cxn>
                <a:cxn ang="0">
                  <a:pos x="T6" y="T7"/>
                </a:cxn>
                <a:cxn ang="0">
                  <a:pos x="T8" y="T9"/>
                </a:cxn>
              </a:cxnLst>
              <a:rect l="0" t="0" r="r" b="b"/>
              <a:pathLst>
                <a:path w="21" h="32">
                  <a:moveTo>
                    <a:pt x="0" y="14"/>
                  </a:moveTo>
                  <a:cubicBezTo>
                    <a:pt x="0" y="14"/>
                    <a:pt x="4" y="29"/>
                    <a:pt x="11" y="32"/>
                  </a:cubicBezTo>
                  <a:cubicBezTo>
                    <a:pt x="11" y="32"/>
                    <a:pt x="8" y="20"/>
                    <a:pt x="11" y="16"/>
                  </a:cubicBezTo>
                  <a:cubicBezTo>
                    <a:pt x="11" y="16"/>
                    <a:pt x="21" y="9"/>
                    <a:pt x="18" y="0"/>
                  </a:cubicBezTo>
                  <a:lnTo>
                    <a:pt x="0" y="14"/>
                  </a:lnTo>
                  <a:close/>
                </a:path>
              </a:pathLst>
            </a:custGeom>
            <a:solidFill>
              <a:srgbClr val="EBB2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4" name="Freeform 196"/>
            <p:cNvSpPr/>
            <p:nvPr/>
          </p:nvSpPr>
          <p:spPr bwMode="auto">
            <a:xfrm>
              <a:off x="3362325" y="4418013"/>
              <a:ext cx="457200" cy="749300"/>
            </a:xfrm>
            <a:custGeom>
              <a:avLst/>
              <a:gdLst>
                <a:gd name="T0" fmla="*/ 38 w 122"/>
                <a:gd name="T1" fmla="*/ 0 h 200"/>
                <a:gd name="T2" fmla="*/ 51 w 122"/>
                <a:gd name="T3" fmla="*/ 18 h 200"/>
                <a:gd name="T4" fmla="*/ 79 w 122"/>
                <a:gd name="T5" fmla="*/ 13 h 200"/>
                <a:gd name="T6" fmla="*/ 103 w 122"/>
                <a:gd name="T7" fmla="*/ 120 h 200"/>
                <a:gd name="T8" fmla="*/ 122 w 122"/>
                <a:gd name="T9" fmla="*/ 170 h 200"/>
                <a:gd name="T10" fmla="*/ 64 w 122"/>
                <a:gd name="T11" fmla="*/ 200 h 200"/>
                <a:gd name="T12" fmla="*/ 5 w 122"/>
                <a:gd name="T13" fmla="*/ 175 h 200"/>
                <a:gd name="T14" fmla="*/ 0 w 122"/>
                <a:gd name="T15" fmla="*/ 52 h 200"/>
                <a:gd name="T16" fmla="*/ 38 w 122"/>
                <a:gd name="T17"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200">
                  <a:moveTo>
                    <a:pt x="38" y="0"/>
                  </a:moveTo>
                  <a:cubicBezTo>
                    <a:pt x="38" y="0"/>
                    <a:pt x="45" y="17"/>
                    <a:pt x="51" y="18"/>
                  </a:cubicBezTo>
                  <a:cubicBezTo>
                    <a:pt x="51" y="18"/>
                    <a:pt x="66" y="23"/>
                    <a:pt x="79" y="13"/>
                  </a:cubicBezTo>
                  <a:cubicBezTo>
                    <a:pt x="103" y="120"/>
                    <a:pt x="103" y="120"/>
                    <a:pt x="103" y="120"/>
                  </a:cubicBezTo>
                  <a:cubicBezTo>
                    <a:pt x="122" y="170"/>
                    <a:pt x="122" y="170"/>
                    <a:pt x="122" y="170"/>
                  </a:cubicBezTo>
                  <a:cubicBezTo>
                    <a:pt x="64" y="200"/>
                    <a:pt x="64" y="200"/>
                    <a:pt x="64" y="200"/>
                  </a:cubicBezTo>
                  <a:cubicBezTo>
                    <a:pt x="5" y="175"/>
                    <a:pt x="5" y="175"/>
                    <a:pt x="5" y="175"/>
                  </a:cubicBezTo>
                  <a:cubicBezTo>
                    <a:pt x="0" y="52"/>
                    <a:pt x="0" y="52"/>
                    <a:pt x="0" y="52"/>
                  </a:cubicBezTo>
                  <a:lnTo>
                    <a:pt x="38" y="0"/>
                  </a:lnTo>
                  <a:close/>
                </a:path>
              </a:pathLst>
            </a:custGeom>
            <a:solidFill>
              <a:srgbClr val="F5F7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5" name="Freeform 197"/>
            <p:cNvSpPr/>
            <p:nvPr/>
          </p:nvSpPr>
          <p:spPr bwMode="auto">
            <a:xfrm>
              <a:off x="3349625" y="5021263"/>
              <a:ext cx="469900" cy="1131888"/>
            </a:xfrm>
            <a:custGeom>
              <a:avLst/>
              <a:gdLst>
                <a:gd name="T0" fmla="*/ 125 w 125"/>
                <a:gd name="T1" fmla="*/ 25 h 302"/>
                <a:gd name="T2" fmla="*/ 122 w 125"/>
                <a:gd name="T3" fmla="*/ 121 h 302"/>
                <a:gd name="T4" fmla="*/ 100 w 125"/>
                <a:gd name="T5" fmla="*/ 208 h 302"/>
                <a:gd name="T6" fmla="*/ 122 w 125"/>
                <a:gd name="T7" fmla="*/ 281 h 302"/>
                <a:gd name="T8" fmla="*/ 119 w 125"/>
                <a:gd name="T9" fmla="*/ 295 h 302"/>
                <a:gd name="T10" fmla="*/ 91 w 125"/>
                <a:gd name="T11" fmla="*/ 295 h 302"/>
                <a:gd name="T12" fmla="*/ 91 w 125"/>
                <a:gd name="T13" fmla="*/ 284 h 302"/>
                <a:gd name="T14" fmla="*/ 76 w 125"/>
                <a:gd name="T15" fmla="*/ 276 h 302"/>
                <a:gd name="T16" fmla="*/ 79 w 125"/>
                <a:gd name="T17" fmla="*/ 284 h 302"/>
                <a:gd name="T18" fmla="*/ 50 w 125"/>
                <a:gd name="T19" fmla="*/ 285 h 302"/>
                <a:gd name="T20" fmla="*/ 44 w 125"/>
                <a:gd name="T21" fmla="*/ 268 h 302"/>
                <a:gd name="T22" fmla="*/ 53 w 125"/>
                <a:gd name="T23" fmla="*/ 247 h 302"/>
                <a:gd name="T24" fmla="*/ 60 w 125"/>
                <a:gd name="T25" fmla="*/ 237 h 302"/>
                <a:gd name="T26" fmla="*/ 29 w 125"/>
                <a:gd name="T27" fmla="*/ 140 h 302"/>
                <a:gd name="T28" fmla="*/ 5 w 125"/>
                <a:gd name="T29" fmla="*/ 66 h 302"/>
                <a:gd name="T30" fmla="*/ 4 w 125"/>
                <a:gd name="T31" fmla="*/ 51 h 302"/>
                <a:gd name="T32" fmla="*/ 13 w 125"/>
                <a:gd name="T33" fmla="*/ 36 h 302"/>
                <a:gd name="T34" fmla="*/ 23 w 125"/>
                <a:gd name="T35" fmla="*/ 12 h 302"/>
                <a:gd name="T36" fmla="*/ 116 w 125"/>
                <a:gd name="T37" fmla="*/ 0 h 302"/>
                <a:gd name="T38" fmla="*/ 125 w 125"/>
                <a:gd name="T39" fmla="*/ 2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302">
                  <a:moveTo>
                    <a:pt x="125" y="25"/>
                  </a:moveTo>
                  <a:cubicBezTo>
                    <a:pt x="125" y="25"/>
                    <a:pt x="124" y="109"/>
                    <a:pt x="122" y="121"/>
                  </a:cubicBezTo>
                  <a:cubicBezTo>
                    <a:pt x="121" y="133"/>
                    <a:pt x="100" y="208"/>
                    <a:pt x="100" y="208"/>
                  </a:cubicBezTo>
                  <a:cubicBezTo>
                    <a:pt x="100" y="208"/>
                    <a:pt x="125" y="271"/>
                    <a:pt x="122" y="281"/>
                  </a:cubicBezTo>
                  <a:cubicBezTo>
                    <a:pt x="122" y="281"/>
                    <a:pt x="122" y="292"/>
                    <a:pt x="119" y="295"/>
                  </a:cubicBezTo>
                  <a:cubicBezTo>
                    <a:pt x="115" y="298"/>
                    <a:pt x="98" y="302"/>
                    <a:pt x="91" y="295"/>
                  </a:cubicBezTo>
                  <a:cubicBezTo>
                    <a:pt x="91" y="295"/>
                    <a:pt x="92" y="285"/>
                    <a:pt x="91" y="284"/>
                  </a:cubicBezTo>
                  <a:cubicBezTo>
                    <a:pt x="90" y="283"/>
                    <a:pt x="82" y="290"/>
                    <a:pt x="76" y="276"/>
                  </a:cubicBezTo>
                  <a:cubicBezTo>
                    <a:pt x="79" y="284"/>
                    <a:pt x="79" y="284"/>
                    <a:pt x="79" y="284"/>
                  </a:cubicBezTo>
                  <a:cubicBezTo>
                    <a:pt x="79" y="284"/>
                    <a:pt x="55" y="291"/>
                    <a:pt x="50" y="285"/>
                  </a:cubicBezTo>
                  <a:cubicBezTo>
                    <a:pt x="45" y="278"/>
                    <a:pt x="44" y="271"/>
                    <a:pt x="44" y="268"/>
                  </a:cubicBezTo>
                  <a:cubicBezTo>
                    <a:pt x="45" y="264"/>
                    <a:pt x="52" y="249"/>
                    <a:pt x="53" y="247"/>
                  </a:cubicBezTo>
                  <a:cubicBezTo>
                    <a:pt x="55" y="246"/>
                    <a:pt x="60" y="239"/>
                    <a:pt x="60" y="237"/>
                  </a:cubicBezTo>
                  <a:cubicBezTo>
                    <a:pt x="60" y="236"/>
                    <a:pt x="35" y="159"/>
                    <a:pt x="29" y="140"/>
                  </a:cubicBezTo>
                  <a:cubicBezTo>
                    <a:pt x="23" y="121"/>
                    <a:pt x="10" y="70"/>
                    <a:pt x="5" y="66"/>
                  </a:cubicBezTo>
                  <a:cubicBezTo>
                    <a:pt x="0" y="62"/>
                    <a:pt x="1" y="54"/>
                    <a:pt x="4" y="51"/>
                  </a:cubicBezTo>
                  <a:cubicBezTo>
                    <a:pt x="8" y="47"/>
                    <a:pt x="9" y="39"/>
                    <a:pt x="13" y="36"/>
                  </a:cubicBezTo>
                  <a:cubicBezTo>
                    <a:pt x="16" y="33"/>
                    <a:pt x="23" y="12"/>
                    <a:pt x="23" y="12"/>
                  </a:cubicBezTo>
                  <a:cubicBezTo>
                    <a:pt x="23" y="12"/>
                    <a:pt x="76" y="18"/>
                    <a:pt x="116" y="0"/>
                  </a:cubicBezTo>
                  <a:lnTo>
                    <a:pt x="125" y="25"/>
                  </a:lnTo>
                  <a:close/>
                </a:path>
              </a:pathLst>
            </a:custGeom>
            <a:solidFill>
              <a:srgbClr val="26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6" name="Freeform 198"/>
            <p:cNvSpPr/>
            <p:nvPr/>
          </p:nvSpPr>
          <p:spPr bwMode="auto">
            <a:xfrm>
              <a:off x="3538538" y="5924551"/>
              <a:ext cx="123825" cy="187325"/>
            </a:xfrm>
            <a:custGeom>
              <a:avLst/>
              <a:gdLst>
                <a:gd name="T0" fmla="*/ 33 w 33"/>
                <a:gd name="T1" fmla="*/ 43 h 50"/>
                <a:gd name="T2" fmla="*/ 26 w 33"/>
                <a:gd name="T3" fmla="*/ 35 h 50"/>
                <a:gd name="T4" fmla="*/ 17 w 33"/>
                <a:gd name="T5" fmla="*/ 15 h 50"/>
                <a:gd name="T6" fmla="*/ 11 w 33"/>
                <a:gd name="T7" fmla="*/ 0 h 50"/>
                <a:gd name="T8" fmla="*/ 13 w 33"/>
                <a:gd name="T9" fmla="*/ 19 h 50"/>
                <a:gd name="T10" fmla="*/ 0 w 33"/>
                <a:gd name="T11" fmla="*/ 43 h 50"/>
                <a:gd name="T12" fmla="*/ 0 w 33"/>
                <a:gd name="T13" fmla="*/ 44 h 50"/>
                <a:gd name="T14" fmla="*/ 33 w 33"/>
                <a:gd name="T15" fmla="*/ 43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50">
                  <a:moveTo>
                    <a:pt x="33" y="43"/>
                  </a:moveTo>
                  <a:cubicBezTo>
                    <a:pt x="26" y="35"/>
                    <a:pt x="26" y="35"/>
                    <a:pt x="26" y="35"/>
                  </a:cubicBezTo>
                  <a:cubicBezTo>
                    <a:pt x="22" y="26"/>
                    <a:pt x="17" y="15"/>
                    <a:pt x="17" y="15"/>
                  </a:cubicBezTo>
                  <a:cubicBezTo>
                    <a:pt x="14" y="9"/>
                    <a:pt x="11" y="0"/>
                    <a:pt x="11" y="0"/>
                  </a:cubicBezTo>
                  <a:cubicBezTo>
                    <a:pt x="12" y="5"/>
                    <a:pt x="13" y="19"/>
                    <a:pt x="13" y="19"/>
                  </a:cubicBezTo>
                  <a:cubicBezTo>
                    <a:pt x="11" y="22"/>
                    <a:pt x="3" y="34"/>
                    <a:pt x="0" y="43"/>
                  </a:cubicBezTo>
                  <a:cubicBezTo>
                    <a:pt x="0" y="43"/>
                    <a:pt x="0" y="43"/>
                    <a:pt x="0" y="44"/>
                  </a:cubicBezTo>
                  <a:cubicBezTo>
                    <a:pt x="5" y="50"/>
                    <a:pt x="33" y="43"/>
                    <a:pt x="33" y="4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7" name="Freeform 199"/>
            <p:cNvSpPr/>
            <p:nvPr/>
          </p:nvSpPr>
          <p:spPr bwMode="auto">
            <a:xfrm>
              <a:off x="3417888" y="5065713"/>
              <a:ext cx="401638" cy="1087438"/>
            </a:xfrm>
            <a:custGeom>
              <a:avLst/>
              <a:gdLst>
                <a:gd name="T0" fmla="*/ 101 w 107"/>
                <a:gd name="T1" fmla="*/ 283 h 290"/>
                <a:gd name="T2" fmla="*/ 104 w 107"/>
                <a:gd name="T3" fmla="*/ 269 h 290"/>
                <a:gd name="T4" fmla="*/ 82 w 107"/>
                <a:gd name="T5" fmla="*/ 196 h 290"/>
                <a:gd name="T6" fmla="*/ 104 w 107"/>
                <a:gd name="T7" fmla="*/ 109 h 290"/>
                <a:gd name="T8" fmla="*/ 107 w 107"/>
                <a:gd name="T9" fmla="*/ 27 h 290"/>
                <a:gd name="T10" fmla="*/ 107 w 107"/>
                <a:gd name="T11" fmla="*/ 27 h 290"/>
                <a:gd name="T12" fmla="*/ 97 w 107"/>
                <a:gd name="T13" fmla="*/ 43 h 290"/>
                <a:gd name="T14" fmla="*/ 100 w 107"/>
                <a:gd name="T15" fmla="*/ 81 h 290"/>
                <a:gd name="T16" fmla="*/ 82 w 107"/>
                <a:gd name="T17" fmla="*/ 161 h 290"/>
                <a:gd name="T18" fmla="*/ 72 w 107"/>
                <a:gd name="T19" fmla="*/ 151 h 290"/>
                <a:gd name="T20" fmla="*/ 78 w 107"/>
                <a:gd name="T21" fmla="*/ 105 h 290"/>
                <a:gd name="T22" fmla="*/ 69 w 107"/>
                <a:gd name="T23" fmla="*/ 109 h 290"/>
                <a:gd name="T24" fmla="*/ 79 w 107"/>
                <a:gd name="T25" fmla="*/ 76 h 290"/>
                <a:gd name="T26" fmla="*/ 65 w 107"/>
                <a:gd name="T27" fmla="*/ 95 h 290"/>
                <a:gd name="T28" fmla="*/ 69 w 107"/>
                <a:gd name="T29" fmla="*/ 68 h 290"/>
                <a:gd name="T30" fmla="*/ 71 w 107"/>
                <a:gd name="T31" fmla="*/ 27 h 290"/>
                <a:gd name="T32" fmla="*/ 65 w 107"/>
                <a:gd name="T33" fmla="*/ 55 h 290"/>
                <a:gd name="T34" fmla="*/ 49 w 107"/>
                <a:gd name="T35" fmla="*/ 63 h 290"/>
                <a:gd name="T36" fmla="*/ 46 w 107"/>
                <a:gd name="T37" fmla="*/ 13 h 290"/>
                <a:gd name="T38" fmla="*/ 21 w 107"/>
                <a:gd name="T39" fmla="*/ 1 h 290"/>
                <a:gd name="T40" fmla="*/ 5 w 107"/>
                <a:gd name="T41" fmla="*/ 0 h 290"/>
                <a:gd name="T42" fmla="*/ 0 w 107"/>
                <a:gd name="T43" fmla="*/ 13 h 290"/>
                <a:gd name="T44" fmla="*/ 32 w 107"/>
                <a:gd name="T45" fmla="*/ 44 h 290"/>
                <a:gd name="T46" fmla="*/ 40 w 107"/>
                <a:gd name="T47" fmla="*/ 59 h 290"/>
                <a:gd name="T48" fmla="*/ 6 w 107"/>
                <a:gd name="T49" fmla="*/ 55 h 290"/>
                <a:gd name="T50" fmla="*/ 49 w 107"/>
                <a:gd name="T51" fmla="*/ 72 h 290"/>
                <a:gd name="T52" fmla="*/ 25 w 107"/>
                <a:gd name="T53" fmla="*/ 70 h 290"/>
                <a:gd name="T54" fmla="*/ 56 w 107"/>
                <a:gd name="T55" fmla="*/ 87 h 290"/>
                <a:gd name="T56" fmla="*/ 61 w 107"/>
                <a:gd name="T57" fmla="*/ 104 h 290"/>
                <a:gd name="T58" fmla="*/ 79 w 107"/>
                <a:gd name="T59" fmla="*/ 200 h 290"/>
                <a:gd name="T60" fmla="*/ 100 w 107"/>
                <a:gd name="T61" fmla="*/ 265 h 290"/>
                <a:gd name="T62" fmla="*/ 78 w 107"/>
                <a:gd name="T63" fmla="*/ 263 h 290"/>
                <a:gd name="T64" fmla="*/ 65 w 107"/>
                <a:gd name="T65" fmla="*/ 263 h 290"/>
                <a:gd name="T66" fmla="*/ 65 w 107"/>
                <a:gd name="T67" fmla="*/ 272 h 290"/>
                <a:gd name="T68" fmla="*/ 73 w 107"/>
                <a:gd name="T69" fmla="*/ 272 h 290"/>
                <a:gd name="T70" fmla="*/ 73 w 107"/>
                <a:gd name="T71" fmla="*/ 283 h 290"/>
                <a:gd name="T72" fmla="*/ 101 w 107"/>
                <a:gd name="T73" fmla="*/ 283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 h="290">
                  <a:moveTo>
                    <a:pt x="101" y="283"/>
                  </a:moveTo>
                  <a:cubicBezTo>
                    <a:pt x="104" y="280"/>
                    <a:pt x="104" y="269"/>
                    <a:pt x="104" y="269"/>
                  </a:cubicBezTo>
                  <a:cubicBezTo>
                    <a:pt x="107" y="259"/>
                    <a:pt x="82" y="196"/>
                    <a:pt x="82" y="196"/>
                  </a:cubicBezTo>
                  <a:cubicBezTo>
                    <a:pt x="82" y="196"/>
                    <a:pt x="103" y="121"/>
                    <a:pt x="104" y="109"/>
                  </a:cubicBezTo>
                  <a:cubicBezTo>
                    <a:pt x="106" y="100"/>
                    <a:pt x="107" y="51"/>
                    <a:pt x="107" y="27"/>
                  </a:cubicBezTo>
                  <a:cubicBezTo>
                    <a:pt x="107" y="27"/>
                    <a:pt x="107" y="27"/>
                    <a:pt x="107" y="27"/>
                  </a:cubicBezTo>
                  <a:cubicBezTo>
                    <a:pt x="107" y="27"/>
                    <a:pt x="93" y="40"/>
                    <a:pt x="97" y="43"/>
                  </a:cubicBezTo>
                  <a:cubicBezTo>
                    <a:pt x="101" y="46"/>
                    <a:pt x="100" y="81"/>
                    <a:pt x="100" y="81"/>
                  </a:cubicBezTo>
                  <a:cubicBezTo>
                    <a:pt x="88" y="96"/>
                    <a:pt x="89" y="151"/>
                    <a:pt x="82" y="161"/>
                  </a:cubicBezTo>
                  <a:cubicBezTo>
                    <a:pt x="75" y="171"/>
                    <a:pt x="74" y="160"/>
                    <a:pt x="72" y="151"/>
                  </a:cubicBezTo>
                  <a:cubicBezTo>
                    <a:pt x="69" y="143"/>
                    <a:pt x="78" y="105"/>
                    <a:pt x="78" y="105"/>
                  </a:cubicBezTo>
                  <a:cubicBezTo>
                    <a:pt x="75" y="109"/>
                    <a:pt x="69" y="109"/>
                    <a:pt x="69" y="109"/>
                  </a:cubicBezTo>
                  <a:cubicBezTo>
                    <a:pt x="80" y="101"/>
                    <a:pt x="79" y="76"/>
                    <a:pt x="79" y="76"/>
                  </a:cubicBezTo>
                  <a:cubicBezTo>
                    <a:pt x="79" y="76"/>
                    <a:pt x="70" y="97"/>
                    <a:pt x="65" y="95"/>
                  </a:cubicBezTo>
                  <a:cubicBezTo>
                    <a:pt x="60" y="92"/>
                    <a:pt x="66" y="74"/>
                    <a:pt x="69" y="68"/>
                  </a:cubicBezTo>
                  <a:cubicBezTo>
                    <a:pt x="73" y="61"/>
                    <a:pt x="71" y="27"/>
                    <a:pt x="71" y="27"/>
                  </a:cubicBezTo>
                  <a:cubicBezTo>
                    <a:pt x="71" y="27"/>
                    <a:pt x="70" y="37"/>
                    <a:pt x="65" y="55"/>
                  </a:cubicBezTo>
                  <a:cubicBezTo>
                    <a:pt x="59" y="74"/>
                    <a:pt x="52" y="67"/>
                    <a:pt x="49" y="63"/>
                  </a:cubicBezTo>
                  <a:cubicBezTo>
                    <a:pt x="47" y="58"/>
                    <a:pt x="46" y="13"/>
                    <a:pt x="46" y="13"/>
                  </a:cubicBezTo>
                  <a:cubicBezTo>
                    <a:pt x="42" y="12"/>
                    <a:pt x="31" y="6"/>
                    <a:pt x="21" y="1"/>
                  </a:cubicBezTo>
                  <a:cubicBezTo>
                    <a:pt x="11" y="1"/>
                    <a:pt x="5" y="0"/>
                    <a:pt x="5" y="0"/>
                  </a:cubicBezTo>
                  <a:cubicBezTo>
                    <a:pt x="5" y="0"/>
                    <a:pt x="3" y="6"/>
                    <a:pt x="0" y="13"/>
                  </a:cubicBezTo>
                  <a:cubicBezTo>
                    <a:pt x="7" y="19"/>
                    <a:pt x="25" y="40"/>
                    <a:pt x="32" y="44"/>
                  </a:cubicBezTo>
                  <a:cubicBezTo>
                    <a:pt x="40" y="49"/>
                    <a:pt x="49" y="63"/>
                    <a:pt x="40" y="59"/>
                  </a:cubicBezTo>
                  <a:cubicBezTo>
                    <a:pt x="30" y="56"/>
                    <a:pt x="6" y="55"/>
                    <a:pt x="6" y="55"/>
                  </a:cubicBezTo>
                  <a:cubicBezTo>
                    <a:pt x="35" y="61"/>
                    <a:pt x="49" y="72"/>
                    <a:pt x="49" y="72"/>
                  </a:cubicBezTo>
                  <a:cubicBezTo>
                    <a:pt x="37" y="69"/>
                    <a:pt x="25" y="70"/>
                    <a:pt x="25" y="70"/>
                  </a:cubicBezTo>
                  <a:cubicBezTo>
                    <a:pt x="47" y="74"/>
                    <a:pt x="56" y="87"/>
                    <a:pt x="56" y="87"/>
                  </a:cubicBezTo>
                  <a:cubicBezTo>
                    <a:pt x="53" y="98"/>
                    <a:pt x="61" y="104"/>
                    <a:pt x="61" y="104"/>
                  </a:cubicBezTo>
                  <a:cubicBezTo>
                    <a:pt x="58" y="113"/>
                    <a:pt x="72" y="191"/>
                    <a:pt x="79" y="200"/>
                  </a:cubicBezTo>
                  <a:cubicBezTo>
                    <a:pt x="86" y="208"/>
                    <a:pt x="100" y="265"/>
                    <a:pt x="100" y="265"/>
                  </a:cubicBezTo>
                  <a:cubicBezTo>
                    <a:pt x="96" y="257"/>
                    <a:pt x="81" y="260"/>
                    <a:pt x="78" y="263"/>
                  </a:cubicBezTo>
                  <a:cubicBezTo>
                    <a:pt x="74" y="266"/>
                    <a:pt x="69" y="262"/>
                    <a:pt x="65" y="263"/>
                  </a:cubicBezTo>
                  <a:cubicBezTo>
                    <a:pt x="62" y="264"/>
                    <a:pt x="64" y="269"/>
                    <a:pt x="65" y="272"/>
                  </a:cubicBezTo>
                  <a:cubicBezTo>
                    <a:pt x="69" y="274"/>
                    <a:pt x="73" y="271"/>
                    <a:pt x="73" y="272"/>
                  </a:cubicBezTo>
                  <a:cubicBezTo>
                    <a:pt x="74" y="273"/>
                    <a:pt x="73" y="283"/>
                    <a:pt x="73" y="283"/>
                  </a:cubicBezTo>
                  <a:cubicBezTo>
                    <a:pt x="80" y="290"/>
                    <a:pt x="97" y="286"/>
                    <a:pt x="101" y="28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8" name="Freeform 200"/>
            <p:cNvSpPr/>
            <p:nvPr/>
          </p:nvSpPr>
          <p:spPr bwMode="auto">
            <a:xfrm>
              <a:off x="4359275" y="4387851"/>
              <a:ext cx="176213" cy="234950"/>
            </a:xfrm>
            <a:custGeom>
              <a:avLst/>
              <a:gdLst>
                <a:gd name="T0" fmla="*/ 5 w 47"/>
                <a:gd name="T1" fmla="*/ 61 h 63"/>
                <a:gd name="T2" fmla="*/ 16 w 47"/>
                <a:gd name="T3" fmla="*/ 61 h 63"/>
                <a:gd name="T4" fmla="*/ 34 w 47"/>
                <a:gd name="T5" fmla="*/ 44 h 63"/>
                <a:gd name="T6" fmla="*/ 37 w 47"/>
                <a:gd name="T7" fmla="*/ 35 h 63"/>
                <a:gd name="T8" fmla="*/ 42 w 47"/>
                <a:gd name="T9" fmla="*/ 20 h 63"/>
                <a:gd name="T10" fmla="*/ 38 w 47"/>
                <a:gd name="T11" fmla="*/ 23 h 63"/>
                <a:gd name="T12" fmla="*/ 39 w 47"/>
                <a:gd name="T13" fmla="*/ 15 h 63"/>
                <a:gd name="T14" fmla="*/ 45 w 47"/>
                <a:gd name="T15" fmla="*/ 1 h 63"/>
                <a:gd name="T16" fmla="*/ 40 w 47"/>
                <a:gd name="T17" fmla="*/ 2 h 63"/>
                <a:gd name="T18" fmla="*/ 38 w 47"/>
                <a:gd name="T19" fmla="*/ 4 h 63"/>
                <a:gd name="T20" fmla="*/ 30 w 47"/>
                <a:gd name="T21" fmla="*/ 12 h 63"/>
                <a:gd name="T22" fmla="*/ 23 w 47"/>
                <a:gd name="T23" fmla="*/ 28 h 63"/>
                <a:gd name="T24" fmla="*/ 10 w 47"/>
                <a:gd name="T25" fmla="*/ 42 h 63"/>
                <a:gd name="T26" fmla="*/ 0 w 47"/>
                <a:gd name="T27" fmla="*/ 46 h 63"/>
                <a:gd name="T28" fmla="*/ 5 w 47"/>
                <a:gd name="T29"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63">
                  <a:moveTo>
                    <a:pt x="5" y="61"/>
                  </a:moveTo>
                  <a:cubicBezTo>
                    <a:pt x="5" y="61"/>
                    <a:pt x="14" y="63"/>
                    <a:pt x="16" y="61"/>
                  </a:cubicBezTo>
                  <a:cubicBezTo>
                    <a:pt x="18" y="59"/>
                    <a:pt x="34" y="44"/>
                    <a:pt x="34" y="44"/>
                  </a:cubicBezTo>
                  <a:cubicBezTo>
                    <a:pt x="34" y="44"/>
                    <a:pt x="35" y="39"/>
                    <a:pt x="37" y="35"/>
                  </a:cubicBezTo>
                  <a:cubicBezTo>
                    <a:pt x="40" y="31"/>
                    <a:pt x="45" y="22"/>
                    <a:pt x="42" y="20"/>
                  </a:cubicBezTo>
                  <a:cubicBezTo>
                    <a:pt x="38" y="23"/>
                    <a:pt x="38" y="23"/>
                    <a:pt x="38" y="23"/>
                  </a:cubicBezTo>
                  <a:cubicBezTo>
                    <a:pt x="38" y="23"/>
                    <a:pt x="39" y="19"/>
                    <a:pt x="39" y="15"/>
                  </a:cubicBezTo>
                  <a:cubicBezTo>
                    <a:pt x="39" y="15"/>
                    <a:pt x="47" y="3"/>
                    <a:pt x="45" y="1"/>
                  </a:cubicBezTo>
                  <a:cubicBezTo>
                    <a:pt x="44" y="0"/>
                    <a:pt x="43" y="0"/>
                    <a:pt x="40" y="2"/>
                  </a:cubicBezTo>
                  <a:cubicBezTo>
                    <a:pt x="40" y="3"/>
                    <a:pt x="39" y="3"/>
                    <a:pt x="38" y="4"/>
                  </a:cubicBezTo>
                  <a:cubicBezTo>
                    <a:pt x="35" y="7"/>
                    <a:pt x="30" y="11"/>
                    <a:pt x="30" y="12"/>
                  </a:cubicBezTo>
                  <a:cubicBezTo>
                    <a:pt x="27" y="17"/>
                    <a:pt x="24" y="27"/>
                    <a:pt x="23" y="28"/>
                  </a:cubicBezTo>
                  <a:cubicBezTo>
                    <a:pt x="22" y="30"/>
                    <a:pt x="15" y="36"/>
                    <a:pt x="10" y="42"/>
                  </a:cubicBezTo>
                  <a:cubicBezTo>
                    <a:pt x="4" y="48"/>
                    <a:pt x="0" y="46"/>
                    <a:pt x="0" y="46"/>
                  </a:cubicBezTo>
                  <a:cubicBezTo>
                    <a:pt x="0" y="46"/>
                    <a:pt x="2" y="57"/>
                    <a:pt x="5" y="61"/>
                  </a:cubicBezTo>
                  <a:close/>
                </a:path>
              </a:pathLst>
            </a:custGeom>
            <a:solidFill>
              <a:srgbClr val="F2C2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9" name="Freeform 201"/>
            <p:cNvSpPr/>
            <p:nvPr/>
          </p:nvSpPr>
          <p:spPr bwMode="auto">
            <a:xfrm>
              <a:off x="3451225" y="4492626"/>
              <a:ext cx="90488" cy="88900"/>
            </a:xfrm>
            <a:custGeom>
              <a:avLst/>
              <a:gdLst>
                <a:gd name="T0" fmla="*/ 0 w 57"/>
                <a:gd name="T1" fmla="*/ 42 h 56"/>
                <a:gd name="T2" fmla="*/ 57 w 57"/>
                <a:gd name="T3" fmla="*/ 0 h 56"/>
                <a:gd name="T4" fmla="*/ 0 w 57"/>
                <a:gd name="T5" fmla="*/ 56 h 56"/>
                <a:gd name="T6" fmla="*/ 0 w 57"/>
                <a:gd name="T7" fmla="*/ 42 h 56"/>
              </a:gdLst>
              <a:ahLst/>
              <a:cxnLst>
                <a:cxn ang="0">
                  <a:pos x="T0" y="T1"/>
                </a:cxn>
                <a:cxn ang="0">
                  <a:pos x="T2" y="T3"/>
                </a:cxn>
                <a:cxn ang="0">
                  <a:pos x="T4" y="T5"/>
                </a:cxn>
                <a:cxn ang="0">
                  <a:pos x="T6" y="T7"/>
                </a:cxn>
              </a:cxnLst>
              <a:rect l="0" t="0" r="r" b="b"/>
              <a:pathLst>
                <a:path w="57" h="56">
                  <a:moveTo>
                    <a:pt x="0" y="42"/>
                  </a:moveTo>
                  <a:lnTo>
                    <a:pt x="57" y="0"/>
                  </a:lnTo>
                  <a:lnTo>
                    <a:pt x="0" y="56"/>
                  </a:lnTo>
                  <a:lnTo>
                    <a:pt x="0" y="42"/>
                  </a:lnTo>
                  <a:close/>
                </a:path>
              </a:pathLst>
            </a:custGeom>
            <a:solidFill>
              <a:srgbClr val="CFD0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0" name="Freeform 202"/>
            <p:cNvSpPr/>
            <p:nvPr/>
          </p:nvSpPr>
          <p:spPr bwMode="auto">
            <a:xfrm>
              <a:off x="3586163" y="4511676"/>
              <a:ext cx="214313" cy="523875"/>
            </a:xfrm>
            <a:custGeom>
              <a:avLst/>
              <a:gdLst>
                <a:gd name="T0" fmla="*/ 0 w 57"/>
                <a:gd name="T1" fmla="*/ 0 h 140"/>
                <a:gd name="T2" fmla="*/ 20 w 57"/>
                <a:gd name="T3" fmla="*/ 16 h 140"/>
                <a:gd name="T4" fmla="*/ 39 w 57"/>
                <a:gd name="T5" fmla="*/ 75 h 140"/>
                <a:gd name="T6" fmla="*/ 57 w 57"/>
                <a:gd name="T7" fmla="*/ 131 h 140"/>
                <a:gd name="T8" fmla="*/ 16 w 57"/>
                <a:gd name="T9" fmla="*/ 129 h 140"/>
                <a:gd name="T10" fmla="*/ 33 w 57"/>
                <a:gd name="T11" fmla="*/ 115 h 140"/>
                <a:gd name="T12" fmla="*/ 16 w 57"/>
                <a:gd name="T13" fmla="*/ 88 h 140"/>
                <a:gd name="T14" fmla="*/ 20 w 57"/>
                <a:gd name="T15" fmla="*/ 72 h 140"/>
                <a:gd name="T16" fmla="*/ 17 w 57"/>
                <a:gd name="T17" fmla="*/ 22 h 140"/>
                <a:gd name="T18" fmla="*/ 0 w 57"/>
                <a:gd name="T1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140">
                  <a:moveTo>
                    <a:pt x="0" y="0"/>
                  </a:moveTo>
                  <a:cubicBezTo>
                    <a:pt x="20" y="16"/>
                    <a:pt x="20" y="16"/>
                    <a:pt x="20" y="16"/>
                  </a:cubicBezTo>
                  <a:cubicBezTo>
                    <a:pt x="39" y="75"/>
                    <a:pt x="39" y="75"/>
                    <a:pt x="39" y="75"/>
                  </a:cubicBezTo>
                  <a:cubicBezTo>
                    <a:pt x="57" y="131"/>
                    <a:pt x="57" y="131"/>
                    <a:pt x="57" y="131"/>
                  </a:cubicBezTo>
                  <a:cubicBezTo>
                    <a:pt x="57" y="131"/>
                    <a:pt x="23" y="140"/>
                    <a:pt x="16" y="129"/>
                  </a:cubicBezTo>
                  <a:cubicBezTo>
                    <a:pt x="16" y="129"/>
                    <a:pt x="36" y="136"/>
                    <a:pt x="33" y="115"/>
                  </a:cubicBezTo>
                  <a:cubicBezTo>
                    <a:pt x="31" y="94"/>
                    <a:pt x="19" y="96"/>
                    <a:pt x="16" y="88"/>
                  </a:cubicBezTo>
                  <a:cubicBezTo>
                    <a:pt x="16" y="88"/>
                    <a:pt x="20" y="88"/>
                    <a:pt x="20" y="72"/>
                  </a:cubicBezTo>
                  <a:cubicBezTo>
                    <a:pt x="21" y="56"/>
                    <a:pt x="17" y="22"/>
                    <a:pt x="17" y="22"/>
                  </a:cubicBezTo>
                  <a:cubicBezTo>
                    <a:pt x="17" y="22"/>
                    <a:pt x="9" y="12"/>
                    <a:pt x="0" y="0"/>
                  </a:cubicBezTo>
                  <a:close/>
                </a:path>
              </a:pathLst>
            </a:custGeom>
            <a:solidFill>
              <a:srgbClr val="CFD0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1" name="Freeform 203"/>
            <p:cNvSpPr/>
            <p:nvPr/>
          </p:nvSpPr>
          <p:spPr bwMode="auto">
            <a:xfrm>
              <a:off x="3203575" y="4435476"/>
              <a:ext cx="285750" cy="814388"/>
            </a:xfrm>
            <a:custGeom>
              <a:avLst/>
              <a:gdLst>
                <a:gd name="T0" fmla="*/ 33 w 76"/>
                <a:gd name="T1" fmla="*/ 217 h 217"/>
                <a:gd name="T2" fmla="*/ 52 w 76"/>
                <a:gd name="T3" fmla="*/ 195 h 217"/>
                <a:gd name="T4" fmla="*/ 72 w 76"/>
                <a:gd name="T5" fmla="*/ 113 h 217"/>
                <a:gd name="T6" fmla="*/ 76 w 76"/>
                <a:gd name="T7" fmla="*/ 0 h 217"/>
                <a:gd name="T8" fmla="*/ 65 w 76"/>
                <a:gd name="T9" fmla="*/ 11 h 217"/>
                <a:gd name="T10" fmla="*/ 18 w 76"/>
                <a:gd name="T11" fmla="*/ 24 h 217"/>
                <a:gd name="T12" fmla="*/ 0 w 76"/>
                <a:gd name="T13" fmla="*/ 120 h 217"/>
                <a:gd name="T14" fmla="*/ 8 w 76"/>
                <a:gd name="T15" fmla="*/ 162 h 217"/>
                <a:gd name="T16" fmla="*/ 33 w 76"/>
                <a:gd name="T17" fmla="*/ 21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217">
                  <a:moveTo>
                    <a:pt x="33" y="217"/>
                  </a:moveTo>
                  <a:cubicBezTo>
                    <a:pt x="33" y="217"/>
                    <a:pt x="34" y="203"/>
                    <a:pt x="52" y="195"/>
                  </a:cubicBezTo>
                  <a:cubicBezTo>
                    <a:pt x="52" y="195"/>
                    <a:pt x="70" y="154"/>
                    <a:pt x="72" y="113"/>
                  </a:cubicBezTo>
                  <a:cubicBezTo>
                    <a:pt x="74" y="73"/>
                    <a:pt x="71" y="11"/>
                    <a:pt x="76" y="0"/>
                  </a:cubicBezTo>
                  <a:cubicBezTo>
                    <a:pt x="76" y="0"/>
                    <a:pt x="72" y="2"/>
                    <a:pt x="65" y="11"/>
                  </a:cubicBezTo>
                  <a:cubicBezTo>
                    <a:pt x="65" y="11"/>
                    <a:pt x="27" y="17"/>
                    <a:pt x="18" y="24"/>
                  </a:cubicBezTo>
                  <a:cubicBezTo>
                    <a:pt x="18" y="24"/>
                    <a:pt x="5" y="57"/>
                    <a:pt x="0" y="120"/>
                  </a:cubicBezTo>
                  <a:cubicBezTo>
                    <a:pt x="0" y="120"/>
                    <a:pt x="6" y="157"/>
                    <a:pt x="8" y="162"/>
                  </a:cubicBezTo>
                  <a:cubicBezTo>
                    <a:pt x="11" y="167"/>
                    <a:pt x="21" y="196"/>
                    <a:pt x="33" y="217"/>
                  </a:cubicBezTo>
                  <a:close/>
                </a:path>
              </a:pathLst>
            </a:custGeom>
            <a:solidFill>
              <a:srgbClr val="26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2" name="Freeform 204"/>
            <p:cNvSpPr/>
            <p:nvPr/>
          </p:nvSpPr>
          <p:spPr bwMode="auto">
            <a:xfrm>
              <a:off x="4373563" y="4387851"/>
              <a:ext cx="161925" cy="234950"/>
            </a:xfrm>
            <a:custGeom>
              <a:avLst/>
              <a:gdLst>
                <a:gd name="T0" fmla="*/ 41 w 43"/>
                <a:gd name="T1" fmla="*/ 1 h 63"/>
                <a:gd name="T2" fmla="*/ 39 w 43"/>
                <a:gd name="T3" fmla="*/ 1 h 63"/>
                <a:gd name="T4" fmla="*/ 33 w 43"/>
                <a:gd name="T5" fmla="*/ 18 h 63"/>
                <a:gd name="T6" fmla="*/ 30 w 43"/>
                <a:gd name="T7" fmla="*/ 28 h 63"/>
                <a:gd name="T8" fmla="*/ 36 w 43"/>
                <a:gd name="T9" fmla="*/ 27 h 63"/>
                <a:gd name="T10" fmla="*/ 28 w 43"/>
                <a:gd name="T11" fmla="*/ 43 h 63"/>
                <a:gd name="T12" fmla="*/ 13 w 43"/>
                <a:gd name="T13" fmla="*/ 56 h 63"/>
                <a:gd name="T14" fmla="*/ 1 w 43"/>
                <a:gd name="T15" fmla="*/ 54 h 63"/>
                <a:gd name="T16" fmla="*/ 0 w 43"/>
                <a:gd name="T17" fmla="*/ 60 h 63"/>
                <a:gd name="T18" fmla="*/ 1 w 43"/>
                <a:gd name="T19" fmla="*/ 61 h 63"/>
                <a:gd name="T20" fmla="*/ 12 w 43"/>
                <a:gd name="T21" fmla="*/ 61 h 63"/>
                <a:gd name="T22" fmla="*/ 30 w 43"/>
                <a:gd name="T23" fmla="*/ 44 h 63"/>
                <a:gd name="T24" fmla="*/ 33 w 43"/>
                <a:gd name="T25" fmla="*/ 35 h 63"/>
                <a:gd name="T26" fmla="*/ 38 w 43"/>
                <a:gd name="T27" fmla="*/ 20 h 63"/>
                <a:gd name="T28" fmla="*/ 34 w 43"/>
                <a:gd name="T29" fmla="*/ 23 h 63"/>
                <a:gd name="T30" fmla="*/ 35 w 43"/>
                <a:gd name="T31" fmla="*/ 15 h 63"/>
                <a:gd name="T32" fmla="*/ 41 w 43"/>
                <a:gd name="T33" fmla="*/ 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63">
                  <a:moveTo>
                    <a:pt x="41" y="1"/>
                  </a:moveTo>
                  <a:cubicBezTo>
                    <a:pt x="41" y="0"/>
                    <a:pt x="40" y="0"/>
                    <a:pt x="39" y="1"/>
                  </a:cubicBezTo>
                  <a:cubicBezTo>
                    <a:pt x="42" y="4"/>
                    <a:pt x="33" y="18"/>
                    <a:pt x="33" y="18"/>
                  </a:cubicBezTo>
                  <a:cubicBezTo>
                    <a:pt x="30" y="28"/>
                    <a:pt x="30" y="28"/>
                    <a:pt x="30" y="28"/>
                  </a:cubicBezTo>
                  <a:cubicBezTo>
                    <a:pt x="30" y="28"/>
                    <a:pt x="34" y="25"/>
                    <a:pt x="36" y="27"/>
                  </a:cubicBezTo>
                  <a:cubicBezTo>
                    <a:pt x="33" y="31"/>
                    <a:pt x="28" y="43"/>
                    <a:pt x="28" y="43"/>
                  </a:cubicBezTo>
                  <a:cubicBezTo>
                    <a:pt x="28" y="43"/>
                    <a:pt x="21" y="50"/>
                    <a:pt x="13" y="56"/>
                  </a:cubicBezTo>
                  <a:cubicBezTo>
                    <a:pt x="4" y="63"/>
                    <a:pt x="1" y="54"/>
                    <a:pt x="1" y="54"/>
                  </a:cubicBezTo>
                  <a:cubicBezTo>
                    <a:pt x="0" y="60"/>
                    <a:pt x="0" y="60"/>
                    <a:pt x="0" y="60"/>
                  </a:cubicBezTo>
                  <a:cubicBezTo>
                    <a:pt x="0" y="60"/>
                    <a:pt x="0" y="61"/>
                    <a:pt x="1" y="61"/>
                  </a:cubicBezTo>
                  <a:cubicBezTo>
                    <a:pt x="1" y="61"/>
                    <a:pt x="10" y="63"/>
                    <a:pt x="12" y="61"/>
                  </a:cubicBezTo>
                  <a:cubicBezTo>
                    <a:pt x="14" y="59"/>
                    <a:pt x="30" y="44"/>
                    <a:pt x="30" y="44"/>
                  </a:cubicBezTo>
                  <a:cubicBezTo>
                    <a:pt x="30" y="44"/>
                    <a:pt x="31" y="39"/>
                    <a:pt x="33" y="35"/>
                  </a:cubicBezTo>
                  <a:cubicBezTo>
                    <a:pt x="36" y="31"/>
                    <a:pt x="41" y="22"/>
                    <a:pt x="38" y="20"/>
                  </a:cubicBezTo>
                  <a:cubicBezTo>
                    <a:pt x="34" y="23"/>
                    <a:pt x="34" y="23"/>
                    <a:pt x="34" y="23"/>
                  </a:cubicBezTo>
                  <a:cubicBezTo>
                    <a:pt x="34" y="23"/>
                    <a:pt x="35" y="19"/>
                    <a:pt x="35" y="15"/>
                  </a:cubicBezTo>
                  <a:cubicBezTo>
                    <a:pt x="35" y="15"/>
                    <a:pt x="43" y="3"/>
                    <a:pt x="41" y="1"/>
                  </a:cubicBezTo>
                  <a:close/>
                </a:path>
              </a:pathLst>
            </a:custGeom>
            <a:solidFill>
              <a:srgbClr val="EBB2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3" name="Freeform 205"/>
            <p:cNvSpPr/>
            <p:nvPr/>
          </p:nvSpPr>
          <p:spPr bwMode="auto">
            <a:xfrm>
              <a:off x="3451225" y="5029201"/>
              <a:ext cx="333375" cy="85725"/>
            </a:xfrm>
            <a:custGeom>
              <a:avLst/>
              <a:gdLst>
                <a:gd name="T0" fmla="*/ 83 w 89"/>
                <a:gd name="T1" fmla="*/ 0 h 23"/>
                <a:gd name="T2" fmla="*/ 3 w 89"/>
                <a:gd name="T3" fmla="*/ 10 h 23"/>
                <a:gd name="T4" fmla="*/ 0 w 89"/>
                <a:gd name="T5" fmla="*/ 12 h 23"/>
                <a:gd name="T6" fmla="*/ 89 w 89"/>
                <a:gd name="T7" fmla="*/ 10 h 23"/>
                <a:gd name="T8" fmla="*/ 83 w 89"/>
                <a:gd name="T9" fmla="*/ 0 h 23"/>
              </a:gdLst>
              <a:ahLst/>
              <a:cxnLst>
                <a:cxn ang="0">
                  <a:pos x="T0" y="T1"/>
                </a:cxn>
                <a:cxn ang="0">
                  <a:pos x="T2" y="T3"/>
                </a:cxn>
                <a:cxn ang="0">
                  <a:pos x="T4" y="T5"/>
                </a:cxn>
                <a:cxn ang="0">
                  <a:pos x="T6" y="T7"/>
                </a:cxn>
                <a:cxn ang="0">
                  <a:pos x="T8" y="T9"/>
                </a:cxn>
              </a:cxnLst>
              <a:rect l="0" t="0" r="r" b="b"/>
              <a:pathLst>
                <a:path w="89" h="23">
                  <a:moveTo>
                    <a:pt x="83" y="0"/>
                  </a:moveTo>
                  <a:cubicBezTo>
                    <a:pt x="53" y="12"/>
                    <a:pt x="18" y="11"/>
                    <a:pt x="3" y="10"/>
                  </a:cubicBezTo>
                  <a:cubicBezTo>
                    <a:pt x="1" y="11"/>
                    <a:pt x="0" y="12"/>
                    <a:pt x="0" y="12"/>
                  </a:cubicBezTo>
                  <a:cubicBezTo>
                    <a:pt x="0" y="12"/>
                    <a:pt x="52" y="23"/>
                    <a:pt x="89" y="10"/>
                  </a:cubicBezTo>
                  <a:lnTo>
                    <a:pt x="8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4" name="Freeform 206"/>
            <p:cNvSpPr/>
            <p:nvPr/>
          </p:nvSpPr>
          <p:spPr bwMode="auto">
            <a:xfrm>
              <a:off x="3379788" y="4511676"/>
              <a:ext cx="93663" cy="449263"/>
            </a:xfrm>
            <a:custGeom>
              <a:avLst/>
              <a:gdLst>
                <a:gd name="T0" fmla="*/ 22 w 25"/>
                <a:gd name="T1" fmla="*/ 120 h 120"/>
                <a:gd name="T2" fmla="*/ 25 w 25"/>
                <a:gd name="T3" fmla="*/ 93 h 120"/>
                <a:gd name="T4" fmla="*/ 25 w 25"/>
                <a:gd name="T5" fmla="*/ 88 h 120"/>
                <a:gd name="T6" fmla="*/ 3 w 25"/>
                <a:gd name="T7" fmla="*/ 14 h 120"/>
                <a:gd name="T8" fmla="*/ 12 w 25"/>
                <a:gd name="T9" fmla="*/ 11 h 120"/>
                <a:gd name="T10" fmla="*/ 3 w 25"/>
                <a:gd name="T11" fmla="*/ 0 h 120"/>
                <a:gd name="T12" fmla="*/ 8 w 25"/>
                <a:gd name="T13" fmla="*/ 10 h 120"/>
                <a:gd name="T14" fmla="*/ 0 w 25"/>
                <a:gd name="T15" fmla="*/ 14 h 120"/>
                <a:gd name="T16" fmla="*/ 22 w 25"/>
                <a:gd name="T1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0">
                  <a:moveTo>
                    <a:pt x="22" y="120"/>
                  </a:moveTo>
                  <a:cubicBezTo>
                    <a:pt x="23" y="112"/>
                    <a:pt x="24" y="102"/>
                    <a:pt x="25" y="93"/>
                  </a:cubicBezTo>
                  <a:cubicBezTo>
                    <a:pt x="25" y="91"/>
                    <a:pt x="25" y="90"/>
                    <a:pt x="25" y="88"/>
                  </a:cubicBezTo>
                  <a:cubicBezTo>
                    <a:pt x="15" y="59"/>
                    <a:pt x="3" y="14"/>
                    <a:pt x="3" y="14"/>
                  </a:cubicBezTo>
                  <a:cubicBezTo>
                    <a:pt x="12" y="11"/>
                    <a:pt x="12" y="11"/>
                    <a:pt x="12" y="11"/>
                  </a:cubicBezTo>
                  <a:cubicBezTo>
                    <a:pt x="7" y="6"/>
                    <a:pt x="3" y="0"/>
                    <a:pt x="3" y="0"/>
                  </a:cubicBezTo>
                  <a:cubicBezTo>
                    <a:pt x="8" y="10"/>
                    <a:pt x="8" y="10"/>
                    <a:pt x="8" y="10"/>
                  </a:cubicBezTo>
                  <a:cubicBezTo>
                    <a:pt x="4" y="12"/>
                    <a:pt x="0" y="14"/>
                    <a:pt x="0" y="14"/>
                  </a:cubicBezTo>
                  <a:cubicBezTo>
                    <a:pt x="12" y="57"/>
                    <a:pt x="19" y="99"/>
                    <a:pt x="22" y="12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5" name="Freeform 207"/>
            <p:cNvSpPr/>
            <p:nvPr/>
          </p:nvSpPr>
          <p:spPr bwMode="auto">
            <a:xfrm>
              <a:off x="4359275" y="4541838"/>
              <a:ext cx="52388" cy="115888"/>
            </a:xfrm>
            <a:custGeom>
              <a:avLst/>
              <a:gdLst>
                <a:gd name="T0" fmla="*/ 10 w 14"/>
                <a:gd name="T1" fmla="*/ 0 h 31"/>
                <a:gd name="T2" fmla="*/ 0 w 14"/>
                <a:gd name="T3" fmla="*/ 5 h 31"/>
                <a:gd name="T4" fmla="*/ 9 w 14"/>
                <a:gd name="T5" fmla="*/ 31 h 31"/>
                <a:gd name="T6" fmla="*/ 10 w 14"/>
                <a:gd name="T7" fmla="*/ 0 h 31"/>
              </a:gdLst>
              <a:ahLst/>
              <a:cxnLst>
                <a:cxn ang="0">
                  <a:pos x="T0" y="T1"/>
                </a:cxn>
                <a:cxn ang="0">
                  <a:pos x="T2" y="T3"/>
                </a:cxn>
                <a:cxn ang="0">
                  <a:pos x="T4" y="T5"/>
                </a:cxn>
                <a:cxn ang="0">
                  <a:pos x="T6" y="T7"/>
                </a:cxn>
              </a:cxnLst>
              <a:rect l="0" t="0" r="r" b="b"/>
              <a:pathLst>
                <a:path w="14" h="31">
                  <a:moveTo>
                    <a:pt x="10" y="0"/>
                  </a:moveTo>
                  <a:cubicBezTo>
                    <a:pt x="0" y="5"/>
                    <a:pt x="0" y="5"/>
                    <a:pt x="0" y="5"/>
                  </a:cubicBezTo>
                  <a:cubicBezTo>
                    <a:pt x="9" y="31"/>
                    <a:pt x="9" y="31"/>
                    <a:pt x="9" y="31"/>
                  </a:cubicBezTo>
                  <a:cubicBezTo>
                    <a:pt x="9" y="31"/>
                    <a:pt x="14" y="14"/>
                    <a:pt x="10" y="0"/>
                  </a:cubicBezTo>
                  <a:close/>
                </a:path>
              </a:pathLst>
            </a:custGeom>
            <a:solidFill>
              <a:srgbClr val="CFD0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6" name="Freeform 208"/>
            <p:cNvSpPr/>
            <p:nvPr/>
          </p:nvSpPr>
          <p:spPr bwMode="auto">
            <a:xfrm>
              <a:off x="3395663" y="4721226"/>
              <a:ext cx="0" cy="55563"/>
            </a:xfrm>
            <a:custGeom>
              <a:avLst/>
              <a:gdLst>
                <a:gd name="T0" fmla="*/ 4 h 15"/>
                <a:gd name="T1" fmla="*/ 15 h 15"/>
                <a:gd name="T2" fmla="*/ 6 h 15"/>
                <a:gd name="T3" fmla="*/ 4 h 15"/>
              </a:gdLst>
              <a:ahLst/>
              <a:cxnLst>
                <a:cxn ang="0">
                  <a:pos x="0" y="T0"/>
                </a:cxn>
                <a:cxn ang="0">
                  <a:pos x="0" y="T1"/>
                </a:cxn>
                <a:cxn ang="0">
                  <a:pos x="0" y="T2"/>
                </a:cxn>
                <a:cxn ang="0">
                  <a:pos x="0" y="T3"/>
                </a:cxn>
              </a:cxnLst>
              <a:rect l="0" t="0" r="r" b="b"/>
              <a:pathLst>
                <a:path h="15">
                  <a:moveTo>
                    <a:pt x="0" y="4"/>
                  </a:moveTo>
                  <a:cubicBezTo>
                    <a:pt x="0" y="0"/>
                    <a:pt x="0" y="6"/>
                    <a:pt x="0" y="15"/>
                  </a:cubicBezTo>
                  <a:cubicBezTo>
                    <a:pt x="0" y="11"/>
                    <a:pt x="0" y="8"/>
                    <a:pt x="0" y="6"/>
                  </a:cubicBezTo>
                  <a:cubicBezTo>
                    <a:pt x="0" y="5"/>
                    <a:pt x="0" y="5"/>
                    <a:pt x="0" y="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7" name="Freeform 209"/>
            <p:cNvSpPr/>
            <p:nvPr/>
          </p:nvSpPr>
          <p:spPr bwMode="auto">
            <a:xfrm>
              <a:off x="3238500" y="4570413"/>
              <a:ext cx="179388" cy="596900"/>
            </a:xfrm>
            <a:custGeom>
              <a:avLst/>
              <a:gdLst>
                <a:gd name="T0" fmla="*/ 48 w 48"/>
                <a:gd name="T1" fmla="*/ 148 h 159"/>
                <a:gd name="T2" fmla="*/ 42 w 48"/>
                <a:gd name="T3" fmla="*/ 115 h 159"/>
                <a:gd name="T4" fmla="*/ 42 w 48"/>
                <a:gd name="T5" fmla="*/ 55 h 159"/>
                <a:gd name="T6" fmla="*/ 37 w 48"/>
                <a:gd name="T7" fmla="*/ 100 h 159"/>
                <a:gd name="T8" fmla="*/ 33 w 48"/>
                <a:gd name="T9" fmla="*/ 44 h 159"/>
                <a:gd name="T10" fmla="*/ 33 w 48"/>
                <a:gd name="T11" fmla="*/ 115 h 159"/>
                <a:gd name="T12" fmla="*/ 20 w 48"/>
                <a:gd name="T13" fmla="*/ 71 h 159"/>
                <a:gd name="T14" fmla="*/ 16 w 48"/>
                <a:gd name="T15" fmla="*/ 0 h 159"/>
                <a:gd name="T16" fmla="*/ 14 w 48"/>
                <a:gd name="T17" fmla="*/ 66 h 159"/>
                <a:gd name="T18" fmla="*/ 0 w 48"/>
                <a:gd name="T19" fmla="*/ 49 h 159"/>
                <a:gd name="T20" fmla="*/ 14 w 48"/>
                <a:gd name="T21" fmla="*/ 72 h 159"/>
                <a:gd name="T22" fmla="*/ 9 w 48"/>
                <a:gd name="T23" fmla="*/ 79 h 159"/>
                <a:gd name="T24" fmla="*/ 15 w 48"/>
                <a:gd name="T25" fmla="*/ 84 h 159"/>
                <a:gd name="T26" fmla="*/ 3 w 48"/>
                <a:gd name="T27" fmla="*/ 90 h 159"/>
                <a:gd name="T28" fmla="*/ 17 w 48"/>
                <a:gd name="T29" fmla="*/ 90 h 159"/>
                <a:gd name="T30" fmla="*/ 5 w 48"/>
                <a:gd name="T31" fmla="*/ 96 h 159"/>
                <a:gd name="T32" fmla="*/ 23 w 48"/>
                <a:gd name="T33" fmla="*/ 106 h 159"/>
                <a:gd name="T34" fmla="*/ 44 w 48"/>
                <a:gd name="T35" fmla="*/ 159 h 159"/>
                <a:gd name="T36" fmla="*/ 48 w 48"/>
                <a:gd name="T37" fmla="*/ 148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159">
                  <a:moveTo>
                    <a:pt x="48" y="148"/>
                  </a:moveTo>
                  <a:cubicBezTo>
                    <a:pt x="44" y="135"/>
                    <a:pt x="42" y="115"/>
                    <a:pt x="42" y="115"/>
                  </a:cubicBezTo>
                  <a:cubicBezTo>
                    <a:pt x="43" y="96"/>
                    <a:pt x="42" y="70"/>
                    <a:pt x="42" y="55"/>
                  </a:cubicBezTo>
                  <a:cubicBezTo>
                    <a:pt x="41" y="72"/>
                    <a:pt x="37" y="100"/>
                    <a:pt x="37" y="100"/>
                  </a:cubicBezTo>
                  <a:cubicBezTo>
                    <a:pt x="37" y="83"/>
                    <a:pt x="33" y="44"/>
                    <a:pt x="33" y="44"/>
                  </a:cubicBezTo>
                  <a:cubicBezTo>
                    <a:pt x="34" y="44"/>
                    <a:pt x="33" y="115"/>
                    <a:pt x="33" y="115"/>
                  </a:cubicBezTo>
                  <a:cubicBezTo>
                    <a:pt x="24" y="104"/>
                    <a:pt x="20" y="71"/>
                    <a:pt x="20" y="71"/>
                  </a:cubicBezTo>
                  <a:cubicBezTo>
                    <a:pt x="24" y="49"/>
                    <a:pt x="16" y="0"/>
                    <a:pt x="16" y="0"/>
                  </a:cubicBezTo>
                  <a:cubicBezTo>
                    <a:pt x="16" y="0"/>
                    <a:pt x="22" y="61"/>
                    <a:pt x="14" y="66"/>
                  </a:cubicBezTo>
                  <a:cubicBezTo>
                    <a:pt x="7" y="71"/>
                    <a:pt x="0" y="49"/>
                    <a:pt x="0" y="49"/>
                  </a:cubicBezTo>
                  <a:cubicBezTo>
                    <a:pt x="2" y="66"/>
                    <a:pt x="13" y="72"/>
                    <a:pt x="14" y="72"/>
                  </a:cubicBezTo>
                  <a:cubicBezTo>
                    <a:pt x="13" y="72"/>
                    <a:pt x="9" y="79"/>
                    <a:pt x="9" y="79"/>
                  </a:cubicBezTo>
                  <a:cubicBezTo>
                    <a:pt x="16" y="79"/>
                    <a:pt x="15" y="84"/>
                    <a:pt x="15" y="84"/>
                  </a:cubicBezTo>
                  <a:cubicBezTo>
                    <a:pt x="12" y="84"/>
                    <a:pt x="3" y="90"/>
                    <a:pt x="3" y="90"/>
                  </a:cubicBezTo>
                  <a:cubicBezTo>
                    <a:pt x="10" y="88"/>
                    <a:pt x="17" y="90"/>
                    <a:pt x="17" y="90"/>
                  </a:cubicBezTo>
                  <a:cubicBezTo>
                    <a:pt x="13" y="90"/>
                    <a:pt x="5" y="96"/>
                    <a:pt x="5" y="96"/>
                  </a:cubicBezTo>
                  <a:cubicBezTo>
                    <a:pt x="16" y="93"/>
                    <a:pt x="20" y="103"/>
                    <a:pt x="23" y="106"/>
                  </a:cubicBezTo>
                  <a:cubicBezTo>
                    <a:pt x="24" y="108"/>
                    <a:pt x="37" y="140"/>
                    <a:pt x="44" y="159"/>
                  </a:cubicBezTo>
                  <a:cubicBezTo>
                    <a:pt x="44" y="157"/>
                    <a:pt x="46" y="153"/>
                    <a:pt x="48" y="14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8" name="Freeform 210"/>
            <p:cNvSpPr/>
            <p:nvPr/>
          </p:nvSpPr>
          <p:spPr bwMode="auto">
            <a:xfrm>
              <a:off x="3646488" y="4451351"/>
              <a:ext cx="762000" cy="881063"/>
            </a:xfrm>
            <a:custGeom>
              <a:avLst/>
              <a:gdLst>
                <a:gd name="T0" fmla="*/ 0 w 203"/>
                <a:gd name="T1" fmla="*/ 7 h 235"/>
                <a:gd name="T2" fmla="*/ 4 w 203"/>
                <a:gd name="T3" fmla="*/ 98 h 235"/>
                <a:gd name="T4" fmla="*/ 72 w 203"/>
                <a:gd name="T5" fmla="*/ 235 h 235"/>
                <a:gd name="T6" fmla="*/ 86 w 203"/>
                <a:gd name="T7" fmla="*/ 224 h 235"/>
                <a:gd name="T8" fmla="*/ 66 w 203"/>
                <a:gd name="T9" fmla="*/ 111 h 235"/>
                <a:gd name="T10" fmla="*/ 62 w 203"/>
                <a:gd name="T11" fmla="*/ 65 h 235"/>
                <a:gd name="T12" fmla="*/ 99 w 203"/>
                <a:gd name="T13" fmla="*/ 70 h 235"/>
                <a:gd name="T14" fmla="*/ 106 w 203"/>
                <a:gd name="T15" fmla="*/ 75 h 235"/>
                <a:gd name="T16" fmla="*/ 146 w 203"/>
                <a:gd name="T17" fmla="*/ 67 h 235"/>
                <a:gd name="T18" fmla="*/ 201 w 203"/>
                <a:gd name="T19" fmla="*/ 57 h 235"/>
                <a:gd name="T20" fmla="*/ 195 w 203"/>
                <a:gd name="T21" fmla="*/ 27 h 235"/>
                <a:gd name="T22" fmla="*/ 112 w 203"/>
                <a:gd name="T23" fmla="*/ 32 h 235"/>
                <a:gd name="T24" fmla="*/ 82 w 203"/>
                <a:gd name="T25" fmla="*/ 29 h 235"/>
                <a:gd name="T26" fmla="*/ 69 w 203"/>
                <a:gd name="T27" fmla="*/ 29 h 235"/>
                <a:gd name="T28" fmla="*/ 65 w 203"/>
                <a:gd name="T29" fmla="*/ 22 h 235"/>
                <a:gd name="T30" fmla="*/ 57 w 203"/>
                <a:gd name="T31" fmla="*/ 22 h 235"/>
                <a:gd name="T32" fmla="*/ 50 w 203"/>
                <a:gd name="T33" fmla="*/ 7 h 235"/>
                <a:gd name="T34" fmla="*/ 22 w 203"/>
                <a:gd name="T35" fmla="*/ 3 h 235"/>
                <a:gd name="T36" fmla="*/ 6 w 203"/>
                <a:gd name="T37" fmla="*/ 0 h 235"/>
                <a:gd name="T38" fmla="*/ 0 w 203"/>
                <a:gd name="T39" fmla="*/ 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3" h="235">
                  <a:moveTo>
                    <a:pt x="0" y="7"/>
                  </a:moveTo>
                  <a:cubicBezTo>
                    <a:pt x="0" y="7"/>
                    <a:pt x="0" y="67"/>
                    <a:pt x="4" y="98"/>
                  </a:cubicBezTo>
                  <a:cubicBezTo>
                    <a:pt x="4" y="98"/>
                    <a:pt x="35" y="215"/>
                    <a:pt x="72" y="235"/>
                  </a:cubicBezTo>
                  <a:cubicBezTo>
                    <a:pt x="72" y="235"/>
                    <a:pt x="84" y="228"/>
                    <a:pt x="86" y="224"/>
                  </a:cubicBezTo>
                  <a:cubicBezTo>
                    <a:pt x="87" y="220"/>
                    <a:pt x="68" y="119"/>
                    <a:pt x="66" y="111"/>
                  </a:cubicBezTo>
                  <a:cubicBezTo>
                    <a:pt x="64" y="103"/>
                    <a:pt x="62" y="65"/>
                    <a:pt x="62" y="65"/>
                  </a:cubicBezTo>
                  <a:cubicBezTo>
                    <a:pt x="62" y="65"/>
                    <a:pt x="93" y="68"/>
                    <a:pt x="99" y="70"/>
                  </a:cubicBezTo>
                  <a:cubicBezTo>
                    <a:pt x="99" y="70"/>
                    <a:pt x="99" y="76"/>
                    <a:pt x="106" y="75"/>
                  </a:cubicBezTo>
                  <a:cubicBezTo>
                    <a:pt x="114" y="74"/>
                    <a:pt x="141" y="67"/>
                    <a:pt x="146" y="67"/>
                  </a:cubicBezTo>
                  <a:cubicBezTo>
                    <a:pt x="150" y="66"/>
                    <a:pt x="199" y="58"/>
                    <a:pt x="201" y="57"/>
                  </a:cubicBezTo>
                  <a:cubicBezTo>
                    <a:pt x="203" y="56"/>
                    <a:pt x="196" y="30"/>
                    <a:pt x="195" y="27"/>
                  </a:cubicBezTo>
                  <a:cubicBezTo>
                    <a:pt x="193" y="24"/>
                    <a:pt x="126" y="31"/>
                    <a:pt x="112" y="32"/>
                  </a:cubicBezTo>
                  <a:cubicBezTo>
                    <a:pt x="112" y="32"/>
                    <a:pt x="84" y="30"/>
                    <a:pt x="82" y="29"/>
                  </a:cubicBezTo>
                  <a:cubicBezTo>
                    <a:pt x="80" y="28"/>
                    <a:pt x="69" y="29"/>
                    <a:pt x="69" y="29"/>
                  </a:cubicBezTo>
                  <a:cubicBezTo>
                    <a:pt x="69" y="29"/>
                    <a:pt x="67" y="23"/>
                    <a:pt x="65" y="22"/>
                  </a:cubicBezTo>
                  <a:cubicBezTo>
                    <a:pt x="63" y="22"/>
                    <a:pt x="57" y="22"/>
                    <a:pt x="57" y="22"/>
                  </a:cubicBezTo>
                  <a:cubicBezTo>
                    <a:pt x="57" y="22"/>
                    <a:pt x="58" y="10"/>
                    <a:pt x="50" y="7"/>
                  </a:cubicBezTo>
                  <a:cubicBezTo>
                    <a:pt x="42" y="4"/>
                    <a:pt x="27" y="6"/>
                    <a:pt x="22" y="3"/>
                  </a:cubicBezTo>
                  <a:cubicBezTo>
                    <a:pt x="17" y="1"/>
                    <a:pt x="6" y="0"/>
                    <a:pt x="6" y="0"/>
                  </a:cubicBez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9" name="Freeform 211"/>
            <p:cNvSpPr/>
            <p:nvPr/>
          </p:nvSpPr>
          <p:spPr bwMode="auto">
            <a:xfrm>
              <a:off x="3646488" y="4465638"/>
              <a:ext cx="738188" cy="803275"/>
            </a:xfrm>
            <a:custGeom>
              <a:avLst/>
              <a:gdLst>
                <a:gd name="T0" fmla="*/ 190 w 197"/>
                <a:gd name="T1" fmla="*/ 25 h 214"/>
                <a:gd name="T2" fmla="*/ 115 w 197"/>
                <a:gd name="T3" fmla="*/ 34 h 214"/>
                <a:gd name="T4" fmla="*/ 80 w 197"/>
                <a:gd name="T5" fmla="*/ 53 h 214"/>
                <a:gd name="T6" fmla="*/ 101 w 197"/>
                <a:gd name="T7" fmla="*/ 34 h 214"/>
                <a:gd name="T8" fmla="*/ 73 w 197"/>
                <a:gd name="T9" fmla="*/ 53 h 214"/>
                <a:gd name="T10" fmla="*/ 89 w 197"/>
                <a:gd name="T11" fmla="*/ 34 h 214"/>
                <a:gd name="T12" fmla="*/ 68 w 197"/>
                <a:gd name="T13" fmla="*/ 52 h 214"/>
                <a:gd name="T14" fmla="*/ 73 w 197"/>
                <a:gd name="T15" fmla="*/ 34 h 214"/>
                <a:gd name="T16" fmla="*/ 75 w 197"/>
                <a:gd name="T17" fmla="*/ 31 h 214"/>
                <a:gd name="T18" fmla="*/ 68 w 197"/>
                <a:gd name="T19" fmla="*/ 31 h 214"/>
                <a:gd name="T20" fmla="*/ 61 w 197"/>
                <a:gd name="T21" fmla="*/ 46 h 214"/>
                <a:gd name="T22" fmla="*/ 63 w 197"/>
                <a:gd name="T23" fmla="*/ 28 h 214"/>
                <a:gd name="T24" fmla="*/ 55 w 197"/>
                <a:gd name="T25" fmla="*/ 37 h 214"/>
                <a:gd name="T26" fmla="*/ 55 w 197"/>
                <a:gd name="T27" fmla="*/ 39 h 214"/>
                <a:gd name="T28" fmla="*/ 53 w 197"/>
                <a:gd name="T29" fmla="*/ 5 h 214"/>
                <a:gd name="T30" fmla="*/ 50 w 197"/>
                <a:gd name="T31" fmla="*/ 3 h 214"/>
                <a:gd name="T32" fmla="*/ 39 w 197"/>
                <a:gd name="T33" fmla="*/ 1 h 214"/>
                <a:gd name="T34" fmla="*/ 37 w 197"/>
                <a:gd name="T35" fmla="*/ 3 h 214"/>
                <a:gd name="T36" fmla="*/ 24 w 197"/>
                <a:gd name="T37" fmla="*/ 3 h 214"/>
                <a:gd name="T38" fmla="*/ 33 w 197"/>
                <a:gd name="T39" fmla="*/ 11 h 214"/>
                <a:gd name="T40" fmla="*/ 3 w 197"/>
                <a:gd name="T41" fmla="*/ 0 h 214"/>
                <a:gd name="T42" fmla="*/ 0 w 197"/>
                <a:gd name="T43" fmla="*/ 3 h 214"/>
                <a:gd name="T44" fmla="*/ 0 w 197"/>
                <a:gd name="T45" fmla="*/ 4 h 214"/>
                <a:gd name="T46" fmla="*/ 13 w 197"/>
                <a:gd name="T47" fmla="*/ 16 h 214"/>
                <a:gd name="T48" fmla="*/ 5 w 197"/>
                <a:gd name="T49" fmla="*/ 56 h 214"/>
                <a:gd name="T50" fmla="*/ 3 w 197"/>
                <a:gd name="T51" fmla="*/ 85 h 214"/>
                <a:gd name="T52" fmla="*/ 4 w 197"/>
                <a:gd name="T53" fmla="*/ 94 h 214"/>
                <a:gd name="T54" fmla="*/ 7 w 197"/>
                <a:gd name="T55" fmla="*/ 106 h 214"/>
                <a:gd name="T56" fmla="*/ 16 w 197"/>
                <a:gd name="T57" fmla="*/ 61 h 214"/>
                <a:gd name="T58" fmla="*/ 20 w 197"/>
                <a:gd name="T59" fmla="*/ 18 h 214"/>
                <a:gd name="T60" fmla="*/ 17 w 197"/>
                <a:gd name="T61" fmla="*/ 62 h 214"/>
                <a:gd name="T62" fmla="*/ 20 w 197"/>
                <a:gd name="T63" fmla="*/ 109 h 214"/>
                <a:gd name="T64" fmla="*/ 54 w 197"/>
                <a:gd name="T65" fmla="*/ 192 h 214"/>
                <a:gd name="T66" fmla="*/ 72 w 197"/>
                <a:gd name="T67" fmla="*/ 214 h 214"/>
                <a:gd name="T68" fmla="*/ 63 w 197"/>
                <a:gd name="T69" fmla="*/ 132 h 214"/>
                <a:gd name="T70" fmla="*/ 60 w 197"/>
                <a:gd name="T71" fmla="*/ 61 h 214"/>
                <a:gd name="T72" fmla="*/ 86 w 197"/>
                <a:gd name="T73" fmla="*/ 58 h 214"/>
                <a:gd name="T74" fmla="*/ 110 w 197"/>
                <a:gd name="T75" fmla="*/ 54 h 214"/>
                <a:gd name="T76" fmla="*/ 106 w 197"/>
                <a:gd name="T77" fmla="*/ 61 h 214"/>
                <a:gd name="T78" fmla="*/ 133 w 197"/>
                <a:gd name="T79" fmla="*/ 58 h 214"/>
                <a:gd name="T80" fmla="*/ 197 w 197"/>
                <a:gd name="T81" fmla="*/ 48 h 214"/>
                <a:gd name="T82" fmla="*/ 190 w 197"/>
                <a:gd name="T83" fmla="*/ 2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7" h="214">
                  <a:moveTo>
                    <a:pt x="190" y="25"/>
                  </a:moveTo>
                  <a:cubicBezTo>
                    <a:pt x="185" y="22"/>
                    <a:pt x="115" y="34"/>
                    <a:pt x="115" y="34"/>
                  </a:cubicBezTo>
                  <a:cubicBezTo>
                    <a:pt x="115" y="34"/>
                    <a:pt x="89" y="54"/>
                    <a:pt x="80" y="53"/>
                  </a:cubicBezTo>
                  <a:cubicBezTo>
                    <a:pt x="80" y="53"/>
                    <a:pt x="106" y="41"/>
                    <a:pt x="101" y="34"/>
                  </a:cubicBezTo>
                  <a:cubicBezTo>
                    <a:pt x="95" y="26"/>
                    <a:pt x="73" y="53"/>
                    <a:pt x="73" y="53"/>
                  </a:cubicBezTo>
                  <a:cubicBezTo>
                    <a:pt x="73" y="53"/>
                    <a:pt x="79" y="38"/>
                    <a:pt x="89" y="34"/>
                  </a:cubicBezTo>
                  <a:cubicBezTo>
                    <a:pt x="89" y="34"/>
                    <a:pt x="78" y="27"/>
                    <a:pt x="68" y="52"/>
                  </a:cubicBezTo>
                  <a:cubicBezTo>
                    <a:pt x="68" y="52"/>
                    <a:pt x="70" y="40"/>
                    <a:pt x="73" y="34"/>
                  </a:cubicBezTo>
                  <a:cubicBezTo>
                    <a:pt x="74" y="32"/>
                    <a:pt x="74" y="32"/>
                    <a:pt x="75" y="31"/>
                  </a:cubicBezTo>
                  <a:cubicBezTo>
                    <a:pt x="80" y="28"/>
                    <a:pt x="72" y="27"/>
                    <a:pt x="68" y="31"/>
                  </a:cubicBezTo>
                  <a:cubicBezTo>
                    <a:pt x="64" y="34"/>
                    <a:pt x="61" y="46"/>
                    <a:pt x="61" y="46"/>
                  </a:cubicBezTo>
                  <a:cubicBezTo>
                    <a:pt x="61" y="46"/>
                    <a:pt x="57" y="30"/>
                    <a:pt x="63" y="28"/>
                  </a:cubicBezTo>
                  <a:cubicBezTo>
                    <a:pt x="63" y="28"/>
                    <a:pt x="55" y="23"/>
                    <a:pt x="55" y="37"/>
                  </a:cubicBezTo>
                  <a:cubicBezTo>
                    <a:pt x="55" y="38"/>
                    <a:pt x="55" y="39"/>
                    <a:pt x="55" y="39"/>
                  </a:cubicBezTo>
                  <a:cubicBezTo>
                    <a:pt x="56" y="55"/>
                    <a:pt x="41" y="16"/>
                    <a:pt x="53" y="5"/>
                  </a:cubicBezTo>
                  <a:cubicBezTo>
                    <a:pt x="52" y="4"/>
                    <a:pt x="51" y="4"/>
                    <a:pt x="50" y="3"/>
                  </a:cubicBezTo>
                  <a:cubicBezTo>
                    <a:pt x="47" y="2"/>
                    <a:pt x="43" y="1"/>
                    <a:pt x="39" y="1"/>
                  </a:cubicBezTo>
                  <a:cubicBezTo>
                    <a:pt x="37" y="3"/>
                    <a:pt x="37" y="3"/>
                    <a:pt x="37" y="3"/>
                  </a:cubicBezTo>
                  <a:cubicBezTo>
                    <a:pt x="37" y="3"/>
                    <a:pt x="22" y="3"/>
                    <a:pt x="24" y="3"/>
                  </a:cubicBezTo>
                  <a:cubicBezTo>
                    <a:pt x="25" y="3"/>
                    <a:pt x="29" y="11"/>
                    <a:pt x="33" y="11"/>
                  </a:cubicBezTo>
                  <a:cubicBezTo>
                    <a:pt x="33" y="11"/>
                    <a:pt x="12" y="9"/>
                    <a:pt x="3" y="0"/>
                  </a:cubicBezTo>
                  <a:cubicBezTo>
                    <a:pt x="0" y="3"/>
                    <a:pt x="0" y="3"/>
                    <a:pt x="0" y="3"/>
                  </a:cubicBezTo>
                  <a:cubicBezTo>
                    <a:pt x="0" y="3"/>
                    <a:pt x="0" y="4"/>
                    <a:pt x="0" y="4"/>
                  </a:cubicBezTo>
                  <a:cubicBezTo>
                    <a:pt x="4" y="9"/>
                    <a:pt x="10" y="16"/>
                    <a:pt x="13" y="16"/>
                  </a:cubicBezTo>
                  <a:cubicBezTo>
                    <a:pt x="17" y="17"/>
                    <a:pt x="4" y="28"/>
                    <a:pt x="5" y="56"/>
                  </a:cubicBezTo>
                  <a:cubicBezTo>
                    <a:pt x="5" y="67"/>
                    <a:pt x="4" y="77"/>
                    <a:pt x="3" y="85"/>
                  </a:cubicBezTo>
                  <a:cubicBezTo>
                    <a:pt x="3" y="88"/>
                    <a:pt x="3" y="91"/>
                    <a:pt x="4" y="94"/>
                  </a:cubicBezTo>
                  <a:cubicBezTo>
                    <a:pt x="4" y="94"/>
                    <a:pt x="5" y="99"/>
                    <a:pt x="7" y="106"/>
                  </a:cubicBezTo>
                  <a:cubicBezTo>
                    <a:pt x="16" y="61"/>
                    <a:pt x="16" y="61"/>
                    <a:pt x="16" y="61"/>
                  </a:cubicBezTo>
                  <a:cubicBezTo>
                    <a:pt x="20" y="18"/>
                    <a:pt x="20" y="18"/>
                    <a:pt x="20" y="18"/>
                  </a:cubicBezTo>
                  <a:cubicBezTo>
                    <a:pt x="17" y="62"/>
                    <a:pt x="17" y="62"/>
                    <a:pt x="17" y="62"/>
                  </a:cubicBezTo>
                  <a:cubicBezTo>
                    <a:pt x="17" y="62"/>
                    <a:pt x="15" y="107"/>
                    <a:pt x="20" y="109"/>
                  </a:cubicBezTo>
                  <a:cubicBezTo>
                    <a:pt x="25" y="111"/>
                    <a:pt x="52" y="191"/>
                    <a:pt x="54" y="192"/>
                  </a:cubicBezTo>
                  <a:cubicBezTo>
                    <a:pt x="56" y="193"/>
                    <a:pt x="72" y="214"/>
                    <a:pt x="72" y="214"/>
                  </a:cubicBezTo>
                  <a:cubicBezTo>
                    <a:pt x="72" y="214"/>
                    <a:pt x="63" y="139"/>
                    <a:pt x="63" y="132"/>
                  </a:cubicBezTo>
                  <a:cubicBezTo>
                    <a:pt x="63" y="126"/>
                    <a:pt x="60" y="61"/>
                    <a:pt x="60" y="61"/>
                  </a:cubicBezTo>
                  <a:cubicBezTo>
                    <a:pt x="60" y="61"/>
                    <a:pt x="83" y="59"/>
                    <a:pt x="86" y="58"/>
                  </a:cubicBezTo>
                  <a:cubicBezTo>
                    <a:pt x="89" y="57"/>
                    <a:pt x="105" y="54"/>
                    <a:pt x="110" y="54"/>
                  </a:cubicBezTo>
                  <a:cubicBezTo>
                    <a:pt x="110" y="54"/>
                    <a:pt x="103" y="57"/>
                    <a:pt x="106" y="61"/>
                  </a:cubicBezTo>
                  <a:cubicBezTo>
                    <a:pt x="109" y="64"/>
                    <a:pt x="127" y="60"/>
                    <a:pt x="133" y="58"/>
                  </a:cubicBezTo>
                  <a:cubicBezTo>
                    <a:pt x="139" y="56"/>
                    <a:pt x="197" y="48"/>
                    <a:pt x="197" y="48"/>
                  </a:cubicBezTo>
                  <a:cubicBezTo>
                    <a:pt x="197" y="48"/>
                    <a:pt x="196" y="28"/>
                    <a:pt x="190" y="25"/>
                  </a:cubicBezTo>
                  <a:close/>
                </a:path>
              </a:pathLst>
            </a:custGeom>
            <a:solidFill>
              <a:srgbClr val="26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0" name="Freeform 212"/>
            <p:cNvSpPr/>
            <p:nvPr/>
          </p:nvSpPr>
          <p:spPr bwMode="auto">
            <a:xfrm>
              <a:off x="3582988" y="6059488"/>
              <a:ext cx="242888" cy="258763"/>
            </a:xfrm>
            <a:custGeom>
              <a:avLst/>
              <a:gdLst>
                <a:gd name="T0" fmla="*/ 34 w 65"/>
                <a:gd name="T1" fmla="*/ 10 h 69"/>
                <a:gd name="T2" fmla="*/ 22 w 65"/>
                <a:gd name="T3" fmla="*/ 30 h 69"/>
                <a:gd name="T4" fmla="*/ 6 w 65"/>
                <a:gd name="T5" fmla="*/ 61 h 69"/>
                <a:gd name="T6" fmla="*/ 34 w 65"/>
                <a:gd name="T7" fmla="*/ 61 h 69"/>
                <a:gd name="T8" fmla="*/ 52 w 65"/>
                <a:gd name="T9" fmla="*/ 43 h 69"/>
                <a:gd name="T10" fmla="*/ 63 w 65"/>
                <a:gd name="T11" fmla="*/ 33 h 69"/>
                <a:gd name="T12" fmla="*/ 60 w 65"/>
                <a:gd name="T13" fmla="*/ 8 h 69"/>
                <a:gd name="T14" fmla="*/ 34 w 65"/>
                <a:gd name="T15" fmla="*/ 10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69">
                  <a:moveTo>
                    <a:pt x="34" y="10"/>
                  </a:moveTo>
                  <a:cubicBezTo>
                    <a:pt x="34" y="10"/>
                    <a:pt x="25" y="24"/>
                    <a:pt x="22" y="30"/>
                  </a:cubicBezTo>
                  <a:cubicBezTo>
                    <a:pt x="18" y="35"/>
                    <a:pt x="0" y="51"/>
                    <a:pt x="6" y="61"/>
                  </a:cubicBezTo>
                  <a:cubicBezTo>
                    <a:pt x="6" y="61"/>
                    <a:pt x="22" y="69"/>
                    <a:pt x="34" y="61"/>
                  </a:cubicBezTo>
                  <a:cubicBezTo>
                    <a:pt x="46" y="53"/>
                    <a:pt x="44" y="43"/>
                    <a:pt x="52" y="43"/>
                  </a:cubicBezTo>
                  <a:cubicBezTo>
                    <a:pt x="52" y="43"/>
                    <a:pt x="61" y="43"/>
                    <a:pt x="63" y="33"/>
                  </a:cubicBezTo>
                  <a:cubicBezTo>
                    <a:pt x="65" y="24"/>
                    <a:pt x="64" y="16"/>
                    <a:pt x="60" y="8"/>
                  </a:cubicBezTo>
                  <a:cubicBezTo>
                    <a:pt x="56" y="0"/>
                    <a:pt x="34" y="10"/>
                    <a:pt x="34" y="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1" name="Freeform 213"/>
            <p:cNvSpPr/>
            <p:nvPr/>
          </p:nvSpPr>
          <p:spPr bwMode="auto">
            <a:xfrm>
              <a:off x="3508375" y="6037263"/>
              <a:ext cx="157163" cy="220663"/>
            </a:xfrm>
            <a:custGeom>
              <a:avLst/>
              <a:gdLst>
                <a:gd name="T0" fmla="*/ 10 w 42"/>
                <a:gd name="T1" fmla="*/ 7 h 59"/>
                <a:gd name="T2" fmla="*/ 8 w 42"/>
                <a:gd name="T3" fmla="*/ 28 h 59"/>
                <a:gd name="T4" fmla="*/ 8 w 42"/>
                <a:gd name="T5" fmla="*/ 55 h 59"/>
                <a:gd name="T6" fmla="*/ 36 w 42"/>
                <a:gd name="T7" fmla="*/ 54 h 59"/>
                <a:gd name="T8" fmla="*/ 33 w 42"/>
                <a:gd name="T9" fmla="*/ 32 h 59"/>
                <a:gd name="T10" fmla="*/ 34 w 42"/>
                <a:gd name="T11" fmla="*/ 5 h 59"/>
                <a:gd name="T12" fmla="*/ 10 w 42"/>
                <a:gd name="T13" fmla="*/ 7 h 59"/>
              </a:gdLst>
              <a:ahLst/>
              <a:cxnLst>
                <a:cxn ang="0">
                  <a:pos x="T0" y="T1"/>
                </a:cxn>
                <a:cxn ang="0">
                  <a:pos x="T2" y="T3"/>
                </a:cxn>
                <a:cxn ang="0">
                  <a:pos x="T4" y="T5"/>
                </a:cxn>
                <a:cxn ang="0">
                  <a:pos x="T6" y="T7"/>
                </a:cxn>
                <a:cxn ang="0">
                  <a:pos x="T8" y="T9"/>
                </a:cxn>
                <a:cxn ang="0">
                  <a:pos x="T10" y="T11"/>
                </a:cxn>
                <a:cxn ang="0">
                  <a:pos x="T12" y="T13"/>
                </a:cxn>
              </a:cxnLst>
              <a:rect l="0" t="0" r="r" b="b"/>
              <a:pathLst>
                <a:path w="42" h="59">
                  <a:moveTo>
                    <a:pt x="10" y="7"/>
                  </a:moveTo>
                  <a:cubicBezTo>
                    <a:pt x="10" y="7"/>
                    <a:pt x="9" y="21"/>
                    <a:pt x="8" y="28"/>
                  </a:cubicBezTo>
                  <a:cubicBezTo>
                    <a:pt x="6" y="35"/>
                    <a:pt x="0" y="51"/>
                    <a:pt x="8" y="55"/>
                  </a:cubicBezTo>
                  <a:cubicBezTo>
                    <a:pt x="8" y="55"/>
                    <a:pt x="30" y="59"/>
                    <a:pt x="36" y="54"/>
                  </a:cubicBezTo>
                  <a:cubicBezTo>
                    <a:pt x="42" y="48"/>
                    <a:pt x="33" y="32"/>
                    <a:pt x="33" y="32"/>
                  </a:cubicBezTo>
                  <a:cubicBezTo>
                    <a:pt x="33" y="32"/>
                    <a:pt x="37" y="11"/>
                    <a:pt x="34" y="5"/>
                  </a:cubicBezTo>
                  <a:cubicBezTo>
                    <a:pt x="31" y="0"/>
                    <a:pt x="18" y="2"/>
                    <a:pt x="10" y="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2" name="Freeform 214"/>
            <p:cNvSpPr/>
            <p:nvPr/>
          </p:nvSpPr>
          <p:spPr bwMode="auto">
            <a:xfrm>
              <a:off x="3349625" y="5153026"/>
              <a:ext cx="315913" cy="828675"/>
            </a:xfrm>
            <a:custGeom>
              <a:avLst/>
              <a:gdLst>
                <a:gd name="T0" fmla="*/ 59 w 84"/>
                <a:gd name="T1" fmla="*/ 138 h 221"/>
                <a:gd name="T2" fmla="*/ 59 w 84"/>
                <a:gd name="T3" fmla="*/ 97 h 221"/>
                <a:gd name="T4" fmla="*/ 50 w 84"/>
                <a:gd name="T5" fmla="*/ 130 h 221"/>
                <a:gd name="T6" fmla="*/ 46 w 84"/>
                <a:gd name="T7" fmla="*/ 90 h 221"/>
                <a:gd name="T8" fmla="*/ 28 w 84"/>
                <a:gd name="T9" fmla="*/ 58 h 221"/>
                <a:gd name="T10" fmla="*/ 12 w 84"/>
                <a:gd name="T11" fmla="*/ 20 h 221"/>
                <a:gd name="T12" fmla="*/ 13 w 84"/>
                <a:gd name="T13" fmla="*/ 0 h 221"/>
                <a:gd name="T14" fmla="*/ 13 w 84"/>
                <a:gd name="T15" fmla="*/ 1 h 221"/>
                <a:gd name="T16" fmla="*/ 4 w 84"/>
                <a:gd name="T17" fmla="*/ 16 h 221"/>
                <a:gd name="T18" fmla="*/ 5 w 84"/>
                <a:gd name="T19" fmla="*/ 31 h 221"/>
                <a:gd name="T20" fmla="*/ 29 w 84"/>
                <a:gd name="T21" fmla="*/ 105 h 221"/>
                <a:gd name="T22" fmla="*/ 60 w 84"/>
                <a:gd name="T23" fmla="*/ 202 h 221"/>
                <a:gd name="T24" fmla="*/ 75 w 84"/>
                <a:gd name="T25" fmla="*/ 221 h 221"/>
                <a:gd name="T26" fmla="*/ 63 w 84"/>
                <a:gd name="T27" fmla="*/ 196 h 221"/>
                <a:gd name="T28" fmla="*/ 79 w 84"/>
                <a:gd name="T29" fmla="*/ 206 h 221"/>
                <a:gd name="T30" fmla="*/ 72 w 84"/>
                <a:gd name="T31" fmla="*/ 180 h 221"/>
                <a:gd name="T32" fmla="*/ 59 w 84"/>
                <a:gd name="T33" fmla="*/ 1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221">
                  <a:moveTo>
                    <a:pt x="59" y="138"/>
                  </a:moveTo>
                  <a:cubicBezTo>
                    <a:pt x="63" y="129"/>
                    <a:pt x="59" y="97"/>
                    <a:pt x="59" y="97"/>
                  </a:cubicBezTo>
                  <a:cubicBezTo>
                    <a:pt x="59" y="97"/>
                    <a:pt x="58" y="132"/>
                    <a:pt x="50" y="130"/>
                  </a:cubicBezTo>
                  <a:cubicBezTo>
                    <a:pt x="42" y="129"/>
                    <a:pt x="48" y="96"/>
                    <a:pt x="46" y="90"/>
                  </a:cubicBezTo>
                  <a:cubicBezTo>
                    <a:pt x="45" y="83"/>
                    <a:pt x="28" y="58"/>
                    <a:pt x="28" y="58"/>
                  </a:cubicBezTo>
                  <a:cubicBezTo>
                    <a:pt x="17" y="51"/>
                    <a:pt x="8" y="27"/>
                    <a:pt x="12" y="20"/>
                  </a:cubicBezTo>
                  <a:cubicBezTo>
                    <a:pt x="15" y="16"/>
                    <a:pt x="14" y="7"/>
                    <a:pt x="13" y="0"/>
                  </a:cubicBezTo>
                  <a:cubicBezTo>
                    <a:pt x="13" y="0"/>
                    <a:pt x="13" y="1"/>
                    <a:pt x="13" y="1"/>
                  </a:cubicBezTo>
                  <a:cubicBezTo>
                    <a:pt x="9" y="4"/>
                    <a:pt x="8" y="12"/>
                    <a:pt x="4" y="16"/>
                  </a:cubicBezTo>
                  <a:cubicBezTo>
                    <a:pt x="1" y="19"/>
                    <a:pt x="0" y="27"/>
                    <a:pt x="5" y="31"/>
                  </a:cubicBezTo>
                  <a:cubicBezTo>
                    <a:pt x="10" y="35"/>
                    <a:pt x="23" y="86"/>
                    <a:pt x="29" y="105"/>
                  </a:cubicBezTo>
                  <a:cubicBezTo>
                    <a:pt x="35" y="124"/>
                    <a:pt x="60" y="201"/>
                    <a:pt x="60" y="202"/>
                  </a:cubicBezTo>
                  <a:cubicBezTo>
                    <a:pt x="65" y="220"/>
                    <a:pt x="75" y="221"/>
                    <a:pt x="75" y="221"/>
                  </a:cubicBezTo>
                  <a:cubicBezTo>
                    <a:pt x="70" y="217"/>
                    <a:pt x="63" y="196"/>
                    <a:pt x="63" y="196"/>
                  </a:cubicBezTo>
                  <a:cubicBezTo>
                    <a:pt x="68" y="194"/>
                    <a:pt x="73" y="212"/>
                    <a:pt x="79" y="206"/>
                  </a:cubicBezTo>
                  <a:cubicBezTo>
                    <a:pt x="84" y="201"/>
                    <a:pt x="72" y="185"/>
                    <a:pt x="72" y="180"/>
                  </a:cubicBezTo>
                  <a:cubicBezTo>
                    <a:pt x="71" y="175"/>
                    <a:pt x="55" y="147"/>
                    <a:pt x="59" y="13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3" name="Freeform 215"/>
            <p:cNvSpPr/>
            <p:nvPr/>
          </p:nvSpPr>
          <p:spPr bwMode="auto">
            <a:xfrm>
              <a:off x="3492500" y="4473576"/>
              <a:ext cx="123825" cy="528638"/>
            </a:xfrm>
            <a:custGeom>
              <a:avLst/>
              <a:gdLst>
                <a:gd name="T0" fmla="*/ 0 w 33"/>
                <a:gd name="T1" fmla="*/ 128 h 141"/>
                <a:gd name="T2" fmla="*/ 17 w 33"/>
                <a:gd name="T3" fmla="*/ 141 h 141"/>
                <a:gd name="T4" fmla="*/ 33 w 33"/>
                <a:gd name="T5" fmla="*/ 126 h 141"/>
                <a:gd name="T6" fmla="*/ 28 w 33"/>
                <a:gd name="T7" fmla="*/ 31 h 141"/>
                <a:gd name="T8" fmla="*/ 21 w 33"/>
                <a:gd name="T9" fmla="*/ 18 h 141"/>
                <a:gd name="T10" fmla="*/ 27 w 33"/>
                <a:gd name="T11" fmla="*/ 9 h 141"/>
                <a:gd name="T12" fmla="*/ 17 w 33"/>
                <a:gd name="T13" fmla="*/ 3 h 141"/>
                <a:gd name="T14" fmla="*/ 10 w 33"/>
                <a:gd name="T15" fmla="*/ 17 h 141"/>
                <a:gd name="T16" fmla="*/ 5 w 33"/>
                <a:gd name="T17" fmla="*/ 29 h 141"/>
                <a:gd name="T18" fmla="*/ 0 w 33"/>
                <a:gd name="T19"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41">
                  <a:moveTo>
                    <a:pt x="0" y="128"/>
                  </a:moveTo>
                  <a:cubicBezTo>
                    <a:pt x="17" y="141"/>
                    <a:pt x="17" y="141"/>
                    <a:pt x="17" y="141"/>
                  </a:cubicBezTo>
                  <a:cubicBezTo>
                    <a:pt x="33" y="126"/>
                    <a:pt x="33" y="126"/>
                    <a:pt x="33" y="126"/>
                  </a:cubicBezTo>
                  <a:cubicBezTo>
                    <a:pt x="33" y="126"/>
                    <a:pt x="28" y="34"/>
                    <a:pt x="28" y="31"/>
                  </a:cubicBezTo>
                  <a:cubicBezTo>
                    <a:pt x="28" y="28"/>
                    <a:pt x="21" y="18"/>
                    <a:pt x="21" y="18"/>
                  </a:cubicBezTo>
                  <a:cubicBezTo>
                    <a:pt x="27" y="9"/>
                    <a:pt x="27" y="9"/>
                    <a:pt x="27" y="9"/>
                  </a:cubicBezTo>
                  <a:cubicBezTo>
                    <a:pt x="27" y="9"/>
                    <a:pt x="23" y="0"/>
                    <a:pt x="17" y="3"/>
                  </a:cubicBezTo>
                  <a:cubicBezTo>
                    <a:pt x="11" y="6"/>
                    <a:pt x="10" y="17"/>
                    <a:pt x="10" y="17"/>
                  </a:cubicBezTo>
                  <a:cubicBezTo>
                    <a:pt x="5" y="29"/>
                    <a:pt x="5" y="29"/>
                    <a:pt x="5" y="29"/>
                  </a:cubicBezTo>
                  <a:lnTo>
                    <a:pt x="0" y="128"/>
                  </a:lnTo>
                  <a:close/>
                </a:path>
              </a:pathLst>
            </a:custGeom>
            <a:solidFill>
              <a:srgbClr val="26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4" name="Freeform 216"/>
            <p:cNvSpPr/>
            <p:nvPr/>
          </p:nvSpPr>
          <p:spPr bwMode="auto">
            <a:xfrm>
              <a:off x="4464050" y="4470401"/>
              <a:ext cx="41275" cy="52388"/>
            </a:xfrm>
            <a:custGeom>
              <a:avLst/>
              <a:gdLst>
                <a:gd name="T0" fmla="*/ 0 w 11"/>
                <a:gd name="T1" fmla="*/ 14 h 14"/>
                <a:gd name="T2" fmla="*/ 11 w 11"/>
                <a:gd name="T3" fmla="*/ 3 h 14"/>
                <a:gd name="T4" fmla="*/ 8 w 11"/>
                <a:gd name="T5" fmla="*/ 0 h 14"/>
                <a:gd name="T6" fmla="*/ 0 w 11"/>
                <a:gd name="T7" fmla="*/ 14 h 14"/>
              </a:gdLst>
              <a:ahLst/>
              <a:cxnLst>
                <a:cxn ang="0">
                  <a:pos x="T0" y="T1"/>
                </a:cxn>
                <a:cxn ang="0">
                  <a:pos x="T2" y="T3"/>
                </a:cxn>
                <a:cxn ang="0">
                  <a:pos x="T4" y="T5"/>
                </a:cxn>
                <a:cxn ang="0">
                  <a:pos x="T6" y="T7"/>
                </a:cxn>
              </a:cxnLst>
              <a:rect l="0" t="0" r="r" b="b"/>
              <a:pathLst>
                <a:path w="11" h="14">
                  <a:moveTo>
                    <a:pt x="0" y="14"/>
                  </a:moveTo>
                  <a:cubicBezTo>
                    <a:pt x="0" y="14"/>
                    <a:pt x="6" y="4"/>
                    <a:pt x="11" y="3"/>
                  </a:cubicBezTo>
                  <a:cubicBezTo>
                    <a:pt x="8" y="0"/>
                    <a:pt x="8" y="0"/>
                    <a:pt x="8" y="0"/>
                  </a:cubicBezTo>
                  <a:cubicBezTo>
                    <a:pt x="8" y="0"/>
                    <a:pt x="1" y="12"/>
                    <a:pt x="0" y="14"/>
                  </a:cubicBezTo>
                  <a:close/>
                </a:path>
              </a:pathLst>
            </a:custGeom>
            <a:solidFill>
              <a:srgbClr val="EBB2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5" name="Freeform 217"/>
            <p:cNvSpPr/>
            <p:nvPr/>
          </p:nvSpPr>
          <p:spPr bwMode="auto">
            <a:xfrm>
              <a:off x="4464050" y="4405313"/>
              <a:ext cx="44450" cy="65088"/>
            </a:xfrm>
            <a:custGeom>
              <a:avLst/>
              <a:gdLst>
                <a:gd name="T0" fmla="*/ 0 w 12"/>
                <a:gd name="T1" fmla="*/ 17 h 17"/>
                <a:gd name="T2" fmla="*/ 5 w 12"/>
                <a:gd name="T3" fmla="*/ 10 h 17"/>
                <a:gd name="T4" fmla="*/ 12 w 12"/>
                <a:gd name="T5" fmla="*/ 0 h 17"/>
                <a:gd name="T6" fmla="*/ 4 w 12"/>
                <a:gd name="T7" fmla="*/ 9 h 17"/>
                <a:gd name="T8" fmla="*/ 0 w 12"/>
                <a:gd name="T9" fmla="*/ 17 h 17"/>
              </a:gdLst>
              <a:ahLst/>
              <a:cxnLst>
                <a:cxn ang="0">
                  <a:pos x="T0" y="T1"/>
                </a:cxn>
                <a:cxn ang="0">
                  <a:pos x="T2" y="T3"/>
                </a:cxn>
                <a:cxn ang="0">
                  <a:pos x="T4" y="T5"/>
                </a:cxn>
                <a:cxn ang="0">
                  <a:pos x="T6" y="T7"/>
                </a:cxn>
                <a:cxn ang="0">
                  <a:pos x="T8" y="T9"/>
                </a:cxn>
              </a:cxnLst>
              <a:rect l="0" t="0" r="r" b="b"/>
              <a:pathLst>
                <a:path w="12" h="17">
                  <a:moveTo>
                    <a:pt x="0" y="17"/>
                  </a:moveTo>
                  <a:cubicBezTo>
                    <a:pt x="0" y="17"/>
                    <a:pt x="3" y="11"/>
                    <a:pt x="5" y="10"/>
                  </a:cubicBezTo>
                  <a:cubicBezTo>
                    <a:pt x="6" y="8"/>
                    <a:pt x="12" y="0"/>
                    <a:pt x="12" y="0"/>
                  </a:cubicBezTo>
                  <a:cubicBezTo>
                    <a:pt x="4" y="9"/>
                    <a:pt x="4" y="9"/>
                    <a:pt x="4" y="9"/>
                  </a:cubicBezTo>
                  <a:lnTo>
                    <a:pt x="0" y="17"/>
                  </a:lnTo>
                  <a:close/>
                </a:path>
              </a:pathLst>
            </a:custGeom>
            <a:solidFill>
              <a:srgbClr val="EBB2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grpSp>
        <p:nvGrpSpPr>
          <p:cNvPr id="36" name="组合 35"/>
          <p:cNvGrpSpPr/>
          <p:nvPr/>
        </p:nvGrpSpPr>
        <p:grpSpPr>
          <a:xfrm>
            <a:off x="2841173" y="1208960"/>
            <a:ext cx="1382920" cy="1374698"/>
            <a:chOff x="2839809" y="983410"/>
            <a:chExt cx="1751069" cy="1740658"/>
          </a:xfrm>
        </p:grpSpPr>
        <p:sp>
          <p:nvSpPr>
            <p:cNvPr id="2" name="椭圆 1"/>
            <p:cNvSpPr/>
            <p:nvPr/>
          </p:nvSpPr>
          <p:spPr>
            <a:xfrm>
              <a:off x="2839809" y="983410"/>
              <a:ext cx="1751069" cy="1740658"/>
            </a:xfrm>
            <a:prstGeom prst="ellipse">
              <a:avLst/>
            </a:prstGeom>
            <a:solidFill>
              <a:schemeClr val="accent5">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nvGrpSpPr>
            <p:cNvPr id="4" name="组合 3"/>
            <p:cNvGrpSpPr/>
            <p:nvPr/>
          </p:nvGrpSpPr>
          <p:grpSpPr>
            <a:xfrm>
              <a:off x="3211409" y="1376214"/>
              <a:ext cx="1011320" cy="1084132"/>
              <a:chOff x="7397485" y="3586794"/>
              <a:chExt cx="1720118" cy="1854990"/>
            </a:xfrm>
          </p:grpSpPr>
          <p:sp>
            <p:nvSpPr>
              <p:cNvPr id="5" name="Freeform 38"/>
              <p:cNvSpPr>
                <a:spLocks noEditPoints="1"/>
              </p:cNvSpPr>
              <p:nvPr/>
            </p:nvSpPr>
            <p:spPr bwMode="auto">
              <a:xfrm>
                <a:off x="7397485" y="3586794"/>
                <a:ext cx="1720118" cy="1278360"/>
              </a:xfrm>
              <a:custGeom>
                <a:avLst/>
                <a:gdLst>
                  <a:gd name="T0" fmla="*/ 83 w 489"/>
                  <a:gd name="T1" fmla="*/ 363 h 363"/>
                  <a:gd name="T2" fmla="*/ 0 w 489"/>
                  <a:gd name="T3" fmla="*/ 280 h 363"/>
                  <a:gd name="T4" fmla="*/ 0 w 489"/>
                  <a:gd name="T5" fmla="*/ 280 h 363"/>
                  <a:gd name="T6" fmla="*/ 0 w 489"/>
                  <a:gd name="T7" fmla="*/ 83 h 363"/>
                  <a:gd name="T8" fmla="*/ 83 w 489"/>
                  <a:gd name="T9" fmla="*/ 0 h 363"/>
                  <a:gd name="T10" fmla="*/ 83 w 489"/>
                  <a:gd name="T11" fmla="*/ 0 h 363"/>
                  <a:gd name="T12" fmla="*/ 406 w 489"/>
                  <a:gd name="T13" fmla="*/ 0 h 363"/>
                  <a:gd name="T14" fmla="*/ 489 w 489"/>
                  <a:gd name="T15" fmla="*/ 83 h 363"/>
                  <a:gd name="T16" fmla="*/ 489 w 489"/>
                  <a:gd name="T17" fmla="*/ 83 h 363"/>
                  <a:gd name="T18" fmla="*/ 489 w 489"/>
                  <a:gd name="T19" fmla="*/ 280 h 363"/>
                  <a:gd name="T20" fmla="*/ 406 w 489"/>
                  <a:gd name="T21" fmla="*/ 363 h 363"/>
                  <a:gd name="T22" fmla="*/ 406 w 489"/>
                  <a:gd name="T23" fmla="*/ 363 h 363"/>
                  <a:gd name="T24" fmla="*/ 83 w 489"/>
                  <a:gd name="T25" fmla="*/ 363 h 363"/>
                  <a:gd name="T26" fmla="*/ 43 w 489"/>
                  <a:gd name="T27" fmla="*/ 83 h 363"/>
                  <a:gd name="T28" fmla="*/ 43 w 489"/>
                  <a:gd name="T29" fmla="*/ 280 h 363"/>
                  <a:gd name="T30" fmla="*/ 83 w 489"/>
                  <a:gd name="T31" fmla="*/ 320 h 363"/>
                  <a:gd name="T32" fmla="*/ 83 w 489"/>
                  <a:gd name="T33" fmla="*/ 320 h 363"/>
                  <a:gd name="T34" fmla="*/ 406 w 489"/>
                  <a:gd name="T35" fmla="*/ 320 h 363"/>
                  <a:gd name="T36" fmla="*/ 446 w 489"/>
                  <a:gd name="T37" fmla="*/ 280 h 363"/>
                  <a:gd name="T38" fmla="*/ 446 w 489"/>
                  <a:gd name="T39" fmla="*/ 280 h 363"/>
                  <a:gd name="T40" fmla="*/ 446 w 489"/>
                  <a:gd name="T41" fmla="*/ 83 h 363"/>
                  <a:gd name="T42" fmla="*/ 406 w 489"/>
                  <a:gd name="T43" fmla="*/ 43 h 363"/>
                  <a:gd name="T44" fmla="*/ 406 w 489"/>
                  <a:gd name="T45" fmla="*/ 43 h 363"/>
                  <a:gd name="T46" fmla="*/ 83 w 489"/>
                  <a:gd name="T47" fmla="*/ 43 h 363"/>
                  <a:gd name="T48" fmla="*/ 43 w 489"/>
                  <a:gd name="T49" fmla="*/ 8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 h="363">
                    <a:moveTo>
                      <a:pt x="83" y="363"/>
                    </a:moveTo>
                    <a:cubicBezTo>
                      <a:pt x="37" y="363"/>
                      <a:pt x="0" y="326"/>
                      <a:pt x="0" y="280"/>
                    </a:cubicBezTo>
                    <a:cubicBezTo>
                      <a:pt x="0" y="280"/>
                      <a:pt x="0" y="280"/>
                      <a:pt x="0" y="280"/>
                    </a:cubicBezTo>
                    <a:cubicBezTo>
                      <a:pt x="0" y="83"/>
                      <a:pt x="0" y="83"/>
                      <a:pt x="0" y="83"/>
                    </a:cubicBezTo>
                    <a:cubicBezTo>
                      <a:pt x="0" y="38"/>
                      <a:pt x="37" y="0"/>
                      <a:pt x="83" y="0"/>
                    </a:cubicBezTo>
                    <a:cubicBezTo>
                      <a:pt x="83" y="0"/>
                      <a:pt x="83" y="0"/>
                      <a:pt x="83" y="0"/>
                    </a:cubicBezTo>
                    <a:cubicBezTo>
                      <a:pt x="406" y="0"/>
                      <a:pt x="406" y="0"/>
                      <a:pt x="406" y="0"/>
                    </a:cubicBezTo>
                    <a:cubicBezTo>
                      <a:pt x="451" y="0"/>
                      <a:pt x="489" y="38"/>
                      <a:pt x="489" y="83"/>
                    </a:cubicBezTo>
                    <a:cubicBezTo>
                      <a:pt x="489" y="83"/>
                      <a:pt x="489" y="83"/>
                      <a:pt x="489" y="83"/>
                    </a:cubicBezTo>
                    <a:cubicBezTo>
                      <a:pt x="489" y="280"/>
                      <a:pt x="489" y="280"/>
                      <a:pt x="489" y="280"/>
                    </a:cubicBezTo>
                    <a:cubicBezTo>
                      <a:pt x="489" y="326"/>
                      <a:pt x="451" y="363"/>
                      <a:pt x="406" y="363"/>
                    </a:cubicBezTo>
                    <a:cubicBezTo>
                      <a:pt x="406" y="363"/>
                      <a:pt x="406" y="363"/>
                      <a:pt x="406" y="363"/>
                    </a:cubicBezTo>
                    <a:cubicBezTo>
                      <a:pt x="83" y="363"/>
                      <a:pt x="83" y="363"/>
                      <a:pt x="83" y="363"/>
                    </a:cubicBezTo>
                    <a:close/>
                    <a:moveTo>
                      <a:pt x="43" y="83"/>
                    </a:moveTo>
                    <a:cubicBezTo>
                      <a:pt x="43" y="280"/>
                      <a:pt x="43" y="280"/>
                      <a:pt x="43" y="280"/>
                    </a:cubicBezTo>
                    <a:cubicBezTo>
                      <a:pt x="43" y="302"/>
                      <a:pt x="61" y="320"/>
                      <a:pt x="83" y="320"/>
                    </a:cubicBezTo>
                    <a:cubicBezTo>
                      <a:pt x="83" y="320"/>
                      <a:pt x="83" y="320"/>
                      <a:pt x="83" y="320"/>
                    </a:cubicBezTo>
                    <a:cubicBezTo>
                      <a:pt x="406" y="320"/>
                      <a:pt x="406" y="320"/>
                      <a:pt x="406" y="320"/>
                    </a:cubicBezTo>
                    <a:cubicBezTo>
                      <a:pt x="428" y="320"/>
                      <a:pt x="446" y="302"/>
                      <a:pt x="446" y="280"/>
                    </a:cubicBezTo>
                    <a:cubicBezTo>
                      <a:pt x="446" y="280"/>
                      <a:pt x="446" y="280"/>
                      <a:pt x="446" y="280"/>
                    </a:cubicBezTo>
                    <a:cubicBezTo>
                      <a:pt x="446" y="83"/>
                      <a:pt x="446" y="83"/>
                      <a:pt x="446" y="83"/>
                    </a:cubicBezTo>
                    <a:cubicBezTo>
                      <a:pt x="446" y="61"/>
                      <a:pt x="428" y="43"/>
                      <a:pt x="406" y="43"/>
                    </a:cubicBezTo>
                    <a:cubicBezTo>
                      <a:pt x="406" y="43"/>
                      <a:pt x="406" y="43"/>
                      <a:pt x="406" y="43"/>
                    </a:cubicBezTo>
                    <a:cubicBezTo>
                      <a:pt x="83" y="43"/>
                      <a:pt x="83" y="43"/>
                      <a:pt x="83" y="43"/>
                    </a:cubicBezTo>
                    <a:cubicBezTo>
                      <a:pt x="61" y="43"/>
                      <a:pt x="43" y="61"/>
                      <a:pt x="43" y="8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 name="Freeform 39"/>
              <p:cNvSpPr/>
              <p:nvPr/>
            </p:nvSpPr>
            <p:spPr bwMode="auto">
              <a:xfrm>
                <a:off x="7860743" y="4892518"/>
                <a:ext cx="787736" cy="549266"/>
              </a:xfrm>
              <a:custGeom>
                <a:avLst/>
                <a:gdLst>
                  <a:gd name="T0" fmla="*/ 219 w 224"/>
                  <a:gd name="T1" fmla="*/ 119 h 156"/>
                  <a:gd name="T2" fmla="*/ 130 w 224"/>
                  <a:gd name="T3" fmla="*/ 15 h 156"/>
                  <a:gd name="T4" fmla="*/ 112 w 224"/>
                  <a:gd name="T5" fmla="*/ 0 h 156"/>
                  <a:gd name="T6" fmla="*/ 95 w 224"/>
                  <a:gd name="T7" fmla="*/ 15 h 156"/>
                  <a:gd name="T8" fmla="*/ 6 w 224"/>
                  <a:gd name="T9" fmla="*/ 119 h 156"/>
                  <a:gd name="T10" fmla="*/ 8 w 224"/>
                  <a:gd name="T11" fmla="*/ 140 h 156"/>
                  <a:gd name="T12" fmla="*/ 30 w 224"/>
                  <a:gd name="T13" fmla="*/ 138 h 156"/>
                  <a:gd name="T14" fmla="*/ 96 w 224"/>
                  <a:gd name="T15" fmla="*/ 64 h 156"/>
                  <a:gd name="T16" fmla="*/ 96 w 224"/>
                  <a:gd name="T17" fmla="*/ 140 h 156"/>
                  <a:gd name="T18" fmla="*/ 112 w 224"/>
                  <a:gd name="T19" fmla="*/ 156 h 156"/>
                  <a:gd name="T20" fmla="*/ 129 w 224"/>
                  <a:gd name="T21" fmla="*/ 140 h 156"/>
                  <a:gd name="T22" fmla="*/ 129 w 224"/>
                  <a:gd name="T23" fmla="*/ 64 h 156"/>
                  <a:gd name="T24" fmla="*/ 195 w 224"/>
                  <a:gd name="T25" fmla="*/ 138 h 156"/>
                  <a:gd name="T26" fmla="*/ 216 w 224"/>
                  <a:gd name="T27" fmla="*/ 140 h 156"/>
                  <a:gd name="T28" fmla="*/ 219 w 224"/>
                  <a:gd name="T29" fmla="*/ 119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156">
                    <a:moveTo>
                      <a:pt x="219" y="119"/>
                    </a:moveTo>
                    <a:cubicBezTo>
                      <a:pt x="130" y="15"/>
                      <a:pt x="130" y="15"/>
                      <a:pt x="130" y="15"/>
                    </a:cubicBezTo>
                    <a:cubicBezTo>
                      <a:pt x="130" y="15"/>
                      <a:pt x="118" y="0"/>
                      <a:pt x="112" y="0"/>
                    </a:cubicBezTo>
                    <a:cubicBezTo>
                      <a:pt x="107" y="0"/>
                      <a:pt x="95" y="15"/>
                      <a:pt x="95" y="15"/>
                    </a:cubicBezTo>
                    <a:cubicBezTo>
                      <a:pt x="6" y="119"/>
                      <a:pt x="6" y="119"/>
                      <a:pt x="6" y="119"/>
                    </a:cubicBezTo>
                    <a:cubicBezTo>
                      <a:pt x="0" y="126"/>
                      <a:pt x="2" y="135"/>
                      <a:pt x="8" y="140"/>
                    </a:cubicBezTo>
                    <a:cubicBezTo>
                      <a:pt x="15" y="146"/>
                      <a:pt x="25" y="144"/>
                      <a:pt x="30" y="138"/>
                    </a:cubicBezTo>
                    <a:cubicBezTo>
                      <a:pt x="96" y="64"/>
                      <a:pt x="96" y="64"/>
                      <a:pt x="96" y="64"/>
                    </a:cubicBezTo>
                    <a:cubicBezTo>
                      <a:pt x="96" y="140"/>
                      <a:pt x="96" y="140"/>
                      <a:pt x="96" y="140"/>
                    </a:cubicBezTo>
                    <a:cubicBezTo>
                      <a:pt x="96" y="149"/>
                      <a:pt x="103" y="156"/>
                      <a:pt x="112" y="156"/>
                    </a:cubicBezTo>
                    <a:cubicBezTo>
                      <a:pt x="121" y="156"/>
                      <a:pt x="129" y="149"/>
                      <a:pt x="129" y="140"/>
                    </a:cubicBezTo>
                    <a:cubicBezTo>
                      <a:pt x="129" y="64"/>
                      <a:pt x="129" y="64"/>
                      <a:pt x="129" y="64"/>
                    </a:cubicBezTo>
                    <a:cubicBezTo>
                      <a:pt x="195" y="138"/>
                      <a:pt x="195" y="138"/>
                      <a:pt x="195" y="138"/>
                    </a:cubicBezTo>
                    <a:cubicBezTo>
                      <a:pt x="200" y="144"/>
                      <a:pt x="210" y="146"/>
                      <a:pt x="216" y="140"/>
                    </a:cubicBezTo>
                    <a:cubicBezTo>
                      <a:pt x="223" y="135"/>
                      <a:pt x="224" y="126"/>
                      <a:pt x="219" y="11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Freeform 40"/>
              <p:cNvSpPr/>
              <p:nvPr/>
            </p:nvSpPr>
            <p:spPr bwMode="auto">
              <a:xfrm>
                <a:off x="7661367" y="3921044"/>
                <a:ext cx="1192355" cy="619633"/>
              </a:xfrm>
              <a:custGeom>
                <a:avLst/>
                <a:gdLst>
                  <a:gd name="T0" fmla="*/ 3 w 339"/>
                  <a:gd name="T1" fmla="*/ 169 h 176"/>
                  <a:gd name="T2" fmla="*/ 4 w 339"/>
                  <a:gd name="T3" fmla="*/ 155 h 176"/>
                  <a:gd name="T4" fmla="*/ 4 w 339"/>
                  <a:gd name="T5" fmla="*/ 155 h 176"/>
                  <a:gd name="T6" fmla="*/ 57 w 339"/>
                  <a:gd name="T7" fmla="*/ 102 h 176"/>
                  <a:gd name="T8" fmla="*/ 66 w 339"/>
                  <a:gd name="T9" fmla="*/ 99 h 176"/>
                  <a:gd name="T10" fmla="*/ 66 w 339"/>
                  <a:gd name="T11" fmla="*/ 99 h 176"/>
                  <a:gd name="T12" fmla="*/ 72 w 339"/>
                  <a:gd name="T13" fmla="*/ 105 h 176"/>
                  <a:gd name="T14" fmla="*/ 72 w 339"/>
                  <a:gd name="T15" fmla="*/ 105 h 176"/>
                  <a:gd name="T16" fmla="*/ 83 w 339"/>
                  <a:gd name="T17" fmla="*/ 144 h 176"/>
                  <a:gd name="T18" fmla="*/ 166 w 339"/>
                  <a:gd name="T19" fmla="*/ 12 h 176"/>
                  <a:gd name="T20" fmla="*/ 176 w 339"/>
                  <a:gd name="T21" fmla="*/ 7 h 176"/>
                  <a:gd name="T22" fmla="*/ 176 w 339"/>
                  <a:gd name="T23" fmla="*/ 7 h 176"/>
                  <a:gd name="T24" fmla="*/ 182 w 339"/>
                  <a:gd name="T25" fmla="*/ 16 h 176"/>
                  <a:gd name="T26" fmla="*/ 182 w 339"/>
                  <a:gd name="T27" fmla="*/ 16 h 176"/>
                  <a:gd name="T28" fmla="*/ 181 w 339"/>
                  <a:gd name="T29" fmla="*/ 99 h 176"/>
                  <a:gd name="T30" fmla="*/ 221 w 339"/>
                  <a:gd name="T31" fmla="*/ 59 h 176"/>
                  <a:gd name="T32" fmla="*/ 228 w 339"/>
                  <a:gd name="T33" fmla="*/ 57 h 176"/>
                  <a:gd name="T34" fmla="*/ 228 w 339"/>
                  <a:gd name="T35" fmla="*/ 57 h 176"/>
                  <a:gd name="T36" fmla="*/ 234 w 339"/>
                  <a:gd name="T37" fmla="*/ 61 h 176"/>
                  <a:gd name="T38" fmla="*/ 234 w 339"/>
                  <a:gd name="T39" fmla="*/ 61 h 176"/>
                  <a:gd name="T40" fmla="*/ 246 w 339"/>
                  <a:gd name="T41" fmla="*/ 84 h 176"/>
                  <a:gd name="T42" fmla="*/ 322 w 339"/>
                  <a:gd name="T43" fmla="*/ 5 h 176"/>
                  <a:gd name="T44" fmla="*/ 335 w 339"/>
                  <a:gd name="T45" fmla="*/ 4 h 176"/>
                  <a:gd name="T46" fmla="*/ 335 w 339"/>
                  <a:gd name="T47" fmla="*/ 4 h 176"/>
                  <a:gd name="T48" fmla="*/ 335 w 339"/>
                  <a:gd name="T49" fmla="*/ 18 h 176"/>
                  <a:gd name="T50" fmla="*/ 335 w 339"/>
                  <a:gd name="T51" fmla="*/ 18 h 176"/>
                  <a:gd name="T52" fmla="*/ 251 w 339"/>
                  <a:gd name="T53" fmla="*/ 106 h 176"/>
                  <a:gd name="T54" fmla="*/ 243 w 339"/>
                  <a:gd name="T55" fmla="*/ 110 h 176"/>
                  <a:gd name="T56" fmla="*/ 243 w 339"/>
                  <a:gd name="T57" fmla="*/ 110 h 176"/>
                  <a:gd name="T58" fmla="*/ 236 w 339"/>
                  <a:gd name="T59" fmla="*/ 106 h 176"/>
                  <a:gd name="T60" fmla="*/ 236 w 339"/>
                  <a:gd name="T61" fmla="*/ 106 h 176"/>
                  <a:gd name="T62" fmla="*/ 224 w 339"/>
                  <a:gd name="T63" fmla="*/ 81 h 176"/>
                  <a:gd name="T64" fmla="*/ 177 w 339"/>
                  <a:gd name="T65" fmla="*/ 126 h 176"/>
                  <a:gd name="T66" fmla="*/ 168 w 339"/>
                  <a:gd name="T67" fmla="*/ 127 h 176"/>
                  <a:gd name="T68" fmla="*/ 168 w 339"/>
                  <a:gd name="T69" fmla="*/ 127 h 176"/>
                  <a:gd name="T70" fmla="*/ 163 w 339"/>
                  <a:gd name="T71" fmla="*/ 119 h 176"/>
                  <a:gd name="T72" fmla="*/ 163 w 339"/>
                  <a:gd name="T73" fmla="*/ 119 h 176"/>
                  <a:gd name="T74" fmla="*/ 164 w 339"/>
                  <a:gd name="T75" fmla="*/ 49 h 176"/>
                  <a:gd name="T76" fmla="*/ 88 w 339"/>
                  <a:gd name="T77" fmla="*/ 171 h 176"/>
                  <a:gd name="T78" fmla="*/ 79 w 339"/>
                  <a:gd name="T79" fmla="*/ 176 h 176"/>
                  <a:gd name="T80" fmla="*/ 79 w 339"/>
                  <a:gd name="T81" fmla="*/ 176 h 176"/>
                  <a:gd name="T82" fmla="*/ 71 w 339"/>
                  <a:gd name="T83" fmla="*/ 170 h 176"/>
                  <a:gd name="T84" fmla="*/ 71 w 339"/>
                  <a:gd name="T85" fmla="*/ 170 h 176"/>
                  <a:gd name="T86" fmla="*/ 59 w 339"/>
                  <a:gd name="T87" fmla="*/ 126 h 176"/>
                  <a:gd name="T88" fmla="*/ 16 w 339"/>
                  <a:gd name="T89" fmla="*/ 170 h 176"/>
                  <a:gd name="T90" fmla="*/ 16 w 339"/>
                  <a:gd name="T91" fmla="*/ 170 h 176"/>
                  <a:gd name="T92" fmla="*/ 7 w 339"/>
                  <a:gd name="T93" fmla="*/ 172 h 176"/>
                  <a:gd name="T94" fmla="*/ 7 w 339"/>
                  <a:gd name="T95" fmla="*/ 172 h 176"/>
                  <a:gd name="T96" fmla="*/ 3 w 339"/>
                  <a:gd name="T97" fmla="*/ 1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9" h="176">
                    <a:moveTo>
                      <a:pt x="3" y="169"/>
                    </a:moveTo>
                    <a:cubicBezTo>
                      <a:pt x="0" y="166"/>
                      <a:pt x="0" y="159"/>
                      <a:pt x="4" y="155"/>
                    </a:cubicBezTo>
                    <a:cubicBezTo>
                      <a:pt x="4" y="155"/>
                      <a:pt x="4" y="155"/>
                      <a:pt x="4" y="155"/>
                    </a:cubicBezTo>
                    <a:cubicBezTo>
                      <a:pt x="57" y="102"/>
                      <a:pt x="57" y="102"/>
                      <a:pt x="57" y="102"/>
                    </a:cubicBezTo>
                    <a:cubicBezTo>
                      <a:pt x="60" y="99"/>
                      <a:pt x="63" y="98"/>
                      <a:pt x="66" y="99"/>
                    </a:cubicBezTo>
                    <a:cubicBezTo>
                      <a:pt x="66" y="99"/>
                      <a:pt x="66" y="99"/>
                      <a:pt x="66" y="99"/>
                    </a:cubicBezTo>
                    <a:cubicBezTo>
                      <a:pt x="69" y="100"/>
                      <a:pt x="71" y="102"/>
                      <a:pt x="72" y="105"/>
                    </a:cubicBezTo>
                    <a:cubicBezTo>
                      <a:pt x="72" y="105"/>
                      <a:pt x="72" y="105"/>
                      <a:pt x="72" y="105"/>
                    </a:cubicBezTo>
                    <a:cubicBezTo>
                      <a:pt x="83" y="144"/>
                      <a:pt x="83" y="144"/>
                      <a:pt x="83" y="144"/>
                    </a:cubicBezTo>
                    <a:cubicBezTo>
                      <a:pt x="166" y="12"/>
                      <a:pt x="166" y="12"/>
                      <a:pt x="166" y="12"/>
                    </a:cubicBezTo>
                    <a:cubicBezTo>
                      <a:pt x="168" y="8"/>
                      <a:pt x="172" y="6"/>
                      <a:pt x="176" y="7"/>
                    </a:cubicBezTo>
                    <a:cubicBezTo>
                      <a:pt x="176" y="7"/>
                      <a:pt x="176" y="7"/>
                      <a:pt x="176" y="7"/>
                    </a:cubicBezTo>
                    <a:cubicBezTo>
                      <a:pt x="180" y="8"/>
                      <a:pt x="182" y="12"/>
                      <a:pt x="182" y="16"/>
                    </a:cubicBezTo>
                    <a:cubicBezTo>
                      <a:pt x="182" y="16"/>
                      <a:pt x="182" y="16"/>
                      <a:pt x="182" y="16"/>
                    </a:cubicBezTo>
                    <a:cubicBezTo>
                      <a:pt x="181" y="99"/>
                      <a:pt x="181" y="99"/>
                      <a:pt x="181" y="99"/>
                    </a:cubicBezTo>
                    <a:cubicBezTo>
                      <a:pt x="221" y="59"/>
                      <a:pt x="221" y="59"/>
                      <a:pt x="221" y="59"/>
                    </a:cubicBezTo>
                    <a:cubicBezTo>
                      <a:pt x="223" y="57"/>
                      <a:pt x="226" y="57"/>
                      <a:pt x="228" y="57"/>
                    </a:cubicBezTo>
                    <a:cubicBezTo>
                      <a:pt x="228" y="57"/>
                      <a:pt x="228" y="57"/>
                      <a:pt x="228" y="57"/>
                    </a:cubicBezTo>
                    <a:cubicBezTo>
                      <a:pt x="231" y="58"/>
                      <a:pt x="233" y="59"/>
                      <a:pt x="234" y="61"/>
                    </a:cubicBezTo>
                    <a:cubicBezTo>
                      <a:pt x="234" y="61"/>
                      <a:pt x="234" y="61"/>
                      <a:pt x="234" y="61"/>
                    </a:cubicBezTo>
                    <a:cubicBezTo>
                      <a:pt x="246" y="84"/>
                      <a:pt x="246" y="84"/>
                      <a:pt x="246" y="84"/>
                    </a:cubicBezTo>
                    <a:cubicBezTo>
                      <a:pt x="322" y="5"/>
                      <a:pt x="322" y="5"/>
                      <a:pt x="322" y="5"/>
                    </a:cubicBezTo>
                    <a:cubicBezTo>
                      <a:pt x="326" y="1"/>
                      <a:pt x="331" y="0"/>
                      <a:pt x="335" y="4"/>
                    </a:cubicBezTo>
                    <a:cubicBezTo>
                      <a:pt x="335" y="4"/>
                      <a:pt x="335" y="4"/>
                      <a:pt x="335" y="4"/>
                    </a:cubicBezTo>
                    <a:cubicBezTo>
                      <a:pt x="339" y="8"/>
                      <a:pt x="339" y="14"/>
                      <a:pt x="335" y="18"/>
                    </a:cubicBezTo>
                    <a:cubicBezTo>
                      <a:pt x="335" y="18"/>
                      <a:pt x="335" y="18"/>
                      <a:pt x="335" y="18"/>
                    </a:cubicBezTo>
                    <a:cubicBezTo>
                      <a:pt x="251" y="106"/>
                      <a:pt x="251" y="106"/>
                      <a:pt x="251" y="106"/>
                    </a:cubicBezTo>
                    <a:cubicBezTo>
                      <a:pt x="249" y="109"/>
                      <a:pt x="246" y="110"/>
                      <a:pt x="243" y="110"/>
                    </a:cubicBezTo>
                    <a:cubicBezTo>
                      <a:pt x="243" y="110"/>
                      <a:pt x="243" y="110"/>
                      <a:pt x="243" y="110"/>
                    </a:cubicBezTo>
                    <a:cubicBezTo>
                      <a:pt x="240" y="110"/>
                      <a:pt x="238" y="108"/>
                      <a:pt x="236" y="106"/>
                    </a:cubicBezTo>
                    <a:cubicBezTo>
                      <a:pt x="236" y="106"/>
                      <a:pt x="236" y="106"/>
                      <a:pt x="236" y="106"/>
                    </a:cubicBezTo>
                    <a:cubicBezTo>
                      <a:pt x="224" y="81"/>
                      <a:pt x="224" y="81"/>
                      <a:pt x="224" y="81"/>
                    </a:cubicBezTo>
                    <a:cubicBezTo>
                      <a:pt x="177" y="126"/>
                      <a:pt x="177" y="126"/>
                      <a:pt x="177" y="126"/>
                    </a:cubicBezTo>
                    <a:cubicBezTo>
                      <a:pt x="174" y="128"/>
                      <a:pt x="171" y="129"/>
                      <a:pt x="168" y="127"/>
                    </a:cubicBezTo>
                    <a:cubicBezTo>
                      <a:pt x="168" y="127"/>
                      <a:pt x="168" y="127"/>
                      <a:pt x="168" y="127"/>
                    </a:cubicBezTo>
                    <a:cubicBezTo>
                      <a:pt x="165" y="126"/>
                      <a:pt x="163" y="123"/>
                      <a:pt x="163" y="119"/>
                    </a:cubicBezTo>
                    <a:cubicBezTo>
                      <a:pt x="163" y="119"/>
                      <a:pt x="163" y="119"/>
                      <a:pt x="163" y="119"/>
                    </a:cubicBezTo>
                    <a:cubicBezTo>
                      <a:pt x="164" y="49"/>
                      <a:pt x="164" y="49"/>
                      <a:pt x="164" y="49"/>
                    </a:cubicBezTo>
                    <a:cubicBezTo>
                      <a:pt x="88" y="171"/>
                      <a:pt x="88" y="171"/>
                      <a:pt x="88" y="171"/>
                    </a:cubicBezTo>
                    <a:cubicBezTo>
                      <a:pt x="86" y="174"/>
                      <a:pt x="82" y="176"/>
                      <a:pt x="79" y="176"/>
                    </a:cubicBezTo>
                    <a:cubicBezTo>
                      <a:pt x="79" y="176"/>
                      <a:pt x="79" y="176"/>
                      <a:pt x="79" y="176"/>
                    </a:cubicBezTo>
                    <a:cubicBezTo>
                      <a:pt x="75" y="176"/>
                      <a:pt x="72" y="173"/>
                      <a:pt x="71" y="170"/>
                    </a:cubicBezTo>
                    <a:cubicBezTo>
                      <a:pt x="71" y="170"/>
                      <a:pt x="71" y="170"/>
                      <a:pt x="71" y="170"/>
                    </a:cubicBezTo>
                    <a:cubicBezTo>
                      <a:pt x="59" y="126"/>
                      <a:pt x="59" y="126"/>
                      <a:pt x="59" y="126"/>
                    </a:cubicBezTo>
                    <a:cubicBezTo>
                      <a:pt x="16" y="170"/>
                      <a:pt x="16" y="170"/>
                      <a:pt x="16" y="170"/>
                    </a:cubicBezTo>
                    <a:cubicBezTo>
                      <a:pt x="16" y="170"/>
                      <a:pt x="16" y="170"/>
                      <a:pt x="16" y="170"/>
                    </a:cubicBezTo>
                    <a:cubicBezTo>
                      <a:pt x="14" y="172"/>
                      <a:pt x="10" y="173"/>
                      <a:pt x="7" y="172"/>
                    </a:cubicBezTo>
                    <a:cubicBezTo>
                      <a:pt x="7" y="172"/>
                      <a:pt x="7" y="172"/>
                      <a:pt x="7" y="172"/>
                    </a:cubicBezTo>
                    <a:cubicBezTo>
                      <a:pt x="6" y="172"/>
                      <a:pt x="4" y="171"/>
                      <a:pt x="3" y="16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sp>
        <p:nvSpPr>
          <p:cNvPr id="38" name="矩形 37"/>
          <p:cNvSpPr/>
          <p:nvPr/>
        </p:nvSpPr>
        <p:spPr>
          <a:xfrm>
            <a:off x="4788024" y="1352388"/>
            <a:ext cx="2795925" cy="369332"/>
          </a:xfrm>
          <a:prstGeom prst="rect">
            <a:avLst/>
          </a:prstGeom>
          <a:noFill/>
        </p:spPr>
        <p:txBody>
          <a:bodyPr wrap="square">
            <a:spAutoFit/>
          </a:bodyPr>
          <a:lstStyle/>
          <a:p>
            <a:r>
              <a:rPr lang="zh-CN" altLang="en-US" b="1" dirty="0">
                <a:solidFill>
                  <a:schemeClr val="accent6">
                    <a:lumMod val="75000"/>
                  </a:schemeClr>
                </a:solidFill>
                <a:latin typeface="黑体" panose="02010609060101010101" pitchFamily="49" charset="-122"/>
                <a:ea typeface="黑体" panose="02010609060101010101" pitchFamily="49" charset="-122"/>
              </a:rPr>
              <a:t>决策树</a:t>
            </a:r>
            <a:endParaRPr lang="zh-CN" altLang="en-US" b="1" dirty="0">
              <a:solidFill>
                <a:schemeClr val="accent6">
                  <a:lumMod val="75000"/>
                </a:schemeClr>
              </a:solidFill>
              <a:latin typeface="黑体" panose="02010609060101010101" pitchFamily="49" charset="-122"/>
              <a:ea typeface="黑体" panose="02010609060101010101" pitchFamily="49" charset="-122"/>
            </a:endParaRPr>
          </a:p>
        </p:txBody>
      </p:sp>
      <p:sp>
        <p:nvSpPr>
          <p:cNvPr id="39" name="矩形 38"/>
          <p:cNvSpPr/>
          <p:nvPr/>
        </p:nvSpPr>
        <p:spPr>
          <a:xfrm>
            <a:off x="0" y="366036"/>
            <a:ext cx="3203848" cy="523220"/>
          </a:xfrm>
          <a:prstGeom prst="rect">
            <a:avLst/>
          </a:prstGeom>
        </p:spPr>
        <p:txBody>
          <a:bodyPr wrap="square">
            <a:spAutoFit/>
          </a:bodyPr>
          <a:lstStyle/>
          <a:p>
            <a:pPr>
              <a:defRPr/>
            </a:pPr>
            <a:r>
              <a:rPr lang="zh-CN" altLang="en-US" sz="2800" b="1" dirty="0">
                <a:solidFill>
                  <a:schemeClr val="bg1"/>
                </a:solidFill>
              </a:rPr>
              <a:t>基本的决策工具</a:t>
            </a:r>
            <a:endParaRPr lang="zh-CN" altLang="en-US" sz="2800" b="1" dirty="0">
              <a:solidFill>
                <a:schemeClr val="bg1"/>
              </a:solidFill>
            </a:endParaRPr>
          </a:p>
        </p:txBody>
      </p:sp>
      <p:pic>
        <p:nvPicPr>
          <p:cNvPr id="40" name="图片 39"/>
          <p:cNvPicPr>
            <a:picLocks noChangeAspect="1"/>
          </p:cNvPicPr>
          <p:nvPr/>
        </p:nvPicPr>
        <p:blipFill>
          <a:blip r:embed="rId1"/>
          <a:stretch>
            <a:fillRect/>
          </a:stretch>
        </p:blipFill>
        <p:spPr>
          <a:xfrm>
            <a:off x="4905363" y="1969467"/>
            <a:ext cx="3417476" cy="2301389"/>
          </a:xfrm>
          <a:prstGeom prst="rect">
            <a:avLst/>
          </a:prstGeom>
        </p:spPr>
      </p:pic>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0-#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750" fill="hold"/>
                                        <p:tgtEl>
                                          <p:spTgt spid="36"/>
                                        </p:tgtEl>
                                        <p:attrNameLst>
                                          <p:attrName>ppt_x</p:attrName>
                                        </p:attrNameLst>
                                      </p:cBhvr>
                                      <p:tavLst>
                                        <p:tav tm="0">
                                          <p:val>
                                            <p:strVal val="0-#ppt_w/2"/>
                                          </p:val>
                                        </p:tav>
                                        <p:tav tm="100000">
                                          <p:val>
                                            <p:strVal val="#ppt_x"/>
                                          </p:val>
                                        </p:tav>
                                      </p:tavLst>
                                    </p:anim>
                                    <p:anim calcmode="lin" valueType="num">
                                      <p:cBhvr additive="base">
                                        <p:cTn id="13" dur="750" fill="hold"/>
                                        <p:tgtEl>
                                          <p:spTgt spid="36"/>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750" fill="hold"/>
                                        <p:tgtEl>
                                          <p:spTgt spid="3"/>
                                        </p:tgtEl>
                                        <p:attrNameLst>
                                          <p:attrName>ppt_x</p:attrName>
                                        </p:attrNameLst>
                                      </p:cBhvr>
                                      <p:tavLst>
                                        <p:tav tm="0">
                                          <p:val>
                                            <p:strVal val="0-#ppt_w/2"/>
                                          </p:val>
                                        </p:tav>
                                        <p:tav tm="100000">
                                          <p:val>
                                            <p:strVal val="#ppt_x"/>
                                          </p:val>
                                        </p:tav>
                                      </p:tavLst>
                                    </p:anim>
                                    <p:anim calcmode="lin" valueType="num">
                                      <p:cBhvr additive="base">
                                        <p:cTn id="17" dur="750" fill="hold"/>
                                        <p:tgtEl>
                                          <p:spTgt spid="3"/>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16399" y="1005029"/>
            <a:ext cx="2108156" cy="3469395"/>
            <a:chOff x="3203575" y="4113213"/>
            <a:chExt cx="1331913" cy="2205038"/>
          </a:xfrm>
        </p:grpSpPr>
        <p:sp>
          <p:nvSpPr>
            <p:cNvPr id="8" name="Freeform 190"/>
            <p:cNvSpPr/>
            <p:nvPr/>
          </p:nvSpPr>
          <p:spPr bwMode="auto">
            <a:xfrm>
              <a:off x="3508375" y="4387851"/>
              <a:ext cx="153988" cy="130175"/>
            </a:xfrm>
            <a:custGeom>
              <a:avLst/>
              <a:gdLst>
                <a:gd name="T0" fmla="*/ 14 w 41"/>
                <a:gd name="T1" fmla="*/ 33 h 35"/>
                <a:gd name="T2" fmla="*/ 21 w 41"/>
                <a:gd name="T3" fmla="*/ 34 h 35"/>
                <a:gd name="T4" fmla="*/ 34 w 41"/>
                <a:gd name="T5" fmla="*/ 31 h 35"/>
                <a:gd name="T6" fmla="*/ 41 w 41"/>
                <a:gd name="T7" fmla="*/ 25 h 35"/>
                <a:gd name="T8" fmla="*/ 41 w 41"/>
                <a:gd name="T9" fmla="*/ 4 h 35"/>
                <a:gd name="T10" fmla="*/ 2 w 41"/>
                <a:gd name="T11" fmla="*/ 0 h 35"/>
                <a:gd name="T12" fmla="*/ 0 w 41"/>
                <a:gd name="T13" fmla="*/ 12 h 35"/>
                <a:gd name="T14" fmla="*/ 14 w 41"/>
                <a:gd name="T15" fmla="*/ 33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5">
                  <a:moveTo>
                    <a:pt x="14" y="33"/>
                  </a:moveTo>
                  <a:cubicBezTo>
                    <a:pt x="14" y="33"/>
                    <a:pt x="19" y="32"/>
                    <a:pt x="21" y="34"/>
                  </a:cubicBezTo>
                  <a:cubicBezTo>
                    <a:pt x="21" y="34"/>
                    <a:pt x="31" y="35"/>
                    <a:pt x="34" y="31"/>
                  </a:cubicBezTo>
                  <a:cubicBezTo>
                    <a:pt x="37" y="27"/>
                    <a:pt x="41" y="25"/>
                    <a:pt x="41" y="25"/>
                  </a:cubicBezTo>
                  <a:cubicBezTo>
                    <a:pt x="41" y="4"/>
                    <a:pt x="41" y="4"/>
                    <a:pt x="41" y="4"/>
                  </a:cubicBezTo>
                  <a:cubicBezTo>
                    <a:pt x="41" y="4"/>
                    <a:pt x="21" y="20"/>
                    <a:pt x="2" y="0"/>
                  </a:cubicBezTo>
                  <a:cubicBezTo>
                    <a:pt x="2" y="0"/>
                    <a:pt x="1" y="9"/>
                    <a:pt x="0" y="12"/>
                  </a:cubicBezTo>
                  <a:cubicBezTo>
                    <a:pt x="0" y="12"/>
                    <a:pt x="5" y="32"/>
                    <a:pt x="14" y="33"/>
                  </a:cubicBezTo>
                  <a:close/>
                </a:path>
              </a:pathLst>
            </a:custGeom>
            <a:solidFill>
              <a:srgbClr val="D69B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9" name="Freeform 191"/>
            <p:cNvSpPr/>
            <p:nvPr/>
          </p:nvSpPr>
          <p:spPr bwMode="auto">
            <a:xfrm>
              <a:off x="3489325" y="4151313"/>
              <a:ext cx="220663" cy="311150"/>
            </a:xfrm>
            <a:custGeom>
              <a:avLst/>
              <a:gdLst>
                <a:gd name="T0" fmla="*/ 3 w 59"/>
                <a:gd name="T1" fmla="*/ 33 h 83"/>
                <a:gd name="T2" fmla="*/ 0 w 59"/>
                <a:gd name="T3" fmla="*/ 43 h 83"/>
                <a:gd name="T4" fmla="*/ 1 w 59"/>
                <a:gd name="T5" fmla="*/ 52 h 83"/>
                <a:gd name="T6" fmla="*/ 4 w 59"/>
                <a:gd name="T7" fmla="*/ 52 h 83"/>
                <a:gd name="T8" fmla="*/ 5 w 59"/>
                <a:gd name="T9" fmla="*/ 63 h 83"/>
                <a:gd name="T10" fmla="*/ 19 w 59"/>
                <a:gd name="T11" fmla="*/ 81 h 83"/>
                <a:gd name="T12" fmla="*/ 33 w 59"/>
                <a:gd name="T13" fmla="*/ 81 h 83"/>
                <a:gd name="T14" fmla="*/ 50 w 59"/>
                <a:gd name="T15" fmla="*/ 64 h 83"/>
                <a:gd name="T16" fmla="*/ 51 w 59"/>
                <a:gd name="T17" fmla="*/ 58 h 83"/>
                <a:gd name="T18" fmla="*/ 54 w 59"/>
                <a:gd name="T19" fmla="*/ 58 h 83"/>
                <a:gd name="T20" fmla="*/ 57 w 59"/>
                <a:gd name="T21" fmla="*/ 49 h 83"/>
                <a:gd name="T22" fmla="*/ 57 w 59"/>
                <a:gd name="T23" fmla="*/ 39 h 83"/>
                <a:gd name="T24" fmla="*/ 57 w 59"/>
                <a:gd name="T25" fmla="*/ 27 h 83"/>
                <a:gd name="T26" fmla="*/ 35 w 59"/>
                <a:gd name="T27" fmla="*/ 2 h 83"/>
                <a:gd name="T28" fmla="*/ 6 w 59"/>
                <a:gd name="T29" fmla="*/ 22 h 83"/>
                <a:gd name="T30" fmla="*/ 3 w 59"/>
                <a:gd name="T31"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 h="83">
                  <a:moveTo>
                    <a:pt x="3" y="33"/>
                  </a:moveTo>
                  <a:cubicBezTo>
                    <a:pt x="3" y="33"/>
                    <a:pt x="0" y="41"/>
                    <a:pt x="0" y="43"/>
                  </a:cubicBezTo>
                  <a:cubicBezTo>
                    <a:pt x="1" y="45"/>
                    <a:pt x="1" y="52"/>
                    <a:pt x="1" y="52"/>
                  </a:cubicBezTo>
                  <a:cubicBezTo>
                    <a:pt x="2" y="52"/>
                    <a:pt x="4" y="52"/>
                    <a:pt x="4" y="52"/>
                  </a:cubicBezTo>
                  <a:cubicBezTo>
                    <a:pt x="4" y="52"/>
                    <a:pt x="4" y="62"/>
                    <a:pt x="5" y="63"/>
                  </a:cubicBezTo>
                  <a:cubicBezTo>
                    <a:pt x="6" y="65"/>
                    <a:pt x="13" y="79"/>
                    <a:pt x="19" y="81"/>
                  </a:cubicBezTo>
                  <a:cubicBezTo>
                    <a:pt x="24" y="83"/>
                    <a:pt x="29" y="83"/>
                    <a:pt x="33" y="81"/>
                  </a:cubicBezTo>
                  <a:cubicBezTo>
                    <a:pt x="37" y="80"/>
                    <a:pt x="48" y="67"/>
                    <a:pt x="50" y="64"/>
                  </a:cubicBezTo>
                  <a:cubicBezTo>
                    <a:pt x="51" y="62"/>
                    <a:pt x="51" y="58"/>
                    <a:pt x="51" y="58"/>
                  </a:cubicBezTo>
                  <a:cubicBezTo>
                    <a:pt x="51" y="58"/>
                    <a:pt x="54" y="59"/>
                    <a:pt x="54" y="58"/>
                  </a:cubicBezTo>
                  <a:cubicBezTo>
                    <a:pt x="55" y="57"/>
                    <a:pt x="56" y="52"/>
                    <a:pt x="57" y="49"/>
                  </a:cubicBezTo>
                  <a:cubicBezTo>
                    <a:pt x="59" y="46"/>
                    <a:pt x="57" y="39"/>
                    <a:pt x="57" y="39"/>
                  </a:cubicBezTo>
                  <a:cubicBezTo>
                    <a:pt x="57" y="39"/>
                    <a:pt x="57" y="29"/>
                    <a:pt x="57" y="27"/>
                  </a:cubicBezTo>
                  <a:cubicBezTo>
                    <a:pt x="58" y="25"/>
                    <a:pt x="55" y="3"/>
                    <a:pt x="35" y="2"/>
                  </a:cubicBezTo>
                  <a:cubicBezTo>
                    <a:pt x="15" y="0"/>
                    <a:pt x="10" y="12"/>
                    <a:pt x="6" y="22"/>
                  </a:cubicBezTo>
                  <a:cubicBezTo>
                    <a:pt x="6" y="22"/>
                    <a:pt x="4" y="30"/>
                    <a:pt x="3" y="33"/>
                  </a:cubicBezTo>
                  <a:close/>
                </a:path>
              </a:pathLst>
            </a:custGeom>
            <a:solidFill>
              <a:srgbClr val="F2C2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0" name="Freeform 192"/>
            <p:cNvSpPr/>
            <p:nvPr/>
          </p:nvSpPr>
          <p:spPr bwMode="auto">
            <a:xfrm>
              <a:off x="3489325" y="4176713"/>
              <a:ext cx="220663" cy="285750"/>
            </a:xfrm>
            <a:custGeom>
              <a:avLst/>
              <a:gdLst>
                <a:gd name="T0" fmla="*/ 57 w 59"/>
                <a:gd name="T1" fmla="*/ 32 h 76"/>
                <a:gd name="T2" fmla="*/ 57 w 59"/>
                <a:gd name="T3" fmla="*/ 20 h 76"/>
                <a:gd name="T4" fmla="*/ 50 w 59"/>
                <a:gd name="T5" fmla="*/ 2 h 76"/>
                <a:gd name="T6" fmla="*/ 42 w 59"/>
                <a:gd name="T7" fmla="*/ 4 h 76"/>
                <a:gd name="T8" fmla="*/ 42 w 59"/>
                <a:gd name="T9" fmla="*/ 30 h 76"/>
                <a:gd name="T10" fmla="*/ 43 w 59"/>
                <a:gd name="T11" fmla="*/ 39 h 76"/>
                <a:gd name="T12" fmla="*/ 44 w 59"/>
                <a:gd name="T13" fmla="*/ 51 h 76"/>
                <a:gd name="T14" fmla="*/ 34 w 59"/>
                <a:gd name="T15" fmla="*/ 64 h 76"/>
                <a:gd name="T16" fmla="*/ 31 w 59"/>
                <a:gd name="T17" fmla="*/ 72 h 76"/>
                <a:gd name="T18" fmla="*/ 19 w 59"/>
                <a:gd name="T19" fmla="*/ 71 h 76"/>
                <a:gd name="T20" fmla="*/ 8 w 59"/>
                <a:gd name="T21" fmla="*/ 52 h 76"/>
                <a:gd name="T22" fmla="*/ 12 w 59"/>
                <a:gd name="T23" fmla="*/ 50 h 76"/>
                <a:gd name="T24" fmla="*/ 9 w 59"/>
                <a:gd name="T25" fmla="*/ 45 h 76"/>
                <a:gd name="T26" fmla="*/ 11 w 59"/>
                <a:gd name="T27" fmla="*/ 34 h 76"/>
                <a:gd name="T28" fmla="*/ 14 w 59"/>
                <a:gd name="T29" fmla="*/ 27 h 76"/>
                <a:gd name="T30" fmla="*/ 17 w 59"/>
                <a:gd name="T31" fmla="*/ 19 h 76"/>
                <a:gd name="T32" fmla="*/ 18 w 59"/>
                <a:gd name="T33" fmla="*/ 5 h 76"/>
                <a:gd name="T34" fmla="*/ 16 w 59"/>
                <a:gd name="T35" fmla="*/ 0 h 76"/>
                <a:gd name="T36" fmla="*/ 6 w 59"/>
                <a:gd name="T37" fmla="*/ 15 h 76"/>
                <a:gd name="T38" fmla="*/ 3 w 59"/>
                <a:gd name="T39" fmla="*/ 26 h 76"/>
                <a:gd name="T40" fmla="*/ 0 w 59"/>
                <a:gd name="T41" fmla="*/ 36 h 76"/>
                <a:gd name="T42" fmla="*/ 1 w 59"/>
                <a:gd name="T43" fmla="*/ 45 h 76"/>
                <a:gd name="T44" fmla="*/ 4 w 59"/>
                <a:gd name="T45" fmla="*/ 45 h 76"/>
                <a:gd name="T46" fmla="*/ 5 w 59"/>
                <a:gd name="T47" fmla="*/ 56 h 76"/>
                <a:gd name="T48" fmla="*/ 19 w 59"/>
                <a:gd name="T49" fmla="*/ 74 h 76"/>
                <a:gd name="T50" fmla="*/ 33 w 59"/>
                <a:gd name="T51" fmla="*/ 74 h 76"/>
                <a:gd name="T52" fmla="*/ 50 w 59"/>
                <a:gd name="T53" fmla="*/ 57 h 76"/>
                <a:gd name="T54" fmla="*/ 51 w 59"/>
                <a:gd name="T55" fmla="*/ 51 h 76"/>
                <a:gd name="T56" fmla="*/ 54 w 59"/>
                <a:gd name="T57" fmla="*/ 51 h 76"/>
                <a:gd name="T58" fmla="*/ 57 w 59"/>
                <a:gd name="T59" fmla="*/ 42 h 76"/>
                <a:gd name="T60" fmla="*/ 57 w 59"/>
                <a:gd name="T61" fmla="*/ 3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 h="76">
                  <a:moveTo>
                    <a:pt x="57" y="32"/>
                  </a:moveTo>
                  <a:cubicBezTo>
                    <a:pt x="57" y="32"/>
                    <a:pt x="57" y="22"/>
                    <a:pt x="57" y="20"/>
                  </a:cubicBezTo>
                  <a:cubicBezTo>
                    <a:pt x="58" y="19"/>
                    <a:pt x="56" y="9"/>
                    <a:pt x="50" y="2"/>
                  </a:cubicBezTo>
                  <a:cubicBezTo>
                    <a:pt x="45" y="3"/>
                    <a:pt x="42" y="4"/>
                    <a:pt x="42" y="4"/>
                  </a:cubicBezTo>
                  <a:cubicBezTo>
                    <a:pt x="42" y="4"/>
                    <a:pt x="44" y="24"/>
                    <a:pt x="42" y="30"/>
                  </a:cubicBezTo>
                  <a:cubicBezTo>
                    <a:pt x="42" y="30"/>
                    <a:pt x="44" y="36"/>
                    <a:pt x="43" y="39"/>
                  </a:cubicBezTo>
                  <a:cubicBezTo>
                    <a:pt x="43" y="39"/>
                    <a:pt x="46" y="44"/>
                    <a:pt x="44" y="51"/>
                  </a:cubicBezTo>
                  <a:cubicBezTo>
                    <a:pt x="42" y="57"/>
                    <a:pt x="42" y="60"/>
                    <a:pt x="34" y="64"/>
                  </a:cubicBezTo>
                  <a:cubicBezTo>
                    <a:pt x="34" y="64"/>
                    <a:pt x="33" y="71"/>
                    <a:pt x="31" y="72"/>
                  </a:cubicBezTo>
                  <a:cubicBezTo>
                    <a:pt x="29" y="72"/>
                    <a:pt x="22" y="74"/>
                    <a:pt x="19" y="71"/>
                  </a:cubicBezTo>
                  <a:cubicBezTo>
                    <a:pt x="17" y="68"/>
                    <a:pt x="7" y="57"/>
                    <a:pt x="8" y="52"/>
                  </a:cubicBezTo>
                  <a:cubicBezTo>
                    <a:pt x="8" y="52"/>
                    <a:pt x="12" y="50"/>
                    <a:pt x="12" y="50"/>
                  </a:cubicBezTo>
                  <a:cubicBezTo>
                    <a:pt x="13" y="49"/>
                    <a:pt x="10" y="49"/>
                    <a:pt x="9" y="45"/>
                  </a:cubicBezTo>
                  <a:cubicBezTo>
                    <a:pt x="9" y="41"/>
                    <a:pt x="8" y="37"/>
                    <a:pt x="11" y="34"/>
                  </a:cubicBezTo>
                  <a:cubicBezTo>
                    <a:pt x="11" y="34"/>
                    <a:pt x="11" y="28"/>
                    <a:pt x="14" y="27"/>
                  </a:cubicBezTo>
                  <a:cubicBezTo>
                    <a:pt x="14" y="27"/>
                    <a:pt x="17" y="23"/>
                    <a:pt x="17" y="19"/>
                  </a:cubicBezTo>
                  <a:cubicBezTo>
                    <a:pt x="16" y="14"/>
                    <a:pt x="16" y="7"/>
                    <a:pt x="18" y="5"/>
                  </a:cubicBezTo>
                  <a:cubicBezTo>
                    <a:pt x="19" y="5"/>
                    <a:pt x="18" y="2"/>
                    <a:pt x="16" y="0"/>
                  </a:cubicBezTo>
                  <a:cubicBezTo>
                    <a:pt x="11" y="4"/>
                    <a:pt x="8" y="9"/>
                    <a:pt x="6" y="15"/>
                  </a:cubicBezTo>
                  <a:cubicBezTo>
                    <a:pt x="6" y="15"/>
                    <a:pt x="4" y="23"/>
                    <a:pt x="3" y="26"/>
                  </a:cubicBezTo>
                  <a:cubicBezTo>
                    <a:pt x="3" y="26"/>
                    <a:pt x="0" y="34"/>
                    <a:pt x="0" y="36"/>
                  </a:cubicBezTo>
                  <a:cubicBezTo>
                    <a:pt x="1" y="38"/>
                    <a:pt x="1" y="45"/>
                    <a:pt x="1" y="45"/>
                  </a:cubicBezTo>
                  <a:cubicBezTo>
                    <a:pt x="2" y="45"/>
                    <a:pt x="4" y="45"/>
                    <a:pt x="4" y="45"/>
                  </a:cubicBezTo>
                  <a:cubicBezTo>
                    <a:pt x="4" y="45"/>
                    <a:pt x="4" y="55"/>
                    <a:pt x="5" y="56"/>
                  </a:cubicBezTo>
                  <a:cubicBezTo>
                    <a:pt x="6" y="58"/>
                    <a:pt x="13" y="72"/>
                    <a:pt x="19" y="74"/>
                  </a:cubicBezTo>
                  <a:cubicBezTo>
                    <a:pt x="24" y="76"/>
                    <a:pt x="29" y="76"/>
                    <a:pt x="33" y="74"/>
                  </a:cubicBezTo>
                  <a:cubicBezTo>
                    <a:pt x="37" y="73"/>
                    <a:pt x="48" y="60"/>
                    <a:pt x="50" y="57"/>
                  </a:cubicBezTo>
                  <a:cubicBezTo>
                    <a:pt x="51" y="55"/>
                    <a:pt x="51" y="51"/>
                    <a:pt x="51" y="51"/>
                  </a:cubicBezTo>
                  <a:cubicBezTo>
                    <a:pt x="51" y="51"/>
                    <a:pt x="54" y="52"/>
                    <a:pt x="54" y="51"/>
                  </a:cubicBezTo>
                  <a:cubicBezTo>
                    <a:pt x="55" y="50"/>
                    <a:pt x="56" y="45"/>
                    <a:pt x="57" y="42"/>
                  </a:cubicBezTo>
                  <a:cubicBezTo>
                    <a:pt x="59" y="39"/>
                    <a:pt x="57" y="32"/>
                    <a:pt x="57" y="32"/>
                  </a:cubicBezTo>
                  <a:close/>
                </a:path>
              </a:pathLst>
            </a:custGeom>
            <a:solidFill>
              <a:srgbClr val="EBB2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1" name="Freeform 193"/>
            <p:cNvSpPr/>
            <p:nvPr/>
          </p:nvSpPr>
          <p:spPr bwMode="auto">
            <a:xfrm>
              <a:off x="3492500" y="4113213"/>
              <a:ext cx="228600" cy="236538"/>
            </a:xfrm>
            <a:custGeom>
              <a:avLst/>
              <a:gdLst>
                <a:gd name="T0" fmla="*/ 2 w 61"/>
                <a:gd name="T1" fmla="*/ 54 h 63"/>
                <a:gd name="T2" fmla="*/ 5 w 61"/>
                <a:gd name="T3" fmla="*/ 55 h 63"/>
                <a:gd name="T4" fmla="*/ 7 w 61"/>
                <a:gd name="T5" fmla="*/ 42 h 63"/>
                <a:gd name="T6" fmla="*/ 12 w 61"/>
                <a:gd name="T7" fmla="*/ 27 h 63"/>
                <a:gd name="T8" fmla="*/ 34 w 61"/>
                <a:gd name="T9" fmla="*/ 26 h 63"/>
                <a:gd name="T10" fmla="*/ 44 w 61"/>
                <a:gd name="T11" fmla="*/ 30 h 63"/>
                <a:gd name="T12" fmla="*/ 51 w 61"/>
                <a:gd name="T13" fmla="*/ 46 h 63"/>
                <a:gd name="T14" fmla="*/ 51 w 61"/>
                <a:gd name="T15" fmla="*/ 55 h 63"/>
                <a:gd name="T16" fmla="*/ 50 w 61"/>
                <a:gd name="T17" fmla="*/ 63 h 63"/>
                <a:gd name="T18" fmla="*/ 52 w 61"/>
                <a:gd name="T19" fmla="*/ 63 h 63"/>
                <a:gd name="T20" fmla="*/ 55 w 61"/>
                <a:gd name="T21" fmla="*/ 52 h 63"/>
                <a:gd name="T22" fmla="*/ 57 w 61"/>
                <a:gd name="T23" fmla="*/ 54 h 63"/>
                <a:gd name="T24" fmla="*/ 58 w 61"/>
                <a:gd name="T25" fmla="*/ 47 h 63"/>
                <a:gd name="T26" fmla="*/ 61 w 61"/>
                <a:gd name="T27" fmla="*/ 34 h 63"/>
                <a:gd name="T28" fmla="*/ 47 w 61"/>
                <a:gd name="T29" fmla="*/ 10 h 63"/>
                <a:gd name="T30" fmla="*/ 27 w 61"/>
                <a:gd name="T31" fmla="*/ 7 h 63"/>
                <a:gd name="T32" fmla="*/ 6 w 61"/>
                <a:gd name="T33" fmla="*/ 18 h 63"/>
                <a:gd name="T34" fmla="*/ 0 w 61"/>
                <a:gd name="T35" fmla="*/ 27 h 63"/>
                <a:gd name="T36" fmla="*/ 0 w 61"/>
                <a:gd name="T37" fmla="*/ 47 h 63"/>
                <a:gd name="T38" fmla="*/ 3 w 61"/>
                <a:gd name="T39" fmla="*/ 45 h 63"/>
                <a:gd name="T40" fmla="*/ 2 w 61"/>
                <a:gd name="T41"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3">
                  <a:moveTo>
                    <a:pt x="2" y="54"/>
                  </a:moveTo>
                  <a:cubicBezTo>
                    <a:pt x="5" y="55"/>
                    <a:pt x="5" y="55"/>
                    <a:pt x="5" y="55"/>
                  </a:cubicBezTo>
                  <a:cubicBezTo>
                    <a:pt x="5" y="55"/>
                    <a:pt x="6" y="44"/>
                    <a:pt x="7" y="42"/>
                  </a:cubicBezTo>
                  <a:cubicBezTo>
                    <a:pt x="8" y="39"/>
                    <a:pt x="13" y="28"/>
                    <a:pt x="12" y="27"/>
                  </a:cubicBezTo>
                  <a:cubicBezTo>
                    <a:pt x="12" y="27"/>
                    <a:pt x="28" y="24"/>
                    <a:pt x="34" y="26"/>
                  </a:cubicBezTo>
                  <a:cubicBezTo>
                    <a:pt x="34" y="26"/>
                    <a:pt x="43" y="29"/>
                    <a:pt x="44" y="30"/>
                  </a:cubicBezTo>
                  <a:cubicBezTo>
                    <a:pt x="46" y="31"/>
                    <a:pt x="49" y="38"/>
                    <a:pt x="51" y="46"/>
                  </a:cubicBezTo>
                  <a:cubicBezTo>
                    <a:pt x="51" y="46"/>
                    <a:pt x="51" y="53"/>
                    <a:pt x="51" y="55"/>
                  </a:cubicBezTo>
                  <a:cubicBezTo>
                    <a:pt x="50" y="57"/>
                    <a:pt x="50" y="63"/>
                    <a:pt x="50" y="63"/>
                  </a:cubicBezTo>
                  <a:cubicBezTo>
                    <a:pt x="52" y="63"/>
                    <a:pt x="52" y="63"/>
                    <a:pt x="52" y="63"/>
                  </a:cubicBezTo>
                  <a:cubicBezTo>
                    <a:pt x="52" y="63"/>
                    <a:pt x="53" y="54"/>
                    <a:pt x="55" y="52"/>
                  </a:cubicBezTo>
                  <a:cubicBezTo>
                    <a:pt x="57" y="51"/>
                    <a:pt x="57" y="54"/>
                    <a:pt x="57" y="54"/>
                  </a:cubicBezTo>
                  <a:cubicBezTo>
                    <a:pt x="57" y="54"/>
                    <a:pt x="58" y="49"/>
                    <a:pt x="58" y="47"/>
                  </a:cubicBezTo>
                  <a:cubicBezTo>
                    <a:pt x="59" y="44"/>
                    <a:pt x="61" y="34"/>
                    <a:pt x="61" y="34"/>
                  </a:cubicBezTo>
                  <a:cubicBezTo>
                    <a:pt x="61" y="34"/>
                    <a:pt x="57" y="20"/>
                    <a:pt x="47" y="10"/>
                  </a:cubicBezTo>
                  <a:cubicBezTo>
                    <a:pt x="37" y="0"/>
                    <a:pt x="27" y="7"/>
                    <a:pt x="27" y="7"/>
                  </a:cubicBezTo>
                  <a:cubicBezTo>
                    <a:pt x="27" y="7"/>
                    <a:pt x="16" y="6"/>
                    <a:pt x="6" y="18"/>
                  </a:cubicBezTo>
                  <a:cubicBezTo>
                    <a:pt x="6" y="18"/>
                    <a:pt x="1" y="25"/>
                    <a:pt x="0" y="27"/>
                  </a:cubicBezTo>
                  <a:cubicBezTo>
                    <a:pt x="0" y="27"/>
                    <a:pt x="0" y="44"/>
                    <a:pt x="0" y="47"/>
                  </a:cubicBezTo>
                  <a:cubicBezTo>
                    <a:pt x="0" y="47"/>
                    <a:pt x="2" y="45"/>
                    <a:pt x="3" y="45"/>
                  </a:cubicBezTo>
                  <a:cubicBezTo>
                    <a:pt x="3" y="46"/>
                    <a:pt x="2" y="53"/>
                    <a:pt x="2" y="53"/>
                  </a:cubicBezTo>
                </a:path>
              </a:pathLst>
            </a:custGeom>
            <a:solidFill>
              <a:srgbClr val="26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2" name="Freeform 194"/>
            <p:cNvSpPr/>
            <p:nvPr/>
          </p:nvSpPr>
          <p:spPr bwMode="auto">
            <a:xfrm>
              <a:off x="3294063" y="5148263"/>
              <a:ext cx="104775" cy="165100"/>
            </a:xfrm>
            <a:custGeom>
              <a:avLst/>
              <a:gdLst>
                <a:gd name="T0" fmla="*/ 1 w 28"/>
                <a:gd name="T1" fmla="*/ 0 h 44"/>
                <a:gd name="T2" fmla="*/ 1 w 28"/>
                <a:gd name="T3" fmla="*/ 36 h 44"/>
                <a:gd name="T4" fmla="*/ 28 w 28"/>
                <a:gd name="T5" fmla="*/ 44 h 44"/>
                <a:gd name="T6" fmla="*/ 14 w 28"/>
                <a:gd name="T7" fmla="*/ 0 h 44"/>
                <a:gd name="T8" fmla="*/ 1 w 28"/>
                <a:gd name="T9" fmla="*/ 0 h 44"/>
              </a:gdLst>
              <a:ahLst/>
              <a:cxnLst>
                <a:cxn ang="0">
                  <a:pos x="T0" y="T1"/>
                </a:cxn>
                <a:cxn ang="0">
                  <a:pos x="T2" y="T3"/>
                </a:cxn>
                <a:cxn ang="0">
                  <a:pos x="T4" y="T5"/>
                </a:cxn>
                <a:cxn ang="0">
                  <a:pos x="T6" y="T7"/>
                </a:cxn>
                <a:cxn ang="0">
                  <a:pos x="T8" y="T9"/>
                </a:cxn>
              </a:cxnLst>
              <a:rect l="0" t="0" r="r" b="b"/>
              <a:pathLst>
                <a:path w="28" h="44">
                  <a:moveTo>
                    <a:pt x="1" y="0"/>
                  </a:moveTo>
                  <a:cubicBezTo>
                    <a:pt x="1" y="0"/>
                    <a:pt x="0" y="32"/>
                    <a:pt x="1" y="36"/>
                  </a:cubicBezTo>
                  <a:cubicBezTo>
                    <a:pt x="3" y="41"/>
                    <a:pt x="28" y="44"/>
                    <a:pt x="28" y="44"/>
                  </a:cubicBezTo>
                  <a:cubicBezTo>
                    <a:pt x="14" y="0"/>
                    <a:pt x="14" y="0"/>
                    <a:pt x="14" y="0"/>
                  </a:cubicBez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3" name="Freeform 195"/>
            <p:cNvSpPr/>
            <p:nvPr/>
          </p:nvSpPr>
          <p:spPr bwMode="auto">
            <a:xfrm>
              <a:off x="3327400" y="5148263"/>
              <a:ext cx="79375" cy="120650"/>
            </a:xfrm>
            <a:custGeom>
              <a:avLst/>
              <a:gdLst>
                <a:gd name="T0" fmla="*/ 0 w 21"/>
                <a:gd name="T1" fmla="*/ 14 h 32"/>
                <a:gd name="T2" fmla="*/ 11 w 21"/>
                <a:gd name="T3" fmla="*/ 32 h 32"/>
                <a:gd name="T4" fmla="*/ 11 w 21"/>
                <a:gd name="T5" fmla="*/ 16 h 32"/>
                <a:gd name="T6" fmla="*/ 18 w 21"/>
                <a:gd name="T7" fmla="*/ 0 h 32"/>
                <a:gd name="T8" fmla="*/ 0 w 21"/>
                <a:gd name="T9" fmla="*/ 14 h 32"/>
              </a:gdLst>
              <a:ahLst/>
              <a:cxnLst>
                <a:cxn ang="0">
                  <a:pos x="T0" y="T1"/>
                </a:cxn>
                <a:cxn ang="0">
                  <a:pos x="T2" y="T3"/>
                </a:cxn>
                <a:cxn ang="0">
                  <a:pos x="T4" y="T5"/>
                </a:cxn>
                <a:cxn ang="0">
                  <a:pos x="T6" y="T7"/>
                </a:cxn>
                <a:cxn ang="0">
                  <a:pos x="T8" y="T9"/>
                </a:cxn>
              </a:cxnLst>
              <a:rect l="0" t="0" r="r" b="b"/>
              <a:pathLst>
                <a:path w="21" h="32">
                  <a:moveTo>
                    <a:pt x="0" y="14"/>
                  </a:moveTo>
                  <a:cubicBezTo>
                    <a:pt x="0" y="14"/>
                    <a:pt x="4" y="29"/>
                    <a:pt x="11" y="32"/>
                  </a:cubicBezTo>
                  <a:cubicBezTo>
                    <a:pt x="11" y="32"/>
                    <a:pt x="8" y="20"/>
                    <a:pt x="11" y="16"/>
                  </a:cubicBezTo>
                  <a:cubicBezTo>
                    <a:pt x="11" y="16"/>
                    <a:pt x="21" y="9"/>
                    <a:pt x="18" y="0"/>
                  </a:cubicBezTo>
                  <a:lnTo>
                    <a:pt x="0" y="14"/>
                  </a:lnTo>
                  <a:close/>
                </a:path>
              </a:pathLst>
            </a:custGeom>
            <a:solidFill>
              <a:srgbClr val="EBB2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4" name="Freeform 196"/>
            <p:cNvSpPr/>
            <p:nvPr/>
          </p:nvSpPr>
          <p:spPr bwMode="auto">
            <a:xfrm>
              <a:off x="3362325" y="4418013"/>
              <a:ext cx="457200" cy="749300"/>
            </a:xfrm>
            <a:custGeom>
              <a:avLst/>
              <a:gdLst>
                <a:gd name="T0" fmla="*/ 38 w 122"/>
                <a:gd name="T1" fmla="*/ 0 h 200"/>
                <a:gd name="T2" fmla="*/ 51 w 122"/>
                <a:gd name="T3" fmla="*/ 18 h 200"/>
                <a:gd name="T4" fmla="*/ 79 w 122"/>
                <a:gd name="T5" fmla="*/ 13 h 200"/>
                <a:gd name="T6" fmla="*/ 103 w 122"/>
                <a:gd name="T7" fmla="*/ 120 h 200"/>
                <a:gd name="T8" fmla="*/ 122 w 122"/>
                <a:gd name="T9" fmla="*/ 170 h 200"/>
                <a:gd name="T10" fmla="*/ 64 w 122"/>
                <a:gd name="T11" fmla="*/ 200 h 200"/>
                <a:gd name="T12" fmla="*/ 5 w 122"/>
                <a:gd name="T13" fmla="*/ 175 h 200"/>
                <a:gd name="T14" fmla="*/ 0 w 122"/>
                <a:gd name="T15" fmla="*/ 52 h 200"/>
                <a:gd name="T16" fmla="*/ 38 w 122"/>
                <a:gd name="T17"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200">
                  <a:moveTo>
                    <a:pt x="38" y="0"/>
                  </a:moveTo>
                  <a:cubicBezTo>
                    <a:pt x="38" y="0"/>
                    <a:pt x="45" y="17"/>
                    <a:pt x="51" y="18"/>
                  </a:cubicBezTo>
                  <a:cubicBezTo>
                    <a:pt x="51" y="18"/>
                    <a:pt x="66" y="23"/>
                    <a:pt x="79" y="13"/>
                  </a:cubicBezTo>
                  <a:cubicBezTo>
                    <a:pt x="103" y="120"/>
                    <a:pt x="103" y="120"/>
                    <a:pt x="103" y="120"/>
                  </a:cubicBezTo>
                  <a:cubicBezTo>
                    <a:pt x="122" y="170"/>
                    <a:pt x="122" y="170"/>
                    <a:pt x="122" y="170"/>
                  </a:cubicBezTo>
                  <a:cubicBezTo>
                    <a:pt x="64" y="200"/>
                    <a:pt x="64" y="200"/>
                    <a:pt x="64" y="200"/>
                  </a:cubicBezTo>
                  <a:cubicBezTo>
                    <a:pt x="5" y="175"/>
                    <a:pt x="5" y="175"/>
                    <a:pt x="5" y="175"/>
                  </a:cubicBezTo>
                  <a:cubicBezTo>
                    <a:pt x="0" y="52"/>
                    <a:pt x="0" y="52"/>
                    <a:pt x="0" y="52"/>
                  </a:cubicBezTo>
                  <a:lnTo>
                    <a:pt x="38" y="0"/>
                  </a:lnTo>
                  <a:close/>
                </a:path>
              </a:pathLst>
            </a:custGeom>
            <a:solidFill>
              <a:srgbClr val="F5F7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5" name="Freeform 197"/>
            <p:cNvSpPr/>
            <p:nvPr/>
          </p:nvSpPr>
          <p:spPr bwMode="auto">
            <a:xfrm>
              <a:off x="3349625" y="5021263"/>
              <a:ext cx="469900" cy="1131888"/>
            </a:xfrm>
            <a:custGeom>
              <a:avLst/>
              <a:gdLst>
                <a:gd name="T0" fmla="*/ 125 w 125"/>
                <a:gd name="T1" fmla="*/ 25 h 302"/>
                <a:gd name="T2" fmla="*/ 122 w 125"/>
                <a:gd name="T3" fmla="*/ 121 h 302"/>
                <a:gd name="T4" fmla="*/ 100 w 125"/>
                <a:gd name="T5" fmla="*/ 208 h 302"/>
                <a:gd name="T6" fmla="*/ 122 w 125"/>
                <a:gd name="T7" fmla="*/ 281 h 302"/>
                <a:gd name="T8" fmla="*/ 119 w 125"/>
                <a:gd name="T9" fmla="*/ 295 h 302"/>
                <a:gd name="T10" fmla="*/ 91 w 125"/>
                <a:gd name="T11" fmla="*/ 295 h 302"/>
                <a:gd name="T12" fmla="*/ 91 w 125"/>
                <a:gd name="T13" fmla="*/ 284 h 302"/>
                <a:gd name="T14" fmla="*/ 76 w 125"/>
                <a:gd name="T15" fmla="*/ 276 h 302"/>
                <a:gd name="T16" fmla="*/ 79 w 125"/>
                <a:gd name="T17" fmla="*/ 284 h 302"/>
                <a:gd name="T18" fmla="*/ 50 w 125"/>
                <a:gd name="T19" fmla="*/ 285 h 302"/>
                <a:gd name="T20" fmla="*/ 44 w 125"/>
                <a:gd name="T21" fmla="*/ 268 h 302"/>
                <a:gd name="T22" fmla="*/ 53 w 125"/>
                <a:gd name="T23" fmla="*/ 247 h 302"/>
                <a:gd name="T24" fmla="*/ 60 w 125"/>
                <a:gd name="T25" fmla="*/ 237 h 302"/>
                <a:gd name="T26" fmla="*/ 29 w 125"/>
                <a:gd name="T27" fmla="*/ 140 h 302"/>
                <a:gd name="T28" fmla="*/ 5 w 125"/>
                <a:gd name="T29" fmla="*/ 66 h 302"/>
                <a:gd name="T30" fmla="*/ 4 w 125"/>
                <a:gd name="T31" fmla="*/ 51 h 302"/>
                <a:gd name="T32" fmla="*/ 13 w 125"/>
                <a:gd name="T33" fmla="*/ 36 h 302"/>
                <a:gd name="T34" fmla="*/ 23 w 125"/>
                <a:gd name="T35" fmla="*/ 12 h 302"/>
                <a:gd name="T36" fmla="*/ 116 w 125"/>
                <a:gd name="T37" fmla="*/ 0 h 302"/>
                <a:gd name="T38" fmla="*/ 125 w 125"/>
                <a:gd name="T39" fmla="*/ 2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302">
                  <a:moveTo>
                    <a:pt x="125" y="25"/>
                  </a:moveTo>
                  <a:cubicBezTo>
                    <a:pt x="125" y="25"/>
                    <a:pt x="124" y="109"/>
                    <a:pt x="122" y="121"/>
                  </a:cubicBezTo>
                  <a:cubicBezTo>
                    <a:pt x="121" y="133"/>
                    <a:pt x="100" y="208"/>
                    <a:pt x="100" y="208"/>
                  </a:cubicBezTo>
                  <a:cubicBezTo>
                    <a:pt x="100" y="208"/>
                    <a:pt x="125" y="271"/>
                    <a:pt x="122" y="281"/>
                  </a:cubicBezTo>
                  <a:cubicBezTo>
                    <a:pt x="122" y="281"/>
                    <a:pt x="122" y="292"/>
                    <a:pt x="119" y="295"/>
                  </a:cubicBezTo>
                  <a:cubicBezTo>
                    <a:pt x="115" y="298"/>
                    <a:pt x="98" y="302"/>
                    <a:pt x="91" y="295"/>
                  </a:cubicBezTo>
                  <a:cubicBezTo>
                    <a:pt x="91" y="295"/>
                    <a:pt x="92" y="285"/>
                    <a:pt x="91" y="284"/>
                  </a:cubicBezTo>
                  <a:cubicBezTo>
                    <a:pt x="90" y="283"/>
                    <a:pt x="82" y="290"/>
                    <a:pt x="76" y="276"/>
                  </a:cubicBezTo>
                  <a:cubicBezTo>
                    <a:pt x="79" y="284"/>
                    <a:pt x="79" y="284"/>
                    <a:pt x="79" y="284"/>
                  </a:cubicBezTo>
                  <a:cubicBezTo>
                    <a:pt x="79" y="284"/>
                    <a:pt x="55" y="291"/>
                    <a:pt x="50" y="285"/>
                  </a:cubicBezTo>
                  <a:cubicBezTo>
                    <a:pt x="45" y="278"/>
                    <a:pt x="44" y="271"/>
                    <a:pt x="44" y="268"/>
                  </a:cubicBezTo>
                  <a:cubicBezTo>
                    <a:pt x="45" y="264"/>
                    <a:pt x="52" y="249"/>
                    <a:pt x="53" y="247"/>
                  </a:cubicBezTo>
                  <a:cubicBezTo>
                    <a:pt x="55" y="246"/>
                    <a:pt x="60" y="239"/>
                    <a:pt x="60" y="237"/>
                  </a:cubicBezTo>
                  <a:cubicBezTo>
                    <a:pt x="60" y="236"/>
                    <a:pt x="35" y="159"/>
                    <a:pt x="29" y="140"/>
                  </a:cubicBezTo>
                  <a:cubicBezTo>
                    <a:pt x="23" y="121"/>
                    <a:pt x="10" y="70"/>
                    <a:pt x="5" y="66"/>
                  </a:cubicBezTo>
                  <a:cubicBezTo>
                    <a:pt x="0" y="62"/>
                    <a:pt x="1" y="54"/>
                    <a:pt x="4" y="51"/>
                  </a:cubicBezTo>
                  <a:cubicBezTo>
                    <a:pt x="8" y="47"/>
                    <a:pt x="9" y="39"/>
                    <a:pt x="13" y="36"/>
                  </a:cubicBezTo>
                  <a:cubicBezTo>
                    <a:pt x="16" y="33"/>
                    <a:pt x="23" y="12"/>
                    <a:pt x="23" y="12"/>
                  </a:cubicBezTo>
                  <a:cubicBezTo>
                    <a:pt x="23" y="12"/>
                    <a:pt x="76" y="18"/>
                    <a:pt x="116" y="0"/>
                  </a:cubicBezTo>
                  <a:lnTo>
                    <a:pt x="125" y="25"/>
                  </a:lnTo>
                  <a:close/>
                </a:path>
              </a:pathLst>
            </a:custGeom>
            <a:solidFill>
              <a:srgbClr val="26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6" name="Freeform 198"/>
            <p:cNvSpPr/>
            <p:nvPr/>
          </p:nvSpPr>
          <p:spPr bwMode="auto">
            <a:xfrm>
              <a:off x="3538538" y="5924551"/>
              <a:ext cx="123825" cy="187325"/>
            </a:xfrm>
            <a:custGeom>
              <a:avLst/>
              <a:gdLst>
                <a:gd name="T0" fmla="*/ 33 w 33"/>
                <a:gd name="T1" fmla="*/ 43 h 50"/>
                <a:gd name="T2" fmla="*/ 26 w 33"/>
                <a:gd name="T3" fmla="*/ 35 h 50"/>
                <a:gd name="T4" fmla="*/ 17 w 33"/>
                <a:gd name="T5" fmla="*/ 15 h 50"/>
                <a:gd name="T6" fmla="*/ 11 w 33"/>
                <a:gd name="T7" fmla="*/ 0 h 50"/>
                <a:gd name="T8" fmla="*/ 13 w 33"/>
                <a:gd name="T9" fmla="*/ 19 h 50"/>
                <a:gd name="T10" fmla="*/ 0 w 33"/>
                <a:gd name="T11" fmla="*/ 43 h 50"/>
                <a:gd name="T12" fmla="*/ 0 w 33"/>
                <a:gd name="T13" fmla="*/ 44 h 50"/>
                <a:gd name="T14" fmla="*/ 33 w 33"/>
                <a:gd name="T15" fmla="*/ 43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50">
                  <a:moveTo>
                    <a:pt x="33" y="43"/>
                  </a:moveTo>
                  <a:cubicBezTo>
                    <a:pt x="26" y="35"/>
                    <a:pt x="26" y="35"/>
                    <a:pt x="26" y="35"/>
                  </a:cubicBezTo>
                  <a:cubicBezTo>
                    <a:pt x="22" y="26"/>
                    <a:pt x="17" y="15"/>
                    <a:pt x="17" y="15"/>
                  </a:cubicBezTo>
                  <a:cubicBezTo>
                    <a:pt x="14" y="9"/>
                    <a:pt x="11" y="0"/>
                    <a:pt x="11" y="0"/>
                  </a:cubicBezTo>
                  <a:cubicBezTo>
                    <a:pt x="12" y="5"/>
                    <a:pt x="13" y="19"/>
                    <a:pt x="13" y="19"/>
                  </a:cubicBezTo>
                  <a:cubicBezTo>
                    <a:pt x="11" y="22"/>
                    <a:pt x="3" y="34"/>
                    <a:pt x="0" y="43"/>
                  </a:cubicBezTo>
                  <a:cubicBezTo>
                    <a:pt x="0" y="43"/>
                    <a:pt x="0" y="43"/>
                    <a:pt x="0" y="44"/>
                  </a:cubicBezTo>
                  <a:cubicBezTo>
                    <a:pt x="5" y="50"/>
                    <a:pt x="33" y="43"/>
                    <a:pt x="33" y="4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7" name="Freeform 199"/>
            <p:cNvSpPr/>
            <p:nvPr/>
          </p:nvSpPr>
          <p:spPr bwMode="auto">
            <a:xfrm>
              <a:off x="3417888" y="5065713"/>
              <a:ext cx="401638" cy="1087438"/>
            </a:xfrm>
            <a:custGeom>
              <a:avLst/>
              <a:gdLst>
                <a:gd name="T0" fmla="*/ 101 w 107"/>
                <a:gd name="T1" fmla="*/ 283 h 290"/>
                <a:gd name="T2" fmla="*/ 104 w 107"/>
                <a:gd name="T3" fmla="*/ 269 h 290"/>
                <a:gd name="T4" fmla="*/ 82 w 107"/>
                <a:gd name="T5" fmla="*/ 196 h 290"/>
                <a:gd name="T6" fmla="*/ 104 w 107"/>
                <a:gd name="T7" fmla="*/ 109 h 290"/>
                <a:gd name="T8" fmla="*/ 107 w 107"/>
                <a:gd name="T9" fmla="*/ 27 h 290"/>
                <a:gd name="T10" fmla="*/ 107 w 107"/>
                <a:gd name="T11" fmla="*/ 27 h 290"/>
                <a:gd name="T12" fmla="*/ 97 w 107"/>
                <a:gd name="T13" fmla="*/ 43 h 290"/>
                <a:gd name="T14" fmla="*/ 100 w 107"/>
                <a:gd name="T15" fmla="*/ 81 h 290"/>
                <a:gd name="T16" fmla="*/ 82 w 107"/>
                <a:gd name="T17" fmla="*/ 161 h 290"/>
                <a:gd name="T18" fmla="*/ 72 w 107"/>
                <a:gd name="T19" fmla="*/ 151 h 290"/>
                <a:gd name="T20" fmla="*/ 78 w 107"/>
                <a:gd name="T21" fmla="*/ 105 h 290"/>
                <a:gd name="T22" fmla="*/ 69 w 107"/>
                <a:gd name="T23" fmla="*/ 109 h 290"/>
                <a:gd name="T24" fmla="*/ 79 w 107"/>
                <a:gd name="T25" fmla="*/ 76 h 290"/>
                <a:gd name="T26" fmla="*/ 65 w 107"/>
                <a:gd name="T27" fmla="*/ 95 h 290"/>
                <a:gd name="T28" fmla="*/ 69 w 107"/>
                <a:gd name="T29" fmla="*/ 68 h 290"/>
                <a:gd name="T30" fmla="*/ 71 w 107"/>
                <a:gd name="T31" fmla="*/ 27 h 290"/>
                <a:gd name="T32" fmla="*/ 65 w 107"/>
                <a:gd name="T33" fmla="*/ 55 h 290"/>
                <a:gd name="T34" fmla="*/ 49 w 107"/>
                <a:gd name="T35" fmla="*/ 63 h 290"/>
                <a:gd name="T36" fmla="*/ 46 w 107"/>
                <a:gd name="T37" fmla="*/ 13 h 290"/>
                <a:gd name="T38" fmla="*/ 21 w 107"/>
                <a:gd name="T39" fmla="*/ 1 h 290"/>
                <a:gd name="T40" fmla="*/ 5 w 107"/>
                <a:gd name="T41" fmla="*/ 0 h 290"/>
                <a:gd name="T42" fmla="*/ 0 w 107"/>
                <a:gd name="T43" fmla="*/ 13 h 290"/>
                <a:gd name="T44" fmla="*/ 32 w 107"/>
                <a:gd name="T45" fmla="*/ 44 h 290"/>
                <a:gd name="T46" fmla="*/ 40 w 107"/>
                <a:gd name="T47" fmla="*/ 59 h 290"/>
                <a:gd name="T48" fmla="*/ 6 w 107"/>
                <a:gd name="T49" fmla="*/ 55 h 290"/>
                <a:gd name="T50" fmla="*/ 49 w 107"/>
                <a:gd name="T51" fmla="*/ 72 h 290"/>
                <a:gd name="T52" fmla="*/ 25 w 107"/>
                <a:gd name="T53" fmla="*/ 70 h 290"/>
                <a:gd name="T54" fmla="*/ 56 w 107"/>
                <a:gd name="T55" fmla="*/ 87 h 290"/>
                <a:gd name="T56" fmla="*/ 61 w 107"/>
                <a:gd name="T57" fmla="*/ 104 h 290"/>
                <a:gd name="T58" fmla="*/ 79 w 107"/>
                <a:gd name="T59" fmla="*/ 200 h 290"/>
                <a:gd name="T60" fmla="*/ 100 w 107"/>
                <a:gd name="T61" fmla="*/ 265 h 290"/>
                <a:gd name="T62" fmla="*/ 78 w 107"/>
                <a:gd name="T63" fmla="*/ 263 h 290"/>
                <a:gd name="T64" fmla="*/ 65 w 107"/>
                <a:gd name="T65" fmla="*/ 263 h 290"/>
                <a:gd name="T66" fmla="*/ 65 w 107"/>
                <a:gd name="T67" fmla="*/ 272 h 290"/>
                <a:gd name="T68" fmla="*/ 73 w 107"/>
                <a:gd name="T69" fmla="*/ 272 h 290"/>
                <a:gd name="T70" fmla="*/ 73 w 107"/>
                <a:gd name="T71" fmla="*/ 283 h 290"/>
                <a:gd name="T72" fmla="*/ 101 w 107"/>
                <a:gd name="T73" fmla="*/ 283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 h="290">
                  <a:moveTo>
                    <a:pt x="101" y="283"/>
                  </a:moveTo>
                  <a:cubicBezTo>
                    <a:pt x="104" y="280"/>
                    <a:pt x="104" y="269"/>
                    <a:pt x="104" y="269"/>
                  </a:cubicBezTo>
                  <a:cubicBezTo>
                    <a:pt x="107" y="259"/>
                    <a:pt x="82" y="196"/>
                    <a:pt x="82" y="196"/>
                  </a:cubicBezTo>
                  <a:cubicBezTo>
                    <a:pt x="82" y="196"/>
                    <a:pt x="103" y="121"/>
                    <a:pt x="104" y="109"/>
                  </a:cubicBezTo>
                  <a:cubicBezTo>
                    <a:pt x="106" y="100"/>
                    <a:pt x="107" y="51"/>
                    <a:pt x="107" y="27"/>
                  </a:cubicBezTo>
                  <a:cubicBezTo>
                    <a:pt x="107" y="27"/>
                    <a:pt x="107" y="27"/>
                    <a:pt x="107" y="27"/>
                  </a:cubicBezTo>
                  <a:cubicBezTo>
                    <a:pt x="107" y="27"/>
                    <a:pt x="93" y="40"/>
                    <a:pt x="97" y="43"/>
                  </a:cubicBezTo>
                  <a:cubicBezTo>
                    <a:pt x="101" y="46"/>
                    <a:pt x="100" y="81"/>
                    <a:pt x="100" y="81"/>
                  </a:cubicBezTo>
                  <a:cubicBezTo>
                    <a:pt x="88" y="96"/>
                    <a:pt x="89" y="151"/>
                    <a:pt x="82" y="161"/>
                  </a:cubicBezTo>
                  <a:cubicBezTo>
                    <a:pt x="75" y="171"/>
                    <a:pt x="74" y="160"/>
                    <a:pt x="72" y="151"/>
                  </a:cubicBezTo>
                  <a:cubicBezTo>
                    <a:pt x="69" y="143"/>
                    <a:pt x="78" y="105"/>
                    <a:pt x="78" y="105"/>
                  </a:cubicBezTo>
                  <a:cubicBezTo>
                    <a:pt x="75" y="109"/>
                    <a:pt x="69" y="109"/>
                    <a:pt x="69" y="109"/>
                  </a:cubicBezTo>
                  <a:cubicBezTo>
                    <a:pt x="80" y="101"/>
                    <a:pt x="79" y="76"/>
                    <a:pt x="79" y="76"/>
                  </a:cubicBezTo>
                  <a:cubicBezTo>
                    <a:pt x="79" y="76"/>
                    <a:pt x="70" y="97"/>
                    <a:pt x="65" y="95"/>
                  </a:cubicBezTo>
                  <a:cubicBezTo>
                    <a:pt x="60" y="92"/>
                    <a:pt x="66" y="74"/>
                    <a:pt x="69" y="68"/>
                  </a:cubicBezTo>
                  <a:cubicBezTo>
                    <a:pt x="73" y="61"/>
                    <a:pt x="71" y="27"/>
                    <a:pt x="71" y="27"/>
                  </a:cubicBezTo>
                  <a:cubicBezTo>
                    <a:pt x="71" y="27"/>
                    <a:pt x="70" y="37"/>
                    <a:pt x="65" y="55"/>
                  </a:cubicBezTo>
                  <a:cubicBezTo>
                    <a:pt x="59" y="74"/>
                    <a:pt x="52" y="67"/>
                    <a:pt x="49" y="63"/>
                  </a:cubicBezTo>
                  <a:cubicBezTo>
                    <a:pt x="47" y="58"/>
                    <a:pt x="46" y="13"/>
                    <a:pt x="46" y="13"/>
                  </a:cubicBezTo>
                  <a:cubicBezTo>
                    <a:pt x="42" y="12"/>
                    <a:pt x="31" y="6"/>
                    <a:pt x="21" y="1"/>
                  </a:cubicBezTo>
                  <a:cubicBezTo>
                    <a:pt x="11" y="1"/>
                    <a:pt x="5" y="0"/>
                    <a:pt x="5" y="0"/>
                  </a:cubicBezTo>
                  <a:cubicBezTo>
                    <a:pt x="5" y="0"/>
                    <a:pt x="3" y="6"/>
                    <a:pt x="0" y="13"/>
                  </a:cubicBezTo>
                  <a:cubicBezTo>
                    <a:pt x="7" y="19"/>
                    <a:pt x="25" y="40"/>
                    <a:pt x="32" y="44"/>
                  </a:cubicBezTo>
                  <a:cubicBezTo>
                    <a:pt x="40" y="49"/>
                    <a:pt x="49" y="63"/>
                    <a:pt x="40" y="59"/>
                  </a:cubicBezTo>
                  <a:cubicBezTo>
                    <a:pt x="30" y="56"/>
                    <a:pt x="6" y="55"/>
                    <a:pt x="6" y="55"/>
                  </a:cubicBezTo>
                  <a:cubicBezTo>
                    <a:pt x="35" y="61"/>
                    <a:pt x="49" y="72"/>
                    <a:pt x="49" y="72"/>
                  </a:cubicBezTo>
                  <a:cubicBezTo>
                    <a:pt x="37" y="69"/>
                    <a:pt x="25" y="70"/>
                    <a:pt x="25" y="70"/>
                  </a:cubicBezTo>
                  <a:cubicBezTo>
                    <a:pt x="47" y="74"/>
                    <a:pt x="56" y="87"/>
                    <a:pt x="56" y="87"/>
                  </a:cubicBezTo>
                  <a:cubicBezTo>
                    <a:pt x="53" y="98"/>
                    <a:pt x="61" y="104"/>
                    <a:pt x="61" y="104"/>
                  </a:cubicBezTo>
                  <a:cubicBezTo>
                    <a:pt x="58" y="113"/>
                    <a:pt x="72" y="191"/>
                    <a:pt x="79" y="200"/>
                  </a:cubicBezTo>
                  <a:cubicBezTo>
                    <a:pt x="86" y="208"/>
                    <a:pt x="100" y="265"/>
                    <a:pt x="100" y="265"/>
                  </a:cubicBezTo>
                  <a:cubicBezTo>
                    <a:pt x="96" y="257"/>
                    <a:pt x="81" y="260"/>
                    <a:pt x="78" y="263"/>
                  </a:cubicBezTo>
                  <a:cubicBezTo>
                    <a:pt x="74" y="266"/>
                    <a:pt x="69" y="262"/>
                    <a:pt x="65" y="263"/>
                  </a:cubicBezTo>
                  <a:cubicBezTo>
                    <a:pt x="62" y="264"/>
                    <a:pt x="64" y="269"/>
                    <a:pt x="65" y="272"/>
                  </a:cubicBezTo>
                  <a:cubicBezTo>
                    <a:pt x="69" y="274"/>
                    <a:pt x="73" y="271"/>
                    <a:pt x="73" y="272"/>
                  </a:cubicBezTo>
                  <a:cubicBezTo>
                    <a:pt x="74" y="273"/>
                    <a:pt x="73" y="283"/>
                    <a:pt x="73" y="283"/>
                  </a:cubicBezTo>
                  <a:cubicBezTo>
                    <a:pt x="80" y="290"/>
                    <a:pt x="97" y="286"/>
                    <a:pt x="101" y="28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8" name="Freeform 200"/>
            <p:cNvSpPr/>
            <p:nvPr/>
          </p:nvSpPr>
          <p:spPr bwMode="auto">
            <a:xfrm>
              <a:off x="4359275" y="4387851"/>
              <a:ext cx="176213" cy="234950"/>
            </a:xfrm>
            <a:custGeom>
              <a:avLst/>
              <a:gdLst>
                <a:gd name="T0" fmla="*/ 5 w 47"/>
                <a:gd name="T1" fmla="*/ 61 h 63"/>
                <a:gd name="T2" fmla="*/ 16 w 47"/>
                <a:gd name="T3" fmla="*/ 61 h 63"/>
                <a:gd name="T4" fmla="*/ 34 w 47"/>
                <a:gd name="T5" fmla="*/ 44 h 63"/>
                <a:gd name="T6" fmla="*/ 37 w 47"/>
                <a:gd name="T7" fmla="*/ 35 h 63"/>
                <a:gd name="T8" fmla="*/ 42 w 47"/>
                <a:gd name="T9" fmla="*/ 20 h 63"/>
                <a:gd name="T10" fmla="*/ 38 w 47"/>
                <a:gd name="T11" fmla="*/ 23 h 63"/>
                <a:gd name="T12" fmla="*/ 39 w 47"/>
                <a:gd name="T13" fmla="*/ 15 h 63"/>
                <a:gd name="T14" fmla="*/ 45 w 47"/>
                <a:gd name="T15" fmla="*/ 1 h 63"/>
                <a:gd name="T16" fmla="*/ 40 w 47"/>
                <a:gd name="T17" fmla="*/ 2 h 63"/>
                <a:gd name="T18" fmla="*/ 38 w 47"/>
                <a:gd name="T19" fmla="*/ 4 h 63"/>
                <a:gd name="T20" fmla="*/ 30 w 47"/>
                <a:gd name="T21" fmla="*/ 12 h 63"/>
                <a:gd name="T22" fmla="*/ 23 w 47"/>
                <a:gd name="T23" fmla="*/ 28 h 63"/>
                <a:gd name="T24" fmla="*/ 10 w 47"/>
                <a:gd name="T25" fmla="*/ 42 h 63"/>
                <a:gd name="T26" fmla="*/ 0 w 47"/>
                <a:gd name="T27" fmla="*/ 46 h 63"/>
                <a:gd name="T28" fmla="*/ 5 w 47"/>
                <a:gd name="T29"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63">
                  <a:moveTo>
                    <a:pt x="5" y="61"/>
                  </a:moveTo>
                  <a:cubicBezTo>
                    <a:pt x="5" y="61"/>
                    <a:pt x="14" y="63"/>
                    <a:pt x="16" y="61"/>
                  </a:cubicBezTo>
                  <a:cubicBezTo>
                    <a:pt x="18" y="59"/>
                    <a:pt x="34" y="44"/>
                    <a:pt x="34" y="44"/>
                  </a:cubicBezTo>
                  <a:cubicBezTo>
                    <a:pt x="34" y="44"/>
                    <a:pt x="35" y="39"/>
                    <a:pt x="37" y="35"/>
                  </a:cubicBezTo>
                  <a:cubicBezTo>
                    <a:pt x="40" y="31"/>
                    <a:pt x="45" y="22"/>
                    <a:pt x="42" y="20"/>
                  </a:cubicBezTo>
                  <a:cubicBezTo>
                    <a:pt x="38" y="23"/>
                    <a:pt x="38" y="23"/>
                    <a:pt x="38" y="23"/>
                  </a:cubicBezTo>
                  <a:cubicBezTo>
                    <a:pt x="38" y="23"/>
                    <a:pt x="39" y="19"/>
                    <a:pt x="39" y="15"/>
                  </a:cubicBezTo>
                  <a:cubicBezTo>
                    <a:pt x="39" y="15"/>
                    <a:pt x="47" y="3"/>
                    <a:pt x="45" y="1"/>
                  </a:cubicBezTo>
                  <a:cubicBezTo>
                    <a:pt x="44" y="0"/>
                    <a:pt x="43" y="0"/>
                    <a:pt x="40" y="2"/>
                  </a:cubicBezTo>
                  <a:cubicBezTo>
                    <a:pt x="40" y="3"/>
                    <a:pt x="39" y="3"/>
                    <a:pt x="38" y="4"/>
                  </a:cubicBezTo>
                  <a:cubicBezTo>
                    <a:pt x="35" y="7"/>
                    <a:pt x="30" y="11"/>
                    <a:pt x="30" y="12"/>
                  </a:cubicBezTo>
                  <a:cubicBezTo>
                    <a:pt x="27" y="17"/>
                    <a:pt x="24" y="27"/>
                    <a:pt x="23" y="28"/>
                  </a:cubicBezTo>
                  <a:cubicBezTo>
                    <a:pt x="22" y="30"/>
                    <a:pt x="15" y="36"/>
                    <a:pt x="10" y="42"/>
                  </a:cubicBezTo>
                  <a:cubicBezTo>
                    <a:pt x="4" y="48"/>
                    <a:pt x="0" y="46"/>
                    <a:pt x="0" y="46"/>
                  </a:cubicBezTo>
                  <a:cubicBezTo>
                    <a:pt x="0" y="46"/>
                    <a:pt x="2" y="57"/>
                    <a:pt x="5" y="61"/>
                  </a:cubicBezTo>
                  <a:close/>
                </a:path>
              </a:pathLst>
            </a:custGeom>
            <a:solidFill>
              <a:srgbClr val="F2C2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9" name="Freeform 201"/>
            <p:cNvSpPr/>
            <p:nvPr/>
          </p:nvSpPr>
          <p:spPr bwMode="auto">
            <a:xfrm>
              <a:off x="3451225" y="4492626"/>
              <a:ext cx="90488" cy="88900"/>
            </a:xfrm>
            <a:custGeom>
              <a:avLst/>
              <a:gdLst>
                <a:gd name="T0" fmla="*/ 0 w 57"/>
                <a:gd name="T1" fmla="*/ 42 h 56"/>
                <a:gd name="T2" fmla="*/ 57 w 57"/>
                <a:gd name="T3" fmla="*/ 0 h 56"/>
                <a:gd name="T4" fmla="*/ 0 w 57"/>
                <a:gd name="T5" fmla="*/ 56 h 56"/>
                <a:gd name="T6" fmla="*/ 0 w 57"/>
                <a:gd name="T7" fmla="*/ 42 h 56"/>
              </a:gdLst>
              <a:ahLst/>
              <a:cxnLst>
                <a:cxn ang="0">
                  <a:pos x="T0" y="T1"/>
                </a:cxn>
                <a:cxn ang="0">
                  <a:pos x="T2" y="T3"/>
                </a:cxn>
                <a:cxn ang="0">
                  <a:pos x="T4" y="T5"/>
                </a:cxn>
                <a:cxn ang="0">
                  <a:pos x="T6" y="T7"/>
                </a:cxn>
              </a:cxnLst>
              <a:rect l="0" t="0" r="r" b="b"/>
              <a:pathLst>
                <a:path w="57" h="56">
                  <a:moveTo>
                    <a:pt x="0" y="42"/>
                  </a:moveTo>
                  <a:lnTo>
                    <a:pt x="57" y="0"/>
                  </a:lnTo>
                  <a:lnTo>
                    <a:pt x="0" y="56"/>
                  </a:lnTo>
                  <a:lnTo>
                    <a:pt x="0" y="42"/>
                  </a:lnTo>
                  <a:close/>
                </a:path>
              </a:pathLst>
            </a:custGeom>
            <a:solidFill>
              <a:srgbClr val="CFD0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0" name="Freeform 202"/>
            <p:cNvSpPr/>
            <p:nvPr/>
          </p:nvSpPr>
          <p:spPr bwMode="auto">
            <a:xfrm>
              <a:off x="3586163" y="4511676"/>
              <a:ext cx="214313" cy="523875"/>
            </a:xfrm>
            <a:custGeom>
              <a:avLst/>
              <a:gdLst>
                <a:gd name="T0" fmla="*/ 0 w 57"/>
                <a:gd name="T1" fmla="*/ 0 h 140"/>
                <a:gd name="T2" fmla="*/ 20 w 57"/>
                <a:gd name="T3" fmla="*/ 16 h 140"/>
                <a:gd name="T4" fmla="*/ 39 w 57"/>
                <a:gd name="T5" fmla="*/ 75 h 140"/>
                <a:gd name="T6" fmla="*/ 57 w 57"/>
                <a:gd name="T7" fmla="*/ 131 h 140"/>
                <a:gd name="T8" fmla="*/ 16 w 57"/>
                <a:gd name="T9" fmla="*/ 129 h 140"/>
                <a:gd name="T10" fmla="*/ 33 w 57"/>
                <a:gd name="T11" fmla="*/ 115 h 140"/>
                <a:gd name="T12" fmla="*/ 16 w 57"/>
                <a:gd name="T13" fmla="*/ 88 h 140"/>
                <a:gd name="T14" fmla="*/ 20 w 57"/>
                <a:gd name="T15" fmla="*/ 72 h 140"/>
                <a:gd name="T16" fmla="*/ 17 w 57"/>
                <a:gd name="T17" fmla="*/ 22 h 140"/>
                <a:gd name="T18" fmla="*/ 0 w 57"/>
                <a:gd name="T1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140">
                  <a:moveTo>
                    <a:pt x="0" y="0"/>
                  </a:moveTo>
                  <a:cubicBezTo>
                    <a:pt x="20" y="16"/>
                    <a:pt x="20" y="16"/>
                    <a:pt x="20" y="16"/>
                  </a:cubicBezTo>
                  <a:cubicBezTo>
                    <a:pt x="39" y="75"/>
                    <a:pt x="39" y="75"/>
                    <a:pt x="39" y="75"/>
                  </a:cubicBezTo>
                  <a:cubicBezTo>
                    <a:pt x="57" y="131"/>
                    <a:pt x="57" y="131"/>
                    <a:pt x="57" y="131"/>
                  </a:cubicBezTo>
                  <a:cubicBezTo>
                    <a:pt x="57" y="131"/>
                    <a:pt x="23" y="140"/>
                    <a:pt x="16" y="129"/>
                  </a:cubicBezTo>
                  <a:cubicBezTo>
                    <a:pt x="16" y="129"/>
                    <a:pt x="36" y="136"/>
                    <a:pt x="33" y="115"/>
                  </a:cubicBezTo>
                  <a:cubicBezTo>
                    <a:pt x="31" y="94"/>
                    <a:pt x="19" y="96"/>
                    <a:pt x="16" y="88"/>
                  </a:cubicBezTo>
                  <a:cubicBezTo>
                    <a:pt x="16" y="88"/>
                    <a:pt x="20" y="88"/>
                    <a:pt x="20" y="72"/>
                  </a:cubicBezTo>
                  <a:cubicBezTo>
                    <a:pt x="21" y="56"/>
                    <a:pt x="17" y="22"/>
                    <a:pt x="17" y="22"/>
                  </a:cubicBezTo>
                  <a:cubicBezTo>
                    <a:pt x="17" y="22"/>
                    <a:pt x="9" y="12"/>
                    <a:pt x="0" y="0"/>
                  </a:cubicBezTo>
                  <a:close/>
                </a:path>
              </a:pathLst>
            </a:custGeom>
            <a:solidFill>
              <a:srgbClr val="CFD0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1" name="Freeform 203"/>
            <p:cNvSpPr/>
            <p:nvPr/>
          </p:nvSpPr>
          <p:spPr bwMode="auto">
            <a:xfrm>
              <a:off x="3203575" y="4435476"/>
              <a:ext cx="285750" cy="814388"/>
            </a:xfrm>
            <a:custGeom>
              <a:avLst/>
              <a:gdLst>
                <a:gd name="T0" fmla="*/ 33 w 76"/>
                <a:gd name="T1" fmla="*/ 217 h 217"/>
                <a:gd name="T2" fmla="*/ 52 w 76"/>
                <a:gd name="T3" fmla="*/ 195 h 217"/>
                <a:gd name="T4" fmla="*/ 72 w 76"/>
                <a:gd name="T5" fmla="*/ 113 h 217"/>
                <a:gd name="T6" fmla="*/ 76 w 76"/>
                <a:gd name="T7" fmla="*/ 0 h 217"/>
                <a:gd name="T8" fmla="*/ 65 w 76"/>
                <a:gd name="T9" fmla="*/ 11 h 217"/>
                <a:gd name="T10" fmla="*/ 18 w 76"/>
                <a:gd name="T11" fmla="*/ 24 h 217"/>
                <a:gd name="T12" fmla="*/ 0 w 76"/>
                <a:gd name="T13" fmla="*/ 120 h 217"/>
                <a:gd name="T14" fmla="*/ 8 w 76"/>
                <a:gd name="T15" fmla="*/ 162 h 217"/>
                <a:gd name="T16" fmla="*/ 33 w 76"/>
                <a:gd name="T17" fmla="*/ 21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217">
                  <a:moveTo>
                    <a:pt x="33" y="217"/>
                  </a:moveTo>
                  <a:cubicBezTo>
                    <a:pt x="33" y="217"/>
                    <a:pt x="34" y="203"/>
                    <a:pt x="52" y="195"/>
                  </a:cubicBezTo>
                  <a:cubicBezTo>
                    <a:pt x="52" y="195"/>
                    <a:pt x="70" y="154"/>
                    <a:pt x="72" y="113"/>
                  </a:cubicBezTo>
                  <a:cubicBezTo>
                    <a:pt x="74" y="73"/>
                    <a:pt x="71" y="11"/>
                    <a:pt x="76" y="0"/>
                  </a:cubicBezTo>
                  <a:cubicBezTo>
                    <a:pt x="76" y="0"/>
                    <a:pt x="72" y="2"/>
                    <a:pt x="65" y="11"/>
                  </a:cubicBezTo>
                  <a:cubicBezTo>
                    <a:pt x="65" y="11"/>
                    <a:pt x="27" y="17"/>
                    <a:pt x="18" y="24"/>
                  </a:cubicBezTo>
                  <a:cubicBezTo>
                    <a:pt x="18" y="24"/>
                    <a:pt x="5" y="57"/>
                    <a:pt x="0" y="120"/>
                  </a:cubicBezTo>
                  <a:cubicBezTo>
                    <a:pt x="0" y="120"/>
                    <a:pt x="6" y="157"/>
                    <a:pt x="8" y="162"/>
                  </a:cubicBezTo>
                  <a:cubicBezTo>
                    <a:pt x="11" y="167"/>
                    <a:pt x="21" y="196"/>
                    <a:pt x="33" y="217"/>
                  </a:cubicBezTo>
                  <a:close/>
                </a:path>
              </a:pathLst>
            </a:custGeom>
            <a:solidFill>
              <a:srgbClr val="26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2" name="Freeform 204"/>
            <p:cNvSpPr/>
            <p:nvPr/>
          </p:nvSpPr>
          <p:spPr bwMode="auto">
            <a:xfrm>
              <a:off x="4373563" y="4387851"/>
              <a:ext cx="161925" cy="234950"/>
            </a:xfrm>
            <a:custGeom>
              <a:avLst/>
              <a:gdLst>
                <a:gd name="T0" fmla="*/ 41 w 43"/>
                <a:gd name="T1" fmla="*/ 1 h 63"/>
                <a:gd name="T2" fmla="*/ 39 w 43"/>
                <a:gd name="T3" fmla="*/ 1 h 63"/>
                <a:gd name="T4" fmla="*/ 33 w 43"/>
                <a:gd name="T5" fmla="*/ 18 h 63"/>
                <a:gd name="T6" fmla="*/ 30 w 43"/>
                <a:gd name="T7" fmla="*/ 28 h 63"/>
                <a:gd name="T8" fmla="*/ 36 w 43"/>
                <a:gd name="T9" fmla="*/ 27 h 63"/>
                <a:gd name="T10" fmla="*/ 28 w 43"/>
                <a:gd name="T11" fmla="*/ 43 h 63"/>
                <a:gd name="T12" fmla="*/ 13 w 43"/>
                <a:gd name="T13" fmla="*/ 56 h 63"/>
                <a:gd name="T14" fmla="*/ 1 w 43"/>
                <a:gd name="T15" fmla="*/ 54 h 63"/>
                <a:gd name="T16" fmla="*/ 0 w 43"/>
                <a:gd name="T17" fmla="*/ 60 h 63"/>
                <a:gd name="T18" fmla="*/ 1 w 43"/>
                <a:gd name="T19" fmla="*/ 61 h 63"/>
                <a:gd name="T20" fmla="*/ 12 w 43"/>
                <a:gd name="T21" fmla="*/ 61 h 63"/>
                <a:gd name="T22" fmla="*/ 30 w 43"/>
                <a:gd name="T23" fmla="*/ 44 h 63"/>
                <a:gd name="T24" fmla="*/ 33 w 43"/>
                <a:gd name="T25" fmla="*/ 35 h 63"/>
                <a:gd name="T26" fmla="*/ 38 w 43"/>
                <a:gd name="T27" fmla="*/ 20 h 63"/>
                <a:gd name="T28" fmla="*/ 34 w 43"/>
                <a:gd name="T29" fmla="*/ 23 h 63"/>
                <a:gd name="T30" fmla="*/ 35 w 43"/>
                <a:gd name="T31" fmla="*/ 15 h 63"/>
                <a:gd name="T32" fmla="*/ 41 w 43"/>
                <a:gd name="T33" fmla="*/ 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63">
                  <a:moveTo>
                    <a:pt x="41" y="1"/>
                  </a:moveTo>
                  <a:cubicBezTo>
                    <a:pt x="41" y="0"/>
                    <a:pt x="40" y="0"/>
                    <a:pt x="39" y="1"/>
                  </a:cubicBezTo>
                  <a:cubicBezTo>
                    <a:pt x="42" y="4"/>
                    <a:pt x="33" y="18"/>
                    <a:pt x="33" y="18"/>
                  </a:cubicBezTo>
                  <a:cubicBezTo>
                    <a:pt x="30" y="28"/>
                    <a:pt x="30" y="28"/>
                    <a:pt x="30" y="28"/>
                  </a:cubicBezTo>
                  <a:cubicBezTo>
                    <a:pt x="30" y="28"/>
                    <a:pt x="34" y="25"/>
                    <a:pt x="36" y="27"/>
                  </a:cubicBezTo>
                  <a:cubicBezTo>
                    <a:pt x="33" y="31"/>
                    <a:pt x="28" y="43"/>
                    <a:pt x="28" y="43"/>
                  </a:cubicBezTo>
                  <a:cubicBezTo>
                    <a:pt x="28" y="43"/>
                    <a:pt x="21" y="50"/>
                    <a:pt x="13" y="56"/>
                  </a:cubicBezTo>
                  <a:cubicBezTo>
                    <a:pt x="4" y="63"/>
                    <a:pt x="1" y="54"/>
                    <a:pt x="1" y="54"/>
                  </a:cubicBezTo>
                  <a:cubicBezTo>
                    <a:pt x="0" y="60"/>
                    <a:pt x="0" y="60"/>
                    <a:pt x="0" y="60"/>
                  </a:cubicBezTo>
                  <a:cubicBezTo>
                    <a:pt x="0" y="60"/>
                    <a:pt x="0" y="61"/>
                    <a:pt x="1" y="61"/>
                  </a:cubicBezTo>
                  <a:cubicBezTo>
                    <a:pt x="1" y="61"/>
                    <a:pt x="10" y="63"/>
                    <a:pt x="12" y="61"/>
                  </a:cubicBezTo>
                  <a:cubicBezTo>
                    <a:pt x="14" y="59"/>
                    <a:pt x="30" y="44"/>
                    <a:pt x="30" y="44"/>
                  </a:cubicBezTo>
                  <a:cubicBezTo>
                    <a:pt x="30" y="44"/>
                    <a:pt x="31" y="39"/>
                    <a:pt x="33" y="35"/>
                  </a:cubicBezTo>
                  <a:cubicBezTo>
                    <a:pt x="36" y="31"/>
                    <a:pt x="41" y="22"/>
                    <a:pt x="38" y="20"/>
                  </a:cubicBezTo>
                  <a:cubicBezTo>
                    <a:pt x="34" y="23"/>
                    <a:pt x="34" y="23"/>
                    <a:pt x="34" y="23"/>
                  </a:cubicBezTo>
                  <a:cubicBezTo>
                    <a:pt x="34" y="23"/>
                    <a:pt x="35" y="19"/>
                    <a:pt x="35" y="15"/>
                  </a:cubicBezTo>
                  <a:cubicBezTo>
                    <a:pt x="35" y="15"/>
                    <a:pt x="43" y="3"/>
                    <a:pt x="41" y="1"/>
                  </a:cubicBezTo>
                  <a:close/>
                </a:path>
              </a:pathLst>
            </a:custGeom>
            <a:solidFill>
              <a:srgbClr val="EBB2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3" name="Freeform 205"/>
            <p:cNvSpPr/>
            <p:nvPr/>
          </p:nvSpPr>
          <p:spPr bwMode="auto">
            <a:xfrm>
              <a:off x="3451225" y="5029201"/>
              <a:ext cx="333375" cy="85725"/>
            </a:xfrm>
            <a:custGeom>
              <a:avLst/>
              <a:gdLst>
                <a:gd name="T0" fmla="*/ 83 w 89"/>
                <a:gd name="T1" fmla="*/ 0 h 23"/>
                <a:gd name="T2" fmla="*/ 3 w 89"/>
                <a:gd name="T3" fmla="*/ 10 h 23"/>
                <a:gd name="T4" fmla="*/ 0 w 89"/>
                <a:gd name="T5" fmla="*/ 12 h 23"/>
                <a:gd name="T6" fmla="*/ 89 w 89"/>
                <a:gd name="T7" fmla="*/ 10 h 23"/>
                <a:gd name="T8" fmla="*/ 83 w 89"/>
                <a:gd name="T9" fmla="*/ 0 h 23"/>
              </a:gdLst>
              <a:ahLst/>
              <a:cxnLst>
                <a:cxn ang="0">
                  <a:pos x="T0" y="T1"/>
                </a:cxn>
                <a:cxn ang="0">
                  <a:pos x="T2" y="T3"/>
                </a:cxn>
                <a:cxn ang="0">
                  <a:pos x="T4" y="T5"/>
                </a:cxn>
                <a:cxn ang="0">
                  <a:pos x="T6" y="T7"/>
                </a:cxn>
                <a:cxn ang="0">
                  <a:pos x="T8" y="T9"/>
                </a:cxn>
              </a:cxnLst>
              <a:rect l="0" t="0" r="r" b="b"/>
              <a:pathLst>
                <a:path w="89" h="23">
                  <a:moveTo>
                    <a:pt x="83" y="0"/>
                  </a:moveTo>
                  <a:cubicBezTo>
                    <a:pt x="53" y="12"/>
                    <a:pt x="18" y="11"/>
                    <a:pt x="3" y="10"/>
                  </a:cubicBezTo>
                  <a:cubicBezTo>
                    <a:pt x="1" y="11"/>
                    <a:pt x="0" y="12"/>
                    <a:pt x="0" y="12"/>
                  </a:cubicBezTo>
                  <a:cubicBezTo>
                    <a:pt x="0" y="12"/>
                    <a:pt x="52" y="23"/>
                    <a:pt x="89" y="10"/>
                  </a:cubicBezTo>
                  <a:lnTo>
                    <a:pt x="8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4" name="Freeform 206"/>
            <p:cNvSpPr/>
            <p:nvPr/>
          </p:nvSpPr>
          <p:spPr bwMode="auto">
            <a:xfrm>
              <a:off x="3379788" y="4511676"/>
              <a:ext cx="93663" cy="449263"/>
            </a:xfrm>
            <a:custGeom>
              <a:avLst/>
              <a:gdLst>
                <a:gd name="T0" fmla="*/ 22 w 25"/>
                <a:gd name="T1" fmla="*/ 120 h 120"/>
                <a:gd name="T2" fmla="*/ 25 w 25"/>
                <a:gd name="T3" fmla="*/ 93 h 120"/>
                <a:gd name="T4" fmla="*/ 25 w 25"/>
                <a:gd name="T5" fmla="*/ 88 h 120"/>
                <a:gd name="T6" fmla="*/ 3 w 25"/>
                <a:gd name="T7" fmla="*/ 14 h 120"/>
                <a:gd name="T8" fmla="*/ 12 w 25"/>
                <a:gd name="T9" fmla="*/ 11 h 120"/>
                <a:gd name="T10" fmla="*/ 3 w 25"/>
                <a:gd name="T11" fmla="*/ 0 h 120"/>
                <a:gd name="T12" fmla="*/ 8 w 25"/>
                <a:gd name="T13" fmla="*/ 10 h 120"/>
                <a:gd name="T14" fmla="*/ 0 w 25"/>
                <a:gd name="T15" fmla="*/ 14 h 120"/>
                <a:gd name="T16" fmla="*/ 22 w 25"/>
                <a:gd name="T1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0">
                  <a:moveTo>
                    <a:pt x="22" y="120"/>
                  </a:moveTo>
                  <a:cubicBezTo>
                    <a:pt x="23" y="112"/>
                    <a:pt x="24" y="102"/>
                    <a:pt x="25" y="93"/>
                  </a:cubicBezTo>
                  <a:cubicBezTo>
                    <a:pt x="25" y="91"/>
                    <a:pt x="25" y="90"/>
                    <a:pt x="25" y="88"/>
                  </a:cubicBezTo>
                  <a:cubicBezTo>
                    <a:pt x="15" y="59"/>
                    <a:pt x="3" y="14"/>
                    <a:pt x="3" y="14"/>
                  </a:cubicBezTo>
                  <a:cubicBezTo>
                    <a:pt x="12" y="11"/>
                    <a:pt x="12" y="11"/>
                    <a:pt x="12" y="11"/>
                  </a:cubicBezTo>
                  <a:cubicBezTo>
                    <a:pt x="7" y="6"/>
                    <a:pt x="3" y="0"/>
                    <a:pt x="3" y="0"/>
                  </a:cubicBezTo>
                  <a:cubicBezTo>
                    <a:pt x="8" y="10"/>
                    <a:pt x="8" y="10"/>
                    <a:pt x="8" y="10"/>
                  </a:cubicBezTo>
                  <a:cubicBezTo>
                    <a:pt x="4" y="12"/>
                    <a:pt x="0" y="14"/>
                    <a:pt x="0" y="14"/>
                  </a:cubicBezTo>
                  <a:cubicBezTo>
                    <a:pt x="12" y="57"/>
                    <a:pt x="19" y="99"/>
                    <a:pt x="22" y="12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5" name="Freeform 207"/>
            <p:cNvSpPr/>
            <p:nvPr/>
          </p:nvSpPr>
          <p:spPr bwMode="auto">
            <a:xfrm>
              <a:off x="4359275" y="4541838"/>
              <a:ext cx="52388" cy="115888"/>
            </a:xfrm>
            <a:custGeom>
              <a:avLst/>
              <a:gdLst>
                <a:gd name="T0" fmla="*/ 10 w 14"/>
                <a:gd name="T1" fmla="*/ 0 h 31"/>
                <a:gd name="T2" fmla="*/ 0 w 14"/>
                <a:gd name="T3" fmla="*/ 5 h 31"/>
                <a:gd name="T4" fmla="*/ 9 w 14"/>
                <a:gd name="T5" fmla="*/ 31 h 31"/>
                <a:gd name="T6" fmla="*/ 10 w 14"/>
                <a:gd name="T7" fmla="*/ 0 h 31"/>
              </a:gdLst>
              <a:ahLst/>
              <a:cxnLst>
                <a:cxn ang="0">
                  <a:pos x="T0" y="T1"/>
                </a:cxn>
                <a:cxn ang="0">
                  <a:pos x="T2" y="T3"/>
                </a:cxn>
                <a:cxn ang="0">
                  <a:pos x="T4" y="T5"/>
                </a:cxn>
                <a:cxn ang="0">
                  <a:pos x="T6" y="T7"/>
                </a:cxn>
              </a:cxnLst>
              <a:rect l="0" t="0" r="r" b="b"/>
              <a:pathLst>
                <a:path w="14" h="31">
                  <a:moveTo>
                    <a:pt x="10" y="0"/>
                  </a:moveTo>
                  <a:cubicBezTo>
                    <a:pt x="0" y="5"/>
                    <a:pt x="0" y="5"/>
                    <a:pt x="0" y="5"/>
                  </a:cubicBezTo>
                  <a:cubicBezTo>
                    <a:pt x="9" y="31"/>
                    <a:pt x="9" y="31"/>
                    <a:pt x="9" y="31"/>
                  </a:cubicBezTo>
                  <a:cubicBezTo>
                    <a:pt x="9" y="31"/>
                    <a:pt x="14" y="14"/>
                    <a:pt x="10" y="0"/>
                  </a:cubicBezTo>
                  <a:close/>
                </a:path>
              </a:pathLst>
            </a:custGeom>
            <a:solidFill>
              <a:srgbClr val="CFD0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6" name="Freeform 208"/>
            <p:cNvSpPr/>
            <p:nvPr/>
          </p:nvSpPr>
          <p:spPr bwMode="auto">
            <a:xfrm>
              <a:off x="3395663" y="4721226"/>
              <a:ext cx="0" cy="55563"/>
            </a:xfrm>
            <a:custGeom>
              <a:avLst/>
              <a:gdLst>
                <a:gd name="T0" fmla="*/ 4 h 15"/>
                <a:gd name="T1" fmla="*/ 15 h 15"/>
                <a:gd name="T2" fmla="*/ 6 h 15"/>
                <a:gd name="T3" fmla="*/ 4 h 15"/>
              </a:gdLst>
              <a:ahLst/>
              <a:cxnLst>
                <a:cxn ang="0">
                  <a:pos x="0" y="T0"/>
                </a:cxn>
                <a:cxn ang="0">
                  <a:pos x="0" y="T1"/>
                </a:cxn>
                <a:cxn ang="0">
                  <a:pos x="0" y="T2"/>
                </a:cxn>
                <a:cxn ang="0">
                  <a:pos x="0" y="T3"/>
                </a:cxn>
              </a:cxnLst>
              <a:rect l="0" t="0" r="r" b="b"/>
              <a:pathLst>
                <a:path h="15">
                  <a:moveTo>
                    <a:pt x="0" y="4"/>
                  </a:moveTo>
                  <a:cubicBezTo>
                    <a:pt x="0" y="0"/>
                    <a:pt x="0" y="6"/>
                    <a:pt x="0" y="15"/>
                  </a:cubicBezTo>
                  <a:cubicBezTo>
                    <a:pt x="0" y="11"/>
                    <a:pt x="0" y="8"/>
                    <a:pt x="0" y="6"/>
                  </a:cubicBezTo>
                  <a:cubicBezTo>
                    <a:pt x="0" y="5"/>
                    <a:pt x="0" y="5"/>
                    <a:pt x="0" y="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7" name="Freeform 209"/>
            <p:cNvSpPr/>
            <p:nvPr/>
          </p:nvSpPr>
          <p:spPr bwMode="auto">
            <a:xfrm>
              <a:off x="3238500" y="4570413"/>
              <a:ext cx="179388" cy="596900"/>
            </a:xfrm>
            <a:custGeom>
              <a:avLst/>
              <a:gdLst>
                <a:gd name="T0" fmla="*/ 48 w 48"/>
                <a:gd name="T1" fmla="*/ 148 h 159"/>
                <a:gd name="T2" fmla="*/ 42 w 48"/>
                <a:gd name="T3" fmla="*/ 115 h 159"/>
                <a:gd name="T4" fmla="*/ 42 w 48"/>
                <a:gd name="T5" fmla="*/ 55 h 159"/>
                <a:gd name="T6" fmla="*/ 37 w 48"/>
                <a:gd name="T7" fmla="*/ 100 h 159"/>
                <a:gd name="T8" fmla="*/ 33 w 48"/>
                <a:gd name="T9" fmla="*/ 44 h 159"/>
                <a:gd name="T10" fmla="*/ 33 w 48"/>
                <a:gd name="T11" fmla="*/ 115 h 159"/>
                <a:gd name="T12" fmla="*/ 20 w 48"/>
                <a:gd name="T13" fmla="*/ 71 h 159"/>
                <a:gd name="T14" fmla="*/ 16 w 48"/>
                <a:gd name="T15" fmla="*/ 0 h 159"/>
                <a:gd name="T16" fmla="*/ 14 w 48"/>
                <a:gd name="T17" fmla="*/ 66 h 159"/>
                <a:gd name="T18" fmla="*/ 0 w 48"/>
                <a:gd name="T19" fmla="*/ 49 h 159"/>
                <a:gd name="T20" fmla="*/ 14 w 48"/>
                <a:gd name="T21" fmla="*/ 72 h 159"/>
                <a:gd name="T22" fmla="*/ 9 w 48"/>
                <a:gd name="T23" fmla="*/ 79 h 159"/>
                <a:gd name="T24" fmla="*/ 15 w 48"/>
                <a:gd name="T25" fmla="*/ 84 h 159"/>
                <a:gd name="T26" fmla="*/ 3 w 48"/>
                <a:gd name="T27" fmla="*/ 90 h 159"/>
                <a:gd name="T28" fmla="*/ 17 w 48"/>
                <a:gd name="T29" fmla="*/ 90 h 159"/>
                <a:gd name="T30" fmla="*/ 5 w 48"/>
                <a:gd name="T31" fmla="*/ 96 h 159"/>
                <a:gd name="T32" fmla="*/ 23 w 48"/>
                <a:gd name="T33" fmla="*/ 106 h 159"/>
                <a:gd name="T34" fmla="*/ 44 w 48"/>
                <a:gd name="T35" fmla="*/ 159 h 159"/>
                <a:gd name="T36" fmla="*/ 48 w 48"/>
                <a:gd name="T37" fmla="*/ 148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159">
                  <a:moveTo>
                    <a:pt x="48" y="148"/>
                  </a:moveTo>
                  <a:cubicBezTo>
                    <a:pt x="44" y="135"/>
                    <a:pt x="42" y="115"/>
                    <a:pt x="42" y="115"/>
                  </a:cubicBezTo>
                  <a:cubicBezTo>
                    <a:pt x="43" y="96"/>
                    <a:pt x="42" y="70"/>
                    <a:pt x="42" y="55"/>
                  </a:cubicBezTo>
                  <a:cubicBezTo>
                    <a:pt x="41" y="72"/>
                    <a:pt x="37" y="100"/>
                    <a:pt x="37" y="100"/>
                  </a:cubicBezTo>
                  <a:cubicBezTo>
                    <a:pt x="37" y="83"/>
                    <a:pt x="33" y="44"/>
                    <a:pt x="33" y="44"/>
                  </a:cubicBezTo>
                  <a:cubicBezTo>
                    <a:pt x="34" y="44"/>
                    <a:pt x="33" y="115"/>
                    <a:pt x="33" y="115"/>
                  </a:cubicBezTo>
                  <a:cubicBezTo>
                    <a:pt x="24" y="104"/>
                    <a:pt x="20" y="71"/>
                    <a:pt x="20" y="71"/>
                  </a:cubicBezTo>
                  <a:cubicBezTo>
                    <a:pt x="24" y="49"/>
                    <a:pt x="16" y="0"/>
                    <a:pt x="16" y="0"/>
                  </a:cubicBezTo>
                  <a:cubicBezTo>
                    <a:pt x="16" y="0"/>
                    <a:pt x="22" y="61"/>
                    <a:pt x="14" y="66"/>
                  </a:cubicBezTo>
                  <a:cubicBezTo>
                    <a:pt x="7" y="71"/>
                    <a:pt x="0" y="49"/>
                    <a:pt x="0" y="49"/>
                  </a:cubicBezTo>
                  <a:cubicBezTo>
                    <a:pt x="2" y="66"/>
                    <a:pt x="13" y="72"/>
                    <a:pt x="14" y="72"/>
                  </a:cubicBezTo>
                  <a:cubicBezTo>
                    <a:pt x="13" y="72"/>
                    <a:pt x="9" y="79"/>
                    <a:pt x="9" y="79"/>
                  </a:cubicBezTo>
                  <a:cubicBezTo>
                    <a:pt x="16" y="79"/>
                    <a:pt x="15" y="84"/>
                    <a:pt x="15" y="84"/>
                  </a:cubicBezTo>
                  <a:cubicBezTo>
                    <a:pt x="12" y="84"/>
                    <a:pt x="3" y="90"/>
                    <a:pt x="3" y="90"/>
                  </a:cubicBezTo>
                  <a:cubicBezTo>
                    <a:pt x="10" y="88"/>
                    <a:pt x="17" y="90"/>
                    <a:pt x="17" y="90"/>
                  </a:cubicBezTo>
                  <a:cubicBezTo>
                    <a:pt x="13" y="90"/>
                    <a:pt x="5" y="96"/>
                    <a:pt x="5" y="96"/>
                  </a:cubicBezTo>
                  <a:cubicBezTo>
                    <a:pt x="16" y="93"/>
                    <a:pt x="20" y="103"/>
                    <a:pt x="23" y="106"/>
                  </a:cubicBezTo>
                  <a:cubicBezTo>
                    <a:pt x="24" y="108"/>
                    <a:pt x="37" y="140"/>
                    <a:pt x="44" y="159"/>
                  </a:cubicBezTo>
                  <a:cubicBezTo>
                    <a:pt x="44" y="157"/>
                    <a:pt x="46" y="153"/>
                    <a:pt x="48" y="14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8" name="Freeform 210"/>
            <p:cNvSpPr/>
            <p:nvPr/>
          </p:nvSpPr>
          <p:spPr bwMode="auto">
            <a:xfrm>
              <a:off x="3646488" y="4451351"/>
              <a:ext cx="762000" cy="881063"/>
            </a:xfrm>
            <a:custGeom>
              <a:avLst/>
              <a:gdLst>
                <a:gd name="T0" fmla="*/ 0 w 203"/>
                <a:gd name="T1" fmla="*/ 7 h 235"/>
                <a:gd name="T2" fmla="*/ 4 w 203"/>
                <a:gd name="T3" fmla="*/ 98 h 235"/>
                <a:gd name="T4" fmla="*/ 72 w 203"/>
                <a:gd name="T5" fmla="*/ 235 h 235"/>
                <a:gd name="T6" fmla="*/ 86 w 203"/>
                <a:gd name="T7" fmla="*/ 224 h 235"/>
                <a:gd name="T8" fmla="*/ 66 w 203"/>
                <a:gd name="T9" fmla="*/ 111 h 235"/>
                <a:gd name="T10" fmla="*/ 62 w 203"/>
                <a:gd name="T11" fmla="*/ 65 h 235"/>
                <a:gd name="T12" fmla="*/ 99 w 203"/>
                <a:gd name="T13" fmla="*/ 70 h 235"/>
                <a:gd name="T14" fmla="*/ 106 w 203"/>
                <a:gd name="T15" fmla="*/ 75 h 235"/>
                <a:gd name="T16" fmla="*/ 146 w 203"/>
                <a:gd name="T17" fmla="*/ 67 h 235"/>
                <a:gd name="T18" fmla="*/ 201 w 203"/>
                <a:gd name="T19" fmla="*/ 57 h 235"/>
                <a:gd name="T20" fmla="*/ 195 w 203"/>
                <a:gd name="T21" fmla="*/ 27 h 235"/>
                <a:gd name="T22" fmla="*/ 112 w 203"/>
                <a:gd name="T23" fmla="*/ 32 h 235"/>
                <a:gd name="T24" fmla="*/ 82 w 203"/>
                <a:gd name="T25" fmla="*/ 29 h 235"/>
                <a:gd name="T26" fmla="*/ 69 w 203"/>
                <a:gd name="T27" fmla="*/ 29 h 235"/>
                <a:gd name="T28" fmla="*/ 65 w 203"/>
                <a:gd name="T29" fmla="*/ 22 h 235"/>
                <a:gd name="T30" fmla="*/ 57 w 203"/>
                <a:gd name="T31" fmla="*/ 22 h 235"/>
                <a:gd name="T32" fmla="*/ 50 w 203"/>
                <a:gd name="T33" fmla="*/ 7 h 235"/>
                <a:gd name="T34" fmla="*/ 22 w 203"/>
                <a:gd name="T35" fmla="*/ 3 h 235"/>
                <a:gd name="T36" fmla="*/ 6 w 203"/>
                <a:gd name="T37" fmla="*/ 0 h 235"/>
                <a:gd name="T38" fmla="*/ 0 w 203"/>
                <a:gd name="T39" fmla="*/ 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3" h="235">
                  <a:moveTo>
                    <a:pt x="0" y="7"/>
                  </a:moveTo>
                  <a:cubicBezTo>
                    <a:pt x="0" y="7"/>
                    <a:pt x="0" y="67"/>
                    <a:pt x="4" y="98"/>
                  </a:cubicBezTo>
                  <a:cubicBezTo>
                    <a:pt x="4" y="98"/>
                    <a:pt x="35" y="215"/>
                    <a:pt x="72" y="235"/>
                  </a:cubicBezTo>
                  <a:cubicBezTo>
                    <a:pt x="72" y="235"/>
                    <a:pt x="84" y="228"/>
                    <a:pt x="86" y="224"/>
                  </a:cubicBezTo>
                  <a:cubicBezTo>
                    <a:pt x="87" y="220"/>
                    <a:pt x="68" y="119"/>
                    <a:pt x="66" y="111"/>
                  </a:cubicBezTo>
                  <a:cubicBezTo>
                    <a:pt x="64" y="103"/>
                    <a:pt x="62" y="65"/>
                    <a:pt x="62" y="65"/>
                  </a:cubicBezTo>
                  <a:cubicBezTo>
                    <a:pt x="62" y="65"/>
                    <a:pt x="93" y="68"/>
                    <a:pt x="99" y="70"/>
                  </a:cubicBezTo>
                  <a:cubicBezTo>
                    <a:pt x="99" y="70"/>
                    <a:pt x="99" y="76"/>
                    <a:pt x="106" y="75"/>
                  </a:cubicBezTo>
                  <a:cubicBezTo>
                    <a:pt x="114" y="74"/>
                    <a:pt x="141" y="67"/>
                    <a:pt x="146" y="67"/>
                  </a:cubicBezTo>
                  <a:cubicBezTo>
                    <a:pt x="150" y="66"/>
                    <a:pt x="199" y="58"/>
                    <a:pt x="201" y="57"/>
                  </a:cubicBezTo>
                  <a:cubicBezTo>
                    <a:pt x="203" y="56"/>
                    <a:pt x="196" y="30"/>
                    <a:pt x="195" y="27"/>
                  </a:cubicBezTo>
                  <a:cubicBezTo>
                    <a:pt x="193" y="24"/>
                    <a:pt x="126" y="31"/>
                    <a:pt x="112" y="32"/>
                  </a:cubicBezTo>
                  <a:cubicBezTo>
                    <a:pt x="112" y="32"/>
                    <a:pt x="84" y="30"/>
                    <a:pt x="82" y="29"/>
                  </a:cubicBezTo>
                  <a:cubicBezTo>
                    <a:pt x="80" y="28"/>
                    <a:pt x="69" y="29"/>
                    <a:pt x="69" y="29"/>
                  </a:cubicBezTo>
                  <a:cubicBezTo>
                    <a:pt x="69" y="29"/>
                    <a:pt x="67" y="23"/>
                    <a:pt x="65" y="22"/>
                  </a:cubicBezTo>
                  <a:cubicBezTo>
                    <a:pt x="63" y="22"/>
                    <a:pt x="57" y="22"/>
                    <a:pt x="57" y="22"/>
                  </a:cubicBezTo>
                  <a:cubicBezTo>
                    <a:pt x="57" y="22"/>
                    <a:pt x="58" y="10"/>
                    <a:pt x="50" y="7"/>
                  </a:cubicBezTo>
                  <a:cubicBezTo>
                    <a:pt x="42" y="4"/>
                    <a:pt x="27" y="6"/>
                    <a:pt x="22" y="3"/>
                  </a:cubicBezTo>
                  <a:cubicBezTo>
                    <a:pt x="17" y="1"/>
                    <a:pt x="6" y="0"/>
                    <a:pt x="6" y="0"/>
                  </a:cubicBez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9" name="Freeform 211"/>
            <p:cNvSpPr/>
            <p:nvPr/>
          </p:nvSpPr>
          <p:spPr bwMode="auto">
            <a:xfrm>
              <a:off x="3646488" y="4465638"/>
              <a:ext cx="738188" cy="803275"/>
            </a:xfrm>
            <a:custGeom>
              <a:avLst/>
              <a:gdLst>
                <a:gd name="T0" fmla="*/ 190 w 197"/>
                <a:gd name="T1" fmla="*/ 25 h 214"/>
                <a:gd name="T2" fmla="*/ 115 w 197"/>
                <a:gd name="T3" fmla="*/ 34 h 214"/>
                <a:gd name="T4" fmla="*/ 80 w 197"/>
                <a:gd name="T5" fmla="*/ 53 h 214"/>
                <a:gd name="T6" fmla="*/ 101 w 197"/>
                <a:gd name="T7" fmla="*/ 34 h 214"/>
                <a:gd name="T8" fmla="*/ 73 w 197"/>
                <a:gd name="T9" fmla="*/ 53 h 214"/>
                <a:gd name="T10" fmla="*/ 89 w 197"/>
                <a:gd name="T11" fmla="*/ 34 h 214"/>
                <a:gd name="T12" fmla="*/ 68 w 197"/>
                <a:gd name="T13" fmla="*/ 52 h 214"/>
                <a:gd name="T14" fmla="*/ 73 w 197"/>
                <a:gd name="T15" fmla="*/ 34 h 214"/>
                <a:gd name="T16" fmla="*/ 75 w 197"/>
                <a:gd name="T17" fmla="*/ 31 h 214"/>
                <a:gd name="T18" fmla="*/ 68 w 197"/>
                <a:gd name="T19" fmla="*/ 31 h 214"/>
                <a:gd name="T20" fmla="*/ 61 w 197"/>
                <a:gd name="T21" fmla="*/ 46 h 214"/>
                <a:gd name="T22" fmla="*/ 63 w 197"/>
                <a:gd name="T23" fmla="*/ 28 h 214"/>
                <a:gd name="T24" fmla="*/ 55 w 197"/>
                <a:gd name="T25" fmla="*/ 37 h 214"/>
                <a:gd name="T26" fmla="*/ 55 w 197"/>
                <a:gd name="T27" fmla="*/ 39 h 214"/>
                <a:gd name="T28" fmla="*/ 53 w 197"/>
                <a:gd name="T29" fmla="*/ 5 h 214"/>
                <a:gd name="T30" fmla="*/ 50 w 197"/>
                <a:gd name="T31" fmla="*/ 3 h 214"/>
                <a:gd name="T32" fmla="*/ 39 w 197"/>
                <a:gd name="T33" fmla="*/ 1 h 214"/>
                <a:gd name="T34" fmla="*/ 37 w 197"/>
                <a:gd name="T35" fmla="*/ 3 h 214"/>
                <a:gd name="T36" fmla="*/ 24 w 197"/>
                <a:gd name="T37" fmla="*/ 3 h 214"/>
                <a:gd name="T38" fmla="*/ 33 w 197"/>
                <a:gd name="T39" fmla="*/ 11 h 214"/>
                <a:gd name="T40" fmla="*/ 3 w 197"/>
                <a:gd name="T41" fmla="*/ 0 h 214"/>
                <a:gd name="T42" fmla="*/ 0 w 197"/>
                <a:gd name="T43" fmla="*/ 3 h 214"/>
                <a:gd name="T44" fmla="*/ 0 w 197"/>
                <a:gd name="T45" fmla="*/ 4 h 214"/>
                <a:gd name="T46" fmla="*/ 13 w 197"/>
                <a:gd name="T47" fmla="*/ 16 h 214"/>
                <a:gd name="T48" fmla="*/ 5 w 197"/>
                <a:gd name="T49" fmla="*/ 56 h 214"/>
                <a:gd name="T50" fmla="*/ 3 w 197"/>
                <a:gd name="T51" fmla="*/ 85 h 214"/>
                <a:gd name="T52" fmla="*/ 4 w 197"/>
                <a:gd name="T53" fmla="*/ 94 h 214"/>
                <a:gd name="T54" fmla="*/ 7 w 197"/>
                <a:gd name="T55" fmla="*/ 106 h 214"/>
                <a:gd name="T56" fmla="*/ 16 w 197"/>
                <a:gd name="T57" fmla="*/ 61 h 214"/>
                <a:gd name="T58" fmla="*/ 20 w 197"/>
                <a:gd name="T59" fmla="*/ 18 h 214"/>
                <a:gd name="T60" fmla="*/ 17 w 197"/>
                <a:gd name="T61" fmla="*/ 62 h 214"/>
                <a:gd name="T62" fmla="*/ 20 w 197"/>
                <a:gd name="T63" fmla="*/ 109 h 214"/>
                <a:gd name="T64" fmla="*/ 54 w 197"/>
                <a:gd name="T65" fmla="*/ 192 h 214"/>
                <a:gd name="T66" fmla="*/ 72 w 197"/>
                <a:gd name="T67" fmla="*/ 214 h 214"/>
                <a:gd name="T68" fmla="*/ 63 w 197"/>
                <a:gd name="T69" fmla="*/ 132 h 214"/>
                <a:gd name="T70" fmla="*/ 60 w 197"/>
                <a:gd name="T71" fmla="*/ 61 h 214"/>
                <a:gd name="T72" fmla="*/ 86 w 197"/>
                <a:gd name="T73" fmla="*/ 58 h 214"/>
                <a:gd name="T74" fmla="*/ 110 w 197"/>
                <a:gd name="T75" fmla="*/ 54 h 214"/>
                <a:gd name="T76" fmla="*/ 106 w 197"/>
                <a:gd name="T77" fmla="*/ 61 h 214"/>
                <a:gd name="T78" fmla="*/ 133 w 197"/>
                <a:gd name="T79" fmla="*/ 58 h 214"/>
                <a:gd name="T80" fmla="*/ 197 w 197"/>
                <a:gd name="T81" fmla="*/ 48 h 214"/>
                <a:gd name="T82" fmla="*/ 190 w 197"/>
                <a:gd name="T83" fmla="*/ 2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7" h="214">
                  <a:moveTo>
                    <a:pt x="190" y="25"/>
                  </a:moveTo>
                  <a:cubicBezTo>
                    <a:pt x="185" y="22"/>
                    <a:pt x="115" y="34"/>
                    <a:pt x="115" y="34"/>
                  </a:cubicBezTo>
                  <a:cubicBezTo>
                    <a:pt x="115" y="34"/>
                    <a:pt x="89" y="54"/>
                    <a:pt x="80" y="53"/>
                  </a:cubicBezTo>
                  <a:cubicBezTo>
                    <a:pt x="80" y="53"/>
                    <a:pt x="106" y="41"/>
                    <a:pt x="101" y="34"/>
                  </a:cubicBezTo>
                  <a:cubicBezTo>
                    <a:pt x="95" y="26"/>
                    <a:pt x="73" y="53"/>
                    <a:pt x="73" y="53"/>
                  </a:cubicBezTo>
                  <a:cubicBezTo>
                    <a:pt x="73" y="53"/>
                    <a:pt x="79" y="38"/>
                    <a:pt x="89" y="34"/>
                  </a:cubicBezTo>
                  <a:cubicBezTo>
                    <a:pt x="89" y="34"/>
                    <a:pt x="78" y="27"/>
                    <a:pt x="68" y="52"/>
                  </a:cubicBezTo>
                  <a:cubicBezTo>
                    <a:pt x="68" y="52"/>
                    <a:pt x="70" y="40"/>
                    <a:pt x="73" y="34"/>
                  </a:cubicBezTo>
                  <a:cubicBezTo>
                    <a:pt x="74" y="32"/>
                    <a:pt x="74" y="32"/>
                    <a:pt x="75" y="31"/>
                  </a:cubicBezTo>
                  <a:cubicBezTo>
                    <a:pt x="80" y="28"/>
                    <a:pt x="72" y="27"/>
                    <a:pt x="68" y="31"/>
                  </a:cubicBezTo>
                  <a:cubicBezTo>
                    <a:pt x="64" y="34"/>
                    <a:pt x="61" y="46"/>
                    <a:pt x="61" y="46"/>
                  </a:cubicBezTo>
                  <a:cubicBezTo>
                    <a:pt x="61" y="46"/>
                    <a:pt x="57" y="30"/>
                    <a:pt x="63" y="28"/>
                  </a:cubicBezTo>
                  <a:cubicBezTo>
                    <a:pt x="63" y="28"/>
                    <a:pt x="55" y="23"/>
                    <a:pt x="55" y="37"/>
                  </a:cubicBezTo>
                  <a:cubicBezTo>
                    <a:pt x="55" y="38"/>
                    <a:pt x="55" y="39"/>
                    <a:pt x="55" y="39"/>
                  </a:cubicBezTo>
                  <a:cubicBezTo>
                    <a:pt x="56" y="55"/>
                    <a:pt x="41" y="16"/>
                    <a:pt x="53" y="5"/>
                  </a:cubicBezTo>
                  <a:cubicBezTo>
                    <a:pt x="52" y="4"/>
                    <a:pt x="51" y="4"/>
                    <a:pt x="50" y="3"/>
                  </a:cubicBezTo>
                  <a:cubicBezTo>
                    <a:pt x="47" y="2"/>
                    <a:pt x="43" y="1"/>
                    <a:pt x="39" y="1"/>
                  </a:cubicBezTo>
                  <a:cubicBezTo>
                    <a:pt x="37" y="3"/>
                    <a:pt x="37" y="3"/>
                    <a:pt x="37" y="3"/>
                  </a:cubicBezTo>
                  <a:cubicBezTo>
                    <a:pt x="37" y="3"/>
                    <a:pt x="22" y="3"/>
                    <a:pt x="24" y="3"/>
                  </a:cubicBezTo>
                  <a:cubicBezTo>
                    <a:pt x="25" y="3"/>
                    <a:pt x="29" y="11"/>
                    <a:pt x="33" y="11"/>
                  </a:cubicBezTo>
                  <a:cubicBezTo>
                    <a:pt x="33" y="11"/>
                    <a:pt x="12" y="9"/>
                    <a:pt x="3" y="0"/>
                  </a:cubicBezTo>
                  <a:cubicBezTo>
                    <a:pt x="0" y="3"/>
                    <a:pt x="0" y="3"/>
                    <a:pt x="0" y="3"/>
                  </a:cubicBezTo>
                  <a:cubicBezTo>
                    <a:pt x="0" y="3"/>
                    <a:pt x="0" y="4"/>
                    <a:pt x="0" y="4"/>
                  </a:cubicBezTo>
                  <a:cubicBezTo>
                    <a:pt x="4" y="9"/>
                    <a:pt x="10" y="16"/>
                    <a:pt x="13" y="16"/>
                  </a:cubicBezTo>
                  <a:cubicBezTo>
                    <a:pt x="17" y="17"/>
                    <a:pt x="4" y="28"/>
                    <a:pt x="5" y="56"/>
                  </a:cubicBezTo>
                  <a:cubicBezTo>
                    <a:pt x="5" y="67"/>
                    <a:pt x="4" y="77"/>
                    <a:pt x="3" y="85"/>
                  </a:cubicBezTo>
                  <a:cubicBezTo>
                    <a:pt x="3" y="88"/>
                    <a:pt x="3" y="91"/>
                    <a:pt x="4" y="94"/>
                  </a:cubicBezTo>
                  <a:cubicBezTo>
                    <a:pt x="4" y="94"/>
                    <a:pt x="5" y="99"/>
                    <a:pt x="7" y="106"/>
                  </a:cubicBezTo>
                  <a:cubicBezTo>
                    <a:pt x="16" y="61"/>
                    <a:pt x="16" y="61"/>
                    <a:pt x="16" y="61"/>
                  </a:cubicBezTo>
                  <a:cubicBezTo>
                    <a:pt x="20" y="18"/>
                    <a:pt x="20" y="18"/>
                    <a:pt x="20" y="18"/>
                  </a:cubicBezTo>
                  <a:cubicBezTo>
                    <a:pt x="17" y="62"/>
                    <a:pt x="17" y="62"/>
                    <a:pt x="17" y="62"/>
                  </a:cubicBezTo>
                  <a:cubicBezTo>
                    <a:pt x="17" y="62"/>
                    <a:pt x="15" y="107"/>
                    <a:pt x="20" y="109"/>
                  </a:cubicBezTo>
                  <a:cubicBezTo>
                    <a:pt x="25" y="111"/>
                    <a:pt x="52" y="191"/>
                    <a:pt x="54" y="192"/>
                  </a:cubicBezTo>
                  <a:cubicBezTo>
                    <a:pt x="56" y="193"/>
                    <a:pt x="72" y="214"/>
                    <a:pt x="72" y="214"/>
                  </a:cubicBezTo>
                  <a:cubicBezTo>
                    <a:pt x="72" y="214"/>
                    <a:pt x="63" y="139"/>
                    <a:pt x="63" y="132"/>
                  </a:cubicBezTo>
                  <a:cubicBezTo>
                    <a:pt x="63" y="126"/>
                    <a:pt x="60" y="61"/>
                    <a:pt x="60" y="61"/>
                  </a:cubicBezTo>
                  <a:cubicBezTo>
                    <a:pt x="60" y="61"/>
                    <a:pt x="83" y="59"/>
                    <a:pt x="86" y="58"/>
                  </a:cubicBezTo>
                  <a:cubicBezTo>
                    <a:pt x="89" y="57"/>
                    <a:pt x="105" y="54"/>
                    <a:pt x="110" y="54"/>
                  </a:cubicBezTo>
                  <a:cubicBezTo>
                    <a:pt x="110" y="54"/>
                    <a:pt x="103" y="57"/>
                    <a:pt x="106" y="61"/>
                  </a:cubicBezTo>
                  <a:cubicBezTo>
                    <a:pt x="109" y="64"/>
                    <a:pt x="127" y="60"/>
                    <a:pt x="133" y="58"/>
                  </a:cubicBezTo>
                  <a:cubicBezTo>
                    <a:pt x="139" y="56"/>
                    <a:pt x="197" y="48"/>
                    <a:pt x="197" y="48"/>
                  </a:cubicBezTo>
                  <a:cubicBezTo>
                    <a:pt x="197" y="48"/>
                    <a:pt x="196" y="28"/>
                    <a:pt x="190" y="25"/>
                  </a:cubicBezTo>
                  <a:close/>
                </a:path>
              </a:pathLst>
            </a:custGeom>
            <a:solidFill>
              <a:srgbClr val="26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0" name="Freeform 212"/>
            <p:cNvSpPr/>
            <p:nvPr/>
          </p:nvSpPr>
          <p:spPr bwMode="auto">
            <a:xfrm>
              <a:off x="3582988" y="6059488"/>
              <a:ext cx="242888" cy="258763"/>
            </a:xfrm>
            <a:custGeom>
              <a:avLst/>
              <a:gdLst>
                <a:gd name="T0" fmla="*/ 34 w 65"/>
                <a:gd name="T1" fmla="*/ 10 h 69"/>
                <a:gd name="T2" fmla="*/ 22 w 65"/>
                <a:gd name="T3" fmla="*/ 30 h 69"/>
                <a:gd name="T4" fmla="*/ 6 w 65"/>
                <a:gd name="T5" fmla="*/ 61 h 69"/>
                <a:gd name="T6" fmla="*/ 34 w 65"/>
                <a:gd name="T7" fmla="*/ 61 h 69"/>
                <a:gd name="T8" fmla="*/ 52 w 65"/>
                <a:gd name="T9" fmla="*/ 43 h 69"/>
                <a:gd name="T10" fmla="*/ 63 w 65"/>
                <a:gd name="T11" fmla="*/ 33 h 69"/>
                <a:gd name="T12" fmla="*/ 60 w 65"/>
                <a:gd name="T13" fmla="*/ 8 h 69"/>
                <a:gd name="T14" fmla="*/ 34 w 65"/>
                <a:gd name="T15" fmla="*/ 10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69">
                  <a:moveTo>
                    <a:pt x="34" y="10"/>
                  </a:moveTo>
                  <a:cubicBezTo>
                    <a:pt x="34" y="10"/>
                    <a:pt x="25" y="24"/>
                    <a:pt x="22" y="30"/>
                  </a:cubicBezTo>
                  <a:cubicBezTo>
                    <a:pt x="18" y="35"/>
                    <a:pt x="0" y="51"/>
                    <a:pt x="6" y="61"/>
                  </a:cubicBezTo>
                  <a:cubicBezTo>
                    <a:pt x="6" y="61"/>
                    <a:pt x="22" y="69"/>
                    <a:pt x="34" y="61"/>
                  </a:cubicBezTo>
                  <a:cubicBezTo>
                    <a:pt x="46" y="53"/>
                    <a:pt x="44" y="43"/>
                    <a:pt x="52" y="43"/>
                  </a:cubicBezTo>
                  <a:cubicBezTo>
                    <a:pt x="52" y="43"/>
                    <a:pt x="61" y="43"/>
                    <a:pt x="63" y="33"/>
                  </a:cubicBezTo>
                  <a:cubicBezTo>
                    <a:pt x="65" y="24"/>
                    <a:pt x="64" y="16"/>
                    <a:pt x="60" y="8"/>
                  </a:cubicBezTo>
                  <a:cubicBezTo>
                    <a:pt x="56" y="0"/>
                    <a:pt x="34" y="10"/>
                    <a:pt x="34" y="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1" name="Freeform 213"/>
            <p:cNvSpPr/>
            <p:nvPr/>
          </p:nvSpPr>
          <p:spPr bwMode="auto">
            <a:xfrm>
              <a:off x="3508375" y="6037263"/>
              <a:ext cx="157163" cy="220663"/>
            </a:xfrm>
            <a:custGeom>
              <a:avLst/>
              <a:gdLst>
                <a:gd name="T0" fmla="*/ 10 w 42"/>
                <a:gd name="T1" fmla="*/ 7 h 59"/>
                <a:gd name="T2" fmla="*/ 8 w 42"/>
                <a:gd name="T3" fmla="*/ 28 h 59"/>
                <a:gd name="T4" fmla="*/ 8 w 42"/>
                <a:gd name="T5" fmla="*/ 55 h 59"/>
                <a:gd name="T6" fmla="*/ 36 w 42"/>
                <a:gd name="T7" fmla="*/ 54 h 59"/>
                <a:gd name="T8" fmla="*/ 33 w 42"/>
                <a:gd name="T9" fmla="*/ 32 h 59"/>
                <a:gd name="T10" fmla="*/ 34 w 42"/>
                <a:gd name="T11" fmla="*/ 5 h 59"/>
                <a:gd name="T12" fmla="*/ 10 w 42"/>
                <a:gd name="T13" fmla="*/ 7 h 59"/>
              </a:gdLst>
              <a:ahLst/>
              <a:cxnLst>
                <a:cxn ang="0">
                  <a:pos x="T0" y="T1"/>
                </a:cxn>
                <a:cxn ang="0">
                  <a:pos x="T2" y="T3"/>
                </a:cxn>
                <a:cxn ang="0">
                  <a:pos x="T4" y="T5"/>
                </a:cxn>
                <a:cxn ang="0">
                  <a:pos x="T6" y="T7"/>
                </a:cxn>
                <a:cxn ang="0">
                  <a:pos x="T8" y="T9"/>
                </a:cxn>
                <a:cxn ang="0">
                  <a:pos x="T10" y="T11"/>
                </a:cxn>
                <a:cxn ang="0">
                  <a:pos x="T12" y="T13"/>
                </a:cxn>
              </a:cxnLst>
              <a:rect l="0" t="0" r="r" b="b"/>
              <a:pathLst>
                <a:path w="42" h="59">
                  <a:moveTo>
                    <a:pt x="10" y="7"/>
                  </a:moveTo>
                  <a:cubicBezTo>
                    <a:pt x="10" y="7"/>
                    <a:pt x="9" y="21"/>
                    <a:pt x="8" y="28"/>
                  </a:cubicBezTo>
                  <a:cubicBezTo>
                    <a:pt x="6" y="35"/>
                    <a:pt x="0" y="51"/>
                    <a:pt x="8" y="55"/>
                  </a:cubicBezTo>
                  <a:cubicBezTo>
                    <a:pt x="8" y="55"/>
                    <a:pt x="30" y="59"/>
                    <a:pt x="36" y="54"/>
                  </a:cubicBezTo>
                  <a:cubicBezTo>
                    <a:pt x="42" y="48"/>
                    <a:pt x="33" y="32"/>
                    <a:pt x="33" y="32"/>
                  </a:cubicBezTo>
                  <a:cubicBezTo>
                    <a:pt x="33" y="32"/>
                    <a:pt x="37" y="11"/>
                    <a:pt x="34" y="5"/>
                  </a:cubicBezTo>
                  <a:cubicBezTo>
                    <a:pt x="31" y="0"/>
                    <a:pt x="18" y="2"/>
                    <a:pt x="10" y="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2" name="Freeform 214"/>
            <p:cNvSpPr/>
            <p:nvPr/>
          </p:nvSpPr>
          <p:spPr bwMode="auto">
            <a:xfrm>
              <a:off x="3349625" y="5153026"/>
              <a:ext cx="315913" cy="828675"/>
            </a:xfrm>
            <a:custGeom>
              <a:avLst/>
              <a:gdLst>
                <a:gd name="T0" fmla="*/ 59 w 84"/>
                <a:gd name="T1" fmla="*/ 138 h 221"/>
                <a:gd name="T2" fmla="*/ 59 w 84"/>
                <a:gd name="T3" fmla="*/ 97 h 221"/>
                <a:gd name="T4" fmla="*/ 50 w 84"/>
                <a:gd name="T5" fmla="*/ 130 h 221"/>
                <a:gd name="T6" fmla="*/ 46 w 84"/>
                <a:gd name="T7" fmla="*/ 90 h 221"/>
                <a:gd name="T8" fmla="*/ 28 w 84"/>
                <a:gd name="T9" fmla="*/ 58 h 221"/>
                <a:gd name="T10" fmla="*/ 12 w 84"/>
                <a:gd name="T11" fmla="*/ 20 h 221"/>
                <a:gd name="T12" fmla="*/ 13 w 84"/>
                <a:gd name="T13" fmla="*/ 0 h 221"/>
                <a:gd name="T14" fmla="*/ 13 w 84"/>
                <a:gd name="T15" fmla="*/ 1 h 221"/>
                <a:gd name="T16" fmla="*/ 4 w 84"/>
                <a:gd name="T17" fmla="*/ 16 h 221"/>
                <a:gd name="T18" fmla="*/ 5 w 84"/>
                <a:gd name="T19" fmla="*/ 31 h 221"/>
                <a:gd name="T20" fmla="*/ 29 w 84"/>
                <a:gd name="T21" fmla="*/ 105 h 221"/>
                <a:gd name="T22" fmla="*/ 60 w 84"/>
                <a:gd name="T23" fmla="*/ 202 h 221"/>
                <a:gd name="T24" fmla="*/ 75 w 84"/>
                <a:gd name="T25" fmla="*/ 221 h 221"/>
                <a:gd name="T26" fmla="*/ 63 w 84"/>
                <a:gd name="T27" fmla="*/ 196 h 221"/>
                <a:gd name="T28" fmla="*/ 79 w 84"/>
                <a:gd name="T29" fmla="*/ 206 h 221"/>
                <a:gd name="T30" fmla="*/ 72 w 84"/>
                <a:gd name="T31" fmla="*/ 180 h 221"/>
                <a:gd name="T32" fmla="*/ 59 w 84"/>
                <a:gd name="T33" fmla="*/ 1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221">
                  <a:moveTo>
                    <a:pt x="59" y="138"/>
                  </a:moveTo>
                  <a:cubicBezTo>
                    <a:pt x="63" y="129"/>
                    <a:pt x="59" y="97"/>
                    <a:pt x="59" y="97"/>
                  </a:cubicBezTo>
                  <a:cubicBezTo>
                    <a:pt x="59" y="97"/>
                    <a:pt x="58" y="132"/>
                    <a:pt x="50" y="130"/>
                  </a:cubicBezTo>
                  <a:cubicBezTo>
                    <a:pt x="42" y="129"/>
                    <a:pt x="48" y="96"/>
                    <a:pt x="46" y="90"/>
                  </a:cubicBezTo>
                  <a:cubicBezTo>
                    <a:pt x="45" y="83"/>
                    <a:pt x="28" y="58"/>
                    <a:pt x="28" y="58"/>
                  </a:cubicBezTo>
                  <a:cubicBezTo>
                    <a:pt x="17" y="51"/>
                    <a:pt x="8" y="27"/>
                    <a:pt x="12" y="20"/>
                  </a:cubicBezTo>
                  <a:cubicBezTo>
                    <a:pt x="15" y="16"/>
                    <a:pt x="14" y="7"/>
                    <a:pt x="13" y="0"/>
                  </a:cubicBezTo>
                  <a:cubicBezTo>
                    <a:pt x="13" y="0"/>
                    <a:pt x="13" y="1"/>
                    <a:pt x="13" y="1"/>
                  </a:cubicBezTo>
                  <a:cubicBezTo>
                    <a:pt x="9" y="4"/>
                    <a:pt x="8" y="12"/>
                    <a:pt x="4" y="16"/>
                  </a:cubicBezTo>
                  <a:cubicBezTo>
                    <a:pt x="1" y="19"/>
                    <a:pt x="0" y="27"/>
                    <a:pt x="5" y="31"/>
                  </a:cubicBezTo>
                  <a:cubicBezTo>
                    <a:pt x="10" y="35"/>
                    <a:pt x="23" y="86"/>
                    <a:pt x="29" y="105"/>
                  </a:cubicBezTo>
                  <a:cubicBezTo>
                    <a:pt x="35" y="124"/>
                    <a:pt x="60" y="201"/>
                    <a:pt x="60" y="202"/>
                  </a:cubicBezTo>
                  <a:cubicBezTo>
                    <a:pt x="65" y="220"/>
                    <a:pt x="75" y="221"/>
                    <a:pt x="75" y="221"/>
                  </a:cubicBezTo>
                  <a:cubicBezTo>
                    <a:pt x="70" y="217"/>
                    <a:pt x="63" y="196"/>
                    <a:pt x="63" y="196"/>
                  </a:cubicBezTo>
                  <a:cubicBezTo>
                    <a:pt x="68" y="194"/>
                    <a:pt x="73" y="212"/>
                    <a:pt x="79" y="206"/>
                  </a:cubicBezTo>
                  <a:cubicBezTo>
                    <a:pt x="84" y="201"/>
                    <a:pt x="72" y="185"/>
                    <a:pt x="72" y="180"/>
                  </a:cubicBezTo>
                  <a:cubicBezTo>
                    <a:pt x="71" y="175"/>
                    <a:pt x="55" y="147"/>
                    <a:pt x="59" y="13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3" name="Freeform 215"/>
            <p:cNvSpPr/>
            <p:nvPr/>
          </p:nvSpPr>
          <p:spPr bwMode="auto">
            <a:xfrm>
              <a:off x="3492500" y="4473576"/>
              <a:ext cx="123825" cy="528638"/>
            </a:xfrm>
            <a:custGeom>
              <a:avLst/>
              <a:gdLst>
                <a:gd name="T0" fmla="*/ 0 w 33"/>
                <a:gd name="T1" fmla="*/ 128 h 141"/>
                <a:gd name="T2" fmla="*/ 17 w 33"/>
                <a:gd name="T3" fmla="*/ 141 h 141"/>
                <a:gd name="T4" fmla="*/ 33 w 33"/>
                <a:gd name="T5" fmla="*/ 126 h 141"/>
                <a:gd name="T6" fmla="*/ 28 w 33"/>
                <a:gd name="T7" fmla="*/ 31 h 141"/>
                <a:gd name="T8" fmla="*/ 21 w 33"/>
                <a:gd name="T9" fmla="*/ 18 h 141"/>
                <a:gd name="T10" fmla="*/ 27 w 33"/>
                <a:gd name="T11" fmla="*/ 9 h 141"/>
                <a:gd name="T12" fmla="*/ 17 w 33"/>
                <a:gd name="T13" fmla="*/ 3 h 141"/>
                <a:gd name="T14" fmla="*/ 10 w 33"/>
                <a:gd name="T15" fmla="*/ 17 h 141"/>
                <a:gd name="T16" fmla="*/ 5 w 33"/>
                <a:gd name="T17" fmla="*/ 29 h 141"/>
                <a:gd name="T18" fmla="*/ 0 w 33"/>
                <a:gd name="T19"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41">
                  <a:moveTo>
                    <a:pt x="0" y="128"/>
                  </a:moveTo>
                  <a:cubicBezTo>
                    <a:pt x="17" y="141"/>
                    <a:pt x="17" y="141"/>
                    <a:pt x="17" y="141"/>
                  </a:cubicBezTo>
                  <a:cubicBezTo>
                    <a:pt x="33" y="126"/>
                    <a:pt x="33" y="126"/>
                    <a:pt x="33" y="126"/>
                  </a:cubicBezTo>
                  <a:cubicBezTo>
                    <a:pt x="33" y="126"/>
                    <a:pt x="28" y="34"/>
                    <a:pt x="28" y="31"/>
                  </a:cubicBezTo>
                  <a:cubicBezTo>
                    <a:pt x="28" y="28"/>
                    <a:pt x="21" y="18"/>
                    <a:pt x="21" y="18"/>
                  </a:cubicBezTo>
                  <a:cubicBezTo>
                    <a:pt x="27" y="9"/>
                    <a:pt x="27" y="9"/>
                    <a:pt x="27" y="9"/>
                  </a:cubicBezTo>
                  <a:cubicBezTo>
                    <a:pt x="27" y="9"/>
                    <a:pt x="23" y="0"/>
                    <a:pt x="17" y="3"/>
                  </a:cubicBezTo>
                  <a:cubicBezTo>
                    <a:pt x="11" y="6"/>
                    <a:pt x="10" y="17"/>
                    <a:pt x="10" y="17"/>
                  </a:cubicBezTo>
                  <a:cubicBezTo>
                    <a:pt x="5" y="29"/>
                    <a:pt x="5" y="29"/>
                    <a:pt x="5" y="29"/>
                  </a:cubicBezTo>
                  <a:lnTo>
                    <a:pt x="0" y="128"/>
                  </a:lnTo>
                  <a:close/>
                </a:path>
              </a:pathLst>
            </a:custGeom>
            <a:solidFill>
              <a:srgbClr val="26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4" name="Freeform 216"/>
            <p:cNvSpPr/>
            <p:nvPr/>
          </p:nvSpPr>
          <p:spPr bwMode="auto">
            <a:xfrm>
              <a:off x="4464050" y="4470401"/>
              <a:ext cx="41275" cy="52388"/>
            </a:xfrm>
            <a:custGeom>
              <a:avLst/>
              <a:gdLst>
                <a:gd name="T0" fmla="*/ 0 w 11"/>
                <a:gd name="T1" fmla="*/ 14 h 14"/>
                <a:gd name="T2" fmla="*/ 11 w 11"/>
                <a:gd name="T3" fmla="*/ 3 h 14"/>
                <a:gd name="T4" fmla="*/ 8 w 11"/>
                <a:gd name="T5" fmla="*/ 0 h 14"/>
                <a:gd name="T6" fmla="*/ 0 w 11"/>
                <a:gd name="T7" fmla="*/ 14 h 14"/>
              </a:gdLst>
              <a:ahLst/>
              <a:cxnLst>
                <a:cxn ang="0">
                  <a:pos x="T0" y="T1"/>
                </a:cxn>
                <a:cxn ang="0">
                  <a:pos x="T2" y="T3"/>
                </a:cxn>
                <a:cxn ang="0">
                  <a:pos x="T4" y="T5"/>
                </a:cxn>
                <a:cxn ang="0">
                  <a:pos x="T6" y="T7"/>
                </a:cxn>
              </a:cxnLst>
              <a:rect l="0" t="0" r="r" b="b"/>
              <a:pathLst>
                <a:path w="11" h="14">
                  <a:moveTo>
                    <a:pt x="0" y="14"/>
                  </a:moveTo>
                  <a:cubicBezTo>
                    <a:pt x="0" y="14"/>
                    <a:pt x="6" y="4"/>
                    <a:pt x="11" y="3"/>
                  </a:cubicBezTo>
                  <a:cubicBezTo>
                    <a:pt x="8" y="0"/>
                    <a:pt x="8" y="0"/>
                    <a:pt x="8" y="0"/>
                  </a:cubicBezTo>
                  <a:cubicBezTo>
                    <a:pt x="8" y="0"/>
                    <a:pt x="1" y="12"/>
                    <a:pt x="0" y="14"/>
                  </a:cubicBezTo>
                  <a:close/>
                </a:path>
              </a:pathLst>
            </a:custGeom>
            <a:solidFill>
              <a:srgbClr val="EBB2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5" name="Freeform 217"/>
            <p:cNvSpPr/>
            <p:nvPr/>
          </p:nvSpPr>
          <p:spPr bwMode="auto">
            <a:xfrm>
              <a:off x="4464050" y="4405313"/>
              <a:ext cx="44450" cy="65088"/>
            </a:xfrm>
            <a:custGeom>
              <a:avLst/>
              <a:gdLst>
                <a:gd name="T0" fmla="*/ 0 w 12"/>
                <a:gd name="T1" fmla="*/ 17 h 17"/>
                <a:gd name="T2" fmla="*/ 5 w 12"/>
                <a:gd name="T3" fmla="*/ 10 h 17"/>
                <a:gd name="T4" fmla="*/ 12 w 12"/>
                <a:gd name="T5" fmla="*/ 0 h 17"/>
                <a:gd name="T6" fmla="*/ 4 w 12"/>
                <a:gd name="T7" fmla="*/ 9 h 17"/>
                <a:gd name="T8" fmla="*/ 0 w 12"/>
                <a:gd name="T9" fmla="*/ 17 h 17"/>
              </a:gdLst>
              <a:ahLst/>
              <a:cxnLst>
                <a:cxn ang="0">
                  <a:pos x="T0" y="T1"/>
                </a:cxn>
                <a:cxn ang="0">
                  <a:pos x="T2" y="T3"/>
                </a:cxn>
                <a:cxn ang="0">
                  <a:pos x="T4" y="T5"/>
                </a:cxn>
                <a:cxn ang="0">
                  <a:pos x="T6" y="T7"/>
                </a:cxn>
                <a:cxn ang="0">
                  <a:pos x="T8" y="T9"/>
                </a:cxn>
              </a:cxnLst>
              <a:rect l="0" t="0" r="r" b="b"/>
              <a:pathLst>
                <a:path w="12" h="17">
                  <a:moveTo>
                    <a:pt x="0" y="17"/>
                  </a:moveTo>
                  <a:cubicBezTo>
                    <a:pt x="0" y="17"/>
                    <a:pt x="3" y="11"/>
                    <a:pt x="5" y="10"/>
                  </a:cubicBezTo>
                  <a:cubicBezTo>
                    <a:pt x="6" y="8"/>
                    <a:pt x="12" y="0"/>
                    <a:pt x="12" y="0"/>
                  </a:cubicBezTo>
                  <a:cubicBezTo>
                    <a:pt x="4" y="9"/>
                    <a:pt x="4" y="9"/>
                    <a:pt x="4" y="9"/>
                  </a:cubicBezTo>
                  <a:lnTo>
                    <a:pt x="0" y="17"/>
                  </a:lnTo>
                  <a:close/>
                </a:path>
              </a:pathLst>
            </a:custGeom>
            <a:solidFill>
              <a:srgbClr val="EBB2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grpSp>
        <p:nvGrpSpPr>
          <p:cNvPr id="36" name="组合 35"/>
          <p:cNvGrpSpPr/>
          <p:nvPr/>
        </p:nvGrpSpPr>
        <p:grpSpPr>
          <a:xfrm>
            <a:off x="2841173" y="1208960"/>
            <a:ext cx="1382920" cy="1374698"/>
            <a:chOff x="2839809" y="983410"/>
            <a:chExt cx="1751069" cy="1740658"/>
          </a:xfrm>
        </p:grpSpPr>
        <p:sp>
          <p:nvSpPr>
            <p:cNvPr id="2" name="椭圆 1"/>
            <p:cNvSpPr/>
            <p:nvPr/>
          </p:nvSpPr>
          <p:spPr>
            <a:xfrm>
              <a:off x="2839809" y="983410"/>
              <a:ext cx="1751069" cy="1740658"/>
            </a:xfrm>
            <a:prstGeom prst="ellipse">
              <a:avLst/>
            </a:prstGeom>
            <a:solidFill>
              <a:schemeClr val="accent5">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nvGrpSpPr>
            <p:cNvPr id="4" name="组合 3"/>
            <p:cNvGrpSpPr/>
            <p:nvPr/>
          </p:nvGrpSpPr>
          <p:grpSpPr>
            <a:xfrm>
              <a:off x="3211409" y="1376214"/>
              <a:ext cx="1011320" cy="1084132"/>
              <a:chOff x="7397485" y="3586794"/>
              <a:chExt cx="1720118" cy="1854990"/>
            </a:xfrm>
          </p:grpSpPr>
          <p:sp>
            <p:nvSpPr>
              <p:cNvPr id="5" name="Freeform 38"/>
              <p:cNvSpPr>
                <a:spLocks noEditPoints="1"/>
              </p:cNvSpPr>
              <p:nvPr/>
            </p:nvSpPr>
            <p:spPr bwMode="auto">
              <a:xfrm>
                <a:off x="7397485" y="3586794"/>
                <a:ext cx="1720118" cy="1278360"/>
              </a:xfrm>
              <a:custGeom>
                <a:avLst/>
                <a:gdLst>
                  <a:gd name="T0" fmla="*/ 83 w 489"/>
                  <a:gd name="T1" fmla="*/ 363 h 363"/>
                  <a:gd name="T2" fmla="*/ 0 w 489"/>
                  <a:gd name="T3" fmla="*/ 280 h 363"/>
                  <a:gd name="T4" fmla="*/ 0 w 489"/>
                  <a:gd name="T5" fmla="*/ 280 h 363"/>
                  <a:gd name="T6" fmla="*/ 0 w 489"/>
                  <a:gd name="T7" fmla="*/ 83 h 363"/>
                  <a:gd name="T8" fmla="*/ 83 w 489"/>
                  <a:gd name="T9" fmla="*/ 0 h 363"/>
                  <a:gd name="T10" fmla="*/ 83 w 489"/>
                  <a:gd name="T11" fmla="*/ 0 h 363"/>
                  <a:gd name="T12" fmla="*/ 406 w 489"/>
                  <a:gd name="T13" fmla="*/ 0 h 363"/>
                  <a:gd name="T14" fmla="*/ 489 w 489"/>
                  <a:gd name="T15" fmla="*/ 83 h 363"/>
                  <a:gd name="T16" fmla="*/ 489 w 489"/>
                  <a:gd name="T17" fmla="*/ 83 h 363"/>
                  <a:gd name="T18" fmla="*/ 489 w 489"/>
                  <a:gd name="T19" fmla="*/ 280 h 363"/>
                  <a:gd name="T20" fmla="*/ 406 w 489"/>
                  <a:gd name="T21" fmla="*/ 363 h 363"/>
                  <a:gd name="T22" fmla="*/ 406 w 489"/>
                  <a:gd name="T23" fmla="*/ 363 h 363"/>
                  <a:gd name="T24" fmla="*/ 83 w 489"/>
                  <a:gd name="T25" fmla="*/ 363 h 363"/>
                  <a:gd name="T26" fmla="*/ 43 w 489"/>
                  <a:gd name="T27" fmla="*/ 83 h 363"/>
                  <a:gd name="T28" fmla="*/ 43 w 489"/>
                  <a:gd name="T29" fmla="*/ 280 h 363"/>
                  <a:gd name="T30" fmla="*/ 83 w 489"/>
                  <a:gd name="T31" fmla="*/ 320 h 363"/>
                  <a:gd name="T32" fmla="*/ 83 w 489"/>
                  <a:gd name="T33" fmla="*/ 320 h 363"/>
                  <a:gd name="T34" fmla="*/ 406 w 489"/>
                  <a:gd name="T35" fmla="*/ 320 h 363"/>
                  <a:gd name="T36" fmla="*/ 446 w 489"/>
                  <a:gd name="T37" fmla="*/ 280 h 363"/>
                  <a:gd name="T38" fmla="*/ 446 w 489"/>
                  <a:gd name="T39" fmla="*/ 280 h 363"/>
                  <a:gd name="T40" fmla="*/ 446 w 489"/>
                  <a:gd name="T41" fmla="*/ 83 h 363"/>
                  <a:gd name="T42" fmla="*/ 406 w 489"/>
                  <a:gd name="T43" fmla="*/ 43 h 363"/>
                  <a:gd name="T44" fmla="*/ 406 w 489"/>
                  <a:gd name="T45" fmla="*/ 43 h 363"/>
                  <a:gd name="T46" fmla="*/ 83 w 489"/>
                  <a:gd name="T47" fmla="*/ 43 h 363"/>
                  <a:gd name="T48" fmla="*/ 43 w 489"/>
                  <a:gd name="T49" fmla="*/ 8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 h="363">
                    <a:moveTo>
                      <a:pt x="83" y="363"/>
                    </a:moveTo>
                    <a:cubicBezTo>
                      <a:pt x="37" y="363"/>
                      <a:pt x="0" y="326"/>
                      <a:pt x="0" y="280"/>
                    </a:cubicBezTo>
                    <a:cubicBezTo>
                      <a:pt x="0" y="280"/>
                      <a:pt x="0" y="280"/>
                      <a:pt x="0" y="280"/>
                    </a:cubicBezTo>
                    <a:cubicBezTo>
                      <a:pt x="0" y="83"/>
                      <a:pt x="0" y="83"/>
                      <a:pt x="0" y="83"/>
                    </a:cubicBezTo>
                    <a:cubicBezTo>
                      <a:pt x="0" y="38"/>
                      <a:pt x="37" y="0"/>
                      <a:pt x="83" y="0"/>
                    </a:cubicBezTo>
                    <a:cubicBezTo>
                      <a:pt x="83" y="0"/>
                      <a:pt x="83" y="0"/>
                      <a:pt x="83" y="0"/>
                    </a:cubicBezTo>
                    <a:cubicBezTo>
                      <a:pt x="406" y="0"/>
                      <a:pt x="406" y="0"/>
                      <a:pt x="406" y="0"/>
                    </a:cubicBezTo>
                    <a:cubicBezTo>
                      <a:pt x="451" y="0"/>
                      <a:pt x="489" y="38"/>
                      <a:pt x="489" y="83"/>
                    </a:cubicBezTo>
                    <a:cubicBezTo>
                      <a:pt x="489" y="83"/>
                      <a:pt x="489" y="83"/>
                      <a:pt x="489" y="83"/>
                    </a:cubicBezTo>
                    <a:cubicBezTo>
                      <a:pt x="489" y="280"/>
                      <a:pt x="489" y="280"/>
                      <a:pt x="489" y="280"/>
                    </a:cubicBezTo>
                    <a:cubicBezTo>
                      <a:pt x="489" y="326"/>
                      <a:pt x="451" y="363"/>
                      <a:pt x="406" y="363"/>
                    </a:cubicBezTo>
                    <a:cubicBezTo>
                      <a:pt x="406" y="363"/>
                      <a:pt x="406" y="363"/>
                      <a:pt x="406" y="363"/>
                    </a:cubicBezTo>
                    <a:cubicBezTo>
                      <a:pt x="83" y="363"/>
                      <a:pt x="83" y="363"/>
                      <a:pt x="83" y="363"/>
                    </a:cubicBezTo>
                    <a:close/>
                    <a:moveTo>
                      <a:pt x="43" y="83"/>
                    </a:moveTo>
                    <a:cubicBezTo>
                      <a:pt x="43" y="280"/>
                      <a:pt x="43" y="280"/>
                      <a:pt x="43" y="280"/>
                    </a:cubicBezTo>
                    <a:cubicBezTo>
                      <a:pt x="43" y="302"/>
                      <a:pt x="61" y="320"/>
                      <a:pt x="83" y="320"/>
                    </a:cubicBezTo>
                    <a:cubicBezTo>
                      <a:pt x="83" y="320"/>
                      <a:pt x="83" y="320"/>
                      <a:pt x="83" y="320"/>
                    </a:cubicBezTo>
                    <a:cubicBezTo>
                      <a:pt x="406" y="320"/>
                      <a:pt x="406" y="320"/>
                      <a:pt x="406" y="320"/>
                    </a:cubicBezTo>
                    <a:cubicBezTo>
                      <a:pt x="428" y="320"/>
                      <a:pt x="446" y="302"/>
                      <a:pt x="446" y="280"/>
                    </a:cubicBezTo>
                    <a:cubicBezTo>
                      <a:pt x="446" y="280"/>
                      <a:pt x="446" y="280"/>
                      <a:pt x="446" y="280"/>
                    </a:cubicBezTo>
                    <a:cubicBezTo>
                      <a:pt x="446" y="83"/>
                      <a:pt x="446" y="83"/>
                      <a:pt x="446" y="83"/>
                    </a:cubicBezTo>
                    <a:cubicBezTo>
                      <a:pt x="446" y="61"/>
                      <a:pt x="428" y="43"/>
                      <a:pt x="406" y="43"/>
                    </a:cubicBezTo>
                    <a:cubicBezTo>
                      <a:pt x="406" y="43"/>
                      <a:pt x="406" y="43"/>
                      <a:pt x="406" y="43"/>
                    </a:cubicBezTo>
                    <a:cubicBezTo>
                      <a:pt x="83" y="43"/>
                      <a:pt x="83" y="43"/>
                      <a:pt x="83" y="43"/>
                    </a:cubicBezTo>
                    <a:cubicBezTo>
                      <a:pt x="61" y="43"/>
                      <a:pt x="43" y="61"/>
                      <a:pt x="43" y="8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 name="Freeform 39"/>
              <p:cNvSpPr/>
              <p:nvPr/>
            </p:nvSpPr>
            <p:spPr bwMode="auto">
              <a:xfrm>
                <a:off x="7860743" y="4892518"/>
                <a:ext cx="787736" cy="549266"/>
              </a:xfrm>
              <a:custGeom>
                <a:avLst/>
                <a:gdLst>
                  <a:gd name="T0" fmla="*/ 219 w 224"/>
                  <a:gd name="T1" fmla="*/ 119 h 156"/>
                  <a:gd name="T2" fmla="*/ 130 w 224"/>
                  <a:gd name="T3" fmla="*/ 15 h 156"/>
                  <a:gd name="T4" fmla="*/ 112 w 224"/>
                  <a:gd name="T5" fmla="*/ 0 h 156"/>
                  <a:gd name="T6" fmla="*/ 95 w 224"/>
                  <a:gd name="T7" fmla="*/ 15 h 156"/>
                  <a:gd name="T8" fmla="*/ 6 w 224"/>
                  <a:gd name="T9" fmla="*/ 119 h 156"/>
                  <a:gd name="T10" fmla="*/ 8 w 224"/>
                  <a:gd name="T11" fmla="*/ 140 h 156"/>
                  <a:gd name="T12" fmla="*/ 30 w 224"/>
                  <a:gd name="T13" fmla="*/ 138 h 156"/>
                  <a:gd name="T14" fmla="*/ 96 w 224"/>
                  <a:gd name="T15" fmla="*/ 64 h 156"/>
                  <a:gd name="T16" fmla="*/ 96 w 224"/>
                  <a:gd name="T17" fmla="*/ 140 h 156"/>
                  <a:gd name="T18" fmla="*/ 112 w 224"/>
                  <a:gd name="T19" fmla="*/ 156 h 156"/>
                  <a:gd name="T20" fmla="*/ 129 w 224"/>
                  <a:gd name="T21" fmla="*/ 140 h 156"/>
                  <a:gd name="T22" fmla="*/ 129 w 224"/>
                  <a:gd name="T23" fmla="*/ 64 h 156"/>
                  <a:gd name="T24" fmla="*/ 195 w 224"/>
                  <a:gd name="T25" fmla="*/ 138 h 156"/>
                  <a:gd name="T26" fmla="*/ 216 w 224"/>
                  <a:gd name="T27" fmla="*/ 140 h 156"/>
                  <a:gd name="T28" fmla="*/ 219 w 224"/>
                  <a:gd name="T29" fmla="*/ 119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156">
                    <a:moveTo>
                      <a:pt x="219" y="119"/>
                    </a:moveTo>
                    <a:cubicBezTo>
                      <a:pt x="130" y="15"/>
                      <a:pt x="130" y="15"/>
                      <a:pt x="130" y="15"/>
                    </a:cubicBezTo>
                    <a:cubicBezTo>
                      <a:pt x="130" y="15"/>
                      <a:pt x="118" y="0"/>
                      <a:pt x="112" y="0"/>
                    </a:cubicBezTo>
                    <a:cubicBezTo>
                      <a:pt x="107" y="0"/>
                      <a:pt x="95" y="15"/>
                      <a:pt x="95" y="15"/>
                    </a:cubicBezTo>
                    <a:cubicBezTo>
                      <a:pt x="6" y="119"/>
                      <a:pt x="6" y="119"/>
                      <a:pt x="6" y="119"/>
                    </a:cubicBezTo>
                    <a:cubicBezTo>
                      <a:pt x="0" y="126"/>
                      <a:pt x="2" y="135"/>
                      <a:pt x="8" y="140"/>
                    </a:cubicBezTo>
                    <a:cubicBezTo>
                      <a:pt x="15" y="146"/>
                      <a:pt x="25" y="144"/>
                      <a:pt x="30" y="138"/>
                    </a:cubicBezTo>
                    <a:cubicBezTo>
                      <a:pt x="96" y="64"/>
                      <a:pt x="96" y="64"/>
                      <a:pt x="96" y="64"/>
                    </a:cubicBezTo>
                    <a:cubicBezTo>
                      <a:pt x="96" y="140"/>
                      <a:pt x="96" y="140"/>
                      <a:pt x="96" y="140"/>
                    </a:cubicBezTo>
                    <a:cubicBezTo>
                      <a:pt x="96" y="149"/>
                      <a:pt x="103" y="156"/>
                      <a:pt x="112" y="156"/>
                    </a:cubicBezTo>
                    <a:cubicBezTo>
                      <a:pt x="121" y="156"/>
                      <a:pt x="129" y="149"/>
                      <a:pt x="129" y="140"/>
                    </a:cubicBezTo>
                    <a:cubicBezTo>
                      <a:pt x="129" y="64"/>
                      <a:pt x="129" y="64"/>
                      <a:pt x="129" y="64"/>
                    </a:cubicBezTo>
                    <a:cubicBezTo>
                      <a:pt x="195" y="138"/>
                      <a:pt x="195" y="138"/>
                      <a:pt x="195" y="138"/>
                    </a:cubicBezTo>
                    <a:cubicBezTo>
                      <a:pt x="200" y="144"/>
                      <a:pt x="210" y="146"/>
                      <a:pt x="216" y="140"/>
                    </a:cubicBezTo>
                    <a:cubicBezTo>
                      <a:pt x="223" y="135"/>
                      <a:pt x="224" y="126"/>
                      <a:pt x="219" y="11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Freeform 40"/>
              <p:cNvSpPr/>
              <p:nvPr/>
            </p:nvSpPr>
            <p:spPr bwMode="auto">
              <a:xfrm>
                <a:off x="7661367" y="3921044"/>
                <a:ext cx="1192355" cy="619633"/>
              </a:xfrm>
              <a:custGeom>
                <a:avLst/>
                <a:gdLst>
                  <a:gd name="T0" fmla="*/ 3 w 339"/>
                  <a:gd name="T1" fmla="*/ 169 h 176"/>
                  <a:gd name="T2" fmla="*/ 4 w 339"/>
                  <a:gd name="T3" fmla="*/ 155 h 176"/>
                  <a:gd name="T4" fmla="*/ 4 w 339"/>
                  <a:gd name="T5" fmla="*/ 155 h 176"/>
                  <a:gd name="T6" fmla="*/ 57 w 339"/>
                  <a:gd name="T7" fmla="*/ 102 h 176"/>
                  <a:gd name="T8" fmla="*/ 66 w 339"/>
                  <a:gd name="T9" fmla="*/ 99 h 176"/>
                  <a:gd name="T10" fmla="*/ 66 w 339"/>
                  <a:gd name="T11" fmla="*/ 99 h 176"/>
                  <a:gd name="T12" fmla="*/ 72 w 339"/>
                  <a:gd name="T13" fmla="*/ 105 h 176"/>
                  <a:gd name="T14" fmla="*/ 72 w 339"/>
                  <a:gd name="T15" fmla="*/ 105 h 176"/>
                  <a:gd name="T16" fmla="*/ 83 w 339"/>
                  <a:gd name="T17" fmla="*/ 144 h 176"/>
                  <a:gd name="T18" fmla="*/ 166 w 339"/>
                  <a:gd name="T19" fmla="*/ 12 h 176"/>
                  <a:gd name="T20" fmla="*/ 176 w 339"/>
                  <a:gd name="T21" fmla="*/ 7 h 176"/>
                  <a:gd name="T22" fmla="*/ 176 w 339"/>
                  <a:gd name="T23" fmla="*/ 7 h 176"/>
                  <a:gd name="T24" fmla="*/ 182 w 339"/>
                  <a:gd name="T25" fmla="*/ 16 h 176"/>
                  <a:gd name="T26" fmla="*/ 182 w 339"/>
                  <a:gd name="T27" fmla="*/ 16 h 176"/>
                  <a:gd name="T28" fmla="*/ 181 w 339"/>
                  <a:gd name="T29" fmla="*/ 99 h 176"/>
                  <a:gd name="T30" fmla="*/ 221 w 339"/>
                  <a:gd name="T31" fmla="*/ 59 h 176"/>
                  <a:gd name="T32" fmla="*/ 228 w 339"/>
                  <a:gd name="T33" fmla="*/ 57 h 176"/>
                  <a:gd name="T34" fmla="*/ 228 w 339"/>
                  <a:gd name="T35" fmla="*/ 57 h 176"/>
                  <a:gd name="T36" fmla="*/ 234 w 339"/>
                  <a:gd name="T37" fmla="*/ 61 h 176"/>
                  <a:gd name="T38" fmla="*/ 234 w 339"/>
                  <a:gd name="T39" fmla="*/ 61 h 176"/>
                  <a:gd name="T40" fmla="*/ 246 w 339"/>
                  <a:gd name="T41" fmla="*/ 84 h 176"/>
                  <a:gd name="T42" fmla="*/ 322 w 339"/>
                  <a:gd name="T43" fmla="*/ 5 h 176"/>
                  <a:gd name="T44" fmla="*/ 335 w 339"/>
                  <a:gd name="T45" fmla="*/ 4 h 176"/>
                  <a:gd name="T46" fmla="*/ 335 w 339"/>
                  <a:gd name="T47" fmla="*/ 4 h 176"/>
                  <a:gd name="T48" fmla="*/ 335 w 339"/>
                  <a:gd name="T49" fmla="*/ 18 h 176"/>
                  <a:gd name="T50" fmla="*/ 335 w 339"/>
                  <a:gd name="T51" fmla="*/ 18 h 176"/>
                  <a:gd name="T52" fmla="*/ 251 w 339"/>
                  <a:gd name="T53" fmla="*/ 106 h 176"/>
                  <a:gd name="T54" fmla="*/ 243 w 339"/>
                  <a:gd name="T55" fmla="*/ 110 h 176"/>
                  <a:gd name="T56" fmla="*/ 243 w 339"/>
                  <a:gd name="T57" fmla="*/ 110 h 176"/>
                  <a:gd name="T58" fmla="*/ 236 w 339"/>
                  <a:gd name="T59" fmla="*/ 106 h 176"/>
                  <a:gd name="T60" fmla="*/ 236 w 339"/>
                  <a:gd name="T61" fmla="*/ 106 h 176"/>
                  <a:gd name="T62" fmla="*/ 224 w 339"/>
                  <a:gd name="T63" fmla="*/ 81 h 176"/>
                  <a:gd name="T64" fmla="*/ 177 w 339"/>
                  <a:gd name="T65" fmla="*/ 126 h 176"/>
                  <a:gd name="T66" fmla="*/ 168 w 339"/>
                  <a:gd name="T67" fmla="*/ 127 h 176"/>
                  <a:gd name="T68" fmla="*/ 168 w 339"/>
                  <a:gd name="T69" fmla="*/ 127 h 176"/>
                  <a:gd name="T70" fmla="*/ 163 w 339"/>
                  <a:gd name="T71" fmla="*/ 119 h 176"/>
                  <a:gd name="T72" fmla="*/ 163 w 339"/>
                  <a:gd name="T73" fmla="*/ 119 h 176"/>
                  <a:gd name="T74" fmla="*/ 164 w 339"/>
                  <a:gd name="T75" fmla="*/ 49 h 176"/>
                  <a:gd name="T76" fmla="*/ 88 w 339"/>
                  <a:gd name="T77" fmla="*/ 171 h 176"/>
                  <a:gd name="T78" fmla="*/ 79 w 339"/>
                  <a:gd name="T79" fmla="*/ 176 h 176"/>
                  <a:gd name="T80" fmla="*/ 79 w 339"/>
                  <a:gd name="T81" fmla="*/ 176 h 176"/>
                  <a:gd name="T82" fmla="*/ 71 w 339"/>
                  <a:gd name="T83" fmla="*/ 170 h 176"/>
                  <a:gd name="T84" fmla="*/ 71 w 339"/>
                  <a:gd name="T85" fmla="*/ 170 h 176"/>
                  <a:gd name="T86" fmla="*/ 59 w 339"/>
                  <a:gd name="T87" fmla="*/ 126 h 176"/>
                  <a:gd name="T88" fmla="*/ 16 w 339"/>
                  <a:gd name="T89" fmla="*/ 170 h 176"/>
                  <a:gd name="T90" fmla="*/ 16 w 339"/>
                  <a:gd name="T91" fmla="*/ 170 h 176"/>
                  <a:gd name="T92" fmla="*/ 7 w 339"/>
                  <a:gd name="T93" fmla="*/ 172 h 176"/>
                  <a:gd name="T94" fmla="*/ 7 w 339"/>
                  <a:gd name="T95" fmla="*/ 172 h 176"/>
                  <a:gd name="T96" fmla="*/ 3 w 339"/>
                  <a:gd name="T97" fmla="*/ 1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9" h="176">
                    <a:moveTo>
                      <a:pt x="3" y="169"/>
                    </a:moveTo>
                    <a:cubicBezTo>
                      <a:pt x="0" y="166"/>
                      <a:pt x="0" y="159"/>
                      <a:pt x="4" y="155"/>
                    </a:cubicBezTo>
                    <a:cubicBezTo>
                      <a:pt x="4" y="155"/>
                      <a:pt x="4" y="155"/>
                      <a:pt x="4" y="155"/>
                    </a:cubicBezTo>
                    <a:cubicBezTo>
                      <a:pt x="57" y="102"/>
                      <a:pt x="57" y="102"/>
                      <a:pt x="57" y="102"/>
                    </a:cubicBezTo>
                    <a:cubicBezTo>
                      <a:pt x="60" y="99"/>
                      <a:pt x="63" y="98"/>
                      <a:pt x="66" y="99"/>
                    </a:cubicBezTo>
                    <a:cubicBezTo>
                      <a:pt x="66" y="99"/>
                      <a:pt x="66" y="99"/>
                      <a:pt x="66" y="99"/>
                    </a:cubicBezTo>
                    <a:cubicBezTo>
                      <a:pt x="69" y="100"/>
                      <a:pt x="71" y="102"/>
                      <a:pt x="72" y="105"/>
                    </a:cubicBezTo>
                    <a:cubicBezTo>
                      <a:pt x="72" y="105"/>
                      <a:pt x="72" y="105"/>
                      <a:pt x="72" y="105"/>
                    </a:cubicBezTo>
                    <a:cubicBezTo>
                      <a:pt x="83" y="144"/>
                      <a:pt x="83" y="144"/>
                      <a:pt x="83" y="144"/>
                    </a:cubicBezTo>
                    <a:cubicBezTo>
                      <a:pt x="166" y="12"/>
                      <a:pt x="166" y="12"/>
                      <a:pt x="166" y="12"/>
                    </a:cubicBezTo>
                    <a:cubicBezTo>
                      <a:pt x="168" y="8"/>
                      <a:pt x="172" y="6"/>
                      <a:pt x="176" y="7"/>
                    </a:cubicBezTo>
                    <a:cubicBezTo>
                      <a:pt x="176" y="7"/>
                      <a:pt x="176" y="7"/>
                      <a:pt x="176" y="7"/>
                    </a:cubicBezTo>
                    <a:cubicBezTo>
                      <a:pt x="180" y="8"/>
                      <a:pt x="182" y="12"/>
                      <a:pt x="182" y="16"/>
                    </a:cubicBezTo>
                    <a:cubicBezTo>
                      <a:pt x="182" y="16"/>
                      <a:pt x="182" y="16"/>
                      <a:pt x="182" y="16"/>
                    </a:cubicBezTo>
                    <a:cubicBezTo>
                      <a:pt x="181" y="99"/>
                      <a:pt x="181" y="99"/>
                      <a:pt x="181" y="99"/>
                    </a:cubicBezTo>
                    <a:cubicBezTo>
                      <a:pt x="221" y="59"/>
                      <a:pt x="221" y="59"/>
                      <a:pt x="221" y="59"/>
                    </a:cubicBezTo>
                    <a:cubicBezTo>
                      <a:pt x="223" y="57"/>
                      <a:pt x="226" y="57"/>
                      <a:pt x="228" y="57"/>
                    </a:cubicBezTo>
                    <a:cubicBezTo>
                      <a:pt x="228" y="57"/>
                      <a:pt x="228" y="57"/>
                      <a:pt x="228" y="57"/>
                    </a:cubicBezTo>
                    <a:cubicBezTo>
                      <a:pt x="231" y="58"/>
                      <a:pt x="233" y="59"/>
                      <a:pt x="234" y="61"/>
                    </a:cubicBezTo>
                    <a:cubicBezTo>
                      <a:pt x="234" y="61"/>
                      <a:pt x="234" y="61"/>
                      <a:pt x="234" y="61"/>
                    </a:cubicBezTo>
                    <a:cubicBezTo>
                      <a:pt x="246" y="84"/>
                      <a:pt x="246" y="84"/>
                      <a:pt x="246" y="84"/>
                    </a:cubicBezTo>
                    <a:cubicBezTo>
                      <a:pt x="322" y="5"/>
                      <a:pt x="322" y="5"/>
                      <a:pt x="322" y="5"/>
                    </a:cubicBezTo>
                    <a:cubicBezTo>
                      <a:pt x="326" y="1"/>
                      <a:pt x="331" y="0"/>
                      <a:pt x="335" y="4"/>
                    </a:cubicBezTo>
                    <a:cubicBezTo>
                      <a:pt x="335" y="4"/>
                      <a:pt x="335" y="4"/>
                      <a:pt x="335" y="4"/>
                    </a:cubicBezTo>
                    <a:cubicBezTo>
                      <a:pt x="339" y="8"/>
                      <a:pt x="339" y="14"/>
                      <a:pt x="335" y="18"/>
                    </a:cubicBezTo>
                    <a:cubicBezTo>
                      <a:pt x="335" y="18"/>
                      <a:pt x="335" y="18"/>
                      <a:pt x="335" y="18"/>
                    </a:cubicBezTo>
                    <a:cubicBezTo>
                      <a:pt x="251" y="106"/>
                      <a:pt x="251" y="106"/>
                      <a:pt x="251" y="106"/>
                    </a:cubicBezTo>
                    <a:cubicBezTo>
                      <a:pt x="249" y="109"/>
                      <a:pt x="246" y="110"/>
                      <a:pt x="243" y="110"/>
                    </a:cubicBezTo>
                    <a:cubicBezTo>
                      <a:pt x="243" y="110"/>
                      <a:pt x="243" y="110"/>
                      <a:pt x="243" y="110"/>
                    </a:cubicBezTo>
                    <a:cubicBezTo>
                      <a:pt x="240" y="110"/>
                      <a:pt x="238" y="108"/>
                      <a:pt x="236" y="106"/>
                    </a:cubicBezTo>
                    <a:cubicBezTo>
                      <a:pt x="236" y="106"/>
                      <a:pt x="236" y="106"/>
                      <a:pt x="236" y="106"/>
                    </a:cubicBezTo>
                    <a:cubicBezTo>
                      <a:pt x="224" y="81"/>
                      <a:pt x="224" y="81"/>
                      <a:pt x="224" y="81"/>
                    </a:cubicBezTo>
                    <a:cubicBezTo>
                      <a:pt x="177" y="126"/>
                      <a:pt x="177" y="126"/>
                      <a:pt x="177" y="126"/>
                    </a:cubicBezTo>
                    <a:cubicBezTo>
                      <a:pt x="174" y="128"/>
                      <a:pt x="171" y="129"/>
                      <a:pt x="168" y="127"/>
                    </a:cubicBezTo>
                    <a:cubicBezTo>
                      <a:pt x="168" y="127"/>
                      <a:pt x="168" y="127"/>
                      <a:pt x="168" y="127"/>
                    </a:cubicBezTo>
                    <a:cubicBezTo>
                      <a:pt x="165" y="126"/>
                      <a:pt x="163" y="123"/>
                      <a:pt x="163" y="119"/>
                    </a:cubicBezTo>
                    <a:cubicBezTo>
                      <a:pt x="163" y="119"/>
                      <a:pt x="163" y="119"/>
                      <a:pt x="163" y="119"/>
                    </a:cubicBezTo>
                    <a:cubicBezTo>
                      <a:pt x="164" y="49"/>
                      <a:pt x="164" y="49"/>
                      <a:pt x="164" y="49"/>
                    </a:cubicBezTo>
                    <a:cubicBezTo>
                      <a:pt x="88" y="171"/>
                      <a:pt x="88" y="171"/>
                      <a:pt x="88" y="171"/>
                    </a:cubicBezTo>
                    <a:cubicBezTo>
                      <a:pt x="86" y="174"/>
                      <a:pt x="82" y="176"/>
                      <a:pt x="79" y="176"/>
                    </a:cubicBezTo>
                    <a:cubicBezTo>
                      <a:pt x="79" y="176"/>
                      <a:pt x="79" y="176"/>
                      <a:pt x="79" y="176"/>
                    </a:cubicBezTo>
                    <a:cubicBezTo>
                      <a:pt x="75" y="176"/>
                      <a:pt x="72" y="173"/>
                      <a:pt x="71" y="170"/>
                    </a:cubicBezTo>
                    <a:cubicBezTo>
                      <a:pt x="71" y="170"/>
                      <a:pt x="71" y="170"/>
                      <a:pt x="71" y="170"/>
                    </a:cubicBezTo>
                    <a:cubicBezTo>
                      <a:pt x="59" y="126"/>
                      <a:pt x="59" y="126"/>
                      <a:pt x="59" y="126"/>
                    </a:cubicBezTo>
                    <a:cubicBezTo>
                      <a:pt x="16" y="170"/>
                      <a:pt x="16" y="170"/>
                      <a:pt x="16" y="170"/>
                    </a:cubicBezTo>
                    <a:cubicBezTo>
                      <a:pt x="16" y="170"/>
                      <a:pt x="16" y="170"/>
                      <a:pt x="16" y="170"/>
                    </a:cubicBezTo>
                    <a:cubicBezTo>
                      <a:pt x="14" y="172"/>
                      <a:pt x="10" y="173"/>
                      <a:pt x="7" y="172"/>
                    </a:cubicBezTo>
                    <a:cubicBezTo>
                      <a:pt x="7" y="172"/>
                      <a:pt x="7" y="172"/>
                      <a:pt x="7" y="172"/>
                    </a:cubicBezTo>
                    <a:cubicBezTo>
                      <a:pt x="6" y="172"/>
                      <a:pt x="4" y="171"/>
                      <a:pt x="3" y="16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sp>
        <p:nvSpPr>
          <p:cNvPr id="38" name="矩形 37"/>
          <p:cNvSpPr/>
          <p:nvPr/>
        </p:nvSpPr>
        <p:spPr>
          <a:xfrm>
            <a:off x="4788024" y="1352388"/>
            <a:ext cx="2795925" cy="369332"/>
          </a:xfrm>
          <a:prstGeom prst="rect">
            <a:avLst/>
          </a:prstGeom>
          <a:noFill/>
        </p:spPr>
        <p:txBody>
          <a:bodyPr wrap="square">
            <a:spAutoFit/>
          </a:bodyPr>
          <a:lstStyle/>
          <a:p>
            <a:r>
              <a:rPr lang="zh-CN" altLang="en-US" b="1" dirty="0">
                <a:solidFill>
                  <a:schemeClr val="accent6">
                    <a:lumMod val="75000"/>
                  </a:schemeClr>
                </a:solidFill>
                <a:latin typeface="黑体" panose="02010609060101010101" pitchFamily="49" charset="-122"/>
                <a:ea typeface="黑体" panose="02010609060101010101" pitchFamily="49" charset="-122"/>
              </a:rPr>
              <a:t>形态矩阵</a:t>
            </a:r>
            <a:endParaRPr lang="zh-CN" altLang="en-US" b="1" dirty="0">
              <a:solidFill>
                <a:schemeClr val="accent6">
                  <a:lumMod val="75000"/>
                </a:schemeClr>
              </a:solidFill>
              <a:latin typeface="黑体" panose="02010609060101010101" pitchFamily="49" charset="-122"/>
              <a:ea typeface="黑体" panose="02010609060101010101" pitchFamily="49" charset="-122"/>
            </a:endParaRPr>
          </a:p>
        </p:txBody>
      </p:sp>
      <p:sp>
        <p:nvSpPr>
          <p:cNvPr id="39" name="矩形 38"/>
          <p:cNvSpPr/>
          <p:nvPr/>
        </p:nvSpPr>
        <p:spPr>
          <a:xfrm>
            <a:off x="0" y="366036"/>
            <a:ext cx="3203848" cy="523220"/>
          </a:xfrm>
          <a:prstGeom prst="rect">
            <a:avLst/>
          </a:prstGeom>
        </p:spPr>
        <p:txBody>
          <a:bodyPr wrap="square">
            <a:spAutoFit/>
          </a:bodyPr>
          <a:lstStyle/>
          <a:p>
            <a:pPr>
              <a:defRPr/>
            </a:pPr>
            <a:r>
              <a:rPr lang="zh-CN" altLang="en-US" sz="2800" b="1" dirty="0">
                <a:solidFill>
                  <a:schemeClr val="bg1"/>
                </a:solidFill>
              </a:rPr>
              <a:t>基本的决策工具</a:t>
            </a:r>
            <a:endParaRPr lang="zh-CN" altLang="en-US" sz="2800" b="1" dirty="0">
              <a:solidFill>
                <a:schemeClr val="bg1"/>
              </a:solidFill>
            </a:endParaRPr>
          </a:p>
        </p:txBody>
      </p:sp>
      <p:pic>
        <p:nvPicPr>
          <p:cNvPr id="37" name="图片 36"/>
          <p:cNvPicPr>
            <a:picLocks noChangeAspect="1"/>
          </p:cNvPicPr>
          <p:nvPr/>
        </p:nvPicPr>
        <p:blipFill>
          <a:blip r:embed="rId1"/>
          <a:stretch>
            <a:fillRect/>
          </a:stretch>
        </p:blipFill>
        <p:spPr>
          <a:xfrm>
            <a:off x="5075755" y="1861763"/>
            <a:ext cx="3208621" cy="2526789"/>
          </a:xfrm>
          <a:prstGeom prst="rect">
            <a:avLst/>
          </a:prstGeom>
        </p:spPr>
      </p:pic>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0-#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750" fill="hold"/>
                                        <p:tgtEl>
                                          <p:spTgt spid="36"/>
                                        </p:tgtEl>
                                        <p:attrNameLst>
                                          <p:attrName>ppt_x</p:attrName>
                                        </p:attrNameLst>
                                      </p:cBhvr>
                                      <p:tavLst>
                                        <p:tav tm="0">
                                          <p:val>
                                            <p:strVal val="0-#ppt_w/2"/>
                                          </p:val>
                                        </p:tav>
                                        <p:tav tm="100000">
                                          <p:val>
                                            <p:strVal val="#ppt_x"/>
                                          </p:val>
                                        </p:tav>
                                      </p:tavLst>
                                    </p:anim>
                                    <p:anim calcmode="lin" valueType="num">
                                      <p:cBhvr additive="base">
                                        <p:cTn id="13" dur="750" fill="hold"/>
                                        <p:tgtEl>
                                          <p:spTgt spid="36"/>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750" fill="hold"/>
                                        <p:tgtEl>
                                          <p:spTgt spid="3"/>
                                        </p:tgtEl>
                                        <p:attrNameLst>
                                          <p:attrName>ppt_x</p:attrName>
                                        </p:attrNameLst>
                                      </p:cBhvr>
                                      <p:tavLst>
                                        <p:tav tm="0">
                                          <p:val>
                                            <p:strVal val="0-#ppt_w/2"/>
                                          </p:val>
                                        </p:tav>
                                        <p:tav tm="100000">
                                          <p:val>
                                            <p:strVal val="#ppt_x"/>
                                          </p:val>
                                        </p:tav>
                                      </p:tavLst>
                                    </p:anim>
                                    <p:anim calcmode="lin" valueType="num">
                                      <p:cBhvr additive="base">
                                        <p:cTn id="17" dur="750" fill="hold"/>
                                        <p:tgtEl>
                                          <p:spTgt spid="3"/>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16399" y="1005029"/>
            <a:ext cx="2108156" cy="3469395"/>
            <a:chOff x="3203575" y="4113213"/>
            <a:chExt cx="1331913" cy="2205038"/>
          </a:xfrm>
        </p:grpSpPr>
        <p:sp>
          <p:nvSpPr>
            <p:cNvPr id="8" name="Freeform 190"/>
            <p:cNvSpPr/>
            <p:nvPr/>
          </p:nvSpPr>
          <p:spPr bwMode="auto">
            <a:xfrm>
              <a:off x="3508375" y="4387851"/>
              <a:ext cx="153988" cy="130175"/>
            </a:xfrm>
            <a:custGeom>
              <a:avLst/>
              <a:gdLst>
                <a:gd name="T0" fmla="*/ 14 w 41"/>
                <a:gd name="T1" fmla="*/ 33 h 35"/>
                <a:gd name="T2" fmla="*/ 21 w 41"/>
                <a:gd name="T3" fmla="*/ 34 h 35"/>
                <a:gd name="T4" fmla="*/ 34 w 41"/>
                <a:gd name="T5" fmla="*/ 31 h 35"/>
                <a:gd name="T6" fmla="*/ 41 w 41"/>
                <a:gd name="T7" fmla="*/ 25 h 35"/>
                <a:gd name="T8" fmla="*/ 41 w 41"/>
                <a:gd name="T9" fmla="*/ 4 h 35"/>
                <a:gd name="T10" fmla="*/ 2 w 41"/>
                <a:gd name="T11" fmla="*/ 0 h 35"/>
                <a:gd name="T12" fmla="*/ 0 w 41"/>
                <a:gd name="T13" fmla="*/ 12 h 35"/>
                <a:gd name="T14" fmla="*/ 14 w 41"/>
                <a:gd name="T15" fmla="*/ 33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5">
                  <a:moveTo>
                    <a:pt x="14" y="33"/>
                  </a:moveTo>
                  <a:cubicBezTo>
                    <a:pt x="14" y="33"/>
                    <a:pt x="19" y="32"/>
                    <a:pt x="21" y="34"/>
                  </a:cubicBezTo>
                  <a:cubicBezTo>
                    <a:pt x="21" y="34"/>
                    <a:pt x="31" y="35"/>
                    <a:pt x="34" y="31"/>
                  </a:cubicBezTo>
                  <a:cubicBezTo>
                    <a:pt x="37" y="27"/>
                    <a:pt x="41" y="25"/>
                    <a:pt x="41" y="25"/>
                  </a:cubicBezTo>
                  <a:cubicBezTo>
                    <a:pt x="41" y="4"/>
                    <a:pt x="41" y="4"/>
                    <a:pt x="41" y="4"/>
                  </a:cubicBezTo>
                  <a:cubicBezTo>
                    <a:pt x="41" y="4"/>
                    <a:pt x="21" y="20"/>
                    <a:pt x="2" y="0"/>
                  </a:cubicBezTo>
                  <a:cubicBezTo>
                    <a:pt x="2" y="0"/>
                    <a:pt x="1" y="9"/>
                    <a:pt x="0" y="12"/>
                  </a:cubicBezTo>
                  <a:cubicBezTo>
                    <a:pt x="0" y="12"/>
                    <a:pt x="5" y="32"/>
                    <a:pt x="14" y="33"/>
                  </a:cubicBezTo>
                  <a:close/>
                </a:path>
              </a:pathLst>
            </a:custGeom>
            <a:solidFill>
              <a:srgbClr val="D69B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9" name="Freeform 191"/>
            <p:cNvSpPr/>
            <p:nvPr/>
          </p:nvSpPr>
          <p:spPr bwMode="auto">
            <a:xfrm>
              <a:off x="3489325" y="4151313"/>
              <a:ext cx="220663" cy="311150"/>
            </a:xfrm>
            <a:custGeom>
              <a:avLst/>
              <a:gdLst>
                <a:gd name="T0" fmla="*/ 3 w 59"/>
                <a:gd name="T1" fmla="*/ 33 h 83"/>
                <a:gd name="T2" fmla="*/ 0 w 59"/>
                <a:gd name="T3" fmla="*/ 43 h 83"/>
                <a:gd name="T4" fmla="*/ 1 w 59"/>
                <a:gd name="T5" fmla="*/ 52 h 83"/>
                <a:gd name="T6" fmla="*/ 4 w 59"/>
                <a:gd name="T7" fmla="*/ 52 h 83"/>
                <a:gd name="T8" fmla="*/ 5 w 59"/>
                <a:gd name="T9" fmla="*/ 63 h 83"/>
                <a:gd name="T10" fmla="*/ 19 w 59"/>
                <a:gd name="T11" fmla="*/ 81 h 83"/>
                <a:gd name="T12" fmla="*/ 33 w 59"/>
                <a:gd name="T13" fmla="*/ 81 h 83"/>
                <a:gd name="T14" fmla="*/ 50 w 59"/>
                <a:gd name="T15" fmla="*/ 64 h 83"/>
                <a:gd name="T16" fmla="*/ 51 w 59"/>
                <a:gd name="T17" fmla="*/ 58 h 83"/>
                <a:gd name="T18" fmla="*/ 54 w 59"/>
                <a:gd name="T19" fmla="*/ 58 h 83"/>
                <a:gd name="T20" fmla="*/ 57 w 59"/>
                <a:gd name="T21" fmla="*/ 49 h 83"/>
                <a:gd name="T22" fmla="*/ 57 w 59"/>
                <a:gd name="T23" fmla="*/ 39 h 83"/>
                <a:gd name="T24" fmla="*/ 57 w 59"/>
                <a:gd name="T25" fmla="*/ 27 h 83"/>
                <a:gd name="T26" fmla="*/ 35 w 59"/>
                <a:gd name="T27" fmla="*/ 2 h 83"/>
                <a:gd name="T28" fmla="*/ 6 w 59"/>
                <a:gd name="T29" fmla="*/ 22 h 83"/>
                <a:gd name="T30" fmla="*/ 3 w 59"/>
                <a:gd name="T31"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 h="83">
                  <a:moveTo>
                    <a:pt x="3" y="33"/>
                  </a:moveTo>
                  <a:cubicBezTo>
                    <a:pt x="3" y="33"/>
                    <a:pt x="0" y="41"/>
                    <a:pt x="0" y="43"/>
                  </a:cubicBezTo>
                  <a:cubicBezTo>
                    <a:pt x="1" y="45"/>
                    <a:pt x="1" y="52"/>
                    <a:pt x="1" y="52"/>
                  </a:cubicBezTo>
                  <a:cubicBezTo>
                    <a:pt x="2" y="52"/>
                    <a:pt x="4" y="52"/>
                    <a:pt x="4" y="52"/>
                  </a:cubicBezTo>
                  <a:cubicBezTo>
                    <a:pt x="4" y="52"/>
                    <a:pt x="4" y="62"/>
                    <a:pt x="5" y="63"/>
                  </a:cubicBezTo>
                  <a:cubicBezTo>
                    <a:pt x="6" y="65"/>
                    <a:pt x="13" y="79"/>
                    <a:pt x="19" y="81"/>
                  </a:cubicBezTo>
                  <a:cubicBezTo>
                    <a:pt x="24" y="83"/>
                    <a:pt x="29" y="83"/>
                    <a:pt x="33" y="81"/>
                  </a:cubicBezTo>
                  <a:cubicBezTo>
                    <a:pt x="37" y="80"/>
                    <a:pt x="48" y="67"/>
                    <a:pt x="50" y="64"/>
                  </a:cubicBezTo>
                  <a:cubicBezTo>
                    <a:pt x="51" y="62"/>
                    <a:pt x="51" y="58"/>
                    <a:pt x="51" y="58"/>
                  </a:cubicBezTo>
                  <a:cubicBezTo>
                    <a:pt x="51" y="58"/>
                    <a:pt x="54" y="59"/>
                    <a:pt x="54" y="58"/>
                  </a:cubicBezTo>
                  <a:cubicBezTo>
                    <a:pt x="55" y="57"/>
                    <a:pt x="56" y="52"/>
                    <a:pt x="57" y="49"/>
                  </a:cubicBezTo>
                  <a:cubicBezTo>
                    <a:pt x="59" y="46"/>
                    <a:pt x="57" y="39"/>
                    <a:pt x="57" y="39"/>
                  </a:cubicBezTo>
                  <a:cubicBezTo>
                    <a:pt x="57" y="39"/>
                    <a:pt x="57" y="29"/>
                    <a:pt x="57" y="27"/>
                  </a:cubicBezTo>
                  <a:cubicBezTo>
                    <a:pt x="58" y="25"/>
                    <a:pt x="55" y="3"/>
                    <a:pt x="35" y="2"/>
                  </a:cubicBezTo>
                  <a:cubicBezTo>
                    <a:pt x="15" y="0"/>
                    <a:pt x="10" y="12"/>
                    <a:pt x="6" y="22"/>
                  </a:cubicBezTo>
                  <a:cubicBezTo>
                    <a:pt x="6" y="22"/>
                    <a:pt x="4" y="30"/>
                    <a:pt x="3" y="33"/>
                  </a:cubicBezTo>
                  <a:close/>
                </a:path>
              </a:pathLst>
            </a:custGeom>
            <a:solidFill>
              <a:srgbClr val="F2C2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0" name="Freeform 192"/>
            <p:cNvSpPr/>
            <p:nvPr/>
          </p:nvSpPr>
          <p:spPr bwMode="auto">
            <a:xfrm>
              <a:off x="3489325" y="4176713"/>
              <a:ext cx="220663" cy="285750"/>
            </a:xfrm>
            <a:custGeom>
              <a:avLst/>
              <a:gdLst>
                <a:gd name="T0" fmla="*/ 57 w 59"/>
                <a:gd name="T1" fmla="*/ 32 h 76"/>
                <a:gd name="T2" fmla="*/ 57 w 59"/>
                <a:gd name="T3" fmla="*/ 20 h 76"/>
                <a:gd name="T4" fmla="*/ 50 w 59"/>
                <a:gd name="T5" fmla="*/ 2 h 76"/>
                <a:gd name="T6" fmla="*/ 42 w 59"/>
                <a:gd name="T7" fmla="*/ 4 h 76"/>
                <a:gd name="T8" fmla="*/ 42 w 59"/>
                <a:gd name="T9" fmla="*/ 30 h 76"/>
                <a:gd name="T10" fmla="*/ 43 w 59"/>
                <a:gd name="T11" fmla="*/ 39 h 76"/>
                <a:gd name="T12" fmla="*/ 44 w 59"/>
                <a:gd name="T13" fmla="*/ 51 h 76"/>
                <a:gd name="T14" fmla="*/ 34 w 59"/>
                <a:gd name="T15" fmla="*/ 64 h 76"/>
                <a:gd name="T16" fmla="*/ 31 w 59"/>
                <a:gd name="T17" fmla="*/ 72 h 76"/>
                <a:gd name="T18" fmla="*/ 19 w 59"/>
                <a:gd name="T19" fmla="*/ 71 h 76"/>
                <a:gd name="T20" fmla="*/ 8 w 59"/>
                <a:gd name="T21" fmla="*/ 52 h 76"/>
                <a:gd name="T22" fmla="*/ 12 w 59"/>
                <a:gd name="T23" fmla="*/ 50 h 76"/>
                <a:gd name="T24" fmla="*/ 9 w 59"/>
                <a:gd name="T25" fmla="*/ 45 h 76"/>
                <a:gd name="T26" fmla="*/ 11 w 59"/>
                <a:gd name="T27" fmla="*/ 34 h 76"/>
                <a:gd name="T28" fmla="*/ 14 w 59"/>
                <a:gd name="T29" fmla="*/ 27 h 76"/>
                <a:gd name="T30" fmla="*/ 17 w 59"/>
                <a:gd name="T31" fmla="*/ 19 h 76"/>
                <a:gd name="T32" fmla="*/ 18 w 59"/>
                <a:gd name="T33" fmla="*/ 5 h 76"/>
                <a:gd name="T34" fmla="*/ 16 w 59"/>
                <a:gd name="T35" fmla="*/ 0 h 76"/>
                <a:gd name="T36" fmla="*/ 6 w 59"/>
                <a:gd name="T37" fmla="*/ 15 h 76"/>
                <a:gd name="T38" fmla="*/ 3 w 59"/>
                <a:gd name="T39" fmla="*/ 26 h 76"/>
                <a:gd name="T40" fmla="*/ 0 w 59"/>
                <a:gd name="T41" fmla="*/ 36 h 76"/>
                <a:gd name="T42" fmla="*/ 1 w 59"/>
                <a:gd name="T43" fmla="*/ 45 h 76"/>
                <a:gd name="T44" fmla="*/ 4 w 59"/>
                <a:gd name="T45" fmla="*/ 45 h 76"/>
                <a:gd name="T46" fmla="*/ 5 w 59"/>
                <a:gd name="T47" fmla="*/ 56 h 76"/>
                <a:gd name="T48" fmla="*/ 19 w 59"/>
                <a:gd name="T49" fmla="*/ 74 h 76"/>
                <a:gd name="T50" fmla="*/ 33 w 59"/>
                <a:gd name="T51" fmla="*/ 74 h 76"/>
                <a:gd name="T52" fmla="*/ 50 w 59"/>
                <a:gd name="T53" fmla="*/ 57 h 76"/>
                <a:gd name="T54" fmla="*/ 51 w 59"/>
                <a:gd name="T55" fmla="*/ 51 h 76"/>
                <a:gd name="T56" fmla="*/ 54 w 59"/>
                <a:gd name="T57" fmla="*/ 51 h 76"/>
                <a:gd name="T58" fmla="*/ 57 w 59"/>
                <a:gd name="T59" fmla="*/ 42 h 76"/>
                <a:gd name="T60" fmla="*/ 57 w 59"/>
                <a:gd name="T61" fmla="*/ 3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 h="76">
                  <a:moveTo>
                    <a:pt x="57" y="32"/>
                  </a:moveTo>
                  <a:cubicBezTo>
                    <a:pt x="57" y="32"/>
                    <a:pt x="57" y="22"/>
                    <a:pt x="57" y="20"/>
                  </a:cubicBezTo>
                  <a:cubicBezTo>
                    <a:pt x="58" y="19"/>
                    <a:pt x="56" y="9"/>
                    <a:pt x="50" y="2"/>
                  </a:cubicBezTo>
                  <a:cubicBezTo>
                    <a:pt x="45" y="3"/>
                    <a:pt x="42" y="4"/>
                    <a:pt x="42" y="4"/>
                  </a:cubicBezTo>
                  <a:cubicBezTo>
                    <a:pt x="42" y="4"/>
                    <a:pt x="44" y="24"/>
                    <a:pt x="42" y="30"/>
                  </a:cubicBezTo>
                  <a:cubicBezTo>
                    <a:pt x="42" y="30"/>
                    <a:pt x="44" y="36"/>
                    <a:pt x="43" y="39"/>
                  </a:cubicBezTo>
                  <a:cubicBezTo>
                    <a:pt x="43" y="39"/>
                    <a:pt x="46" y="44"/>
                    <a:pt x="44" y="51"/>
                  </a:cubicBezTo>
                  <a:cubicBezTo>
                    <a:pt x="42" y="57"/>
                    <a:pt x="42" y="60"/>
                    <a:pt x="34" y="64"/>
                  </a:cubicBezTo>
                  <a:cubicBezTo>
                    <a:pt x="34" y="64"/>
                    <a:pt x="33" y="71"/>
                    <a:pt x="31" y="72"/>
                  </a:cubicBezTo>
                  <a:cubicBezTo>
                    <a:pt x="29" y="72"/>
                    <a:pt x="22" y="74"/>
                    <a:pt x="19" y="71"/>
                  </a:cubicBezTo>
                  <a:cubicBezTo>
                    <a:pt x="17" y="68"/>
                    <a:pt x="7" y="57"/>
                    <a:pt x="8" y="52"/>
                  </a:cubicBezTo>
                  <a:cubicBezTo>
                    <a:pt x="8" y="52"/>
                    <a:pt x="12" y="50"/>
                    <a:pt x="12" y="50"/>
                  </a:cubicBezTo>
                  <a:cubicBezTo>
                    <a:pt x="13" y="49"/>
                    <a:pt x="10" y="49"/>
                    <a:pt x="9" y="45"/>
                  </a:cubicBezTo>
                  <a:cubicBezTo>
                    <a:pt x="9" y="41"/>
                    <a:pt x="8" y="37"/>
                    <a:pt x="11" y="34"/>
                  </a:cubicBezTo>
                  <a:cubicBezTo>
                    <a:pt x="11" y="34"/>
                    <a:pt x="11" y="28"/>
                    <a:pt x="14" y="27"/>
                  </a:cubicBezTo>
                  <a:cubicBezTo>
                    <a:pt x="14" y="27"/>
                    <a:pt x="17" y="23"/>
                    <a:pt x="17" y="19"/>
                  </a:cubicBezTo>
                  <a:cubicBezTo>
                    <a:pt x="16" y="14"/>
                    <a:pt x="16" y="7"/>
                    <a:pt x="18" y="5"/>
                  </a:cubicBezTo>
                  <a:cubicBezTo>
                    <a:pt x="19" y="5"/>
                    <a:pt x="18" y="2"/>
                    <a:pt x="16" y="0"/>
                  </a:cubicBezTo>
                  <a:cubicBezTo>
                    <a:pt x="11" y="4"/>
                    <a:pt x="8" y="9"/>
                    <a:pt x="6" y="15"/>
                  </a:cubicBezTo>
                  <a:cubicBezTo>
                    <a:pt x="6" y="15"/>
                    <a:pt x="4" y="23"/>
                    <a:pt x="3" y="26"/>
                  </a:cubicBezTo>
                  <a:cubicBezTo>
                    <a:pt x="3" y="26"/>
                    <a:pt x="0" y="34"/>
                    <a:pt x="0" y="36"/>
                  </a:cubicBezTo>
                  <a:cubicBezTo>
                    <a:pt x="1" y="38"/>
                    <a:pt x="1" y="45"/>
                    <a:pt x="1" y="45"/>
                  </a:cubicBezTo>
                  <a:cubicBezTo>
                    <a:pt x="2" y="45"/>
                    <a:pt x="4" y="45"/>
                    <a:pt x="4" y="45"/>
                  </a:cubicBezTo>
                  <a:cubicBezTo>
                    <a:pt x="4" y="45"/>
                    <a:pt x="4" y="55"/>
                    <a:pt x="5" y="56"/>
                  </a:cubicBezTo>
                  <a:cubicBezTo>
                    <a:pt x="6" y="58"/>
                    <a:pt x="13" y="72"/>
                    <a:pt x="19" y="74"/>
                  </a:cubicBezTo>
                  <a:cubicBezTo>
                    <a:pt x="24" y="76"/>
                    <a:pt x="29" y="76"/>
                    <a:pt x="33" y="74"/>
                  </a:cubicBezTo>
                  <a:cubicBezTo>
                    <a:pt x="37" y="73"/>
                    <a:pt x="48" y="60"/>
                    <a:pt x="50" y="57"/>
                  </a:cubicBezTo>
                  <a:cubicBezTo>
                    <a:pt x="51" y="55"/>
                    <a:pt x="51" y="51"/>
                    <a:pt x="51" y="51"/>
                  </a:cubicBezTo>
                  <a:cubicBezTo>
                    <a:pt x="51" y="51"/>
                    <a:pt x="54" y="52"/>
                    <a:pt x="54" y="51"/>
                  </a:cubicBezTo>
                  <a:cubicBezTo>
                    <a:pt x="55" y="50"/>
                    <a:pt x="56" y="45"/>
                    <a:pt x="57" y="42"/>
                  </a:cubicBezTo>
                  <a:cubicBezTo>
                    <a:pt x="59" y="39"/>
                    <a:pt x="57" y="32"/>
                    <a:pt x="57" y="32"/>
                  </a:cubicBezTo>
                  <a:close/>
                </a:path>
              </a:pathLst>
            </a:custGeom>
            <a:solidFill>
              <a:srgbClr val="EBB2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1" name="Freeform 193"/>
            <p:cNvSpPr/>
            <p:nvPr/>
          </p:nvSpPr>
          <p:spPr bwMode="auto">
            <a:xfrm>
              <a:off x="3492500" y="4113213"/>
              <a:ext cx="228600" cy="236538"/>
            </a:xfrm>
            <a:custGeom>
              <a:avLst/>
              <a:gdLst>
                <a:gd name="T0" fmla="*/ 2 w 61"/>
                <a:gd name="T1" fmla="*/ 54 h 63"/>
                <a:gd name="T2" fmla="*/ 5 w 61"/>
                <a:gd name="T3" fmla="*/ 55 h 63"/>
                <a:gd name="T4" fmla="*/ 7 w 61"/>
                <a:gd name="T5" fmla="*/ 42 h 63"/>
                <a:gd name="T6" fmla="*/ 12 w 61"/>
                <a:gd name="T7" fmla="*/ 27 h 63"/>
                <a:gd name="T8" fmla="*/ 34 w 61"/>
                <a:gd name="T9" fmla="*/ 26 h 63"/>
                <a:gd name="T10" fmla="*/ 44 w 61"/>
                <a:gd name="T11" fmla="*/ 30 h 63"/>
                <a:gd name="T12" fmla="*/ 51 w 61"/>
                <a:gd name="T13" fmla="*/ 46 h 63"/>
                <a:gd name="T14" fmla="*/ 51 w 61"/>
                <a:gd name="T15" fmla="*/ 55 h 63"/>
                <a:gd name="T16" fmla="*/ 50 w 61"/>
                <a:gd name="T17" fmla="*/ 63 h 63"/>
                <a:gd name="T18" fmla="*/ 52 w 61"/>
                <a:gd name="T19" fmla="*/ 63 h 63"/>
                <a:gd name="T20" fmla="*/ 55 w 61"/>
                <a:gd name="T21" fmla="*/ 52 h 63"/>
                <a:gd name="T22" fmla="*/ 57 w 61"/>
                <a:gd name="T23" fmla="*/ 54 h 63"/>
                <a:gd name="T24" fmla="*/ 58 w 61"/>
                <a:gd name="T25" fmla="*/ 47 h 63"/>
                <a:gd name="T26" fmla="*/ 61 w 61"/>
                <a:gd name="T27" fmla="*/ 34 h 63"/>
                <a:gd name="T28" fmla="*/ 47 w 61"/>
                <a:gd name="T29" fmla="*/ 10 h 63"/>
                <a:gd name="T30" fmla="*/ 27 w 61"/>
                <a:gd name="T31" fmla="*/ 7 h 63"/>
                <a:gd name="T32" fmla="*/ 6 w 61"/>
                <a:gd name="T33" fmla="*/ 18 h 63"/>
                <a:gd name="T34" fmla="*/ 0 w 61"/>
                <a:gd name="T35" fmla="*/ 27 h 63"/>
                <a:gd name="T36" fmla="*/ 0 w 61"/>
                <a:gd name="T37" fmla="*/ 47 h 63"/>
                <a:gd name="T38" fmla="*/ 3 w 61"/>
                <a:gd name="T39" fmla="*/ 45 h 63"/>
                <a:gd name="T40" fmla="*/ 2 w 61"/>
                <a:gd name="T41"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3">
                  <a:moveTo>
                    <a:pt x="2" y="54"/>
                  </a:moveTo>
                  <a:cubicBezTo>
                    <a:pt x="5" y="55"/>
                    <a:pt x="5" y="55"/>
                    <a:pt x="5" y="55"/>
                  </a:cubicBezTo>
                  <a:cubicBezTo>
                    <a:pt x="5" y="55"/>
                    <a:pt x="6" y="44"/>
                    <a:pt x="7" y="42"/>
                  </a:cubicBezTo>
                  <a:cubicBezTo>
                    <a:pt x="8" y="39"/>
                    <a:pt x="13" y="28"/>
                    <a:pt x="12" y="27"/>
                  </a:cubicBezTo>
                  <a:cubicBezTo>
                    <a:pt x="12" y="27"/>
                    <a:pt x="28" y="24"/>
                    <a:pt x="34" y="26"/>
                  </a:cubicBezTo>
                  <a:cubicBezTo>
                    <a:pt x="34" y="26"/>
                    <a:pt x="43" y="29"/>
                    <a:pt x="44" y="30"/>
                  </a:cubicBezTo>
                  <a:cubicBezTo>
                    <a:pt x="46" y="31"/>
                    <a:pt x="49" y="38"/>
                    <a:pt x="51" y="46"/>
                  </a:cubicBezTo>
                  <a:cubicBezTo>
                    <a:pt x="51" y="46"/>
                    <a:pt x="51" y="53"/>
                    <a:pt x="51" y="55"/>
                  </a:cubicBezTo>
                  <a:cubicBezTo>
                    <a:pt x="50" y="57"/>
                    <a:pt x="50" y="63"/>
                    <a:pt x="50" y="63"/>
                  </a:cubicBezTo>
                  <a:cubicBezTo>
                    <a:pt x="52" y="63"/>
                    <a:pt x="52" y="63"/>
                    <a:pt x="52" y="63"/>
                  </a:cubicBezTo>
                  <a:cubicBezTo>
                    <a:pt x="52" y="63"/>
                    <a:pt x="53" y="54"/>
                    <a:pt x="55" y="52"/>
                  </a:cubicBezTo>
                  <a:cubicBezTo>
                    <a:pt x="57" y="51"/>
                    <a:pt x="57" y="54"/>
                    <a:pt x="57" y="54"/>
                  </a:cubicBezTo>
                  <a:cubicBezTo>
                    <a:pt x="57" y="54"/>
                    <a:pt x="58" y="49"/>
                    <a:pt x="58" y="47"/>
                  </a:cubicBezTo>
                  <a:cubicBezTo>
                    <a:pt x="59" y="44"/>
                    <a:pt x="61" y="34"/>
                    <a:pt x="61" y="34"/>
                  </a:cubicBezTo>
                  <a:cubicBezTo>
                    <a:pt x="61" y="34"/>
                    <a:pt x="57" y="20"/>
                    <a:pt x="47" y="10"/>
                  </a:cubicBezTo>
                  <a:cubicBezTo>
                    <a:pt x="37" y="0"/>
                    <a:pt x="27" y="7"/>
                    <a:pt x="27" y="7"/>
                  </a:cubicBezTo>
                  <a:cubicBezTo>
                    <a:pt x="27" y="7"/>
                    <a:pt x="16" y="6"/>
                    <a:pt x="6" y="18"/>
                  </a:cubicBezTo>
                  <a:cubicBezTo>
                    <a:pt x="6" y="18"/>
                    <a:pt x="1" y="25"/>
                    <a:pt x="0" y="27"/>
                  </a:cubicBezTo>
                  <a:cubicBezTo>
                    <a:pt x="0" y="27"/>
                    <a:pt x="0" y="44"/>
                    <a:pt x="0" y="47"/>
                  </a:cubicBezTo>
                  <a:cubicBezTo>
                    <a:pt x="0" y="47"/>
                    <a:pt x="2" y="45"/>
                    <a:pt x="3" y="45"/>
                  </a:cubicBezTo>
                  <a:cubicBezTo>
                    <a:pt x="3" y="46"/>
                    <a:pt x="2" y="53"/>
                    <a:pt x="2" y="53"/>
                  </a:cubicBezTo>
                </a:path>
              </a:pathLst>
            </a:custGeom>
            <a:solidFill>
              <a:srgbClr val="26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2" name="Freeform 194"/>
            <p:cNvSpPr/>
            <p:nvPr/>
          </p:nvSpPr>
          <p:spPr bwMode="auto">
            <a:xfrm>
              <a:off x="3294063" y="5148263"/>
              <a:ext cx="104775" cy="165100"/>
            </a:xfrm>
            <a:custGeom>
              <a:avLst/>
              <a:gdLst>
                <a:gd name="T0" fmla="*/ 1 w 28"/>
                <a:gd name="T1" fmla="*/ 0 h 44"/>
                <a:gd name="T2" fmla="*/ 1 w 28"/>
                <a:gd name="T3" fmla="*/ 36 h 44"/>
                <a:gd name="T4" fmla="*/ 28 w 28"/>
                <a:gd name="T5" fmla="*/ 44 h 44"/>
                <a:gd name="T6" fmla="*/ 14 w 28"/>
                <a:gd name="T7" fmla="*/ 0 h 44"/>
                <a:gd name="T8" fmla="*/ 1 w 28"/>
                <a:gd name="T9" fmla="*/ 0 h 44"/>
              </a:gdLst>
              <a:ahLst/>
              <a:cxnLst>
                <a:cxn ang="0">
                  <a:pos x="T0" y="T1"/>
                </a:cxn>
                <a:cxn ang="0">
                  <a:pos x="T2" y="T3"/>
                </a:cxn>
                <a:cxn ang="0">
                  <a:pos x="T4" y="T5"/>
                </a:cxn>
                <a:cxn ang="0">
                  <a:pos x="T6" y="T7"/>
                </a:cxn>
                <a:cxn ang="0">
                  <a:pos x="T8" y="T9"/>
                </a:cxn>
              </a:cxnLst>
              <a:rect l="0" t="0" r="r" b="b"/>
              <a:pathLst>
                <a:path w="28" h="44">
                  <a:moveTo>
                    <a:pt x="1" y="0"/>
                  </a:moveTo>
                  <a:cubicBezTo>
                    <a:pt x="1" y="0"/>
                    <a:pt x="0" y="32"/>
                    <a:pt x="1" y="36"/>
                  </a:cubicBezTo>
                  <a:cubicBezTo>
                    <a:pt x="3" y="41"/>
                    <a:pt x="28" y="44"/>
                    <a:pt x="28" y="44"/>
                  </a:cubicBezTo>
                  <a:cubicBezTo>
                    <a:pt x="14" y="0"/>
                    <a:pt x="14" y="0"/>
                    <a:pt x="14" y="0"/>
                  </a:cubicBez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3" name="Freeform 195"/>
            <p:cNvSpPr/>
            <p:nvPr/>
          </p:nvSpPr>
          <p:spPr bwMode="auto">
            <a:xfrm>
              <a:off x="3327400" y="5148263"/>
              <a:ext cx="79375" cy="120650"/>
            </a:xfrm>
            <a:custGeom>
              <a:avLst/>
              <a:gdLst>
                <a:gd name="T0" fmla="*/ 0 w 21"/>
                <a:gd name="T1" fmla="*/ 14 h 32"/>
                <a:gd name="T2" fmla="*/ 11 w 21"/>
                <a:gd name="T3" fmla="*/ 32 h 32"/>
                <a:gd name="T4" fmla="*/ 11 w 21"/>
                <a:gd name="T5" fmla="*/ 16 h 32"/>
                <a:gd name="T6" fmla="*/ 18 w 21"/>
                <a:gd name="T7" fmla="*/ 0 h 32"/>
                <a:gd name="T8" fmla="*/ 0 w 21"/>
                <a:gd name="T9" fmla="*/ 14 h 32"/>
              </a:gdLst>
              <a:ahLst/>
              <a:cxnLst>
                <a:cxn ang="0">
                  <a:pos x="T0" y="T1"/>
                </a:cxn>
                <a:cxn ang="0">
                  <a:pos x="T2" y="T3"/>
                </a:cxn>
                <a:cxn ang="0">
                  <a:pos x="T4" y="T5"/>
                </a:cxn>
                <a:cxn ang="0">
                  <a:pos x="T6" y="T7"/>
                </a:cxn>
                <a:cxn ang="0">
                  <a:pos x="T8" y="T9"/>
                </a:cxn>
              </a:cxnLst>
              <a:rect l="0" t="0" r="r" b="b"/>
              <a:pathLst>
                <a:path w="21" h="32">
                  <a:moveTo>
                    <a:pt x="0" y="14"/>
                  </a:moveTo>
                  <a:cubicBezTo>
                    <a:pt x="0" y="14"/>
                    <a:pt x="4" y="29"/>
                    <a:pt x="11" y="32"/>
                  </a:cubicBezTo>
                  <a:cubicBezTo>
                    <a:pt x="11" y="32"/>
                    <a:pt x="8" y="20"/>
                    <a:pt x="11" y="16"/>
                  </a:cubicBezTo>
                  <a:cubicBezTo>
                    <a:pt x="11" y="16"/>
                    <a:pt x="21" y="9"/>
                    <a:pt x="18" y="0"/>
                  </a:cubicBezTo>
                  <a:lnTo>
                    <a:pt x="0" y="14"/>
                  </a:lnTo>
                  <a:close/>
                </a:path>
              </a:pathLst>
            </a:custGeom>
            <a:solidFill>
              <a:srgbClr val="EBB2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4" name="Freeform 196"/>
            <p:cNvSpPr/>
            <p:nvPr/>
          </p:nvSpPr>
          <p:spPr bwMode="auto">
            <a:xfrm>
              <a:off x="3362325" y="4418013"/>
              <a:ext cx="457200" cy="749300"/>
            </a:xfrm>
            <a:custGeom>
              <a:avLst/>
              <a:gdLst>
                <a:gd name="T0" fmla="*/ 38 w 122"/>
                <a:gd name="T1" fmla="*/ 0 h 200"/>
                <a:gd name="T2" fmla="*/ 51 w 122"/>
                <a:gd name="T3" fmla="*/ 18 h 200"/>
                <a:gd name="T4" fmla="*/ 79 w 122"/>
                <a:gd name="T5" fmla="*/ 13 h 200"/>
                <a:gd name="T6" fmla="*/ 103 w 122"/>
                <a:gd name="T7" fmla="*/ 120 h 200"/>
                <a:gd name="T8" fmla="*/ 122 w 122"/>
                <a:gd name="T9" fmla="*/ 170 h 200"/>
                <a:gd name="T10" fmla="*/ 64 w 122"/>
                <a:gd name="T11" fmla="*/ 200 h 200"/>
                <a:gd name="T12" fmla="*/ 5 w 122"/>
                <a:gd name="T13" fmla="*/ 175 h 200"/>
                <a:gd name="T14" fmla="*/ 0 w 122"/>
                <a:gd name="T15" fmla="*/ 52 h 200"/>
                <a:gd name="T16" fmla="*/ 38 w 122"/>
                <a:gd name="T17"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200">
                  <a:moveTo>
                    <a:pt x="38" y="0"/>
                  </a:moveTo>
                  <a:cubicBezTo>
                    <a:pt x="38" y="0"/>
                    <a:pt x="45" y="17"/>
                    <a:pt x="51" y="18"/>
                  </a:cubicBezTo>
                  <a:cubicBezTo>
                    <a:pt x="51" y="18"/>
                    <a:pt x="66" y="23"/>
                    <a:pt x="79" y="13"/>
                  </a:cubicBezTo>
                  <a:cubicBezTo>
                    <a:pt x="103" y="120"/>
                    <a:pt x="103" y="120"/>
                    <a:pt x="103" y="120"/>
                  </a:cubicBezTo>
                  <a:cubicBezTo>
                    <a:pt x="122" y="170"/>
                    <a:pt x="122" y="170"/>
                    <a:pt x="122" y="170"/>
                  </a:cubicBezTo>
                  <a:cubicBezTo>
                    <a:pt x="64" y="200"/>
                    <a:pt x="64" y="200"/>
                    <a:pt x="64" y="200"/>
                  </a:cubicBezTo>
                  <a:cubicBezTo>
                    <a:pt x="5" y="175"/>
                    <a:pt x="5" y="175"/>
                    <a:pt x="5" y="175"/>
                  </a:cubicBezTo>
                  <a:cubicBezTo>
                    <a:pt x="0" y="52"/>
                    <a:pt x="0" y="52"/>
                    <a:pt x="0" y="52"/>
                  </a:cubicBezTo>
                  <a:lnTo>
                    <a:pt x="38" y="0"/>
                  </a:lnTo>
                  <a:close/>
                </a:path>
              </a:pathLst>
            </a:custGeom>
            <a:solidFill>
              <a:srgbClr val="F5F7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5" name="Freeform 197"/>
            <p:cNvSpPr/>
            <p:nvPr/>
          </p:nvSpPr>
          <p:spPr bwMode="auto">
            <a:xfrm>
              <a:off x="3349625" y="5021263"/>
              <a:ext cx="469900" cy="1131888"/>
            </a:xfrm>
            <a:custGeom>
              <a:avLst/>
              <a:gdLst>
                <a:gd name="T0" fmla="*/ 125 w 125"/>
                <a:gd name="T1" fmla="*/ 25 h 302"/>
                <a:gd name="T2" fmla="*/ 122 w 125"/>
                <a:gd name="T3" fmla="*/ 121 h 302"/>
                <a:gd name="T4" fmla="*/ 100 w 125"/>
                <a:gd name="T5" fmla="*/ 208 h 302"/>
                <a:gd name="T6" fmla="*/ 122 w 125"/>
                <a:gd name="T7" fmla="*/ 281 h 302"/>
                <a:gd name="T8" fmla="*/ 119 w 125"/>
                <a:gd name="T9" fmla="*/ 295 h 302"/>
                <a:gd name="T10" fmla="*/ 91 w 125"/>
                <a:gd name="T11" fmla="*/ 295 h 302"/>
                <a:gd name="T12" fmla="*/ 91 w 125"/>
                <a:gd name="T13" fmla="*/ 284 h 302"/>
                <a:gd name="T14" fmla="*/ 76 w 125"/>
                <a:gd name="T15" fmla="*/ 276 h 302"/>
                <a:gd name="T16" fmla="*/ 79 w 125"/>
                <a:gd name="T17" fmla="*/ 284 h 302"/>
                <a:gd name="T18" fmla="*/ 50 w 125"/>
                <a:gd name="T19" fmla="*/ 285 h 302"/>
                <a:gd name="T20" fmla="*/ 44 w 125"/>
                <a:gd name="T21" fmla="*/ 268 h 302"/>
                <a:gd name="T22" fmla="*/ 53 w 125"/>
                <a:gd name="T23" fmla="*/ 247 h 302"/>
                <a:gd name="T24" fmla="*/ 60 w 125"/>
                <a:gd name="T25" fmla="*/ 237 h 302"/>
                <a:gd name="T26" fmla="*/ 29 w 125"/>
                <a:gd name="T27" fmla="*/ 140 h 302"/>
                <a:gd name="T28" fmla="*/ 5 w 125"/>
                <a:gd name="T29" fmla="*/ 66 h 302"/>
                <a:gd name="T30" fmla="*/ 4 w 125"/>
                <a:gd name="T31" fmla="*/ 51 h 302"/>
                <a:gd name="T32" fmla="*/ 13 w 125"/>
                <a:gd name="T33" fmla="*/ 36 h 302"/>
                <a:gd name="T34" fmla="*/ 23 w 125"/>
                <a:gd name="T35" fmla="*/ 12 h 302"/>
                <a:gd name="T36" fmla="*/ 116 w 125"/>
                <a:gd name="T37" fmla="*/ 0 h 302"/>
                <a:gd name="T38" fmla="*/ 125 w 125"/>
                <a:gd name="T39" fmla="*/ 2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302">
                  <a:moveTo>
                    <a:pt x="125" y="25"/>
                  </a:moveTo>
                  <a:cubicBezTo>
                    <a:pt x="125" y="25"/>
                    <a:pt x="124" y="109"/>
                    <a:pt x="122" y="121"/>
                  </a:cubicBezTo>
                  <a:cubicBezTo>
                    <a:pt x="121" y="133"/>
                    <a:pt x="100" y="208"/>
                    <a:pt x="100" y="208"/>
                  </a:cubicBezTo>
                  <a:cubicBezTo>
                    <a:pt x="100" y="208"/>
                    <a:pt x="125" y="271"/>
                    <a:pt x="122" y="281"/>
                  </a:cubicBezTo>
                  <a:cubicBezTo>
                    <a:pt x="122" y="281"/>
                    <a:pt x="122" y="292"/>
                    <a:pt x="119" y="295"/>
                  </a:cubicBezTo>
                  <a:cubicBezTo>
                    <a:pt x="115" y="298"/>
                    <a:pt x="98" y="302"/>
                    <a:pt x="91" y="295"/>
                  </a:cubicBezTo>
                  <a:cubicBezTo>
                    <a:pt x="91" y="295"/>
                    <a:pt x="92" y="285"/>
                    <a:pt x="91" y="284"/>
                  </a:cubicBezTo>
                  <a:cubicBezTo>
                    <a:pt x="90" y="283"/>
                    <a:pt x="82" y="290"/>
                    <a:pt x="76" y="276"/>
                  </a:cubicBezTo>
                  <a:cubicBezTo>
                    <a:pt x="79" y="284"/>
                    <a:pt x="79" y="284"/>
                    <a:pt x="79" y="284"/>
                  </a:cubicBezTo>
                  <a:cubicBezTo>
                    <a:pt x="79" y="284"/>
                    <a:pt x="55" y="291"/>
                    <a:pt x="50" y="285"/>
                  </a:cubicBezTo>
                  <a:cubicBezTo>
                    <a:pt x="45" y="278"/>
                    <a:pt x="44" y="271"/>
                    <a:pt x="44" y="268"/>
                  </a:cubicBezTo>
                  <a:cubicBezTo>
                    <a:pt x="45" y="264"/>
                    <a:pt x="52" y="249"/>
                    <a:pt x="53" y="247"/>
                  </a:cubicBezTo>
                  <a:cubicBezTo>
                    <a:pt x="55" y="246"/>
                    <a:pt x="60" y="239"/>
                    <a:pt x="60" y="237"/>
                  </a:cubicBezTo>
                  <a:cubicBezTo>
                    <a:pt x="60" y="236"/>
                    <a:pt x="35" y="159"/>
                    <a:pt x="29" y="140"/>
                  </a:cubicBezTo>
                  <a:cubicBezTo>
                    <a:pt x="23" y="121"/>
                    <a:pt x="10" y="70"/>
                    <a:pt x="5" y="66"/>
                  </a:cubicBezTo>
                  <a:cubicBezTo>
                    <a:pt x="0" y="62"/>
                    <a:pt x="1" y="54"/>
                    <a:pt x="4" y="51"/>
                  </a:cubicBezTo>
                  <a:cubicBezTo>
                    <a:pt x="8" y="47"/>
                    <a:pt x="9" y="39"/>
                    <a:pt x="13" y="36"/>
                  </a:cubicBezTo>
                  <a:cubicBezTo>
                    <a:pt x="16" y="33"/>
                    <a:pt x="23" y="12"/>
                    <a:pt x="23" y="12"/>
                  </a:cubicBezTo>
                  <a:cubicBezTo>
                    <a:pt x="23" y="12"/>
                    <a:pt x="76" y="18"/>
                    <a:pt x="116" y="0"/>
                  </a:cubicBezTo>
                  <a:lnTo>
                    <a:pt x="125" y="25"/>
                  </a:lnTo>
                  <a:close/>
                </a:path>
              </a:pathLst>
            </a:custGeom>
            <a:solidFill>
              <a:srgbClr val="26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6" name="Freeform 198"/>
            <p:cNvSpPr/>
            <p:nvPr/>
          </p:nvSpPr>
          <p:spPr bwMode="auto">
            <a:xfrm>
              <a:off x="3538538" y="5924551"/>
              <a:ext cx="123825" cy="187325"/>
            </a:xfrm>
            <a:custGeom>
              <a:avLst/>
              <a:gdLst>
                <a:gd name="T0" fmla="*/ 33 w 33"/>
                <a:gd name="T1" fmla="*/ 43 h 50"/>
                <a:gd name="T2" fmla="*/ 26 w 33"/>
                <a:gd name="T3" fmla="*/ 35 h 50"/>
                <a:gd name="T4" fmla="*/ 17 w 33"/>
                <a:gd name="T5" fmla="*/ 15 h 50"/>
                <a:gd name="T6" fmla="*/ 11 w 33"/>
                <a:gd name="T7" fmla="*/ 0 h 50"/>
                <a:gd name="T8" fmla="*/ 13 w 33"/>
                <a:gd name="T9" fmla="*/ 19 h 50"/>
                <a:gd name="T10" fmla="*/ 0 w 33"/>
                <a:gd name="T11" fmla="*/ 43 h 50"/>
                <a:gd name="T12" fmla="*/ 0 w 33"/>
                <a:gd name="T13" fmla="*/ 44 h 50"/>
                <a:gd name="T14" fmla="*/ 33 w 33"/>
                <a:gd name="T15" fmla="*/ 43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50">
                  <a:moveTo>
                    <a:pt x="33" y="43"/>
                  </a:moveTo>
                  <a:cubicBezTo>
                    <a:pt x="26" y="35"/>
                    <a:pt x="26" y="35"/>
                    <a:pt x="26" y="35"/>
                  </a:cubicBezTo>
                  <a:cubicBezTo>
                    <a:pt x="22" y="26"/>
                    <a:pt x="17" y="15"/>
                    <a:pt x="17" y="15"/>
                  </a:cubicBezTo>
                  <a:cubicBezTo>
                    <a:pt x="14" y="9"/>
                    <a:pt x="11" y="0"/>
                    <a:pt x="11" y="0"/>
                  </a:cubicBezTo>
                  <a:cubicBezTo>
                    <a:pt x="12" y="5"/>
                    <a:pt x="13" y="19"/>
                    <a:pt x="13" y="19"/>
                  </a:cubicBezTo>
                  <a:cubicBezTo>
                    <a:pt x="11" y="22"/>
                    <a:pt x="3" y="34"/>
                    <a:pt x="0" y="43"/>
                  </a:cubicBezTo>
                  <a:cubicBezTo>
                    <a:pt x="0" y="43"/>
                    <a:pt x="0" y="43"/>
                    <a:pt x="0" y="44"/>
                  </a:cubicBezTo>
                  <a:cubicBezTo>
                    <a:pt x="5" y="50"/>
                    <a:pt x="33" y="43"/>
                    <a:pt x="33" y="4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7" name="Freeform 199"/>
            <p:cNvSpPr/>
            <p:nvPr/>
          </p:nvSpPr>
          <p:spPr bwMode="auto">
            <a:xfrm>
              <a:off x="3417888" y="5065713"/>
              <a:ext cx="401638" cy="1087438"/>
            </a:xfrm>
            <a:custGeom>
              <a:avLst/>
              <a:gdLst>
                <a:gd name="T0" fmla="*/ 101 w 107"/>
                <a:gd name="T1" fmla="*/ 283 h 290"/>
                <a:gd name="T2" fmla="*/ 104 w 107"/>
                <a:gd name="T3" fmla="*/ 269 h 290"/>
                <a:gd name="T4" fmla="*/ 82 w 107"/>
                <a:gd name="T5" fmla="*/ 196 h 290"/>
                <a:gd name="T6" fmla="*/ 104 w 107"/>
                <a:gd name="T7" fmla="*/ 109 h 290"/>
                <a:gd name="T8" fmla="*/ 107 w 107"/>
                <a:gd name="T9" fmla="*/ 27 h 290"/>
                <a:gd name="T10" fmla="*/ 107 w 107"/>
                <a:gd name="T11" fmla="*/ 27 h 290"/>
                <a:gd name="T12" fmla="*/ 97 w 107"/>
                <a:gd name="T13" fmla="*/ 43 h 290"/>
                <a:gd name="T14" fmla="*/ 100 w 107"/>
                <a:gd name="T15" fmla="*/ 81 h 290"/>
                <a:gd name="T16" fmla="*/ 82 w 107"/>
                <a:gd name="T17" fmla="*/ 161 h 290"/>
                <a:gd name="T18" fmla="*/ 72 w 107"/>
                <a:gd name="T19" fmla="*/ 151 h 290"/>
                <a:gd name="T20" fmla="*/ 78 w 107"/>
                <a:gd name="T21" fmla="*/ 105 h 290"/>
                <a:gd name="T22" fmla="*/ 69 w 107"/>
                <a:gd name="T23" fmla="*/ 109 h 290"/>
                <a:gd name="T24" fmla="*/ 79 w 107"/>
                <a:gd name="T25" fmla="*/ 76 h 290"/>
                <a:gd name="T26" fmla="*/ 65 w 107"/>
                <a:gd name="T27" fmla="*/ 95 h 290"/>
                <a:gd name="T28" fmla="*/ 69 w 107"/>
                <a:gd name="T29" fmla="*/ 68 h 290"/>
                <a:gd name="T30" fmla="*/ 71 w 107"/>
                <a:gd name="T31" fmla="*/ 27 h 290"/>
                <a:gd name="T32" fmla="*/ 65 w 107"/>
                <a:gd name="T33" fmla="*/ 55 h 290"/>
                <a:gd name="T34" fmla="*/ 49 w 107"/>
                <a:gd name="T35" fmla="*/ 63 h 290"/>
                <a:gd name="T36" fmla="*/ 46 w 107"/>
                <a:gd name="T37" fmla="*/ 13 h 290"/>
                <a:gd name="T38" fmla="*/ 21 w 107"/>
                <a:gd name="T39" fmla="*/ 1 h 290"/>
                <a:gd name="T40" fmla="*/ 5 w 107"/>
                <a:gd name="T41" fmla="*/ 0 h 290"/>
                <a:gd name="T42" fmla="*/ 0 w 107"/>
                <a:gd name="T43" fmla="*/ 13 h 290"/>
                <a:gd name="T44" fmla="*/ 32 w 107"/>
                <a:gd name="T45" fmla="*/ 44 h 290"/>
                <a:gd name="T46" fmla="*/ 40 w 107"/>
                <a:gd name="T47" fmla="*/ 59 h 290"/>
                <a:gd name="T48" fmla="*/ 6 w 107"/>
                <a:gd name="T49" fmla="*/ 55 h 290"/>
                <a:gd name="T50" fmla="*/ 49 w 107"/>
                <a:gd name="T51" fmla="*/ 72 h 290"/>
                <a:gd name="T52" fmla="*/ 25 w 107"/>
                <a:gd name="T53" fmla="*/ 70 h 290"/>
                <a:gd name="T54" fmla="*/ 56 w 107"/>
                <a:gd name="T55" fmla="*/ 87 h 290"/>
                <a:gd name="T56" fmla="*/ 61 w 107"/>
                <a:gd name="T57" fmla="*/ 104 h 290"/>
                <a:gd name="T58" fmla="*/ 79 w 107"/>
                <a:gd name="T59" fmla="*/ 200 h 290"/>
                <a:gd name="T60" fmla="*/ 100 w 107"/>
                <a:gd name="T61" fmla="*/ 265 h 290"/>
                <a:gd name="T62" fmla="*/ 78 w 107"/>
                <a:gd name="T63" fmla="*/ 263 h 290"/>
                <a:gd name="T64" fmla="*/ 65 w 107"/>
                <a:gd name="T65" fmla="*/ 263 h 290"/>
                <a:gd name="T66" fmla="*/ 65 w 107"/>
                <a:gd name="T67" fmla="*/ 272 h 290"/>
                <a:gd name="T68" fmla="*/ 73 w 107"/>
                <a:gd name="T69" fmla="*/ 272 h 290"/>
                <a:gd name="T70" fmla="*/ 73 w 107"/>
                <a:gd name="T71" fmla="*/ 283 h 290"/>
                <a:gd name="T72" fmla="*/ 101 w 107"/>
                <a:gd name="T73" fmla="*/ 283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 h="290">
                  <a:moveTo>
                    <a:pt x="101" y="283"/>
                  </a:moveTo>
                  <a:cubicBezTo>
                    <a:pt x="104" y="280"/>
                    <a:pt x="104" y="269"/>
                    <a:pt x="104" y="269"/>
                  </a:cubicBezTo>
                  <a:cubicBezTo>
                    <a:pt x="107" y="259"/>
                    <a:pt x="82" y="196"/>
                    <a:pt x="82" y="196"/>
                  </a:cubicBezTo>
                  <a:cubicBezTo>
                    <a:pt x="82" y="196"/>
                    <a:pt x="103" y="121"/>
                    <a:pt x="104" y="109"/>
                  </a:cubicBezTo>
                  <a:cubicBezTo>
                    <a:pt x="106" y="100"/>
                    <a:pt x="107" y="51"/>
                    <a:pt x="107" y="27"/>
                  </a:cubicBezTo>
                  <a:cubicBezTo>
                    <a:pt x="107" y="27"/>
                    <a:pt x="107" y="27"/>
                    <a:pt x="107" y="27"/>
                  </a:cubicBezTo>
                  <a:cubicBezTo>
                    <a:pt x="107" y="27"/>
                    <a:pt x="93" y="40"/>
                    <a:pt x="97" y="43"/>
                  </a:cubicBezTo>
                  <a:cubicBezTo>
                    <a:pt x="101" y="46"/>
                    <a:pt x="100" y="81"/>
                    <a:pt x="100" y="81"/>
                  </a:cubicBezTo>
                  <a:cubicBezTo>
                    <a:pt x="88" y="96"/>
                    <a:pt x="89" y="151"/>
                    <a:pt x="82" y="161"/>
                  </a:cubicBezTo>
                  <a:cubicBezTo>
                    <a:pt x="75" y="171"/>
                    <a:pt x="74" y="160"/>
                    <a:pt x="72" y="151"/>
                  </a:cubicBezTo>
                  <a:cubicBezTo>
                    <a:pt x="69" y="143"/>
                    <a:pt x="78" y="105"/>
                    <a:pt x="78" y="105"/>
                  </a:cubicBezTo>
                  <a:cubicBezTo>
                    <a:pt x="75" y="109"/>
                    <a:pt x="69" y="109"/>
                    <a:pt x="69" y="109"/>
                  </a:cubicBezTo>
                  <a:cubicBezTo>
                    <a:pt x="80" y="101"/>
                    <a:pt x="79" y="76"/>
                    <a:pt x="79" y="76"/>
                  </a:cubicBezTo>
                  <a:cubicBezTo>
                    <a:pt x="79" y="76"/>
                    <a:pt x="70" y="97"/>
                    <a:pt x="65" y="95"/>
                  </a:cubicBezTo>
                  <a:cubicBezTo>
                    <a:pt x="60" y="92"/>
                    <a:pt x="66" y="74"/>
                    <a:pt x="69" y="68"/>
                  </a:cubicBezTo>
                  <a:cubicBezTo>
                    <a:pt x="73" y="61"/>
                    <a:pt x="71" y="27"/>
                    <a:pt x="71" y="27"/>
                  </a:cubicBezTo>
                  <a:cubicBezTo>
                    <a:pt x="71" y="27"/>
                    <a:pt x="70" y="37"/>
                    <a:pt x="65" y="55"/>
                  </a:cubicBezTo>
                  <a:cubicBezTo>
                    <a:pt x="59" y="74"/>
                    <a:pt x="52" y="67"/>
                    <a:pt x="49" y="63"/>
                  </a:cubicBezTo>
                  <a:cubicBezTo>
                    <a:pt x="47" y="58"/>
                    <a:pt x="46" y="13"/>
                    <a:pt x="46" y="13"/>
                  </a:cubicBezTo>
                  <a:cubicBezTo>
                    <a:pt x="42" y="12"/>
                    <a:pt x="31" y="6"/>
                    <a:pt x="21" y="1"/>
                  </a:cubicBezTo>
                  <a:cubicBezTo>
                    <a:pt x="11" y="1"/>
                    <a:pt x="5" y="0"/>
                    <a:pt x="5" y="0"/>
                  </a:cubicBezTo>
                  <a:cubicBezTo>
                    <a:pt x="5" y="0"/>
                    <a:pt x="3" y="6"/>
                    <a:pt x="0" y="13"/>
                  </a:cubicBezTo>
                  <a:cubicBezTo>
                    <a:pt x="7" y="19"/>
                    <a:pt x="25" y="40"/>
                    <a:pt x="32" y="44"/>
                  </a:cubicBezTo>
                  <a:cubicBezTo>
                    <a:pt x="40" y="49"/>
                    <a:pt x="49" y="63"/>
                    <a:pt x="40" y="59"/>
                  </a:cubicBezTo>
                  <a:cubicBezTo>
                    <a:pt x="30" y="56"/>
                    <a:pt x="6" y="55"/>
                    <a:pt x="6" y="55"/>
                  </a:cubicBezTo>
                  <a:cubicBezTo>
                    <a:pt x="35" y="61"/>
                    <a:pt x="49" y="72"/>
                    <a:pt x="49" y="72"/>
                  </a:cubicBezTo>
                  <a:cubicBezTo>
                    <a:pt x="37" y="69"/>
                    <a:pt x="25" y="70"/>
                    <a:pt x="25" y="70"/>
                  </a:cubicBezTo>
                  <a:cubicBezTo>
                    <a:pt x="47" y="74"/>
                    <a:pt x="56" y="87"/>
                    <a:pt x="56" y="87"/>
                  </a:cubicBezTo>
                  <a:cubicBezTo>
                    <a:pt x="53" y="98"/>
                    <a:pt x="61" y="104"/>
                    <a:pt x="61" y="104"/>
                  </a:cubicBezTo>
                  <a:cubicBezTo>
                    <a:pt x="58" y="113"/>
                    <a:pt x="72" y="191"/>
                    <a:pt x="79" y="200"/>
                  </a:cubicBezTo>
                  <a:cubicBezTo>
                    <a:pt x="86" y="208"/>
                    <a:pt x="100" y="265"/>
                    <a:pt x="100" y="265"/>
                  </a:cubicBezTo>
                  <a:cubicBezTo>
                    <a:pt x="96" y="257"/>
                    <a:pt x="81" y="260"/>
                    <a:pt x="78" y="263"/>
                  </a:cubicBezTo>
                  <a:cubicBezTo>
                    <a:pt x="74" y="266"/>
                    <a:pt x="69" y="262"/>
                    <a:pt x="65" y="263"/>
                  </a:cubicBezTo>
                  <a:cubicBezTo>
                    <a:pt x="62" y="264"/>
                    <a:pt x="64" y="269"/>
                    <a:pt x="65" y="272"/>
                  </a:cubicBezTo>
                  <a:cubicBezTo>
                    <a:pt x="69" y="274"/>
                    <a:pt x="73" y="271"/>
                    <a:pt x="73" y="272"/>
                  </a:cubicBezTo>
                  <a:cubicBezTo>
                    <a:pt x="74" y="273"/>
                    <a:pt x="73" y="283"/>
                    <a:pt x="73" y="283"/>
                  </a:cubicBezTo>
                  <a:cubicBezTo>
                    <a:pt x="80" y="290"/>
                    <a:pt x="97" y="286"/>
                    <a:pt x="101" y="28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8" name="Freeform 200"/>
            <p:cNvSpPr/>
            <p:nvPr/>
          </p:nvSpPr>
          <p:spPr bwMode="auto">
            <a:xfrm>
              <a:off x="4359275" y="4387851"/>
              <a:ext cx="176213" cy="234950"/>
            </a:xfrm>
            <a:custGeom>
              <a:avLst/>
              <a:gdLst>
                <a:gd name="T0" fmla="*/ 5 w 47"/>
                <a:gd name="T1" fmla="*/ 61 h 63"/>
                <a:gd name="T2" fmla="*/ 16 w 47"/>
                <a:gd name="T3" fmla="*/ 61 h 63"/>
                <a:gd name="T4" fmla="*/ 34 w 47"/>
                <a:gd name="T5" fmla="*/ 44 h 63"/>
                <a:gd name="T6" fmla="*/ 37 w 47"/>
                <a:gd name="T7" fmla="*/ 35 h 63"/>
                <a:gd name="T8" fmla="*/ 42 w 47"/>
                <a:gd name="T9" fmla="*/ 20 h 63"/>
                <a:gd name="T10" fmla="*/ 38 w 47"/>
                <a:gd name="T11" fmla="*/ 23 h 63"/>
                <a:gd name="T12" fmla="*/ 39 w 47"/>
                <a:gd name="T13" fmla="*/ 15 h 63"/>
                <a:gd name="T14" fmla="*/ 45 w 47"/>
                <a:gd name="T15" fmla="*/ 1 h 63"/>
                <a:gd name="T16" fmla="*/ 40 w 47"/>
                <a:gd name="T17" fmla="*/ 2 h 63"/>
                <a:gd name="T18" fmla="*/ 38 w 47"/>
                <a:gd name="T19" fmla="*/ 4 h 63"/>
                <a:gd name="T20" fmla="*/ 30 w 47"/>
                <a:gd name="T21" fmla="*/ 12 h 63"/>
                <a:gd name="T22" fmla="*/ 23 w 47"/>
                <a:gd name="T23" fmla="*/ 28 h 63"/>
                <a:gd name="T24" fmla="*/ 10 w 47"/>
                <a:gd name="T25" fmla="*/ 42 h 63"/>
                <a:gd name="T26" fmla="*/ 0 w 47"/>
                <a:gd name="T27" fmla="*/ 46 h 63"/>
                <a:gd name="T28" fmla="*/ 5 w 47"/>
                <a:gd name="T29"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63">
                  <a:moveTo>
                    <a:pt x="5" y="61"/>
                  </a:moveTo>
                  <a:cubicBezTo>
                    <a:pt x="5" y="61"/>
                    <a:pt x="14" y="63"/>
                    <a:pt x="16" y="61"/>
                  </a:cubicBezTo>
                  <a:cubicBezTo>
                    <a:pt x="18" y="59"/>
                    <a:pt x="34" y="44"/>
                    <a:pt x="34" y="44"/>
                  </a:cubicBezTo>
                  <a:cubicBezTo>
                    <a:pt x="34" y="44"/>
                    <a:pt x="35" y="39"/>
                    <a:pt x="37" y="35"/>
                  </a:cubicBezTo>
                  <a:cubicBezTo>
                    <a:pt x="40" y="31"/>
                    <a:pt x="45" y="22"/>
                    <a:pt x="42" y="20"/>
                  </a:cubicBezTo>
                  <a:cubicBezTo>
                    <a:pt x="38" y="23"/>
                    <a:pt x="38" y="23"/>
                    <a:pt x="38" y="23"/>
                  </a:cubicBezTo>
                  <a:cubicBezTo>
                    <a:pt x="38" y="23"/>
                    <a:pt x="39" y="19"/>
                    <a:pt x="39" y="15"/>
                  </a:cubicBezTo>
                  <a:cubicBezTo>
                    <a:pt x="39" y="15"/>
                    <a:pt x="47" y="3"/>
                    <a:pt x="45" y="1"/>
                  </a:cubicBezTo>
                  <a:cubicBezTo>
                    <a:pt x="44" y="0"/>
                    <a:pt x="43" y="0"/>
                    <a:pt x="40" y="2"/>
                  </a:cubicBezTo>
                  <a:cubicBezTo>
                    <a:pt x="40" y="3"/>
                    <a:pt x="39" y="3"/>
                    <a:pt x="38" y="4"/>
                  </a:cubicBezTo>
                  <a:cubicBezTo>
                    <a:pt x="35" y="7"/>
                    <a:pt x="30" y="11"/>
                    <a:pt x="30" y="12"/>
                  </a:cubicBezTo>
                  <a:cubicBezTo>
                    <a:pt x="27" y="17"/>
                    <a:pt x="24" y="27"/>
                    <a:pt x="23" y="28"/>
                  </a:cubicBezTo>
                  <a:cubicBezTo>
                    <a:pt x="22" y="30"/>
                    <a:pt x="15" y="36"/>
                    <a:pt x="10" y="42"/>
                  </a:cubicBezTo>
                  <a:cubicBezTo>
                    <a:pt x="4" y="48"/>
                    <a:pt x="0" y="46"/>
                    <a:pt x="0" y="46"/>
                  </a:cubicBezTo>
                  <a:cubicBezTo>
                    <a:pt x="0" y="46"/>
                    <a:pt x="2" y="57"/>
                    <a:pt x="5" y="61"/>
                  </a:cubicBezTo>
                  <a:close/>
                </a:path>
              </a:pathLst>
            </a:custGeom>
            <a:solidFill>
              <a:srgbClr val="F2C2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9" name="Freeform 201"/>
            <p:cNvSpPr/>
            <p:nvPr/>
          </p:nvSpPr>
          <p:spPr bwMode="auto">
            <a:xfrm>
              <a:off x="3451225" y="4492626"/>
              <a:ext cx="90488" cy="88900"/>
            </a:xfrm>
            <a:custGeom>
              <a:avLst/>
              <a:gdLst>
                <a:gd name="T0" fmla="*/ 0 w 57"/>
                <a:gd name="T1" fmla="*/ 42 h 56"/>
                <a:gd name="T2" fmla="*/ 57 w 57"/>
                <a:gd name="T3" fmla="*/ 0 h 56"/>
                <a:gd name="T4" fmla="*/ 0 w 57"/>
                <a:gd name="T5" fmla="*/ 56 h 56"/>
                <a:gd name="T6" fmla="*/ 0 w 57"/>
                <a:gd name="T7" fmla="*/ 42 h 56"/>
              </a:gdLst>
              <a:ahLst/>
              <a:cxnLst>
                <a:cxn ang="0">
                  <a:pos x="T0" y="T1"/>
                </a:cxn>
                <a:cxn ang="0">
                  <a:pos x="T2" y="T3"/>
                </a:cxn>
                <a:cxn ang="0">
                  <a:pos x="T4" y="T5"/>
                </a:cxn>
                <a:cxn ang="0">
                  <a:pos x="T6" y="T7"/>
                </a:cxn>
              </a:cxnLst>
              <a:rect l="0" t="0" r="r" b="b"/>
              <a:pathLst>
                <a:path w="57" h="56">
                  <a:moveTo>
                    <a:pt x="0" y="42"/>
                  </a:moveTo>
                  <a:lnTo>
                    <a:pt x="57" y="0"/>
                  </a:lnTo>
                  <a:lnTo>
                    <a:pt x="0" y="56"/>
                  </a:lnTo>
                  <a:lnTo>
                    <a:pt x="0" y="42"/>
                  </a:lnTo>
                  <a:close/>
                </a:path>
              </a:pathLst>
            </a:custGeom>
            <a:solidFill>
              <a:srgbClr val="CFD0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0" name="Freeform 202"/>
            <p:cNvSpPr/>
            <p:nvPr/>
          </p:nvSpPr>
          <p:spPr bwMode="auto">
            <a:xfrm>
              <a:off x="3586163" y="4511676"/>
              <a:ext cx="214313" cy="523875"/>
            </a:xfrm>
            <a:custGeom>
              <a:avLst/>
              <a:gdLst>
                <a:gd name="T0" fmla="*/ 0 w 57"/>
                <a:gd name="T1" fmla="*/ 0 h 140"/>
                <a:gd name="T2" fmla="*/ 20 w 57"/>
                <a:gd name="T3" fmla="*/ 16 h 140"/>
                <a:gd name="T4" fmla="*/ 39 w 57"/>
                <a:gd name="T5" fmla="*/ 75 h 140"/>
                <a:gd name="T6" fmla="*/ 57 w 57"/>
                <a:gd name="T7" fmla="*/ 131 h 140"/>
                <a:gd name="T8" fmla="*/ 16 w 57"/>
                <a:gd name="T9" fmla="*/ 129 h 140"/>
                <a:gd name="T10" fmla="*/ 33 w 57"/>
                <a:gd name="T11" fmla="*/ 115 h 140"/>
                <a:gd name="T12" fmla="*/ 16 w 57"/>
                <a:gd name="T13" fmla="*/ 88 h 140"/>
                <a:gd name="T14" fmla="*/ 20 w 57"/>
                <a:gd name="T15" fmla="*/ 72 h 140"/>
                <a:gd name="T16" fmla="*/ 17 w 57"/>
                <a:gd name="T17" fmla="*/ 22 h 140"/>
                <a:gd name="T18" fmla="*/ 0 w 57"/>
                <a:gd name="T1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140">
                  <a:moveTo>
                    <a:pt x="0" y="0"/>
                  </a:moveTo>
                  <a:cubicBezTo>
                    <a:pt x="20" y="16"/>
                    <a:pt x="20" y="16"/>
                    <a:pt x="20" y="16"/>
                  </a:cubicBezTo>
                  <a:cubicBezTo>
                    <a:pt x="39" y="75"/>
                    <a:pt x="39" y="75"/>
                    <a:pt x="39" y="75"/>
                  </a:cubicBezTo>
                  <a:cubicBezTo>
                    <a:pt x="57" y="131"/>
                    <a:pt x="57" y="131"/>
                    <a:pt x="57" y="131"/>
                  </a:cubicBezTo>
                  <a:cubicBezTo>
                    <a:pt x="57" y="131"/>
                    <a:pt x="23" y="140"/>
                    <a:pt x="16" y="129"/>
                  </a:cubicBezTo>
                  <a:cubicBezTo>
                    <a:pt x="16" y="129"/>
                    <a:pt x="36" y="136"/>
                    <a:pt x="33" y="115"/>
                  </a:cubicBezTo>
                  <a:cubicBezTo>
                    <a:pt x="31" y="94"/>
                    <a:pt x="19" y="96"/>
                    <a:pt x="16" y="88"/>
                  </a:cubicBezTo>
                  <a:cubicBezTo>
                    <a:pt x="16" y="88"/>
                    <a:pt x="20" y="88"/>
                    <a:pt x="20" y="72"/>
                  </a:cubicBezTo>
                  <a:cubicBezTo>
                    <a:pt x="21" y="56"/>
                    <a:pt x="17" y="22"/>
                    <a:pt x="17" y="22"/>
                  </a:cubicBezTo>
                  <a:cubicBezTo>
                    <a:pt x="17" y="22"/>
                    <a:pt x="9" y="12"/>
                    <a:pt x="0" y="0"/>
                  </a:cubicBezTo>
                  <a:close/>
                </a:path>
              </a:pathLst>
            </a:custGeom>
            <a:solidFill>
              <a:srgbClr val="CFD0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1" name="Freeform 203"/>
            <p:cNvSpPr/>
            <p:nvPr/>
          </p:nvSpPr>
          <p:spPr bwMode="auto">
            <a:xfrm>
              <a:off x="3203575" y="4435476"/>
              <a:ext cx="285750" cy="814388"/>
            </a:xfrm>
            <a:custGeom>
              <a:avLst/>
              <a:gdLst>
                <a:gd name="T0" fmla="*/ 33 w 76"/>
                <a:gd name="T1" fmla="*/ 217 h 217"/>
                <a:gd name="T2" fmla="*/ 52 w 76"/>
                <a:gd name="T3" fmla="*/ 195 h 217"/>
                <a:gd name="T4" fmla="*/ 72 w 76"/>
                <a:gd name="T5" fmla="*/ 113 h 217"/>
                <a:gd name="T6" fmla="*/ 76 w 76"/>
                <a:gd name="T7" fmla="*/ 0 h 217"/>
                <a:gd name="T8" fmla="*/ 65 w 76"/>
                <a:gd name="T9" fmla="*/ 11 h 217"/>
                <a:gd name="T10" fmla="*/ 18 w 76"/>
                <a:gd name="T11" fmla="*/ 24 h 217"/>
                <a:gd name="T12" fmla="*/ 0 w 76"/>
                <a:gd name="T13" fmla="*/ 120 h 217"/>
                <a:gd name="T14" fmla="*/ 8 w 76"/>
                <a:gd name="T15" fmla="*/ 162 h 217"/>
                <a:gd name="T16" fmla="*/ 33 w 76"/>
                <a:gd name="T17" fmla="*/ 21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217">
                  <a:moveTo>
                    <a:pt x="33" y="217"/>
                  </a:moveTo>
                  <a:cubicBezTo>
                    <a:pt x="33" y="217"/>
                    <a:pt x="34" y="203"/>
                    <a:pt x="52" y="195"/>
                  </a:cubicBezTo>
                  <a:cubicBezTo>
                    <a:pt x="52" y="195"/>
                    <a:pt x="70" y="154"/>
                    <a:pt x="72" y="113"/>
                  </a:cubicBezTo>
                  <a:cubicBezTo>
                    <a:pt x="74" y="73"/>
                    <a:pt x="71" y="11"/>
                    <a:pt x="76" y="0"/>
                  </a:cubicBezTo>
                  <a:cubicBezTo>
                    <a:pt x="76" y="0"/>
                    <a:pt x="72" y="2"/>
                    <a:pt x="65" y="11"/>
                  </a:cubicBezTo>
                  <a:cubicBezTo>
                    <a:pt x="65" y="11"/>
                    <a:pt x="27" y="17"/>
                    <a:pt x="18" y="24"/>
                  </a:cubicBezTo>
                  <a:cubicBezTo>
                    <a:pt x="18" y="24"/>
                    <a:pt x="5" y="57"/>
                    <a:pt x="0" y="120"/>
                  </a:cubicBezTo>
                  <a:cubicBezTo>
                    <a:pt x="0" y="120"/>
                    <a:pt x="6" y="157"/>
                    <a:pt x="8" y="162"/>
                  </a:cubicBezTo>
                  <a:cubicBezTo>
                    <a:pt x="11" y="167"/>
                    <a:pt x="21" y="196"/>
                    <a:pt x="33" y="217"/>
                  </a:cubicBezTo>
                  <a:close/>
                </a:path>
              </a:pathLst>
            </a:custGeom>
            <a:solidFill>
              <a:srgbClr val="26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2" name="Freeform 204"/>
            <p:cNvSpPr/>
            <p:nvPr/>
          </p:nvSpPr>
          <p:spPr bwMode="auto">
            <a:xfrm>
              <a:off x="4373563" y="4387851"/>
              <a:ext cx="161925" cy="234950"/>
            </a:xfrm>
            <a:custGeom>
              <a:avLst/>
              <a:gdLst>
                <a:gd name="T0" fmla="*/ 41 w 43"/>
                <a:gd name="T1" fmla="*/ 1 h 63"/>
                <a:gd name="T2" fmla="*/ 39 w 43"/>
                <a:gd name="T3" fmla="*/ 1 h 63"/>
                <a:gd name="T4" fmla="*/ 33 w 43"/>
                <a:gd name="T5" fmla="*/ 18 h 63"/>
                <a:gd name="T6" fmla="*/ 30 w 43"/>
                <a:gd name="T7" fmla="*/ 28 h 63"/>
                <a:gd name="T8" fmla="*/ 36 w 43"/>
                <a:gd name="T9" fmla="*/ 27 h 63"/>
                <a:gd name="T10" fmla="*/ 28 w 43"/>
                <a:gd name="T11" fmla="*/ 43 h 63"/>
                <a:gd name="T12" fmla="*/ 13 w 43"/>
                <a:gd name="T13" fmla="*/ 56 h 63"/>
                <a:gd name="T14" fmla="*/ 1 w 43"/>
                <a:gd name="T15" fmla="*/ 54 h 63"/>
                <a:gd name="T16" fmla="*/ 0 w 43"/>
                <a:gd name="T17" fmla="*/ 60 h 63"/>
                <a:gd name="T18" fmla="*/ 1 w 43"/>
                <a:gd name="T19" fmla="*/ 61 h 63"/>
                <a:gd name="T20" fmla="*/ 12 w 43"/>
                <a:gd name="T21" fmla="*/ 61 h 63"/>
                <a:gd name="T22" fmla="*/ 30 w 43"/>
                <a:gd name="T23" fmla="*/ 44 h 63"/>
                <a:gd name="T24" fmla="*/ 33 w 43"/>
                <a:gd name="T25" fmla="*/ 35 h 63"/>
                <a:gd name="T26" fmla="*/ 38 w 43"/>
                <a:gd name="T27" fmla="*/ 20 h 63"/>
                <a:gd name="T28" fmla="*/ 34 w 43"/>
                <a:gd name="T29" fmla="*/ 23 h 63"/>
                <a:gd name="T30" fmla="*/ 35 w 43"/>
                <a:gd name="T31" fmla="*/ 15 h 63"/>
                <a:gd name="T32" fmla="*/ 41 w 43"/>
                <a:gd name="T33" fmla="*/ 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63">
                  <a:moveTo>
                    <a:pt x="41" y="1"/>
                  </a:moveTo>
                  <a:cubicBezTo>
                    <a:pt x="41" y="0"/>
                    <a:pt x="40" y="0"/>
                    <a:pt x="39" y="1"/>
                  </a:cubicBezTo>
                  <a:cubicBezTo>
                    <a:pt x="42" y="4"/>
                    <a:pt x="33" y="18"/>
                    <a:pt x="33" y="18"/>
                  </a:cubicBezTo>
                  <a:cubicBezTo>
                    <a:pt x="30" y="28"/>
                    <a:pt x="30" y="28"/>
                    <a:pt x="30" y="28"/>
                  </a:cubicBezTo>
                  <a:cubicBezTo>
                    <a:pt x="30" y="28"/>
                    <a:pt x="34" y="25"/>
                    <a:pt x="36" y="27"/>
                  </a:cubicBezTo>
                  <a:cubicBezTo>
                    <a:pt x="33" y="31"/>
                    <a:pt x="28" y="43"/>
                    <a:pt x="28" y="43"/>
                  </a:cubicBezTo>
                  <a:cubicBezTo>
                    <a:pt x="28" y="43"/>
                    <a:pt x="21" y="50"/>
                    <a:pt x="13" y="56"/>
                  </a:cubicBezTo>
                  <a:cubicBezTo>
                    <a:pt x="4" y="63"/>
                    <a:pt x="1" y="54"/>
                    <a:pt x="1" y="54"/>
                  </a:cubicBezTo>
                  <a:cubicBezTo>
                    <a:pt x="0" y="60"/>
                    <a:pt x="0" y="60"/>
                    <a:pt x="0" y="60"/>
                  </a:cubicBezTo>
                  <a:cubicBezTo>
                    <a:pt x="0" y="60"/>
                    <a:pt x="0" y="61"/>
                    <a:pt x="1" y="61"/>
                  </a:cubicBezTo>
                  <a:cubicBezTo>
                    <a:pt x="1" y="61"/>
                    <a:pt x="10" y="63"/>
                    <a:pt x="12" y="61"/>
                  </a:cubicBezTo>
                  <a:cubicBezTo>
                    <a:pt x="14" y="59"/>
                    <a:pt x="30" y="44"/>
                    <a:pt x="30" y="44"/>
                  </a:cubicBezTo>
                  <a:cubicBezTo>
                    <a:pt x="30" y="44"/>
                    <a:pt x="31" y="39"/>
                    <a:pt x="33" y="35"/>
                  </a:cubicBezTo>
                  <a:cubicBezTo>
                    <a:pt x="36" y="31"/>
                    <a:pt x="41" y="22"/>
                    <a:pt x="38" y="20"/>
                  </a:cubicBezTo>
                  <a:cubicBezTo>
                    <a:pt x="34" y="23"/>
                    <a:pt x="34" y="23"/>
                    <a:pt x="34" y="23"/>
                  </a:cubicBezTo>
                  <a:cubicBezTo>
                    <a:pt x="34" y="23"/>
                    <a:pt x="35" y="19"/>
                    <a:pt x="35" y="15"/>
                  </a:cubicBezTo>
                  <a:cubicBezTo>
                    <a:pt x="35" y="15"/>
                    <a:pt x="43" y="3"/>
                    <a:pt x="41" y="1"/>
                  </a:cubicBezTo>
                  <a:close/>
                </a:path>
              </a:pathLst>
            </a:custGeom>
            <a:solidFill>
              <a:srgbClr val="EBB2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3" name="Freeform 205"/>
            <p:cNvSpPr/>
            <p:nvPr/>
          </p:nvSpPr>
          <p:spPr bwMode="auto">
            <a:xfrm>
              <a:off x="3451225" y="5029201"/>
              <a:ext cx="333375" cy="85725"/>
            </a:xfrm>
            <a:custGeom>
              <a:avLst/>
              <a:gdLst>
                <a:gd name="T0" fmla="*/ 83 w 89"/>
                <a:gd name="T1" fmla="*/ 0 h 23"/>
                <a:gd name="T2" fmla="*/ 3 w 89"/>
                <a:gd name="T3" fmla="*/ 10 h 23"/>
                <a:gd name="T4" fmla="*/ 0 w 89"/>
                <a:gd name="T5" fmla="*/ 12 h 23"/>
                <a:gd name="T6" fmla="*/ 89 w 89"/>
                <a:gd name="T7" fmla="*/ 10 h 23"/>
                <a:gd name="T8" fmla="*/ 83 w 89"/>
                <a:gd name="T9" fmla="*/ 0 h 23"/>
              </a:gdLst>
              <a:ahLst/>
              <a:cxnLst>
                <a:cxn ang="0">
                  <a:pos x="T0" y="T1"/>
                </a:cxn>
                <a:cxn ang="0">
                  <a:pos x="T2" y="T3"/>
                </a:cxn>
                <a:cxn ang="0">
                  <a:pos x="T4" y="T5"/>
                </a:cxn>
                <a:cxn ang="0">
                  <a:pos x="T6" y="T7"/>
                </a:cxn>
                <a:cxn ang="0">
                  <a:pos x="T8" y="T9"/>
                </a:cxn>
              </a:cxnLst>
              <a:rect l="0" t="0" r="r" b="b"/>
              <a:pathLst>
                <a:path w="89" h="23">
                  <a:moveTo>
                    <a:pt x="83" y="0"/>
                  </a:moveTo>
                  <a:cubicBezTo>
                    <a:pt x="53" y="12"/>
                    <a:pt x="18" y="11"/>
                    <a:pt x="3" y="10"/>
                  </a:cubicBezTo>
                  <a:cubicBezTo>
                    <a:pt x="1" y="11"/>
                    <a:pt x="0" y="12"/>
                    <a:pt x="0" y="12"/>
                  </a:cubicBezTo>
                  <a:cubicBezTo>
                    <a:pt x="0" y="12"/>
                    <a:pt x="52" y="23"/>
                    <a:pt x="89" y="10"/>
                  </a:cubicBezTo>
                  <a:lnTo>
                    <a:pt x="8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4" name="Freeform 206"/>
            <p:cNvSpPr/>
            <p:nvPr/>
          </p:nvSpPr>
          <p:spPr bwMode="auto">
            <a:xfrm>
              <a:off x="3379788" y="4511676"/>
              <a:ext cx="93663" cy="449263"/>
            </a:xfrm>
            <a:custGeom>
              <a:avLst/>
              <a:gdLst>
                <a:gd name="T0" fmla="*/ 22 w 25"/>
                <a:gd name="T1" fmla="*/ 120 h 120"/>
                <a:gd name="T2" fmla="*/ 25 w 25"/>
                <a:gd name="T3" fmla="*/ 93 h 120"/>
                <a:gd name="T4" fmla="*/ 25 w 25"/>
                <a:gd name="T5" fmla="*/ 88 h 120"/>
                <a:gd name="T6" fmla="*/ 3 w 25"/>
                <a:gd name="T7" fmla="*/ 14 h 120"/>
                <a:gd name="T8" fmla="*/ 12 w 25"/>
                <a:gd name="T9" fmla="*/ 11 h 120"/>
                <a:gd name="T10" fmla="*/ 3 w 25"/>
                <a:gd name="T11" fmla="*/ 0 h 120"/>
                <a:gd name="T12" fmla="*/ 8 w 25"/>
                <a:gd name="T13" fmla="*/ 10 h 120"/>
                <a:gd name="T14" fmla="*/ 0 w 25"/>
                <a:gd name="T15" fmla="*/ 14 h 120"/>
                <a:gd name="T16" fmla="*/ 22 w 25"/>
                <a:gd name="T1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0">
                  <a:moveTo>
                    <a:pt x="22" y="120"/>
                  </a:moveTo>
                  <a:cubicBezTo>
                    <a:pt x="23" y="112"/>
                    <a:pt x="24" y="102"/>
                    <a:pt x="25" y="93"/>
                  </a:cubicBezTo>
                  <a:cubicBezTo>
                    <a:pt x="25" y="91"/>
                    <a:pt x="25" y="90"/>
                    <a:pt x="25" y="88"/>
                  </a:cubicBezTo>
                  <a:cubicBezTo>
                    <a:pt x="15" y="59"/>
                    <a:pt x="3" y="14"/>
                    <a:pt x="3" y="14"/>
                  </a:cubicBezTo>
                  <a:cubicBezTo>
                    <a:pt x="12" y="11"/>
                    <a:pt x="12" y="11"/>
                    <a:pt x="12" y="11"/>
                  </a:cubicBezTo>
                  <a:cubicBezTo>
                    <a:pt x="7" y="6"/>
                    <a:pt x="3" y="0"/>
                    <a:pt x="3" y="0"/>
                  </a:cubicBezTo>
                  <a:cubicBezTo>
                    <a:pt x="8" y="10"/>
                    <a:pt x="8" y="10"/>
                    <a:pt x="8" y="10"/>
                  </a:cubicBezTo>
                  <a:cubicBezTo>
                    <a:pt x="4" y="12"/>
                    <a:pt x="0" y="14"/>
                    <a:pt x="0" y="14"/>
                  </a:cubicBezTo>
                  <a:cubicBezTo>
                    <a:pt x="12" y="57"/>
                    <a:pt x="19" y="99"/>
                    <a:pt x="22" y="12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5" name="Freeform 207"/>
            <p:cNvSpPr/>
            <p:nvPr/>
          </p:nvSpPr>
          <p:spPr bwMode="auto">
            <a:xfrm>
              <a:off x="4359275" y="4541838"/>
              <a:ext cx="52388" cy="115888"/>
            </a:xfrm>
            <a:custGeom>
              <a:avLst/>
              <a:gdLst>
                <a:gd name="T0" fmla="*/ 10 w 14"/>
                <a:gd name="T1" fmla="*/ 0 h 31"/>
                <a:gd name="T2" fmla="*/ 0 w 14"/>
                <a:gd name="T3" fmla="*/ 5 h 31"/>
                <a:gd name="T4" fmla="*/ 9 w 14"/>
                <a:gd name="T5" fmla="*/ 31 h 31"/>
                <a:gd name="T6" fmla="*/ 10 w 14"/>
                <a:gd name="T7" fmla="*/ 0 h 31"/>
              </a:gdLst>
              <a:ahLst/>
              <a:cxnLst>
                <a:cxn ang="0">
                  <a:pos x="T0" y="T1"/>
                </a:cxn>
                <a:cxn ang="0">
                  <a:pos x="T2" y="T3"/>
                </a:cxn>
                <a:cxn ang="0">
                  <a:pos x="T4" y="T5"/>
                </a:cxn>
                <a:cxn ang="0">
                  <a:pos x="T6" y="T7"/>
                </a:cxn>
              </a:cxnLst>
              <a:rect l="0" t="0" r="r" b="b"/>
              <a:pathLst>
                <a:path w="14" h="31">
                  <a:moveTo>
                    <a:pt x="10" y="0"/>
                  </a:moveTo>
                  <a:cubicBezTo>
                    <a:pt x="0" y="5"/>
                    <a:pt x="0" y="5"/>
                    <a:pt x="0" y="5"/>
                  </a:cubicBezTo>
                  <a:cubicBezTo>
                    <a:pt x="9" y="31"/>
                    <a:pt x="9" y="31"/>
                    <a:pt x="9" y="31"/>
                  </a:cubicBezTo>
                  <a:cubicBezTo>
                    <a:pt x="9" y="31"/>
                    <a:pt x="14" y="14"/>
                    <a:pt x="10" y="0"/>
                  </a:cubicBezTo>
                  <a:close/>
                </a:path>
              </a:pathLst>
            </a:custGeom>
            <a:solidFill>
              <a:srgbClr val="CFD0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6" name="Freeform 208"/>
            <p:cNvSpPr/>
            <p:nvPr/>
          </p:nvSpPr>
          <p:spPr bwMode="auto">
            <a:xfrm>
              <a:off x="3395663" y="4721226"/>
              <a:ext cx="0" cy="55563"/>
            </a:xfrm>
            <a:custGeom>
              <a:avLst/>
              <a:gdLst>
                <a:gd name="T0" fmla="*/ 4 h 15"/>
                <a:gd name="T1" fmla="*/ 15 h 15"/>
                <a:gd name="T2" fmla="*/ 6 h 15"/>
                <a:gd name="T3" fmla="*/ 4 h 15"/>
              </a:gdLst>
              <a:ahLst/>
              <a:cxnLst>
                <a:cxn ang="0">
                  <a:pos x="0" y="T0"/>
                </a:cxn>
                <a:cxn ang="0">
                  <a:pos x="0" y="T1"/>
                </a:cxn>
                <a:cxn ang="0">
                  <a:pos x="0" y="T2"/>
                </a:cxn>
                <a:cxn ang="0">
                  <a:pos x="0" y="T3"/>
                </a:cxn>
              </a:cxnLst>
              <a:rect l="0" t="0" r="r" b="b"/>
              <a:pathLst>
                <a:path h="15">
                  <a:moveTo>
                    <a:pt x="0" y="4"/>
                  </a:moveTo>
                  <a:cubicBezTo>
                    <a:pt x="0" y="0"/>
                    <a:pt x="0" y="6"/>
                    <a:pt x="0" y="15"/>
                  </a:cubicBezTo>
                  <a:cubicBezTo>
                    <a:pt x="0" y="11"/>
                    <a:pt x="0" y="8"/>
                    <a:pt x="0" y="6"/>
                  </a:cubicBezTo>
                  <a:cubicBezTo>
                    <a:pt x="0" y="5"/>
                    <a:pt x="0" y="5"/>
                    <a:pt x="0" y="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7" name="Freeform 209"/>
            <p:cNvSpPr/>
            <p:nvPr/>
          </p:nvSpPr>
          <p:spPr bwMode="auto">
            <a:xfrm>
              <a:off x="3238500" y="4570413"/>
              <a:ext cx="179388" cy="596900"/>
            </a:xfrm>
            <a:custGeom>
              <a:avLst/>
              <a:gdLst>
                <a:gd name="T0" fmla="*/ 48 w 48"/>
                <a:gd name="T1" fmla="*/ 148 h 159"/>
                <a:gd name="T2" fmla="*/ 42 w 48"/>
                <a:gd name="T3" fmla="*/ 115 h 159"/>
                <a:gd name="T4" fmla="*/ 42 w 48"/>
                <a:gd name="T5" fmla="*/ 55 h 159"/>
                <a:gd name="T6" fmla="*/ 37 w 48"/>
                <a:gd name="T7" fmla="*/ 100 h 159"/>
                <a:gd name="T8" fmla="*/ 33 w 48"/>
                <a:gd name="T9" fmla="*/ 44 h 159"/>
                <a:gd name="T10" fmla="*/ 33 w 48"/>
                <a:gd name="T11" fmla="*/ 115 h 159"/>
                <a:gd name="T12" fmla="*/ 20 w 48"/>
                <a:gd name="T13" fmla="*/ 71 h 159"/>
                <a:gd name="T14" fmla="*/ 16 w 48"/>
                <a:gd name="T15" fmla="*/ 0 h 159"/>
                <a:gd name="T16" fmla="*/ 14 w 48"/>
                <a:gd name="T17" fmla="*/ 66 h 159"/>
                <a:gd name="T18" fmla="*/ 0 w 48"/>
                <a:gd name="T19" fmla="*/ 49 h 159"/>
                <a:gd name="T20" fmla="*/ 14 w 48"/>
                <a:gd name="T21" fmla="*/ 72 h 159"/>
                <a:gd name="T22" fmla="*/ 9 w 48"/>
                <a:gd name="T23" fmla="*/ 79 h 159"/>
                <a:gd name="T24" fmla="*/ 15 w 48"/>
                <a:gd name="T25" fmla="*/ 84 h 159"/>
                <a:gd name="T26" fmla="*/ 3 w 48"/>
                <a:gd name="T27" fmla="*/ 90 h 159"/>
                <a:gd name="T28" fmla="*/ 17 w 48"/>
                <a:gd name="T29" fmla="*/ 90 h 159"/>
                <a:gd name="T30" fmla="*/ 5 w 48"/>
                <a:gd name="T31" fmla="*/ 96 h 159"/>
                <a:gd name="T32" fmla="*/ 23 w 48"/>
                <a:gd name="T33" fmla="*/ 106 h 159"/>
                <a:gd name="T34" fmla="*/ 44 w 48"/>
                <a:gd name="T35" fmla="*/ 159 h 159"/>
                <a:gd name="T36" fmla="*/ 48 w 48"/>
                <a:gd name="T37" fmla="*/ 148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159">
                  <a:moveTo>
                    <a:pt x="48" y="148"/>
                  </a:moveTo>
                  <a:cubicBezTo>
                    <a:pt x="44" y="135"/>
                    <a:pt x="42" y="115"/>
                    <a:pt x="42" y="115"/>
                  </a:cubicBezTo>
                  <a:cubicBezTo>
                    <a:pt x="43" y="96"/>
                    <a:pt x="42" y="70"/>
                    <a:pt x="42" y="55"/>
                  </a:cubicBezTo>
                  <a:cubicBezTo>
                    <a:pt x="41" y="72"/>
                    <a:pt x="37" y="100"/>
                    <a:pt x="37" y="100"/>
                  </a:cubicBezTo>
                  <a:cubicBezTo>
                    <a:pt x="37" y="83"/>
                    <a:pt x="33" y="44"/>
                    <a:pt x="33" y="44"/>
                  </a:cubicBezTo>
                  <a:cubicBezTo>
                    <a:pt x="34" y="44"/>
                    <a:pt x="33" y="115"/>
                    <a:pt x="33" y="115"/>
                  </a:cubicBezTo>
                  <a:cubicBezTo>
                    <a:pt x="24" y="104"/>
                    <a:pt x="20" y="71"/>
                    <a:pt x="20" y="71"/>
                  </a:cubicBezTo>
                  <a:cubicBezTo>
                    <a:pt x="24" y="49"/>
                    <a:pt x="16" y="0"/>
                    <a:pt x="16" y="0"/>
                  </a:cubicBezTo>
                  <a:cubicBezTo>
                    <a:pt x="16" y="0"/>
                    <a:pt x="22" y="61"/>
                    <a:pt x="14" y="66"/>
                  </a:cubicBezTo>
                  <a:cubicBezTo>
                    <a:pt x="7" y="71"/>
                    <a:pt x="0" y="49"/>
                    <a:pt x="0" y="49"/>
                  </a:cubicBezTo>
                  <a:cubicBezTo>
                    <a:pt x="2" y="66"/>
                    <a:pt x="13" y="72"/>
                    <a:pt x="14" y="72"/>
                  </a:cubicBezTo>
                  <a:cubicBezTo>
                    <a:pt x="13" y="72"/>
                    <a:pt x="9" y="79"/>
                    <a:pt x="9" y="79"/>
                  </a:cubicBezTo>
                  <a:cubicBezTo>
                    <a:pt x="16" y="79"/>
                    <a:pt x="15" y="84"/>
                    <a:pt x="15" y="84"/>
                  </a:cubicBezTo>
                  <a:cubicBezTo>
                    <a:pt x="12" y="84"/>
                    <a:pt x="3" y="90"/>
                    <a:pt x="3" y="90"/>
                  </a:cubicBezTo>
                  <a:cubicBezTo>
                    <a:pt x="10" y="88"/>
                    <a:pt x="17" y="90"/>
                    <a:pt x="17" y="90"/>
                  </a:cubicBezTo>
                  <a:cubicBezTo>
                    <a:pt x="13" y="90"/>
                    <a:pt x="5" y="96"/>
                    <a:pt x="5" y="96"/>
                  </a:cubicBezTo>
                  <a:cubicBezTo>
                    <a:pt x="16" y="93"/>
                    <a:pt x="20" y="103"/>
                    <a:pt x="23" y="106"/>
                  </a:cubicBezTo>
                  <a:cubicBezTo>
                    <a:pt x="24" y="108"/>
                    <a:pt x="37" y="140"/>
                    <a:pt x="44" y="159"/>
                  </a:cubicBezTo>
                  <a:cubicBezTo>
                    <a:pt x="44" y="157"/>
                    <a:pt x="46" y="153"/>
                    <a:pt x="48" y="14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8" name="Freeform 210"/>
            <p:cNvSpPr/>
            <p:nvPr/>
          </p:nvSpPr>
          <p:spPr bwMode="auto">
            <a:xfrm>
              <a:off x="3646488" y="4451351"/>
              <a:ext cx="762000" cy="881063"/>
            </a:xfrm>
            <a:custGeom>
              <a:avLst/>
              <a:gdLst>
                <a:gd name="T0" fmla="*/ 0 w 203"/>
                <a:gd name="T1" fmla="*/ 7 h 235"/>
                <a:gd name="T2" fmla="*/ 4 w 203"/>
                <a:gd name="T3" fmla="*/ 98 h 235"/>
                <a:gd name="T4" fmla="*/ 72 w 203"/>
                <a:gd name="T5" fmla="*/ 235 h 235"/>
                <a:gd name="T6" fmla="*/ 86 w 203"/>
                <a:gd name="T7" fmla="*/ 224 h 235"/>
                <a:gd name="T8" fmla="*/ 66 w 203"/>
                <a:gd name="T9" fmla="*/ 111 h 235"/>
                <a:gd name="T10" fmla="*/ 62 w 203"/>
                <a:gd name="T11" fmla="*/ 65 h 235"/>
                <a:gd name="T12" fmla="*/ 99 w 203"/>
                <a:gd name="T13" fmla="*/ 70 h 235"/>
                <a:gd name="T14" fmla="*/ 106 w 203"/>
                <a:gd name="T15" fmla="*/ 75 h 235"/>
                <a:gd name="T16" fmla="*/ 146 w 203"/>
                <a:gd name="T17" fmla="*/ 67 h 235"/>
                <a:gd name="T18" fmla="*/ 201 w 203"/>
                <a:gd name="T19" fmla="*/ 57 h 235"/>
                <a:gd name="T20" fmla="*/ 195 w 203"/>
                <a:gd name="T21" fmla="*/ 27 h 235"/>
                <a:gd name="T22" fmla="*/ 112 w 203"/>
                <a:gd name="T23" fmla="*/ 32 h 235"/>
                <a:gd name="T24" fmla="*/ 82 w 203"/>
                <a:gd name="T25" fmla="*/ 29 h 235"/>
                <a:gd name="T26" fmla="*/ 69 w 203"/>
                <a:gd name="T27" fmla="*/ 29 h 235"/>
                <a:gd name="T28" fmla="*/ 65 w 203"/>
                <a:gd name="T29" fmla="*/ 22 h 235"/>
                <a:gd name="T30" fmla="*/ 57 w 203"/>
                <a:gd name="T31" fmla="*/ 22 h 235"/>
                <a:gd name="T32" fmla="*/ 50 w 203"/>
                <a:gd name="T33" fmla="*/ 7 h 235"/>
                <a:gd name="T34" fmla="*/ 22 w 203"/>
                <a:gd name="T35" fmla="*/ 3 h 235"/>
                <a:gd name="T36" fmla="*/ 6 w 203"/>
                <a:gd name="T37" fmla="*/ 0 h 235"/>
                <a:gd name="T38" fmla="*/ 0 w 203"/>
                <a:gd name="T39" fmla="*/ 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3" h="235">
                  <a:moveTo>
                    <a:pt x="0" y="7"/>
                  </a:moveTo>
                  <a:cubicBezTo>
                    <a:pt x="0" y="7"/>
                    <a:pt x="0" y="67"/>
                    <a:pt x="4" y="98"/>
                  </a:cubicBezTo>
                  <a:cubicBezTo>
                    <a:pt x="4" y="98"/>
                    <a:pt x="35" y="215"/>
                    <a:pt x="72" y="235"/>
                  </a:cubicBezTo>
                  <a:cubicBezTo>
                    <a:pt x="72" y="235"/>
                    <a:pt x="84" y="228"/>
                    <a:pt x="86" y="224"/>
                  </a:cubicBezTo>
                  <a:cubicBezTo>
                    <a:pt x="87" y="220"/>
                    <a:pt x="68" y="119"/>
                    <a:pt x="66" y="111"/>
                  </a:cubicBezTo>
                  <a:cubicBezTo>
                    <a:pt x="64" y="103"/>
                    <a:pt x="62" y="65"/>
                    <a:pt x="62" y="65"/>
                  </a:cubicBezTo>
                  <a:cubicBezTo>
                    <a:pt x="62" y="65"/>
                    <a:pt x="93" y="68"/>
                    <a:pt x="99" y="70"/>
                  </a:cubicBezTo>
                  <a:cubicBezTo>
                    <a:pt x="99" y="70"/>
                    <a:pt x="99" y="76"/>
                    <a:pt x="106" y="75"/>
                  </a:cubicBezTo>
                  <a:cubicBezTo>
                    <a:pt x="114" y="74"/>
                    <a:pt x="141" y="67"/>
                    <a:pt x="146" y="67"/>
                  </a:cubicBezTo>
                  <a:cubicBezTo>
                    <a:pt x="150" y="66"/>
                    <a:pt x="199" y="58"/>
                    <a:pt x="201" y="57"/>
                  </a:cubicBezTo>
                  <a:cubicBezTo>
                    <a:pt x="203" y="56"/>
                    <a:pt x="196" y="30"/>
                    <a:pt x="195" y="27"/>
                  </a:cubicBezTo>
                  <a:cubicBezTo>
                    <a:pt x="193" y="24"/>
                    <a:pt x="126" y="31"/>
                    <a:pt x="112" y="32"/>
                  </a:cubicBezTo>
                  <a:cubicBezTo>
                    <a:pt x="112" y="32"/>
                    <a:pt x="84" y="30"/>
                    <a:pt x="82" y="29"/>
                  </a:cubicBezTo>
                  <a:cubicBezTo>
                    <a:pt x="80" y="28"/>
                    <a:pt x="69" y="29"/>
                    <a:pt x="69" y="29"/>
                  </a:cubicBezTo>
                  <a:cubicBezTo>
                    <a:pt x="69" y="29"/>
                    <a:pt x="67" y="23"/>
                    <a:pt x="65" y="22"/>
                  </a:cubicBezTo>
                  <a:cubicBezTo>
                    <a:pt x="63" y="22"/>
                    <a:pt x="57" y="22"/>
                    <a:pt x="57" y="22"/>
                  </a:cubicBezTo>
                  <a:cubicBezTo>
                    <a:pt x="57" y="22"/>
                    <a:pt x="58" y="10"/>
                    <a:pt x="50" y="7"/>
                  </a:cubicBezTo>
                  <a:cubicBezTo>
                    <a:pt x="42" y="4"/>
                    <a:pt x="27" y="6"/>
                    <a:pt x="22" y="3"/>
                  </a:cubicBezTo>
                  <a:cubicBezTo>
                    <a:pt x="17" y="1"/>
                    <a:pt x="6" y="0"/>
                    <a:pt x="6" y="0"/>
                  </a:cubicBez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9" name="Freeform 211"/>
            <p:cNvSpPr/>
            <p:nvPr/>
          </p:nvSpPr>
          <p:spPr bwMode="auto">
            <a:xfrm>
              <a:off x="3646488" y="4465638"/>
              <a:ext cx="738188" cy="803275"/>
            </a:xfrm>
            <a:custGeom>
              <a:avLst/>
              <a:gdLst>
                <a:gd name="T0" fmla="*/ 190 w 197"/>
                <a:gd name="T1" fmla="*/ 25 h 214"/>
                <a:gd name="T2" fmla="*/ 115 w 197"/>
                <a:gd name="T3" fmla="*/ 34 h 214"/>
                <a:gd name="T4" fmla="*/ 80 w 197"/>
                <a:gd name="T5" fmla="*/ 53 h 214"/>
                <a:gd name="T6" fmla="*/ 101 w 197"/>
                <a:gd name="T7" fmla="*/ 34 h 214"/>
                <a:gd name="T8" fmla="*/ 73 w 197"/>
                <a:gd name="T9" fmla="*/ 53 h 214"/>
                <a:gd name="T10" fmla="*/ 89 w 197"/>
                <a:gd name="T11" fmla="*/ 34 h 214"/>
                <a:gd name="T12" fmla="*/ 68 w 197"/>
                <a:gd name="T13" fmla="*/ 52 h 214"/>
                <a:gd name="T14" fmla="*/ 73 w 197"/>
                <a:gd name="T15" fmla="*/ 34 h 214"/>
                <a:gd name="T16" fmla="*/ 75 w 197"/>
                <a:gd name="T17" fmla="*/ 31 h 214"/>
                <a:gd name="T18" fmla="*/ 68 w 197"/>
                <a:gd name="T19" fmla="*/ 31 h 214"/>
                <a:gd name="T20" fmla="*/ 61 w 197"/>
                <a:gd name="T21" fmla="*/ 46 h 214"/>
                <a:gd name="T22" fmla="*/ 63 w 197"/>
                <a:gd name="T23" fmla="*/ 28 h 214"/>
                <a:gd name="T24" fmla="*/ 55 w 197"/>
                <a:gd name="T25" fmla="*/ 37 h 214"/>
                <a:gd name="T26" fmla="*/ 55 w 197"/>
                <a:gd name="T27" fmla="*/ 39 h 214"/>
                <a:gd name="T28" fmla="*/ 53 w 197"/>
                <a:gd name="T29" fmla="*/ 5 h 214"/>
                <a:gd name="T30" fmla="*/ 50 w 197"/>
                <a:gd name="T31" fmla="*/ 3 h 214"/>
                <a:gd name="T32" fmla="*/ 39 w 197"/>
                <a:gd name="T33" fmla="*/ 1 h 214"/>
                <a:gd name="T34" fmla="*/ 37 w 197"/>
                <a:gd name="T35" fmla="*/ 3 h 214"/>
                <a:gd name="T36" fmla="*/ 24 w 197"/>
                <a:gd name="T37" fmla="*/ 3 h 214"/>
                <a:gd name="T38" fmla="*/ 33 w 197"/>
                <a:gd name="T39" fmla="*/ 11 h 214"/>
                <a:gd name="T40" fmla="*/ 3 w 197"/>
                <a:gd name="T41" fmla="*/ 0 h 214"/>
                <a:gd name="T42" fmla="*/ 0 w 197"/>
                <a:gd name="T43" fmla="*/ 3 h 214"/>
                <a:gd name="T44" fmla="*/ 0 w 197"/>
                <a:gd name="T45" fmla="*/ 4 h 214"/>
                <a:gd name="T46" fmla="*/ 13 w 197"/>
                <a:gd name="T47" fmla="*/ 16 h 214"/>
                <a:gd name="T48" fmla="*/ 5 w 197"/>
                <a:gd name="T49" fmla="*/ 56 h 214"/>
                <a:gd name="T50" fmla="*/ 3 w 197"/>
                <a:gd name="T51" fmla="*/ 85 h 214"/>
                <a:gd name="T52" fmla="*/ 4 w 197"/>
                <a:gd name="T53" fmla="*/ 94 h 214"/>
                <a:gd name="T54" fmla="*/ 7 w 197"/>
                <a:gd name="T55" fmla="*/ 106 h 214"/>
                <a:gd name="T56" fmla="*/ 16 w 197"/>
                <a:gd name="T57" fmla="*/ 61 h 214"/>
                <a:gd name="T58" fmla="*/ 20 w 197"/>
                <a:gd name="T59" fmla="*/ 18 h 214"/>
                <a:gd name="T60" fmla="*/ 17 w 197"/>
                <a:gd name="T61" fmla="*/ 62 h 214"/>
                <a:gd name="T62" fmla="*/ 20 w 197"/>
                <a:gd name="T63" fmla="*/ 109 h 214"/>
                <a:gd name="T64" fmla="*/ 54 w 197"/>
                <a:gd name="T65" fmla="*/ 192 h 214"/>
                <a:gd name="T66" fmla="*/ 72 w 197"/>
                <a:gd name="T67" fmla="*/ 214 h 214"/>
                <a:gd name="T68" fmla="*/ 63 w 197"/>
                <a:gd name="T69" fmla="*/ 132 h 214"/>
                <a:gd name="T70" fmla="*/ 60 w 197"/>
                <a:gd name="T71" fmla="*/ 61 h 214"/>
                <a:gd name="T72" fmla="*/ 86 w 197"/>
                <a:gd name="T73" fmla="*/ 58 h 214"/>
                <a:gd name="T74" fmla="*/ 110 w 197"/>
                <a:gd name="T75" fmla="*/ 54 h 214"/>
                <a:gd name="T76" fmla="*/ 106 w 197"/>
                <a:gd name="T77" fmla="*/ 61 h 214"/>
                <a:gd name="T78" fmla="*/ 133 w 197"/>
                <a:gd name="T79" fmla="*/ 58 h 214"/>
                <a:gd name="T80" fmla="*/ 197 w 197"/>
                <a:gd name="T81" fmla="*/ 48 h 214"/>
                <a:gd name="T82" fmla="*/ 190 w 197"/>
                <a:gd name="T83" fmla="*/ 2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7" h="214">
                  <a:moveTo>
                    <a:pt x="190" y="25"/>
                  </a:moveTo>
                  <a:cubicBezTo>
                    <a:pt x="185" y="22"/>
                    <a:pt x="115" y="34"/>
                    <a:pt x="115" y="34"/>
                  </a:cubicBezTo>
                  <a:cubicBezTo>
                    <a:pt x="115" y="34"/>
                    <a:pt x="89" y="54"/>
                    <a:pt x="80" y="53"/>
                  </a:cubicBezTo>
                  <a:cubicBezTo>
                    <a:pt x="80" y="53"/>
                    <a:pt x="106" y="41"/>
                    <a:pt x="101" y="34"/>
                  </a:cubicBezTo>
                  <a:cubicBezTo>
                    <a:pt x="95" y="26"/>
                    <a:pt x="73" y="53"/>
                    <a:pt x="73" y="53"/>
                  </a:cubicBezTo>
                  <a:cubicBezTo>
                    <a:pt x="73" y="53"/>
                    <a:pt x="79" y="38"/>
                    <a:pt x="89" y="34"/>
                  </a:cubicBezTo>
                  <a:cubicBezTo>
                    <a:pt x="89" y="34"/>
                    <a:pt x="78" y="27"/>
                    <a:pt x="68" y="52"/>
                  </a:cubicBezTo>
                  <a:cubicBezTo>
                    <a:pt x="68" y="52"/>
                    <a:pt x="70" y="40"/>
                    <a:pt x="73" y="34"/>
                  </a:cubicBezTo>
                  <a:cubicBezTo>
                    <a:pt x="74" y="32"/>
                    <a:pt x="74" y="32"/>
                    <a:pt x="75" y="31"/>
                  </a:cubicBezTo>
                  <a:cubicBezTo>
                    <a:pt x="80" y="28"/>
                    <a:pt x="72" y="27"/>
                    <a:pt x="68" y="31"/>
                  </a:cubicBezTo>
                  <a:cubicBezTo>
                    <a:pt x="64" y="34"/>
                    <a:pt x="61" y="46"/>
                    <a:pt x="61" y="46"/>
                  </a:cubicBezTo>
                  <a:cubicBezTo>
                    <a:pt x="61" y="46"/>
                    <a:pt x="57" y="30"/>
                    <a:pt x="63" y="28"/>
                  </a:cubicBezTo>
                  <a:cubicBezTo>
                    <a:pt x="63" y="28"/>
                    <a:pt x="55" y="23"/>
                    <a:pt x="55" y="37"/>
                  </a:cubicBezTo>
                  <a:cubicBezTo>
                    <a:pt x="55" y="38"/>
                    <a:pt x="55" y="39"/>
                    <a:pt x="55" y="39"/>
                  </a:cubicBezTo>
                  <a:cubicBezTo>
                    <a:pt x="56" y="55"/>
                    <a:pt x="41" y="16"/>
                    <a:pt x="53" y="5"/>
                  </a:cubicBezTo>
                  <a:cubicBezTo>
                    <a:pt x="52" y="4"/>
                    <a:pt x="51" y="4"/>
                    <a:pt x="50" y="3"/>
                  </a:cubicBezTo>
                  <a:cubicBezTo>
                    <a:pt x="47" y="2"/>
                    <a:pt x="43" y="1"/>
                    <a:pt x="39" y="1"/>
                  </a:cubicBezTo>
                  <a:cubicBezTo>
                    <a:pt x="37" y="3"/>
                    <a:pt x="37" y="3"/>
                    <a:pt x="37" y="3"/>
                  </a:cubicBezTo>
                  <a:cubicBezTo>
                    <a:pt x="37" y="3"/>
                    <a:pt x="22" y="3"/>
                    <a:pt x="24" y="3"/>
                  </a:cubicBezTo>
                  <a:cubicBezTo>
                    <a:pt x="25" y="3"/>
                    <a:pt x="29" y="11"/>
                    <a:pt x="33" y="11"/>
                  </a:cubicBezTo>
                  <a:cubicBezTo>
                    <a:pt x="33" y="11"/>
                    <a:pt x="12" y="9"/>
                    <a:pt x="3" y="0"/>
                  </a:cubicBezTo>
                  <a:cubicBezTo>
                    <a:pt x="0" y="3"/>
                    <a:pt x="0" y="3"/>
                    <a:pt x="0" y="3"/>
                  </a:cubicBezTo>
                  <a:cubicBezTo>
                    <a:pt x="0" y="3"/>
                    <a:pt x="0" y="4"/>
                    <a:pt x="0" y="4"/>
                  </a:cubicBezTo>
                  <a:cubicBezTo>
                    <a:pt x="4" y="9"/>
                    <a:pt x="10" y="16"/>
                    <a:pt x="13" y="16"/>
                  </a:cubicBezTo>
                  <a:cubicBezTo>
                    <a:pt x="17" y="17"/>
                    <a:pt x="4" y="28"/>
                    <a:pt x="5" y="56"/>
                  </a:cubicBezTo>
                  <a:cubicBezTo>
                    <a:pt x="5" y="67"/>
                    <a:pt x="4" y="77"/>
                    <a:pt x="3" y="85"/>
                  </a:cubicBezTo>
                  <a:cubicBezTo>
                    <a:pt x="3" y="88"/>
                    <a:pt x="3" y="91"/>
                    <a:pt x="4" y="94"/>
                  </a:cubicBezTo>
                  <a:cubicBezTo>
                    <a:pt x="4" y="94"/>
                    <a:pt x="5" y="99"/>
                    <a:pt x="7" y="106"/>
                  </a:cubicBezTo>
                  <a:cubicBezTo>
                    <a:pt x="16" y="61"/>
                    <a:pt x="16" y="61"/>
                    <a:pt x="16" y="61"/>
                  </a:cubicBezTo>
                  <a:cubicBezTo>
                    <a:pt x="20" y="18"/>
                    <a:pt x="20" y="18"/>
                    <a:pt x="20" y="18"/>
                  </a:cubicBezTo>
                  <a:cubicBezTo>
                    <a:pt x="17" y="62"/>
                    <a:pt x="17" y="62"/>
                    <a:pt x="17" y="62"/>
                  </a:cubicBezTo>
                  <a:cubicBezTo>
                    <a:pt x="17" y="62"/>
                    <a:pt x="15" y="107"/>
                    <a:pt x="20" y="109"/>
                  </a:cubicBezTo>
                  <a:cubicBezTo>
                    <a:pt x="25" y="111"/>
                    <a:pt x="52" y="191"/>
                    <a:pt x="54" y="192"/>
                  </a:cubicBezTo>
                  <a:cubicBezTo>
                    <a:pt x="56" y="193"/>
                    <a:pt x="72" y="214"/>
                    <a:pt x="72" y="214"/>
                  </a:cubicBezTo>
                  <a:cubicBezTo>
                    <a:pt x="72" y="214"/>
                    <a:pt x="63" y="139"/>
                    <a:pt x="63" y="132"/>
                  </a:cubicBezTo>
                  <a:cubicBezTo>
                    <a:pt x="63" y="126"/>
                    <a:pt x="60" y="61"/>
                    <a:pt x="60" y="61"/>
                  </a:cubicBezTo>
                  <a:cubicBezTo>
                    <a:pt x="60" y="61"/>
                    <a:pt x="83" y="59"/>
                    <a:pt x="86" y="58"/>
                  </a:cubicBezTo>
                  <a:cubicBezTo>
                    <a:pt x="89" y="57"/>
                    <a:pt x="105" y="54"/>
                    <a:pt x="110" y="54"/>
                  </a:cubicBezTo>
                  <a:cubicBezTo>
                    <a:pt x="110" y="54"/>
                    <a:pt x="103" y="57"/>
                    <a:pt x="106" y="61"/>
                  </a:cubicBezTo>
                  <a:cubicBezTo>
                    <a:pt x="109" y="64"/>
                    <a:pt x="127" y="60"/>
                    <a:pt x="133" y="58"/>
                  </a:cubicBezTo>
                  <a:cubicBezTo>
                    <a:pt x="139" y="56"/>
                    <a:pt x="197" y="48"/>
                    <a:pt x="197" y="48"/>
                  </a:cubicBezTo>
                  <a:cubicBezTo>
                    <a:pt x="197" y="48"/>
                    <a:pt x="196" y="28"/>
                    <a:pt x="190" y="25"/>
                  </a:cubicBezTo>
                  <a:close/>
                </a:path>
              </a:pathLst>
            </a:custGeom>
            <a:solidFill>
              <a:srgbClr val="26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0" name="Freeform 212"/>
            <p:cNvSpPr/>
            <p:nvPr/>
          </p:nvSpPr>
          <p:spPr bwMode="auto">
            <a:xfrm>
              <a:off x="3582988" y="6059488"/>
              <a:ext cx="242888" cy="258763"/>
            </a:xfrm>
            <a:custGeom>
              <a:avLst/>
              <a:gdLst>
                <a:gd name="T0" fmla="*/ 34 w 65"/>
                <a:gd name="T1" fmla="*/ 10 h 69"/>
                <a:gd name="T2" fmla="*/ 22 w 65"/>
                <a:gd name="T3" fmla="*/ 30 h 69"/>
                <a:gd name="T4" fmla="*/ 6 w 65"/>
                <a:gd name="T5" fmla="*/ 61 h 69"/>
                <a:gd name="T6" fmla="*/ 34 w 65"/>
                <a:gd name="T7" fmla="*/ 61 h 69"/>
                <a:gd name="T8" fmla="*/ 52 w 65"/>
                <a:gd name="T9" fmla="*/ 43 h 69"/>
                <a:gd name="T10" fmla="*/ 63 w 65"/>
                <a:gd name="T11" fmla="*/ 33 h 69"/>
                <a:gd name="T12" fmla="*/ 60 w 65"/>
                <a:gd name="T13" fmla="*/ 8 h 69"/>
                <a:gd name="T14" fmla="*/ 34 w 65"/>
                <a:gd name="T15" fmla="*/ 10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69">
                  <a:moveTo>
                    <a:pt x="34" y="10"/>
                  </a:moveTo>
                  <a:cubicBezTo>
                    <a:pt x="34" y="10"/>
                    <a:pt x="25" y="24"/>
                    <a:pt x="22" y="30"/>
                  </a:cubicBezTo>
                  <a:cubicBezTo>
                    <a:pt x="18" y="35"/>
                    <a:pt x="0" y="51"/>
                    <a:pt x="6" y="61"/>
                  </a:cubicBezTo>
                  <a:cubicBezTo>
                    <a:pt x="6" y="61"/>
                    <a:pt x="22" y="69"/>
                    <a:pt x="34" y="61"/>
                  </a:cubicBezTo>
                  <a:cubicBezTo>
                    <a:pt x="46" y="53"/>
                    <a:pt x="44" y="43"/>
                    <a:pt x="52" y="43"/>
                  </a:cubicBezTo>
                  <a:cubicBezTo>
                    <a:pt x="52" y="43"/>
                    <a:pt x="61" y="43"/>
                    <a:pt x="63" y="33"/>
                  </a:cubicBezTo>
                  <a:cubicBezTo>
                    <a:pt x="65" y="24"/>
                    <a:pt x="64" y="16"/>
                    <a:pt x="60" y="8"/>
                  </a:cubicBezTo>
                  <a:cubicBezTo>
                    <a:pt x="56" y="0"/>
                    <a:pt x="34" y="10"/>
                    <a:pt x="34" y="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1" name="Freeform 213"/>
            <p:cNvSpPr/>
            <p:nvPr/>
          </p:nvSpPr>
          <p:spPr bwMode="auto">
            <a:xfrm>
              <a:off x="3508375" y="6037263"/>
              <a:ext cx="157163" cy="220663"/>
            </a:xfrm>
            <a:custGeom>
              <a:avLst/>
              <a:gdLst>
                <a:gd name="T0" fmla="*/ 10 w 42"/>
                <a:gd name="T1" fmla="*/ 7 h 59"/>
                <a:gd name="T2" fmla="*/ 8 w 42"/>
                <a:gd name="T3" fmla="*/ 28 h 59"/>
                <a:gd name="T4" fmla="*/ 8 w 42"/>
                <a:gd name="T5" fmla="*/ 55 h 59"/>
                <a:gd name="T6" fmla="*/ 36 w 42"/>
                <a:gd name="T7" fmla="*/ 54 h 59"/>
                <a:gd name="T8" fmla="*/ 33 w 42"/>
                <a:gd name="T9" fmla="*/ 32 h 59"/>
                <a:gd name="T10" fmla="*/ 34 w 42"/>
                <a:gd name="T11" fmla="*/ 5 h 59"/>
                <a:gd name="T12" fmla="*/ 10 w 42"/>
                <a:gd name="T13" fmla="*/ 7 h 59"/>
              </a:gdLst>
              <a:ahLst/>
              <a:cxnLst>
                <a:cxn ang="0">
                  <a:pos x="T0" y="T1"/>
                </a:cxn>
                <a:cxn ang="0">
                  <a:pos x="T2" y="T3"/>
                </a:cxn>
                <a:cxn ang="0">
                  <a:pos x="T4" y="T5"/>
                </a:cxn>
                <a:cxn ang="0">
                  <a:pos x="T6" y="T7"/>
                </a:cxn>
                <a:cxn ang="0">
                  <a:pos x="T8" y="T9"/>
                </a:cxn>
                <a:cxn ang="0">
                  <a:pos x="T10" y="T11"/>
                </a:cxn>
                <a:cxn ang="0">
                  <a:pos x="T12" y="T13"/>
                </a:cxn>
              </a:cxnLst>
              <a:rect l="0" t="0" r="r" b="b"/>
              <a:pathLst>
                <a:path w="42" h="59">
                  <a:moveTo>
                    <a:pt x="10" y="7"/>
                  </a:moveTo>
                  <a:cubicBezTo>
                    <a:pt x="10" y="7"/>
                    <a:pt x="9" y="21"/>
                    <a:pt x="8" y="28"/>
                  </a:cubicBezTo>
                  <a:cubicBezTo>
                    <a:pt x="6" y="35"/>
                    <a:pt x="0" y="51"/>
                    <a:pt x="8" y="55"/>
                  </a:cubicBezTo>
                  <a:cubicBezTo>
                    <a:pt x="8" y="55"/>
                    <a:pt x="30" y="59"/>
                    <a:pt x="36" y="54"/>
                  </a:cubicBezTo>
                  <a:cubicBezTo>
                    <a:pt x="42" y="48"/>
                    <a:pt x="33" y="32"/>
                    <a:pt x="33" y="32"/>
                  </a:cubicBezTo>
                  <a:cubicBezTo>
                    <a:pt x="33" y="32"/>
                    <a:pt x="37" y="11"/>
                    <a:pt x="34" y="5"/>
                  </a:cubicBezTo>
                  <a:cubicBezTo>
                    <a:pt x="31" y="0"/>
                    <a:pt x="18" y="2"/>
                    <a:pt x="10" y="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2" name="Freeform 214"/>
            <p:cNvSpPr/>
            <p:nvPr/>
          </p:nvSpPr>
          <p:spPr bwMode="auto">
            <a:xfrm>
              <a:off x="3349625" y="5153026"/>
              <a:ext cx="315913" cy="828675"/>
            </a:xfrm>
            <a:custGeom>
              <a:avLst/>
              <a:gdLst>
                <a:gd name="T0" fmla="*/ 59 w 84"/>
                <a:gd name="T1" fmla="*/ 138 h 221"/>
                <a:gd name="T2" fmla="*/ 59 w 84"/>
                <a:gd name="T3" fmla="*/ 97 h 221"/>
                <a:gd name="T4" fmla="*/ 50 w 84"/>
                <a:gd name="T5" fmla="*/ 130 h 221"/>
                <a:gd name="T6" fmla="*/ 46 w 84"/>
                <a:gd name="T7" fmla="*/ 90 h 221"/>
                <a:gd name="T8" fmla="*/ 28 w 84"/>
                <a:gd name="T9" fmla="*/ 58 h 221"/>
                <a:gd name="T10" fmla="*/ 12 w 84"/>
                <a:gd name="T11" fmla="*/ 20 h 221"/>
                <a:gd name="T12" fmla="*/ 13 w 84"/>
                <a:gd name="T13" fmla="*/ 0 h 221"/>
                <a:gd name="T14" fmla="*/ 13 w 84"/>
                <a:gd name="T15" fmla="*/ 1 h 221"/>
                <a:gd name="T16" fmla="*/ 4 w 84"/>
                <a:gd name="T17" fmla="*/ 16 h 221"/>
                <a:gd name="T18" fmla="*/ 5 w 84"/>
                <a:gd name="T19" fmla="*/ 31 h 221"/>
                <a:gd name="T20" fmla="*/ 29 w 84"/>
                <a:gd name="T21" fmla="*/ 105 h 221"/>
                <a:gd name="T22" fmla="*/ 60 w 84"/>
                <a:gd name="T23" fmla="*/ 202 h 221"/>
                <a:gd name="T24" fmla="*/ 75 w 84"/>
                <a:gd name="T25" fmla="*/ 221 h 221"/>
                <a:gd name="T26" fmla="*/ 63 w 84"/>
                <a:gd name="T27" fmla="*/ 196 h 221"/>
                <a:gd name="T28" fmla="*/ 79 w 84"/>
                <a:gd name="T29" fmla="*/ 206 h 221"/>
                <a:gd name="T30" fmla="*/ 72 w 84"/>
                <a:gd name="T31" fmla="*/ 180 h 221"/>
                <a:gd name="T32" fmla="*/ 59 w 84"/>
                <a:gd name="T33" fmla="*/ 1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221">
                  <a:moveTo>
                    <a:pt x="59" y="138"/>
                  </a:moveTo>
                  <a:cubicBezTo>
                    <a:pt x="63" y="129"/>
                    <a:pt x="59" y="97"/>
                    <a:pt x="59" y="97"/>
                  </a:cubicBezTo>
                  <a:cubicBezTo>
                    <a:pt x="59" y="97"/>
                    <a:pt x="58" y="132"/>
                    <a:pt x="50" y="130"/>
                  </a:cubicBezTo>
                  <a:cubicBezTo>
                    <a:pt x="42" y="129"/>
                    <a:pt x="48" y="96"/>
                    <a:pt x="46" y="90"/>
                  </a:cubicBezTo>
                  <a:cubicBezTo>
                    <a:pt x="45" y="83"/>
                    <a:pt x="28" y="58"/>
                    <a:pt x="28" y="58"/>
                  </a:cubicBezTo>
                  <a:cubicBezTo>
                    <a:pt x="17" y="51"/>
                    <a:pt x="8" y="27"/>
                    <a:pt x="12" y="20"/>
                  </a:cubicBezTo>
                  <a:cubicBezTo>
                    <a:pt x="15" y="16"/>
                    <a:pt x="14" y="7"/>
                    <a:pt x="13" y="0"/>
                  </a:cubicBezTo>
                  <a:cubicBezTo>
                    <a:pt x="13" y="0"/>
                    <a:pt x="13" y="1"/>
                    <a:pt x="13" y="1"/>
                  </a:cubicBezTo>
                  <a:cubicBezTo>
                    <a:pt x="9" y="4"/>
                    <a:pt x="8" y="12"/>
                    <a:pt x="4" y="16"/>
                  </a:cubicBezTo>
                  <a:cubicBezTo>
                    <a:pt x="1" y="19"/>
                    <a:pt x="0" y="27"/>
                    <a:pt x="5" y="31"/>
                  </a:cubicBezTo>
                  <a:cubicBezTo>
                    <a:pt x="10" y="35"/>
                    <a:pt x="23" y="86"/>
                    <a:pt x="29" y="105"/>
                  </a:cubicBezTo>
                  <a:cubicBezTo>
                    <a:pt x="35" y="124"/>
                    <a:pt x="60" y="201"/>
                    <a:pt x="60" y="202"/>
                  </a:cubicBezTo>
                  <a:cubicBezTo>
                    <a:pt x="65" y="220"/>
                    <a:pt x="75" y="221"/>
                    <a:pt x="75" y="221"/>
                  </a:cubicBezTo>
                  <a:cubicBezTo>
                    <a:pt x="70" y="217"/>
                    <a:pt x="63" y="196"/>
                    <a:pt x="63" y="196"/>
                  </a:cubicBezTo>
                  <a:cubicBezTo>
                    <a:pt x="68" y="194"/>
                    <a:pt x="73" y="212"/>
                    <a:pt x="79" y="206"/>
                  </a:cubicBezTo>
                  <a:cubicBezTo>
                    <a:pt x="84" y="201"/>
                    <a:pt x="72" y="185"/>
                    <a:pt x="72" y="180"/>
                  </a:cubicBezTo>
                  <a:cubicBezTo>
                    <a:pt x="71" y="175"/>
                    <a:pt x="55" y="147"/>
                    <a:pt x="59" y="13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3" name="Freeform 215"/>
            <p:cNvSpPr/>
            <p:nvPr/>
          </p:nvSpPr>
          <p:spPr bwMode="auto">
            <a:xfrm>
              <a:off x="3492500" y="4473576"/>
              <a:ext cx="123825" cy="528638"/>
            </a:xfrm>
            <a:custGeom>
              <a:avLst/>
              <a:gdLst>
                <a:gd name="T0" fmla="*/ 0 w 33"/>
                <a:gd name="T1" fmla="*/ 128 h 141"/>
                <a:gd name="T2" fmla="*/ 17 w 33"/>
                <a:gd name="T3" fmla="*/ 141 h 141"/>
                <a:gd name="T4" fmla="*/ 33 w 33"/>
                <a:gd name="T5" fmla="*/ 126 h 141"/>
                <a:gd name="T6" fmla="*/ 28 w 33"/>
                <a:gd name="T7" fmla="*/ 31 h 141"/>
                <a:gd name="T8" fmla="*/ 21 w 33"/>
                <a:gd name="T9" fmla="*/ 18 h 141"/>
                <a:gd name="T10" fmla="*/ 27 w 33"/>
                <a:gd name="T11" fmla="*/ 9 h 141"/>
                <a:gd name="T12" fmla="*/ 17 w 33"/>
                <a:gd name="T13" fmla="*/ 3 h 141"/>
                <a:gd name="T14" fmla="*/ 10 w 33"/>
                <a:gd name="T15" fmla="*/ 17 h 141"/>
                <a:gd name="T16" fmla="*/ 5 w 33"/>
                <a:gd name="T17" fmla="*/ 29 h 141"/>
                <a:gd name="T18" fmla="*/ 0 w 33"/>
                <a:gd name="T19"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41">
                  <a:moveTo>
                    <a:pt x="0" y="128"/>
                  </a:moveTo>
                  <a:cubicBezTo>
                    <a:pt x="17" y="141"/>
                    <a:pt x="17" y="141"/>
                    <a:pt x="17" y="141"/>
                  </a:cubicBezTo>
                  <a:cubicBezTo>
                    <a:pt x="33" y="126"/>
                    <a:pt x="33" y="126"/>
                    <a:pt x="33" y="126"/>
                  </a:cubicBezTo>
                  <a:cubicBezTo>
                    <a:pt x="33" y="126"/>
                    <a:pt x="28" y="34"/>
                    <a:pt x="28" y="31"/>
                  </a:cubicBezTo>
                  <a:cubicBezTo>
                    <a:pt x="28" y="28"/>
                    <a:pt x="21" y="18"/>
                    <a:pt x="21" y="18"/>
                  </a:cubicBezTo>
                  <a:cubicBezTo>
                    <a:pt x="27" y="9"/>
                    <a:pt x="27" y="9"/>
                    <a:pt x="27" y="9"/>
                  </a:cubicBezTo>
                  <a:cubicBezTo>
                    <a:pt x="27" y="9"/>
                    <a:pt x="23" y="0"/>
                    <a:pt x="17" y="3"/>
                  </a:cubicBezTo>
                  <a:cubicBezTo>
                    <a:pt x="11" y="6"/>
                    <a:pt x="10" y="17"/>
                    <a:pt x="10" y="17"/>
                  </a:cubicBezTo>
                  <a:cubicBezTo>
                    <a:pt x="5" y="29"/>
                    <a:pt x="5" y="29"/>
                    <a:pt x="5" y="29"/>
                  </a:cubicBezTo>
                  <a:lnTo>
                    <a:pt x="0" y="128"/>
                  </a:lnTo>
                  <a:close/>
                </a:path>
              </a:pathLst>
            </a:custGeom>
            <a:solidFill>
              <a:srgbClr val="26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4" name="Freeform 216"/>
            <p:cNvSpPr/>
            <p:nvPr/>
          </p:nvSpPr>
          <p:spPr bwMode="auto">
            <a:xfrm>
              <a:off x="4464050" y="4470401"/>
              <a:ext cx="41275" cy="52388"/>
            </a:xfrm>
            <a:custGeom>
              <a:avLst/>
              <a:gdLst>
                <a:gd name="T0" fmla="*/ 0 w 11"/>
                <a:gd name="T1" fmla="*/ 14 h 14"/>
                <a:gd name="T2" fmla="*/ 11 w 11"/>
                <a:gd name="T3" fmla="*/ 3 h 14"/>
                <a:gd name="T4" fmla="*/ 8 w 11"/>
                <a:gd name="T5" fmla="*/ 0 h 14"/>
                <a:gd name="T6" fmla="*/ 0 w 11"/>
                <a:gd name="T7" fmla="*/ 14 h 14"/>
              </a:gdLst>
              <a:ahLst/>
              <a:cxnLst>
                <a:cxn ang="0">
                  <a:pos x="T0" y="T1"/>
                </a:cxn>
                <a:cxn ang="0">
                  <a:pos x="T2" y="T3"/>
                </a:cxn>
                <a:cxn ang="0">
                  <a:pos x="T4" y="T5"/>
                </a:cxn>
                <a:cxn ang="0">
                  <a:pos x="T6" y="T7"/>
                </a:cxn>
              </a:cxnLst>
              <a:rect l="0" t="0" r="r" b="b"/>
              <a:pathLst>
                <a:path w="11" h="14">
                  <a:moveTo>
                    <a:pt x="0" y="14"/>
                  </a:moveTo>
                  <a:cubicBezTo>
                    <a:pt x="0" y="14"/>
                    <a:pt x="6" y="4"/>
                    <a:pt x="11" y="3"/>
                  </a:cubicBezTo>
                  <a:cubicBezTo>
                    <a:pt x="8" y="0"/>
                    <a:pt x="8" y="0"/>
                    <a:pt x="8" y="0"/>
                  </a:cubicBezTo>
                  <a:cubicBezTo>
                    <a:pt x="8" y="0"/>
                    <a:pt x="1" y="12"/>
                    <a:pt x="0" y="14"/>
                  </a:cubicBezTo>
                  <a:close/>
                </a:path>
              </a:pathLst>
            </a:custGeom>
            <a:solidFill>
              <a:srgbClr val="EBB2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5" name="Freeform 217"/>
            <p:cNvSpPr/>
            <p:nvPr/>
          </p:nvSpPr>
          <p:spPr bwMode="auto">
            <a:xfrm>
              <a:off x="4464050" y="4405313"/>
              <a:ext cx="44450" cy="65088"/>
            </a:xfrm>
            <a:custGeom>
              <a:avLst/>
              <a:gdLst>
                <a:gd name="T0" fmla="*/ 0 w 12"/>
                <a:gd name="T1" fmla="*/ 17 h 17"/>
                <a:gd name="T2" fmla="*/ 5 w 12"/>
                <a:gd name="T3" fmla="*/ 10 h 17"/>
                <a:gd name="T4" fmla="*/ 12 w 12"/>
                <a:gd name="T5" fmla="*/ 0 h 17"/>
                <a:gd name="T6" fmla="*/ 4 w 12"/>
                <a:gd name="T7" fmla="*/ 9 h 17"/>
                <a:gd name="T8" fmla="*/ 0 w 12"/>
                <a:gd name="T9" fmla="*/ 17 h 17"/>
              </a:gdLst>
              <a:ahLst/>
              <a:cxnLst>
                <a:cxn ang="0">
                  <a:pos x="T0" y="T1"/>
                </a:cxn>
                <a:cxn ang="0">
                  <a:pos x="T2" y="T3"/>
                </a:cxn>
                <a:cxn ang="0">
                  <a:pos x="T4" y="T5"/>
                </a:cxn>
                <a:cxn ang="0">
                  <a:pos x="T6" y="T7"/>
                </a:cxn>
                <a:cxn ang="0">
                  <a:pos x="T8" y="T9"/>
                </a:cxn>
              </a:cxnLst>
              <a:rect l="0" t="0" r="r" b="b"/>
              <a:pathLst>
                <a:path w="12" h="17">
                  <a:moveTo>
                    <a:pt x="0" y="17"/>
                  </a:moveTo>
                  <a:cubicBezTo>
                    <a:pt x="0" y="17"/>
                    <a:pt x="3" y="11"/>
                    <a:pt x="5" y="10"/>
                  </a:cubicBezTo>
                  <a:cubicBezTo>
                    <a:pt x="6" y="8"/>
                    <a:pt x="12" y="0"/>
                    <a:pt x="12" y="0"/>
                  </a:cubicBezTo>
                  <a:cubicBezTo>
                    <a:pt x="4" y="9"/>
                    <a:pt x="4" y="9"/>
                    <a:pt x="4" y="9"/>
                  </a:cubicBezTo>
                  <a:lnTo>
                    <a:pt x="0" y="17"/>
                  </a:lnTo>
                  <a:close/>
                </a:path>
              </a:pathLst>
            </a:custGeom>
            <a:solidFill>
              <a:srgbClr val="EBB2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grpSp>
        <p:nvGrpSpPr>
          <p:cNvPr id="36" name="组合 35"/>
          <p:cNvGrpSpPr/>
          <p:nvPr/>
        </p:nvGrpSpPr>
        <p:grpSpPr>
          <a:xfrm>
            <a:off x="2841173" y="1208960"/>
            <a:ext cx="1382920" cy="1374698"/>
            <a:chOff x="2839809" y="983410"/>
            <a:chExt cx="1751069" cy="1740658"/>
          </a:xfrm>
        </p:grpSpPr>
        <p:sp>
          <p:nvSpPr>
            <p:cNvPr id="2" name="椭圆 1"/>
            <p:cNvSpPr/>
            <p:nvPr/>
          </p:nvSpPr>
          <p:spPr>
            <a:xfrm>
              <a:off x="2839809" y="983410"/>
              <a:ext cx="1751069" cy="1740658"/>
            </a:xfrm>
            <a:prstGeom prst="ellipse">
              <a:avLst/>
            </a:prstGeom>
            <a:solidFill>
              <a:schemeClr val="accent5">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nvGrpSpPr>
            <p:cNvPr id="4" name="组合 3"/>
            <p:cNvGrpSpPr/>
            <p:nvPr/>
          </p:nvGrpSpPr>
          <p:grpSpPr>
            <a:xfrm>
              <a:off x="3211409" y="1376214"/>
              <a:ext cx="1011320" cy="1084132"/>
              <a:chOff x="7397485" y="3586794"/>
              <a:chExt cx="1720118" cy="1854990"/>
            </a:xfrm>
          </p:grpSpPr>
          <p:sp>
            <p:nvSpPr>
              <p:cNvPr id="5" name="Freeform 38"/>
              <p:cNvSpPr>
                <a:spLocks noEditPoints="1"/>
              </p:cNvSpPr>
              <p:nvPr/>
            </p:nvSpPr>
            <p:spPr bwMode="auto">
              <a:xfrm>
                <a:off x="7397485" y="3586794"/>
                <a:ext cx="1720118" cy="1278360"/>
              </a:xfrm>
              <a:custGeom>
                <a:avLst/>
                <a:gdLst>
                  <a:gd name="T0" fmla="*/ 83 w 489"/>
                  <a:gd name="T1" fmla="*/ 363 h 363"/>
                  <a:gd name="T2" fmla="*/ 0 w 489"/>
                  <a:gd name="T3" fmla="*/ 280 h 363"/>
                  <a:gd name="T4" fmla="*/ 0 w 489"/>
                  <a:gd name="T5" fmla="*/ 280 h 363"/>
                  <a:gd name="T6" fmla="*/ 0 w 489"/>
                  <a:gd name="T7" fmla="*/ 83 h 363"/>
                  <a:gd name="T8" fmla="*/ 83 w 489"/>
                  <a:gd name="T9" fmla="*/ 0 h 363"/>
                  <a:gd name="T10" fmla="*/ 83 w 489"/>
                  <a:gd name="T11" fmla="*/ 0 h 363"/>
                  <a:gd name="T12" fmla="*/ 406 w 489"/>
                  <a:gd name="T13" fmla="*/ 0 h 363"/>
                  <a:gd name="T14" fmla="*/ 489 w 489"/>
                  <a:gd name="T15" fmla="*/ 83 h 363"/>
                  <a:gd name="T16" fmla="*/ 489 w 489"/>
                  <a:gd name="T17" fmla="*/ 83 h 363"/>
                  <a:gd name="T18" fmla="*/ 489 w 489"/>
                  <a:gd name="T19" fmla="*/ 280 h 363"/>
                  <a:gd name="T20" fmla="*/ 406 w 489"/>
                  <a:gd name="T21" fmla="*/ 363 h 363"/>
                  <a:gd name="T22" fmla="*/ 406 w 489"/>
                  <a:gd name="T23" fmla="*/ 363 h 363"/>
                  <a:gd name="T24" fmla="*/ 83 w 489"/>
                  <a:gd name="T25" fmla="*/ 363 h 363"/>
                  <a:gd name="T26" fmla="*/ 43 w 489"/>
                  <a:gd name="T27" fmla="*/ 83 h 363"/>
                  <a:gd name="T28" fmla="*/ 43 w 489"/>
                  <a:gd name="T29" fmla="*/ 280 h 363"/>
                  <a:gd name="T30" fmla="*/ 83 w 489"/>
                  <a:gd name="T31" fmla="*/ 320 h 363"/>
                  <a:gd name="T32" fmla="*/ 83 w 489"/>
                  <a:gd name="T33" fmla="*/ 320 h 363"/>
                  <a:gd name="T34" fmla="*/ 406 w 489"/>
                  <a:gd name="T35" fmla="*/ 320 h 363"/>
                  <a:gd name="T36" fmla="*/ 446 w 489"/>
                  <a:gd name="T37" fmla="*/ 280 h 363"/>
                  <a:gd name="T38" fmla="*/ 446 w 489"/>
                  <a:gd name="T39" fmla="*/ 280 h 363"/>
                  <a:gd name="T40" fmla="*/ 446 w 489"/>
                  <a:gd name="T41" fmla="*/ 83 h 363"/>
                  <a:gd name="T42" fmla="*/ 406 w 489"/>
                  <a:gd name="T43" fmla="*/ 43 h 363"/>
                  <a:gd name="T44" fmla="*/ 406 w 489"/>
                  <a:gd name="T45" fmla="*/ 43 h 363"/>
                  <a:gd name="T46" fmla="*/ 83 w 489"/>
                  <a:gd name="T47" fmla="*/ 43 h 363"/>
                  <a:gd name="T48" fmla="*/ 43 w 489"/>
                  <a:gd name="T49" fmla="*/ 8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 h="363">
                    <a:moveTo>
                      <a:pt x="83" y="363"/>
                    </a:moveTo>
                    <a:cubicBezTo>
                      <a:pt x="37" y="363"/>
                      <a:pt x="0" y="326"/>
                      <a:pt x="0" y="280"/>
                    </a:cubicBezTo>
                    <a:cubicBezTo>
                      <a:pt x="0" y="280"/>
                      <a:pt x="0" y="280"/>
                      <a:pt x="0" y="280"/>
                    </a:cubicBezTo>
                    <a:cubicBezTo>
                      <a:pt x="0" y="83"/>
                      <a:pt x="0" y="83"/>
                      <a:pt x="0" y="83"/>
                    </a:cubicBezTo>
                    <a:cubicBezTo>
                      <a:pt x="0" y="38"/>
                      <a:pt x="37" y="0"/>
                      <a:pt x="83" y="0"/>
                    </a:cubicBezTo>
                    <a:cubicBezTo>
                      <a:pt x="83" y="0"/>
                      <a:pt x="83" y="0"/>
                      <a:pt x="83" y="0"/>
                    </a:cubicBezTo>
                    <a:cubicBezTo>
                      <a:pt x="406" y="0"/>
                      <a:pt x="406" y="0"/>
                      <a:pt x="406" y="0"/>
                    </a:cubicBezTo>
                    <a:cubicBezTo>
                      <a:pt x="451" y="0"/>
                      <a:pt x="489" y="38"/>
                      <a:pt x="489" y="83"/>
                    </a:cubicBezTo>
                    <a:cubicBezTo>
                      <a:pt x="489" y="83"/>
                      <a:pt x="489" y="83"/>
                      <a:pt x="489" y="83"/>
                    </a:cubicBezTo>
                    <a:cubicBezTo>
                      <a:pt x="489" y="280"/>
                      <a:pt x="489" y="280"/>
                      <a:pt x="489" y="280"/>
                    </a:cubicBezTo>
                    <a:cubicBezTo>
                      <a:pt x="489" y="326"/>
                      <a:pt x="451" y="363"/>
                      <a:pt x="406" y="363"/>
                    </a:cubicBezTo>
                    <a:cubicBezTo>
                      <a:pt x="406" y="363"/>
                      <a:pt x="406" y="363"/>
                      <a:pt x="406" y="363"/>
                    </a:cubicBezTo>
                    <a:cubicBezTo>
                      <a:pt x="83" y="363"/>
                      <a:pt x="83" y="363"/>
                      <a:pt x="83" y="363"/>
                    </a:cubicBezTo>
                    <a:close/>
                    <a:moveTo>
                      <a:pt x="43" y="83"/>
                    </a:moveTo>
                    <a:cubicBezTo>
                      <a:pt x="43" y="280"/>
                      <a:pt x="43" y="280"/>
                      <a:pt x="43" y="280"/>
                    </a:cubicBezTo>
                    <a:cubicBezTo>
                      <a:pt x="43" y="302"/>
                      <a:pt x="61" y="320"/>
                      <a:pt x="83" y="320"/>
                    </a:cubicBezTo>
                    <a:cubicBezTo>
                      <a:pt x="83" y="320"/>
                      <a:pt x="83" y="320"/>
                      <a:pt x="83" y="320"/>
                    </a:cubicBezTo>
                    <a:cubicBezTo>
                      <a:pt x="406" y="320"/>
                      <a:pt x="406" y="320"/>
                      <a:pt x="406" y="320"/>
                    </a:cubicBezTo>
                    <a:cubicBezTo>
                      <a:pt x="428" y="320"/>
                      <a:pt x="446" y="302"/>
                      <a:pt x="446" y="280"/>
                    </a:cubicBezTo>
                    <a:cubicBezTo>
                      <a:pt x="446" y="280"/>
                      <a:pt x="446" y="280"/>
                      <a:pt x="446" y="280"/>
                    </a:cubicBezTo>
                    <a:cubicBezTo>
                      <a:pt x="446" y="83"/>
                      <a:pt x="446" y="83"/>
                      <a:pt x="446" y="83"/>
                    </a:cubicBezTo>
                    <a:cubicBezTo>
                      <a:pt x="446" y="61"/>
                      <a:pt x="428" y="43"/>
                      <a:pt x="406" y="43"/>
                    </a:cubicBezTo>
                    <a:cubicBezTo>
                      <a:pt x="406" y="43"/>
                      <a:pt x="406" y="43"/>
                      <a:pt x="406" y="43"/>
                    </a:cubicBezTo>
                    <a:cubicBezTo>
                      <a:pt x="83" y="43"/>
                      <a:pt x="83" y="43"/>
                      <a:pt x="83" y="43"/>
                    </a:cubicBezTo>
                    <a:cubicBezTo>
                      <a:pt x="61" y="43"/>
                      <a:pt x="43" y="61"/>
                      <a:pt x="43" y="8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 name="Freeform 39"/>
              <p:cNvSpPr/>
              <p:nvPr/>
            </p:nvSpPr>
            <p:spPr bwMode="auto">
              <a:xfrm>
                <a:off x="7860743" y="4892518"/>
                <a:ext cx="787736" cy="549266"/>
              </a:xfrm>
              <a:custGeom>
                <a:avLst/>
                <a:gdLst>
                  <a:gd name="T0" fmla="*/ 219 w 224"/>
                  <a:gd name="T1" fmla="*/ 119 h 156"/>
                  <a:gd name="T2" fmla="*/ 130 w 224"/>
                  <a:gd name="T3" fmla="*/ 15 h 156"/>
                  <a:gd name="T4" fmla="*/ 112 w 224"/>
                  <a:gd name="T5" fmla="*/ 0 h 156"/>
                  <a:gd name="T6" fmla="*/ 95 w 224"/>
                  <a:gd name="T7" fmla="*/ 15 h 156"/>
                  <a:gd name="T8" fmla="*/ 6 w 224"/>
                  <a:gd name="T9" fmla="*/ 119 h 156"/>
                  <a:gd name="T10" fmla="*/ 8 w 224"/>
                  <a:gd name="T11" fmla="*/ 140 h 156"/>
                  <a:gd name="T12" fmla="*/ 30 w 224"/>
                  <a:gd name="T13" fmla="*/ 138 h 156"/>
                  <a:gd name="T14" fmla="*/ 96 w 224"/>
                  <a:gd name="T15" fmla="*/ 64 h 156"/>
                  <a:gd name="T16" fmla="*/ 96 w 224"/>
                  <a:gd name="T17" fmla="*/ 140 h 156"/>
                  <a:gd name="T18" fmla="*/ 112 w 224"/>
                  <a:gd name="T19" fmla="*/ 156 h 156"/>
                  <a:gd name="T20" fmla="*/ 129 w 224"/>
                  <a:gd name="T21" fmla="*/ 140 h 156"/>
                  <a:gd name="T22" fmla="*/ 129 w 224"/>
                  <a:gd name="T23" fmla="*/ 64 h 156"/>
                  <a:gd name="T24" fmla="*/ 195 w 224"/>
                  <a:gd name="T25" fmla="*/ 138 h 156"/>
                  <a:gd name="T26" fmla="*/ 216 w 224"/>
                  <a:gd name="T27" fmla="*/ 140 h 156"/>
                  <a:gd name="T28" fmla="*/ 219 w 224"/>
                  <a:gd name="T29" fmla="*/ 119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156">
                    <a:moveTo>
                      <a:pt x="219" y="119"/>
                    </a:moveTo>
                    <a:cubicBezTo>
                      <a:pt x="130" y="15"/>
                      <a:pt x="130" y="15"/>
                      <a:pt x="130" y="15"/>
                    </a:cubicBezTo>
                    <a:cubicBezTo>
                      <a:pt x="130" y="15"/>
                      <a:pt x="118" y="0"/>
                      <a:pt x="112" y="0"/>
                    </a:cubicBezTo>
                    <a:cubicBezTo>
                      <a:pt x="107" y="0"/>
                      <a:pt x="95" y="15"/>
                      <a:pt x="95" y="15"/>
                    </a:cubicBezTo>
                    <a:cubicBezTo>
                      <a:pt x="6" y="119"/>
                      <a:pt x="6" y="119"/>
                      <a:pt x="6" y="119"/>
                    </a:cubicBezTo>
                    <a:cubicBezTo>
                      <a:pt x="0" y="126"/>
                      <a:pt x="2" y="135"/>
                      <a:pt x="8" y="140"/>
                    </a:cubicBezTo>
                    <a:cubicBezTo>
                      <a:pt x="15" y="146"/>
                      <a:pt x="25" y="144"/>
                      <a:pt x="30" y="138"/>
                    </a:cubicBezTo>
                    <a:cubicBezTo>
                      <a:pt x="96" y="64"/>
                      <a:pt x="96" y="64"/>
                      <a:pt x="96" y="64"/>
                    </a:cubicBezTo>
                    <a:cubicBezTo>
                      <a:pt x="96" y="140"/>
                      <a:pt x="96" y="140"/>
                      <a:pt x="96" y="140"/>
                    </a:cubicBezTo>
                    <a:cubicBezTo>
                      <a:pt x="96" y="149"/>
                      <a:pt x="103" y="156"/>
                      <a:pt x="112" y="156"/>
                    </a:cubicBezTo>
                    <a:cubicBezTo>
                      <a:pt x="121" y="156"/>
                      <a:pt x="129" y="149"/>
                      <a:pt x="129" y="140"/>
                    </a:cubicBezTo>
                    <a:cubicBezTo>
                      <a:pt x="129" y="64"/>
                      <a:pt x="129" y="64"/>
                      <a:pt x="129" y="64"/>
                    </a:cubicBezTo>
                    <a:cubicBezTo>
                      <a:pt x="195" y="138"/>
                      <a:pt x="195" y="138"/>
                      <a:pt x="195" y="138"/>
                    </a:cubicBezTo>
                    <a:cubicBezTo>
                      <a:pt x="200" y="144"/>
                      <a:pt x="210" y="146"/>
                      <a:pt x="216" y="140"/>
                    </a:cubicBezTo>
                    <a:cubicBezTo>
                      <a:pt x="223" y="135"/>
                      <a:pt x="224" y="126"/>
                      <a:pt x="219" y="11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Freeform 40"/>
              <p:cNvSpPr/>
              <p:nvPr/>
            </p:nvSpPr>
            <p:spPr bwMode="auto">
              <a:xfrm>
                <a:off x="7661367" y="3921044"/>
                <a:ext cx="1192355" cy="619633"/>
              </a:xfrm>
              <a:custGeom>
                <a:avLst/>
                <a:gdLst>
                  <a:gd name="T0" fmla="*/ 3 w 339"/>
                  <a:gd name="T1" fmla="*/ 169 h 176"/>
                  <a:gd name="T2" fmla="*/ 4 w 339"/>
                  <a:gd name="T3" fmla="*/ 155 h 176"/>
                  <a:gd name="T4" fmla="*/ 4 w 339"/>
                  <a:gd name="T5" fmla="*/ 155 h 176"/>
                  <a:gd name="T6" fmla="*/ 57 w 339"/>
                  <a:gd name="T7" fmla="*/ 102 h 176"/>
                  <a:gd name="T8" fmla="*/ 66 w 339"/>
                  <a:gd name="T9" fmla="*/ 99 h 176"/>
                  <a:gd name="T10" fmla="*/ 66 w 339"/>
                  <a:gd name="T11" fmla="*/ 99 h 176"/>
                  <a:gd name="T12" fmla="*/ 72 w 339"/>
                  <a:gd name="T13" fmla="*/ 105 h 176"/>
                  <a:gd name="T14" fmla="*/ 72 w 339"/>
                  <a:gd name="T15" fmla="*/ 105 h 176"/>
                  <a:gd name="T16" fmla="*/ 83 w 339"/>
                  <a:gd name="T17" fmla="*/ 144 h 176"/>
                  <a:gd name="T18" fmla="*/ 166 w 339"/>
                  <a:gd name="T19" fmla="*/ 12 h 176"/>
                  <a:gd name="T20" fmla="*/ 176 w 339"/>
                  <a:gd name="T21" fmla="*/ 7 h 176"/>
                  <a:gd name="T22" fmla="*/ 176 w 339"/>
                  <a:gd name="T23" fmla="*/ 7 h 176"/>
                  <a:gd name="T24" fmla="*/ 182 w 339"/>
                  <a:gd name="T25" fmla="*/ 16 h 176"/>
                  <a:gd name="T26" fmla="*/ 182 w 339"/>
                  <a:gd name="T27" fmla="*/ 16 h 176"/>
                  <a:gd name="T28" fmla="*/ 181 w 339"/>
                  <a:gd name="T29" fmla="*/ 99 h 176"/>
                  <a:gd name="T30" fmla="*/ 221 w 339"/>
                  <a:gd name="T31" fmla="*/ 59 h 176"/>
                  <a:gd name="T32" fmla="*/ 228 w 339"/>
                  <a:gd name="T33" fmla="*/ 57 h 176"/>
                  <a:gd name="T34" fmla="*/ 228 w 339"/>
                  <a:gd name="T35" fmla="*/ 57 h 176"/>
                  <a:gd name="T36" fmla="*/ 234 w 339"/>
                  <a:gd name="T37" fmla="*/ 61 h 176"/>
                  <a:gd name="T38" fmla="*/ 234 w 339"/>
                  <a:gd name="T39" fmla="*/ 61 h 176"/>
                  <a:gd name="T40" fmla="*/ 246 w 339"/>
                  <a:gd name="T41" fmla="*/ 84 h 176"/>
                  <a:gd name="T42" fmla="*/ 322 w 339"/>
                  <a:gd name="T43" fmla="*/ 5 h 176"/>
                  <a:gd name="T44" fmla="*/ 335 w 339"/>
                  <a:gd name="T45" fmla="*/ 4 h 176"/>
                  <a:gd name="T46" fmla="*/ 335 w 339"/>
                  <a:gd name="T47" fmla="*/ 4 h 176"/>
                  <a:gd name="T48" fmla="*/ 335 w 339"/>
                  <a:gd name="T49" fmla="*/ 18 h 176"/>
                  <a:gd name="T50" fmla="*/ 335 w 339"/>
                  <a:gd name="T51" fmla="*/ 18 h 176"/>
                  <a:gd name="T52" fmla="*/ 251 w 339"/>
                  <a:gd name="T53" fmla="*/ 106 h 176"/>
                  <a:gd name="T54" fmla="*/ 243 w 339"/>
                  <a:gd name="T55" fmla="*/ 110 h 176"/>
                  <a:gd name="T56" fmla="*/ 243 w 339"/>
                  <a:gd name="T57" fmla="*/ 110 h 176"/>
                  <a:gd name="T58" fmla="*/ 236 w 339"/>
                  <a:gd name="T59" fmla="*/ 106 h 176"/>
                  <a:gd name="T60" fmla="*/ 236 w 339"/>
                  <a:gd name="T61" fmla="*/ 106 h 176"/>
                  <a:gd name="T62" fmla="*/ 224 w 339"/>
                  <a:gd name="T63" fmla="*/ 81 h 176"/>
                  <a:gd name="T64" fmla="*/ 177 w 339"/>
                  <a:gd name="T65" fmla="*/ 126 h 176"/>
                  <a:gd name="T66" fmla="*/ 168 w 339"/>
                  <a:gd name="T67" fmla="*/ 127 h 176"/>
                  <a:gd name="T68" fmla="*/ 168 w 339"/>
                  <a:gd name="T69" fmla="*/ 127 h 176"/>
                  <a:gd name="T70" fmla="*/ 163 w 339"/>
                  <a:gd name="T71" fmla="*/ 119 h 176"/>
                  <a:gd name="T72" fmla="*/ 163 w 339"/>
                  <a:gd name="T73" fmla="*/ 119 h 176"/>
                  <a:gd name="T74" fmla="*/ 164 w 339"/>
                  <a:gd name="T75" fmla="*/ 49 h 176"/>
                  <a:gd name="T76" fmla="*/ 88 w 339"/>
                  <a:gd name="T77" fmla="*/ 171 h 176"/>
                  <a:gd name="T78" fmla="*/ 79 w 339"/>
                  <a:gd name="T79" fmla="*/ 176 h 176"/>
                  <a:gd name="T80" fmla="*/ 79 w 339"/>
                  <a:gd name="T81" fmla="*/ 176 h 176"/>
                  <a:gd name="T82" fmla="*/ 71 w 339"/>
                  <a:gd name="T83" fmla="*/ 170 h 176"/>
                  <a:gd name="T84" fmla="*/ 71 w 339"/>
                  <a:gd name="T85" fmla="*/ 170 h 176"/>
                  <a:gd name="T86" fmla="*/ 59 w 339"/>
                  <a:gd name="T87" fmla="*/ 126 h 176"/>
                  <a:gd name="T88" fmla="*/ 16 w 339"/>
                  <a:gd name="T89" fmla="*/ 170 h 176"/>
                  <a:gd name="T90" fmla="*/ 16 w 339"/>
                  <a:gd name="T91" fmla="*/ 170 h 176"/>
                  <a:gd name="T92" fmla="*/ 7 w 339"/>
                  <a:gd name="T93" fmla="*/ 172 h 176"/>
                  <a:gd name="T94" fmla="*/ 7 w 339"/>
                  <a:gd name="T95" fmla="*/ 172 h 176"/>
                  <a:gd name="T96" fmla="*/ 3 w 339"/>
                  <a:gd name="T97" fmla="*/ 1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9" h="176">
                    <a:moveTo>
                      <a:pt x="3" y="169"/>
                    </a:moveTo>
                    <a:cubicBezTo>
                      <a:pt x="0" y="166"/>
                      <a:pt x="0" y="159"/>
                      <a:pt x="4" y="155"/>
                    </a:cubicBezTo>
                    <a:cubicBezTo>
                      <a:pt x="4" y="155"/>
                      <a:pt x="4" y="155"/>
                      <a:pt x="4" y="155"/>
                    </a:cubicBezTo>
                    <a:cubicBezTo>
                      <a:pt x="57" y="102"/>
                      <a:pt x="57" y="102"/>
                      <a:pt x="57" y="102"/>
                    </a:cubicBezTo>
                    <a:cubicBezTo>
                      <a:pt x="60" y="99"/>
                      <a:pt x="63" y="98"/>
                      <a:pt x="66" y="99"/>
                    </a:cubicBezTo>
                    <a:cubicBezTo>
                      <a:pt x="66" y="99"/>
                      <a:pt x="66" y="99"/>
                      <a:pt x="66" y="99"/>
                    </a:cubicBezTo>
                    <a:cubicBezTo>
                      <a:pt x="69" y="100"/>
                      <a:pt x="71" y="102"/>
                      <a:pt x="72" y="105"/>
                    </a:cubicBezTo>
                    <a:cubicBezTo>
                      <a:pt x="72" y="105"/>
                      <a:pt x="72" y="105"/>
                      <a:pt x="72" y="105"/>
                    </a:cubicBezTo>
                    <a:cubicBezTo>
                      <a:pt x="83" y="144"/>
                      <a:pt x="83" y="144"/>
                      <a:pt x="83" y="144"/>
                    </a:cubicBezTo>
                    <a:cubicBezTo>
                      <a:pt x="166" y="12"/>
                      <a:pt x="166" y="12"/>
                      <a:pt x="166" y="12"/>
                    </a:cubicBezTo>
                    <a:cubicBezTo>
                      <a:pt x="168" y="8"/>
                      <a:pt x="172" y="6"/>
                      <a:pt x="176" y="7"/>
                    </a:cubicBezTo>
                    <a:cubicBezTo>
                      <a:pt x="176" y="7"/>
                      <a:pt x="176" y="7"/>
                      <a:pt x="176" y="7"/>
                    </a:cubicBezTo>
                    <a:cubicBezTo>
                      <a:pt x="180" y="8"/>
                      <a:pt x="182" y="12"/>
                      <a:pt x="182" y="16"/>
                    </a:cubicBezTo>
                    <a:cubicBezTo>
                      <a:pt x="182" y="16"/>
                      <a:pt x="182" y="16"/>
                      <a:pt x="182" y="16"/>
                    </a:cubicBezTo>
                    <a:cubicBezTo>
                      <a:pt x="181" y="99"/>
                      <a:pt x="181" y="99"/>
                      <a:pt x="181" y="99"/>
                    </a:cubicBezTo>
                    <a:cubicBezTo>
                      <a:pt x="221" y="59"/>
                      <a:pt x="221" y="59"/>
                      <a:pt x="221" y="59"/>
                    </a:cubicBezTo>
                    <a:cubicBezTo>
                      <a:pt x="223" y="57"/>
                      <a:pt x="226" y="57"/>
                      <a:pt x="228" y="57"/>
                    </a:cubicBezTo>
                    <a:cubicBezTo>
                      <a:pt x="228" y="57"/>
                      <a:pt x="228" y="57"/>
                      <a:pt x="228" y="57"/>
                    </a:cubicBezTo>
                    <a:cubicBezTo>
                      <a:pt x="231" y="58"/>
                      <a:pt x="233" y="59"/>
                      <a:pt x="234" y="61"/>
                    </a:cubicBezTo>
                    <a:cubicBezTo>
                      <a:pt x="234" y="61"/>
                      <a:pt x="234" y="61"/>
                      <a:pt x="234" y="61"/>
                    </a:cubicBezTo>
                    <a:cubicBezTo>
                      <a:pt x="246" y="84"/>
                      <a:pt x="246" y="84"/>
                      <a:pt x="246" y="84"/>
                    </a:cubicBezTo>
                    <a:cubicBezTo>
                      <a:pt x="322" y="5"/>
                      <a:pt x="322" y="5"/>
                      <a:pt x="322" y="5"/>
                    </a:cubicBezTo>
                    <a:cubicBezTo>
                      <a:pt x="326" y="1"/>
                      <a:pt x="331" y="0"/>
                      <a:pt x="335" y="4"/>
                    </a:cubicBezTo>
                    <a:cubicBezTo>
                      <a:pt x="335" y="4"/>
                      <a:pt x="335" y="4"/>
                      <a:pt x="335" y="4"/>
                    </a:cubicBezTo>
                    <a:cubicBezTo>
                      <a:pt x="339" y="8"/>
                      <a:pt x="339" y="14"/>
                      <a:pt x="335" y="18"/>
                    </a:cubicBezTo>
                    <a:cubicBezTo>
                      <a:pt x="335" y="18"/>
                      <a:pt x="335" y="18"/>
                      <a:pt x="335" y="18"/>
                    </a:cubicBezTo>
                    <a:cubicBezTo>
                      <a:pt x="251" y="106"/>
                      <a:pt x="251" y="106"/>
                      <a:pt x="251" y="106"/>
                    </a:cubicBezTo>
                    <a:cubicBezTo>
                      <a:pt x="249" y="109"/>
                      <a:pt x="246" y="110"/>
                      <a:pt x="243" y="110"/>
                    </a:cubicBezTo>
                    <a:cubicBezTo>
                      <a:pt x="243" y="110"/>
                      <a:pt x="243" y="110"/>
                      <a:pt x="243" y="110"/>
                    </a:cubicBezTo>
                    <a:cubicBezTo>
                      <a:pt x="240" y="110"/>
                      <a:pt x="238" y="108"/>
                      <a:pt x="236" y="106"/>
                    </a:cubicBezTo>
                    <a:cubicBezTo>
                      <a:pt x="236" y="106"/>
                      <a:pt x="236" y="106"/>
                      <a:pt x="236" y="106"/>
                    </a:cubicBezTo>
                    <a:cubicBezTo>
                      <a:pt x="224" y="81"/>
                      <a:pt x="224" y="81"/>
                      <a:pt x="224" y="81"/>
                    </a:cubicBezTo>
                    <a:cubicBezTo>
                      <a:pt x="177" y="126"/>
                      <a:pt x="177" y="126"/>
                      <a:pt x="177" y="126"/>
                    </a:cubicBezTo>
                    <a:cubicBezTo>
                      <a:pt x="174" y="128"/>
                      <a:pt x="171" y="129"/>
                      <a:pt x="168" y="127"/>
                    </a:cubicBezTo>
                    <a:cubicBezTo>
                      <a:pt x="168" y="127"/>
                      <a:pt x="168" y="127"/>
                      <a:pt x="168" y="127"/>
                    </a:cubicBezTo>
                    <a:cubicBezTo>
                      <a:pt x="165" y="126"/>
                      <a:pt x="163" y="123"/>
                      <a:pt x="163" y="119"/>
                    </a:cubicBezTo>
                    <a:cubicBezTo>
                      <a:pt x="163" y="119"/>
                      <a:pt x="163" y="119"/>
                      <a:pt x="163" y="119"/>
                    </a:cubicBezTo>
                    <a:cubicBezTo>
                      <a:pt x="164" y="49"/>
                      <a:pt x="164" y="49"/>
                      <a:pt x="164" y="49"/>
                    </a:cubicBezTo>
                    <a:cubicBezTo>
                      <a:pt x="88" y="171"/>
                      <a:pt x="88" y="171"/>
                      <a:pt x="88" y="171"/>
                    </a:cubicBezTo>
                    <a:cubicBezTo>
                      <a:pt x="86" y="174"/>
                      <a:pt x="82" y="176"/>
                      <a:pt x="79" y="176"/>
                    </a:cubicBezTo>
                    <a:cubicBezTo>
                      <a:pt x="79" y="176"/>
                      <a:pt x="79" y="176"/>
                      <a:pt x="79" y="176"/>
                    </a:cubicBezTo>
                    <a:cubicBezTo>
                      <a:pt x="75" y="176"/>
                      <a:pt x="72" y="173"/>
                      <a:pt x="71" y="170"/>
                    </a:cubicBezTo>
                    <a:cubicBezTo>
                      <a:pt x="71" y="170"/>
                      <a:pt x="71" y="170"/>
                      <a:pt x="71" y="170"/>
                    </a:cubicBezTo>
                    <a:cubicBezTo>
                      <a:pt x="59" y="126"/>
                      <a:pt x="59" y="126"/>
                      <a:pt x="59" y="126"/>
                    </a:cubicBezTo>
                    <a:cubicBezTo>
                      <a:pt x="16" y="170"/>
                      <a:pt x="16" y="170"/>
                      <a:pt x="16" y="170"/>
                    </a:cubicBezTo>
                    <a:cubicBezTo>
                      <a:pt x="16" y="170"/>
                      <a:pt x="16" y="170"/>
                      <a:pt x="16" y="170"/>
                    </a:cubicBezTo>
                    <a:cubicBezTo>
                      <a:pt x="14" y="172"/>
                      <a:pt x="10" y="173"/>
                      <a:pt x="7" y="172"/>
                    </a:cubicBezTo>
                    <a:cubicBezTo>
                      <a:pt x="7" y="172"/>
                      <a:pt x="7" y="172"/>
                      <a:pt x="7" y="172"/>
                    </a:cubicBezTo>
                    <a:cubicBezTo>
                      <a:pt x="6" y="172"/>
                      <a:pt x="4" y="171"/>
                      <a:pt x="3" y="16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sp>
        <p:nvSpPr>
          <p:cNvPr id="38" name="矩形 37"/>
          <p:cNvSpPr/>
          <p:nvPr/>
        </p:nvSpPr>
        <p:spPr>
          <a:xfrm>
            <a:off x="4788024" y="1352388"/>
            <a:ext cx="2795925" cy="369332"/>
          </a:xfrm>
          <a:prstGeom prst="rect">
            <a:avLst/>
          </a:prstGeom>
          <a:noFill/>
        </p:spPr>
        <p:txBody>
          <a:bodyPr wrap="square">
            <a:spAutoFit/>
          </a:bodyPr>
          <a:lstStyle/>
          <a:p>
            <a:r>
              <a:rPr lang="zh-CN" altLang="en-US" b="1" dirty="0">
                <a:solidFill>
                  <a:schemeClr val="accent6">
                    <a:lumMod val="75000"/>
                  </a:schemeClr>
                </a:solidFill>
                <a:latin typeface="黑体" panose="02010609060101010101" pitchFamily="49" charset="-122"/>
                <a:ea typeface="黑体" panose="02010609060101010101" pitchFamily="49" charset="-122"/>
              </a:rPr>
              <a:t>设计结构矩阵</a:t>
            </a:r>
            <a:endParaRPr lang="zh-CN" altLang="en-US" b="1" dirty="0">
              <a:solidFill>
                <a:schemeClr val="accent6">
                  <a:lumMod val="75000"/>
                </a:schemeClr>
              </a:solidFill>
              <a:latin typeface="黑体" panose="02010609060101010101" pitchFamily="49" charset="-122"/>
              <a:ea typeface="黑体" panose="02010609060101010101" pitchFamily="49" charset="-122"/>
            </a:endParaRPr>
          </a:p>
        </p:txBody>
      </p:sp>
      <p:sp>
        <p:nvSpPr>
          <p:cNvPr id="39" name="矩形 38"/>
          <p:cNvSpPr/>
          <p:nvPr/>
        </p:nvSpPr>
        <p:spPr>
          <a:xfrm>
            <a:off x="0" y="366036"/>
            <a:ext cx="3203848" cy="523220"/>
          </a:xfrm>
          <a:prstGeom prst="rect">
            <a:avLst/>
          </a:prstGeom>
        </p:spPr>
        <p:txBody>
          <a:bodyPr wrap="square">
            <a:spAutoFit/>
          </a:bodyPr>
          <a:lstStyle/>
          <a:p>
            <a:pPr>
              <a:defRPr/>
            </a:pPr>
            <a:r>
              <a:rPr lang="zh-CN" altLang="en-US" sz="2800" b="1" dirty="0">
                <a:solidFill>
                  <a:schemeClr val="bg1"/>
                </a:solidFill>
              </a:rPr>
              <a:t>基本的决策工具</a:t>
            </a:r>
            <a:endParaRPr lang="zh-CN" altLang="en-US" sz="2800" b="1" dirty="0">
              <a:solidFill>
                <a:schemeClr val="bg1"/>
              </a:solidFill>
            </a:endParaRPr>
          </a:p>
        </p:txBody>
      </p:sp>
      <p:pic>
        <p:nvPicPr>
          <p:cNvPr id="37" name="图片 36"/>
          <p:cNvPicPr>
            <a:picLocks noChangeAspect="1"/>
          </p:cNvPicPr>
          <p:nvPr/>
        </p:nvPicPr>
        <p:blipFill>
          <a:blip r:embed="rId1"/>
          <a:stretch>
            <a:fillRect/>
          </a:stretch>
        </p:blipFill>
        <p:spPr>
          <a:xfrm>
            <a:off x="4732670" y="2005384"/>
            <a:ext cx="3670300" cy="2146300"/>
          </a:xfrm>
          <a:prstGeom prst="rect">
            <a:avLst/>
          </a:prstGeom>
        </p:spPr>
      </p:pic>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0-#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750" fill="hold"/>
                                        <p:tgtEl>
                                          <p:spTgt spid="36"/>
                                        </p:tgtEl>
                                        <p:attrNameLst>
                                          <p:attrName>ppt_x</p:attrName>
                                        </p:attrNameLst>
                                      </p:cBhvr>
                                      <p:tavLst>
                                        <p:tav tm="0">
                                          <p:val>
                                            <p:strVal val="0-#ppt_w/2"/>
                                          </p:val>
                                        </p:tav>
                                        <p:tav tm="100000">
                                          <p:val>
                                            <p:strVal val="#ppt_x"/>
                                          </p:val>
                                        </p:tav>
                                      </p:tavLst>
                                    </p:anim>
                                    <p:anim calcmode="lin" valueType="num">
                                      <p:cBhvr additive="base">
                                        <p:cTn id="13" dur="750" fill="hold"/>
                                        <p:tgtEl>
                                          <p:spTgt spid="36"/>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750" fill="hold"/>
                                        <p:tgtEl>
                                          <p:spTgt spid="3"/>
                                        </p:tgtEl>
                                        <p:attrNameLst>
                                          <p:attrName>ppt_x</p:attrName>
                                        </p:attrNameLst>
                                      </p:cBhvr>
                                      <p:tavLst>
                                        <p:tav tm="0">
                                          <p:val>
                                            <p:strVal val="0-#ppt_w/2"/>
                                          </p:val>
                                        </p:tav>
                                        <p:tav tm="100000">
                                          <p:val>
                                            <p:strVal val="#ppt_x"/>
                                          </p:val>
                                        </p:tav>
                                      </p:tavLst>
                                    </p:anim>
                                    <p:anim calcmode="lin" valueType="num">
                                      <p:cBhvr additive="base">
                                        <p:cTn id="17" dur="750" fill="hold"/>
                                        <p:tgtEl>
                                          <p:spTgt spid="3"/>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181981" y="2092618"/>
            <a:ext cx="1130424" cy="1060704"/>
            <a:chOff x="3635896" y="2092618"/>
            <a:chExt cx="1130424" cy="1060704"/>
          </a:xfrm>
        </p:grpSpPr>
        <p:sp>
          <p:nvSpPr>
            <p:cNvPr id="5" name="等腰三角形 4"/>
            <p:cNvSpPr/>
            <p:nvPr/>
          </p:nvSpPr>
          <p:spPr>
            <a:xfrm rot="5400000">
              <a:off x="3778768" y="2165770"/>
              <a:ext cx="1060704" cy="914400"/>
            </a:xfrm>
            <a:prstGeom prs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562744" y="2165770"/>
              <a:ext cx="1060704"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0" y="366036"/>
            <a:ext cx="3203848" cy="461665"/>
          </a:xfrm>
          <a:prstGeom prst="rect">
            <a:avLst/>
          </a:prstGeom>
        </p:spPr>
        <p:txBody>
          <a:bodyPr wrap="square">
            <a:spAutoFit/>
          </a:bodyPr>
          <a:lstStyle/>
          <a:p>
            <a:pPr>
              <a:defRPr/>
            </a:pPr>
            <a:r>
              <a:rPr lang="zh-CN" altLang="en-US" sz="2400" b="1" dirty="0">
                <a:solidFill>
                  <a:schemeClr val="bg1"/>
                </a:solidFill>
              </a:rPr>
              <a:t>读完这本书有什么用</a:t>
            </a:r>
            <a:endParaRPr lang="zh-CN" altLang="en-US" sz="2400" b="1" dirty="0">
              <a:solidFill>
                <a:schemeClr val="bg1"/>
              </a:solidFill>
            </a:endParaRPr>
          </a:p>
        </p:txBody>
      </p:sp>
      <p:sp>
        <p:nvSpPr>
          <p:cNvPr id="8" name="TextBox 7"/>
          <p:cNvSpPr txBox="1"/>
          <p:nvPr/>
        </p:nvSpPr>
        <p:spPr>
          <a:xfrm>
            <a:off x="5436096" y="1866955"/>
            <a:ext cx="3456384" cy="1621598"/>
          </a:xfrm>
          <a:prstGeom prst="rect">
            <a:avLst/>
          </a:prstGeom>
          <a:noFill/>
        </p:spPr>
        <p:txBody>
          <a:bodyPr wrap="square" rtlCol="0">
            <a:spAutoFit/>
          </a:bodyPr>
          <a:lstStyle/>
          <a:p>
            <a:pPr marL="285750" indent="-285750">
              <a:lnSpc>
                <a:spcPct val="120000"/>
              </a:lnSpc>
              <a:buClr>
                <a:schemeClr val="accent6">
                  <a:lumMod val="75000"/>
                </a:schemeClr>
              </a:buClr>
              <a:buFont typeface="Arial" panose="020B0604020202090204" pitchFamily="34" charset="0"/>
              <a:buChar char="•"/>
            </a:pPr>
            <a:r>
              <a:rPr lang="zh-CN" altLang="en-US" sz="1400" dirty="0">
                <a:latin typeface="微软雅黑" pitchFamily="34" charset="-122"/>
                <a:ea typeface="微软雅黑" pitchFamily="34" charset="-122"/>
              </a:rPr>
              <a:t>如何对一个系统进行分析</a:t>
            </a:r>
            <a:endParaRPr lang="en-US" altLang="zh-CN" sz="1400" dirty="0">
              <a:latin typeface="微软雅黑" pitchFamily="34" charset="-122"/>
              <a:ea typeface="微软雅黑" pitchFamily="34" charset="-122"/>
            </a:endParaRPr>
          </a:p>
          <a:p>
            <a:pPr marL="285750" indent="-285750">
              <a:lnSpc>
                <a:spcPct val="120000"/>
              </a:lnSpc>
              <a:buClr>
                <a:schemeClr val="accent6">
                  <a:lumMod val="75000"/>
                </a:schemeClr>
              </a:buClr>
              <a:buFont typeface="Arial" panose="020B0604020202090204" pitchFamily="34" charset="0"/>
              <a:buChar char="•"/>
            </a:pPr>
            <a:endParaRPr lang="en-US" altLang="zh-CN" sz="1400" dirty="0">
              <a:latin typeface="微软雅黑" pitchFamily="34" charset="-122"/>
              <a:ea typeface="微软雅黑" pitchFamily="34" charset="-122"/>
            </a:endParaRPr>
          </a:p>
          <a:p>
            <a:pPr marL="285750" indent="-285750">
              <a:lnSpc>
                <a:spcPct val="120000"/>
              </a:lnSpc>
              <a:buClr>
                <a:schemeClr val="accent6">
                  <a:lumMod val="75000"/>
                </a:schemeClr>
              </a:buClr>
              <a:buFont typeface="Arial" panose="020B0604020202090204" pitchFamily="34" charset="0"/>
              <a:buChar char="•"/>
            </a:pPr>
            <a:r>
              <a:rPr lang="zh-CN" altLang="en-US" sz="1400" dirty="0">
                <a:latin typeface="微软雅黑" pitchFamily="34" charset="-122"/>
                <a:ea typeface="微软雅黑" pitchFamily="34" charset="-122"/>
              </a:rPr>
              <a:t>如何对一个系统进行设计</a:t>
            </a:r>
            <a:endParaRPr lang="en-US" altLang="zh-CN" sz="1400" dirty="0">
              <a:latin typeface="微软雅黑" pitchFamily="34" charset="-122"/>
              <a:ea typeface="微软雅黑" pitchFamily="34" charset="-122"/>
            </a:endParaRPr>
          </a:p>
          <a:p>
            <a:pPr marL="285750" indent="-285750">
              <a:lnSpc>
                <a:spcPct val="120000"/>
              </a:lnSpc>
              <a:buClr>
                <a:schemeClr val="accent6">
                  <a:lumMod val="75000"/>
                </a:schemeClr>
              </a:buClr>
              <a:buFont typeface="Arial" panose="020B0604020202090204" pitchFamily="34" charset="0"/>
              <a:buChar char="•"/>
            </a:pPr>
            <a:endParaRPr lang="en-US" altLang="zh-CN" sz="1400" dirty="0">
              <a:latin typeface="微软雅黑" pitchFamily="34" charset="-122"/>
              <a:ea typeface="微软雅黑" pitchFamily="34" charset="-122"/>
            </a:endParaRPr>
          </a:p>
          <a:p>
            <a:pPr marL="285750" indent="-285750">
              <a:lnSpc>
                <a:spcPct val="120000"/>
              </a:lnSpc>
              <a:buClr>
                <a:schemeClr val="accent6">
                  <a:lumMod val="75000"/>
                </a:schemeClr>
              </a:buClr>
              <a:buFont typeface="Arial" panose="020B0604020202090204" pitchFamily="34" charset="0"/>
              <a:buChar char="•"/>
            </a:pPr>
            <a:r>
              <a:rPr lang="zh-CN" altLang="en-US" sz="1400" dirty="0">
                <a:latin typeface="微软雅黑" pitchFamily="34" charset="-122"/>
                <a:ea typeface="微软雅黑" pitchFamily="34" charset="-122"/>
              </a:rPr>
              <a:t>如何做作一些系统决策</a:t>
            </a:r>
            <a:endParaRPr lang="zh-CN" altLang="en-US" sz="1400" dirty="0">
              <a:latin typeface="微软雅黑" pitchFamily="34" charset="-122"/>
              <a:ea typeface="微软雅黑" pitchFamily="34" charset="-122"/>
            </a:endParaRPr>
          </a:p>
          <a:p>
            <a:pPr marL="285750" indent="-285750">
              <a:lnSpc>
                <a:spcPct val="120000"/>
              </a:lnSpc>
              <a:buClr>
                <a:schemeClr val="accent6">
                  <a:lumMod val="75000"/>
                </a:schemeClr>
              </a:buClr>
              <a:buFont typeface="Arial" panose="020B0604020202090204" pitchFamily="34" charset="0"/>
              <a:buChar char="•"/>
            </a:pPr>
            <a:endParaRPr lang="zh-CN" altLang="en-US" sz="1400" dirty="0">
              <a:latin typeface="微软雅黑" pitchFamily="34" charset="-122"/>
              <a:ea typeface="微软雅黑" pitchFamily="34" charset="-122"/>
            </a:endParaRPr>
          </a:p>
        </p:txBody>
      </p:sp>
      <p:pic>
        <p:nvPicPr>
          <p:cNvPr id="7" name="图片 6"/>
          <p:cNvPicPr>
            <a:picLocks noChangeAspect="1"/>
          </p:cNvPicPr>
          <p:nvPr/>
        </p:nvPicPr>
        <p:blipFill>
          <a:blip r:embed="rId1"/>
          <a:stretch>
            <a:fillRect/>
          </a:stretch>
        </p:blipFill>
        <p:spPr>
          <a:xfrm>
            <a:off x="1691680" y="1563638"/>
            <a:ext cx="1835458" cy="2684846"/>
          </a:xfrm>
          <a:prstGeom prst="rect">
            <a:avLst/>
          </a:prstGeom>
        </p:spPr>
      </p:pic>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1000" fill="hold"/>
                                        <p:tgtEl>
                                          <p:spTgt spid="9"/>
                                        </p:tgtEl>
                                        <p:attrNameLst>
                                          <p:attrName>ppt_x</p:attrName>
                                        </p:attrNameLst>
                                      </p:cBhvr>
                                      <p:tavLst>
                                        <p:tav tm="0">
                                          <p:val>
                                            <p:strVal val="0-#ppt_w/2"/>
                                          </p:val>
                                        </p:tav>
                                        <p:tav tm="100000">
                                          <p:val>
                                            <p:strVal val="#ppt_x"/>
                                          </p:val>
                                        </p:tav>
                                      </p:tavLst>
                                    </p:anim>
                                    <p:anim calcmode="lin" valueType="num">
                                      <p:cBhvr additive="base">
                                        <p:cTn id="13" dur="10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33"/>
          <p:cNvSpPr/>
          <p:nvPr/>
        </p:nvSpPr>
        <p:spPr>
          <a:xfrm>
            <a:off x="3822943" y="1275606"/>
            <a:ext cx="1152128" cy="1152128"/>
          </a:xfrm>
          <a:prstGeom prst="ellipse">
            <a:avLst/>
          </a:prstGeom>
          <a:solidFill>
            <a:srgbClr val="FFFFFF">
              <a:alpha val="32941"/>
            </a:srgb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p>
        </p:txBody>
      </p:sp>
      <p:cxnSp>
        <p:nvCxnSpPr>
          <p:cNvPr id="36" name="直接连接符 35"/>
          <p:cNvCxnSpPr/>
          <p:nvPr/>
        </p:nvCxnSpPr>
        <p:spPr>
          <a:xfrm>
            <a:off x="2204506" y="2787774"/>
            <a:ext cx="42484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204506" y="3723878"/>
            <a:ext cx="42484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204506" y="2931790"/>
            <a:ext cx="4248472" cy="584775"/>
          </a:xfrm>
          <a:prstGeom prst="rect">
            <a:avLst/>
          </a:prstGeom>
          <a:noFill/>
        </p:spPr>
        <p:txBody>
          <a:bodyPr wrap="square" rtlCol="0">
            <a:spAutoFit/>
          </a:bodyPr>
          <a:lstStyle/>
          <a:p>
            <a:pPr algn="ctr"/>
            <a:r>
              <a:rPr lang="en-US" altLang="zh-CN" sz="3200" b="1" dirty="0">
                <a:solidFill>
                  <a:schemeClr val="bg1"/>
                </a:solidFill>
                <a:latin typeface="微软雅黑" pitchFamily="34" charset="-122"/>
                <a:ea typeface="微软雅黑" pitchFamily="34" charset="-122"/>
              </a:rPr>
              <a:t>Thank</a:t>
            </a:r>
            <a:r>
              <a:rPr lang="zh-CN" altLang="en-US" sz="3200" b="1" dirty="0">
                <a:solidFill>
                  <a:schemeClr val="bg1"/>
                </a:solidFill>
                <a:latin typeface="微软雅黑" pitchFamily="34" charset="-122"/>
                <a:ea typeface="微软雅黑" pitchFamily="34" charset="-122"/>
              </a:rPr>
              <a:t> </a:t>
            </a:r>
            <a:r>
              <a:rPr lang="en-US" altLang="zh-CN" sz="3200" b="1" dirty="0">
                <a:solidFill>
                  <a:schemeClr val="bg1"/>
                </a:solidFill>
                <a:latin typeface="微软雅黑" pitchFamily="34" charset="-122"/>
                <a:ea typeface="微软雅黑" pitchFamily="34" charset="-122"/>
              </a:rPr>
              <a:t>You</a:t>
            </a:r>
            <a:endParaRPr lang="zh-CN" altLang="en-US" sz="3200" b="1" dirty="0">
              <a:solidFill>
                <a:schemeClr val="bg1"/>
              </a:solidFill>
              <a:latin typeface="微软雅黑" pitchFamily="34" charset="-122"/>
              <a:ea typeface="微软雅黑" pitchFamily="34" charset="-122"/>
            </a:endParaRPr>
          </a:p>
        </p:txBody>
      </p:sp>
      <p:sp>
        <p:nvSpPr>
          <p:cNvPr id="39" name="TextBox 38"/>
          <p:cNvSpPr txBox="1"/>
          <p:nvPr/>
        </p:nvSpPr>
        <p:spPr>
          <a:xfrm>
            <a:off x="2780570" y="3949774"/>
            <a:ext cx="3096344" cy="307777"/>
          </a:xfrm>
          <a:prstGeom prst="rect">
            <a:avLst/>
          </a:prstGeom>
          <a:noFill/>
        </p:spPr>
        <p:txBody>
          <a:bodyPr wrap="square" rtlCol="0">
            <a:spAutoFit/>
          </a:bodyPr>
          <a:lstStyle/>
          <a:p>
            <a:pPr algn="ctr"/>
            <a:r>
              <a:rPr lang="zh-CN" altLang="en-US" sz="1400" dirty="0">
                <a:solidFill>
                  <a:schemeClr val="bg1"/>
                </a:solidFill>
                <a:latin typeface="微软雅黑" pitchFamily="34" charset="-122"/>
                <a:ea typeface="微软雅黑" pitchFamily="34" charset="-122"/>
              </a:rPr>
              <a:t>叶剑峰</a:t>
            </a:r>
            <a:endParaRPr lang="zh-CN" altLang="en-US" sz="1400" dirty="0">
              <a:solidFill>
                <a:schemeClr val="bg1"/>
              </a:solidFill>
              <a:latin typeface="微软雅黑" pitchFamily="34" charset="-122"/>
              <a:ea typeface="微软雅黑" pitchFamily="34" charset="-122"/>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0-#ppt_w/2"/>
                                          </p:val>
                                        </p:tav>
                                        <p:tav tm="100000">
                                          <p:val>
                                            <p:strVal val="#ppt_x"/>
                                          </p:val>
                                        </p:tav>
                                      </p:tavLst>
                                    </p:anim>
                                    <p:anim calcmode="lin" valueType="num">
                                      <p:cBhvr additive="base">
                                        <p:cTn id="14" dur="500" fill="hold"/>
                                        <p:tgtEl>
                                          <p:spTgt spid="36"/>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1+#ppt_w/2"/>
                                          </p:val>
                                        </p:tav>
                                        <p:tav tm="100000">
                                          <p:val>
                                            <p:strVal val="#ppt_x"/>
                                          </p:val>
                                        </p:tav>
                                      </p:tavLst>
                                    </p:anim>
                                    <p:anim calcmode="lin" valueType="num">
                                      <p:cBhvr additive="base">
                                        <p:cTn id="18" dur="500" fill="hold"/>
                                        <p:tgtEl>
                                          <p:spTgt spid="3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38"/>
                                        </p:tgtEl>
                                        <p:attrNameLst>
                                          <p:attrName>style.visibility</p:attrName>
                                        </p:attrNameLst>
                                      </p:cBhvr>
                                      <p:to>
                                        <p:strVal val="visible"/>
                                      </p:to>
                                    </p:set>
                                    <p:anim calcmode="lin" valueType="num">
                                      <p:cBhvr>
                                        <p:cTn id="22"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38"/>
                                        </p:tgtEl>
                                        <p:attrNameLst>
                                          <p:attrName>ppt_y</p:attrName>
                                        </p:attrNameLst>
                                      </p:cBhvr>
                                      <p:tavLst>
                                        <p:tav tm="0">
                                          <p:val>
                                            <p:strVal val="#ppt_y"/>
                                          </p:val>
                                        </p:tav>
                                        <p:tav tm="100000">
                                          <p:val>
                                            <p:strVal val="#ppt_y"/>
                                          </p:val>
                                        </p:tav>
                                      </p:tavLst>
                                    </p:anim>
                                    <p:anim calcmode="lin" valueType="num">
                                      <p:cBhvr>
                                        <p:cTn id="24"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38"/>
                                        </p:tgtEl>
                                      </p:cBhvr>
                                    </p:animEffect>
                                  </p:childTnLst>
                                </p:cTn>
                              </p:par>
                            </p:childTnLst>
                          </p:cTn>
                        </p:par>
                        <p:par>
                          <p:cTn id="27" fill="hold">
                            <p:stCondLst>
                              <p:cond delay="1400"/>
                            </p:stCondLst>
                            <p:childTnLst>
                              <p:par>
                                <p:cTn id="28" presetID="56" presetClass="entr" presetSubtype="0" fill="hold" grpId="0" nodeType="afterEffect">
                                  <p:stCondLst>
                                    <p:cond delay="0"/>
                                  </p:stCondLst>
                                  <p:iterate type="lt">
                                    <p:tmPct val="10000"/>
                                  </p:iterate>
                                  <p:childTnLst>
                                    <p:set>
                                      <p:cBhvr>
                                        <p:cTn id="29" dur="1" fill="hold">
                                          <p:stCondLst>
                                            <p:cond delay="0"/>
                                          </p:stCondLst>
                                        </p:cTn>
                                        <p:tgtEl>
                                          <p:spTgt spid="39"/>
                                        </p:tgtEl>
                                        <p:attrNameLst>
                                          <p:attrName>style.visibility</p:attrName>
                                        </p:attrNameLst>
                                      </p:cBhvr>
                                      <p:to>
                                        <p:strVal val="visible"/>
                                      </p:to>
                                    </p:set>
                                    <p:anim by="(-#ppt_w*2)" calcmode="lin" valueType="num">
                                      <p:cBhvr rctx="PPT">
                                        <p:cTn id="30" dur="250" autoRev="1" fill="hold">
                                          <p:stCondLst>
                                            <p:cond delay="0"/>
                                          </p:stCondLst>
                                        </p:cTn>
                                        <p:tgtEl>
                                          <p:spTgt spid="39"/>
                                        </p:tgtEl>
                                        <p:attrNameLst>
                                          <p:attrName>ppt_w</p:attrName>
                                        </p:attrNameLst>
                                      </p:cBhvr>
                                    </p:anim>
                                    <p:anim by="(#ppt_w*0.50)" calcmode="lin" valueType="num">
                                      <p:cBhvr>
                                        <p:cTn id="31" dur="250" decel="50000" autoRev="1" fill="hold">
                                          <p:stCondLst>
                                            <p:cond delay="0"/>
                                          </p:stCondLst>
                                        </p:cTn>
                                        <p:tgtEl>
                                          <p:spTgt spid="39"/>
                                        </p:tgtEl>
                                        <p:attrNameLst>
                                          <p:attrName>ppt_x</p:attrName>
                                        </p:attrNameLst>
                                      </p:cBhvr>
                                    </p:anim>
                                    <p:anim from="(-#ppt_h/2)" to="(#ppt_y)" calcmode="lin" valueType="num">
                                      <p:cBhvr>
                                        <p:cTn id="32" dur="500" fill="hold">
                                          <p:stCondLst>
                                            <p:cond delay="0"/>
                                          </p:stCondLst>
                                        </p:cTn>
                                        <p:tgtEl>
                                          <p:spTgt spid="39"/>
                                        </p:tgtEl>
                                        <p:attrNameLst>
                                          <p:attrName>ppt_y</p:attrName>
                                        </p:attrNameLst>
                                      </p:cBhvr>
                                    </p:anim>
                                    <p:animRot by="21600000">
                                      <p:cBhvr>
                                        <p:cTn id="33" dur="500" fill="hold">
                                          <p:stCondLst>
                                            <p:cond delay="0"/>
                                          </p:stCondLst>
                                        </p:cTn>
                                        <p:tgtEl>
                                          <p:spTgt spid="3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8" grpId="0"/>
      <p:bldP spid="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771800" y="1887258"/>
            <a:ext cx="1130424" cy="1060704"/>
            <a:chOff x="3635896" y="2092618"/>
            <a:chExt cx="1130424" cy="1060704"/>
          </a:xfrm>
        </p:grpSpPr>
        <p:sp>
          <p:nvSpPr>
            <p:cNvPr id="5" name="等腰三角形 4"/>
            <p:cNvSpPr/>
            <p:nvPr/>
          </p:nvSpPr>
          <p:spPr>
            <a:xfrm rot="5400000">
              <a:off x="3778768" y="2165770"/>
              <a:ext cx="1060704" cy="914400"/>
            </a:xfrm>
            <a:prstGeom prs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562744" y="2165770"/>
              <a:ext cx="1060704"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0" y="366036"/>
            <a:ext cx="3203848" cy="461665"/>
          </a:xfrm>
          <a:prstGeom prst="rect">
            <a:avLst/>
          </a:prstGeom>
        </p:spPr>
        <p:txBody>
          <a:bodyPr wrap="square">
            <a:spAutoFit/>
          </a:bodyPr>
          <a:lstStyle/>
          <a:p>
            <a:pPr>
              <a:defRPr/>
            </a:pPr>
            <a:r>
              <a:rPr lang="zh-CN" altLang="en-US" sz="2400" b="1" dirty="0">
                <a:solidFill>
                  <a:schemeClr val="bg1"/>
                </a:solidFill>
              </a:rPr>
              <a:t>读完这本书有什么用</a:t>
            </a:r>
            <a:endParaRPr lang="zh-CN" altLang="en-US" sz="2400" b="1" dirty="0">
              <a:solidFill>
                <a:schemeClr val="bg1"/>
              </a:solidFill>
            </a:endParaRPr>
          </a:p>
        </p:txBody>
      </p:sp>
      <p:pic>
        <p:nvPicPr>
          <p:cNvPr id="7" name="图片 6"/>
          <p:cNvPicPr>
            <a:picLocks noChangeAspect="1"/>
          </p:cNvPicPr>
          <p:nvPr/>
        </p:nvPicPr>
        <p:blipFill>
          <a:blip r:embed="rId1"/>
          <a:stretch>
            <a:fillRect/>
          </a:stretch>
        </p:blipFill>
        <p:spPr>
          <a:xfrm>
            <a:off x="395536" y="1280547"/>
            <a:ext cx="1835458" cy="2684846"/>
          </a:xfrm>
          <a:prstGeom prst="rect">
            <a:avLst/>
          </a:prstGeom>
        </p:spPr>
      </p:pic>
      <p:pic>
        <p:nvPicPr>
          <p:cNvPr id="6" name="图片 5"/>
          <p:cNvPicPr>
            <a:picLocks noChangeAspect="1"/>
          </p:cNvPicPr>
          <p:nvPr/>
        </p:nvPicPr>
        <p:blipFill>
          <a:blip r:embed="rId2"/>
          <a:stretch>
            <a:fillRect/>
          </a:stretch>
        </p:blipFill>
        <p:spPr>
          <a:xfrm>
            <a:off x="4227006" y="1635646"/>
            <a:ext cx="4445000" cy="1714500"/>
          </a:xfrm>
          <a:prstGeom prst="rect">
            <a:avLst/>
          </a:prstGeom>
        </p:spPr>
      </p:pic>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1000" fill="hold"/>
                                        <p:tgtEl>
                                          <p:spTgt spid="9"/>
                                        </p:tgtEl>
                                        <p:attrNameLst>
                                          <p:attrName>ppt_x</p:attrName>
                                        </p:attrNameLst>
                                      </p:cBhvr>
                                      <p:tavLst>
                                        <p:tav tm="0">
                                          <p:val>
                                            <p:strVal val="0-#ppt_w/2"/>
                                          </p:val>
                                        </p:tav>
                                        <p:tav tm="100000">
                                          <p:val>
                                            <p:strVal val="#ppt_x"/>
                                          </p:val>
                                        </p:tav>
                                      </p:tavLst>
                                    </p:anim>
                                    <p:anim calcmode="lin" valueType="num">
                                      <p:cBhvr additive="base">
                                        <p:cTn id="13"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1215154" y="1491630"/>
            <a:ext cx="831692" cy="792088"/>
            <a:chOff x="1215154" y="1491630"/>
            <a:chExt cx="831692" cy="792088"/>
          </a:xfrm>
        </p:grpSpPr>
        <p:sp>
          <p:nvSpPr>
            <p:cNvPr id="6" name="正五边形 5"/>
            <p:cNvSpPr/>
            <p:nvPr/>
          </p:nvSpPr>
          <p:spPr>
            <a:xfrm>
              <a:off x="1215154" y="1491630"/>
              <a:ext cx="831692" cy="792088"/>
            </a:xfrm>
            <a:prstGeom prst="pentagon">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72"/>
            <p:cNvSpPr>
              <a:spLocks noEditPoints="1"/>
            </p:cNvSpPr>
            <p:nvPr/>
          </p:nvSpPr>
          <p:spPr bwMode="auto">
            <a:xfrm>
              <a:off x="1409961" y="1687714"/>
              <a:ext cx="485110" cy="485984"/>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chemeClr val="accent6">
                <a:lumMod val="75000"/>
              </a:schemeClr>
            </a:solidFill>
            <a:ln>
              <a:noFill/>
            </a:ln>
          </p:spPr>
          <p:txBody>
            <a:bodyPr vert="horz" wrap="square" lIns="68571" tIns="34286" rIns="68571" bIns="34286"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grpSp>
      <p:sp>
        <p:nvSpPr>
          <p:cNvPr id="8" name="TextBox 7"/>
          <p:cNvSpPr txBox="1"/>
          <p:nvPr/>
        </p:nvSpPr>
        <p:spPr>
          <a:xfrm>
            <a:off x="658522" y="2642119"/>
            <a:ext cx="1944956" cy="1104533"/>
          </a:xfrm>
          <a:prstGeom prst="rect">
            <a:avLst/>
          </a:prstGeom>
          <a:noFill/>
        </p:spPr>
        <p:txBody>
          <a:bodyPr wrap="square" rtlCol="0">
            <a:spAutoFit/>
          </a:bodyPr>
          <a:lstStyle/>
          <a:p>
            <a:pPr>
              <a:lnSpc>
                <a:spcPct val="120000"/>
              </a:lnSpc>
            </a:pPr>
            <a:r>
              <a:rPr lang="zh-CN" altLang="en-US" sz="1400" dirty="0">
                <a:latin typeface="微软雅黑" pitchFamily="34" charset="-122"/>
                <a:ea typeface="微软雅黑" pitchFamily="34" charset="-122"/>
              </a:rPr>
              <a:t>架构就是对系统中的实体以及实体之间的关系所进行的抽象描述</a:t>
            </a:r>
            <a:endParaRPr lang="zh-CN" altLang="en-US" sz="1400" dirty="0">
              <a:latin typeface="微软雅黑" pitchFamily="34" charset="-122"/>
              <a:ea typeface="微软雅黑" pitchFamily="34" charset="-122"/>
            </a:endParaRPr>
          </a:p>
        </p:txBody>
      </p:sp>
      <p:grpSp>
        <p:nvGrpSpPr>
          <p:cNvPr id="13" name="组合 12"/>
          <p:cNvGrpSpPr/>
          <p:nvPr/>
        </p:nvGrpSpPr>
        <p:grpSpPr>
          <a:xfrm>
            <a:off x="6401950" y="2697972"/>
            <a:ext cx="831692" cy="792088"/>
            <a:chOff x="5198629" y="2697972"/>
            <a:chExt cx="831692" cy="792088"/>
          </a:xfrm>
        </p:grpSpPr>
        <p:sp>
          <p:nvSpPr>
            <p:cNvPr id="11" name="正五边形 10"/>
            <p:cNvSpPr/>
            <p:nvPr/>
          </p:nvSpPr>
          <p:spPr>
            <a:xfrm>
              <a:off x="5198629" y="2697972"/>
              <a:ext cx="831692" cy="792088"/>
            </a:xfrm>
            <a:prstGeom prst="pentagon">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13"/>
            <p:cNvSpPr>
              <a:spLocks noEditPoints="1"/>
            </p:cNvSpPr>
            <p:nvPr/>
          </p:nvSpPr>
          <p:spPr bwMode="auto">
            <a:xfrm>
              <a:off x="5483086" y="2905621"/>
              <a:ext cx="262778" cy="484369"/>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accent6">
                <a:lumMod val="75000"/>
              </a:schemeClr>
            </a:solidFill>
            <a:ln>
              <a:noFill/>
            </a:ln>
          </p:spPr>
          <p:txBody>
            <a:bodyPr vert="horz" wrap="square" lIns="68571" tIns="34286" rIns="68571" bIns="34286"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grpSp>
      <p:grpSp>
        <p:nvGrpSpPr>
          <p:cNvPr id="17" name="组合 16"/>
          <p:cNvGrpSpPr/>
          <p:nvPr/>
        </p:nvGrpSpPr>
        <p:grpSpPr>
          <a:xfrm>
            <a:off x="4673018" y="1534662"/>
            <a:ext cx="831692" cy="792088"/>
            <a:chOff x="3923928" y="1534662"/>
            <a:chExt cx="831692" cy="792088"/>
          </a:xfrm>
        </p:grpSpPr>
        <p:sp>
          <p:nvSpPr>
            <p:cNvPr id="10" name="正五边形 9"/>
            <p:cNvSpPr/>
            <p:nvPr/>
          </p:nvSpPr>
          <p:spPr>
            <a:xfrm>
              <a:off x="3923928" y="1534662"/>
              <a:ext cx="831692" cy="792088"/>
            </a:xfrm>
            <a:prstGeom prst="pentagon">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78"/>
            <p:cNvSpPr>
              <a:spLocks noEditPoints="1"/>
            </p:cNvSpPr>
            <p:nvPr/>
          </p:nvSpPr>
          <p:spPr bwMode="auto">
            <a:xfrm>
              <a:off x="4145696" y="1785649"/>
              <a:ext cx="409671" cy="409565"/>
            </a:xfrm>
            <a:custGeom>
              <a:avLst/>
              <a:gdLst>
                <a:gd name="T0" fmla="*/ 174 w 347"/>
                <a:gd name="T1" fmla="*/ 0 h 347"/>
                <a:gd name="T2" fmla="*/ 0 w 347"/>
                <a:gd name="T3" fmla="*/ 174 h 347"/>
                <a:gd name="T4" fmla="*/ 174 w 347"/>
                <a:gd name="T5" fmla="*/ 347 h 347"/>
                <a:gd name="T6" fmla="*/ 347 w 347"/>
                <a:gd name="T7" fmla="*/ 174 h 347"/>
                <a:gd name="T8" fmla="*/ 174 w 347"/>
                <a:gd name="T9" fmla="*/ 0 h 347"/>
                <a:gd name="T10" fmla="*/ 332 w 347"/>
                <a:gd name="T11" fmla="*/ 166 h 347"/>
                <a:gd name="T12" fmla="*/ 283 w 347"/>
                <a:gd name="T13" fmla="*/ 166 h 347"/>
                <a:gd name="T14" fmla="*/ 231 w 347"/>
                <a:gd name="T15" fmla="*/ 26 h 347"/>
                <a:gd name="T16" fmla="*/ 332 w 347"/>
                <a:gd name="T17" fmla="*/ 166 h 347"/>
                <a:gd name="T18" fmla="*/ 174 w 347"/>
                <a:gd name="T19" fmla="*/ 332 h 347"/>
                <a:gd name="T20" fmla="*/ 147 w 347"/>
                <a:gd name="T21" fmla="*/ 181 h 347"/>
                <a:gd name="T22" fmla="*/ 200 w 347"/>
                <a:gd name="T23" fmla="*/ 181 h 347"/>
                <a:gd name="T24" fmla="*/ 174 w 347"/>
                <a:gd name="T25" fmla="*/ 332 h 347"/>
                <a:gd name="T26" fmla="*/ 147 w 347"/>
                <a:gd name="T27" fmla="*/ 166 h 347"/>
                <a:gd name="T28" fmla="*/ 174 w 347"/>
                <a:gd name="T29" fmla="*/ 15 h 347"/>
                <a:gd name="T30" fmla="*/ 174 w 347"/>
                <a:gd name="T31" fmla="*/ 15 h 347"/>
                <a:gd name="T32" fmla="*/ 200 w 347"/>
                <a:gd name="T33" fmla="*/ 166 h 347"/>
                <a:gd name="T34" fmla="*/ 147 w 347"/>
                <a:gd name="T35" fmla="*/ 166 h 347"/>
                <a:gd name="T36" fmla="*/ 153 w 347"/>
                <a:gd name="T37" fmla="*/ 19 h 347"/>
                <a:gd name="T38" fmla="*/ 133 w 347"/>
                <a:gd name="T39" fmla="*/ 166 h 347"/>
                <a:gd name="T40" fmla="*/ 79 w 347"/>
                <a:gd name="T41" fmla="*/ 166 h 347"/>
                <a:gd name="T42" fmla="*/ 153 w 347"/>
                <a:gd name="T43" fmla="*/ 19 h 347"/>
                <a:gd name="T44" fmla="*/ 133 w 347"/>
                <a:gd name="T45" fmla="*/ 181 h 347"/>
                <a:gd name="T46" fmla="*/ 153 w 347"/>
                <a:gd name="T47" fmla="*/ 329 h 347"/>
                <a:gd name="T48" fmla="*/ 79 w 347"/>
                <a:gd name="T49" fmla="*/ 181 h 347"/>
                <a:gd name="T50" fmla="*/ 133 w 347"/>
                <a:gd name="T51" fmla="*/ 181 h 347"/>
                <a:gd name="T52" fmla="*/ 194 w 347"/>
                <a:gd name="T53" fmla="*/ 329 h 347"/>
                <a:gd name="T54" fmla="*/ 215 w 347"/>
                <a:gd name="T55" fmla="*/ 181 h 347"/>
                <a:gd name="T56" fmla="*/ 268 w 347"/>
                <a:gd name="T57" fmla="*/ 181 h 347"/>
                <a:gd name="T58" fmla="*/ 194 w 347"/>
                <a:gd name="T59" fmla="*/ 329 h 347"/>
                <a:gd name="T60" fmla="*/ 215 w 347"/>
                <a:gd name="T61" fmla="*/ 166 h 347"/>
                <a:gd name="T62" fmla="*/ 194 w 347"/>
                <a:gd name="T63" fmla="*/ 19 h 347"/>
                <a:gd name="T64" fmla="*/ 268 w 347"/>
                <a:gd name="T65" fmla="*/ 166 h 347"/>
                <a:gd name="T66" fmla="*/ 215 w 347"/>
                <a:gd name="T67" fmla="*/ 166 h 347"/>
                <a:gd name="T68" fmla="*/ 117 w 347"/>
                <a:gd name="T69" fmla="*/ 26 h 347"/>
                <a:gd name="T70" fmla="*/ 64 w 347"/>
                <a:gd name="T71" fmla="*/ 166 h 347"/>
                <a:gd name="T72" fmla="*/ 15 w 347"/>
                <a:gd name="T73" fmla="*/ 166 h 347"/>
                <a:gd name="T74" fmla="*/ 117 w 347"/>
                <a:gd name="T75" fmla="*/ 26 h 347"/>
                <a:gd name="T76" fmla="*/ 15 w 347"/>
                <a:gd name="T77" fmla="*/ 181 h 347"/>
                <a:gd name="T78" fmla="*/ 64 w 347"/>
                <a:gd name="T79" fmla="*/ 181 h 347"/>
                <a:gd name="T80" fmla="*/ 117 w 347"/>
                <a:gd name="T81" fmla="*/ 322 h 347"/>
                <a:gd name="T82" fmla="*/ 15 w 347"/>
                <a:gd name="T83" fmla="*/ 181 h 347"/>
                <a:gd name="T84" fmla="*/ 231 w 347"/>
                <a:gd name="T85" fmla="*/ 322 h 347"/>
                <a:gd name="T86" fmla="*/ 283 w 347"/>
                <a:gd name="T87" fmla="*/ 181 h 347"/>
                <a:gd name="T88" fmla="*/ 332 w 347"/>
                <a:gd name="T89" fmla="*/ 181 h 347"/>
                <a:gd name="T90" fmla="*/ 231 w 347"/>
                <a:gd name="T91" fmla="*/ 32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chemeClr val="accent6">
                <a:lumMod val="75000"/>
              </a:schemeClr>
            </a:solidFill>
            <a:ln>
              <a:noFill/>
            </a:ln>
          </p:spPr>
          <p:txBody>
            <a:bodyPr vert="horz" wrap="square" lIns="68571" tIns="34286" rIns="68571" bIns="34286"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grpSp>
      <p:grpSp>
        <p:nvGrpSpPr>
          <p:cNvPr id="18" name="组合 17"/>
          <p:cNvGrpSpPr/>
          <p:nvPr/>
        </p:nvGrpSpPr>
        <p:grpSpPr>
          <a:xfrm>
            <a:off x="2944086" y="2697972"/>
            <a:ext cx="831692" cy="792088"/>
            <a:chOff x="2483768" y="2697972"/>
            <a:chExt cx="831692" cy="792088"/>
          </a:xfrm>
        </p:grpSpPr>
        <p:sp>
          <p:nvSpPr>
            <p:cNvPr id="9" name="正五边形 8"/>
            <p:cNvSpPr/>
            <p:nvPr/>
          </p:nvSpPr>
          <p:spPr>
            <a:xfrm>
              <a:off x="2483768" y="2697972"/>
              <a:ext cx="831692" cy="792088"/>
            </a:xfrm>
            <a:prstGeom prst="pentagon">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77"/>
            <p:cNvSpPr>
              <a:spLocks noEditPoints="1"/>
            </p:cNvSpPr>
            <p:nvPr/>
          </p:nvSpPr>
          <p:spPr bwMode="auto">
            <a:xfrm>
              <a:off x="2656059" y="2980732"/>
              <a:ext cx="487109" cy="334145"/>
            </a:xfrm>
            <a:custGeom>
              <a:avLst/>
              <a:gdLst>
                <a:gd name="T0" fmla="*/ 340 w 413"/>
                <a:gd name="T1" fmla="*/ 283 h 283"/>
                <a:gd name="T2" fmla="*/ 73 w 413"/>
                <a:gd name="T3" fmla="*/ 283 h 283"/>
                <a:gd name="T4" fmla="*/ 72 w 413"/>
                <a:gd name="T5" fmla="*/ 283 h 283"/>
                <a:gd name="T6" fmla="*/ 0 w 413"/>
                <a:gd name="T7" fmla="*/ 209 h 283"/>
                <a:gd name="T8" fmla="*/ 70 w 413"/>
                <a:gd name="T9" fmla="*/ 135 h 283"/>
                <a:gd name="T10" fmla="*/ 66 w 413"/>
                <a:gd name="T11" fmla="*/ 107 h 283"/>
                <a:gd name="T12" fmla="*/ 173 w 413"/>
                <a:gd name="T13" fmla="*/ 0 h 283"/>
                <a:gd name="T14" fmla="*/ 273 w 413"/>
                <a:gd name="T15" fmla="*/ 69 h 283"/>
                <a:gd name="T16" fmla="*/ 273 w 413"/>
                <a:gd name="T17" fmla="*/ 69 h 283"/>
                <a:gd name="T18" fmla="*/ 346 w 413"/>
                <a:gd name="T19" fmla="*/ 135 h 283"/>
                <a:gd name="T20" fmla="*/ 413 w 413"/>
                <a:gd name="T21" fmla="*/ 209 h 283"/>
                <a:gd name="T22" fmla="*/ 341 w 413"/>
                <a:gd name="T23" fmla="*/ 283 h 283"/>
                <a:gd name="T24" fmla="*/ 340 w 413"/>
                <a:gd name="T25" fmla="*/ 283 h 283"/>
                <a:gd name="T26" fmla="*/ 73 w 413"/>
                <a:gd name="T27" fmla="*/ 268 h 283"/>
                <a:gd name="T28" fmla="*/ 339 w 413"/>
                <a:gd name="T29" fmla="*/ 268 h 283"/>
                <a:gd name="T30" fmla="*/ 340 w 413"/>
                <a:gd name="T31" fmla="*/ 268 h 283"/>
                <a:gd name="T32" fmla="*/ 398 w 413"/>
                <a:gd name="T33" fmla="*/ 209 h 283"/>
                <a:gd name="T34" fmla="*/ 339 w 413"/>
                <a:gd name="T35" fmla="*/ 150 h 283"/>
                <a:gd name="T36" fmla="*/ 332 w 413"/>
                <a:gd name="T37" fmla="*/ 142 h 283"/>
                <a:gd name="T38" fmla="*/ 273 w 413"/>
                <a:gd name="T39" fmla="*/ 83 h 283"/>
                <a:gd name="T40" fmla="*/ 268 w 413"/>
                <a:gd name="T41" fmla="*/ 84 h 283"/>
                <a:gd name="T42" fmla="*/ 261 w 413"/>
                <a:gd name="T43" fmla="*/ 79 h 283"/>
                <a:gd name="T44" fmla="*/ 173 w 413"/>
                <a:gd name="T45" fmla="*/ 15 h 283"/>
                <a:gd name="T46" fmla="*/ 81 w 413"/>
                <a:gd name="T47" fmla="*/ 107 h 283"/>
                <a:gd name="T48" fmla="*/ 87 w 413"/>
                <a:gd name="T49" fmla="*/ 140 h 283"/>
                <a:gd name="T50" fmla="*/ 86 w 413"/>
                <a:gd name="T51" fmla="*/ 147 h 283"/>
                <a:gd name="T52" fmla="*/ 79 w 413"/>
                <a:gd name="T53" fmla="*/ 150 h 283"/>
                <a:gd name="T54" fmla="*/ 73 w 413"/>
                <a:gd name="T55" fmla="*/ 150 h 283"/>
                <a:gd name="T56" fmla="*/ 14 w 413"/>
                <a:gd name="T57" fmla="*/ 209 h 283"/>
                <a:gd name="T58" fmla="*/ 73 w 413"/>
                <a:gd name="T59" fmla="*/ 268 h 283"/>
                <a:gd name="T60" fmla="*/ 73 w 413"/>
                <a:gd name="T61" fmla="*/ 26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chemeClr val="accent6">
                <a:lumMod val="75000"/>
              </a:schemeClr>
            </a:solidFill>
            <a:ln>
              <a:noFill/>
            </a:ln>
          </p:spPr>
          <p:txBody>
            <a:bodyPr vert="horz" wrap="square" lIns="68571" tIns="34286" rIns="68571" bIns="34286" numCol="1" anchor="t" anchorCtr="0" compatLnSpc="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grpSp>
      <p:sp>
        <p:nvSpPr>
          <p:cNvPr id="16" name="矩形 15"/>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800" dirty="0">
                <a:solidFill>
                  <a:schemeClr val="bg1"/>
                </a:solidFill>
                <a:latin typeface="黑体" panose="02010609060101010101" pitchFamily="49" charset="-122"/>
                <a:ea typeface="黑体" panose="02010609060101010101" pitchFamily="49" charset="-122"/>
              </a:rPr>
              <a:t>系统架构简介</a:t>
            </a:r>
            <a:endParaRPr lang="zh-CN" altLang="en-US" sz="28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a:stCxn id="6" idx="4"/>
            <a:endCxn id="9" idx="1"/>
          </p:cNvCxnSpPr>
          <p:nvPr/>
        </p:nvCxnSpPr>
        <p:spPr>
          <a:xfrm>
            <a:off x="1888006" y="2283716"/>
            <a:ext cx="1056081" cy="716806"/>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0" idx="2"/>
            <a:endCxn id="9" idx="5"/>
          </p:cNvCxnSpPr>
          <p:nvPr/>
        </p:nvCxnSpPr>
        <p:spPr>
          <a:xfrm flipH="1">
            <a:off x="3775777" y="2326748"/>
            <a:ext cx="1056081" cy="673774"/>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1" idx="1"/>
            <a:endCxn id="10" idx="4"/>
          </p:cNvCxnSpPr>
          <p:nvPr/>
        </p:nvCxnSpPr>
        <p:spPr>
          <a:xfrm flipH="1" flipV="1">
            <a:off x="5345870" y="2326748"/>
            <a:ext cx="1056081" cy="673774"/>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416046" y="1687714"/>
            <a:ext cx="1944956" cy="846001"/>
          </a:xfrm>
          <a:prstGeom prst="rect">
            <a:avLst/>
          </a:prstGeom>
          <a:noFill/>
        </p:spPr>
        <p:txBody>
          <a:bodyPr wrap="square" rtlCol="0">
            <a:spAutoFit/>
          </a:bodyPr>
          <a:lstStyle/>
          <a:p>
            <a:pPr>
              <a:lnSpc>
                <a:spcPct val="120000"/>
              </a:lnSpc>
            </a:pPr>
            <a:r>
              <a:rPr lang="zh-CN" altLang="en-US" sz="1400" dirty="0">
                <a:latin typeface="微软雅黑" pitchFamily="34" charset="-122"/>
                <a:ea typeface="微软雅黑" pitchFamily="34" charset="-122"/>
              </a:rPr>
              <a:t>结构良好的创造活动要优于无结构的创造活动</a:t>
            </a:r>
            <a:endParaRPr lang="zh-CN" altLang="en-US" sz="1400" dirty="0">
              <a:latin typeface="微软雅黑" pitchFamily="34" charset="-122"/>
              <a:ea typeface="微软雅黑" pitchFamily="34" charset="-122"/>
            </a:endParaRPr>
          </a:p>
        </p:txBody>
      </p:sp>
      <p:sp>
        <p:nvSpPr>
          <p:cNvPr id="29" name="TextBox 28"/>
          <p:cNvSpPr txBox="1"/>
          <p:nvPr/>
        </p:nvSpPr>
        <p:spPr>
          <a:xfrm>
            <a:off x="4127143" y="2794519"/>
            <a:ext cx="1944956" cy="846001"/>
          </a:xfrm>
          <a:prstGeom prst="rect">
            <a:avLst/>
          </a:prstGeom>
          <a:noFill/>
        </p:spPr>
        <p:txBody>
          <a:bodyPr wrap="square" rtlCol="0">
            <a:spAutoFit/>
          </a:bodyPr>
          <a:lstStyle/>
          <a:p>
            <a:pPr>
              <a:lnSpc>
                <a:spcPct val="120000"/>
              </a:lnSpc>
            </a:pPr>
            <a:r>
              <a:rPr lang="zh-CN" altLang="en-US" sz="1400" dirty="0">
                <a:latin typeface="微软雅黑" pitchFamily="34" charset="-122"/>
                <a:ea typeface="微软雅黑" pitchFamily="34" charset="-122"/>
              </a:rPr>
              <a:t>架构系统的过程是柔性的，它是科学与艺术的结合</a:t>
            </a:r>
            <a:endParaRPr lang="zh-CN" altLang="en-US" sz="1400" dirty="0">
              <a:latin typeface="微软雅黑" pitchFamily="34" charset="-122"/>
              <a:ea typeface="微软雅黑" pitchFamily="34" charset="-122"/>
            </a:endParaRPr>
          </a:p>
        </p:txBody>
      </p:sp>
      <p:sp>
        <p:nvSpPr>
          <p:cNvPr id="30" name="TextBox 29"/>
          <p:cNvSpPr txBox="1"/>
          <p:nvPr/>
        </p:nvSpPr>
        <p:spPr>
          <a:xfrm>
            <a:off x="6401950" y="1593025"/>
            <a:ext cx="1944956" cy="1104533"/>
          </a:xfrm>
          <a:prstGeom prst="rect">
            <a:avLst/>
          </a:prstGeom>
          <a:noFill/>
        </p:spPr>
        <p:txBody>
          <a:bodyPr wrap="square" rtlCol="0">
            <a:spAutoFit/>
          </a:bodyPr>
          <a:lstStyle/>
          <a:p>
            <a:pPr>
              <a:lnSpc>
                <a:spcPct val="120000"/>
              </a:lnSpc>
            </a:pPr>
            <a:r>
              <a:rPr lang="zh-CN" altLang="en-US" sz="1400" dirty="0">
                <a:latin typeface="微软雅黑" pitchFamily="34" charset="-122"/>
                <a:ea typeface="微软雅黑" pitchFamily="34" charset="-122"/>
              </a:rPr>
              <a:t>本书目标是帮助读者形成一套思考并创建系统架构的方式，而不是提供一套过程</a:t>
            </a:r>
            <a:endParaRPr lang="zh-CN" altLang="en-US" sz="1400" dirty="0">
              <a:latin typeface="微软雅黑" pitchFamily="34" charset="-122"/>
              <a:ea typeface="微软雅黑" pitchFamily="34" charset="-122"/>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par>
                          <p:cTn id="19" fill="hold">
                            <p:stCondLst>
                              <p:cond delay="2000"/>
                            </p:stCondLst>
                            <p:childTnLst>
                              <p:par>
                                <p:cTn id="20" presetID="22" presetClass="entr" presetSubtype="8"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par>
                          <p:cTn id="23" fill="hold">
                            <p:stCondLst>
                              <p:cond delay="2500"/>
                            </p:stCondLst>
                            <p:childTnLst>
                              <p:par>
                                <p:cTn id="24" presetID="42"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childTnLst>
                          </p:cTn>
                        </p:par>
                        <p:par>
                          <p:cTn id="29" fill="hold">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par>
                          <p:cTn id="33" fill="hold">
                            <p:stCondLst>
                              <p:cond delay="4000"/>
                            </p:stCondLst>
                            <p:childTnLst>
                              <p:par>
                                <p:cTn id="34" presetID="22" presetClass="entr" presetSubtype="8"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childTnLst>
                          </p:cTn>
                        </p:par>
                        <p:par>
                          <p:cTn id="37" fill="hold">
                            <p:stCondLst>
                              <p:cond delay="4500"/>
                            </p:stCondLst>
                            <p:childTnLst>
                              <p:par>
                                <p:cTn id="38" presetID="42" presetClass="entr" presetSubtype="0" fill="hold"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1000"/>
                                        <p:tgtEl>
                                          <p:spTgt spid="17"/>
                                        </p:tgtEl>
                                      </p:cBhvr>
                                    </p:animEffect>
                                    <p:anim calcmode="lin" valueType="num">
                                      <p:cBhvr>
                                        <p:cTn id="41" dur="1000" fill="hold"/>
                                        <p:tgtEl>
                                          <p:spTgt spid="17"/>
                                        </p:tgtEl>
                                        <p:attrNameLst>
                                          <p:attrName>ppt_x</p:attrName>
                                        </p:attrNameLst>
                                      </p:cBhvr>
                                      <p:tavLst>
                                        <p:tav tm="0">
                                          <p:val>
                                            <p:strVal val="#ppt_x"/>
                                          </p:val>
                                        </p:tav>
                                        <p:tav tm="100000">
                                          <p:val>
                                            <p:strVal val="#ppt_x"/>
                                          </p:val>
                                        </p:tav>
                                      </p:tavLst>
                                    </p:anim>
                                    <p:anim calcmode="lin" valueType="num">
                                      <p:cBhvr>
                                        <p:cTn id="42" dur="1000" fill="hold"/>
                                        <p:tgtEl>
                                          <p:spTgt spid="17"/>
                                        </p:tgtEl>
                                        <p:attrNameLst>
                                          <p:attrName>ppt_y</p:attrName>
                                        </p:attrNameLst>
                                      </p:cBhvr>
                                      <p:tavLst>
                                        <p:tav tm="0">
                                          <p:val>
                                            <p:strVal val="#ppt_y+.1"/>
                                          </p:val>
                                        </p:tav>
                                        <p:tav tm="100000">
                                          <p:val>
                                            <p:strVal val="#ppt_y"/>
                                          </p:val>
                                        </p:tav>
                                      </p:tavLst>
                                    </p:anim>
                                  </p:childTnLst>
                                </p:cTn>
                              </p:par>
                            </p:childTnLst>
                          </p:cTn>
                        </p:par>
                        <p:par>
                          <p:cTn id="43" fill="hold">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childTnLst>
                          </p:cTn>
                        </p:par>
                        <p:par>
                          <p:cTn id="47" fill="hold">
                            <p:stCondLst>
                              <p:cond delay="6000"/>
                            </p:stCondLst>
                            <p:childTnLst>
                              <p:par>
                                <p:cTn id="48" presetID="22" presetClass="entr" presetSubtype="8" fill="hold"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left)">
                                      <p:cBhvr>
                                        <p:cTn id="50" dur="500"/>
                                        <p:tgtEl>
                                          <p:spTgt spid="25"/>
                                        </p:tgtEl>
                                      </p:cBhvr>
                                    </p:animEffect>
                                  </p:childTnLst>
                                </p:cTn>
                              </p:par>
                            </p:childTnLst>
                          </p:cTn>
                        </p:par>
                        <p:par>
                          <p:cTn id="51" fill="hold">
                            <p:stCondLst>
                              <p:cond delay="6500"/>
                            </p:stCondLst>
                            <p:childTnLst>
                              <p:par>
                                <p:cTn id="52" presetID="42" presetClass="entr" presetSubtype="0" fill="hold"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1000"/>
                                        <p:tgtEl>
                                          <p:spTgt spid="13"/>
                                        </p:tgtEl>
                                      </p:cBhvr>
                                    </p:animEffect>
                                    <p:anim calcmode="lin" valueType="num">
                                      <p:cBhvr>
                                        <p:cTn id="55" dur="1000" fill="hold"/>
                                        <p:tgtEl>
                                          <p:spTgt spid="13"/>
                                        </p:tgtEl>
                                        <p:attrNameLst>
                                          <p:attrName>ppt_x</p:attrName>
                                        </p:attrNameLst>
                                      </p:cBhvr>
                                      <p:tavLst>
                                        <p:tav tm="0">
                                          <p:val>
                                            <p:strVal val="#ppt_x"/>
                                          </p:val>
                                        </p:tav>
                                        <p:tav tm="100000">
                                          <p:val>
                                            <p:strVal val="#ppt_x"/>
                                          </p:val>
                                        </p:tav>
                                      </p:tavLst>
                                    </p:anim>
                                    <p:anim calcmode="lin" valueType="num">
                                      <p:cBhvr>
                                        <p:cTn id="56" dur="1000" fill="hold"/>
                                        <p:tgtEl>
                                          <p:spTgt spid="13"/>
                                        </p:tgtEl>
                                        <p:attrNameLst>
                                          <p:attrName>ppt_y</p:attrName>
                                        </p:attrNameLst>
                                      </p:cBhvr>
                                      <p:tavLst>
                                        <p:tav tm="0">
                                          <p:val>
                                            <p:strVal val="#ppt_y+.1"/>
                                          </p:val>
                                        </p:tav>
                                        <p:tav tm="100000">
                                          <p:val>
                                            <p:strVal val="#ppt_y"/>
                                          </p:val>
                                        </p:tav>
                                      </p:tavLst>
                                    </p:anim>
                                  </p:childTnLst>
                                </p:cTn>
                              </p:par>
                            </p:childTnLst>
                          </p:cTn>
                        </p:par>
                        <p:par>
                          <p:cTn id="57" fill="hold">
                            <p:stCondLst>
                              <p:cond delay="7500"/>
                            </p:stCondLst>
                            <p:childTnLst>
                              <p:par>
                                <p:cTn id="58" presetID="10" presetClass="entr" presetSubtype="0" fill="hold" grpId="0" nodeType="after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28" grpId="0"/>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 Same Side Corner Rectangle 4"/>
          <p:cNvSpPr/>
          <p:nvPr/>
        </p:nvSpPr>
        <p:spPr>
          <a:xfrm>
            <a:off x="3846128" y="1255687"/>
            <a:ext cx="348138" cy="3887532"/>
          </a:xfrm>
          <a:prstGeom prst="round2SameRect">
            <a:avLst>
              <a:gd name="adj1" fmla="val 50000"/>
              <a:gd name="adj2" fmla="val 0"/>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649605" fontAlgn="base">
              <a:lnSpc>
                <a:spcPct val="120000"/>
              </a:lnSpc>
              <a:spcBef>
                <a:spcPct val="0"/>
              </a:spcBef>
              <a:spcAft>
                <a:spcPct val="0"/>
              </a:spcAft>
            </a:pPr>
            <a:endParaRPr lang="en-GB" sz="675">
              <a:solidFill>
                <a:prstClr val="white"/>
              </a:solidFill>
              <a:latin typeface="Arial" panose="020B0604020202090204" pitchFamily="34" charset="0"/>
              <a:ea typeface="微软雅黑" pitchFamily="34" charset="-122"/>
              <a:sym typeface="Arial" panose="020B0604020202090204" pitchFamily="34" charset="0"/>
            </a:endParaRPr>
          </a:p>
        </p:txBody>
      </p:sp>
      <p:grpSp>
        <p:nvGrpSpPr>
          <p:cNvPr id="38" name="Group 33"/>
          <p:cNvGrpSpPr/>
          <p:nvPr/>
        </p:nvGrpSpPr>
        <p:grpSpPr>
          <a:xfrm>
            <a:off x="3846130" y="1692235"/>
            <a:ext cx="2454542" cy="386324"/>
            <a:chOff x="5128064" y="2256183"/>
            <a:chExt cx="3273083" cy="515155"/>
          </a:xfrm>
          <a:solidFill>
            <a:srgbClr val="FFFFFF">
              <a:alpha val="10196"/>
            </a:srgbClr>
          </a:solidFill>
        </p:grpSpPr>
        <p:sp>
          <p:nvSpPr>
            <p:cNvPr id="39" name="Pentagon 3"/>
            <p:cNvSpPr/>
            <p:nvPr/>
          </p:nvSpPr>
          <p:spPr>
            <a:xfrm>
              <a:off x="5128064" y="2256183"/>
              <a:ext cx="3273083" cy="515154"/>
            </a:xfrm>
            <a:prstGeom prst="homePlate">
              <a:avLst/>
            </a:prstGeom>
            <a:solidFill>
              <a:srgbClr val="31859C">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49605" fontAlgn="base">
                <a:spcBef>
                  <a:spcPct val="0"/>
                </a:spcBef>
                <a:spcAft>
                  <a:spcPct val="0"/>
                </a:spcAft>
              </a:pPr>
              <a:r>
                <a:rPr lang="zh-CN" altLang="en-US" sz="1500" b="1" dirty="0">
                  <a:solidFill>
                    <a:schemeClr val="bg1"/>
                  </a:solidFill>
                  <a:latin typeface="Arial" panose="020B0604020202090204" pitchFamily="34" charset="0"/>
                  <a:ea typeface="微软雅黑" pitchFamily="34" charset="-122"/>
                  <a:sym typeface="Arial" panose="020B0604020202090204" pitchFamily="34" charset="0"/>
                </a:rPr>
                <a:t>系统思维</a:t>
              </a:r>
              <a:endParaRPr lang="zh-CN" altLang="en-US" sz="1500" b="1" dirty="0">
                <a:solidFill>
                  <a:schemeClr val="bg1"/>
                </a:solidFill>
                <a:latin typeface="Arial" panose="020B0604020202090204" pitchFamily="34" charset="0"/>
                <a:ea typeface="微软雅黑" pitchFamily="34" charset="-122"/>
                <a:sym typeface="Arial" panose="020B0604020202090204" pitchFamily="34" charset="0"/>
              </a:endParaRPr>
            </a:p>
          </p:txBody>
        </p:sp>
        <p:sp>
          <p:nvSpPr>
            <p:cNvPr id="40" name="Rectangle 8"/>
            <p:cNvSpPr/>
            <p:nvPr/>
          </p:nvSpPr>
          <p:spPr>
            <a:xfrm>
              <a:off x="5128064" y="2256183"/>
              <a:ext cx="464234" cy="5151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49605" fontAlgn="base">
                <a:lnSpc>
                  <a:spcPct val="120000"/>
                </a:lnSpc>
                <a:spcBef>
                  <a:spcPct val="0"/>
                </a:spcBef>
                <a:spcAft>
                  <a:spcPct val="0"/>
                </a:spcAft>
              </a:pPr>
              <a:endParaRPr lang="en-GB" sz="995" dirty="0">
                <a:solidFill>
                  <a:schemeClr val="bg1"/>
                </a:solidFill>
                <a:latin typeface="Arial" panose="020B0604020202090204" pitchFamily="34" charset="0"/>
                <a:ea typeface="微软雅黑" pitchFamily="34" charset="-122"/>
                <a:sym typeface="Arial" panose="020B0604020202090204" pitchFamily="34" charset="0"/>
              </a:endParaRPr>
            </a:p>
          </p:txBody>
        </p:sp>
      </p:grpSp>
      <p:grpSp>
        <p:nvGrpSpPr>
          <p:cNvPr id="41" name="Group 34"/>
          <p:cNvGrpSpPr/>
          <p:nvPr/>
        </p:nvGrpSpPr>
        <p:grpSpPr>
          <a:xfrm>
            <a:off x="3846130" y="2321368"/>
            <a:ext cx="2454542" cy="386324"/>
            <a:chOff x="5128064" y="3095119"/>
            <a:chExt cx="3273083" cy="515155"/>
          </a:xfrm>
          <a:solidFill>
            <a:srgbClr val="FFFFFF">
              <a:alpha val="10196"/>
            </a:srgbClr>
          </a:solidFill>
        </p:grpSpPr>
        <p:sp>
          <p:nvSpPr>
            <p:cNvPr id="42" name="Pentagon 5"/>
            <p:cNvSpPr/>
            <p:nvPr/>
          </p:nvSpPr>
          <p:spPr>
            <a:xfrm>
              <a:off x="5128064" y="3095119"/>
              <a:ext cx="3273083" cy="515154"/>
            </a:xfrm>
            <a:prstGeom prst="homePlate">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49605" fontAlgn="base">
                <a:spcBef>
                  <a:spcPct val="0"/>
                </a:spcBef>
                <a:spcAft>
                  <a:spcPct val="0"/>
                </a:spcAft>
              </a:pPr>
              <a:r>
                <a:rPr lang="zh-CN" altLang="en-US" sz="1500" b="1" dirty="0">
                  <a:solidFill>
                    <a:schemeClr val="bg1"/>
                  </a:solidFill>
                  <a:latin typeface="Arial" panose="020B0604020202090204" pitchFamily="34" charset="0"/>
                  <a:ea typeface="微软雅黑" pitchFamily="34" charset="-122"/>
                  <a:sym typeface="Arial" panose="020B0604020202090204" pitchFamily="34" charset="0"/>
                </a:rPr>
                <a:t>系统架构分析</a:t>
              </a:r>
              <a:endParaRPr lang="zh-CN" altLang="en-US" sz="1500" b="1" dirty="0">
                <a:solidFill>
                  <a:schemeClr val="bg1"/>
                </a:solidFill>
                <a:latin typeface="Arial" panose="020B0604020202090204" pitchFamily="34" charset="0"/>
                <a:ea typeface="微软雅黑" pitchFamily="34" charset="-122"/>
                <a:sym typeface="Arial" panose="020B0604020202090204" pitchFamily="34" charset="0"/>
              </a:endParaRPr>
            </a:p>
          </p:txBody>
        </p:sp>
        <p:sp>
          <p:nvSpPr>
            <p:cNvPr id="43" name="Rectangle 9"/>
            <p:cNvSpPr/>
            <p:nvPr/>
          </p:nvSpPr>
          <p:spPr>
            <a:xfrm>
              <a:off x="5128064" y="3095119"/>
              <a:ext cx="464234" cy="5151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49605" fontAlgn="base">
                <a:lnSpc>
                  <a:spcPct val="120000"/>
                </a:lnSpc>
                <a:spcBef>
                  <a:spcPct val="0"/>
                </a:spcBef>
                <a:spcAft>
                  <a:spcPct val="0"/>
                </a:spcAft>
              </a:pPr>
              <a:endParaRPr lang="en-GB" sz="995" dirty="0">
                <a:solidFill>
                  <a:schemeClr val="bg1"/>
                </a:solidFill>
                <a:latin typeface="Arial" panose="020B0604020202090204" pitchFamily="34" charset="0"/>
                <a:ea typeface="微软雅黑" pitchFamily="34" charset="-122"/>
                <a:sym typeface="Arial" panose="020B0604020202090204" pitchFamily="34" charset="0"/>
              </a:endParaRPr>
            </a:p>
          </p:txBody>
        </p:sp>
      </p:grpSp>
      <p:grpSp>
        <p:nvGrpSpPr>
          <p:cNvPr id="44" name="Group 35"/>
          <p:cNvGrpSpPr/>
          <p:nvPr/>
        </p:nvGrpSpPr>
        <p:grpSpPr>
          <a:xfrm>
            <a:off x="3846130" y="2950500"/>
            <a:ext cx="2454542" cy="386324"/>
            <a:chOff x="5128064" y="3934054"/>
            <a:chExt cx="3273083" cy="515155"/>
          </a:xfrm>
          <a:solidFill>
            <a:srgbClr val="FFFFFF">
              <a:alpha val="10196"/>
            </a:srgbClr>
          </a:solidFill>
        </p:grpSpPr>
        <p:sp>
          <p:nvSpPr>
            <p:cNvPr id="45" name="Pentagon 6"/>
            <p:cNvSpPr/>
            <p:nvPr/>
          </p:nvSpPr>
          <p:spPr>
            <a:xfrm>
              <a:off x="5128064" y="3934054"/>
              <a:ext cx="3273083" cy="515154"/>
            </a:xfrm>
            <a:prstGeom prst="homePlate">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49605" fontAlgn="base">
                <a:spcBef>
                  <a:spcPct val="0"/>
                </a:spcBef>
                <a:spcAft>
                  <a:spcPct val="0"/>
                </a:spcAft>
              </a:pPr>
              <a:r>
                <a:rPr lang="zh-CN" altLang="en-US" sz="1500" b="1" dirty="0">
                  <a:solidFill>
                    <a:schemeClr val="bg1"/>
                  </a:solidFill>
                  <a:latin typeface="Arial" panose="020B0604020202090204" pitchFamily="34" charset="0"/>
                  <a:ea typeface="微软雅黑" pitchFamily="34" charset="-122"/>
                  <a:sym typeface="Arial" panose="020B0604020202090204" pitchFamily="34" charset="0"/>
                </a:rPr>
                <a:t>创建系统架构</a:t>
              </a:r>
              <a:endParaRPr lang="zh-CN" altLang="en-US" sz="1500" b="1" dirty="0">
                <a:solidFill>
                  <a:schemeClr val="bg1"/>
                </a:solidFill>
                <a:latin typeface="Arial" panose="020B0604020202090204" pitchFamily="34" charset="0"/>
                <a:ea typeface="微软雅黑" pitchFamily="34" charset="-122"/>
                <a:sym typeface="Arial" panose="020B0604020202090204" pitchFamily="34" charset="0"/>
              </a:endParaRPr>
            </a:p>
          </p:txBody>
        </p:sp>
        <p:sp>
          <p:nvSpPr>
            <p:cNvPr id="46" name="Rectangle 10"/>
            <p:cNvSpPr/>
            <p:nvPr/>
          </p:nvSpPr>
          <p:spPr>
            <a:xfrm>
              <a:off x="5128064" y="3934054"/>
              <a:ext cx="464234" cy="5151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49605" fontAlgn="base">
                <a:lnSpc>
                  <a:spcPct val="120000"/>
                </a:lnSpc>
                <a:spcBef>
                  <a:spcPct val="0"/>
                </a:spcBef>
                <a:spcAft>
                  <a:spcPct val="0"/>
                </a:spcAft>
              </a:pPr>
              <a:endParaRPr lang="en-GB" sz="995" dirty="0">
                <a:solidFill>
                  <a:schemeClr val="bg1"/>
                </a:solidFill>
                <a:latin typeface="Arial" panose="020B0604020202090204" pitchFamily="34" charset="0"/>
                <a:ea typeface="微软雅黑" pitchFamily="34" charset="-122"/>
                <a:sym typeface="Arial" panose="020B0604020202090204" pitchFamily="34" charset="0"/>
              </a:endParaRPr>
            </a:p>
          </p:txBody>
        </p:sp>
      </p:grpSp>
      <p:grpSp>
        <p:nvGrpSpPr>
          <p:cNvPr id="47" name="Group 36"/>
          <p:cNvGrpSpPr/>
          <p:nvPr/>
        </p:nvGrpSpPr>
        <p:grpSpPr>
          <a:xfrm>
            <a:off x="3846129" y="3579632"/>
            <a:ext cx="2454543" cy="386324"/>
            <a:chOff x="5128064" y="4772988"/>
            <a:chExt cx="3273084" cy="515156"/>
          </a:xfrm>
          <a:solidFill>
            <a:srgbClr val="FFFFFF">
              <a:alpha val="10196"/>
            </a:srgbClr>
          </a:solidFill>
        </p:grpSpPr>
        <p:sp>
          <p:nvSpPr>
            <p:cNvPr id="48" name="Pentagon 7"/>
            <p:cNvSpPr/>
            <p:nvPr/>
          </p:nvSpPr>
          <p:spPr>
            <a:xfrm>
              <a:off x="5128065" y="4772990"/>
              <a:ext cx="3273083" cy="515154"/>
            </a:xfrm>
            <a:prstGeom prst="homePlate">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49605" fontAlgn="base">
                <a:spcBef>
                  <a:spcPct val="0"/>
                </a:spcBef>
                <a:spcAft>
                  <a:spcPct val="0"/>
                </a:spcAft>
              </a:pPr>
              <a:r>
                <a:rPr lang="zh-CN" altLang="en-US" sz="1500" b="1" dirty="0">
                  <a:solidFill>
                    <a:schemeClr val="bg1"/>
                  </a:solidFill>
                  <a:latin typeface="Arial" panose="020B0604020202090204" pitchFamily="34" charset="0"/>
                  <a:ea typeface="微软雅黑" pitchFamily="34" charset="-122"/>
                  <a:sym typeface="Arial" panose="020B0604020202090204" pitchFamily="34" charset="0"/>
                </a:rPr>
                <a:t>作为决策的架构</a:t>
              </a:r>
              <a:endParaRPr lang="zh-CN" altLang="en-US" sz="1500" b="1" dirty="0">
                <a:solidFill>
                  <a:schemeClr val="bg1"/>
                </a:solidFill>
                <a:latin typeface="Arial" panose="020B0604020202090204" pitchFamily="34" charset="0"/>
                <a:ea typeface="微软雅黑" pitchFamily="34" charset="-122"/>
                <a:sym typeface="Arial" panose="020B0604020202090204" pitchFamily="34" charset="0"/>
              </a:endParaRPr>
            </a:p>
          </p:txBody>
        </p:sp>
        <p:sp>
          <p:nvSpPr>
            <p:cNvPr id="49" name="Rectangle 11"/>
            <p:cNvSpPr/>
            <p:nvPr/>
          </p:nvSpPr>
          <p:spPr>
            <a:xfrm>
              <a:off x="5128064" y="4772988"/>
              <a:ext cx="464234" cy="5151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49605" fontAlgn="base">
                <a:lnSpc>
                  <a:spcPct val="120000"/>
                </a:lnSpc>
                <a:spcBef>
                  <a:spcPct val="0"/>
                </a:spcBef>
                <a:spcAft>
                  <a:spcPct val="0"/>
                </a:spcAft>
              </a:pPr>
              <a:endParaRPr lang="en-GB" sz="995" dirty="0">
                <a:solidFill>
                  <a:schemeClr val="bg1"/>
                </a:solidFill>
                <a:latin typeface="Arial" panose="020B0604020202090204" pitchFamily="34" charset="0"/>
                <a:ea typeface="微软雅黑" pitchFamily="34" charset="-122"/>
                <a:sym typeface="Arial" panose="020B0604020202090204" pitchFamily="34" charset="0"/>
              </a:endParaRPr>
            </a:p>
          </p:txBody>
        </p:sp>
      </p:grpSp>
      <p:sp>
        <p:nvSpPr>
          <p:cNvPr id="63" name="Rectangle 27"/>
          <p:cNvSpPr/>
          <p:nvPr/>
        </p:nvSpPr>
        <p:spPr>
          <a:xfrm>
            <a:off x="953882" y="1692233"/>
            <a:ext cx="2890595" cy="2273721"/>
          </a:xfrm>
          <a:prstGeom prst="rect">
            <a:avLst/>
          </a:prstGeom>
          <a:solidFill>
            <a:srgbClr val="31859C">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649605" fontAlgn="base">
              <a:lnSpc>
                <a:spcPct val="120000"/>
              </a:lnSpc>
              <a:spcBef>
                <a:spcPct val="0"/>
              </a:spcBef>
              <a:spcAft>
                <a:spcPct val="0"/>
              </a:spcAft>
            </a:pPr>
            <a:endParaRPr lang="en-GB" sz="675">
              <a:solidFill>
                <a:schemeClr val="tx1">
                  <a:lumMod val="75000"/>
                  <a:lumOff val="25000"/>
                </a:schemeClr>
              </a:solidFill>
              <a:latin typeface="Arial" panose="020B0604020202090204" pitchFamily="34" charset="0"/>
              <a:ea typeface="微软雅黑" pitchFamily="34" charset="-122"/>
              <a:sym typeface="Arial" panose="020B0604020202090204" pitchFamily="34" charset="0"/>
            </a:endParaRPr>
          </a:p>
        </p:txBody>
      </p:sp>
      <p:sp>
        <p:nvSpPr>
          <p:cNvPr id="67" name="矩形 66"/>
          <p:cNvSpPr/>
          <p:nvPr/>
        </p:nvSpPr>
        <p:spPr>
          <a:xfrm>
            <a:off x="0" y="366036"/>
            <a:ext cx="3203848" cy="523220"/>
          </a:xfrm>
          <a:prstGeom prst="rect">
            <a:avLst/>
          </a:prstGeom>
        </p:spPr>
        <p:txBody>
          <a:bodyPr wrap="square">
            <a:spAutoFit/>
          </a:bodyPr>
          <a:lstStyle/>
          <a:p>
            <a:pPr lvl="0">
              <a:defRPr/>
            </a:pPr>
            <a:r>
              <a:rPr lang="zh-CN" altLang="en-US" sz="2800" b="1" dirty="0">
                <a:solidFill>
                  <a:schemeClr val="bg1"/>
                </a:solidFill>
              </a:rPr>
              <a:t>书的结构</a:t>
            </a:r>
            <a:endParaRPr lang="zh-CN" altLang="en-US" sz="2800" b="1" dirty="0">
              <a:solidFill>
                <a:schemeClr val="bg1"/>
              </a:solidFill>
            </a:endParaRPr>
          </a:p>
        </p:txBody>
      </p:sp>
      <p:pic>
        <p:nvPicPr>
          <p:cNvPr id="33" name="图片 32"/>
          <p:cNvPicPr>
            <a:picLocks noChangeAspect="1"/>
          </p:cNvPicPr>
          <p:nvPr/>
        </p:nvPicPr>
        <p:blipFill>
          <a:blip r:embed="rId1"/>
          <a:stretch>
            <a:fillRect/>
          </a:stretch>
        </p:blipFill>
        <p:spPr>
          <a:xfrm>
            <a:off x="1581665" y="1940453"/>
            <a:ext cx="1259330" cy="1777280"/>
          </a:xfrm>
          <a:prstGeom prst="rect">
            <a:avLst/>
          </a:prstGeom>
        </p:spPr>
      </p:pic>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left)">
                                      <p:cBhvr>
                                        <p:cTn id="15" dur="500"/>
                                        <p:tgtEl>
                                          <p:spTgt spid="4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left)">
                                      <p:cBhvr>
                                        <p:cTn id="19" dur="500"/>
                                        <p:tgtEl>
                                          <p:spTgt spid="4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left)">
                                      <p:cBhvr>
                                        <p:cTn id="23" dur="500"/>
                                        <p:tgtEl>
                                          <p:spTgt spid="47"/>
                                        </p:tgtEl>
                                      </p:cBhvr>
                                    </p:animEffect>
                                  </p:childTnLst>
                                </p:cTn>
                              </p:par>
                            </p:childTnLst>
                          </p:cTn>
                        </p:par>
                        <p:par>
                          <p:cTn id="24" fill="hold">
                            <p:stCondLst>
                              <p:cond delay="2500"/>
                            </p:stCondLst>
                            <p:childTnLst>
                              <p:par>
                                <p:cTn id="25" presetID="2" presetClass="entr" presetSubtype="8" fill="hold" grpId="0" nodeType="afterEffect">
                                  <p:stCondLst>
                                    <p:cond delay="0"/>
                                  </p:stCondLst>
                                  <p:childTnLst>
                                    <p:set>
                                      <p:cBhvr>
                                        <p:cTn id="26" dur="1" fill="hold">
                                          <p:stCondLst>
                                            <p:cond delay="0"/>
                                          </p:stCondLst>
                                        </p:cTn>
                                        <p:tgtEl>
                                          <p:spTgt spid="67"/>
                                        </p:tgtEl>
                                        <p:attrNameLst>
                                          <p:attrName>style.visibility</p:attrName>
                                        </p:attrNameLst>
                                      </p:cBhvr>
                                      <p:to>
                                        <p:strVal val="visible"/>
                                      </p:to>
                                    </p:set>
                                    <p:anim calcmode="lin" valueType="num">
                                      <p:cBhvr additive="base">
                                        <p:cTn id="27" dur="500" fill="hold"/>
                                        <p:tgtEl>
                                          <p:spTgt spid="67"/>
                                        </p:tgtEl>
                                        <p:attrNameLst>
                                          <p:attrName>ppt_x</p:attrName>
                                        </p:attrNameLst>
                                      </p:cBhvr>
                                      <p:tavLst>
                                        <p:tav tm="0">
                                          <p:val>
                                            <p:strVal val="0-#ppt_w/2"/>
                                          </p:val>
                                        </p:tav>
                                        <p:tav tm="100000">
                                          <p:val>
                                            <p:strVal val="#ppt_x"/>
                                          </p:val>
                                        </p:tav>
                                      </p:tavLst>
                                    </p:anim>
                                    <p:anim calcmode="lin" valueType="num">
                                      <p:cBhvr additive="base">
                                        <p:cTn id="28"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6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8" y="2108726"/>
            <a:ext cx="1672637" cy="523220"/>
          </a:xfrm>
          <a:prstGeom prst="rect">
            <a:avLst/>
          </a:prstGeom>
          <a:solidFill>
            <a:schemeClr val="accent6">
              <a:lumMod val="75000"/>
            </a:schemeClr>
          </a:solidFill>
        </p:spPr>
        <p:txBody>
          <a:bodyPr wrap="none" rtlCol="0">
            <a:spAutoFit/>
          </a:bodyPr>
          <a:lstStyle/>
          <a:p>
            <a:r>
              <a:rPr lang="en-US" altLang="zh-CN" sz="2800" dirty="0">
                <a:solidFill>
                  <a:schemeClr val="bg2">
                    <a:lumMod val="90000"/>
                  </a:schemeClr>
                </a:solidFill>
                <a:latin typeface="微软雅黑" pitchFamily="34" charset="-122"/>
                <a:ea typeface="微软雅黑" pitchFamily="34" charset="-122"/>
              </a:rPr>
              <a:t>Part Two</a:t>
            </a:r>
            <a:endParaRPr lang="zh-CN" altLang="en-US" sz="2800" dirty="0">
              <a:solidFill>
                <a:schemeClr val="bg2">
                  <a:lumMod val="90000"/>
                </a:schemeClr>
              </a:solidFill>
              <a:latin typeface="微软雅黑" pitchFamily="34" charset="-122"/>
              <a:ea typeface="微软雅黑" pitchFamily="34" charset="-122"/>
            </a:endParaRPr>
          </a:p>
        </p:txBody>
      </p:sp>
      <p:sp>
        <p:nvSpPr>
          <p:cNvPr id="5" name="TextBox 4"/>
          <p:cNvSpPr txBox="1"/>
          <p:nvPr/>
        </p:nvSpPr>
        <p:spPr>
          <a:xfrm>
            <a:off x="3897908" y="2582692"/>
            <a:ext cx="2829450" cy="584775"/>
          </a:xfrm>
          <a:prstGeom prst="rect">
            <a:avLst/>
          </a:prstGeom>
          <a:noFill/>
        </p:spPr>
        <p:txBody>
          <a:bodyPr wrap="square" rtlCol="0">
            <a:spAutoFit/>
          </a:bodyPr>
          <a:lstStyle/>
          <a:p>
            <a:pPr lvl="0"/>
            <a:r>
              <a:rPr lang="zh-CN" altLang="en-US" sz="3200" dirty="0">
                <a:solidFill>
                  <a:srgbClr val="F79646">
                    <a:lumMod val="75000"/>
                  </a:srgbClr>
                </a:solidFill>
                <a:latin typeface="黑体" panose="02010609060101010101" pitchFamily="49" charset="-122"/>
                <a:ea typeface="黑体" panose="02010609060101010101" pitchFamily="49" charset="-122"/>
              </a:rPr>
              <a:t>概念</a:t>
            </a:r>
            <a:endParaRPr lang="zh-CN" altLang="en-US" sz="3200" dirty="0">
              <a:solidFill>
                <a:srgbClr val="F79646">
                  <a:lumMod val="75000"/>
                </a:srgbClr>
              </a:solidFill>
              <a:latin typeface="黑体" panose="02010609060101010101" pitchFamily="49" charset="-122"/>
              <a:ea typeface="黑体" panose="02010609060101010101" pitchFamily="49" charset="-122"/>
            </a:endParaRPr>
          </a:p>
        </p:txBody>
      </p:sp>
      <p:sp>
        <p:nvSpPr>
          <p:cNvPr id="6" name="TextBox 5"/>
          <p:cNvSpPr txBox="1"/>
          <p:nvPr/>
        </p:nvSpPr>
        <p:spPr>
          <a:xfrm>
            <a:off x="2161907" y="1814842"/>
            <a:ext cx="1762021" cy="1569660"/>
          </a:xfrm>
          <a:prstGeom prst="rect">
            <a:avLst/>
          </a:prstGeom>
          <a:noFill/>
        </p:spPr>
        <p:txBody>
          <a:bodyPr wrap="none" rtlCol="0">
            <a:spAutoFit/>
          </a:bodyPr>
          <a:lstStyle/>
          <a:p>
            <a:r>
              <a:rPr lang="en-US" altLang="zh-CN" sz="9600" b="1" dirty="0">
                <a:solidFill>
                  <a:srgbClr val="FFFFFF"/>
                </a:solidFill>
                <a:latin typeface="Kozuka Mincho Pr6N H" pitchFamily="18" charset="-128"/>
                <a:ea typeface="Kozuka Mincho Pr6N H" pitchFamily="18" charset="-128"/>
              </a:rPr>
              <a:t>02</a:t>
            </a:r>
            <a:endParaRPr lang="zh-CN" altLang="en-US" sz="9600" b="1" dirty="0">
              <a:solidFill>
                <a:srgbClr val="FFFFFF"/>
              </a:solidFill>
              <a:latin typeface="Kozuka Mincho Pr6N H" pitchFamily="18" charset="-128"/>
              <a:ea typeface="Kozuka Mincho Pr6N H" pitchFamily="18" charset="-128"/>
            </a:endParaRPr>
          </a:p>
        </p:txBody>
      </p:sp>
      <p:cxnSp>
        <p:nvCxnSpPr>
          <p:cNvPr id="7" name="直接连接符 6"/>
          <p:cNvCxnSpPr/>
          <p:nvPr/>
        </p:nvCxnSpPr>
        <p:spPr>
          <a:xfrm>
            <a:off x="2312320" y="3167467"/>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12320" y="1819681"/>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anim calcmode="lin" valueType="num">
                                      <p:cBhvr>
                                        <p:cTn id="13" dur="750" fill="hold"/>
                                        <p:tgtEl>
                                          <p:spTgt spid="8"/>
                                        </p:tgtEl>
                                        <p:attrNameLst>
                                          <p:attrName>ppt_x</p:attrName>
                                        </p:attrNameLst>
                                      </p:cBhvr>
                                      <p:tavLst>
                                        <p:tav tm="0">
                                          <p:val>
                                            <p:strVal val="#ppt_x"/>
                                          </p:val>
                                        </p:tav>
                                        <p:tav tm="100000">
                                          <p:val>
                                            <p:strVal val="#ppt_x"/>
                                          </p:val>
                                        </p:tav>
                                      </p:tavLst>
                                    </p:anim>
                                    <p:anim calcmode="lin" valueType="num">
                                      <p:cBhvr>
                                        <p:cTn id="14" dur="75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1000"/>
                                        <p:tgtEl>
                                          <p:spTgt spid="6"/>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par>
                          <p:cTn id="23" fill="hold">
                            <p:stCondLst>
                              <p:cond delay="3000"/>
                            </p:stCondLst>
                            <p:childTnLst>
                              <p:par>
                                <p:cTn id="24" presetID="47"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p:nvPr/>
        </p:nvSpPr>
        <p:spPr bwMode="auto">
          <a:xfrm>
            <a:off x="1536757" y="1298658"/>
            <a:ext cx="1296080" cy="181998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E46C0A"/>
          </a:solidFill>
          <a:ln>
            <a:noFill/>
          </a:ln>
        </p:spPr>
        <p:txBody>
          <a:bodyPr vert="horz" wrap="square" lIns="79406" tIns="39703" rIns="79406" bIns="39703" numCol="1" anchor="t" anchorCtr="0" compatLnSpc="1"/>
          <a:lstStyle/>
          <a:p>
            <a:pPr>
              <a:lnSpc>
                <a:spcPct val="120000"/>
              </a:lnSpc>
            </a:pPr>
            <a:endParaRPr lang="en-US" sz="570">
              <a:latin typeface="Arial" panose="020B0604020202090204" pitchFamily="34" charset="0"/>
              <a:cs typeface="+mn-ea"/>
              <a:sym typeface="Arial" panose="020B0604020202090204" pitchFamily="34" charset="0"/>
            </a:endParaRPr>
          </a:p>
        </p:txBody>
      </p:sp>
      <p:sp>
        <p:nvSpPr>
          <p:cNvPr id="11" name="Freeform 6"/>
          <p:cNvSpPr/>
          <p:nvPr/>
        </p:nvSpPr>
        <p:spPr bwMode="auto">
          <a:xfrm>
            <a:off x="2785386" y="1298658"/>
            <a:ext cx="1296080" cy="181998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E46C0A"/>
          </a:solidFill>
          <a:ln>
            <a:noFill/>
          </a:ln>
        </p:spPr>
        <p:txBody>
          <a:bodyPr vert="horz" wrap="square" lIns="79406" tIns="39703" rIns="79406" bIns="39703" numCol="1" anchor="t" anchorCtr="0" compatLnSpc="1"/>
          <a:lstStyle/>
          <a:p>
            <a:pPr>
              <a:lnSpc>
                <a:spcPct val="120000"/>
              </a:lnSpc>
            </a:pPr>
            <a:endParaRPr lang="en-US" sz="570">
              <a:latin typeface="Arial" panose="020B0604020202090204" pitchFamily="34" charset="0"/>
              <a:cs typeface="+mn-ea"/>
              <a:sym typeface="Arial" panose="020B0604020202090204" pitchFamily="34" charset="0"/>
            </a:endParaRPr>
          </a:p>
        </p:txBody>
      </p:sp>
      <p:sp>
        <p:nvSpPr>
          <p:cNvPr id="17" name="Freeform 6"/>
          <p:cNvSpPr/>
          <p:nvPr/>
        </p:nvSpPr>
        <p:spPr bwMode="auto">
          <a:xfrm>
            <a:off x="1135587" y="1981152"/>
            <a:ext cx="987490" cy="113749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31859C"/>
          </a:solidFill>
          <a:ln>
            <a:noFill/>
          </a:ln>
        </p:spPr>
        <p:txBody>
          <a:bodyPr vert="horz" wrap="square" lIns="79406" tIns="39703" rIns="79406" bIns="39703" numCol="1" anchor="t" anchorCtr="0" compatLnSpc="1"/>
          <a:lstStyle/>
          <a:p>
            <a:pPr>
              <a:lnSpc>
                <a:spcPct val="120000"/>
              </a:lnSpc>
            </a:pPr>
            <a:endParaRPr lang="en-US" sz="570">
              <a:latin typeface="Arial" panose="020B0604020202090204" pitchFamily="34" charset="0"/>
              <a:cs typeface="+mn-ea"/>
              <a:sym typeface="Arial" panose="020B0604020202090204" pitchFamily="34" charset="0"/>
            </a:endParaRPr>
          </a:p>
        </p:txBody>
      </p:sp>
      <p:sp>
        <p:nvSpPr>
          <p:cNvPr id="22" name="Freeform 6"/>
          <p:cNvSpPr/>
          <p:nvPr/>
        </p:nvSpPr>
        <p:spPr bwMode="auto">
          <a:xfrm>
            <a:off x="2123077" y="1071161"/>
            <a:ext cx="1458090" cy="2047484"/>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31859C"/>
          </a:solidFill>
          <a:ln>
            <a:noFill/>
          </a:ln>
        </p:spPr>
        <p:txBody>
          <a:bodyPr vert="horz" wrap="square" lIns="79406" tIns="39703" rIns="79406" bIns="39703" numCol="1" anchor="t" anchorCtr="0" compatLnSpc="1"/>
          <a:lstStyle/>
          <a:p>
            <a:pPr>
              <a:lnSpc>
                <a:spcPct val="120000"/>
              </a:lnSpc>
            </a:pPr>
            <a:endParaRPr lang="en-US" sz="570">
              <a:latin typeface="Arial" panose="020B0604020202090204" pitchFamily="34" charset="0"/>
              <a:cs typeface="+mn-ea"/>
              <a:sym typeface="Arial" panose="020B0604020202090204" pitchFamily="34" charset="0"/>
            </a:endParaRPr>
          </a:p>
        </p:txBody>
      </p:sp>
      <p:sp>
        <p:nvSpPr>
          <p:cNvPr id="27" name="Freeform 6"/>
          <p:cNvSpPr/>
          <p:nvPr/>
        </p:nvSpPr>
        <p:spPr bwMode="auto">
          <a:xfrm>
            <a:off x="3447096" y="1614745"/>
            <a:ext cx="1296080" cy="1503899"/>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31859C"/>
          </a:solidFill>
          <a:ln>
            <a:noFill/>
          </a:ln>
        </p:spPr>
        <p:txBody>
          <a:bodyPr vert="horz" wrap="square" lIns="79406" tIns="39703" rIns="79406" bIns="39703" numCol="1" anchor="t" anchorCtr="0" compatLnSpc="1"/>
          <a:lstStyle/>
          <a:p>
            <a:pPr>
              <a:lnSpc>
                <a:spcPct val="120000"/>
              </a:lnSpc>
            </a:pPr>
            <a:endParaRPr lang="en-US" sz="570">
              <a:latin typeface="Arial" panose="020B0604020202090204" pitchFamily="34" charset="0"/>
              <a:cs typeface="+mn-ea"/>
              <a:sym typeface="Arial" panose="020B0604020202090204" pitchFamily="34" charset="0"/>
            </a:endParaRPr>
          </a:p>
        </p:txBody>
      </p:sp>
      <p:sp>
        <p:nvSpPr>
          <p:cNvPr id="28" name="Freeform 6"/>
          <p:cNvSpPr/>
          <p:nvPr/>
        </p:nvSpPr>
        <p:spPr bwMode="auto">
          <a:xfrm>
            <a:off x="4059896" y="1298658"/>
            <a:ext cx="1296080" cy="181998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E46C0A"/>
          </a:solidFill>
          <a:ln>
            <a:noFill/>
          </a:ln>
        </p:spPr>
        <p:txBody>
          <a:bodyPr vert="horz" wrap="square" lIns="79406" tIns="39703" rIns="79406" bIns="39703" numCol="1" anchor="t" anchorCtr="0" compatLnSpc="1"/>
          <a:lstStyle/>
          <a:p>
            <a:pPr>
              <a:lnSpc>
                <a:spcPct val="120000"/>
              </a:lnSpc>
            </a:pPr>
            <a:endParaRPr lang="en-US" sz="570">
              <a:latin typeface="Arial" panose="020B0604020202090204" pitchFamily="34" charset="0"/>
              <a:cs typeface="+mn-ea"/>
              <a:sym typeface="Arial" panose="020B0604020202090204" pitchFamily="34" charset="0"/>
            </a:endParaRPr>
          </a:p>
        </p:txBody>
      </p:sp>
      <p:sp>
        <p:nvSpPr>
          <p:cNvPr id="29" name="Freeform 6"/>
          <p:cNvSpPr/>
          <p:nvPr/>
        </p:nvSpPr>
        <p:spPr bwMode="auto">
          <a:xfrm>
            <a:off x="4861900" y="1981152"/>
            <a:ext cx="987490" cy="113749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31859C"/>
          </a:solidFill>
          <a:ln>
            <a:noFill/>
          </a:ln>
        </p:spPr>
        <p:txBody>
          <a:bodyPr vert="horz" wrap="square" lIns="79406" tIns="39703" rIns="79406" bIns="39703" numCol="1" anchor="t" anchorCtr="0" compatLnSpc="1"/>
          <a:lstStyle/>
          <a:p>
            <a:pPr>
              <a:lnSpc>
                <a:spcPct val="120000"/>
              </a:lnSpc>
            </a:pPr>
            <a:endParaRPr lang="en-US" sz="570">
              <a:latin typeface="Arial" panose="020B0604020202090204" pitchFamily="34" charset="0"/>
              <a:cs typeface="+mn-ea"/>
              <a:sym typeface="Arial" panose="020B0604020202090204" pitchFamily="34" charset="0"/>
            </a:endParaRPr>
          </a:p>
        </p:txBody>
      </p:sp>
      <p:sp>
        <p:nvSpPr>
          <p:cNvPr id="31" name="Freeform 6"/>
          <p:cNvSpPr/>
          <p:nvPr/>
        </p:nvSpPr>
        <p:spPr bwMode="auto">
          <a:xfrm>
            <a:off x="5368245" y="1298658"/>
            <a:ext cx="1296080" cy="181998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E46C0A"/>
          </a:solidFill>
          <a:ln>
            <a:noFill/>
          </a:ln>
        </p:spPr>
        <p:txBody>
          <a:bodyPr vert="horz" wrap="square" lIns="79406" tIns="39703" rIns="79406" bIns="39703" numCol="1" anchor="t" anchorCtr="0" compatLnSpc="1"/>
          <a:lstStyle/>
          <a:p>
            <a:pPr>
              <a:lnSpc>
                <a:spcPct val="120000"/>
              </a:lnSpc>
            </a:pPr>
            <a:endParaRPr lang="en-US" sz="570">
              <a:latin typeface="Arial" panose="020B0604020202090204" pitchFamily="34" charset="0"/>
              <a:cs typeface="+mn-ea"/>
              <a:sym typeface="Arial" panose="020B0604020202090204" pitchFamily="34" charset="0"/>
            </a:endParaRPr>
          </a:p>
        </p:txBody>
      </p:sp>
      <p:sp>
        <p:nvSpPr>
          <p:cNvPr id="32" name="Freeform 6"/>
          <p:cNvSpPr/>
          <p:nvPr/>
        </p:nvSpPr>
        <p:spPr bwMode="auto">
          <a:xfrm>
            <a:off x="6703815" y="1298658"/>
            <a:ext cx="1296080" cy="181998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E46C0A"/>
          </a:solidFill>
          <a:ln>
            <a:noFill/>
          </a:ln>
        </p:spPr>
        <p:txBody>
          <a:bodyPr vert="horz" wrap="square" lIns="79406" tIns="39703" rIns="79406" bIns="39703" numCol="1" anchor="t" anchorCtr="0" compatLnSpc="1"/>
          <a:lstStyle/>
          <a:p>
            <a:pPr>
              <a:lnSpc>
                <a:spcPct val="120000"/>
              </a:lnSpc>
            </a:pPr>
            <a:endParaRPr lang="en-US" sz="570">
              <a:latin typeface="Arial" panose="020B0604020202090204" pitchFamily="34" charset="0"/>
              <a:cs typeface="+mn-ea"/>
              <a:sym typeface="Arial" panose="020B0604020202090204" pitchFamily="34" charset="0"/>
            </a:endParaRPr>
          </a:p>
        </p:txBody>
      </p:sp>
      <p:sp>
        <p:nvSpPr>
          <p:cNvPr id="34" name="Freeform 6"/>
          <p:cNvSpPr/>
          <p:nvPr/>
        </p:nvSpPr>
        <p:spPr bwMode="auto">
          <a:xfrm>
            <a:off x="5980457" y="1071161"/>
            <a:ext cx="1458090" cy="2047484"/>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31859C"/>
          </a:solidFill>
          <a:ln>
            <a:noFill/>
          </a:ln>
        </p:spPr>
        <p:txBody>
          <a:bodyPr vert="horz" wrap="square" lIns="79406" tIns="39703" rIns="79406" bIns="39703" numCol="1" anchor="t" anchorCtr="0" compatLnSpc="1"/>
          <a:lstStyle/>
          <a:p>
            <a:pPr>
              <a:lnSpc>
                <a:spcPct val="120000"/>
              </a:lnSpc>
            </a:pPr>
            <a:endParaRPr lang="en-US" sz="570">
              <a:latin typeface="Arial" panose="020B0604020202090204" pitchFamily="34" charset="0"/>
              <a:cs typeface="+mn-ea"/>
              <a:sym typeface="Arial" panose="020B0604020202090204" pitchFamily="34" charset="0"/>
            </a:endParaRPr>
          </a:p>
        </p:txBody>
      </p:sp>
      <p:grpSp>
        <p:nvGrpSpPr>
          <p:cNvPr id="5" name="Group 136"/>
          <p:cNvGrpSpPr/>
          <p:nvPr/>
        </p:nvGrpSpPr>
        <p:grpSpPr>
          <a:xfrm>
            <a:off x="2215240" y="3300550"/>
            <a:ext cx="307777" cy="673285"/>
            <a:chOff x="1060816" y="3281022"/>
            <a:chExt cx="354424" cy="775331"/>
          </a:xfrm>
        </p:grpSpPr>
        <p:sp>
          <p:nvSpPr>
            <p:cNvPr id="57" name="Oval 56"/>
            <p:cNvSpPr>
              <a:spLocks noChangeAspect="1"/>
            </p:cNvSpPr>
            <p:nvPr/>
          </p:nvSpPr>
          <p:spPr>
            <a:xfrm>
              <a:off x="1088218" y="3281022"/>
              <a:ext cx="200183" cy="194452"/>
            </a:xfrm>
            <a:prstGeom prst="ellipse">
              <a:avLst/>
            </a:prstGeom>
            <a:solidFill>
              <a:srgbClr val="31859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solidFill>
                  <a:schemeClr val="tx1">
                    <a:lumMod val="75000"/>
                    <a:lumOff val="25000"/>
                  </a:schemeClr>
                </a:solidFill>
                <a:latin typeface="Arial" panose="020B0604020202090204" pitchFamily="34" charset="0"/>
                <a:cs typeface="+mn-ea"/>
                <a:sym typeface="Arial" panose="020B0604020202090204" pitchFamily="34" charset="0"/>
              </a:endParaRPr>
            </a:p>
          </p:txBody>
        </p:sp>
        <p:grpSp>
          <p:nvGrpSpPr>
            <p:cNvPr id="9" name="Group 120"/>
            <p:cNvGrpSpPr/>
            <p:nvPr/>
          </p:nvGrpSpPr>
          <p:grpSpPr>
            <a:xfrm>
              <a:off x="1060816" y="3475474"/>
              <a:ext cx="354424" cy="580879"/>
              <a:chOff x="1118423" y="3705902"/>
              <a:chExt cx="354424" cy="580879"/>
            </a:xfrm>
          </p:grpSpPr>
          <p:sp>
            <p:nvSpPr>
              <p:cNvPr id="59" name="TextBox 58"/>
              <p:cNvSpPr txBox="1"/>
              <p:nvPr/>
            </p:nvSpPr>
            <p:spPr>
              <a:xfrm>
                <a:off x="1118423" y="4056922"/>
                <a:ext cx="354424" cy="229859"/>
              </a:xfrm>
              <a:prstGeom prst="rect">
                <a:avLst/>
              </a:prstGeom>
              <a:noFill/>
              <a:ln>
                <a:noFill/>
              </a:ln>
            </p:spPr>
            <p:txBody>
              <a:bodyPr wrap="none" lIns="0" tIns="0" rIns="0" bIns="0" rtlCol="0" anchor="t">
                <a:spAutoFit/>
              </a:bodyPr>
              <a:lstStyle/>
              <a:p>
                <a:pPr algn="ctr">
                  <a:lnSpc>
                    <a:spcPct val="120000"/>
                  </a:lnSpc>
                </a:pPr>
                <a:r>
                  <a:rPr lang="zh-CN" altLang="en-US" sz="1200" b="1" dirty="0">
                    <a:solidFill>
                      <a:schemeClr val="tx1">
                        <a:lumMod val="75000"/>
                        <a:lumOff val="25000"/>
                      </a:schemeClr>
                    </a:solidFill>
                    <a:latin typeface="Arial" panose="020B0604020202090204" pitchFamily="34" charset="0"/>
                    <a:cs typeface="+mn-ea"/>
                    <a:sym typeface="Arial" panose="020B0604020202090204" pitchFamily="34" charset="0"/>
                  </a:rPr>
                  <a:t>系统</a:t>
                </a:r>
                <a:endParaRPr lang="en-US" sz="1200" b="1" dirty="0">
                  <a:solidFill>
                    <a:schemeClr val="tx1">
                      <a:lumMod val="75000"/>
                      <a:lumOff val="25000"/>
                    </a:schemeClr>
                  </a:solidFill>
                  <a:latin typeface="Arial" panose="020B0604020202090204" pitchFamily="34" charset="0"/>
                  <a:cs typeface="+mn-ea"/>
                  <a:sym typeface="Arial" panose="020B0604020202090204" pitchFamily="34" charset="0"/>
                </a:endParaRPr>
              </a:p>
            </p:txBody>
          </p:sp>
          <p:cxnSp>
            <p:nvCxnSpPr>
              <p:cNvPr id="60" name="Straight Connector 59"/>
              <p:cNvCxnSpPr/>
              <p:nvPr/>
            </p:nvCxnSpPr>
            <p:spPr>
              <a:xfrm>
                <a:off x="1246034" y="3705902"/>
                <a:ext cx="0" cy="342098"/>
              </a:xfrm>
              <a:prstGeom prst="line">
                <a:avLst/>
              </a:prstGeom>
              <a:ln>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10" name="Group 137"/>
          <p:cNvGrpSpPr/>
          <p:nvPr/>
        </p:nvGrpSpPr>
        <p:grpSpPr>
          <a:xfrm>
            <a:off x="2856811" y="3300550"/>
            <a:ext cx="307777" cy="955614"/>
            <a:chOff x="1718155" y="3281022"/>
            <a:chExt cx="354424" cy="1100451"/>
          </a:xfrm>
        </p:grpSpPr>
        <p:sp>
          <p:nvSpPr>
            <p:cNvPr id="62" name="Oval 61"/>
            <p:cNvSpPr>
              <a:spLocks noChangeAspect="1"/>
            </p:cNvSpPr>
            <p:nvPr/>
          </p:nvSpPr>
          <p:spPr>
            <a:xfrm>
              <a:off x="1744938" y="3281022"/>
              <a:ext cx="200183" cy="194452"/>
            </a:xfrm>
            <a:prstGeom prst="ellipse">
              <a:avLst/>
            </a:prstGeom>
            <a:solidFill>
              <a:srgbClr val="E46C0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solidFill>
                  <a:schemeClr val="tx1">
                    <a:lumMod val="75000"/>
                    <a:lumOff val="25000"/>
                  </a:schemeClr>
                </a:solidFill>
                <a:latin typeface="Arial" panose="020B0604020202090204" pitchFamily="34" charset="0"/>
                <a:cs typeface="+mn-ea"/>
                <a:sym typeface="Arial" panose="020B0604020202090204" pitchFamily="34" charset="0"/>
              </a:endParaRPr>
            </a:p>
          </p:txBody>
        </p:sp>
        <p:grpSp>
          <p:nvGrpSpPr>
            <p:cNvPr id="12" name="Group 107"/>
            <p:cNvGrpSpPr/>
            <p:nvPr/>
          </p:nvGrpSpPr>
          <p:grpSpPr>
            <a:xfrm>
              <a:off x="1718155" y="3475474"/>
              <a:ext cx="354424" cy="905999"/>
              <a:chOff x="1766951" y="3705902"/>
              <a:chExt cx="354424" cy="905999"/>
            </a:xfrm>
          </p:grpSpPr>
          <p:cxnSp>
            <p:nvCxnSpPr>
              <p:cNvPr id="64" name="Straight Connector 63"/>
              <p:cNvCxnSpPr/>
              <p:nvPr/>
            </p:nvCxnSpPr>
            <p:spPr>
              <a:xfrm>
                <a:off x="1893825" y="3705902"/>
                <a:ext cx="0" cy="651665"/>
              </a:xfrm>
              <a:prstGeom prst="line">
                <a:avLst/>
              </a:prstGeom>
              <a:ln>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766951" y="4382042"/>
                <a:ext cx="354424" cy="229859"/>
              </a:xfrm>
              <a:prstGeom prst="rect">
                <a:avLst/>
              </a:prstGeom>
              <a:noFill/>
              <a:ln>
                <a:noFill/>
              </a:ln>
            </p:spPr>
            <p:txBody>
              <a:bodyPr wrap="none" lIns="0" tIns="0" rIns="0" bIns="0" rtlCol="0" anchor="t">
                <a:spAutoFit/>
              </a:bodyPr>
              <a:lstStyle/>
              <a:p>
                <a:pPr algn="ctr">
                  <a:lnSpc>
                    <a:spcPct val="120000"/>
                  </a:lnSpc>
                </a:pPr>
                <a:r>
                  <a:rPr lang="zh-CN" altLang="en-US" sz="1200" b="1" dirty="0">
                    <a:solidFill>
                      <a:schemeClr val="tx1">
                        <a:lumMod val="75000"/>
                        <a:lumOff val="25000"/>
                      </a:schemeClr>
                    </a:solidFill>
                    <a:latin typeface="Arial" panose="020B0604020202090204" pitchFamily="34" charset="0"/>
                    <a:cs typeface="+mn-ea"/>
                    <a:sym typeface="Arial" panose="020B0604020202090204" pitchFamily="34" charset="0"/>
                  </a:rPr>
                  <a:t>功能</a:t>
                </a:r>
                <a:endParaRPr lang="en-US" sz="1200" b="1" dirty="0">
                  <a:solidFill>
                    <a:schemeClr val="tx1">
                      <a:lumMod val="75000"/>
                      <a:lumOff val="25000"/>
                    </a:schemeClr>
                  </a:solidFill>
                  <a:latin typeface="Arial" panose="020B0604020202090204" pitchFamily="34" charset="0"/>
                  <a:cs typeface="+mn-ea"/>
                  <a:sym typeface="Arial" panose="020B0604020202090204" pitchFamily="34" charset="0"/>
                </a:endParaRPr>
              </a:p>
            </p:txBody>
          </p:sp>
        </p:grpSp>
      </p:grpSp>
      <p:grpSp>
        <p:nvGrpSpPr>
          <p:cNvPr id="13" name="Group 136"/>
          <p:cNvGrpSpPr/>
          <p:nvPr/>
        </p:nvGrpSpPr>
        <p:grpSpPr>
          <a:xfrm>
            <a:off x="3498381" y="3300550"/>
            <a:ext cx="307777" cy="673285"/>
            <a:chOff x="1060815" y="3281022"/>
            <a:chExt cx="354424" cy="775331"/>
          </a:xfrm>
        </p:grpSpPr>
        <p:sp>
          <p:nvSpPr>
            <p:cNvPr id="102" name="Oval 101"/>
            <p:cNvSpPr>
              <a:spLocks noChangeAspect="1"/>
            </p:cNvSpPr>
            <p:nvPr/>
          </p:nvSpPr>
          <p:spPr>
            <a:xfrm>
              <a:off x="1088218" y="3281022"/>
              <a:ext cx="200183" cy="194452"/>
            </a:xfrm>
            <a:prstGeom prst="ellipse">
              <a:avLst/>
            </a:prstGeom>
            <a:solidFill>
              <a:srgbClr val="31859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solidFill>
                  <a:schemeClr val="tx1">
                    <a:lumMod val="75000"/>
                    <a:lumOff val="25000"/>
                  </a:schemeClr>
                </a:solidFill>
                <a:latin typeface="Arial" panose="020B0604020202090204" pitchFamily="34" charset="0"/>
                <a:cs typeface="+mn-ea"/>
                <a:sym typeface="Arial" panose="020B0604020202090204" pitchFamily="34" charset="0"/>
              </a:endParaRPr>
            </a:p>
          </p:txBody>
        </p:sp>
        <p:grpSp>
          <p:nvGrpSpPr>
            <p:cNvPr id="14" name="Group 120"/>
            <p:cNvGrpSpPr/>
            <p:nvPr/>
          </p:nvGrpSpPr>
          <p:grpSpPr>
            <a:xfrm>
              <a:off x="1060815" y="3475474"/>
              <a:ext cx="354424" cy="580879"/>
              <a:chOff x="1118422" y="3705902"/>
              <a:chExt cx="354424" cy="580879"/>
            </a:xfrm>
          </p:grpSpPr>
          <p:sp>
            <p:nvSpPr>
              <p:cNvPr id="104" name="TextBox 103"/>
              <p:cNvSpPr txBox="1"/>
              <p:nvPr/>
            </p:nvSpPr>
            <p:spPr>
              <a:xfrm>
                <a:off x="1118422" y="4056922"/>
                <a:ext cx="354424" cy="229859"/>
              </a:xfrm>
              <a:prstGeom prst="rect">
                <a:avLst/>
              </a:prstGeom>
              <a:noFill/>
              <a:ln>
                <a:noFill/>
              </a:ln>
            </p:spPr>
            <p:txBody>
              <a:bodyPr wrap="none" lIns="0" tIns="0" rIns="0" bIns="0" rtlCol="0" anchor="t">
                <a:spAutoFit/>
              </a:bodyPr>
              <a:lstStyle/>
              <a:p>
                <a:pPr algn="ctr">
                  <a:lnSpc>
                    <a:spcPct val="120000"/>
                  </a:lnSpc>
                </a:pPr>
                <a:r>
                  <a:rPr lang="zh-CN" altLang="en-US" sz="1200" b="1" dirty="0">
                    <a:solidFill>
                      <a:schemeClr val="tx1">
                        <a:lumMod val="75000"/>
                        <a:lumOff val="25000"/>
                      </a:schemeClr>
                    </a:solidFill>
                    <a:latin typeface="Arial" panose="020B0604020202090204" pitchFamily="34" charset="0"/>
                    <a:cs typeface="+mn-ea"/>
                    <a:sym typeface="Arial" panose="020B0604020202090204" pitchFamily="34" charset="0"/>
                  </a:rPr>
                  <a:t>实体</a:t>
                </a:r>
                <a:endParaRPr lang="en-US" sz="1200" b="1" dirty="0">
                  <a:solidFill>
                    <a:schemeClr val="tx1">
                      <a:lumMod val="75000"/>
                      <a:lumOff val="25000"/>
                    </a:schemeClr>
                  </a:solidFill>
                  <a:latin typeface="Arial" panose="020B0604020202090204" pitchFamily="34" charset="0"/>
                  <a:cs typeface="+mn-ea"/>
                  <a:sym typeface="Arial" panose="020B0604020202090204" pitchFamily="34" charset="0"/>
                </a:endParaRPr>
              </a:p>
            </p:txBody>
          </p:sp>
          <p:cxnSp>
            <p:nvCxnSpPr>
              <p:cNvPr id="105" name="Straight Connector 104"/>
              <p:cNvCxnSpPr/>
              <p:nvPr/>
            </p:nvCxnSpPr>
            <p:spPr>
              <a:xfrm>
                <a:off x="1246034" y="3705902"/>
                <a:ext cx="0" cy="342098"/>
              </a:xfrm>
              <a:prstGeom prst="line">
                <a:avLst/>
              </a:prstGeom>
              <a:ln>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15" name="Group 137"/>
          <p:cNvGrpSpPr/>
          <p:nvPr/>
        </p:nvGrpSpPr>
        <p:grpSpPr>
          <a:xfrm>
            <a:off x="4139952" y="3300550"/>
            <a:ext cx="307777" cy="955614"/>
            <a:chOff x="1718155" y="3281022"/>
            <a:chExt cx="354424" cy="1100451"/>
          </a:xfrm>
        </p:grpSpPr>
        <p:sp>
          <p:nvSpPr>
            <p:cNvPr id="107" name="Oval 106"/>
            <p:cNvSpPr>
              <a:spLocks noChangeAspect="1"/>
            </p:cNvSpPr>
            <p:nvPr/>
          </p:nvSpPr>
          <p:spPr>
            <a:xfrm>
              <a:off x="1744938" y="3281022"/>
              <a:ext cx="200183" cy="194452"/>
            </a:xfrm>
            <a:prstGeom prst="ellipse">
              <a:avLst/>
            </a:prstGeom>
            <a:solidFill>
              <a:srgbClr val="E46C0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solidFill>
                  <a:schemeClr val="tx1">
                    <a:lumMod val="75000"/>
                    <a:lumOff val="25000"/>
                  </a:schemeClr>
                </a:solidFill>
                <a:latin typeface="Arial" panose="020B0604020202090204" pitchFamily="34" charset="0"/>
                <a:cs typeface="+mn-ea"/>
                <a:sym typeface="Arial" panose="020B0604020202090204" pitchFamily="34" charset="0"/>
              </a:endParaRPr>
            </a:p>
          </p:txBody>
        </p:sp>
        <p:grpSp>
          <p:nvGrpSpPr>
            <p:cNvPr id="16" name="Group 107"/>
            <p:cNvGrpSpPr/>
            <p:nvPr/>
          </p:nvGrpSpPr>
          <p:grpSpPr>
            <a:xfrm>
              <a:off x="1718155" y="3475474"/>
              <a:ext cx="354424" cy="905999"/>
              <a:chOff x="1766951" y="3705902"/>
              <a:chExt cx="354424" cy="905999"/>
            </a:xfrm>
          </p:grpSpPr>
          <p:cxnSp>
            <p:nvCxnSpPr>
              <p:cNvPr id="109" name="Straight Connector 108"/>
              <p:cNvCxnSpPr/>
              <p:nvPr/>
            </p:nvCxnSpPr>
            <p:spPr>
              <a:xfrm>
                <a:off x="1893825" y="3705902"/>
                <a:ext cx="0" cy="651665"/>
              </a:xfrm>
              <a:prstGeom prst="line">
                <a:avLst/>
              </a:prstGeom>
              <a:ln>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766951" y="4382042"/>
                <a:ext cx="354424" cy="229859"/>
              </a:xfrm>
              <a:prstGeom prst="rect">
                <a:avLst/>
              </a:prstGeom>
              <a:noFill/>
              <a:ln>
                <a:noFill/>
              </a:ln>
            </p:spPr>
            <p:txBody>
              <a:bodyPr wrap="none" lIns="0" tIns="0" rIns="0" bIns="0" rtlCol="0" anchor="t">
                <a:spAutoFit/>
              </a:bodyPr>
              <a:lstStyle/>
              <a:p>
                <a:pPr algn="ctr">
                  <a:lnSpc>
                    <a:spcPct val="120000"/>
                  </a:lnSpc>
                </a:pPr>
                <a:r>
                  <a:rPr lang="zh-CN" altLang="en-US" sz="1200" b="1" dirty="0">
                    <a:solidFill>
                      <a:schemeClr val="tx1">
                        <a:lumMod val="75000"/>
                        <a:lumOff val="25000"/>
                      </a:schemeClr>
                    </a:solidFill>
                    <a:latin typeface="Arial" panose="020B0604020202090204" pitchFamily="34" charset="0"/>
                    <a:cs typeface="+mn-ea"/>
                    <a:sym typeface="Arial" panose="020B0604020202090204" pitchFamily="34" charset="0"/>
                  </a:rPr>
                  <a:t>涌现</a:t>
                </a:r>
                <a:endParaRPr lang="en-US" sz="1200" b="1" dirty="0">
                  <a:solidFill>
                    <a:schemeClr val="tx1">
                      <a:lumMod val="75000"/>
                      <a:lumOff val="25000"/>
                    </a:schemeClr>
                  </a:solidFill>
                  <a:latin typeface="Arial" panose="020B0604020202090204" pitchFamily="34" charset="0"/>
                  <a:cs typeface="+mn-ea"/>
                  <a:sym typeface="Arial" panose="020B0604020202090204" pitchFamily="34" charset="0"/>
                </a:endParaRPr>
              </a:p>
            </p:txBody>
          </p:sp>
        </p:grpSp>
      </p:grpSp>
      <p:grpSp>
        <p:nvGrpSpPr>
          <p:cNvPr id="18" name="Group 136"/>
          <p:cNvGrpSpPr/>
          <p:nvPr/>
        </p:nvGrpSpPr>
        <p:grpSpPr>
          <a:xfrm>
            <a:off x="4781523" y="3300550"/>
            <a:ext cx="307777" cy="673285"/>
            <a:chOff x="1060816" y="3281022"/>
            <a:chExt cx="354424" cy="775331"/>
          </a:xfrm>
        </p:grpSpPr>
        <p:sp>
          <p:nvSpPr>
            <p:cNvPr id="112" name="Oval 111"/>
            <p:cNvSpPr>
              <a:spLocks noChangeAspect="1"/>
            </p:cNvSpPr>
            <p:nvPr/>
          </p:nvSpPr>
          <p:spPr>
            <a:xfrm>
              <a:off x="1088218" y="3281022"/>
              <a:ext cx="200183" cy="194452"/>
            </a:xfrm>
            <a:prstGeom prst="ellipse">
              <a:avLst/>
            </a:prstGeom>
            <a:solidFill>
              <a:srgbClr val="31859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solidFill>
                  <a:schemeClr val="tx1">
                    <a:lumMod val="75000"/>
                    <a:lumOff val="25000"/>
                  </a:schemeClr>
                </a:solidFill>
                <a:latin typeface="Arial" panose="020B0604020202090204" pitchFamily="34" charset="0"/>
                <a:cs typeface="+mn-ea"/>
                <a:sym typeface="Arial" panose="020B0604020202090204" pitchFamily="34" charset="0"/>
              </a:endParaRPr>
            </a:p>
          </p:txBody>
        </p:sp>
        <p:grpSp>
          <p:nvGrpSpPr>
            <p:cNvPr id="19" name="Group 120"/>
            <p:cNvGrpSpPr/>
            <p:nvPr/>
          </p:nvGrpSpPr>
          <p:grpSpPr>
            <a:xfrm>
              <a:off x="1060816" y="3475474"/>
              <a:ext cx="354424" cy="580879"/>
              <a:chOff x="1118423" y="3705902"/>
              <a:chExt cx="354424" cy="580879"/>
            </a:xfrm>
          </p:grpSpPr>
          <p:sp>
            <p:nvSpPr>
              <p:cNvPr id="114" name="TextBox 113"/>
              <p:cNvSpPr txBox="1"/>
              <p:nvPr/>
            </p:nvSpPr>
            <p:spPr>
              <a:xfrm>
                <a:off x="1118423" y="4056922"/>
                <a:ext cx="354424" cy="229859"/>
              </a:xfrm>
              <a:prstGeom prst="rect">
                <a:avLst/>
              </a:prstGeom>
              <a:noFill/>
              <a:ln>
                <a:noFill/>
              </a:ln>
            </p:spPr>
            <p:txBody>
              <a:bodyPr wrap="none" lIns="0" tIns="0" rIns="0" bIns="0" rtlCol="0" anchor="t">
                <a:spAutoFit/>
              </a:bodyPr>
              <a:lstStyle/>
              <a:p>
                <a:pPr algn="ctr">
                  <a:lnSpc>
                    <a:spcPct val="120000"/>
                  </a:lnSpc>
                </a:pPr>
                <a:r>
                  <a:rPr lang="zh-CN" altLang="en-US" sz="1200" b="1" dirty="0">
                    <a:solidFill>
                      <a:schemeClr val="tx1">
                        <a:lumMod val="75000"/>
                        <a:lumOff val="25000"/>
                      </a:schemeClr>
                    </a:solidFill>
                    <a:latin typeface="Arial" panose="020B0604020202090204" pitchFamily="34" charset="0"/>
                    <a:cs typeface="+mn-ea"/>
                    <a:sym typeface="Arial" panose="020B0604020202090204" pitchFamily="34" charset="0"/>
                  </a:rPr>
                  <a:t>形式</a:t>
                </a:r>
                <a:endParaRPr lang="en-US" sz="1200" b="1" dirty="0">
                  <a:solidFill>
                    <a:schemeClr val="tx1">
                      <a:lumMod val="75000"/>
                      <a:lumOff val="25000"/>
                    </a:schemeClr>
                  </a:solidFill>
                  <a:latin typeface="Arial" panose="020B0604020202090204" pitchFamily="34" charset="0"/>
                  <a:cs typeface="+mn-ea"/>
                  <a:sym typeface="Arial" panose="020B0604020202090204" pitchFamily="34" charset="0"/>
                </a:endParaRPr>
              </a:p>
            </p:txBody>
          </p:sp>
          <p:cxnSp>
            <p:nvCxnSpPr>
              <p:cNvPr id="115" name="Straight Connector 114"/>
              <p:cNvCxnSpPr/>
              <p:nvPr/>
            </p:nvCxnSpPr>
            <p:spPr>
              <a:xfrm>
                <a:off x="1246034" y="3705902"/>
                <a:ext cx="0" cy="342098"/>
              </a:xfrm>
              <a:prstGeom prst="line">
                <a:avLst/>
              </a:prstGeom>
              <a:ln>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20" name="Group 137"/>
          <p:cNvGrpSpPr/>
          <p:nvPr/>
        </p:nvGrpSpPr>
        <p:grpSpPr>
          <a:xfrm>
            <a:off x="5423090" y="3300550"/>
            <a:ext cx="307777" cy="955614"/>
            <a:chOff x="1718156" y="3281022"/>
            <a:chExt cx="354425" cy="1100451"/>
          </a:xfrm>
        </p:grpSpPr>
        <p:sp>
          <p:nvSpPr>
            <p:cNvPr id="117" name="Oval 116"/>
            <p:cNvSpPr>
              <a:spLocks noChangeAspect="1"/>
            </p:cNvSpPr>
            <p:nvPr/>
          </p:nvSpPr>
          <p:spPr>
            <a:xfrm>
              <a:off x="1744938" y="3281022"/>
              <a:ext cx="200183" cy="194452"/>
            </a:xfrm>
            <a:prstGeom prst="ellipse">
              <a:avLst/>
            </a:prstGeom>
            <a:solidFill>
              <a:srgbClr val="E46C0A">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solidFill>
                  <a:schemeClr val="tx1">
                    <a:lumMod val="75000"/>
                    <a:lumOff val="25000"/>
                  </a:schemeClr>
                </a:solidFill>
                <a:latin typeface="Arial" panose="020B0604020202090204" pitchFamily="34" charset="0"/>
                <a:cs typeface="+mn-ea"/>
                <a:sym typeface="Arial" panose="020B0604020202090204" pitchFamily="34" charset="0"/>
              </a:endParaRPr>
            </a:p>
          </p:txBody>
        </p:sp>
        <p:grpSp>
          <p:nvGrpSpPr>
            <p:cNvPr id="21" name="Group 107"/>
            <p:cNvGrpSpPr/>
            <p:nvPr/>
          </p:nvGrpSpPr>
          <p:grpSpPr>
            <a:xfrm>
              <a:off x="1718156" y="3475474"/>
              <a:ext cx="354425" cy="905999"/>
              <a:chOff x="1766952" y="3705902"/>
              <a:chExt cx="354425" cy="905999"/>
            </a:xfrm>
          </p:grpSpPr>
          <p:cxnSp>
            <p:nvCxnSpPr>
              <p:cNvPr id="119" name="Straight Connector 118"/>
              <p:cNvCxnSpPr/>
              <p:nvPr/>
            </p:nvCxnSpPr>
            <p:spPr>
              <a:xfrm>
                <a:off x="1893825" y="3705902"/>
                <a:ext cx="0" cy="651665"/>
              </a:xfrm>
              <a:prstGeom prst="line">
                <a:avLst/>
              </a:prstGeom>
              <a:ln>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1766952" y="4382042"/>
                <a:ext cx="354425" cy="229859"/>
              </a:xfrm>
              <a:prstGeom prst="rect">
                <a:avLst/>
              </a:prstGeom>
              <a:noFill/>
              <a:ln>
                <a:noFill/>
              </a:ln>
            </p:spPr>
            <p:txBody>
              <a:bodyPr wrap="none" lIns="0" tIns="0" rIns="0" bIns="0" rtlCol="0" anchor="t">
                <a:spAutoFit/>
              </a:bodyPr>
              <a:lstStyle/>
              <a:p>
                <a:pPr algn="ctr">
                  <a:lnSpc>
                    <a:spcPct val="120000"/>
                  </a:lnSpc>
                </a:pPr>
                <a:r>
                  <a:rPr lang="zh-CN" altLang="en-US" sz="1200" b="1" dirty="0">
                    <a:solidFill>
                      <a:schemeClr val="tx1">
                        <a:lumMod val="75000"/>
                        <a:lumOff val="25000"/>
                      </a:schemeClr>
                    </a:solidFill>
                    <a:latin typeface="Arial" panose="020B0604020202090204" pitchFamily="34" charset="0"/>
                    <a:cs typeface="+mn-ea"/>
                    <a:sym typeface="Arial" panose="020B0604020202090204" pitchFamily="34" charset="0"/>
                  </a:rPr>
                  <a:t>概念</a:t>
                </a:r>
                <a:endParaRPr lang="en-US" sz="1200" b="1" dirty="0">
                  <a:solidFill>
                    <a:schemeClr val="tx1">
                      <a:lumMod val="75000"/>
                      <a:lumOff val="25000"/>
                    </a:schemeClr>
                  </a:solidFill>
                  <a:latin typeface="Arial" panose="020B0604020202090204" pitchFamily="34" charset="0"/>
                  <a:cs typeface="+mn-ea"/>
                  <a:sym typeface="Arial" panose="020B0604020202090204" pitchFamily="34" charset="0"/>
                </a:endParaRPr>
              </a:p>
            </p:txBody>
          </p:sp>
        </p:grpSp>
      </p:grpSp>
      <p:grpSp>
        <p:nvGrpSpPr>
          <p:cNvPr id="23" name="Group 136"/>
          <p:cNvGrpSpPr/>
          <p:nvPr/>
        </p:nvGrpSpPr>
        <p:grpSpPr>
          <a:xfrm>
            <a:off x="6064664" y="3300550"/>
            <a:ext cx="307777" cy="673285"/>
            <a:chOff x="1060814" y="3281022"/>
            <a:chExt cx="354424" cy="775331"/>
          </a:xfrm>
        </p:grpSpPr>
        <p:sp>
          <p:nvSpPr>
            <p:cNvPr id="122" name="Oval 121"/>
            <p:cNvSpPr>
              <a:spLocks noChangeAspect="1"/>
            </p:cNvSpPr>
            <p:nvPr/>
          </p:nvSpPr>
          <p:spPr>
            <a:xfrm>
              <a:off x="1088218" y="3281022"/>
              <a:ext cx="200183" cy="194452"/>
            </a:xfrm>
            <a:prstGeom prst="ellipse">
              <a:avLst/>
            </a:prstGeom>
            <a:solidFill>
              <a:srgbClr val="3185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solidFill>
                  <a:schemeClr val="tx1">
                    <a:lumMod val="75000"/>
                    <a:lumOff val="25000"/>
                  </a:schemeClr>
                </a:solidFill>
                <a:latin typeface="Arial" panose="020B0604020202090204" pitchFamily="34" charset="0"/>
                <a:cs typeface="+mn-ea"/>
                <a:sym typeface="Arial" panose="020B0604020202090204" pitchFamily="34" charset="0"/>
              </a:endParaRPr>
            </a:p>
          </p:txBody>
        </p:sp>
        <p:grpSp>
          <p:nvGrpSpPr>
            <p:cNvPr id="24" name="Group 120"/>
            <p:cNvGrpSpPr/>
            <p:nvPr/>
          </p:nvGrpSpPr>
          <p:grpSpPr>
            <a:xfrm>
              <a:off x="1060814" y="3475474"/>
              <a:ext cx="354424" cy="580879"/>
              <a:chOff x="1118421" y="3705902"/>
              <a:chExt cx="354424" cy="580879"/>
            </a:xfrm>
          </p:grpSpPr>
          <p:sp>
            <p:nvSpPr>
              <p:cNvPr id="124" name="TextBox 123"/>
              <p:cNvSpPr txBox="1"/>
              <p:nvPr/>
            </p:nvSpPr>
            <p:spPr>
              <a:xfrm>
                <a:off x="1118421" y="4056922"/>
                <a:ext cx="354424" cy="229859"/>
              </a:xfrm>
              <a:prstGeom prst="rect">
                <a:avLst/>
              </a:prstGeom>
              <a:noFill/>
              <a:ln>
                <a:noFill/>
              </a:ln>
            </p:spPr>
            <p:txBody>
              <a:bodyPr wrap="none" lIns="0" tIns="0" rIns="0" bIns="0" rtlCol="0" anchor="t">
                <a:spAutoFit/>
              </a:bodyPr>
              <a:lstStyle/>
              <a:p>
                <a:pPr algn="ctr">
                  <a:lnSpc>
                    <a:spcPct val="120000"/>
                  </a:lnSpc>
                </a:pPr>
                <a:r>
                  <a:rPr lang="zh-CN" altLang="en-US" sz="1200" b="1" dirty="0">
                    <a:solidFill>
                      <a:schemeClr val="tx1">
                        <a:lumMod val="75000"/>
                        <a:lumOff val="25000"/>
                      </a:schemeClr>
                    </a:solidFill>
                    <a:latin typeface="Arial" panose="020B0604020202090204" pitchFamily="34" charset="0"/>
                    <a:cs typeface="+mn-ea"/>
                    <a:sym typeface="Arial" panose="020B0604020202090204" pitchFamily="34" charset="0"/>
                  </a:rPr>
                  <a:t>关系</a:t>
                </a:r>
                <a:endParaRPr lang="en-US" sz="1200" b="1" dirty="0">
                  <a:solidFill>
                    <a:schemeClr val="tx1">
                      <a:lumMod val="75000"/>
                      <a:lumOff val="25000"/>
                    </a:schemeClr>
                  </a:solidFill>
                  <a:latin typeface="Arial" panose="020B0604020202090204" pitchFamily="34" charset="0"/>
                  <a:cs typeface="+mn-ea"/>
                  <a:sym typeface="Arial" panose="020B0604020202090204" pitchFamily="34" charset="0"/>
                </a:endParaRPr>
              </a:p>
            </p:txBody>
          </p:sp>
          <p:cxnSp>
            <p:nvCxnSpPr>
              <p:cNvPr id="125" name="Straight Connector 124"/>
              <p:cNvCxnSpPr/>
              <p:nvPr/>
            </p:nvCxnSpPr>
            <p:spPr>
              <a:xfrm>
                <a:off x="1246034" y="3705902"/>
                <a:ext cx="0" cy="342098"/>
              </a:xfrm>
              <a:prstGeom prst="line">
                <a:avLst/>
              </a:prstGeom>
              <a:ln>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25" name="Group 137"/>
          <p:cNvGrpSpPr/>
          <p:nvPr/>
        </p:nvGrpSpPr>
        <p:grpSpPr>
          <a:xfrm>
            <a:off x="6706237" y="3300550"/>
            <a:ext cx="307777" cy="955614"/>
            <a:chOff x="1718155" y="3281022"/>
            <a:chExt cx="354423" cy="1100451"/>
          </a:xfrm>
        </p:grpSpPr>
        <p:sp>
          <p:nvSpPr>
            <p:cNvPr id="127" name="Oval 126"/>
            <p:cNvSpPr>
              <a:spLocks noChangeAspect="1"/>
            </p:cNvSpPr>
            <p:nvPr/>
          </p:nvSpPr>
          <p:spPr>
            <a:xfrm>
              <a:off x="1744938" y="3281022"/>
              <a:ext cx="200183" cy="194452"/>
            </a:xfrm>
            <a:prstGeom prst="ellipse">
              <a:avLst/>
            </a:prstGeom>
            <a:solidFill>
              <a:srgbClr val="E46C0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solidFill>
                  <a:schemeClr val="tx1">
                    <a:lumMod val="75000"/>
                    <a:lumOff val="25000"/>
                  </a:schemeClr>
                </a:solidFill>
                <a:latin typeface="Arial" panose="020B0604020202090204" pitchFamily="34" charset="0"/>
                <a:cs typeface="+mn-ea"/>
                <a:sym typeface="Arial" panose="020B0604020202090204" pitchFamily="34" charset="0"/>
              </a:endParaRPr>
            </a:p>
          </p:txBody>
        </p:sp>
        <p:grpSp>
          <p:nvGrpSpPr>
            <p:cNvPr id="26" name="Group 127"/>
            <p:cNvGrpSpPr/>
            <p:nvPr/>
          </p:nvGrpSpPr>
          <p:grpSpPr>
            <a:xfrm>
              <a:off x="1718155" y="3475474"/>
              <a:ext cx="354423" cy="905999"/>
              <a:chOff x="1766951" y="3705902"/>
              <a:chExt cx="354423" cy="905999"/>
            </a:xfrm>
          </p:grpSpPr>
          <p:cxnSp>
            <p:nvCxnSpPr>
              <p:cNvPr id="129" name="Straight Connector 128"/>
              <p:cNvCxnSpPr/>
              <p:nvPr/>
            </p:nvCxnSpPr>
            <p:spPr>
              <a:xfrm>
                <a:off x="1893825" y="3705902"/>
                <a:ext cx="0" cy="651665"/>
              </a:xfrm>
              <a:prstGeom prst="line">
                <a:avLst/>
              </a:prstGeom>
              <a:ln>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1766951" y="4382042"/>
                <a:ext cx="354423" cy="229859"/>
              </a:xfrm>
              <a:prstGeom prst="rect">
                <a:avLst/>
              </a:prstGeom>
              <a:noFill/>
              <a:ln>
                <a:noFill/>
              </a:ln>
            </p:spPr>
            <p:txBody>
              <a:bodyPr wrap="none" lIns="0" tIns="0" rIns="0" bIns="0" rtlCol="0" anchor="t">
                <a:spAutoFit/>
              </a:bodyPr>
              <a:lstStyle/>
              <a:p>
                <a:pPr algn="ctr">
                  <a:lnSpc>
                    <a:spcPct val="120000"/>
                  </a:lnSpc>
                </a:pPr>
                <a:r>
                  <a:rPr lang="zh-CN" altLang="en-US" sz="1200" b="1" dirty="0">
                    <a:solidFill>
                      <a:schemeClr val="tx1">
                        <a:lumMod val="75000"/>
                        <a:lumOff val="25000"/>
                      </a:schemeClr>
                    </a:solidFill>
                    <a:latin typeface="Arial" panose="020B0604020202090204" pitchFamily="34" charset="0"/>
                    <a:cs typeface="+mn-ea"/>
                    <a:sym typeface="Arial" panose="020B0604020202090204" pitchFamily="34" charset="0"/>
                  </a:rPr>
                  <a:t>架构</a:t>
                </a:r>
                <a:endParaRPr lang="en-US" sz="1200" b="1" dirty="0">
                  <a:solidFill>
                    <a:schemeClr val="tx1">
                      <a:lumMod val="75000"/>
                      <a:lumOff val="25000"/>
                    </a:schemeClr>
                  </a:solidFill>
                  <a:latin typeface="Arial" panose="020B0604020202090204" pitchFamily="34" charset="0"/>
                  <a:cs typeface="+mn-ea"/>
                  <a:sym typeface="Arial" panose="020B0604020202090204" pitchFamily="34" charset="0"/>
                </a:endParaRPr>
              </a:p>
            </p:txBody>
          </p:sp>
        </p:grpSp>
      </p:grpSp>
      <p:sp>
        <p:nvSpPr>
          <p:cNvPr id="2" name="灯片编号占位符 1"/>
          <p:cNvSpPr>
            <a:spLocks noGrp="1"/>
          </p:cNvSpPr>
          <p:nvPr>
            <p:ph type="sldNum" sz="quarter" idx="12"/>
          </p:nvPr>
        </p:nvSpPr>
        <p:spPr/>
        <p:txBody>
          <a:bodyPr/>
          <a:lstStyle/>
          <a:p>
            <a:fld id="{F35312EC-3547-4D34-9E02-54FBE31D3775}" type="slidenum">
              <a:rPr lang="zh-CN" altLang="en-US" smtClean="0">
                <a:cs typeface="+mn-ea"/>
              </a:rPr>
            </a:fld>
            <a:endParaRPr lang="zh-CN" altLang="en-US">
              <a:cs typeface="+mn-ea"/>
            </a:endParaRPr>
          </a:p>
        </p:txBody>
      </p:sp>
      <p:sp>
        <p:nvSpPr>
          <p:cNvPr id="63" name="矩形 62"/>
          <p:cNvSpPr/>
          <p:nvPr/>
        </p:nvSpPr>
        <p:spPr>
          <a:xfrm>
            <a:off x="0" y="366036"/>
            <a:ext cx="3203848" cy="523220"/>
          </a:xfrm>
          <a:prstGeom prst="rect">
            <a:avLst/>
          </a:prstGeom>
        </p:spPr>
        <p:txBody>
          <a:bodyPr wrap="square">
            <a:spAutoFit/>
          </a:bodyPr>
          <a:lstStyle/>
          <a:p>
            <a:pPr>
              <a:defRPr/>
            </a:pPr>
            <a:r>
              <a:rPr lang="zh-CN" altLang="en-US" sz="2800" b="1" dirty="0">
                <a:solidFill>
                  <a:schemeClr val="bg1"/>
                </a:solidFill>
              </a:rPr>
              <a:t>名词</a:t>
            </a:r>
            <a:endParaRPr lang="zh-CN" altLang="en-US" sz="2800" b="1" dirty="0">
              <a:solidFill>
                <a:schemeClr val="bg1"/>
              </a:solidFill>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50000" decel="50000"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accel="50000" decel="5000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accel="50000" decel="50000" fill="hold" nodeType="after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p:val>
                                            <p:strVal val="#ppt_x"/>
                                          </p:val>
                                        </p:tav>
                                        <p:tav tm="100000">
                                          <p:val>
                                            <p:strVal val="#ppt_x"/>
                                          </p:val>
                                        </p:tav>
                                      </p:tavLst>
                                    </p:anim>
                                    <p:anim calcmode="lin" valueType="num">
                                      <p:cBhvr additive="base">
                                        <p:cTn id="43" dur="500" fill="hold"/>
                                        <p:tgtEl>
                                          <p:spTgt spid="15"/>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accel="50000" decel="50000"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accel="50000" decel="50000" fill="hold" nodeType="after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ppt_x"/>
                                          </p:val>
                                        </p:tav>
                                        <p:tav tm="100000">
                                          <p:val>
                                            <p:strVal val="#ppt_x"/>
                                          </p:val>
                                        </p:tav>
                                      </p:tavLst>
                                    </p:anim>
                                    <p:anim calcmode="lin" valueType="num">
                                      <p:cBhvr additive="base">
                                        <p:cTn id="53" dur="500" fill="hold"/>
                                        <p:tgtEl>
                                          <p:spTgt spid="18"/>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accel="50000" decel="5000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ppt_x"/>
                                          </p:val>
                                        </p:tav>
                                        <p:tav tm="100000">
                                          <p:val>
                                            <p:strVal val="#ppt_x"/>
                                          </p:val>
                                        </p:tav>
                                      </p:tavLst>
                                    </p:anim>
                                    <p:anim calcmode="lin" valueType="num">
                                      <p:cBhvr additive="base">
                                        <p:cTn id="58" dur="500" fill="hold"/>
                                        <p:tgtEl>
                                          <p:spTgt spid="28"/>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accel="50000" decel="50000" fill="hold" nodeType="after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additive="base">
                                        <p:cTn id="62" dur="500" fill="hold"/>
                                        <p:tgtEl>
                                          <p:spTgt spid="20"/>
                                        </p:tgtEl>
                                        <p:attrNameLst>
                                          <p:attrName>ppt_x</p:attrName>
                                        </p:attrNameLst>
                                      </p:cBhvr>
                                      <p:tavLst>
                                        <p:tav tm="0">
                                          <p:val>
                                            <p:strVal val="#ppt_x"/>
                                          </p:val>
                                        </p:tav>
                                        <p:tav tm="100000">
                                          <p:val>
                                            <p:strVal val="#ppt_x"/>
                                          </p:val>
                                        </p:tav>
                                      </p:tavLst>
                                    </p:anim>
                                    <p:anim calcmode="lin" valueType="num">
                                      <p:cBhvr additive="base">
                                        <p:cTn id="63" dur="500" fill="hold"/>
                                        <p:tgtEl>
                                          <p:spTgt spid="20"/>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accel="50000" decel="50000" fill="hold" grpId="0" nodeType="after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additive="base">
                                        <p:cTn id="67" dur="500" fill="hold"/>
                                        <p:tgtEl>
                                          <p:spTgt spid="29"/>
                                        </p:tgtEl>
                                        <p:attrNameLst>
                                          <p:attrName>ppt_x</p:attrName>
                                        </p:attrNameLst>
                                      </p:cBhvr>
                                      <p:tavLst>
                                        <p:tav tm="0">
                                          <p:val>
                                            <p:strVal val="#ppt_x"/>
                                          </p:val>
                                        </p:tav>
                                        <p:tav tm="100000">
                                          <p:val>
                                            <p:strVal val="#ppt_x"/>
                                          </p:val>
                                        </p:tav>
                                      </p:tavLst>
                                    </p:anim>
                                    <p:anim calcmode="lin" valueType="num">
                                      <p:cBhvr additive="base">
                                        <p:cTn id="68" dur="500" fill="hold"/>
                                        <p:tgtEl>
                                          <p:spTgt spid="29"/>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accel="50000" decel="50000" fill="hold" nodeType="afterEffect">
                                  <p:stCondLst>
                                    <p:cond delay="0"/>
                                  </p:stCondLst>
                                  <p:childTnLst>
                                    <p:set>
                                      <p:cBhvr>
                                        <p:cTn id="71" dur="1" fill="hold">
                                          <p:stCondLst>
                                            <p:cond delay="0"/>
                                          </p:stCondLst>
                                        </p:cTn>
                                        <p:tgtEl>
                                          <p:spTgt spid="23"/>
                                        </p:tgtEl>
                                        <p:attrNameLst>
                                          <p:attrName>style.visibility</p:attrName>
                                        </p:attrNameLst>
                                      </p:cBhvr>
                                      <p:to>
                                        <p:strVal val="visible"/>
                                      </p:to>
                                    </p:set>
                                    <p:anim calcmode="lin" valueType="num">
                                      <p:cBhvr additive="base">
                                        <p:cTn id="72" dur="500" fill="hold"/>
                                        <p:tgtEl>
                                          <p:spTgt spid="23"/>
                                        </p:tgtEl>
                                        <p:attrNameLst>
                                          <p:attrName>ppt_x</p:attrName>
                                        </p:attrNameLst>
                                      </p:cBhvr>
                                      <p:tavLst>
                                        <p:tav tm="0">
                                          <p:val>
                                            <p:strVal val="#ppt_x"/>
                                          </p:val>
                                        </p:tav>
                                        <p:tav tm="100000">
                                          <p:val>
                                            <p:strVal val="#ppt_x"/>
                                          </p:val>
                                        </p:tav>
                                      </p:tavLst>
                                    </p:anim>
                                    <p:anim calcmode="lin" valueType="num">
                                      <p:cBhvr additive="base">
                                        <p:cTn id="73" dur="500" fill="hold"/>
                                        <p:tgtEl>
                                          <p:spTgt spid="23"/>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accel="50000" decel="50000" fill="hold" grpId="0" nodeType="afterEffect">
                                  <p:stCondLst>
                                    <p:cond delay="0"/>
                                  </p:stCondLst>
                                  <p:childTnLst>
                                    <p:set>
                                      <p:cBhvr>
                                        <p:cTn id="76" dur="1" fill="hold">
                                          <p:stCondLst>
                                            <p:cond delay="0"/>
                                          </p:stCondLst>
                                        </p:cTn>
                                        <p:tgtEl>
                                          <p:spTgt spid="31"/>
                                        </p:tgtEl>
                                        <p:attrNameLst>
                                          <p:attrName>style.visibility</p:attrName>
                                        </p:attrNameLst>
                                      </p:cBhvr>
                                      <p:to>
                                        <p:strVal val="visible"/>
                                      </p:to>
                                    </p:set>
                                    <p:anim calcmode="lin" valueType="num">
                                      <p:cBhvr additive="base">
                                        <p:cTn id="77" dur="500" fill="hold"/>
                                        <p:tgtEl>
                                          <p:spTgt spid="31"/>
                                        </p:tgtEl>
                                        <p:attrNameLst>
                                          <p:attrName>ppt_x</p:attrName>
                                        </p:attrNameLst>
                                      </p:cBhvr>
                                      <p:tavLst>
                                        <p:tav tm="0">
                                          <p:val>
                                            <p:strVal val="#ppt_x"/>
                                          </p:val>
                                        </p:tav>
                                        <p:tav tm="100000">
                                          <p:val>
                                            <p:strVal val="#ppt_x"/>
                                          </p:val>
                                        </p:tav>
                                      </p:tavLst>
                                    </p:anim>
                                    <p:anim calcmode="lin" valueType="num">
                                      <p:cBhvr additive="base">
                                        <p:cTn id="78" dur="500" fill="hold"/>
                                        <p:tgtEl>
                                          <p:spTgt spid="31"/>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accel="50000" decel="50000" fill="hold" nodeType="afterEffect">
                                  <p:stCondLst>
                                    <p:cond delay="0"/>
                                  </p:stCondLst>
                                  <p:childTnLst>
                                    <p:set>
                                      <p:cBhvr>
                                        <p:cTn id="81" dur="1" fill="hold">
                                          <p:stCondLst>
                                            <p:cond delay="0"/>
                                          </p:stCondLst>
                                        </p:cTn>
                                        <p:tgtEl>
                                          <p:spTgt spid="25"/>
                                        </p:tgtEl>
                                        <p:attrNameLst>
                                          <p:attrName>style.visibility</p:attrName>
                                        </p:attrNameLst>
                                      </p:cBhvr>
                                      <p:to>
                                        <p:strVal val="visible"/>
                                      </p:to>
                                    </p:set>
                                    <p:anim calcmode="lin" valueType="num">
                                      <p:cBhvr additive="base">
                                        <p:cTn id="82" dur="500" fill="hold"/>
                                        <p:tgtEl>
                                          <p:spTgt spid="25"/>
                                        </p:tgtEl>
                                        <p:attrNameLst>
                                          <p:attrName>ppt_x</p:attrName>
                                        </p:attrNameLst>
                                      </p:cBhvr>
                                      <p:tavLst>
                                        <p:tav tm="0">
                                          <p:val>
                                            <p:strVal val="#ppt_x"/>
                                          </p:val>
                                        </p:tav>
                                        <p:tav tm="100000">
                                          <p:val>
                                            <p:strVal val="#ppt_x"/>
                                          </p:val>
                                        </p:tav>
                                      </p:tavLst>
                                    </p:anim>
                                    <p:anim calcmode="lin" valueType="num">
                                      <p:cBhvr additive="base">
                                        <p:cTn id="83" dur="500" fill="hold"/>
                                        <p:tgtEl>
                                          <p:spTgt spid="25"/>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accel="50000" decel="50000" fill="hold" grpId="0" nodeType="afterEffect">
                                  <p:stCondLst>
                                    <p:cond delay="0"/>
                                  </p:stCondLst>
                                  <p:childTnLst>
                                    <p:set>
                                      <p:cBhvr>
                                        <p:cTn id="86" dur="1" fill="hold">
                                          <p:stCondLst>
                                            <p:cond delay="0"/>
                                          </p:stCondLst>
                                        </p:cTn>
                                        <p:tgtEl>
                                          <p:spTgt spid="34"/>
                                        </p:tgtEl>
                                        <p:attrNameLst>
                                          <p:attrName>style.visibility</p:attrName>
                                        </p:attrNameLst>
                                      </p:cBhvr>
                                      <p:to>
                                        <p:strVal val="visible"/>
                                      </p:to>
                                    </p:set>
                                    <p:anim calcmode="lin" valueType="num">
                                      <p:cBhvr additive="base">
                                        <p:cTn id="87" dur="500" fill="hold"/>
                                        <p:tgtEl>
                                          <p:spTgt spid="34"/>
                                        </p:tgtEl>
                                        <p:attrNameLst>
                                          <p:attrName>ppt_x</p:attrName>
                                        </p:attrNameLst>
                                      </p:cBhvr>
                                      <p:tavLst>
                                        <p:tav tm="0">
                                          <p:val>
                                            <p:strVal val="#ppt_x"/>
                                          </p:val>
                                        </p:tav>
                                        <p:tav tm="100000">
                                          <p:val>
                                            <p:strVal val="#ppt_x"/>
                                          </p:val>
                                        </p:tav>
                                      </p:tavLst>
                                    </p:anim>
                                    <p:anim calcmode="lin" valueType="num">
                                      <p:cBhvr additive="base">
                                        <p:cTn id="88" dur="500" fill="hold"/>
                                        <p:tgtEl>
                                          <p:spTgt spid="34"/>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4" accel="50000" decel="50000" fill="hold" grpId="0" nodeType="afterEffect">
                                  <p:stCondLst>
                                    <p:cond delay="0"/>
                                  </p:stCondLst>
                                  <p:childTnLst>
                                    <p:set>
                                      <p:cBhvr>
                                        <p:cTn id="91" dur="1" fill="hold">
                                          <p:stCondLst>
                                            <p:cond delay="0"/>
                                          </p:stCondLst>
                                        </p:cTn>
                                        <p:tgtEl>
                                          <p:spTgt spid="32"/>
                                        </p:tgtEl>
                                        <p:attrNameLst>
                                          <p:attrName>style.visibility</p:attrName>
                                        </p:attrNameLst>
                                      </p:cBhvr>
                                      <p:to>
                                        <p:strVal val="visible"/>
                                      </p:to>
                                    </p:set>
                                    <p:anim calcmode="lin" valueType="num">
                                      <p:cBhvr additive="base">
                                        <p:cTn id="92" dur="500" fill="hold"/>
                                        <p:tgtEl>
                                          <p:spTgt spid="32"/>
                                        </p:tgtEl>
                                        <p:attrNameLst>
                                          <p:attrName>ppt_x</p:attrName>
                                        </p:attrNameLst>
                                      </p:cBhvr>
                                      <p:tavLst>
                                        <p:tav tm="0">
                                          <p:val>
                                            <p:strVal val="#ppt_x"/>
                                          </p:val>
                                        </p:tav>
                                        <p:tav tm="100000">
                                          <p:val>
                                            <p:strVal val="#ppt_x"/>
                                          </p:val>
                                        </p:tav>
                                      </p:tavLst>
                                    </p:anim>
                                    <p:anim calcmode="lin" valueType="num">
                                      <p:cBhvr additive="base">
                                        <p:cTn id="93" dur="500" fill="hold"/>
                                        <p:tgtEl>
                                          <p:spTgt spid="32"/>
                                        </p:tgtEl>
                                        <p:attrNameLst>
                                          <p:attrName>ppt_y</p:attrName>
                                        </p:attrNameLst>
                                      </p:cBhvr>
                                      <p:tavLst>
                                        <p:tav tm="0">
                                          <p:val>
                                            <p:strVal val="1+#ppt_h/2"/>
                                          </p:val>
                                        </p:tav>
                                        <p:tav tm="100000">
                                          <p:val>
                                            <p:strVal val="#ppt_y"/>
                                          </p:val>
                                        </p:tav>
                                      </p:tavLst>
                                    </p:anim>
                                  </p:childTnLst>
                                </p:cTn>
                              </p:par>
                            </p:childTnLst>
                          </p:cTn>
                        </p:par>
                        <p:par>
                          <p:cTn id="94" fill="hold">
                            <p:stCondLst>
                              <p:cond delay="9000"/>
                            </p:stCondLst>
                            <p:childTnLst>
                              <p:par>
                                <p:cTn id="95" presetID="2" presetClass="entr" presetSubtype="8" fill="hold" grpId="0" nodeType="afterEffect">
                                  <p:stCondLst>
                                    <p:cond delay="0"/>
                                  </p:stCondLst>
                                  <p:childTnLst>
                                    <p:set>
                                      <p:cBhvr>
                                        <p:cTn id="96" dur="1" fill="hold">
                                          <p:stCondLst>
                                            <p:cond delay="0"/>
                                          </p:stCondLst>
                                        </p:cTn>
                                        <p:tgtEl>
                                          <p:spTgt spid="63"/>
                                        </p:tgtEl>
                                        <p:attrNameLst>
                                          <p:attrName>style.visibility</p:attrName>
                                        </p:attrNameLst>
                                      </p:cBhvr>
                                      <p:to>
                                        <p:strVal val="visible"/>
                                      </p:to>
                                    </p:set>
                                    <p:anim calcmode="lin" valueType="num">
                                      <p:cBhvr additive="base">
                                        <p:cTn id="97" dur="750" fill="hold"/>
                                        <p:tgtEl>
                                          <p:spTgt spid="63"/>
                                        </p:tgtEl>
                                        <p:attrNameLst>
                                          <p:attrName>ppt_x</p:attrName>
                                        </p:attrNameLst>
                                      </p:cBhvr>
                                      <p:tavLst>
                                        <p:tav tm="0">
                                          <p:val>
                                            <p:strVal val="0-#ppt_w/2"/>
                                          </p:val>
                                        </p:tav>
                                        <p:tav tm="100000">
                                          <p:val>
                                            <p:strVal val="#ppt_x"/>
                                          </p:val>
                                        </p:tav>
                                      </p:tavLst>
                                    </p:anim>
                                    <p:anim calcmode="lin" valueType="num">
                                      <p:cBhvr additive="base">
                                        <p:cTn id="98" dur="750" fill="hold"/>
                                        <p:tgtEl>
                                          <p:spTgt spid="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7" grpId="0" animBg="1"/>
      <p:bldP spid="22" grpId="0" animBg="1"/>
      <p:bldP spid="27" grpId="0" animBg="1"/>
      <p:bldP spid="28" grpId="0" animBg="1"/>
      <p:bldP spid="29" grpId="0" animBg="1"/>
      <p:bldP spid="31" grpId="0" animBg="1"/>
      <p:bldP spid="32" grpId="0" animBg="1"/>
      <p:bldP spid="34" grpId="0" animBg="1"/>
      <p:bldP spid="63" grpId="0"/>
    </p:bldLst>
  </p:timing>
</p:sld>
</file>

<file path=ppt/tags/tag1.xml><?xml version="1.0" encoding="utf-8"?>
<p:tagLst xmlns:p="http://schemas.openxmlformats.org/presentationml/2006/main">
  <p:tag name="ISPRING_PRESENTATION_TITLE" val="IOS17042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0</TotalTime>
  <Words>2453</Words>
  <Application>WPS 演示</Application>
  <PresentationFormat>全屏显示(16:9)</PresentationFormat>
  <Paragraphs>415</Paragraphs>
  <Slides>40</Slides>
  <Notes>40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40</vt:i4>
      </vt:variant>
    </vt:vector>
  </HeadingPairs>
  <TitlesOfParts>
    <vt:vector size="63" baseType="lpstr">
      <vt:lpstr>Arial</vt:lpstr>
      <vt:lpstr>方正书宋_GBK</vt:lpstr>
      <vt:lpstr>Wingdings</vt:lpstr>
      <vt:lpstr>微软雅黑</vt:lpstr>
      <vt:lpstr>汉仪旗黑</vt:lpstr>
      <vt:lpstr>黑体</vt:lpstr>
      <vt:lpstr>Kozuka Mincho Pr6N H</vt:lpstr>
      <vt:lpstr>Segoe UI</vt:lpstr>
      <vt:lpstr>Broadway</vt:lpstr>
      <vt:lpstr>Arial</vt:lpstr>
      <vt:lpstr>汉仪中黑KW</vt:lpstr>
      <vt:lpstr>Calibri</vt:lpstr>
      <vt:lpstr>Helvetica Neue</vt:lpstr>
      <vt:lpstr>宋体</vt:lpstr>
      <vt:lpstr>Arial Unicode MS</vt:lpstr>
      <vt:lpstr>等线</vt:lpstr>
      <vt:lpstr>汉仪中等线KW</vt:lpstr>
      <vt:lpstr>汉仪书宋二KW</vt:lpstr>
      <vt:lpstr>冬青黑体简体中文</vt:lpstr>
      <vt:lpstr>苹方-简</vt:lpstr>
      <vt:lpstr>Malgun Gothic</vt:lpstr>
      <vt:lpstr>Apple SD Gothic Neo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Happy</dc:creator>
  <dc:description>http://www.ypppt.com/</dc:description>
  <cp:lastModifiedBy>yejianfeng</cp:lastModifiedBy>
  <cp:revision>41</cp:revision>
  <dcterms:created xsi:type="dcterms:W3CDTF">2021-09-28T02:16:42Z</dcterms:created>
  <dcterms:modified xsi:type="dcterms:W3CDTF">2021-09-28T02:16:42Z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2052-3.8.1.6116</vt:lpwstr>
  </property>
</Properties>
</file>