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6" r:id="rId17"/>
    <p:sldId id="327" r:id="rId18"/>
    <p:sldId id="328" r:id="rId19"/>
    <p:sldId id="329" r:id="rId20"/>
    <p:sldId id="275"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17A"/>
    <a:srgbClr val="697A74"/>
    <a:srgbClr val="FDCB82"/>
    <a:srgbClr val="4F434F"/>
    <a:srgbClr val="FA9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25" y="5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6C836-68FD-46FD-9B04-DC3A074E096B}"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7714A-6692-4E52-82B9-0FFD1B5041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2</a:t>
            </a:fld>
            <a:endParaRPr lang="en-AU"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18</a:t>
            </a:fld>
            <a:endParaRPr lang="en-AU"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19</a:t>
            </a:fld>
            <a:endParaRPr lang="en-AU"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4</a:t>
            </a:fld>
            <a:endParaRPr lang="en-AU"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441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F95EC8-AA08-49BD-8BBC-B2EE2DC2AC07}"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9</a:t>
            </a:fld>
            <a:endParaRPr lang="en-AU"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13</a:t>
            </a:fld>
            <a:endParaRPr lang="en-AU"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14</a:t>
            </a:fld>
            <a:endParaRPr lang="en-AU"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15</a:t>
            </a:fld>
            <a:endParaRPr lang="en-AU"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16</a:t>
            </a:fld>
            <a:endParaRPr lang="en-AU"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defTabSz="905510">
              <a:defRPr/>
            </a:pPr>
            <a:endParaRPr lang="en-AU" dirty="0"/>
          </a:p>
        </p:txBody>
      </p:sp>
      <p:sp>
        <p:nvSpPr>
          <p:cNvPr id="4" name="Slide Number Placeholder 3"/>
          <p:cNvSpPr>
            <a:spLocks noGrp="1"/>
          </p:cNvSpPr>
          <p:nvPr>
            <p:ph type="sldNum" sz="quarter" idx="10"/>
          </p:nvPr>
        </p:nvSpPr>
        <p:spPr/>
        <p:txBody>
          <a:bodyPr/>
          <a:lstStyle/>
          <a:p>
            <a:fld id="{B42BD38C-DBD0-4E6B-B641-8CFB950B4D45}" type="slidenum">
              <a:rPr lang="en-AU" smtClean="0">
                <a:solidFill>
                  <a:prstClr val="black"/>
                </a:solidFill>
              </a:rPr>
              <a:t>17</a:t>
            </a:fld>
            <a:endParaRPr lang="en-AU"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DnDiag">
          <a:fgClr>
            <a:srgbClr val="697A74"/>
          </a:fgClr>
          <a:bgClr>
            <a:srgbClr val="4F434F"/>
          </a:bgClr>
        </a:pattFill>
        <a:effectLst/>
      </p:bgPr>
    </p:bg>
    <p:spTree>
      <p:nvGrpSpPr>
        <p:cNvPr id="1" name=""/>
        <p:cNvGrpSpPr/>
        <p:nvPr/>
      </p:nvGrpSpPr>
      <p:grpSpPr>
        <a:xfrm>
          <a:off x="0" y="0"/>
          <a:ext cx="0" cy="0"/>
          <a:chOff x="0" y="0"/>
          <a:chExt cx="0" cy="0"/>
        </a:xfrm>
      </p:grpSpPr>
      <p:sp>
        <p:nvSpPr>
          <p:cNvPr id="13" name="矩形 12"/>
          <p:cNvSpPr/>
          <p:nvPr userDrawn="1"/>
        </p:nvSpPr>
        <p:spPr>
          <a:xfrm>
            <a:off x="11416864" y="5930922"/>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schemeClr val="bg2">
                    <a:lumMod val="50000"/>
                  </a:schemeClr>
                </a:solidFill>
                <a:latin typeface="Calibri" panose="020F0502020204030204"/>
                <a:ea typeface="宋体" panose="02010600030101010101" pitchFamily="2" charset="-122"/>
              </a:rPr>
              <a:t>PPT</a:t>
            </a:r>
            <a:r>
              <a:rPr lang="zh-CN" altLang="en-US" sz="100" dirty="0">
                <a:solidFill>
                  <a:schemeClr val="bg2">
                    <a:lumMod val="50000"/>
                  </a:schemeClr>
                </a:solidFill>
                <a:latin typeface="Calibri" panose="020F0502020204030204"/>
                <a:ea typeface="宋体" panose="02010600030101010101" pitchFamily="2" charset="-122"/>
              </a:rPr>
              <a:t>模板下载：</a:t>
            </a:r>
            <a:r>
              <a:rPr lang="en-US" altLang="zh-CN" sz="100" dirty="0">
                <a:solidFill>
                  <a:schemeClr val="bg2">
                    <a:lumMod val="50000"/>
                  </a:schemeClr>
                </a:solidFill>
                <a:latin typeface="Calibri" panose="020F0502020204030204"/>
                <a:ea typeface="宋体" panose="02010600030101010101" pitchFamily="2" charset="-122"/>
              </a:rPr>
              <a:t>www.1ppt.com/moban/     </a:t>
            </a:r>
            <a:r>
              <a:rPr lang="zh-CN" altLang="en-US" sz="100" dirty="0">
                <a:solidFill>
                  <a:schemeClr val="bg2">
                    <a:lumMod val="50000"/>
                  </a:schemeClr>
                </a:solidFill>
                <a:latin typeface="Calibri" panose="020F0502020204030204"/>
                <a:ea typeface="宋体" panose="02010600030101010101" pitchFamily="2" charset="-122"/>
              </a:rPr>
              <a:t>行业</a:t>
            </a:r>
            <a:r>
              <a:rPr lang="en-US" altLang="zh-CN" sz="100" dirty="0">
                <a:solidFill>
                  <a:schemeClr val="bg2">
                    <a:lumMod val="50000"/>
                  </a:schemeClr>
                </a:solidFill>
                <a:latin typeface="Calibri" panose="020F0502020204030204"/>
                <a:ea typeface="宋体" panose="02010600030101010101" pitchFamily="2" charset="-122"/>
              </a:rPr>
              <a:t>PPT</a:t>
            </a:r>
            <a:r>
              <a:rPr lang="zh-CN" altLang="en-US" sz="100" dirty="0">
                <a:solidFill>
                  <a:schemeClr val="bg2">
                    <a:lumMod val="50000"/>
                  </a:schemeClr>
                </a:solidFill>
                <a:latin typeface="Calibri" panose="020F0502020204030204"/>
                <a:ea typeface="宋体" panose="02010600030101010101" pitchFamily="2" charset="-122"/>
              </a:rPr>
              <a:t>模板：</a:t>
            </a:r>
            <a:r>
              <a:rPr lang="en-US" altLang="zh-CN" sz="100" dirty="0">
                <a:solidFill>
                  <a:schemeClr val="bg2">
                    <a:lumMod val="50000"/>
                  </a:schemeClr>
                </a:solidFill>
                <a:latin typeface="Calibri" panose="020F0502020204030204"/>
                <a:ea typeface="宋体" panose="02010600030101010101" pitchFamily="2" charset="-122"/>
              </a:rPr>
              <a:t>www.1ppt.com/hangye/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节日</a:t>
            </a:r>
            <a:r>
              <a:rPr lang="en-US" altLang="zh-CN" sz="100" dirty="0">
                <a:solidFill>
                  <a:schemeClr val="bg2">
                    <a:lumMod val="50000"/>
                  </a:schemeClr>
                </a:solidFill>
                <a:latin typeface="Calibri" panose="020F0502020204030204"/>
                <a:ea typeface="宋体" panose="02010600030101010101" pitchFamily="2" charset="-122"/>
              </a:rPr>
              <a:t>PPT</a:t>
            </a:r>
            <a:r>
              <a:rPr lang="zh-CN" altLang="en-US" sz="100" dirty="0">
                <a:solidFill>
                  <a:schemeClr val="bg2">
                    <a:lumMod val="50000"/>
                  </a:schemeClr>
                </a:solidFill>
                <a:latin typeface="Calibri" panose="020F0502020204030204"/>
                <a:ea typeface="宋体" panose="02010600030101010101" pitchFamily="2" charset="-122"/>
              </a:rPr>
              <a:t>模板：</a:t>
            </a:r>
            <a:r>
              <a:rPr lang="en-US" altLang="zh-CN" sz="100" dirty="0">
                <a:solidFill>
                  <a:schemeClr val="bg2">
                    <a:lumMod val="50000"/>
                  </a:schemeClr>
                </a:solidFill>
                <a:latin typeface="Calibri" panose="020F0502020204030204"/>
                <a:ea typeface="宋体" panose="02010600030101010101" pitchFamily="2" charset="-122"/>
              </a:rPr>
              <a:t>www.1ppt.com/jieri/           PPT</a:t>
            </a:r>
            <a:r>
              <a:rPr lang="zh-CN" altLang="en-US" sz="100" dirty="0">
                <a:solidFill>
                  <a:schemeClr val="bg2">
                    <a:lumMod val="50000"/>
                  </a:schemeClr>
                </a:solidFill>
                <a:latin typeface="Calibri" panose="020F0502020204030204"/>
                <a:ea typeface="宋体" panose="02010600030101010101" pitchFamily="2" charset="-122"/>
              </a:rPr>
              <a:t>素材下载：</a:t>
            </a:r>
            <a:r>
              <a:rPr lang="en-US" altLang="zh-CN" sz="100" dirty="0">
                <a:solidFill>
                  <a:schemeClr val="bg2">
                    <a:lumMod val="50000"/>
                  </a:schemeClr>
                </a:solidFill>
                <a:latin typeface="Calibri" panose="020F0502020204030204"/>
                <a:ea typeface="宋体" panose="02010600030101010101" pitchFamily="2" charset="-122"/>
              </a:rPr>
              <a:t>www.1ppt.com/sucai/</a:t>
            </a:r>
          </a:p>
          <a:p>
            <a:pPr eaLnBrk="1" fontAlgn="auto" hangingPunct="1">
              <a:spcBef>
                <a:spcPts val="0"/>
              </a:spcBef>
              <a:spcAft>
                <a:spcPts val="0"/>
              </a:spcAft>
            </a:pPr>
            <a:r>
              <a:rPr lang="en-US" altLang="zh-CN" sz="100" dirty="0">
                <a:solidFill>
                  <a:schemeClr val="bg2">
                    <a:lumMod val="50000"/>
                  </a:schemeClr>
                </a:solidFill>
                <a:latin typeface="Calibri" panose="020F0502020204030204"/>
                <a:ea typeface="宋体" panose="02010600030101010101" pitchFamily="2" charset="-122"/>
              </a:rPr>
              <a:t>PPT</a:t>
            </a:r>
            <a:r>
              <a:rPr lang="zh-CN" altLang="en-US" sz="100" dirty="0">
                <a:solidFill>
                  <a:schemeClr val="bg2">
                    <a:lumMod val="50000"/>
                  </a:schemeClr>
                </a:solidFill>
                <a:latin typeface="Calibri" panose="020F0502020204030204"/>
                <a:ea typeface="宋体" panose="02010600030101010101" pitchFamily="2" charset="-122"/>
              </a:rPr>
              <a:t>背景图片：</a:t>
            </a:r>
            <a:r>
              <a:rPr lang="en-US" altLang="zh-CN" sz="100" dirty="0">
                <a:solidFill>
                  <a:schemeClr val="bg2">
                    <a:lumMod val="50000"/>
                  </a:schemeClr>
                </a:solidFill>
                <a:latin typeface="Calibri" panose="020F0502020204030204"/>
                <a:ea typeface="宋体" panose="02010600030101010101" pitchFamily="2" charset="-122"/>
              </a:rPr>
              <a:t>www.1ppt.com/beijing/      PPT</a:t>
            </a:r>
            <a:r>
              <a:rPr lang="zh-CN" altLang="en-US" sz="100" dirty="0">
                <a:solidFill>
                  <a:schemeClr val="bg2">
                    <a:lumMod val="50000"/>
                  </a:schemeClr>
                </a:solidFill>
                <a:latin typeface="Calibri" panose="020F0502020204030204"/>
                <a:ea typeface="宋体" panose="02010600030101010101" pitchFamily="2" charset="-122"/>
              </a:rPr>
              <a:t>图表下载：</a:t>
            </a:r>
            <a:r>
              <a:rPr lang="en-US" altLang="zh-CN" sz="100" dirty="0">
                <a:solidFill>
                  <a:schemeClr val="bg2">
                    <a:lumMod val="50000"/>
                  </a:schemeClr>
                </a:solidFill>
                <a:latin typeface="Calibri" panose="020F0502020204030204"/>
                <a:ea typeface="宋体" panose="02010600030101010101" pitchFamily="2" charset="-122"/>
              </a:rPr>
              <a:t>www.1ppt.com/tubiao/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优秀</a:t>
            </a:r>
            <a:r>
              <a:rPr lang="en-US" altLang="zh-CN" sz="100" dirty="0">
                <a:solidFill>
                  <a:schemeClr val="bg2">
                    <a:lumMod val="50000"/>
                  </a:schemeClr>
                </a:solidFill>
                <a:latin typeface="Calibri" panose="020F0502020204030204"/>
                <a:ea typeface="宋体" panose="02010600030101010101" pitchFamily="2" charset="-122"/>
              </a:rPr>
              <a:t>PPT</a:t>
            </a:r>
            <a:r>
              <a:rPr lang="zh-CN" altLang="en-US" sz="100" dirty="0">
                <a:solidFill>
                  <a:schemeClr val="bg2">
                    <a:lumMod val="50000"/>
                  </a:schemeClr>
                </a:solidFill>
                <a:latin typeface="Calibri" panose="020F0502020204030204"/>
                <a:ea typeface="宋体" panose="02010600030101010101" pitchFamily="2" charset="-122"/>
              </a:rPr>
              <a:t>下载：</a:t>
            </a:r>
            <a:r>
              <a:rPr lang="en-US" altLang="zh-CN" sz="100" dirty="0">
                <a:solidFill>
                  <a:schemeClr val="bg2">
                    <a:lumMod val="50000"/>
                  </a:schemeClr>
                </a:solidFill>
                <a:latin typeface="Calibri" panose="020F0502020204030204"/>
                <a:ea typeface="宋体" panose="02010600030101010101" pitchFamily="2" charset="-122"/>
              </a:rPr>
              <a:t>www.1ppt.com/xiazai/        PPT</a:t>
            </a:r>
            <a:r>
              <a:rPr lang="zh-CN" altLang="en-US" sz="100" dirty="0">
                <a:solidFill>
                  <a:schemeClr val="bg2">
                    <a:lumMod val="50000"/>
                  </a:schemeClr>
                </a:solidFill>
                <a:latin typeface="Calibri" panose="020F0502020204030204"/>
                <a:ea typeface="宋体" panose="02010600030101010101" pitchFamily="2" charset="-122"/>
              </a:rPr>
              <a:t>教程： </a:t>
            </a:r>
            <a:r>
              <a:rPr lang="en-US" altLang="zh-CN" sz="100" dirty="0">
                <a:solidFill>
                  <a:schemeClr val="bg2">
                    <a:lumMod val="50000"/>
                  </a:schemeClr>
                </a:solidFill>
                <a:latin typeface="Calibri" panose="020F0502020204030204"/>
                <a:ea typeface="宋体" panose="02010600030101010101" pitchFamily="2" charset="-122"/>
              </a:rPr>
              <a:t>www.1ppt.com/powerpoint/      </a:t>
            </a:r>
          </a:p>
          <a:p>
            <a:pPr eaLnBrk="1" fontAlgn="auto" hangingPunct="1">
              <a:spcBef>
                <a:spcPts val="0"/>
              </a:spcBef>
              <a:spcAft>
                <a:spcPts val="0"/>
              </a:spcAft>
            </a:pPr>
            <a:r>
              <a:rPr lang="en-US" altLang="zh-CN" sz="100" dirty="0">
                <a:solidFill>
                  <a:schemeClr val="bg2">
                    <a:lumMod val="50000"/>
                  </a:schemeClr>
                </a:solidFill>
                <a:latin typeface="Calibri" panose="020F0502020204030204"/>
                <a:ea typeface="宋体" panose="02010600030101010101" pitchFamily="2" charset="-122"/>
              </a:rPr>
              <a:t>Word</a:t>
            </a:r>
            <a:r>
              <a:rPr lang="zh-CN" altLang="en-US" sz="100" dirty="0">
                <a:solidFill>
                  <a:schemeClr val="bg2">
                    <a:lumMod val="50000"/>
                  </a:schemeClr>
                </a:solidFill>
                <a:latin typeface="Calibri" panose="020F0502020204030204"/>
                <a:ea typeface="宋体" panose="02010600030101010101" pitchFamily="2" charset="-122"/>
              </a:rPr>
              <a:t>教程： </a:t>
            </a:r>
            <a:r>
              <a:rPr lang="en-US" altLang="zh-CN" sz="100" dirty="0">
                <a:solidFill>
                  <a:schemeClr val="bg2">
                    <a:lumMod val="50000"/>
                  </a:schemeClr>
                </a:solidFill>
                <a:latin typeface="Calibri" panose="020F0502020204030204"/>
                <a:ea typeface="宋体" panose="02010600030101010101" pitchFamily="2" charset="-122"/>
              </a:rPr>
              <a:t>www.1ppt.com/word/              Excel</a:t>
            </a:r>
            <a:r>
              <a:rPr lang="zh-CN" altLang="en-US" sz="100" dirty="0">
                <a:solidFill>
                  <a:schemeClr val="bg2">
                    <a:lumMod val="50000"/>
                  </a:schemeClr>
                </a:solidFill>
                <a:latin typeface="Calibri" panose="020F0502020204030204"/>
                <a:ea typeface="宋体" panose="02010600030101010101" pitchFamily="2" charset="-122"/>
              </a:rPr>
              <a:t>教程：</a:t>
            </a:r>
            <a:r>
              <a:rPr lang="en-US" altLang="zh-CN" sz="100" dirty="0">
                <a:solidFill>
                  <a:schemeClr val="bg2">
                    <a:lumMod val="50000"/>
                  </a:schemeClr>
                </a:solidFill>
                <a:latin typeface="Calibri" panose="020F0502020204030204"/>
                <a:ea typeface="宋体" panose="02010600030101010101" pitchFamily="2" charset="-122"/>
              </a:rPr>
              <a:t>www.1ppt.com/excel/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资料下载：</a:t>
            </a:r>
            <a:r>
              <a:rPr lang="en-US" altLang="zh-CN" sz="100" dirty="0">
                <a:solidFill>
                  <a:schemeClr val="bg2">
                    <a:lumMod val="50000"/>
                  </a:schemeClr>
                </a:solidFill>
                <a:latin typeface="Calibri" panose="020F0502020204030204"/>
                <a:ea typeface="宋体" panose="02010600030101010101" pitchFamily="2" charset="-122"/>
              </a:rPr>
              <a:t>www.1ppt.com/ziliao/                PPT</a:t>
            </a:r>
            <a:r>
              <a:rPr lang="zh-CN" altLang="en-US" sz="100" dirty="0">
                <a:solidFill>
                  <a:schemeClr val="bg2">
                    <a:lumMod val="50000"/>
                  </a:schemeClr>
                </a:solidFill>
                <a:latin typeface="Calibri" panose="020F0502020204030204"/>
                <a:ea typeface="宋体" panose="02010600030101010101" pitchFamily="2" charset="-122"/>
              </a:rPr>
              <a:t>课件下载：</a:t>
            </a:r>
            <a:r>
              <a:rPr lang="en-US" altLang="zh-CN" sz="100" dirty="0">
                <a:solidFill>
                  <a:schemeClr val="bg2">
                    <a:lumMod val="50000"/>
                  </a:schemeClr>
                </a:solidFill>
                <a:latin typeface="Calibri" panose="020F0502020204030204"/>
                <a:ea typeface="宋体" panose="02010600030101010101" pitchFamily="2" charset="-122"/>
              </a:rPr>
              <a:t>www.1ppt.com/kejian/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范文下载：</a:t>
            </a:r>
            <a:r>
              <a:rPr lang="en-US" altLang="zh-CN" sz="100" dirty="0">
                <a:solidFill>
                  <a:schemeClr val="bg2">
                    <a:lumMod val="50000"/>
                  </a:schemeClr>
                </a:solidFill>
                <a:latin typeface="Calibri" panose="020F0502020204030204"/>
                <a:ea typeface="宋体" panose="02010600030101010101" pitchFamily="2" charset="-122"/>
              </a:rPr>
              <a:t>www.1ppt.com/fanwen/             </a:t>
            </a:r>
            <a:r>
              <a:rPr lang="zh-CN" altLang="en-US" sz="100" dirty="0">
                <a:solidFill>
                  <a:schemeClr val="bg2">
                    <a:lumMod val="50000"/>
                  </a:schemeClr>
                </a:solidFill>
                <a:latin typeface="Calibri" panose="020F0502020204030204"/>
                <a:ea typeface="宋体" panose="02010600030101010101" pitchFamily="2" charset="-122"/>
              </a:rPr>
              <a:t>试卷下载：</a:t>
            </a:r>
            <a:r>
              <a:rPr lang="en-US" altLang="zh-CN" sz="100" dirty="0">
                <a:solidFill>
                  <a:schemeClr val="bg2">
                    <a:lumMod val="50000"/>
                  </a:schemeClr>
                </a:solidFill>
                <a:latin typeface="Calibri" panose="020F0502020204030204"/>
                <a:ea typeface="宋体" panose="02010600030101010101" pitchFamily="2" charset="-122"/>
              </a:rPr>
              <a:t>www.1ppt.com/shiti/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教案下载：</a:t>
            </a:r>
            <a:r>
              <a:rPr lang="en-US" altLang="zh-CN" sz="100" dirty="0">
                <a:solidFill>
                  <a:schemeClr val="bg2">
                    <a:lumMod val="50000"/>
                  </a:schemeClr>
                </a:solidFill>
                <a:latin typeface="Calibri" panose="020F0502020204030204"/>
                <a:ea typeface="宋体" panose="02010600030101010101" pitchFamily="2" charset="-122"/>
              </a:rPr>
              <a:t>www.1ppt.com/jiaoan/        </a:t>
            </a:r>
          </a:p>
          <a:p>
            <a:pPr eaLnBrk="1" fontAlgn="auto" hangingPunct="1">
              <a:spcBef>
                <a:spcPts val="0"/>
              </a:spcBef>
              <a:spcAft>
                <a:spcPts val="0"/>
              </a:spcAft>
            </a:pPr>
            <a:r>
              <a:rPr lang="zh-CN" altLang="en-US" sz="100" dirty="0">
                <a:solidFill>
                  <a:schemeClr val="bg2">
                    <a:lumMod val="50000"/>
                  </a:schemeClr>
                </a:solidFill>
                <a:latin typeface="Calibri" panose="020F0502020204030204"/>
                <a:ea typeface="宋体" panose="02010600030101010101" pitchFamily="2" charset="-122"/>
              </a:rPr>
              <a:t>字体下载：</a:t>
            </a:r>
            <a:r>
              <a:rPr lang="en-US" altLang="zh-CN" sz="100" dirty="0">
                <a:solidFill>
                  <a:schemeClr val="bg2">
                    <a:lumMod val="50000"/>
                  </a:schemeClr>
                </a:solidFill>
                <a:latin typeface="Calibri" panose="020F0502020204030204"/>
                <a:ea typeface="宋体" panose="02010600030101010101" pitchFamily="2" charset="-122"/>
              </a:rPr>
              <a:t>www.1ppt.com/ziti/</a:t>
            </a:r>
          </a:p>
          <a:p>
            <a:pPr eaLnBrk="1" fontAlgn="auto" hangingPunct="1">
              <a:spcBef>
                <a:spcPts val="0"/>
              </a:spcBef>
              <a:spcAft>
                <a:spcPts val="0"/>
              </a:spcAft>
            </a:pPr>
            <a:r>
              <a:rPr lang="en-US" altLang="zh-CN" sz="100" dirty="0">
                <a:solidFill>
                  <a:schemeClr val="bg2">
                    <a:lumMod val="50000"/>
                  </a:schemeClr>
                </a:solidFill>
                <a:latin typeface="Calibri" panose="020F0502020204030204"/>
                <a:ea typeface="宋体" panose="02010600030101010101" pitchFamily="2" charset="-122"/>
              </a:rPr>
              <a:t> </a:t>
            </a:r>
            <a:endParaRPr lang="zh-CN" altLang="en-US" sz="100" dirty="0">
              <a:solidFill>
                <a:schemeClr val="bg2">
                  <a:lumMod val="50000"/>
                </a:schemeClr>
              </a:solidFill>
              <a:latin typeface="Calibri" panose="020F0502020204030204"/>
              <a:ea typeface="宋体" panose="02010600030101010101" pitchFamily="2" charset="-122"/>
            </a:endParaRPr>
          </a:p>
        </p:txBody>
      </p:sp>
      <p:sp>
        <p:nvSpPr>
          <p:cNvPr id="4" name="矩形 3"/>
          <p:cNvSpPr/>
          <p:nvPr userDrawn="1"/>
        </p:nvSpPr>
        <p:spPr>
          <a:xfrm>
            <a:off x="0" y="5724527"/>
            <a:ext cx="12192000" cy="1133475"/>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userDrawn="1"/>
        </p:nvSpPr>
        <p:spPr>
          <a:xfrm rot="10800000">
            <a:off x="5748339" y="5721350"/>
            <a:ext cx="695325" cy="412750"/>
          </a:xfrm>
          <a:prstGeom prst="triangle">
            <a:avLst/>
          </a:prstGeom>
          <a:pattFill prst="ltDnDiag">
            <a:fgClr>
              <a:srgbClr val="697A74"/>
            </a:fgClr>
            <a:bgClr>
              <a:srgbClr val="4F434F"/>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userDrawn="1"/>
        </p:nvGrpSpPr>
        <p:grpSpPr>
          <a:xfrm>
            <a:off x="5970502" y="5384647"/>
            <a:ext cx="250999" cy="400018"/>
            <a:chOff x="5950141" y="5407218"/>
            <a:chExt cx="284294" cy="453081"/>
          </a:xfrm>
          <a:solidFill>
            <a:schemeClr val="bg1"/>
          </a:solidFill>
        </p:grpSpPr>
        <p:sp>
          <p:nvSpPr>
            <p:cNvPr id="7" name="L 形 6"/>
            <p:cNvSpPr/>
            <p:nvPr/>
          </p:nvSpPr>
          <p:spPr>
            <a:xfrm rot="18900000">
              <a:off x="5957566" y="5583430"/>
              <a:ext cx="276869" cy="276869"/>
            </a:xfrm>
            <a:prstGeom prst="corner">
              <a:avLst>
                <a:gd name="adj1" fmla="val 13889"/>
                <a:gd name="adj2"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L 形 7"/>
            <p:cNvSpPr/>
            <p:nvPr/>
          </p:nvSpPr>
          <p:spPr>
            <a:xfrm rot="18900000">
              <a:off x="5950141" y="5407218"/>
              <a:ext cx="276869" cy="276869"/>
            </a:xfrm>
            <a:prstGeom prst="corner">
              <a:avLst>
                <a:gd name="adj1" fmla="val 13889"/>
                <a:gd name="adj2"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9" name="日期占位符 3"/>
          <p:cNvSpPr>
            <a:spLocks noGrp="1"/>
          </p:cNvSpPr>
          <p:nvPr>
            <p:ph type="dt" sz="half" idx="10"/>
          </p:nvPr>
        </p:nvSpPr>
        <p:spPr/>
        <p:txBody>
          <a:bodyPr/>
          <a:lstStyle>
            <a:lvl1pPr>
              <a:defRPr/>
            </a:lvl1pPr>
          </a:lstStyle>
          <a:p>
            <a:pPr>
              <a:defRPr/>
            </a:pPr>
            <a:fld id="{7E71C1ED-5382-4481-B960-64554CE7188B}" type="datetimeFigureOut">
              <a:rPr lang="zh-CN" altLang="en-US"/>
              <a:t>2020/10/25</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fld id="{201A90D4-F80A-4F6A-8488-162C5583BCEE}" type="slidenum">
              <a:rPr lang="zh-CN" altLang="en-US"/>
              <a:t>‹#›</a:t>
            </a:fld>
            <a:endParaRPr lang="zh-CN" altLang="en-US" dirty="0"/>
          </a:p>
        </p:txBody>
      </p:sp>
      <p:pic>
        <p:nvPicPr>
          <p:cNvPr id="12" name="图片 11"/>
          <p:cNvPicPr>
            <a:picLocks noChangeAspect="1"/>
          </p:cNvPicPr>
          <p:nvPr userDrawn="1"/>
        </p:nvPicPr>
        <p:blipFill>
          <a:blip r:embed="rId2">
            <a:clrChange>
              <a:clrFrom>
                <a:srgbClr val="000000">
                  <a:alpha val="100000"/>
                </a:srgbClr>
              </a:clrFrom>
              <a:clrTo>
                <a:srgbClr val="000000">
                  <a:alpha val="100000"/>
                  <a:alpha val="0"/>
                </a:srgbClr>
              </a:clrTo>
            </a:clrChange>
          </a:blip>
          <a:stretch>
            <a:fillRect/>
          </a:stretch>
        </p:blipFill>
        <p:spPr>
          <a:xfrm>
            <a:off x="9692005" y="9525"/>
            <a:ext cx="2295525" cy="11480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836B686-79C9-4BA3-8745-2DFE06E33F47}" type="datetimeFigureOut">
              <a:rPr lang="zh-CN" altLang="en-US"/>
              <a:t>2020/10/25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60D543F-B1EE-40E8-8613-EFECA4BB1A60}" type="slidenum">
              <a:rPr lang="zh-CN" altLang="en-US"/>
              <a:t>‹#›</a:t>
            </a:fld>
            <a:endParaRPr lang="zh-CN" altLang="en-US"/>
          </a:p>
        </p:txBody>
      </p:sp>
      <p:pic>
        <p:nvPicPr>
          <p:cNvPr id="7" name="图片 6"/>
          <p:cNvPicPr>
            <a:picLocks noChangeAspect="1"/>
          </p:cNvPicPr>
          <p:nvPr userDrawn="1"/>
        </p:nvPicPr>
        <p:blipFill>
          <a:blip r:embed="rId2">
            <a:clrChange>
              <a:clrFrom>
                <a:srgbClr val="000000">
                  <a:alpha val="100000"/>
                </a:srgbClr>
              </a:clrFrom>
              <a:clrTo>
                <a:srgbClr val="000000">
                  <a:alpha val="100000"/>
                  <a:alpha val="0"/>
                </a:srgbClr>
              </a:clrTo>
            </a:clrChange>
          </a:blip>
          <a:stretch>
            <a:fillRect/>
          </a:stretch>
        </p:blipFill>
        <p:spPr>
          <a:xfrm>
            <a:off x="9692005" y="9525"/>
            <a:ext cx="2295525" cy="11480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tDnDiag">
          <a:fgClr>
            <a:srgbClr val="697A74"/>
          </a:fgClr>
          <a:bgClr>
            <a:srgbClr val="4F434F"/>
          </a:bgClr>
        </a:pattFill>
        <a:effectLst/>
      </p:bgPr>
    </p:bg>
    <p:spTree>
      <p:nvGrpSpPr>
        <p:cNvPr id="1" name=""/>
        <p:cNvGrpSpPr/>
        <p:nvPr/>
      </p:nvGrpSpPr>
      <p:grpSpPr>
        <a:xfrm>
          <a:off x="0" y="0"/>
          <a:ext cx="0" cy="0"/>
          <a:chOff x="0" y="0"/>
          <a:chExt cx="0" cy="0"/>
        </a:xfrm>
      </p:grpSpPr>
      <p:sp>
        <p:nvSpPr>
          <p:cNvPr id="4" name="矩形 3"/>
          <p:cNvSpPr/>
          <p:nvPr userDrawn="1"/>
        </p:nvSpPr>
        <p:spPr>
          <a:xfrm>
            <a:off x="0" y="-19050"/>
            <a:ext cx="12192000" cy="2819400"/>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userDrawn="1"/>
        </p:nvSpPr>
        <p:spPr>
          <a:xfrm rot="10800000">
            <a:off x="5748339" y="2727325"/>
            <a:ext cx="695325" cy="412750"/>
          </a:xfrm>
          <a:prstGeom prst="triangle">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831851" y="1709740"/>
            <a:ext cx="10515600" cy="2852737"/>
          </a:xfrm>
        </p:spPr>
        <p:txBody>
          <a:bodyPr anchor="b"/>
          <a:lstStyle>
            <a:lvl1pPr algn="ctr">
              <a:defRPr sz="6000">
                <a:solidFill>
                  <a:schemeClr val="bg1"/>
                </a:solidFill>
              </a:defRPr>
            </a:lvl1pPr>
          </a:lstStyle>
          <a:p>
            <a:r>
              <a:rPr lang="zh-CN" altLang="en-US" dirty="0"/>
              <a:t>单击此处编辑母版标题样式</a:t>
            </a:r>
          </a:p>
        </p:txBody>
      </p:sp>
      <p:sp>
        <p:nvSpPr>
          <p:cNvPr id="3" name="文本占位符 2"/>
          <p:cNvSpPr>
            <a:spLocks noGrp="1"/>
          </p:cNvSpPr>
          <p:nvPr>
            <p:ph type="body" idx="1"/>
          </p:nvPr>
        </p:nvSpPr>
        <p:spPr>
          <a:xfrm>
            <a:off x="1885951" y="4589465"/>
            <a:ext cx="8420100" cy="1500187"/>
          </a:xfrm>
        </p:spPr>
        <p:txBody>
          <a:bodyPr>
            <a:normAutofit/>
          </a:bodyPr>
          <a:lstStyle>
            <a:lvl1pPr marL="0" indent="0" algn="ctr">
              <a:buNone/>
              <a:defRPr sz="1400">
                <a:solidFill>
                  <a:srgbClr val="B4B17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5A824B47-A9E4-4DDB-AE7C-723D6A7261B1}" type="datetimeFigureOut">
              <a:rPr lang="zh-CN" altLang="en-US"/>
              <a:t>2020/10/25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47F193F4-4D42-4B4F-AA67-41B092FCE4D8}" type="slidenum">
              <a:rPr lang="zh-CN" altLang="en-US"/>
              <a:t>‹#›</a:t>
            </a:fld>
            <a:endParaRPr lang="zh-CN" altLang="en-US"/>
          </a:p>
        </p:txBody>
      </p:sp>
      <p:pic>
        <p:nvPicPr>
          <p:cNvPr id="9" name="图片 8"/>
          <p:cNvPicPr>
            <a:picLocks noChangeAspect="1"/>
          </p:cNvPicPr>
          <p:nvPr userDrawn="1"/>
        </p:nvPicPr>
        <p:blipFill>
          <a:blip r:embed="rId2">
            <a:clrChange>
              <a:clrFrom>
                <a:srgbClr val="000000">
                  <a:alpha val="100000"/>
                </a:srgbClr>
              </a:clrFrom>
              <a:clrTo>
                <a:srgbClr val="000000">
                  <a:alpha val="100000"/>
                  <a:alpha val="0"/>
                </a:srgbClr>
              </a:clrTo>
            </a:clrChange>
          </a:blip>
          <a:stretch>
            <a:fillRect/>
          </a:stretch>
        </p:blipFill>
        <p:spPr>
          <a:xfrm>
            <a:off x="9692005" y="9525"/>
            <a:ext cx="2295525" cy="11480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4F434F"/>
        </a:solidFill>
        <a:effectLst/>
      </p:bgPr>
    </p:bg>
    <p:spTree>
      <p:nvGrpSpPr>
        <p:cNvPr id="1" name=""/>
        <p:cNvGrpSpPr/>
        <p:nvPr/>
      </p:nvGrpSpPr>
      <p:grpSpPr>
        <a:xfrm>
          <a:off x="0" y="0"/>
          <a:ext cx="0" cy="0"/>
          <a:chOff x="0" y="0"/>
          <a:chExt cx="0" cy="0"/>
        </a:xfrm>
      </p:grpSpPr>
      <p:sp>
        <p:nvSpPr>
          <p:cNvPr id="3" name="矩形 2"/>
          <p:cNvSpPr/>
          <p:nvPr userDrawn="1"/>
        </p:nvSpPr>
        <p:spPr>
          <a:xfrm flipV="1">
            <a:off x="0" y="6496050"/>
            <a:ext cx="12192000" cy="361950"/>
          </a:xfrm>
          <a:prstGeom prst="rect">
            <a:avLst/>
          </a:prstGeom>
          <a:solidFill>
            <a:srgbClr val="FA9A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等腰三角形 3"/>
          <p:cNvSpPr/>
          <p:nvPr userDrawn="1"/>
        </p:nvSpPr>
        <p:spPr>
          <a:xfrm rot="10800000">
            <a:off x="5921375" y="6496052"/>
            <a:ext cx="349251" cy="206375"/>
          </a:xfrm>
          <a:prstGeom prst="triangle">
            <a:avLst/>
          </a:prstGeom>
          <a:solidFill>
            <a:srgbClr val="4F43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5" name="日期占位符 2"/>
          <p:cNvSpPr>
            <a:spLocks noGrp="1"/>
          </p:cNvSpPr>
          <p:nvPr>
            <p:ph type="dt" sz="half" idx="10"/>
          </p:nvPr>
        </p:nvSpPr>
        <p:spPr/>
        <p:txBody>
          <a:bodyPr/>
          <a:lstStyle>
            <a:lvl1pPr>
              <a:defRPr/>
            </a:lvl1pPr>
          </a:lstStyle>
          <a:p>
            <a:pPr>
              <a:defRPr/>
            </a:pPr>
            <a:fld id="{57C120D8-F436-4E19-9024-BE7A67FA3A91}" type="datetimeFigureOut">
              <a:rPr lang="zh-CN" altLang="en-US"/>
              <a:t>2020/10/25</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fld id="{EF9E469D-7693-46FB-90C2-80DA1CF12849}" type="slidenum">
              <a:rPr lang="zh-CN" altLang="en-US"/>
              <a:t>‹#›</a:t>
            </a:fld>
            <a:endParaRPr lang="zh-CN" altLang="en-US"/>
          </a:p>
        </p:txBody>
      </p:sp>
      <p:pic>
        <p:nvPicPr>
          <p:cNvPr id="8" name="图片 7"/>
          <p:cNvPicPr>
            <a:picLocks noChangeAspect="1"/>
          </p:cNvPicPr>
          <p:nvPr userDrawn="1"/>
        </p:nvPicPr>
        <p:blipFill>
          <a:blip r:embed="rId2">
            <a:clrChange>
              <a:clrFrom>
                <a:srgbClr val="000000">
                  <a:alpha val="100000"/>
                </a:srgbClr>
              </a:clrFrom>
              <a:clrTo>
                <a:srgbClr val="000000">
                  <a:alpha val="100000"/>
                  <a:alpha val="0"/>
                </a:srgbClr>
              </a:clrTo>
            </a:clrChange>
          </a:blip>
          <a:stretch>
            <a:fillRect/>
          </a:stretch>
        </p:blipFill>
        <p:spPr>
          <a:xfrm>
            <a:off x="9692005" y="9525"/>
            <a:ext cx="2295525" cy="11480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C6B0DB5-D8F0-4148-BE3C-E2BE373C5A31}" type="datetimeFigureOut">
              <a:rPr lang="zh-CN" altLang="en-US"/>
              <a:t>2020/10/25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EFF58C0-3E4C-481E-8590-3236BCAAE060}" type="slidenum">
              <a:rPr lang="zh-CN" altLang="en-US"/>
              <a:t>‹#›</a:t>
            </a:fld>
            <a:endParaRPr lang="zh-CN" altLang="en-US"/>
          </a:p>
        </p:txBody>
      </p:sp>
      <p:pic>
        <p:nvPicPr>
          <p:cNvPr id="5" name="图片 4"/>
          <p:cNvPicPr>
            <a:picLocks noChangeAspect="1"/>
          </p:cNvPicPr>
          <p:nvPr userDrawn="1"/>
        </p:nvPicPr>
        <p:blipFill>
          <a:blip r:embed="rId2">
            <a:clrChange>
              <a:clrFrom>
                <a:srgbClr val="000000">
                  <a:alpha val="100000"/>
                </a:srgbClr>
              </a:clrFrom>
              <a:clrTo>
                <a:srgbClr val="000000">
                  <a:alpha val="100000"/>
                  <a:alpha val="0"/>
                </a:srgbClr>
              </a:clrTo>
            </a:clrChange>
          </a:blip>
          <a:stretch>
            <a:fillRect/>
          </a:stretch>
        </p:blipFill>
        <p:spPr>
          <a:xfrm>
            <a:off x="9692005" y="9525"/>
            <a:ext cx="2295525" cy="11480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5" name="Rectangle 4" descr="Lock Shape"/>
          <p:cNvSpPr>
            <a:spLocks noChangeAspect="1"/>
          </p:cNvSpPr>
          <p:nvPr userDrawn="1"/>
        </p:nvSpPr>
        <p:spPr>
          <a:xfrm>
            <a:off x="10017969" y="1"/>
            <a:ext cx="1728000" cy="140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1100" dirty="0">
              <a:solidFill>
                <a:srgbClr val="FFFFFF"/>
              </a:solidFill>
            </a:endParaRPr>
          </a:p>
        </p:txBody>
      </p:sp>
      <p:pic>
        <p:nvPicPr>
          <p:cNvPr id="1026" name="Picture 2" descr="Lock Shape" hidden="1" title="KWM SJB Logo"/>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0210890" y="702001"/>
            <a:ext cx="1346953" cy="517032"/>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3"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B198DAF3-186C-4DCF-A6ED-203F3CE35051}" type="datetimeFigureOut">
              <a:rPr lang="zh-CN" altLang="en-US"/>
              <a:t>2020/10/25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EDFA119-2519-4458-A94F-E94B9D56C5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eaLnBrk="1" fontAlgn="auto" hangingPunct="1">
              <a:spcAft>
                <a:spcPts val="0"/>
              </a:spcAft>
              <a:defRPr/>
            </a:pPr>
            <a:r>
              <a:rPr lang="en-US" altLang="zh-CN" dirty="0">
                <a:latin typeface="+mj-ea"/>
              </a:rPr>
              <a:t>SECTION TITLE</a:t>
            </a:r>
            <a:endParaRPr lang="zh-CN" altLang="en-US" dirty="0">
              <a:latin typeface="+mj-ea"/>
            </a:endParaRPr>
          </a:p>
        </p:txBody>
      </p:sp>
      <p:sp>
        <p:nvSpPr>
          <p:cNvPr id="11267" name="文本占位符 4"/>
          <p:cNvSpPr>
            <a:spLocks noGrp="1"/>
          </p:cNvSpPr>
          <p:nvPr>
            <p:ph type="body" idx="1"/>
          </p:nvPr>
        </p:nvSpPr>
        <p:spPr/>
        <p:txBody>
          <a:bodyPr/>
          <a:lstStyle/>
          <a:p>
            <a:pPr eaLnBrk="1" hangingPunct="1"/>
            <a:r>
              <a:rPr lang="zh-CN" altLang="en-US"/>
              <a:t>Quisque velit nisi, pretium ut lacinia in, elementum id enim. Cras ultricies ligula sed magna dictum porta. Quisque velit nisi, pretium ut lacinia in, elementum id enim. Vivamus magna justo, lacinia eget consectetur sed.</a:t>
            </a:r>
          </a:p>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27382" y="502404"/>
            <a:ext cx="9793087" cy="778098"/>
          </a:xfrm>
          <a:ln>
            <a:noFill/>
          </a:ln>
        </p:spPr>
        <p:txBody>
          <a:bodyPr>
            <a:noAutofit/>
          </a:bodyPr>
          <a:lstStyle/>
          <a:p>
            <a:pPr algn="l"/>
            <a:r>
              <a:rPr lang="zh-CN" altLang="en-US" sz="4800" b="1" dirty="0">
                <a:solidFill>
                  <a:schemeClr val="tx1"/>
                </a:solidFill>
                <a:latin typeface="黑体" panose="02010609060101010101" pitchFamily="49" charset="-122"/>
                <a:ea typeface="黑体" panose="02010609060101010101" pitchFamily="49" charset="-122"/>
              </a:rPr>
              <a:t>破坏计算机信息系统罪</a:t>
            </a:r>
          </a:p>
        </p:txBody>
      </p:sp>
      <p:graphicFrame>
        <p:nvGraphicFramePr>
          <p:cNvPr id="7" name="表格 6"/>
          <p:cNvGraphicFramePr>
            <a:graphicFrameLocks noGrp="1"/>
          </p:cNvGraphicFramePr>
          <p:nvPr/>
        </p:nvGraphicFramePr>
        <p:xfrm>
          <a:off x="189865" y="1651963"/>
          <a:ext cx="12001333" cy="4806691"/>
        </p:xfrm>
        <a:graphic>
          <a:graphicData uri="http://schemas.openxmlformats.org/drawingml/2006/table">
            <a:tbl>
              <a:tblPr firstRow="1" bandRow="1">
                <a:tableStyleId>{5C22544A-7EE6-4342-B048-85BDC9FD1C3A}</a:tableStyleId>
              </a:tblPr>
              <a:tblGrid>
                <a:gridCol w="2513701">
                  <a:extLst>
                    <a:ext uri="{9D8B030D-6E8A-4147-A177-3AD203B41FA5}">
                      <a16:colId xmlns:a16="http://schemas.microsoft.com/office/drawing/2014/main" val="20000"/>
                    </a:ext>
                  </a:extLst>
                </a:gridCol>
                <a:gridCol w="1710768">
                  <a:extLst>
                    <a:ext uri="{9D8B030D-6E8A-4147-A177-3AD203B41FA5}">
                      <a16:colId xmlns:a16="http://schemas.microsoft.com/office/drawing/2014/main" val="20001"/>
                    </a:ext>
                  </a:extLst>
                </a:gridCol>
                <a:gridCol w="3648405">
                  <a:extLst>
                    <a:ext uri="{9D8B030D-6E8A-4147-A177-3AD203B41FA5}">
                      <a16:colId xmlns:a16="http://schemas.microsoft.com/office/drawing/2014/main" val="20002"/>
                    </a:ext>
                  </a:extLst>
                </a:gridCol>
                <a:gridCol w="4128459">
                  <a:extLst>
                    <a:ext uri="{9D8B030D-6E8A-4147-A177-3AD203B41FA5}">
                      <a16:colId xmlns:a16="http://schemas.microsoft.com/office/drawing/2014/main" val="20003"/>
                    </a:ext>
                  </a:extLst>
                </a:gridCol>
              </a:tblGrid>
              <a:tr h="339813">
                <a:tc>
                  <a:txBody>
                    <a:bodyPr/>
                    <a:lstStyle/>
                    <a:p>
                      <a:pPr marL="0" algn="ctr" defTabSz="914400" rtl="0" eaLnBrk="1" latinLnBrk="0" hangingPunct="1"/>
                      <a:r>
                        <a:rPr lang="zh-CN" altLang="en-US" sz="1800" b="1" kern="1200" dirty="0">
                          <a:solidFill>
                            <a:schemeClr val="lt1"/>
                          </a:solidFill>
                          <a:latin typeface="微软雅黑" panose="020B0503020204020204" pitchFamily="34" charset="-122"/>
                          <a:ea typeface="微软雅黑" panose="020B0503020204020204" pitchFamily="34" charset="-122"/>
                          <a:cs typeface="+mn-cs"/>
                        </a:rPr>
                        <a:t>行为</a:t>
                      </a:r>
                    </a:p>
                  </a:txBody>
                  <a:tcPr marL="121920" marR="121920">
                    <a:solidFill>
                      <a:srgbClr val="00B0F0"/>
                    </a:solidFill>
                  </a:tcPr>
                </a:tc>
                <a:tc>
                  <a:txBody>
                    <a:bodyPr/>
                    <a:lstStyle/>
                    <a:p>
                      <a:pPr marL="0" algn="ctr" defTabSz="914400" rtl="0" eaLnBrk="1" latinLnBrk="0" hangingPunct="1"/>
                      <a:r>
                        <a:rPr lang="zh-CN" altLang="en-US" sz="1800" b="1" kern="1200" dirty="0">
                          <a:solidFill>
                            <a:schemeClr val="lt1"/>
                          </a:solidFill>
                          <a:latin typeface="微软雅黑" panose="020B0503020204020204" pitchFamily="34" charset="-122"/>
                          <a:ea typeface="微软雅黑" panose="020B0503020204020204" pitchFamily="34" charset="-122"/>
                          <a:cs typeface="+mn-cs"/>
                        </a:rPr>
                        <a:t>处罚</a:t>
                      </a:r>
                    </a:p>
                  </a:txBody>
                  <a:tcPr marL="121920" marR="121920">
                    <a:solidFill>
                      <a:srgbClr val="00B0F0"/>
                    </a:solidFill>
                  </a:tcPr>
                </a:tc>
                <a:tc>
                  <a:txBody>
                    <a:bodyPr/>
                    <a:lstStyle/>
                    <a:p>
                      <a:pPr algn="ctr"/>
                      <a:r>
                        <a:rPr lang="zh-CN" altLang="en-US" dirty="0">
                          <a:latin typeface="微软雅黑" panose="020B0503020204020204" pitchFamily="34" charset="-122"/>
                          <a:ea typeface="微软雅黑" panose="020B0503020204020204" pitchFamily="34" charset="-122"/>
                        </a:rPr>
                        <a:t>后果严重</a:t>
                      </a:r>
                    </a:p>
                  </a:txBody>
                  <a:tcPr marL="121920" marR="121920">
                    <a:solidFill>
                      <a:srgbClr val="00B0F0"/>
                    </a:solidFill>
                  </a:tcPr>
                </a:tc>
                <a:tc>
                  <a:txBody>
                    <a:bodyPr/>
                    <a:lstStyle/>
                    <a:p>
                      <a:pPr algn="ctr"/>
                      <a:r>
                        <a:rPr lang="zh-CN" altLang="en-US" dirty="0">
                          <a:latin typeface="微软雅黑" panose="020B0503020204020204" pitchFamily="34" charset="-122"/>
                          <a:ea typeface="微软雅黑" panose="020B0503020204020204" pitchFamily="34" charset="-122"/>
                        </a:rPr>
                        <a:t>后果特别严重</a:t>
                      </a:r>
                    </a:p>
                  </a:txBody>
                  <a:tcPr marL="121920" marR="121920">
                    <a:solidFill>
                      <a:srgbClr val="00B0F0"/>
                    </a:solidFill>
                  </a:tcPr>
                </a:tc>
                <a:extLst>
                  <a:ext uri="{0D108BD9-81ED-4DB2-BD59-A6C34878D82A}">
                    <a16:rowId xmlns:a16="http://schemas.microsoft.com/office/drawing/2014/main" val="10000"/>
                  </a:ext>
                </a:extLst>
              </a:tr>
              <a:tr h="1614113">
                <a:tc>
                  <a:txBody>
                    <a:bodyPr/>
                    <a:lstStyle/>
                    <a:p>
                      <a:pPr algn="just"/>
                      <a:r>
                        <a:rPr lang="zh-CN" altLang="en-US" sz="1200" b="0" dirty="0">
                          <a:latin typeface="微软雅黑" panose="020B0503020204020204" pitchFamily="34" charset="-122"/>
                          <a:ea typeface="微软雅黑" panose="020B0503020204020204" pitchFamily="34" charset="-122"/>
                        </a:rPr>
                        <a:t>违反国家规定，对计算机</a:t>
                      </a:r>
                      <a:r>
                        <a:rPr lang="zh-CN" altLang="en-US" sz="1200" b="1" dirty="0">
                          <a:latin typeface="微软雅黑" panose="020B0503020204020204" pitchFamily="34" charset="-122"/>
                          <a:ea typeface="微软雅黑" panose="020B0503020204020204" pitchFamily="34" charset="-122"/>
                        </a:rPr>
                        <a:t>信息系统功能</a:t>
                      </a:r>
                      <a:r>
                        <a:rPr lang="zh-CN" altLang="en-US" sz="1200" b="0" dirty="0">
                          <a:latin typeface="微软雅黑" panose="020B0503020204020204" pitchFamily="34" charset="-122"/>
                          <a:ea typeface="微软雅黑" panose="020B0503020204020204" pitchFamily="34" charset="-122"/>
                        </a:rPr>
                        <a:t>进行删除、修改、增加、干扰，造成计算机信息系统不能正常运行</a:t>
                      </a:r>
                    </a:p>
                  </a:txBody>
                  <a:tcPr marL="121920" marR="121920">
                    <a:solidFill>
                      <a:schemeClr val="accent2">
                        <a:lumMod val="20000"/>
                        <a:lumOff val="80000"/>
                      </a:schemeClr>
                    </a:solidFill>
                  </a:tcPr>
                </a:tc>
                <a:tc rowSpan="3">
                  <a:txBody>
                    <a:bodyPr/>
                    <a:lstStyle/>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后果严重</a:t>
                      </a:r>
                      <a:r>
                        <a:rPr lang="en-US" altLang="zh-CN" sz="1600" b="0" kern="1200" dirty="0">
                          <a:solidFill>
                            <a:schemeClr val="dk1"/>
                          </a:solidFill>
                          <a:latin typeface="微软雅黑" panose="020B0503020204020204" pitchFamily="34" charset="-122"/>
                          <a:ea typeface="微软雅黑" panose="020B0503020204020204" pitchFamily="34" charset="-122"/>
                          <a:cs typeface="+mn-cs"/>
                        </a:rPr>
                        <a:t>—</a:t>
                      </a:r>
                    </a:p>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五年以下有期徒刑或者拘役</a:t>
                      </a:r>
                      <a:endParaRPr lang="en-US" altLang="zh-CN" sz="1600" b="0" kern="1200" dirty="0">
                        <a:solidFill>
                          <a:schemeClr val="dk1"/>
                        </a:solidFill>
                        <a:latin typeface="微软雅黑" panose="020B0503020204020204" pitchFamily="34" charset="-122"/>
                        <a:ea typeface="微软雅黑" panose="020B0503020204020204" pitchFamily="34" charset="-122"/>
                        <a:cs typeface="+mn-cs"/>
                      </a:endParaRPr>
                    </a:p>
                    <a:p>
                      <a:endParaRPr lang="en-US" altLang="zh-CN" sz="1600" b="1"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后果特别严重</a:t>
                      </a:r>
                      <a:r>
                        <a:rPr lang="en-US" altLang="zh-CN" sz="1600" b="0" kern="1200" dirty="0">
                          <a:solidFill>
                            <a:schemeClr val="dk1"/>
                          </a:solidFill>
                          <a:latin typeface="微软雅黑" panose="020B0503020204020204" pitchFamily="34" charset="-122"/>
                          <a:ea typeface="微软雅黑" panose="020B0503020204020204" pitchFamily="34" charset="-122"/>
                          <a:cs typeface="+mn-cs"/>
                        </a:rPr>
                        <a:t>—</a:t>
                      </a:r>
                      <a:r>
                        <a:rPr lang="zh-CN" altLang="en-US" sz="1600" b="0" kern="1200" dirty="0">
                          <a:solidFill>
                            <a:schemeClr val="dk1"/>
                          </a:solidFill>
                          <a:latin typeface="微软雅黑" panose="020B0503020204020204" pitchFamily="34" charset="-122"/>
                          <a:ea typeface="微软雅黑" panose="020B0503020204020204" pitchFamily="34" charset="-122"/>
                          <a:cs typeface="+mn-cs"/>
                        </a:rPr>
                        <a:t>五年以上有期徒刑</a:t>
                      </a:r>
                    </a:p>
                    <a:p>
                      <a:endParaRPr lang="zh-CN" altLang="en-US" dirty="0">
                        <a:latin typeface="微软雅黑" panose="020B0503020204020204" pitchFamily="34" charset="-122"/>
                        <a:ea typeface="微软雅黑" panose="020B0503020204020204" pitchFamily="34" charset="-122"/>
                      </a:endParaRPr>
                    </a:p>
                  </a:txBody>
                  <a:tcPr marL="121920" marR="121920" anchor="ctr">
                    <a:solidFill>
                      <a:schemeClr val="accent3">
                        <a:lumMod val="40000"/>
                        <a:lumOff val="60000"/>
                      </a:schemeClr>
                    </a:solidFill>
                  </a:tcPr>
                </a:tc>
                <a:tc rowSpan="3">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（一）造成</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台以上计算机信息系统的主要软件或者硬件不能正常运行的；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（二）对</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20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台以上计算机信息系统中存储、处理或者传输的数据进行删除、修改、增加操作的；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（三）违法所得</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以上或者造成经济损失</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（四）造成为</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台以上计算机信息系统提供域名解析、身份认证、计费等基础服务或者为一万以上用户提供服务的计算机信息系统不能正常运行累计一小时以上的；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（五）造成其他严重后果的。</a:t>
                      </a:r>
                    </a:p>
                    <a:p>
                      <a:endParaRPr lang="zh-CN" altLang="en-US" sz="1200" b="1" kern="1200" dirty="0">
                        <a:solidFill>
                          <a:schemeClr val="dk1"/>
                        </a:solidFill>
                        <a:latin typeface="微软雅黑" panose="020B0503020204020204" pitchFamily="34" charset="-122"/>
                        <a:ea typeface="微软雅黑" panose="020B0503020204020204" pitchFamily="34" charset="-122"/>
                        <a:cs typeface="+mn-cs"/>
                      </a:endParaRPr>
                    </a:p>
                  </a:txBody>
                  <a:tcPr marL="121920" marR="121920">
                    <a:solidFill>
                      <a:schemeClr val="accent4">
                        <a:lumMod val="40000"/>
                        <a:lumOff val="60000"/>
                      </a:schemeClr>
                    </a:solidFill>
                  </a:tcPr>
                </a:tc>
                <a:tc rowSpan="3">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（一）数量或者数额达到前款第（一）项至第（三）项规定标准五倍以上的；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（造成</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台以上计算机信息系统的主要软件或者硬件不能正常运行的；对</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台以上计算机信息系统中存储、处理或者传输的数据进行删除、修改、增加操作的；违法所得</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25000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元以上或者造成经济损失</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（二）造成为</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台以上计算机信息系统提供域名解析、身份认证、计费等基础服务或者为五万以上用户提供服务的计算机信息系统不能正常运行累计一小时以上的；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（三）破坏国家机关或者金融、电信、交通、教育、医疗、能源等领域提供公共服务的计算机信息系统的功能、数据或者应用程序，致使生产、生活受到严重影响或者造成恶劣社会影响的；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（四）造成其他特别严重后果的。</a:t>
                      </a:r>
                    </a:p>
                    <a:p>
                      <a:endParaRPr lang="zh-CN" altLang="en-US" sz="1200" b="1" kern="1200" dirty="0">
                        <a:solidFill>
                          <a:schemeClr val="dk1"/>
                        </a:solidFill>
                        <a:latin typeface="微软雅黑" panose="020B0503020204020204" pitchFamily="34" charset="-122"/>
                        <a:ea typeface="微软雅黑" panose="020B0503020204020204" pitchFamily="34" charset="-122"/>
                        <a:cs typeface="+mn-cs"/>
                      </a:endParaRPr>
                    </a:p>
                  </a:txBody>
                  <a:tcPr marL="121920" marR="121920"/>
                </a:tc>
                <a:extLst>
                  <a:ext uri="{0D108BD9-81ED-4DB2-BD59-A6C34878D82A}">
                    <a16:rowId xmlns:a16="http://schemas.microsoft.com/office/drawing/2014/main" val="10001"/>
                  </a:ext>
                </a:extLst>
              </a:tr>
              <a:tr h="1614113">
                <a:tc>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违反国家规定，对计算机信息系统中存储、处理或者传输的</a:t>
                      </a:r>
                      <a:r>
                        <a:rPr lang="zh-CN" altLang="en-US" sz="1200" b="1" kern="1200" dirty="0">
                          <a:solidFill>
                            <a:schemeClr val="dk1"/>
                          </a:solidFill>
                          <a:latin typeface="微软雅黑" panose="020B0503020204020204" pitchFamily="34" charset="-122"/>
                          <a:ea typeface="微软雅黑" panose="020B0503020204020204" pitchFamily="34" charset="-122"/>
                          <a:cs typeface="+mn-cs"/>
                        </a:rPr>
                        <a:t>数据和应用程序</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进行删除、修改、增加的操作</a:t>
                      </a:r>
                    </a:p>
                  </a:txBody>
                  <a:tcPr marL="121920" marR="121920">
                    <a:solidFill>
                      <a:schemeClr val="accent2">
                        <a:lumMod val="20000"/>
                        <a:lumOff val="80000"/>
                      </a:schemeClr>
                    </a:solidFill>
                  </a:tcPr>
                </a:tc>
                <a:tc vMerge="1">
                  <a:txBody>
                    <a:bodyPr/>
                    <a:lstStyle/>
                    <a:p>
                      <a:endParaRPr lang="zh-CN"/>
                    </a:p>
                  </a:txBody>
                  <a:tcPr>
                    <a:solidFill>
                      <a:schemeClr val="accent3">
                        <a:lumMod val="40000"/>
                        <a:lumOff val="60000"/>
                      </a:schemeClr>
                    </a:solid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1212705">
                <a:tc>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故意</a:t>
                      </a:r>
                      <a:r>
                        <a:rPr lang="zh-CN" altLang="en-US" sz="1200" b="1" kern="1200" dirty="0">
                          <a:solidFill>
                            <a:schemeClr val="dk1"/>
                          </a:solidFill>
                          <a:latin typeface="微软雅黑" panose="020B0503020204020204" pitchFamily="34" charset="-122"/>
                          <a:ea typeface="微软雅黑" panose="020B0503020204020204" pitchFamily="34" charset="-122"/>
                          <a:cs typeface="+mn-cs"/>
                        </a:rPr>
                        <a:t>制作、传播计算机病毒等破坏性程序</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，影响计算机系统正常运行</a:t>
                      </a:r>
                    </a:p>
                  </a:txBody>
                  <a:tcPr marL="121920" marR="121920">
                    <a:solidFill>
                      <a:schemeClr val="accent2">
                        <a:lumMod val="20000"/>
                        <a:lumOff val="80000"/>
                      </a:schemeClr>
                    </a:solidFill>
                  </a:tcPr>
                </a:tc>
                <a:tc vMerge="1">
                  <a:txBody>
                    <a:bodyPr/>
                    <a:lstStyle/>
                    <a:p>
                      <a:endParaRPr lang="zh-CN"/>
                    </a:p>
                  </a:txBody>
                  <a:tcPr>
                    <a:solidFill>
                      <a:schemeClr val="accent3">
                        <a:lumMod val="40000"/>
                        <a:lumOff val="60000"/>
                      </a:schemeClr>
                    </a:solid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797092" y="682823"/>
            <a:ext cx="1728192"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情节严重</a:t>
            </a:r>
          </a:p>
        </p:txBody>
      </p:sp>
      <p:sp>
        <p:nvSpPr>
          <p:cNvPr id="14" name="圆角矩形 13"/>
          <p:cNvSpPr/>
          <p:nvPr/>
        </p:nvSpPr>
        <p:spPr>
          <a:xfrm>
            <a:off x="431373" y="1988840"/>
            <a:ext cx="4560078" cy="3338169"/>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20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100</a:t>
            </a:r>
            <a:r>
              <a:rPr lang="zh-CN" altLang="en-US" sz="2000" b="1" dirty="0">
                <a:solidFill>
                  <a:schemeClr val="bg1"/>
                </a:solidFill>
                <a:latin typeface="微软雅黑" panose="020B0503020204020204" pitchFamily="34" charset="-122"/>
                <a:ea typeface="微软雅黑" panose="020B0503020204020204" pitchFamily="34" charset="-122"/>
              </a:rPr>
              <a:t>台／１小时（一万用户）</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5000</a:t>
            </a:r>
            <a:r>
              <a:rPr lang="zh-CN" altLang="en-US" sz="2000" b="1" dirty="0">
                <a:solidFill>
                  <a:schemeClr val="bg1"/>
                </a:solidFill>
                <a:latin typeface="微软雅黑" panose="020B0503020204020204" pitchFamily="34" charset="-122"/>
                <a:ea typeface="微软雅黑" panose="020B0503020204020204" pitchFamily="34" charset="-122"/>
              </a:rPr>
              <a:t>元</a:t>
            </a:r>
            <a:r>
              <a:rPr lang="en-US" altLang="zh-CN" sz="2000" b="1" dirty="0">
                <a:solidFill>
                  <a:schemeClr val="bg1"/>
                </a:solidFill>
                <a:latin typeface="微软雅黑" panose="020B0503020204020204" pitchFamily="34" charset="-122"/>
                <a:ea typeface="微软雅黑" panose="020B0503020204020204" pitchFamily="34" charset="-122"/>
              </a:rPr>
              <a:t>/10000</a:t>
            </a:r>
            <a:r>
              <a:rPr lang="zh-CN" altLang="en-US" sz="2000" b="1" dirty="0">
                <a:solidFill>
                  <a:schemeClr val="bg1"/>
                </a:solidFill>
                <a:latin typeface="微软雅黑" panose="020B0503020204020204" pitchFamily="34" charset="-122"/>
                <a:ea typeface="微软雅黑" panose="020B0503020204020204" pitchFamily="34" charset="-122"/>
              </a:rPr>
              <a:t>元</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rgbClr val="FF0000"/>
                </a:solidFill>
                <a:latin typeface="微软雅黑" panose="020B0503020204020204" pitchFamily="34" charset="-122"/>
                <a:ea typeface="微软雅黑" panose="020B0503020204020204" pitchFamily="34" charset="-122"/>
              </a:rPr>
              <a:t>5</a:t>
            </a:r>
            <a:r>
              <a:rPr lang="zh-CN" altLang="en-US" sz="2000" b="1" dirty="0">
                <a:solidFill>
                  <a:srgbClr val="FF0000"/>
                </a:solidFill>
                <a:latin typeface="微软雅黑" panose="020B0503020204020204" pitchFamily="34" charset="-122"/>
                <a:ea typeface="微软雅黑" panose="020B0503020204020204" pitchFamily="34" charset="-122"/>
              </a:rPr>
              <a:t>倍</a:t>
            </a:r>
          </a:p>
        </p:txBody>
      </p:sp>
      <p:sp>
        <p:nvSpPr>
          <p:cNvPr id="5" name="线形标注 3(带边框和强调线) 4"/>
          <p:cNvSpPr/>
          <p:nvPr/>
        </p:nvSpPr>
        <p:spPr>
          <a:xfrm>
            <a:off x="797091" y="682823"/>
            <a:ext cx="4050771"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情节严重（刑法</a:t>
            </a:r>
            <a:r>
              <a:rPr lang="en-US" altLang="zh-CN" sz="2000" b="1" dirty="0">
                <a:latin typeface="微软雅黑" panose="020B0503020204020204" pitchFamily="34" charset="-122"/>
                <a:ea typeface="微软雅黑" panose="020B0503020204020204" pitchFamily="34" charset="-122"/>
              </a:rPr>
              <a:t>-286</a:t>
            </a:r>
            <a:r>
              <a:rPr lang="zh-CN" altLang="en-US" sz="2000" b="1" dirty="0">
                <a:latin typeface="微软雅黑" panose="020B0503020204020204" pitchFamily="34" charset="-122"/>
                <a:ea typeface="微软雅黑" panose="020B0503020204020204" pitchFamily="34" charset="-122"/>
              </a:rPr>
              <a:t>条）</a:t>
            </a:r>
          </a:p>
        </p:txBody>
      </p:sp>
      <p:sp>
        <p:nvSpPr>
          <p:cNvPr id="8" name="矩形: 圆角 7"/>
          <p:cNvSpPr/>
          <p:nvPr/>
        </p:nvSpPr>
        <p:spPr>
          <a:xfrm>
            <a:off x="5677987" y="645266"/>
            <a:ext cx="5558380" cy="553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第二百八十六条 破坏计算机信息系统罪</a:t>
            </a:r>
          </a:p>
        </p:txBody>
      </p:sp>
      <p:sp>
        <p:nvSpPr>
          <p:cNvPr id="9" name="圆角矩形 13"/>
          <p:cNvSpPr/>
          <p:nvPr/>
        </p:nvSpPr>
        <p:spPr>
          <a:xfrm>
            <a:off x="5409540" y="1686838"/>
            <a:ext cx="5974321" cy="4294514"/>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违反国家规定，对计算机信息系统功能进行删除、修改、增加、干扰，造成计算机信息系统不能正常运行，后果严重的，处五年以下有期徒刑或者拘役；后果特别严重的，处五年以上有期徒刑。 违反国家规定，对计算机信息系统中存储、处理或者传输的数据和应用程序进行删除、修改、增加的操作，后果严重的，依照前款的规定处罚。 故意制作、传播计算机病毒等破坏性程序，影响计算机系统正常运行，后果严重的，依照第一款的规定处罚。 单位犯前三款罪的，对单位判处罚金，并对其直接负责的主管人员和其他直接责任人员，依照第一款的规定处罚。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情节严重（第</a:t>
            </a:r>
            <a:r>
              <a:rPr lang="en-US" altLang="zh-CN" sz="2000" b="1" dirty="0">
                <a:latin typeface="微软雅黑" panose="020B0503020204020204" pitchFamily="34" charset="-122"/>
                <a:ea typeface="微软雅黑" panose="020B0503020204020204" pitchFamily="34" charset="-122"/>
              </a:rPr>
              <a:t>285</a:t>
            </a:r>
            <a:r>
              <a:rPr lang="zh-CN" altLang="en-US" sz="2000" b="1" dirty="0">
                <a:latin typeface="微软雅黑" panose="020B0503020204020204" pitchFamily="34" charset="-122"/>
                <a:ea typeface="微软雅黑" panose="020B0503020204020204" pitchFamily="34" charset="-122"/>
              </a:rPr>
              <a:t>条）</a:t>
            </a:r>
          </a:p>
        </p:txBody>
      </p:sp>
      <p:sp>
        <p:nvSpPr>
          <p:cNvPr id="14" name="圆角矩形 13"/>
          <p:cNvSpPr/>
          <p:nvPr/>
        </p:nvSpPr>
        <p:spPr>
          <a:xfrm>
            <a:off x="6384033" y="1988840"/>
            <a:ext cx="5171116" cy="3528392"/>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20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100</a:t>
            </a:r>
            <a:r>
              <a:rPr lang="zh-CN" altLang="en-US" sz="2000" b="1" dirty="0">
                <a:solidFill>
                  <a:schemeClr val="bg1"/>
                </a:solidFill>
                <a:latin typeface="微软雅黑" panose="020B0503020204020204" pitchFamily="34" charset="-122"/>
                <a:ea typeface="微软雅黑" panose="020B0503020204020204" pitchFamily="34" charset="-122"/>
              </a:rPr>
              <a:t>台／１小时（一万用户）</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5000</a:t>
            </a:r>
            <a:r>
              <a:rPr lang="zh-CN" altLang="en-US" sz="2000" b="1" dirty="0">
                <a:solidFill>
                  <a:schemeClr val="bg1"/>
                </a:solidFill>
                <a:latin typeface="微软雅黑" panose="020B0503020204020204" pitchFamily="34" charset="-122"/>
                <a:ea typeface="微软雅黑" panose="020B0503020204020204" pitchFamily="34" charset="-122"/>
              </a:rPr>
              <a:t>元</a:t>
            </a:r>
            <a:r>
              <a:rPr lang="en-US" altLang="zh-CN" sz="2000" b="1" dirty="0">
                <a:solidFill>
                  <a:schemeClr val="bg1"/>
                </a:solidFill>
                <a:latin typeface="微软雅黑" panose="020B0503020204020204" pitchFamily="34" charset="-122"/>
                <a:ea typeface="微软雅黑" panose="020B0503020204020204" pitchFamily="34" charset="-122"/>
              </a:rPr>
              <a:t>/10000</a:t>
            </a:r>
            <a:r>
              <a:rPr lang="zh-CN" altLang="en-US" sz="2000" b="1" dirty="0">
                <a:solidFill>
                  <a:schemeClr val="bg1"/>
                </a:solidFill>
                <a:latin typeface="微软雅黑" panose="020B0503020204020204" pitchFamily="34" charset="-122"/>
                <a:ea typeface="微软雅黑" panose="020B0503020204020204" pitchFamily="34" charset="-122"/>
              </a:rPr>
              <a:t>元</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rgbClr val="FF0000"/>
                </a:solidFill>
                <a:latin typeface="微软雅黑" panose="020B0503020204020204" pitchFamily="34" charset="-122"/>
                <a:ea typeface="微软雅黑" panose="020B0503020204020204" pitchFamily="34" charset="-122"/>
              </a:rPr>
              <a:t>5</a:t>
            </a:r>
            <a:r>
              <a:rPr lang="zh-CN" altLang="en-US" sz="2000" b="1" dirty="0">
                <a:solidFill>
                  <a:srgbClr val="FF0000"/>
                </a:solidFill>
                <a:latin typeface="微软雅黑" panose="020B0503020204020204" pitchFamily="34" charset="-122"/>
                <a:ea typeface="微软雅黑" panose="020B0503020204020204" pitchFamily="34" charset="-122"/>
              </a:rPr>
              <a:t>倍</a:t>
            </a:r>
          </a:p>
        </p:txBody>
      </p:sp>
      <p:sp>
        <p:nvSpPr>
          <p:cNvPr id="5" name="线形标注 3(带边框和强调线) 4"/>
          <p:cNvSpPr/>
          <p:nvPr/>
        </p:nvSpPr>
        <p:spPr>
          <a:xfrm>
            <a:off x="6864085" y="862843"/>
            <a:ext cx="4050771"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情节严重（第</a:t>
            </a:r>
            <a:r>
              <a:rPr lang="en-US" altLang="zh-CN" sz="2000" b="1" dirty="0">
                <a:latin typeface="微软雅黑" panose="020B0503020204020204" pitchFamily="34" charset="-122"/>
                <a:ea typeface="微软雅黑" panose="020B0503020204020204" pitchFamily="34" charset="-122"/>
              </a:rPr>
              <a:t>286</a:t>
            </a:r>
            <a:r>
              <a:rPr lang="zh-CN" altLang="en-US" sz="2000" b="1" dirty="0">
                <a:latin typeface="微软雅黑" panose="020B0503020204020204" pitchFamily="34" charset="-122"/>
                <a:ea typeface="微软雅黑" panose="020B0503020204020204" pitchFamily="34" charset="-122"/>
              </a:rPr>
              <a:t>条）</a:t>
            </a:r>
          </a:p>
        </p:txBody>
      </p:sp>
      <p:sp>
        <p:nvSpPr>
          <p:cNvPr id="6" name="圆角矩形 5"/>
          <p:cNvSpPr/>
          <p:nvPr/>
        </p:nvSpPr>
        <p:spPr>
          <a:xfrm>
            <a:off x="431371" y="1995212"/>
            <a:ext cx="5184575" cy="352202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r>
              <a:rPr lang="zh-CN" altLang="en-US" sz="2000" b="1" dirty="0">
                <a:solidFill>
                  <a:schemeClr val="bg1"/>
                </a:solidFill>
                <a:latin typeface="微软雅黑" panose="020B0503020204020204" pitchFamily="34" charset="-122"/>
                <a:ea typeface="微软雅黑" panose="020B0503020204020204" pitchFamily="34" charset="-122"/>
              </a:rPr>
              <a:t>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a:t>
            </a:r>
            <a:r>
              <a:rPr lang="zh-CN" altLang="en-US" sz="2000" b="1" dirty="0">
                <a:solidFill>
                  <a:schemeClr val="bg1"/>
                </a:solidFill>
                <a:latin typeface="微软雅黑" panose="020B0503020204020204" pitchFamily="34" charset="-122"/>
                <a:ea typeface="微软雅黑" panose="020B0503020204020204" pitchFamily="34" charset="-122"/>
              </a:rPr>
              <a:t>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20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5000</a:t>
            </a:r>
            <a:r>
              <a:rPr lang="zh-CN" altLang="en-US" sz="2000" b="1" dirty="0">
                <a:solidFill>
                  <a:schemeClr val="bg1"/>
                </a:solidFill>
                <a:latin typeface="微软雅黑" panose="020B0503020204020204" pitchFamily="34" charset="-122"/>
                <a:ea typeface="微软雅黑" panose="020B0503020204020204" pitchFamily="34" charset="-122"/>
              </a:rPr>
              <a:t>元</a:t>
            </a:r>
            <a:r>
              <a:rPr lang="en-US" altLang="zh-CN" sz="2000" b="1" dirty="0">
                <a:solidFill>
                  <a:schemeClr val="bg1"/>
                </a:solidFill>
                <a:latin typeface="微软雅黑" panose="020B0503020204020204" pitchFamily="34" charset="-122"/>
                <a:ea typeface="微软雅黑" panose="020B0503020204020204" pitchFamily="34" charset="-122"/>
              </a:rPr>
              <a:t>/10000</a:t>
            </a:r>
            <a:r>
              <a:rPr lang="zh-CN" altLang="en-US" sz="2000" b="1" dirty="0">
                <a:solidFill>
                  <a:schemeClr val="bg1"/>
                </a:solidFill>
                <a:latin typeface="微软雅黑" panose="020B0503020204020204" pitchFamily="34" charset="-122"/>
                <a:ea typeface="微软雅黑" panose="020B0503020204020204" pitchFamily="34" charset="-122"/>
              </a:rPr>
              <a:t>元</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rgbClr val="FF0000"/>
                </a:solidFill>
                <a:latin typeface="微软雅黑" panose="020B0503020204020204" pitchFamily="34" charset="-122"/>
                <a:ea typeface="微软雅黑" panose="020B0503020204020204" pitchFamily="34" charset="-122"/>
              </a:rPr>
              <a:t>5</a:t>
            </a:r>
            <a:r>
              <a:rPr lang="zh-CN" altLang="en-US" sz="2000" b="1" dirty="0">
                <a:solidFill>
                  <a:srgbClr val="FF0000"/>
                </a:solidFill>
                <a:latin typeface="微软雅黑" panose="020B0503020204020204" pitchFamily="34" charset="-122"/>
                <a:ea typeface="微软雅黑" panose="020B0503020204020204" pitchFamily="34" charset="-122"/>
              </a:rPr>
              <a:t>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5" y="1700808"/>
            <a:ext cx="10080639" cy="3960440"/>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lvl="0" algn="ctr" defTabSz="914400" fontAlgn="base">
              <a:lnSpc>
                <a:spcPts val="3000"/>
              </a:lnSpc>
              <a:spcAft>
                <a:spcPct val="0"/>
              </a:spcAft>
              <a:defRPr/>
            </a:pPr>
            <a:r>
              <a:rPr lang="en-US" altLang="zh-CN" sz="2400" b="1" cap="small" spc="0" dirty="0">
                <a:solidFill>
                  <a:prstClr val="white"/>
                </a:solidFill>
                <a:latin typeface="Calibri" panose="020F0502020204030204" pitchFamily="34" charset="0"/>
                <a:ea typeface="黑体" panose="02010609060101010101" pitchFamily="49" charset="-122"/>
                <a:cs typeface="+mn-cs"/>
              </a:rPr>
              <a:t>《</a:t>
            </a:r>
            <a:r>
              <a:rPr lang="zh-CN" altLang="en-US" sz="2400" b="1" cap="small" spc="0" dirty="0">
                <a:solidFill>
                  <a:prstClr val="white"/>
                </a:solidFill>
                <a:latin typeface="Calibri" panose="020F0502020204030204" pitchFamily="34" charset="0"/>
                <a:ea typeface="黑体" panose="02010609060101010101" pitchFamily="49" charset="-122"/>
                <a:cs typeface="+mn-cs"/>
              </a:rPr>
              <a:t>治安管理处罚法</a:t>
            </a:r>
            <a:r>
              <a:rPr lang="en-US" altLang="zh-CN" sz="2400" b="1" cap="small" spc="0" dirty="0">
                <a:solidFill>
                  <a:prstClr val="white"/>
                </a:solidFill>
                <a:latin typeface="Calibri" panose="020F0502020204030204" pitchFamily="34" charset="0"/>
                <a:ea typeface="黑体" panose="02010609060101010101" pitchFamily="49" charset="-122"/>
                <a:cs typeface="+mn-cs"/>
              </a:rPr>
              <a:t>》</a:t>
            </a:r>
          </a:p>
          <a:p>
            <a:pPr lvl="0" defTabSz="914400" fontAlgn="base">
              <a:lnSpc>
                <a:spcPts val="3000"/>
              </a:lnSpc>
              <a:spcAft>
                <a:spcPct val="0"/>
              </a:spcAft>
              <a:defRPr/>
            </a:pPr>
            <a:r>
              <a:rPr lang="zh-CN" altLang="zh-CN" sz="1600" b="1" cap="small" spc="0" dirty="0">
                <a:solidFill>
                  <a:prstClr val="white"/>
                </a:solidFill>
                <a:latin typeface="Calibri" panose="020F0502020204030204" pitchFamily="34" charset="0"/>
                <a:ea typeface="黑体" panose="02010609060101010101" pitchFamily="49" charset="-122"/>
                <a:cs typeface="+mn-cs"/>
              </a:rPr>
              <a:t> 第二十九条</a:t>
            </a:r>
            <a:r>
              <a:rPr lang="zh-CN" altLang="zh-CN" sz="1600" b="1" cap="none" spc="0" dirty="0">
                <a:solidFill>
                  <a:prstClr val="white"/>
                </a:solidFill>
                <a:latin typeface="Calibri" panose="020F0502020204030204" pitchFamily="34" charset="0"/>
                <a:ea typeface="黑体" panose="02010609060101010101" pitchFamily="49" charset="-122"/>
                <a:cs typeface="+mn-cs"/>
              </a:rPr>
              <a:t>　有下列行为之一的，处五日以下拘留；情节较重的，处五日以上十日以下拘留：</a:t>
            </a:r>
            <a:br>
              <a:rPr lang="en-US" altLang="zh-CN" sz="1600" b="1" cap="none" spc="0" dirty="0">
                <a:solidFill>
                  <a:prstClr val="white"/>
                </a:solidFill>
                <a:latin typeface="Calibri" panose="020F0502020204030204" pitchFamily="34" charset="0"/>
                <a:ea typeface="黑体" panose="02010609060101010101" pitchFamily="49" charset="-122"/>
                <a:cs typeface="+mn-cs"/>
              </a:rPr>
            </a:br>
            <a:r>
              <a:rPr lang="zh-CN" altLang="zh-CN" sz="1600" b="1" cap="none" spc="0" dirty="0">
                <a:solidFill>
                  <a:prstClr val="white"/>
                </a:solidFill>
                <a:latin typeface="Calibri" panose="020F0502020204030204" pitchFamily="34" charset="0"/>
                <a:ea typeface="黑体" panose="02010609060101010101" pitchFamily="49" charset="-122"/>
                <a:cs typeface="+mn-cs"/>
              </a:rPr>
              <a:t>　　（一）违反国家规定，侵入计算机信息系统，造成危害的；</a:t>
            </a:r>
            <a:br>
              <a:rPr lang="en-US" altLang="zh-CN" sz="1600" b="1" cap="none" spc="0" dirty="0">
                <a:solidFill>
                  <a:prstClr val="white"/>
                </a:solidFill>
                <a:latin typeface="Calibri" panose="020F0502020204030204" pitchFamily="34" charset="0"/>
                <a:ea typeface="黑体" panose="02010609060101010101" pitchFamily="49" charset="-122"/>
                <a:cs typeface="+mn-cs"/>
              </a:rPr>
            </a:br>
            <a:r>
              <a:rPr lang="zh-CN" altLang="zh-CN" sz="1600" b="1" cap="none" spc="0" dirty="0">
                <a:solidFill>
                  <a:prstClr val="white"/>
                </a:solidFill>
                <a:latin typeface="Calibri" panose="020F0502020204030204" pitchFamily="34" charset="0"/>
                <a:ea typeface="黑体" panose="02010609060101010101" pitchFamily="49" charset="-122"/>
                <a:cs typeface="+mn-cs"/>
              </a:rPr>
              <a:t>　　（二）违反国家规定，对计算机信息系统功能进行删除、修改、增加、干扰，造成计算</a:t>
            </a:r>
            <a:endParaRPr lang="en-US" altLang="zh-CN" sz="1600" b="1" cap="none" spc="0" dirty="0">
              <a:solidFill>
                <a:prstClr val="white"/>
              </a:solidFill>
              <a:latin typeface="Calibri" panose="020F0502020204030204" pitchFamily="34" charset="0"/>
              <a:ea typeface="黑体" panose="02010609060101010101" pitchFamily="49" charset="-122"/>
              <a:cs typeface="+mn-cs"/>
            </a:endParaRPr>
          </a:p>
          <a:p>
            <a:pPr lvl="0" defTabSz="914400" fontAlgn="base">
              <a:lnSpc>
                <a:spcPts val="3000"/>
              </a:lnSpc>
              <a:spcAft>
                <a:spcPct val="0"/>
              </a:spcAft>
              <a:defRPr/>
            </a:pPr>
            <a:r>
              <a:rPr lang="zh-CN" altLang="zh-CN" sz="1600" b="1" cap="none" spc="0" dirty="0">
                <a:solidFill>
                  <a:prstClr val="white"/>
                </a:solidFill>
                <a:latin typeface="Calibri" panose="020F0502020204030204" pitchFamily="34" charset="0"/>
                <a:ea typeface="黑体" panose="02010609060101010101" pitchFamily="49" charset="-122"/>
                <a:cs typeface="+mn-cs"/>
              </a:rPr>
              <a:t>机信息系统不能正常运行的；</a:t>
            </a:r>
            <a:br>
              <a:rPr lang="en-US" altLang="zh-CN" sz="1600" b="1" cap="none" spc="0" dirty="0">
                <a:solidFill>
                  <a:prstClr val="white"/>
                </a:solidFill>
                <a:latin typeface="Calibri" panose="020F0502020204030204" pitchFamily="34" charset="0"/>
                <a:ea typeface="黑体" panose="02010609060101010101" pitchFamily="49" charset="-122"/>
                <a:cs typeface="+mn-cs"/>
              </a:rPr>
            </a:br>
            <a:r>
              <a:rPr lang="zh-CN" altLang="zh-CN" sz="1600" b="1" cap="none" spc="0" dirty="0">
                <a:solidFill>
                  <a:prstClr val="white"/>
                </a:solidFill>
                <a:latin typeface="Calibri" panose="020F0502020204030204" pitchFamily="34" charset="0"/>
                <a:ea typeface="黑体" panose="02010609060101010101" pitchFamily="49" charset="-122"/>
                <a:cs typeface="+mn-cs"/>
              </a:rPr>
              <a:t>　　（三）违反国家规定，对计算机信息系统中存储、处理、传输的数据和应用程序进行删</a:t>
            </a:r>
            <a:endParaRPr lang="en-US" altLang="zh-CN" sz="1600" b="1" cap="none" spc="0" dirty="0">
              <a:solidFill>
                <a:prstClr val="white"/>
              </a:solidFill>
              <a:latin typeface="Calibri" panose="020F0502020204030204" pitchFamily="34" charset="0"/>
              <a:ea typeface="黑体" panose="02010609060101010101" pitchFamily="49" charset="-122"/>
              <a:cs typeface="+mn-cs"/>
            </a:endParaRPr>
          </a:p>
          <a:p>
            <a:pPr lvl="0" defTabSz="914400" fontAlgn="base">
              <a:lnSpc>
                <a:spcPts val="3000"/>
              </a:lnSpc>
              <a:spcAft>
                <a:spcPct val="0"/>
              </a:spcAft>
              <a:defRPr/>
            </a:pPr>
            <a:r>
              <a:rPr lang="zh-CN" altLang="zh-CN" sz="1600" b="1" cap="none" spc="0" dirty="0">
                <a:solidFill>
                  <a:prstClr val="white"/>
                </a:solidFill>
                <a:latin typeface="Calibri" panose="020F0502020204030204" pitchFamily="34" charset="0"/>
                <a:ea typeface="黑体" panose="02010609060101010101" pitchFamily="49" charset="-122"/>
                <a:cs typeface="+mn-cs"/>
              </a:rPr>
              <a:t>除、修改、增加的；</a:t>
            </a:r>
            <a:br>
              <a:rPr lang="en-US" altLang="zh-CN" sz="1600" b="1" cap="none" spc="0" dirty="0">
                <a:solidFill>
                  <a:prstClr val="white"/>
                </a:solidFill>
                <a:latin typeface="Calibri" panose="020F0502020204030204" pitchFamily="34" charset="0"/>
                <a:ea typeface="黑体" panose="02010609060101010101" pitchFamily="49" charset="-122"/>
                <a:cs typeface="+mn-cs"/>
              </a:rPr>
            </a:br>
            <a:r>
              <a:rPr lang="zh-CN" altLang="zh-CN" sz="1600" b="1" cap="none" spc="0" dirty="0">
                <a:solidFill>
                  <a:prstClr val="white"/>
                </a:solidFill>
                <a:latin typeface="Calibri" panose="020F0502020204030204" pitchFamily="34" charset="0"/>
                <a:ea typeface="黑体" panose="02010609060101010101" pitchFamily="49" charset="-122"/>
                <a:cs typeface="+mn-cs"/>
              </a:rPr>
              <a:t>　　（四）故意制作、传播计算机病毒等破坏性程序，影响计算机信息系统正常运行的。</a:t>
            </a:r>
            <a:endParaRPr lang="zh-CN" altLang="en-US" sz="1600" b="1" cap="none" spc="0" dirty="0">
              <a:solidFill>
                <a:prstClr val="white"/>
              </a:solidFill>
              <a:latin typeface="黑体" panose="02010609060101010101" pitchFamily="49" charset="-122"/>
              <a:ea typeface="黑体" panose="02010609060101010101" pitchFamily="49" charset="-122"/>
              <a:cs typeface="+mn-cs"/>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844824"/>
            <a:ext cx="10080639" cy="3312368"/>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fontAlgn="base">
              <a:lnSpc>
                <a:spcPts val="3000"/>
              </a:lnSpc>
              <a:spcAft>
                <a:spcPct val="0"/>
              </a:spcAft>
              <a:defRPr/>
            </a:pPr>
            <a:r>
              <a:rPr lang="en-US" altLang="zh-CN" sz="2400" b="1" cap="small" spc="0" dirty="0">
                <a:solidFill>
                  <a:prstClr val="white"/>
                </a:solidFill>
                <a:latin typeface="Calibri" panose="020F0502020204030204" pitchFamily="34" charset="0"/>
                <a:ea typeface="黑体" panose="02010609060101010101" pitchFamily="49" charset="-122"/>
                <a:cs typeface="+mn-cs"/>
              </a:rPr>
              <a:t>《</a:t>
            </a:r>
            <a:r>
              <a:rPr lang="zh-CN" altLang="en-US" sz="2400" b="1" cap="small" spc="0" dirty="0">
                <a:solidFill>
                  <a:prstClr val="white"/>
                </a:solidFill>
                <a:latin typeface="Calibri" panose="020F0502020204030204" pitchFamily="34" charset="0"/>
                <a:ea typeface="黑体" panose="02010609060101010101" pitchFamily="49" charset="-122"/>
                <a:cs typeface="+mn-cs"/>
              </a:rPr>
              <a:t>网络安全法</a:t>
            </a:r>
            <a:r>
              <a:rPr lang="en-US" altLang="zh-CN" sz="2400" b="1" cap="small" spc="0" dirty="0">
                <a:solidFill>
                  <a:prstClr val="white"/>
                </a:solidFill>
                <a:latin typeface="Calibri" panose="020F0502020204030204" pitchFamily="34" charset="0"/>
                <a:ea typeface="黑体" panose="02010609060101010101" pitchFamily="49" charset="-122"/>
                <a:cs typeface="+mn-cs"/>
              </a:rPr>
              <a:t>》</a:t>
            </a:r>
          </a:p>
          <a:p>
            <a:pPr defTabSz="914400" fontAlgn="base">
              <a:lnSpc>
                <a:spcPts val="3000"/>
              </a:lnSpc>
              <a:spcAft>
                <a:spcPct val="0"/>
              </a:spcAft>
              <a:defRPr/>
            </a:pPr>
            <a:r>
              <a:rPr lang="zh-CN" altLang="zh-CN" sz="1600" b="1" cap="none" spc="0" dirty="0">
                <a:solidFill>
                  <a:prstClr val="white"/>
                </a:solidFill>
                <a:latin typeface="Calibri" panose="020F0502020204030204" pitchFamily="34" charset="0"/>
                <a:ea typeface="黑体" panose="02010609060101010101" pitchFamily="49" charset="-122"/>
                <a:cs typeface="+mn-cs"/>
              </a:rPr>
              <a:t>第六十三条</a:t>
            </a:r>
            <a:r>
              <a:rPr lang="en-US" altLang="zh-CN" sz="1600" b="1" cap="none" spc="0" dirty="0">
                <a:solidFill>
                  <a:prstClr val="white"/>
                </a:solidFill>
                <a:latin typeface="Calibri" panose="020F0502020204030204" pitchFamily="34" charset="0"/>
                <a:ea typeface="黑体" panose="02010609060101010101" pitchFamily="49" charset="-122"/>
                <a:cs typeface="+mn-cs"/>
              </a:rPr>
              <a:t> </a:t>
            </a:r>
            <a:r>
              <a:rPr lang="zh-CN" altLang="en-US" sz="1600" b="1" cap="none" spc="0" dirty="0">
                <a:solidFill>
                  <a:prstClr val="white"/>
                </a:solidFill>
                <a:latin typeface="Calibri" panose="020F0502020204030204" pitchFamily="34" charset="0"/>
                <a:ea typeface="黑体" panose="02010609060101010101" pitchFamily="49" charset="-122"/>
                <a:cs typeface="+mn-cs"/>
              </a:rPr>
              <a:t>第三款 </a:t>
            </a:r>
            <a:r>
              <a:rPr lang="en-US" altLang="zh-CN" sz="1600" b="1" cap="none" spc="0" dirty="0">
                <a:solidFill>
                  <a:prstClr val="white"/>
                </a:solidFill>
                <a:latin typeface="Calibri" panose="020F0502020204030204" pitchFamily="34" charset="0"/>
                <a:ea typeface="黑体" panose="02010609060101010101" pitchFamily="49" charset="-122"/>
                <a:cs typeface="+mn-cs"/>
              </a:rPr>
              <a:t>         </a:t>
            </a:r>
            <a:r>
              <a:rPr lang="zh-CN" altLang="zh-CN" sz="1600" b="1" cap="none" spc="0" dirty="0">
                <a:solidFill>
                  <a:prstClr val="white"/>
                </a:solidFill>
                <a:latin typeface="Calibri" panose="020F0502020204030204" pitchFamily="34" charset="0"/>
                <a:ea typeface="黑体" panose="02010609060101010101" pitchFamily="49" charset="-122"/>
                <a:cs typeface="+mn-cs"/>
              </a:rPr>
              <a:t>违反本法第二十七条规定，受到</a:t>
            </a:r>
            <a:r>
              <a:rPr lang="zh-CN" altLang="zh-CN" sz="1600" b="1" cap="none" spc="0" dirty="0">
                <a:solidFill>
                  <a:srgbClr val="FFFF00"/>
                </a:solidFill>
                <a:latin typeface="Calibri" panose="020F0502020204030204" pitchFamily="34" charset="0"/>
                <a:ea typeface="黑体" panose="02010609060101010101" pitchFamily="49" charset="-122"/>
                <a:cs typeface="+mn-cs"/>
              </a:rPr>
              <a:t>治安管理处罚</a:t>
            </a:r>
            <a:r>
              <a:rPr lang="zh-CN" altLang="zh-CN" sz="1600" b="1" cap="none" spc="0" dirty="0">
                <a:solidFill>
                  <a:prstClr val="white"/>
                </a:solidFill>
                <a:latin typeface="Calibri" panose="020F0502020204030204" pitchFamily="34" charset="0"/>
                <a:ea typeface="黑体" panose="02010609060101010101" pitchFamily="49" charset="-122"/>
                <a:cs typeface="+mn-cs"/>
              </a:rPr>
              <a:t>的人员，</a:t>
            </a:r>
            <a:r>
              <a:rPr lang="zh-CN" altLang="zh-CN" sz="1600" b="1" cap="none" spc="0" dirty="0">
                <a:solidFill>
                  <a:srgbClr val="FFFF00"/>
                </a:solidFill>
                <a:latin typeface="Calibri" panose="020F0502020204030204" pitchFamily="34" charset="0"/>
                <a:ea typeface="黑体" panose="02010609060101010101" pitchFamily="49" charset="-122"/>
                <a:cs typeface="+mn-cs"/>
              </a:rPr>
              <a:t>五年内</a:t>
            </a:r>
            <a:endParaRPr lang="en-US" altLang="zh-CN" sz="1600" b="1" cap="none" spc="0" dirty="0">
              <a:solidFill>
                <a:srgbClr val="FFFF00"/>
              </a:solidFill>
              <a:latin typeface="Calibri" panose="020F0502020204030204" pitchFamily="34" charset="0"/>
              <a:ea typeface="黑体" panose="02010609060101010101" pitchFamily="49" charset="-122"/>
              <a:cs typeface="+mn-cs"/>
            </a:endParaRPr>
          </a:p>
          <a:p>
            <a:pPr defTabSz="914400" fontAlgn="base">
              <a:lnSpc>
                <a:spcPts val="3000"/>
              </a:lnSpc>
              <a:spcAft>
                <a:spcPct val="0"/>
              </a:spcAft>
              <a:defRPr/>
            </a:pPr>
            <a:r>
              <a:rPr lang="zh-CN" altLang="zh-CN" sz="1600" b="1" cap="none" spc="0" dirty="0">
                <a:solidFill>
                  <a:prstClr val="white"/>
                </a:solidFill>
                <a:latin typeface="Calibri" panose="020F0502020204030204" pitchFamily="34" charset="0"/>
                <a:ea typeface="黑体" panose="02010609060101010101" pitchFamily="49" charset="-122"/>
                <a:cs typeface="+mn-cs"/>
              </a:rPr>
              <a:t>不得从事网络安全管理和网络运营关键岗位的工作；受到</a:t>
            </a:r>
            <a:r>
              <a:rPr lang="zh-CN" altLang="zh-CN" sz="1600" b="1" cap="none" spc="0" dirty="0">
                <a:solidFill>
                  <a:srgbClr val="FFFF00"/>
                </a:solidFill>
                <a:latin typeface="Calibri" panose="020F0502020204030204" pitchFamily="34" charset="0"/>
                <a:ea typeface="黑体" panose="02010609060101010101" pitchFamily="49" charset="-122"/>
                <a:cs typeface="+mn-cs"/>
              </a:rPr>
              <a:t>刑事处罚</a:t>
            </a:r>
            <a:r>
              <a:rPr lang="zh-CN" altLang="zh-CN" sz="1600" b="1" cap="none" spc="0" dirty="0">
                <a:solidFill>
                  <a:prstClr val="white"/>
                </a:solidFill>
                <a:latin typeface="Calibri" panose="020F0502020204030204" pitchFamily="34" charset="0"/>
                <a:ea typeface="黑体" panose="02010609060101010101" pitchFamily="49" charset="-122"/>
                <a:cs typeface="+mn-cs"/>
              </a:rPr>
              <a:t>的人员，</a:t>
            </a:r>
            <a:r>
              <a:rPr lang="zh-CN" altLang="zh-CN" sz="1600" b="1" cap="none" spc="0" dirty="0">
                <a:solidFill>
                  <a:srgbClr val="FFFF00"/>
                </a:solidFill>
                <a:latin typeface="Calibri" panose="020F0502020204030204" pitchFamily="34" charset="0"/>
                <a:ea typeface="黑体" panose="02010609060101010101" pitchFamily="49" charset="-122"/>
                <a:cs typeface="+mn-cs"/>
              </a:rPr>
              <a:t>终身</a:t>
            </a:r>
            <a:r>
              <a:rPr lang="zh-CN" altLang="zh-CN" sz="1600" b="1" cap="none" spc="0" dirty="0">
                <a:solidFill>
                  <a:prstClr val="white"/>
                </a:solidFill>
                <a:latin typeface="Calibri" panose="020F0502020204030204" pitchFamily="34" charset="0"/>
                <a:ea typeface="黑体" panose="02010609060101010101" pitchFamily="49" charset="-122"/>
                <a:cs typeface="+mn-cs"/>
              </a:rPr>
              <a:t>不得从</a:t>
            </a:r>
            <a:endParaRPr lang="en-US" altLang="zh-CN" sz="1600" b="1" cap="none" spc="0" dirty="0">
              <a:solidFill>
                <a:prstClr val="white"/>
              </a:solidFill>
              <a:latin typeface="Calibri" panose="020F0502020204030204" pitchFamily="34" charset="0"/>
              <a:ea typeface="黑体" panose="02010609060101010101" pitchFamily="49" charset="-122"/>
              <a:cs typeface="+mn-cs"/>
            </a:endParaRPr>
          </a:p>
          <a:p>
            <a:pPr defTabSz="914400" fontAlgn="base">
              <a:lnSpc>
                <a:spcPts val="3000"/>
              </a:lnSpc>
              <a:spcAft>
                <a:spcPct val="0"/>
              </a:spcAft>
              <a:defRPr/>
            </a:pPr>
            <a:r>
              <a:rPr lang="zh-CN" altLang="zh-CN" sz="1600" b="1" cap="none" spc="0" dirty="0">
                <a:solidFill>
                  <a:prstClr val="white"/>
                </a:solidFill>
                <a:latin typeface="Calibri" panose="020F0502020204030204" pitchFamily="34" charset="0"/>
                <a:ea typeface="黑体" panose="02010609060101010101" pitchFamily="49" charset="-122"/>
                <a:cs typeface="+mn-cs"/>
              </a:rPr>
              <a:t>事网络安全管理和网络运营关键岗位的工作。。</a:t>
            </a:r>
            <a:endParaRPr lang="zh-CN" altLang="en-US" sz="1600" b="1" cap="none" spc="0" dirty="0">
              <a:solidFill>
                <a:prstClr val="white"/>
              </a:solidFill>
              <a:latin typeface="Calibri" panose="020F0502020204030204" pitchFamily="34" charset="0"/>
              <a:ea typeface="黑体" panose="02010609060101010101" pitchFamily="49" charset="-122"/>
              <a:cs typeface="+mn-cs"/>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99456" y="2060848"/>
            <a:ext cx="9766653" cy="2664296"/>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a:lnSpc>
                <a:spcPts val="4800"/>
              </a:lnSpc>
            </a:pPr>
            <a:r>
              <a:rPr lang="zh-CN" altLang="en-US" sz="38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禁止性规定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事后性惩罚</a:t>
            </a:r>
            <a:endParaRPr lang="en-US" altLang="zh-CN" sz="3000" b="1" cap="none" spc="-150" dirty="0">
              <a:solidFill>
                <a:srgbClr val="FFFFFF"/>
              </a:solidFill>
              <a:latin typeface="黑体" panose="02010609060101010101" pitchFamily="49" charset="-122"/>
              <a:ea typeface="黑体" panose="02010609060101010101" pitchFamily="49" charset="-122"/>
            </a:endParaRPr>
          </a:p>
          <a:p>
            <a:pPr algn="ctr">
              <a:lnSpc>
                <a:spcPts val="4800"/>
              </a:lnSpc>
            </a:pPr>
            <a:r>
              <a:rPr lang="zh-CN" altLang="en-US" sz="3000" b="1" cap="none" spc="-150" dirty="0">
                <a:solidFill>
                  <a:srgbClr val="FFFFFF"/>
                </a:solidFill>
                <a:latin typeface="黑体" panose="02010609060101010101" pitchFamily="49" charset="-122"/>
                <a:ea typeface="黑体" panose="02010609060101010101" pitchFamily="49" charset="-122"/>
              </a:rPr>
              <a:t>刑事处罚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治安处罚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从业禁止</a:t>
            </a:r>
            <a:endParaRPr lang="en-US" altLang="zh-CN" sz="3000" b="1" cap="none" spc="-150" dirty="0">
              <a:solidFill>
                <a:srgbClr val="FFFFFF"/>
              </a:solidFill>
              <a:latin typeface="黑体" panose="02010609060101010101" pitchFamily="49" charset="-122"/>
              <a:ea typeface="黑体" panose="02010609060101010101" pitchFamily="49" charset="-122"/>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5" y="1916832"/>
            <a:ext cx="10080639" cy="3312368"/>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fontAlgn="base">
              <a:lnSpc>
                <a:spcPts val="3000"/>
              </a:lnSpc>
              <a:spcAft>
                <a:spcPct val="0"/>
              </a:spcAft>
              <a:defRPr/>
            </a:pP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3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遵从法律框架、规范技术手段</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3000"/>
              </a:lnSpc>
              <a:spcAft>
                <a:spcPct val="0"/>
              </a:spcAft>
              <a:defRPr/>
            </a:pP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真爱必然克制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844824"/>
            <a:ext cx="10080639" cy="3312368"/>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fontAlgn="base">
              <a:lnSpc>
                <a:spcPts val="3000"/>
              </a:lnSpc>
              <a:spcAft>
                <a:spcPct val="0"/>
              </a:spcAft>
              <a:defRPr/>
            </a:pPr>
            <a:r>
              <a:rPr lang="zh-CN" altLang="en-US" sz="2000" b="1" cap="none" spc="0" dirty="0">
                <a:solidFill>
                  <a:prstClr val="white"/>
                </a:solidFill>
                <a:latin typeface="Calibri" panose="020F0502020204030204" pitchFamily="34" charset="0"/>
                <a:ea typeface="黑体" panose="02010609060101010101" pitchFamily="49" charset="-122"/>
                <a:cs typeface="+mn-cs"/>
              </a:rPr>
              <a:t>恶意黑客</a:t>
            </a:r>
            <a:r>
              <a:rPr lang="zh-CN" altLang="en-US" sz="2000" b="1" cap="none" spc="0" dirty="0">
                <a:solidFill>
                  <a:prstClr val="white"/>
                </a:solidFill>
                <a:latin typeface="Calibri" panose="020F0502020204030204" pitchFamily="34" charset="0"/>
                <a:ea typeface="黑体" panose="02010609060101010101" pitchFamily="49" charset="-122"/>
              </a:rPr>
              <a:t>Ｘ</a:t>
            </a:r>
            <a:r>
              <a:rPr lang="zh-CN" altLang="en-US" sz="2000" b="1" cap="none" spc="0" dirty="0">
                <a:solidFill>
                  <a:prstClr val="white"/>
                </a:solidFill>
                <a:latin typeface="Calibri" panose="020F0502020204030204" pitchFamily="34" charset="0"/>
                <a:ea typeface="黑体" panose="02010609060101010101" pitchFamily="49" charset="-122"/>
                <a:cs typeface="+mn-cs"/>
              </a:rPr>
              <a:t>　　　逃避打击Ｘ</a:t>
            </a:r>
            <a:endParaRPr lang="en-US" altLang="zh-CN" sz="20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3000"/>
              </a:lnSpc>
              <a:spcAft>
                <a:spcPct val="0"/>
              </a:spcAft>
              <a:defRPr/>
            </a:pPr>
            <a:endParaRPr lang="en-US" altLang="zh-CN" sz="20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3000"/>
              </a:lnSpc>
              <a:spcAft>
                <a:spcPct val="0"/>
              </a:spcAft>
              <a:defRPr/>
            </a:pPr>
            <a:r>
              <a:rPr lang="zh-CN" altLang="en-US" sz="2000" b="1" cap="none" spc="0" dirty="0">
                <a:solidFill>
                  <a:prstClr val="white"/>
                </a:solidFill>
                <a:latin typeface="Calibri" panose="020F0502020204030204" pitchFamily="34" charset="0"/>
                <a:ea typeface="黑体" panose="02010609060101010101" pitchFamily="49" charset="-122"/>
                <a:cs typeface="+mn-cs"/>
              </a:rPr>
              <a:t>以安全测试为目的所实施的漏洞挖掘有一定的合法行为空间</a:t>
            </a:r>
            <a:r>
              <a:rPr lang="zh-CN" altLang="en-US" sz="2000" b="1" cap="none" spc="0" dirty="0">
                <a:solidFill>
                  <a:prstClr val="white"/>
                </a:solidFill>
                <a:latin typeface="Calibri" panose="020F0502020204030204" pitchFamily="34" charset="0"/>
                <a:ea typeface="黑体" panose="02010609060101010101" pitchFamily="49" charset="-122"/>
                <a:cs typeface="+mn-cs"/>
                <a:sym typeface="Symbol" panose="05050102010706020507"/>
              </a:rPr>
              <a:t></a:t>
            </a:r>
            <a:endParaRPr lang="zh-CN" altLang="zh-CN" sz="2000" b="1" cap="none" spc="0" dirty="0">
              <a:solidFill>
                <a:prstClr val="white"/>
              </a:solidFill>
              <a:latin typeface="Calibri" panose="020F0502020204030204" pitchFamily="34" charset="0"/>
              <a:ea typeface="黑体" panose="02010609060101010101" pitchFamily="49" charset="-122"/>
              <a:cs typeface="+mn-cs"/>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真爱必然克制</a:t>
            </a:r>
          </a:p>
        </p:txBody>
      </p:sp>
      <p:sp>
        <p:nvSpPr>
          <p:cNvPr id="6" name="矩形 5"/>
          <p:cNvSpPr/>
          <p:nvPr/>
        </p:nvSpPr>
        <p:spPr>
          <a:xfrm>
            <a:off x="5443581" y="3356992"/>
            <a:ext cx="184666" cy="923330"/>
          </a:xfrm>
          <a:prstGeom prst="rect">
            <a:avLst/>
          </a:prstGeom>
          <a:noFill/>
        </p:spPr>
        <p:txBody>
          <a:bodyPr wrap="none" lIns="91440" tIns="45720" rIns="91440" bIns="45720">
            <a:spAutoFit/>
          </a:bodyPr>
          <a:lstStyle/>
          <a:p>
            <a:pPr algn="ctr"/>
            <a:endParaRPr lang="zh-CN" alt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844824"/>
            <a:ext cx="10080639" cy="3312368"/>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fontAlgn="base">
              <a:lnSpc>
                <a:spcPts val="3000"/>
              </a:lnSpc>
              <a:spcAft>
                <a:spcPct val="0"/>
              </a:spcAft>
              <a:defRPr/>
            </a:pPr>
            <a:r>
              <a:rPr lang="en-US" altLang="zh-CN" sz="2400" b="1" cap="small" spc="0" dirty="0">
                <a:solidFill>
                  <a:prstClr val="white"/>
                </a:solidFill>
                <a:latin typeface="Calibri" panose="020F0502020204030204" pitchFamily="34" charset="0"/>
                <a:ea typeface="黑体" panose="02010609060101010101" pitchFamily="49" charset="-122"/>
                <a:cs typeface="+mn-cs"/>
              </a:rPr>
              <a:t>《</a:t>
            </a:r>
            <a:r>
              <a:rPr lang="zh-CN" altLang="en-US" sz="2400" b="1" cap="small" spc="0" dirty="0">
                <a:solidFill>
                  <a:prstClr val="white"/>
                </a:solidFill>
                <a:latin typeface="Calibri" panose="020F0502020204030204" pitchFamily="34" charset="0"/>
                <a:ea typeface="黑体" panose="02010609060101010101" pitchFamily="49" charset="-122"/>
                <a:cs typeface="+mn-cs"/>
              </a:rPr>
              <a:t>网络安全法</a:t>
            </a:r>
            <a:r>
              <a:rPr lang="en-US" altLang="zh-CN" sz="2400" b="1" cap="small" spc="0" dirty="0">
                <a:solidFill>
                  <a:prstClr val="white"/>
                </a:solidFill>
                <a:latin typeface="Calibri" panose="020F0502020204030204" pitchFamily="34" charset="0"/>
                <a:ea typeface="黑体" panose="02010609060101010101" pitchFamily="49" charset="-122"/>
                <a:cs typeface="+mn-cs"/>
              </a:rPr>
              <a:t>》</a:t>
            </a:r>
          </a:p>
          <a:p>
            <a:pPr algn="ctr" defTabSz="914400" fontAlgn="base">
              <a:lnSpc>
                <a:spcPts val="3000"/>
              </a:lnSpc>
              <a:spcAft>
                <a:spcPct val="0"/>
              </a:spcAft>
              <a:defRPr/>
            </a:pPr>
            <a:endParaRPr lang="en-US" altLang="zh-CN" sz="2400" b="1" cap="small" spc="0" dirty="0">
              <a:solidFill>
                <a:prstClr val="white"/>
              </a:solidFill>
              <a:latin typeface="Calibri" panose="020F0502020204030204" pitchFamily="34" charset="0"/>
              <a:ea typeface="黑体" panose="02010609060101010101" pitchFamily="49" charset="-122"/>
              <a:cs typeface="+mn-cs"/>
            </a:endParaRPr>
          </a:p>
          <a:p>
            <a:pPr defTabSz="914400" fontAlgn="base">
              <a:lnSpc>
                <a:spcPts val="3000"/>
              </a:lnSpc>
              <a:spcAft>
                <a:spcPct val="0"/>
              </a:spcAft>
              <a:defRPr/>
            </a:pPr>
            <a:r>
              <a:rPr lang="zh-CN" altLang="zh-CN" sz="1800" b="1" cap="none" spc="0" dirty="0">
                <a:solidFill>
                  <a:prstClr val="white"/>
                </a:solidFill>
                <a:latin typeface="Calibri" panose="020F0502020204030204" pitchFamily="34" charset="0"/>
                <a:ea typeface="黑体" panose="02010609060101010101" pitchFamily="49" charset="-122"/>
                <a:cs typeface="+mn-cs"/>
              </a:rPr>
              <a:t>第二十六条</a:t>
            </a:r>
            <a:r>
              <a:rPr lang="en-US" altLang="zh-CN" sz="1800" b="1" cap="none" spc="0" dirty="0">
                <a:solidFill>
                  <a:prstClr val="white"/>
                </a:solidFill>
                <a:latin typeface="Calibri" panose="020F0502020204030204" pitchFamily="34" charset="0"/>
                <a:ea typeface="黑体" panose="02010609060101010101" pitchFamily="49" charset="-122"/>
                <a:cs typeface="+mn-cs"/>
              </a:rPr>
              <a:t>  </a:t>
            </a:r>
            <a:r>
              <a:rPr lang="zh-CN" altLang="zh-CN" sz="1800" b="1" cap="none" spc="0" dirty="0">
                <a:solidFill>
                  <a:prstClr val="white"/>
                </a:solidFill>
                <a:latin typeface="Calibri" panose="020F0502020204030204" pitchFamily="34" charset="0"/>
                <a:ea typeface="黑体" panose="02010609060101010101" pitchFamily="49" charset="-122"/>
                <a:cs typeface="+mn-cs"/>
              </a:rPr>
              <a:t>开展网络安全认证、检测、风险评估等活动，向社会发布系统漏洞、计算机</a:t>
            </a:r>
            <a:endParaRPr lang="en-US" altLang="zh-CN" sz="1800" b="1" cap="none" spc="0" dirty="0">
              <a:solidFill>
                <a:prstClr val="white"/>
              </a:solidFill>
              <a:latin typeface="Calibri" panose="020F0502020204030204" pitchFamily="34" charset="0"/>
              <a:ea typeface="黑体" panose="02010609060101010101" pitchFamily="49" charset="-122"/>
              <a:cs typeface="+mn-cs"/>
            </a:endParaRPr>
          </a:p>
          <a:p>
            <a:pPr defTabSz="914400" fontAlgn="base">
              <a:lnSpc>
                <a:spcPts val="3000"/>
              </a:lnSpc>
              <a:spcAft>
                <a:spcPct val="0"/>
              </a:spcAft>
              <a:defRPr/>
            </a:pPr>
            <a:r>
              <a:rPr lang="zh-CN" altLang="zh-CN" sz="1800" b="1" cap="none" spc="0" dirty="0">
                <a:solidFill>
                  <a:prstClr val="white"/>
                </a:solidFill>
                <a:latin typeface="Calibri" panose="020F0502020204030204" pitchFamily="34" charset="0"/>
                <a:ea typeface="黑体" panose="02010609060101010101" pitchFamily="49" charset="-122"/>
                <a:cs typeface="+mn-cs"/>
              </a:rPr>
              <a:t>病毒、网络攻击、网络侵入等网络安全信息，应当遵守国家有关规定。</a:t>
            </a: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真爱必然克制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844824"/>
            <a:ext cx="10080639" cy="3312368"/>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fontAlgn="base">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法律法规要加强学习</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圈子里交友要谨慎</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fontAlgn="base">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技术操作要规范</a:t>
            </a: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一些建议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2348880"/>
            <a:ext cx="10080639" cy="2880320"/>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nSpc>
                <a:spcPts val="4800"/>
              </a:lnSpc>
            </a:pPr>
            <a:r>
              <a:rPr lang="zh-CN" altLang="en-US" sz="3000" b="1" cap="none" spc="-150" dirty="0">
                <a:solidFill>
                  <a:srgbClr val="FFFFFF"/>
                </a:solidFill>
                <a:latin typeface="黑体" panose="02010609060101010101" pitchFamily="49" charset="-122"/>
                <a:ea typeface="黑体" panose="02010609060101010101" pitchFamily="49" charset="-122"/>
              </a:rPr>
              <a:t>犯罪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刑事处罚：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刑  法</a:t>
            </a:r>
            <a:r>
              <a:rPr lang="en-US" altLang="zh-CN" sz="3000" b="1" cap="none" spc="-150" dirty="0">
                <a:solidFill>
                  <a:srgbClr val="FFFFFF"/>
                </a:solidFill>
                <a:latin typeface="黑体" panose="02010609060101010101" pitchFamily="49" charset="-122"/>
                <a:ea typeface="黑体" panose="02010609060101010101" pitchFamily="49" charset="-122"/>
              </a:rPr>
              <a:t>》</a:t>
            </a:r>
          </a:p>
          <a:p>
            <a:pPr>
              <a:lnSpc>
                <a:spcPts val="4800"/>
              </a:lnSpc>
            </a:pPr>
            <a:r>
              <a:rPr lang="zh-CN" altLang="en-US" sz="3000" b="1" cap="none" spc="-150" dirty="0">
                <a:solidFill>
                  <a:srgbClr val="FFFFFF"/>
                </a:solidFill>
                <a:latin typeface="黑体" panose="02010609060101010101" pitchFamily="49" charset="-122"/>
                <a:ea typeface="黑体" panose="02010609060101010101" pitchFamily="49" charset="-122"/>
              </a:rPr>
              <a:t>违法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治安处罚：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治安管理处罚法</a:t>
            </a:r>
            <a:r>
              <a:rPr lang="en-US" altLang="zh-CN" sz="3000" b="1" cap="none" spc="-150" dirty="0">
                <a:solidFill>
                  <a:srgbClr val="FFFFFF"/>
                </a:solidFill>
                <a:latin typeface="黑体" panose="02010609060101010101" pitchFamily="49" charset="-122"/>
                <a:ea typeface="黑体" panose="02010609060101010101" pitchFamily="49" charset="-122"/>
              </a:rPr>
              <a:t>》</a:t>
            </a:r>
          </a:p>
          <a:p>
            <a:pPr>
              <a:lnSpc>
                <a:spcPts val="4800"/>
              </a:lnSpc>
            </a:pPr>
            <a:r>
              <a:rPr lang="zh-CN" altLang="en-US" sz="3000" b="1" cap="none" spc="-150" dirty="0">
                <a:solidFill>
                  <a:srgbClr val="FFFFFF"/>
                </a:solidFill>
                <a:latin typeface="黑体" panose="02010609060101010101" pitchFamily="49" charset="-122"/>
                <a:ea typeface="黑体" panose="02010609060101010101" pitchFamily="49" charset="-122"/>
              </a:rPr>
              <a:t>处分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从业禁止：</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网 络 安 全 法</a:t>
            </a:r>
            <a:r>
              <a:rPr lang="en-US" altLang="zh-CN" sz="3000" b="1" cap="none" spc="-150" dirty="0">
                <a:solidFill>
                  <a:srgbClr val="FFFFFF"/>
                </a:solidFill>
                <a:latin typeface="黑体" panose="02010609060101010101" pitchFamily="49" charset="-122"/>
                <a:ea typeface="黑体" panose="02010609060101010101" pitchFamily="49" charset="-122"/>
              </a:rPr>
              <a:t>》</a:t>
            </a: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中国与网络安全的相关法律法规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11363"/>
            <a:ext cx="9144000" cy="2387600"/>
          </a:xfrm>
        </p:spPr>
        <p:txBody>
          <a:bodyPr rtlCol="0">
            <a:normAutofit/>
          </a:bodyPr>
          <a:lstStyle/>
          <a:p>
            <a:pPr eaLnBrk="1" fontAlgn="auto" hangingPunct="1">
              <a:spcAft>
                <a:spcPts val="0"/>
              </a:spcAft>
              <a:defRPr/>
            </a:pPr>
            <a:r>
              <a:rPr lang="en-US" altLang="zh-CN" sz="8000" b="1" dirty="0">
                <a:solidFill>
                  <a:srgbClr val="FA9A60"/>
                </a:solidFill>
                <a:latin typeface="+mj-ea"/>
              </a:rPr>
              <a:t>THANK YOU</a:t>
            </a:r>
            <a:r>
              <a:rPr lang="en-US" altLang="zh-CN" sz="9600" b="1" dirty="0"/>
              <a:t> </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64704"/>
            <a:ext cx="10972800" cy="652934"/>
          </a:xfrm>
        </p:spPr>
        <p:txBody>
          <a:bodyPr>
            <a:normAutofit fontScale="90000"/>
          </a:bodyPr>
          <a:lstStyle/>
          <a:p>
            <a:pPr algn="l"/>
            <a:br>
              <a:rPr lang="en-US" altLang="zh-CN" b="1" dirty="0">
                <a:solidFill>
                  <a:srgbClr val="00B0F0"/>
                </a:solidFill>
                <a:latin typeface="黑体" panose="02010609060101010101" pitchFamily="49" charset="-122"/>
                <a:ea typeface="黑体" panose="02010609060101010101" pitchFamily="49" charset="-122"/>
              </a:rPr>
            </a:br>
            <a:r>
              <a:rPr lang="en-US" altLang="zh-CN" sz="3100" b="1" dirty="0">
                <a:solidFill>
                  <a:srgbClr val="00B0F0"/>
                </a:solidFill>
                <a:latin typeface="黑体" panose="02010609060101010101" pitchFamily="49" charset="-122"/>
                <a:ea typeface="黑体" panose="02010609060101010101" pitchFamily="49" charset="-122"/>
              </a:rPr>
              <a:t>《</a:t>
            </a:r>
            <a:r>
              <a:rPr lang="zh-CN" altLang="en-US" sz="3100" b="1" dirty="0">
                <a:solidFill>
                  <a:srgbClr val="00B0F0"/>
                </a:solidFill>
                <a:latin typeface="黑体" panose="02010609060101010101" pitchFamily="49" charset="-122"/>
                <a:ea typeface="黑体" panose="02010609060101010101" pitchFamily="49" charset="-122"/>
              </a:rPr>
              <a:t>刑法</a:t>
            </a:r>
            <a:r>
              <a:rPr lang="en-US" altLang="zh-CN" sz="3100" b="1" dirty="0">
                <a:solidFill>
                  <a:srgbClr val="00B0F0"/>
                </a:solidFill>
                <a:latin typeface="黑体" panose="02010609060101010101" pitchFamily="49" charset="-122"/>
                <a:ea typeface="黑体" panose="02010609060101010101" pitchFamily="49" charset="-122"/>
              </a:rPr>
              <a:t>》</a:t>
            </a:r>
            <a:r>
              <a:rPr lang="zh-CN" altLang="en-US" sz="3100" b="1" dirty="0">
                <a:solidFill>
                  <a:srgbClr val="00B0F0"/>
                </a:solidFill>
                <a:latin typeface="黑体" panose="02010609060101010101" pitchFamily="49" charset="-122"/>
                <a:ea typeface="黑体" panose="02010609060101010101" pitchFamily="49" charset="-122"/>
              </a:rPr>
              <a:t>第</a:t>
            </a:r>
            <a:r>
              <a:rPr lang="en-US" altLang="zh-CN" sz="3100" b="1" dirty="0">
                <a:solidFill>
                  <a:srgbClr val="00B0F0"/>
                </a:solidFill>
                <a:latin typeface="黑体" panose="02010609060101010101" pitchFamily="49" charset="-122"/>
                <a:ea typeface="黑体" panose="02010609060101010101" pitchFamily="49" charset="-122"/>
              </a:rPr>
              <a:t>285</a:t>
            </a:r>
            <a:r>
              <a:rPr lang="zh-CN" altLang="en-US" sz="3100" b="1" dirty="0">
                <a:solidFill>
                  <a:srgbClr val="00B0F0"/>
                </a:solidFill>
                <a:latin typeface="黑体" panose="02010609060101010101" pitchFamily="49" charset="-122"/>
                <a:ea typeface="黑体" panose="02010609060101010101" pitchFamily="49" charset="-122"/>
              </a:rPr>
              <a:t>、</a:t>
            </a:r>
            <a:r>
              <a:rPr lang="en-US" altLang="zh-CN" sz="3100" b="1" dirty="0">
                <a:solidFill>
                  <a:srgbClr val="00B0F0"/>
                </a:solidFill>
                <a:latin typeface="黑体" panose="02010609060101010101" pitchFamily="49" charset="-122"/>
                <a:ea typeface="黑体" panose="02010609060101010101" pitchFamily="49" charset="-122"/>
              </a:rPr>
              <a:t>286</a:t>
            </a:r>
            <a:r>
              <a:rPr lang="zh-CN" altLang="en-US" sz="3100" b="1" dirty="0">
                <a:solidFill>
                  <a:srgbClr val="00B0F0"/>
                </a:solidFill>
                <a:latin typeface="黑体" panose="02010609060101010101" pitchFamily="49" charset="-122"/>
                <a:ea typeface="黑体" panose="02010609060101010101" pitchFamily="49" charset="-122"/>
              </a:rPr>
              <a:t>条主要罪名</a:t>
            </a:r>
            <a:br>
              <a:rPr lang="zh-CN" altLang="en-US" sz="3100" b="1" dirty="0">
                <a:solidFill>
                  <a:srgbClr val="00B0F0"/>
                </a:solidFill>
                <a:latin typeface="黑体" panose="02010609060101010101" pitchFamily="49" charset="-122"/>
                <a:ea typeface="黑体" panose="02010609060101010101" pitchFamily="49" charset="-122"/>
              </a:rPr>
            </a:br>
            <a:endParaRPr lang="zh-CN" altLang="en-US" sz="3100" b="1" dirty="0">
              <a:solidFill>
                <a:srgbClr val="00B0F0"/>
              </a:solidFill>
              <a:latin typeface="黑体" panose="02010609060101010101" pitchFamily="49" charset="-122"/>
              <a:ea typeface="黑体" panose="02010609060101010101" pitchFamily="49" charset="-122"/>
            </a:endParaRPr>
          </a:p>
        </p:txBody>
      </p:sp>
      <p:sp>
        <p:nvSpPr>
          <p:cNvPr id="21" name="线形标注 3(带边框和强调线) 20"/>
          <p:cNvSpPr/>
          <p:nvPr/>
        </p:nvSpPr>
        <p:spPr>
          <a:xfrm>
            <a:off x="623392" y="516648"/>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
        <p:nvSpPr>
          <p:cNvPr id="23" name="Freeform 6"/>
          <p:cNvSpPr/>
          <p:nvPr/>
        </p:nvSpPr>
        <p:spPr bwMode="auto">
          <a:xfrm>
            <a:off x="6089419" y="1313632"/>
            <a:ext cx="2802812" cy="2020291"/>
          </a:xfrm>
          <a:custGeom>
            <a:avLst/>
            <a:gdLst>
              <a:gd name="T0" fmla="*/ 988 w 1715"/>
              <a:gd name="T1" fmla="*/ 1715 h 1715"/>
              <a:gd name="T2" fmla="*/ 0 w 1715"/>
              <a:gd name="T3" fmla="*/ 1715 h 1715"/>
              <a:gd name="T4" fmla="*/ 0 w 1715"/>
              <a:gd name="T5" fmla="*/ 727 h 1715"/>
              <a:gd name="T6" fmla="*/ 727 w 1715"/>
              <a:gd name="T7" fmla="*/ 0 h 1715"/>
              <a:gd name="T8" fmla="*/ 1715 w 1715"/>
              <a:gd name="T9" fmla="*/ 986 h 1715"/>
              <a:gd name="T10" fmla="*/ 988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988" y="1715"/>
                </a:moveTo>
                <a:lnTo>
                  <a:pt x="0" y="1715"/>
                </a:lnTo>
                <a:lnTo>
                  <a:pt x="0" y="727"/>
                </a:lnTo>
                <a:lnTo>
                  <a:pt x="727" y="0"/>
                </a:lnTo>
                <a:lnTo>
                  <a:pt x="1715" y="986"/>
                </a:lnTo>
                <a:lnTo>
                  <a:pt x="988" y="1715"/>
                </a:lnTo>
              </a:path>
            </a:pathLst>
          </a:custGeom>
          <a:noFill/>
          <a:ln>
            <a:noFill/>
          </a:ln>
        </p:spPr>
        <p:txBody>
          <a:bodyPr vert="horz" wrap="square" lIns="91440" tIns="45720" rIns="91440" bIns="45720" numCol="1" anchor="t" anchorCtr="0" compatLnSpc="1"/>
          <a:lstStyle/>
          <a:p>
            <a:endParaRPr lang="zh-CN" altLang="en-US"/>
          </a:p>
        </p:txBody>
      </p:sp>
      <p:sp>
        <p:nvSpPr>
          <p:cNvPr id="27" name="Freeform 10"/>
          <p:cNvSpPr/>
          <p:nvPr/>
        </p:nvSpPr>
        <p:spPr bwMode="auto">
          <a:xfrm>
            <a:off x="6087303" y="4041871"/>
            <a:ext cx="2793007" cy="2013223"/>
          </a:xfrm>
          <a:custGeom>
            <a:avLst/>
            <a:gdLst>
              <a:gd name="T0" fmla="*/ 0 w 1709"/>
              <a:gd name="T1" fmla="*/ 986 h 1709"/>
              <a:gd name="T2" fmla="*/ 0 w 1709"/>
              <a:gd name="T3" fmla="*/ 0 h 1709"/>
              <a:gd name="T4" fmla="*/ 987 w 1709"/>
              <a:gd name="T5" fmla="*/ 0 h 1709"/>
              <a:gd name="T6" fmla="*/ 1709 w 1709"/>
              <a:gd name="T7" fmla="*/ 722 h 1709"/>
              <a:gd name="T8" fmla="*/ 721 w 1709"/>
              <a:gd name="T9" fmla="*/ 1709 h 1709"/>
              <a:gd name="T10" fmla="*/ 0 w 1709"/>
              <a:gd name="T11" fmla="*/ 986 h 1709"/>
            </a:gdLst>
            <a:ahLst/>
            <a:cxnLst>
              <a:cxn ang="0">
                <a:pos x="T0" y="T1"/>
              </a:cxn>
              <a:cxn ang="0">
                <a:pos x="T2" y="T3"/>
              </a:cxn>
              <a:cxn ang="0">
                <a:pos x="T4" y="T5"/>
              </a:cxn>
              <a:cxn ang="0">
                <a:pos x="T6" y="T7"/>
              </a:cxn>
              <a:cxn ang="0">
                <a:pos x="T8" y="T9"/>
              </a:cxn>
              <a:cxn ang="0">
                <a:pos x="T10" y="T11"/>
              </a:cxn>
            </a:cxnLst>
            <a:rect l="0" t="0" r="r" b="b"/>
            <a:pathLst>
              <a:path w="1709" h="1709">
                <a:moveTo>
                  <a:pt x="0" y="986"/>
                </a:moveTo>
                <a:lnTo>
                  <a:pt x="0" y="0"/>
                </a:lnTo>
                <a:lnTo>
                  <a:pt x="987" y="0"/>
                </a:lnTo>
                <a:lnTo>
                  <a:pt x="1709" y="722"/>
                </a:lnTo>
                <a:lnTo>
                  <a:pt x="721" y="1709"/>
                </a:lnTo>
                <a:lnTo>
                  <a:pt x="0" y="986"/>
                </a:lnTo>
              </a:path>
            </a:pathLst>
          </a:custGeom>
          <a:noFill/>
          <a:ln>
            <a:noFill/>
          </a:ln>
        </p:spPr>
        <p:txBody>
          <a:bodyPr vert="horz" wrap="square" lIns="91440" tIns="45720" rIns="91440" bIns="45720" numCol="1" anchor="t" anchorCtr="0" compatLnSpc="1"/>
          <a:lstStyle/>
          <a:p>
            <a:endParaRPr lang="zh-CN" altLang="en-US"/>
          </a:p>
        </p:txBody>
      </p:sp>
      <p:sp>
        <p:nvSpPr>
          <p:cNvPr id="34" name="Freeform 21"/>
          <p:cNvSpPr/>
          <p:nvPr/>
        </p:nvSpPr>
        <p:spPr bwMode="auto">
          <a:xfrm>
            <a:off x="6779453" y="6334221"/>
            <a:ext cx="60959" cy="45719"/>
          </a:xfrm>
          <a:custGeom>
            <a:avLst/>
            <a:gdLst>
              <a:gd name="T0" fmla="*/ 15 w 19"/>
              <a:gd name="T1" fmla="*/ 15 h 19"/>
              <a:gd name="T2" fmla="*/ 15 w 19"/>
              <a:gd name="T3" fmla="*/ 3 h 19"/>
              <a:gd name="T4" fmla="*/ 3 w 19"/>
              <a:gd name="T5" fmla="*/ 3 h 19"/>
              <a:gd name="T6" fmla="*/ 3 w 19"/>
              <a:gd name="T7" fmla="*/ 15 h 19"/>
              <a:gd name="T8" fmla="*/ 15 w 19"/>
              <a:gd name="T9" fmla="*/ 15 h 19"/>
            </a:gdLst>
            <a:ahLst/>
            <a:cxnLst>
              <a:cxn ang="0">
                <a:pos x="T0" y="T1"/>
              </a:cxn>
              <a:cxn ang="0">
                <a:pos x="T2" y="T3"/>
              </a:cxn>
              <a:cxn ang="0">
                <a:pos x="T4" y="T5"/>
              </a:cxn>
              <a:cxn ang="0">
                <a:pos x="T6" y="T7"/>
              </a:cxn>
              <a:cxn ang="0">
                <a:pos x="T8" y="T9"/>
              </a:cxn>
            </a:cxnLst>
            <a:rect l="0" t="0" r="r" b="b"/>
            <a:pathLst>
              <a:path w="19" h="19">
                <a:moveTo>
                  <a:pt x="15" y="15"/>
                </a:moveTo>
                <a:cubicBezTo>
                  <a:pt x="19" y="12"/>
                  <a:pt x="19" y="6"/>
                  <a:pt x="15" y="3"/>
                </a:cubicBezTo>
                <a:cubicBezTo>
                  <a:pt x="12" y="0"/>
                  <a:pt x="7" y="0"/>
                  <a:pt x="3" y="3"/>
                </a:cubicBezTo>
                <a:cubicBezTo>
                  <a:pt x="0" y="6"/>
                  <a:pt x="0" y="12"/>
                  <a:pt x="3" y="15"/>
                </a:cubicBezTo>
                <a:cubicBezTo>
                  <a:pt x="7" y="19"/>
                  <a:pt x="12" y="19"/>
                  <a:pt x="15" y="15"/>
                </a:cubicBezTo>
                <a:close/>
              </a:path>
            </a:pathLst>
          </a:custGeom>
          <a:solidFill>
            <a:srgbClr val="908B7E"/>
          </a:solidFill>
          <a:ln>
            <a:noFill/>
          </a:ln>
        </p:spPr>
        <p:txBody>
          <a:bodyPr vert="horz" wrap="square" lIns="91440" tIns="45720" rIns="91440" bIns="45720" numCol="1" anchor="t" anchorCtr="0" compatLnSpc="1"/>
          <a:lstStyle/>
          <a:p>
            <a:endParaRPr lang="zh-CN" altLang="en-US"/>
          </a:p>
        </p:txBody>
      </p:sp>
      <p:sp>
        <p:nvSpPr>
          <p:cNvPr id="81" name="Freeform 8"/>
          <p:cNvSpPr/>
          <p:nvPr/>
        </p:nvSpPr>
        <p:spPr bwMode="auto">
          <a:xfrm>
            <a:off x="2986049" y="5408515"/>
            <a:ext cx="6088043" cy="950897"/>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F1891A"/>
          </a:solidFill>
          <a:ln>
            <a:noFill/>
          </a:ln>
        </p:spPr>
        <p:txBody>
          <a:bodyPr vert="horz" wrap="square" lIns="91440" tIns="45720" rIns="91440" bIns="45720" numCol="1" anchor="t" anchorCtr="0" compatLnSpc="1"/>
          <a:lstStyle/>
          <a:p>
            <a:endParaRPr lang="zh-CN" altLang="en-US"/>
          </a:p>
        </p:txBody>
      </p:sp>
      <p:sp>
        <p:nvSpPr>
          <p:cNvPr id="82" name="Freeform 7"/>
          <p:cNvSpPr/>
          <p:nvPr/>
        </p:nvSpPr>
        <p:spPr bwMode="auto">
          <a:xfrm>
            <a:off x="2986049" y="4167739"/>
            <a:ext cx="6088043" cy="949168"/>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76A42D"/>
          </a:solidFill>
          <a:ln>
            <a:noFill/>
          </a:ln>
        </p:spPr>
        <p:txBody>
          <a:bodyPr vert="horz" wrap="square" lIns="91440" tIns="45720" rIns="91440" bIns="45720" numCol="1" anchor="t" anchorCtr="0" compatLnSpc="1"/>
          <a:lstStyle/>
          <a:p>
            <a:endParaRPr lang="zh-CN" altLang="en-US"/>
          </a:p>
        </p:txBody>
      </p:sp>
      <p:sp>
        <p:nvSpPr>
          <p:cNvPr id="83" name="Freeform 6"/>
          <p:cNvSpPr/>
          <p:nvPr/>
        </p:nvSpPr>
        <p:spPr bwMode="auto">
          <a:xfrm>
            <a:off x="2986049" y="2926963"/>
            <a:ext cx="6088043" cy="949168"/>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20A0D5"/>
          </a:solidFill>
          <a:ln>
            <a:noFill/>
          </a:ln>
        </p:spPr>
        <p:txBody>
          <a:bodyPr vert="horz" wrap="square" lIns="91440" tIns="45720" rIns="91440" bIns="45720" numCol="1" anchor="t" anchorCtr="0" compatLnSpc="1"/>
          <a:lstStyle/>
          <a:p>
            <a:endParaRPr lang="zh-CN" altLang="en-US"/>
          </a:p>
        </p:txBody>
      </p:sp>
      <p:sp>
        <p:nvSpPr>
          <p:cNvPr id="84" name="Freeform 5"/>
          <p:cNvSpPr/>
          <p:nvPr/>
        </p:nvSpPr>
        <p:spPr bwMode="auto">
          <a:xfrm>
            <a:off x="2986049" y="1686187"/>
            <a:ext cx="6088043" cy="949168"/>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8F7EB9"/>
          </a:solidFill>
          <a:ln>
            <a:noFill/>
          </a:ln>
        </p:spPr>
        <p:txBody>
          <a:bodyPr vert="horz" wrap="square" lIns="91440" tIns="45720" rIns="91440" bIns="45720" numCol="1" anchor="t" anchorCtr="0" compatLnSpc="1"/>
          <a:lstStyle/>
          <a:p>
            <a:endParaRPr lang="zh-CN" altLang="en-US"/>
          </a:p>
        </p:txBody>
      </p:sp>
      <p:pic>
        <p:nvPicPr>
          <p:cNvPr id="85" name="图片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480" y="1484785"/>
            <a:ext cx="6825600" cy="1491293"/>
          </a:xfrm>
          <a:prstGeom prst="rect">
            <a:avLst/>
          </a:prstGeom>
        </p:spPr>
      </p:pic>
      <p:pic>
        <p:nvPicPr>
          <p:cNvPr id="86" name="图片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480" y="2727148"/>
            <a:ext cx="6825600" cy="1491293"/>
          </a:xfrm>
          <a:prstGeom prst="rect">
            <a:avLst/>
          </a:prstGeom>
        </p:spPr>
      </p:pic>
      <p:pic>
        <p:nvPicPr>
          <p:cNvPr id="87" name="图片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480" y="3969511"/>
            <a:ext cx="6825600" cy="1491293"/>
          </a:xfrm>
          <a:prstGeom prst="rect">
            <a:avLst/>
          </a:prstGeom>
        </p:spPr>
      </p:pic>
      <p:pic>
        <p:nvPicPr>
          <p:cNvPr id="88" name="图片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480" y="5211873"/>
            <a:ext cx="6825600" cy="1491293"/>
          </a:xfrm>
          <a:prstGeom prst="rect">
            <a:avLst/>
          </a:prstGeom>
        </p:spPr>
      </p:pic>
      <p:grpSp>
        <p:nvGrpSpPr>
          <p:cNvPr id="89" name="组合 88"/>
          <p:cNvGrpSpPr/>
          <p:nvPr/>
        </p:nvGrpSpPr>
        <p:grpSpPr>
          <a:xfrm>
            <a:off x="3398675" y="5715687"/>
            <a:ext cx="459316" cy="336550"/>
            <a:chOff x="4503738" y="9809163"/>
            <a:chExt cx="344487" cy="336550"/>
          </a:xfrm>
        </p:grpSpPr>
        <p:sp>
          <p:nvSpPr>
            <p:cNvPr id="90" name="Freeform 23"/>
            <p:cNvSpPr>
              <a:spLocks noEditPoints="1"/>
            </p:cNvSpPr>
            <p:nvPr/>
          </p:nvSpPr>
          <p:spPr bwMode="auto">
            <a:xfrm>
              <a:off x="4503738" y="9809163"/>
              <a:ext cx="344487" cy="336550"/>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91" name="Freeform 24"/>
            <p:cNvSpPr/>
            <p:nvPr/>
          </p:nvSpPr>
          <p:spPr bwMode="auto">
            <a:xfrm>
              <a:off x="4567238" y="9869488"/>
              <a:ext cx="138112" cy="138113"/>
            </a:xfrm>
            <a:custGeom>
              <a:avLst/>
              <a:gdLst>
                <a:gd name="T0" fmla="*/ 39 w 43"/>
                <a:gd name="T1" fmla="*/ 18 h 44"/>
                <a:gd name="T2" fmla="*/ 25 w 43"/>
                <a:gd name="T3" fmla="*/ 18 h 44"/>
                <a:gd name="T4" fmla="*/ 25 w 43"/>
                <a:gd name="T5" fmla="*/ 4 h 44"/>
                <a:gd name="T6" fmla="*/ 21 w 43"/>
                <a:gd name="T7" fmla="*/ 0 h 44"/>
                <a:gd name="T8" fmla="*/ 18 w 43"/>
                <a:gd name="T9" fmla="*/ 4 h 44"/>
                <a:gd name="T10" fmla="*/ 18 w 43"/>
                <a:gd name="T11" fmla="*/ 18 h 44"/>
                <a:gd name="T12" fmla="*/ 3 w 43"/>
                <a:gd name="T13" fmla="*/ 18 h 44"/>
                <a:gd name="T14" fmla="*/ 0 w 43"/>
                <a:gd name="T15" fmla="*/ 22 h 44"/>
                <a:gd name="T16" fmla="*/ 3 w 43"/>
                <a:gd name="T17" fmla="*/ 26 h 44"/>
                <a:gd name="T18" fmla="*/ 18 w 43"/>
                <a:gd name="T19" fmla="*/ 26 h 44"/>
                <a:gd name="T20" fmla="*/ 18 w 43"/>
                <a:gd name="T21" fmla="*/ 40 h 44"/>
                <a:gd name="T22" fmla="*/ 21 w 43"/>
                <a:gd name="T23" fmla="*/ 44 h 44"/>
                <a:gd name="T24" fmla="*/ 25 w 43"/>
                <a:gd name="T25" fmla="*/ 40 h 44"/>
                <a:gd name="T26" fmla="*/ 25 w 43"/>
                <a:gd name="T27" fmla="*/ 26 h 44"/>
                <a:gd name="T28" fmla="*/ 39 w 43"/>
                <a:gd name="T29" fmla="*/ 26 h 44"/>
                <a:gd name="T30" fmla="*/ 43 w 43"/>
                <a:gd name="T31" fmla="*/ 22 h 44"/>
                <a:gd name="T32" fmla="*/ 39 w 43"/>
                <a:gd name="T3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4">
                  <a:moveTo>
                    <a:pt x="39" y="18"/>
                  </a:moveTo>
                  <a:cubicBezTo>
                    <a:pt x="25" y="18"/>
                    <a:pt x="25" y="18"/>
                    <a:pt x="25" y="18"/>
                  </a:cubicBezTo>
                  <a:cubicBezTo>
                    <a:pt x="25" y="4"/>
                    <a:pt x="25" y="4"/>
                    <a:pt x="25" y="4"/>
                  </a:cubicBezTo>
                  <a:cubicBezTo>
                    <a:pt x="25" y="2"/>
                    <a:pt x="23" y="0"/>
                    <a:pt x="21" y="0"/>
                  </a:cubicBezTo>
                  <a:cubicBezTo>
                    <a:pt x="19" y="0"/>
                    <a:pt x="18" y="2"/>
                    <a:pt x="18" y="4"/>
                  </a:cubicBezTo>
                  <a:cubicBezTo>
                    <a:pt x="18" y="18"/>
                    <a:pt x="18" y="18"/>
                    <a:pt x="18" y="18"/>
                  </a:cubicBezTo>
                  <a:cubicBezTo>
                    <a:pt x="3" y="18"/>
                    <a:pt x="3" y="18"/>
                    <a:pt x="3" y="18"/>
                  </a:cubicBezTo>
                  <a:cubicBezTo>
                    <a:pt x="1" y="18"/>
                    <a:pt x="0" y="20"/>
                    <a:pt x="0" y="22"/>
                  </a:cubicBezTo>
                  <a:cubicBezTo>
                    <a:pt x="0" y="24"/>
                    <a:pt x="1" y="26"/>
                    <a:pt x="3" y="26"/>
                  </a:cubicBezTo>
                  <a:cubicBezTo>
                    <a:pt x="18" y="26"/>
                    <a:pt x="18" y="26"/>
                    <a:pt x="18" y="26"/>
                  </a:cubicBezTo>
                  <a:cubicBezTo>
                    <a:pt x="18" y="40"/>
                    <a:pt x="18" y="40"/>
                    <a:pt x="18" y="40"/>
                  </a:cubicBezTo>
                  <a:cubicBezTo>
                    <a:pt x="18" y="42"/>
                    <a:pt x="19" y="44"/>
                    <a:pt x="21" y="44"/>
                  </a:cubicBezTo>
                  <a:cubicBezTo>
                    <a:pt x="23" y="44"/>
                    <a:pt x="25" y="42"/>
                    <a:pt x="25" y="40"/>
                  </a:cubicBezTo>
                  <a:cubicBezTo>
                    <a:pt x="25" y="26"/>
                    <a:pt x="25" y="26"/>
                    <a:pt x="25" y="26"/>
                  </a:cubicBezTo>
                  <a:cubicBezTo>
                    <a:pt x="39" y="26"/>
                    <a:pt x="39" y="26"/>
                    <a:pt x="39" y="26"/>
                  </a:cubicBezTo>
                  <a:cubicBezTo>
                    <a:pt x="41" y="26"/>
                    <a:pt x="43" y="24"/>
                    <a:pt x="43" y="22"/>
                  </a:cubicBezTo>
                  <a:cubicBezTo>
                    <a:pt x="43" y="20"/>
                    <a:pt x="41" y="18"/>
                    <a:pt x="39" y="18"/>
                  </a:cubicBezTo>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3222713" y="4459761"/>
            <a:ext cx="810683" cy="365125"/>
            <a:chOff x="4370388" y="1439863"/>
            <a:chExt cx="608012" cy="365125"/>
          </a:xfrm>
        </p:grpSpPr>
        <p:sp>
          <p:nvSpPr>
            <p:cNvPr id="93" name="Freeform 25"/>
            <p:cNvSpPr>
              <a:spLocks noEditPoints="1"/>
            </p:cNvSpPr>
            <p:nvPr/>
          </p:nvSpPr>
          <p:spPr bwMode="auto">
            <a:xfrm>
              <a:off x="4605338" y="1439863"/>
              <a:ext cx="373062" cy="365125"/>
            </a:xfrm>
            <a:custGeom>
              <a:avLst/>
              <a:gdLst>
                <a:gd name="T0" fmla="*/ 117 w 117"/>
                <a:gd name="T1" fmla="*/ 58 h 116"/>
                <a:gd name="T2" fmla="*/ 101 w 117"/>
                <a:gd name="T3" fmla="*/ 51 h 116"/>
                <a:gd name="T4" fmla="*/ 106 w 117"/>
                <a:gd name="T5" fmla="*/ 39 h 116"/>
                <a:gd name="T6" fmla="*/ 99 w 117"/>
                <a:gd name="T7" fmla="*/ 26 h 116"/>
                <a:gd name="T8" fmla="*/ 86 w 117"/>
                <a:gd name="T9" fmla="*/ 24 h 116"/>
                <a:gd name="T10" fmla="*/ 87 w 117"/>
                <a:gd name="T11" fmla="*/ 7 h 116"/>
                <a:gd name="T12" fmla="*/ 74 w 117"/>
                <a:gd name="T13" fmla="*/ 17 h 116"/>
                <a:gd name="T14" fmla="*/ 65 w 117"/>
                <a:gd name="T15" fmla="*/ 7 h 116"/>
                <a:gd name="T16" fmla="*/ 51 w 117"/>
                <a:gd name="T17" fmla="*/ 7 h 116"/>
                <a:gd name="T18" fmla="*/ 43 w 117"/>
                <a:gd name="T19" fmla="*/ 17 h 116"/>
                <a:gd name="T20" fmla="*/ 29 w 117"/>
                <a:gd name="T21" fmla="*/ 7 h 116"/>
                <a:gd name="T22" fmla="*/ 30 w 117"/>
                <a:gd name="T23" fmla="*/ 24 h 116"/>
                <a:gd name="T24" fmla="*/ 18 w 117"/>
                <a:gd name="T25" fmla="*/ 26 h 116"/>
                <a:gd name="T26" fmla="*/ 10 w 117"/>
                <a:gd name="T27" fmla="*/ 39 h 116"/>
                <a:gd name="T28" fmla="*/ 15 w 117"/>
                <a:gd name="T29" fmla="*/ 51 h 116"/>
                <a:gd name="T30" fmla="*/ 0 w 117"/>
                <a:gd name="T31" fmla="*/ 58 h 116"/>
                <a:gd name="T32" fmla="*/ 15 w 117"/>
                <a:gd name="T33" fmla="*/ 65 h 116"/>
                <a:gd name="T34" fmla="*/ 10 w 117"/>
                <a:gd name="T35" fmla="*/ 77 h 116"/>
                <a:gd name="T36" fmla="*/ 18 w 117"/>
                <a:gd name="T37" fmla="*/ 90 h 116"/>
                <a:gd name="T38" fmla="*/ 30 w 117"/>
                <a:gd name="T39" fmla="*/ 92 h 116"/>
                <a:gd name="T40" fmla="*/ 29 w 117"/>
                <a:gd name="T41" fmla="*/ 108 h 116"/>
                <a:gd name="T42" fmla="*/ 43 w 117"/>
                <a:gd name="T43" fmla="*/ 99 h 116"/>
                <a:gd name="T44" fmla="*/ 51 w 117"/>
                <a:gd name="T45" fmla="*/ 109 h 116"/>
                <a:gd name="T46" fmla="*/ 65 w 117"/>
                <a:gd name="T47" fmla="*/ 109 h 116"/>
                <a:gd name="T48" fmla="*/ 74 w 117"/>
                <a:gd name="T49" fmla="*/ 99 h 116"/>
                <a:gd name="T50" fmla="*/ 87 w 117"/>
                <a:gd name="T51" fmla="*/ 108 h 116"/>
                <a:gd name="T52" fmla="*/ 86 w 117"/>
                <a:gd name="T53" fmla="*/ 92 h 116"/>
                <a:gd name="T54" fmla="*/ 99 w 117"/>
                <a:gd name="T55" fmla="*/ 90 h 116"/>
                <a:gd name="T56" fmla="*/ 106 w 117"/>
                <a:gd name="T57" fmla="*/ 77 h 116"/>
                <a:gd name="T58" fmla="*/ 101 w 117"/>
                <a:gd name="T59" fmla="*/ 65 h 116"/>
                <a:gd name="T60" fmla="*/ 58 w 117"/>
                <a:gd name="T61" fmla="*/ 94 h 116"/>
                <a:gd name="T62" fmla="*/ 58 w 117"/>
                <a:gd name="T63" fmla="*/ 21 h 116"/>
                <a:gd name="T64" fmla="*/ 58 w 117"/>
                <a:gd name="T65"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94" name="Freeform 26"/>
            <p:cNvSpPr>
              <a:spLocks noEditPoints="1"/>
            </p:cNvSpPr>
            <p:nvPr/>
          </p:nvSpPr>
          <p:spPr bwMode="auto">
            <a:xfrm>
              <a:off x="4370388" y="1552576"/>
              <a:ext cx="244475" cy="242888"/>
            </a:xfrm>
            <a:custGeom>
              <a:avLst/>
              <a:gdLst>
                <a:gd name="T0" fmla="*/ 70 w 77"/>
                <a:gd name="T1" fmla="*/ 31 h 77"/>
                <a:gd name="T2" fmla="*/ 64 w 77"/>
                <a:gd name="T3" fmla="*/ 31 h 77"/>
                <a:gd name="T4" fmla="*/ 61 w 77"/>
                <a:gd name="T5" fmla="*/ 26 h 77"/>
                <a:gd name="T6" fmla="*/ 66 w 77"/>
                <a:gd name="T7" fmla="*/ 21 h 77"/>
                <a:gd name="T8" fmla="*/ 66 w 77"/>
                <a:gd name="T9" fmla="*/ 11 h 77"/>
                <a:gd name="T10" fmla="*/ 56 w 77"/>
                <a:gd name="T11" fmla="*/ 11 h 77"/>
                <a:gd name="T12" fmla="*/ 51 w 77"/>
                <a:gd name="T13" fmla="*/ 16 h 77"/>
                <a:gd name="T14" fmla="*/ 46 w 77"/>
                <a:gd name="T15" fmla="*/ 14 h 77"/>
                <a:gd name="T16" fmla="*/ 46 w 77"/>
                <a:gd name="T17" fmla="*/ 7 h 77"/>
                <a:gd name="T18" fmla="*/ 39 w 77"/>
                <a:gd name="T19" fmla="*/ 0 h 77"/>
                <a:gd name="T20" fmla="*/ 32 w 77"/>
                <a:gd name="T21" fmla="*/ 7 h 77"/>
                <a:gd name="T22" fmla="*/ 32 w 77"/>
                <a:gd name="T23" fmla="*/ 14 h 77"/>
                <a:gd name="T24" fmla="*/ 26 w 77"/>
                <a:gd name="T25" fmla="*/ 16 h 77"/>
                <a:gd name="T26" fmla="*/ 22 w 77"/>
                <a:gd name="T27" fmla="*/ 11 h 77"/>
                <a:gd name="T28" fmla="*/ 11 w 77"/>
                <a:gd name="T29" fmla="*/ 11 h 77"/>
                <a:gd name="T30" fmla="*/ 11 w 77"/>
                <a:gd name="T31" fmla="*/ 21 h 77"/>
                <a:gd name="T32" fmla="*/ 16 w 77"/>
                <a:gd name="T33" fmla="*/ 26 h 77"/>
                <a:gd name="T34" fmla="*/ 14 w 77"/>
                <a:gd name="T35" fmla="*/ 31 h 77"/>
                <a:gd name="T36" fmla="*/ 7 w 77"/>
                <a:gd name="T37" fmla="*/ 31 h 77"/>
                <a:gd name="T38" fmla="*/ 0 w 77"/>
                <a:gd name="T39" fmla="*/ 38 h 77"/>
                <a:gd name="T40" fmla="*/ 7 w 77"/>
                <a:gd name="T41" fmla="*/ 46 h 77"/>
                <a:gd name="T42" fmla="*/ 14 w 77"/>
                <a:gd name="T43" fmla="*/ 46 h 77"/>
                <a:gd name="T44" fmla="*/ 16 w 77"/>
                <a:gd name="T45" fmla="*/ 51 h 77"/>
                <a:gd name="T46" fmla="*/ 11 w 77"/>
                <a:gd name="T47" fmla="*/ 56 h 77"/>
                <a:gd name="T48" fmla="*/ 11 w 77"/>
                <a:gd name="T49" fmla="*/ 66 h 77"/>
                <a:gd name="T50" fmla="*/ 22 w 77"/>
                <a:gd name="T51" fmla="*/ 66 h 77"/>
                <a:gd name="T52" fmla="*/ 26 w 77"/>
                <a:gd name="T53" fmla="*/ 61 h 77"/>
                <a:gd name="T54" fmla="*/ 32 w 77"/>
                <a:gd name="T55" fmla="*/ 63 h 77"/>
                <a:gd name="T56" fmla="*/ 32 w 77"/>
                <a:gd name="T57" fmla="*/ 70 h 77"/>
                <a:gd name="T58" fmla="*/ 39 w 77"/>
                <a:gd name="T59" fmla="*/ 77 h 77"/>
                <a:gd name="T60" fmla="*/ 46 w 77"/>
                <a:gd name="T61" fmla="*/ 70 h 77"/>
                <a:gd name="T62" fmla="*/ 46 w 77"/>
                <a:gd name="T63" fmla="*/ 63 h 77"/>
                <a:gd name="T64" fmla="*/ 51 w 77"/>
                <a:gd name="T65" fmla="*/ 61 h 77"/>
                <a:gd name="T66" fmla="*/ 56 w 77"/>
                <a:gd name="T67" fmla="*/ 66 h 77"/>
                <a:gd name="T68" fmla="*/ 66 w 77"/>
                <a:gd name="T69" fmla="*/ 66 h 77"/>
                <a:gd name="T70" fmla="*/ 66 w 77"/>
                <a:gd name="T71" fmla="*/ 56 h 77"/>
                <a:gd name="T72" fmla="*/ 61 w 77"/>
                <a:gd name="T73" fmla="*/ 51 h 77"/>
                <a:gd name="T74" fmla="*/ 64 w 77"/>
                <a:gd name="T75" fmla="*/ 46 h 77"/>
                <a:gd name="T76" fmla="*/ 70 w 77"/>
                <a:gd name="T77" fmla="*/ 46 h 77"/>
                <a:gd name="T78" fmla="*/ 77 w 77"/>
                <a:gd name="T79" fmla="*/ 38 h 77"/>
                <a:gd name="T80" fmla="*/ 70 w 77"/>
                <a:gd name="T81" fmla="*/ 31 h 77"/>
                <a:gd name="T82" fmla="*/ 39 w 77"/>
                <a:gd name="T83" fmla="*/ 57 h 77"/>
                <a:gd name="T84" fmla="*/ 20 w 77"/>
                <a:gd name="T85" fmla="*/ 38 h 77"/>
                <a:gd name="T86" fmla="*/ 39 w 77"/>
                <a:gd name="T87" fmla="*/ 20 h 77"/>
                <a:gd name="T88" fmla="*/ 57 w 77"/>
                <a:gd name="T89" fmla="*/ 38 h 77"/>
                <a:gd name="T90" fmla="*/ 39 w 77"/>
                <a:gd name="T91"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95" name="组合 94"/>
          <p:cNvGrpSpPr/>
          <p:nvPr/>
        </p:nvGrpSpPr>
        <p:grpSpPr>
          <a:xfrm>
            <a:off x="3423798" y="1974230"/>
            <a:ext cx="577849" cy="374650"/>
            <a:chOff x="4456113" y="6981826"/>
            <a:chExt cx="433387" cy="374650"/>
          </a:xfrm>
        </p:grpSpPr>
        <p:sp>
          <p:nvSpPr>
            <p:cNvPr id="96" name="Freeform 27"/>
            <p:cNvSpPr>
              <a:spLocks noEditPoints="1"/>
            </p:cNvSpPr>
            <p:nvPr/>
          </p:nvSpPr>
          <p:spPr bwMode="auto">
            <a:xfrm>
              <a:off x="4456113" y="6981826"/>
              <a:ext cx="306387" cy="374650"/>
            </a:xfrm>
            <a:custGeom>
              <a:avLst/>
              <a:gdLst>
                <a:gd name="T0" fmla="*/ 67 w 96"/>
                <a:gd name="T1" fmla="*/ 48 h 119"/>
                <a:gd name="T2" fmla="*/ 76 w 96"/>
                <a:gd name="T3" fmla="*/ 28 h 119"/>
                <a:gd name="T4" fmla="*/ 48 w 96"/>
                <a:gd name="T5" fmla="*/ 0 h 119"/>
                <a:gd name="T6" fmla="*/ 20 w 96"/>
                <a:gd name="T7" fmla="*/ 28 h 119"/>
                <a:gd name="T8" fmla="*/ 29 w 96"/>
                <a:gd name="T9" fmla="*/ 48 h 119"/>
                <a:gd name="T10" fmla="*/ 0 w 96"/>
                <a:gd name="T11" fmla="*/ 92 h 119"/>
                <a:gd name="T12" fmla="*/ 0 w 96"/>
                <a:gd name="T13" fmla="*/ 119 h 119"/>
                <a:gd name="T14" fmla="*/ 96 w 96"/>
                <a:gd name="T15" fmla="*/ 119 h 119"/>
                <a:gd name="T16" fmla="*/ 96 w 96"/>
                <a:gd name="T17" fmla="*/ 92 h 119"/>
                <a:gd name="T18" fmla="*/ 67 w 96"/>
                <a:gd name="T19" fmla="*/ 48 h 119"/>
                <a:gd name="T20" fmla="*/ 27 w 96"/>
                <a:gd name="T21" fmla="*/ 28 h 119"/>
                <a:gd name="T22" fmla="*/ 48 w 96"/>
                <a:gd name="T23" fmla="*/ 8 h 119"/>
                <a:gd name="T24" fmla="*/ 69 w 96"/>
                <a:gd name="T25" fmla="*/ 28 h 119"/>
                <a:gd name="T26" fmla="*/ 59 w 96"/>
                <a:gd name="T27" fmla="*/ 46 h 119"/>
                <a:gd name="T28" fmla="*/ 48 w 96"/>
                <a:gd name="T29" fmla="*/ 49 h 119"/>
                <a:gd name="T30" fmla="*/ 37 w 96"/>
                <a:gd name="T31" fmla="*/ 46 h 119"/>
                <a:gd name="T32" fmla="*/ 27 w 96"/>
                <a:gd name="T33" fmla="*/ 28 h 119"/>
                <a:gd name="T34" fmla="*/ 83 w 96"/>
                <a:gd name="T35" fmla="*/ 107 h 119"/>
                <a:gd name="T36" fmla="*/ 13 w 96"/>
                <a:gd name="T37" fmla="*/ 107 h 119"/>
                <a:gd name="T38" fmla="*/ 13 w 96"/>
                <a:gd name="T39" fmla="*/ 92 h 119"/>
                <a:gd name="T40" fmla="*/ 48 w 96"/>
                <a:gd name="T41" fmla="*/ 57 h 119"/>
                <a:gd name="T42" fmla="*/ 83 w 96"/>
                <a:gd name="T43" fmla="*/ 92 h 119"/>
                <a:gd name="T44" fmla="*/ 83 w 96"/>
                <a:gd name="T45"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97" name="Freeform 28"/>
            <p:cNvSpPr/>
            <p:nvPr/>
          </p:nvSpPr>
          <p:spPr bwMode="auto">
            <a:xfrm>
              <a:off x="4749800" y="6988176"/>
              <a:ext cx="139700" cy="195263"/>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98" name="Oval 29"/>
            <p:cNvSpPr>
              <a:spLocks noChangeArrowheads="1"/>
            </p:cNvSpPr>
            <p:nvPr/>
          </p:nvSpPr>
          <p:spPr bwMode="auto">
            <a:xfrm>
              <a:off x="4803775" y="7196138"/>
              <a:ext cx="34925" cy="33338"/>
            </a:xfrm>
            <a:prstGeom prst="ellipse">
              <a:avLst/>
            </a:prstGeom>
            <a:solidFill>
              <a:srgbClr val="FFFFFF"/>
            </a:solidFill>
            <a:ln>
              <a:noFill/>
            </a:ln>
          </p:spPr>
          <p:txBody>
            <a:bodyPr vert="horz" wrap="square" lIns="91440" tIns="45720" rIns="91440" bIns="45720" numCol="1" anchor="t" anchorCtr="0" compatLnSpc="1"/>
            <a:lstStyle/>
            <a:p>
              <a:endParaRPr lang="zh-CN" altLang="en-US"/>
            </a:p>
          </p:txBody>
        </p:sp>
      </p:grpSp>
      <p:sp>
        <p:nvSpPr>
          <p:cNvPr id="99" name="Freeform 30"/>
          <p:cNvSpPr>
            <a:spLocks noEditPoints="1"/>
          </p:cNvSpPr>
          <p:nvPr/>
        </p:nvSpPr>
        <p:spPr bwMode="auto">
          <a:xfrm>
            <a:off x="3278024" y="3210522"/>
            <a:ext cx="700616" cy="379413"/>
          </a:xfrm>
          <a:custGeom>
            <a:avLst/>
            <a:gdLst>
              <a:gd name="T0" fmla="*/ 47 w 165"/>
              <a:gd name="T1" fmla="*/ 57 h 121"/>
              <a:gd name="T2" fmla="*/ 60 w 165"/>
              <a:gd name="T3" fmla="*/ 82 h 121"/>
              <a:gd name="T4" fmla="*/ 98 w 165"/>
              <a:gd name="T5" fmla="*/ 78 h 121"/>
              <a:gd name="T6" fmla="*/ 104 w 165"/>
              <a:gd name="T7" fmla="*/ 68 h 121"/>
              <a:gd name="T8" fmla="*/ 77 w 165"/>
              <a:gd name="T9" fmla="*/ 28 h 121"/>
              <a:gd name="T10" fmla="*/ 141 w 165"/>
              <a:gd name="T11" fmla="*/ 121 h 121"/>
              <a:gd name="T12" fmla="*/ 117 w 165"/>
              <a:gd name="T13" fmla="*/ 91 h 121"/>
              <a:gd name="T14" fmla="*/ 77 w 165"/>
              <a:gd name="T15" fmla="*/ 94 h 121"/>
              <a:gd name="T16" fmla="*/ 30 w 165"/>
              <a:gd name="T17" fmla="*/ 115 h 121"/>
              <a:gd name="T18" fmla="*/ 30 w 165"/>
              <a:gd name="T19" fmla="*/ 55 h 121"/>
              <a:gd name="T20" fmla="*/ 43 w 165"/>
              <a:gd name="T21" fmla="*/ 45 h 121"/>
              <a:gd name="T22" fmla="*/ 34 w 165"/>
              <a:gd name="T23" fmla="*/ 39 h 121"/>
              <a:gd name="T24" fmla="*/ 5 w 165"/>
              <a:gd name="T25" fmla="*/ 24 h 121"/>
              <a:gd name="T26" fmla="*/ 42 w 165"/>
              <a:gd name="T27" fmla="*/ 24 h 121"/>
              <a:gd name="T28" fmla="*/ 50 w 165"/>
              <a:gd name="T29" fmla="*/ 32 h 121"/>
              <a:gd name="T30" fmla="*/ 104 w 165"/>
              <a:gd name="T31" fmla="*/ 33 h 121"/>
              <a:gd name="T32" fmla="*/ 110 w 165"/>
              <a:gd name="T33" fmla="*/ 24 h 121"/>
              <a:gd name="T34" fmla="*/ 159 w 165"/>
              <a:gd name="T35" fmla="*/ 24 h 121"/>
              <a:gd name="T36" fmla="*/ 118 w 165"/>
              <a:gd name="T37" fmla="*/ 42 h 121"/>
              <a:gd name="T38" fmla="*/ 113 w 165"/>
              <a:gd name="T39" fmla="*/ 57 h 121"/>
              <a:gd name="T40" fmla="*/ 125 w 165"/>
              <a:gd name="T41" fmla="*/ 79 h 121"/>
              <a:gd name="T42" fmla="*/ 165 w 165"/>
              <a:gd name="T43" fmla="*/ 97 h 121"/>
              <a:gd name="T44" fmla="*/ 41 w 165"/>
              <a:gd name="T45" fmla="*/ 64 h 121"/>
              <a:gd name="T46" fmla="*/ 7 w 165"/>
              <a:gd name="T47" fmla="*/ 85 h 121"/>
              <a:gd name="T48" fmla="*/ 53 w 165"/>
              <a:gd name="T49" fmla="*/ 85 h 121"/>
              <a:gd name="T50" fmla="*/ 116 w 165"/>
              <a:gd name="T51" fmla="*/ 27 h 121"/>
              <a:gd name="T52" fmla="*/ 123 w 165"/>
              <a:gd name="T53" fmla="*/ 39 h 121"/>
              <a:gd name="T54" fmla="*/ 153 w 165"/>
              <a:gd name="T55" fmla="*/ 24 h 121"/>
              <a:gd name="T56" fmla="*/ 116 w 165"/>
              <a:gd name="T57" fmla="*/ 24 h 121"/>
              <a:gd name="T58" fmla="*/ 23 w 165"/>
              <a:gd name="T59" fmla="*/ 12 h 121"/>
              <a:gd name="T60" fmla="*/ 23 w 165"/>
              <a:gd name="T61" fmla="*/ 37 h 121"/>
              <a:gd name="T62" fmla="*/ 28 w 165"/>
              <a:gd name="T63" fmla="*/ 27 h 121"/>
              <a:gd name="T64" fmla="*/ 158 w 165"/>
              <a:gd name="T65" fmla="*/ 97 h 121"/>
              <a:gd name="T66" fmla="*/ 123 w 165"/>
              <a:gd name="T67" fmla="*/ 97 h 121"/>
              <a:gd name="T68" fmla="*/ 158 w 165"/>
              <a:gd name="T69" fmla="*/ 9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4144656" y="1942296"/>
            <a:ext cx="527007" cy="461665"/>
          </a:xfrm>
          <a:prstGeom prst="rect">
            <a:avLst/>
          </a:prstGeom>
          <a:noFill/>
        </p:spPr>
        <p:txBody>
          <a:bodyPr wrap="none" rtlCol="0">
            <a:spAutoFit/>
          </a:bodyPr>
          <a:lstStyle/>
          <a:p>
            <a:r>
              <a:rPr lang="en-US" altLang="zh-CN" sz="2400" dirty="0">
                <a:solidFill>
                  <a:srgbClr val="8F7EB9"/>
                </a:solidFill>
                <a:latin typeface="Agency FB" panose="020B0503020202020204" pitchFamily="34" charset="0"/>
              </a:rPr>
              <a:t>01</a:t>
            </a:r>
            <a:endParaRPr lang="zh-CN" altLang="en-US" sz="2400" dirty="0">
              <a:solidFill>
                <a:srgbClr val="8F7EB9"/>
              </a:solidFill>
              <a:latin typeface="Agency FB" panose="020B0503020202020204" pitchFamily="34" charset="0"/>
            </a:endParaRPr>
          </a:p>
        </p:txBody>
      </p:sp>
      <p:sp>
        <p:nvSpPr>
          <p:cNvPr id="101" name="文本框 100"/>
          <p:cNvSpPr txBox="1"/>
          <p:nvPr/>
        </p:nvSpPr>
        <p:spPr>
          <a:xfrm>
            <a:off x="4144656" y="4424424"/>
            <a:ext cx="527007" cy="461665"/>
          </a:xfrm>
          <a:prstGeom prst="rect">
            <a:avLst/>
          </a:prstGeom>
          <a:noFill/>
        </p:spPr>
        <p:txBody>
          <a:bodyPr wrap="none" rtlCol="0">
            <a:spAutoFit/>
          </a:bodyPr>
          <a:lstStyle/>
          <a:p>
            <a:r>
              <a:rPr lang="en-US" altLang="zh-CN" sz="2400" dirty="0">
                <a:solidFill>
                  <a:srgbClr val="76A42D"/>
                </a:solidFill>
                <a:latin typeface="Agency FB" panose="020B0503020202020204" pitchFamily="34" charset="0"/>
              </a:rPr>
              <a:t>03</a:t>
            </a:r>
            <a:endParaRPr lang="zh-CN" altLang="en-US" sz="2400" dirty="0">
              <a:solidFill>
                <a:srgbClr val="76A42D"/>
              </a:solidFill>
              <a:latin typeface="Agency FB" panose="020B0503020202020204" pitchFamily="34" charset="0"/>
            </a:endParaRPr>
          </a:p>
        </p:txBody>
      </p:sp>
      <p:sp>
        <p:nvSpPr>
          <p:cNvPr id="102" name="文本框 101"/>
          <p:cNvSpPr txBox="1"/>
          <p:nvPr/>
        </p:nvSpPr>
        <p:spPr>
          <a:xfrm>
            <a:off x="4144656" y="3183360"/>
            <a:ext cx="527007" cy="461665"/>
          </a:xfrm>
          <a:prstGeom prst="rect">
            <a:avLst/>
          </a:prstGeom>
          <a:noFill/>
        </p:spPr>
        <p:txBody>
          <a:bodyPr wrap="none" rtlCol="0">
            <a:spAutoFit/>
          </a:bodyPr>
          <a:lstStyle/>
          <a:p>
            <a:r>
              <a:rPr lang="en-US" altLang="zh-CN" sz="2400" dirty="0">
                <a:solidFill>
                  <a:srgbClr val="20A0D5"/>
                </a:solidFill>
                <a:latin typeface="Agency FB" panose="020B0503020202020204" pitchFamily="34" charset="0"/>
              </a:rPr>
              <a:t>02</a:t>
            </a:r>
            <a:endParaRPr lang="zh-CN" altLang="en-US" sz="2400" dirty="0">
              <a:solidFill>
                <a:srgbClr val="20A0D5"/>
              </a:solidFill>
              <a:latin typeface="Agency FB" panose="020B0503020202020204" pitchFamily="34" charset="0"/>
            </a:endParaRPr>
          </a:p>
        </p:txBody>
      </p:sp>
      <p:sp>
        <p:nvSpPr>
          <p:cNvPr id="103" name="文本框 102"/>
          <p:cNvSpPr txBox="1"/>
          <p:nvPr/>
        </p:nvSpPr>
        <p:spPr>
          <a:xfrm>
            <a:off x="4144656" y="5665487"/>
            <a:ext cx="527007" cy="461665"/>
          </a:xfrm>
          <a:prstGeom prst="rect">
            <a:avLst/>
          </a:prstGeom>
          <a:noFill/>
        </p:spPr>
        <p:txBody>
          <a:bodyPr wrap="none" rtlCol="0">
            <a:spAutoFit/>
          </a:bodyPr>
          <a:lstStyle/>
          <a:p>
            <a:r>
              <a:rPr lang="en-US" altLang="zh-CN" sz="2400" dirty="0">
                <a:solidFill>
                  <a:srgbClr val="F1891A"/>
                </a:solidFill>
                <a:latin typeface="Agency FB" panose="020B0503020202020204" pitchFamily="34" charset="0"/>
              </a:rPr>
              <a:t>04</a:t>
            </a:r>
            <a:endParaRPr lang="zh-CN" altLang="en-US" sz="2400" dirty="0">
              <a:solidFill>
                <a:srgbClr val="F1891A"/>
              </a:solidFill>
              <a:latin typeface="Agency FB" panose="020B0503020202020204" pitchFamily="34" charset="0"/>
            </a:endParaRPr>
          </a:p>
        </p:txBody>
      </p:sp>
      <p:sp>
        <p:nvSpPr>
          <p:cNvPr id="3" name="矩形 2"/>
          <p:cNvSpPr/>
          <p:nvPr/>
        </p:nvSpPr>
        <p:spPr>
          <a:xfrm>
            <a:off x="5302124" y="1933530"/>
            <a:ext cx="2954655"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非法</a:t>
            </a:r>
            <a:r>
              <a:rPr lang="zh-CN" altLang="en-US" b="1" dirty="0">
                <a:latin typeface="微软雅黑" panose="020B0503020204020204" pitchFamily="34" charset="-122"/>
                <a:ea typeface="微软雅黑" panose="020B0503020204020204" pitchFamily="34" charset="-122"/>
              </a:rPr>
              <a:t>侵入</a:t>
            </a:r>
            <a:r>
              <a:rPr lang="zh-CN" altLang="en-US" dirty="0">
                <a:solidFill>
                  <a:schemeClr val="bg1"/>
                </a:solidFill>
                <a:latin typeface="微软雅黑" panose="020B0503020204020204" pitchFamily="34" charset="-122"/>
                <a:ea typeface="微软雅黑" panose="020B0503020204020204" pitchFamily="34" charset="-122"/>
              </a:rPr>
              <a:t>计算机信息系统罪</a:t>
            </a:r>
          </a:p>
        </p:txBody>
      </p:sp>
      <p:sp>
        <p:nvSpPr>
          <p:cNvPr id="4" name="矩形 3"/>
          <p:cNvSpPr/>
          <p:nvPr/>
        </p:nvSpPr>
        <p:spPr>
          <a:xfrm>
            <a:off x="4719510" y="3030758"/>
            <a:ext cx="4354583"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非法</a:t>
            </a:r>
            <a:r>
              <a:rPr lang="zh-CN" altLang="en-US" b="1" dirty="0">
                <a:latin typeface="微软雅黑" panose="020B0503020204020204" pitchFamily="34" charset="-122"/>
                <a:ea typeface="微软雅黑" panose="020B0503020204020204" pitchFamily="34" charset="-122"/>
              </a:rPr>
              <a:t>获取</a:t>
            </a:r>
            <a:r>
              <a:rPr lang="zh-CN" altLang="en-US" dirty="0">
                <a:solidFill>
                  <a:schemeClr val="bg1"/>
                </a:solidFill>
                <a:latin typeface="微软雅黑" panose="020B0503020204020204" pitchFamily="34" charset="-122"/>
                <a:ea typeface="微软雅黑" panose="020B0503020204020204" pitchFamily="34" charset="-122"/>
              </a:rPr>
              <a:t>计算机信息系统</a:t>
            </a:r>
            <a:r>
              <a:rPr lang="zh-CN" altLang="en-US" b="1" dirty="0">
                <a:latin typeface="微软雅黑" panose="020B0503020204020204" pitchFamily="34" charset="-122"/>
                <a:ea typeface="微软雅黑" panose="020B0503020204020204" pitchFamily="34" charset="-122"/>
              </a:rPr>
              <a:t>数据</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非法</a:t>
            </a:r>
            <a:r>
              <a:rPr lang="zh-CN" altLang="en-US" b="1" dirty="0">
                <a:latin typeface="微软雅黑" panose="020B0503020204020204" pitchFamily="34" charset="-122"/>
                <a:ea typeface="微软雅黑" panose="020B0503020204020204" pitchFamily="34" charset="-122"/>
              </a:rPr>
              <a:t>控制</a:t>
            </a:r>
            <a:r>
              <a:rPr lang="zh-CN" altLang="en-US" dirty="0">
                <a:solidFill>
                  <a:schemeClr val="bg1"/>
                </a:solidFill>
                <a:latin typeface="微软雅黑" panose="020B0503020204020204" pitchFamily="34" charset="-122"/>
                <a:ea typeface="微软雅黑" panose="020B0503020204020204" pitchFamily="34" charset="-122"/>
              </a:rPr>
              <a:t>计算机信息系统罪</a:t>
            </a:r>
          </a:p>
        </p:txBody>
      </p:sp>
      <p:sp>
        <p:nvSpPr>
          <p:cNvPr id="5" name="矩形 4"/>
          <p:cNvSpPr/>
          <p:nvPr/>
        </p:nvSpPr>
        <p:spPr>
          <a:xfrm>
            <a:off x="4728577" y="4347355"/>
            <a:ext cx="3955895" cy="646331"/>
          </a:xfrm>
          <a:prstGeom prst="rect">
            <a:avLst/>
          </a:prstGeom>
        </p:spPr>
        <p:txBody>
          <a:bodyPr wrap="square">
            <a:spAutoFit/>
          </a:bodyPr>
          <a:lstStyle/>
          <a:p>
            <a:r>
              <a:rPr lang="zh-CN" altLang="en-US" b="1" dirty="0">
                <a:latin typeface="Cambria Math" panose="02040503050406030204" pitchFamily="18" charset="0"/>
                <a:ea typeface="黑体" panose="02010609060101010101" pitchFamily="49" charset="-122"/>
              </a:rPr>
              <a:t>提供</a:t>
            </a:r>
            <a:r>
              <a:rPr lang="zh-CN" altLang="en-US" dirty="0">
                <a:solidFill>
                  <a:schemeClr val="bg1"/>
                </a:solidFill>
                <a:latin typeface="Cambria Math" panose="02040503050406030204" pitchFamily="18" charset="0"/>
                <a:ea typeface="黑体" panose="02010609060101010101" pitchFamily="49" charset="-122"/>
              </a:rPr>
              <a:t>侵入、非法控制计算机信息系统的</a:t>
            </a:r>
            <a:r>
              <a:rPr lang="zh-CN" altLang="en-US" b="1" dirty="0">
                <a:latin typeface="Cambria Math" panose="02040503050406030204" pitchFamily="18" charset="0"/>
                <a:ea typeface="黑体" panose="02010609060101010101" pitchFamily="49" charset="-122"/>
              </a:rPr>
              <a:t>程序、工具罪</a:t>
            </a:r>
            <a:endParaRPr lang="en-US" altLang="zh-CN" b="1" dirty="0">
              <a:latin typeface="Cambria Math" panose="02040503050406030204" pitchFamily="18" charset="0"/>
              <a:ea typeface="黑体" panose="02010609060101010101" pitchFamily="49" charset="-122"/>
            </a:endParaRPr>
          </a:p>
        </p:txBody>
      </p:sp>
      <p:sp>
        <p:nvSpPr>
          <p:cNvPr id="6" name="矩形 5"/>
          <p:cNvSpPr/>
          <p:nvPr/>
        </p:nvSpPr>
        <p:spPr>
          <a:xfrm>
            <a:off x="4741401" y="5686068"/>
            <a:ext cx="3574159"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破坏</a:t>
            </a:r>
            <a:r>
              <a:rPr lang="zh-CN" altLang="en-US" dirty="0">
                <a:solidFill>
                  <a:schemeClr val="bg1"/>
                </a:solidFill>
                <a:latin typeface="微软雅黑" panose="020B0503020204020204" pitchFamily="34" charset="-122"/>
                <a:ea typeface="微软雅黑" panose="020B0503020204020204" pitchFamily="34" charset="-122"/>
              </a:rPr>
              <a:t>计算机信息系统罪</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700808"/>
            <a:ext cx="10080639" cy="4320480"/>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lvl="0" algn="ctr" defTabSz="914400" fontAlgn="base">
              <a:lnSpc>
                <a:spcPct val="120000"/>
              </a:lnSpc>
              <a:spcAft>
                <a:spcPct val="0"/>
              </a:spcAft>
            </a:pPr>
            <a:r>
              <a:rPr lang="en-US" altLang="zh-CN" sz="2400" b="1" cap="none" spc="0" dirty="0">
                <a:solidFill>
                  <a:prstClr val="white"/>
                </a:solidFill>
                <a:latin typeface="Cambria Math" panose="02040503050406030204" pitchFamily="18" charset="0"/>
                <a:ea typeface="黑体" panose="02010609060101010101" pitchFamily="49" charset="-122"/>
                <a:cs typeface="+mn-cs"/>
              </a:rPr>
              <a:t>《</a:t>
            </a:r>
            <a:r>
              <a:rPr lang="zh-CN" altLang="en-US" sz="2400" b="1" cap="none" spc="0" dirty="0">
                <a:solidFill>
                  <a:prstClr val="white"/>
                </a:solidFill>
                <a:latin typeface="Cambria Math" panose="02040503050406030204" pitchFamily="18" charset="0"/>
                <a:ea typeface="黑体" panose="02010609060101010101" pitchFamily="49" charset="-122"/>
                <a:cs typeface="+mn-cs"/>
              </a:rPr>
              <a:t>刑法</a:t>
            </a:r>
            <a:r>
              <a:rPr lang="en-US" altLang="zh-CN" sz="2400" b="1" cap="none" spc="0" dirty="0">
                <a:solidFill>
                  <a:prstClr val="white"/>
                </a:solidFill>
                <a:latin typeface="Cambria Math" panose="02040503050406030204" pitchFamily="18" charset="0"/>
                <a:ea typeface="黑体" panose="02010609060101010101" pitchFamily="49" charset="-122"/>
                <a:cs typeface="+mn-cs"/>
              </a:rPr>
              <a:t>》</a:t>
            </a:r>
            <a:r>
              <a:rPr lang="zh-CN" altLang="en-US" sz="2400" b="1" cap="none" spc="0" dirty="0">
                <a:solidFill>
                  <a:prstClr val="white"/>
                </a:solidFill>
                <a:latin typeface="Cambria Math" panose="02040503050406030204" pitchFamily="18" charset="0"/>
                <a:ea typeface="黑体" panose="02010609060101010101" pitchFamily="49" charset="-122"/>
                <a:cs typeface="+mn-cs"/>
              </a:rPr>
              <a:t>第二百八十五条</a:t>
            </a:r>
            <a:endParaRPr lang="en-US" altLang="zh-CN" sz="2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en-US" altLang="zh-CN"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a:t>
            </a:r>
            <a:r>
              <a:rPr lang="zh-CN" altLang="en-US"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非法侵入计算机信息系统罪</a:t>
            </a:r>
            <a:r>
              <a:rPr lang="en-US" altLang="zh-CN"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a:t>
            </a:r>
            <a:r>
              <a:rPr lang="zh-CN" altLang="en-US" sz="1400" b="1" cap="none" spc="0" dirty="0">
                <a:solidFill>
                  <a:prstClr val="white"/>
                </a:solidFill>
                <a:latin typeface="Cambria Math" panose="02040503050406030204" pitchFamily="18" charset="0"/>
                <a:ea typeface="黑体" panose="02010609060101010101" pitchFamily="49" charset="-122"/>
                <a:cs typeface="+mn-cs"/>
              </a:rPr>
              <a:t>违反国家规定，侵入国家事务、国防建设、尖端科学技术</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领域的计算机信息系统的，处三年以下有期徒刑或者拘役。</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en-US" altLang="zh-CN" sz="1400" b="1" cap="none" spc="0" dirty="0">
                <a:solidFill>
                  <a:srgbClr val="FFFF00"/>
                </a:solidFill>
                <a:latin typeface="Cambria Math" panose="02040503050406030204" pitchFamily="18" charset="0"/>
                <a:ea typeface="黑体" panose="02010609060101010101" pitchFamily="49" charset="-122"/>
                <a:cs typeface="+mn-cs"/>
              </a:rPr>
              <a:t>【</a:t>
            </a:r>
            <a:r>
              <a:rPr lang="zh-CN" altLang="en-US" sz="1400" b="1" cap="none" spc="0" dirty="0">
                <a:solidFill>
                  <a:srgbClr val="FFFF00"/>
                </a:solidFill>
                <a:latin typeface="Cambria Math" panose="02040503050406030204" pitchFamily="18" charset="0"/>
                <a:ea typeface="黑体" panose="02010609060101010101" pitchFamily="49" charset="-122"/>
                <a:cs typeface="+mn-cs"/>
              </a:rPr>
              <a:t>非法获取计算机信息系统数据、非法控制计算机信息系统罪</a:t>
            </a:r>
            <a:r>
              <a:rPr lang="en-US" altLang="zh-CN" sz="1400" b="1" cap="none" spc="0" dirty="0">
                <a:solidFill>
                  <a:srgbClr val="FFFF00"/>
                </a:solidFill>
                <a:latin typeface="Cambria Math" panose="02040503050406030204" pitchFamily="18" charset="0"/>
                <a:ea typeface="黑体" panose="02010609060101010101" pitchFamily="49" charset="-122"/>
                <a:cs typeface="+mn-cs"/>
              </a:rPr>
              <a:t>】</a:t>
            </a:r>
            <a:r>
              <a:rPr lang="zh-CN" altLang="en-US" sz="1400" b="1" cap="none" spc="0" dirty="0">
                <a:solidFill>
                  <a:prstClr val="white"/>
                </a:solidFill>
                <a:latin typeface="Cambria Math" panose="02040503050406030204" pitchFamily="18" charset="0"/>
                <a:ea typeface="黑体" panose="02010609060101010101" pitchFamily="49" charset="-122"/>
                <a:cs typeface="+mn-cs"/>
              </a:rPr>
              <a:t>违反国家规定，侵入前款规</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定以外的计算机信息系统或者采用其他技术手段，获取该计算机信息系统中存储、处理或者</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传输的数据，或者对该计算机信息系统实施非法控制，情节严重的，处三年以下有期徒刑或</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者拘役，并处或者单处罚金</a:t>
            </a:r>
            <a:r>
              <a:rPr lang="en-US" altLang="zh-CN" sz="1400" b="1" cap="none" spc="0" dirty="0">
                <a:solidFill>
                  <a:prstClr val="white"/>
                </a:solidFill>
                <a:latin typeface="Cambria Math" panose="02040503050406030204" pitchFamily="18" charset="0"/>
                <a:ea typeface="黑体" panose="02010609060101010101" pitchFamily="49" charset="-122"/>
                <a:cs typeface="+mn-cs"/>
              </a:rPr>
              <a:t>;</a:t>
            </a:r>
            <a:r>
              <a:rPr lang="zh-CN" altLang="en-US" sz="1400" b="1" cap="none" spc="0" dirty="0">
                <a:solidFill>
                  <a:prstClr val="white"/>
                </a:solidFill>
                <a:latin typeface="Cambria Math" panose="02040503050406030204" pitchFamily="18" charset="0"/>
                <a:ea typeface="黑体" panose="02010609060101010101" pitchFamily="49" charset="-122"/>
                <a:cs typeface="+mn-cs"/>
              </a:rPr>
              <a:t>情节特别严重的，处三年以上七年以下有期徒刑，并处罚金。</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en-US" altLang="zh-CN" sz="1400" b="1" cap="none" spc="0" dirty="0">
                <a:solidFill>
                  <a:srgbClr val="FFFF00"/>
                </a:solidFill>
                <a:latin typeface="Cambria Math" panose="02040503050406030204" pitchFamily="18" charset="0"/>
                <a:ea typeface="黑体" panose="02010609060101010101" pitchFamily="49" charset="-122"/>
              </a:rPr>
              <a:t>【</a:t>
            </a:r>
            <a:r>
              <a:rPr lang="zh-CN" altLang="en-US" sz="1400" b="1" cap="none" spc="0" dirty="0">
                <a:solidFill>
                  <a:srgbClr val="FFFF00"/>
                </a:solidFill>
                <a:latin typeface="Cambria Math" panose="02040503050406030204" pitchFamily="18" charset="0"/>
                <a:ea typeface="黑体" panose="02010609060101010101" pitchFamily="49" charset="-122"/>
              </a:rPr>
              <a:t>提供侵入、非法控制计算机信息系统的程序、工具罪</a:t>
            </a:r>
            <a:r>
              <a:rPr lang="en-US" altLang="zh-CN" sz="1400" b="1" cap="none" spc="0" dirty="0">
                <a:solidFill>
                  <a:srgbClr val="FFFF00"/>
                </a:solidFill>
                <a:latin typeface="Cambria Math" panose="02040503050406030204" pitchFamily="18" charset="0"/>
                <a:ea typeface="黑体" panose="02010609060101010101" pitchFamily="49" charset="-122"/>
              </a:rPr>
              <a:t>】</a:t>
            </a:r>
            <a:r>
              <a:rPr lang="zh-CN" altLang="en-US" sz="1400" b="1" cap="none" spc="0" dirty="0">
                <a:solidFill>
                  <a:prstClr val="white"/>
                </a:solidFill>
                <a:latin typeface="Cambria Math" panose="02040503050406030204" pitchFamily="18" charset="0"/>
                <a:ea typeface="黑体" panose="02010609060101010101" pitchFamily="49" charset="-122"/>
                <a:cs typeface="+mn-cs"/>
              </a:rPr>
              <a:t>提供专门用于侵入、非法控制计算</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机信息系统的程序、工具，或者明知他人实施侵入、非法控制计算机信息系统的违法犯罪行</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rPr>
              <a:t>为而为其提供程序、工具，情节严重的，依照前款的规定处罚。</a:t>
            </a:r>
            <a:endParaRPr lang="en-US" altLang="zh-CN" sz="1400" b="1" cap="none" spc="0" dirty="0">
              <a:solidFill>
                <a:prstClr val="white"/>
              </a:solidFill>
              <a:latin typeface="Cambria Math" panose="02040503050406030204" pitchFamily="18" charset="0"/>
              <a:ea typeface="黑体" panose="02010609060101010101" pitchFamily="49" charset="-122"/>
              <a:cs typeface="+mn-cs"/>
            </a:endParaRP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5718" y="3759669"/>
            <a:ext cx="2689511" cy="1435526"/>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283" y="3746617"/>
            <a:ext cx="2851467" cy="1425385"/>
          </a:xfrm>
          <a:prstGeom prst="rect">
            <a:avLst/>
          </a:prstGeom>
        </p:spPr>
      </p:pic>
      <p:sp>
        <p:nvSpPr>
          <p:cNvPr id="5" name="TextBox 4"/>
          <p:cNvSpPr txBox="1"/>
          <p:nvPr/>
        </p:nvSpPr>
        <p:spPr>
          <a:xfrm>
            <a:off x="4376319" y="1772817"/>
            <a:ext cx="3720264" cy="461665"/>
          </a:xfrm>
          <a:prstGeom prst="rect">
            <a:avLst/>
          </a:prstGeom>
          <a:solidFill>
            <a:srgbClr val="00B0F0"/>
          </a:solidFill>
          <a:ln>
            <a:noFill/>
          </a:ln>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违反国家规定侵入</a:t>
            </a:r>
          </a:p>
        </p:txBody>
      </p:sp>
      <p:cxnSp>
        <p:nvCxnSpPr>
          <p:cNvPr id="8" name="直接连接符 7"/>
          <p:cNvCxnSpPr/>
          <p:nvPr/>
        </p:nvCxnSpPr>
        <p:spPr>
          <a:xfrm flipV="1">
            <a:off x="3023659" y="2612898"/>
            <a:ext cx="1369428" cy="638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87488" y="3212977"/>
            <a:ext cx="2016224" cy="461665"/>
          </a:xfrm>
          <a:prstGeom prst="rect">
            <a:avLst/>
          </a:prstGeom>
          <a:solidFill>
            <a:schemeClr val="accent2"/>
          </a:solidFill>
          <a:ln>
            <a:noFill/>
          </a:ln>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国家事务</a:t>
            </a:r>
          </a:p>
        </p:txBody>
      </p:sp>
      <p:cxnSp>
        <p:nvCxnSpPr>
          <p:cNvPr id="11" name="直接连接符 10"/>
          <p:cNvCxnSpPr/>
          <p:nvPr/>
        </p:nvCxnSpPr>
        <p:spPr>
          <a:xfrm>
            <a:off x="7908756" y="2619664"/>
            <a:ext cx="1152128" cy="638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35894" y="3212977"/>
            <a:ext cx="1920213" cy="461665"/>
          </a:xfrm>
          <a:prstGeom prst="rect">
            <a:avLst/>
          </a:prstGeom>
          <a:solidFill>
            <a:schemeClr val="accent3"/>
          </a:solid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国防建设</a:t>
            </a:r>
          </a:p>
        </p:txBody>
      </p:sp>
      <p:sp>
        <p:nvSpPr>
          <p:cNvPr id="13" name="TextBox 12"/>
          <p:cNvSpPr txBox="1"/>
          <p:nvPr/>
        </p:nvSpPr>
        <p:spPr>
          <a:xfrm>
            <a:off x="8208235" y="3212977"/>
            <a:ext cx="3552395" cy="461665"/>
          </a:xfrm>
          <a:prstGeom prst="rect">
            <a:avLst/>
          </a:prstGeom>
          <a:solidFill>
            <a:schemeClr val="accent4"/>
          </a:solid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尖端科学技术领域</a:t>
            </a:r>
          </a:p>
        </p:txBody>
      </p:sp>
      <p:cxnSp>
        <p:nvCxnSpPr>
          <p:cNvPr id="14" name="直接连接符 13"/>
          <p:cNvCxnSpPr/>
          <p:nvPr/>
        </p:nvCxnSpPr>
        <p:spPr>
          <a:xfrm flipH="1">
            <a:off x="6120472" y="2541099"/>
            <a:ext cx="24472"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99724" y="5703642"/>
            <a:ext cx="5280587" cy="461665"/>
          </a:xfrm>
          <a:prstGeom prst="rect">
            <a:avLst/>
          </a:prstGeom>
          <a:solidFill>
            <a:srgbClr val="FF0000"/>
          </a:solidFill>
          <a:ln>
            <a:noFill/>
          </a:ln>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三年以下有期徒刑或者拘役</a:t>
            </a:r>
          </a:p>
        </p:txBody>
      </p:sp>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6267" y="3759669"/>
            <a:ext cx="2870685" cy="1447902"/>
          </a:xfrm>
          <a:prstGeom prst="rect">
            <a:avLst/>
          </a:prstGeom>
        </p:spPr>
      </p:pic>
      <p:cxnSp>
        <p:nvCxnSpPr>
          <p:cNvPr id="31" name="直接连接符 30"/>
          <p:cNvCxnSpPr/>
          <p:nvPr/>
        </p:nvCxnSpPr>
        <p:spPr>
          <a:xfrm>
            <a:off x="6096000" y="5240288"/>
            <a:ext cx="0" cy="420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标题 1"/>
          <p:cNvSpPr txBox="1"/>
          <p:nvPr/>
        </p:nvSpPr>
        <p:spPr>
          <a:xfrm>
            <a:off x="633552" y="178480"/>
            <a:ext cx="109728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800" b="1" dirty="0">
                <a:solidFill>
                  <a:schemeClr val="bg1"/>
                </a:solidFill>
                <a:latin typeface="黑体" panose="02010609060101010101" pitchFamily="49" charset="-122"/>
                <a:ea typeface="黑体" panose="02010609060101010101" pitchFamily="49" charset="-122"/>
              </a:rPr>
              <a:t>非法侵入计算机信息系统罪</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425" y="3429000"/>
            <a:ext cx="2688299" cy="1303020"/>
          </a:xfrm>
          <a:prstGeom prst="rect">
            <a:avLst/>
          </a:prstGeom>
        </p:spPr>
      </p:pic>
      <p:sp>
        <p:nvSpPr>
          <p:cNvPr id="9" name="TextBox 8"/>
          <p:cNvSpPr txBox="1"/>
          <p:nvPr/>
        </p:nvSpPr>
        <p:spPr>
          <a:xfrm>
            <a:off x="815414" y="2348881"/>
            <a:ext cx="2976805" cy="646331"/>
          </a:xfrm>
          <a:prstGeom prst="rect">
            <a:avLst/>
          </a:prstGeom>
          <a:solidFill>
            <a:schemeClr val="accent2"/>
          </a:solidFill>
          <a:ln>
            <a:noFill/>
          </a:ln>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sz="1800" dirty="0"/>
              <a:t>侵入前款规定以外的计算机信息</a:t>
            </a:r>
            <a:r>
              <a:rPr lang="zh-CN" altLang="en-US" sz="1800" b="1" dirty="0"/>
              <a:t>系统</a:t>
            </a:r>
          </a:p>
        </p:txBody>
      </p:sp>
      <p:sp>
        <p:nvSpPr>
          <p:cNvPr id="10" name="TextBox 9"/>
          <p:cNvSpPr txBox="1"/>
          <p:nvPr/>
        </p:nvSpPr>
        <p:spPr>
          <a:xfrm>
            <a:off x="4367808" y="2348880"/>
            <a:ext cx="3791947" cy="923330"/>
          </a:xfrm>
          <a:prstGeom prst="rect">
            <a:avLst/>
          </a:prstGeom>
          <a:solidFill>
            <a:schemeClr val="accent3"/>
          </a:solidFill>
          <a:ln>
            <a:noFill/>
          </a:ln>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t>采用其他技术手段，获取</a:t>
            </a:r>
            <a:endParaRPr lang="en-US" altLang="zh-CN" dirty="0"/>
          </a:p>
          <a:p>
            <a:r>
              <a:rPr lang="zh-CN" altLang="en-US" dirty="0"/>
              <a:t>该计算机信息系统中存储、处理或者传输的</a:t>
            </a:r>
            <a:r>
              <a:rPr lang="zh-CN" altLang="en-US" b="1" dirty="0"/>
              <a:t>数据</a:t>
            </a:r>
          </a:p>
        </p:txBody>
      </p:sp>
      <p:sp>
        <p:nvSpPr>
          <p:cNvPr id="11" name="TextBox 10"/>
          <p:cNvSpPr txBox="1"/>
          <p:nvPr/>
        </p:nvSpPr>
        <p:spPr>
          <a:xfrm>
            <a:off x="8687613" y="2348881"/>
            <a:ext cx="3361049" cy="646331"/>
          </a:xfrm>
          <a:prstGeom prst="rect">
            <a:avLst/>
          </a:prstGeom>
          <a:solidFill>
            <a:schemeClr val="accent4"/>
          </a:solidFill>
          <a:ln>
            <a:noFill/>
          </a:ln>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t>对该计算机信息系统</a:t>
            </a:r>
            <a:endParaRPr lang="en-US" altLang="zh-CN" dirty="0"/>
          </a:p>
          <a:p>
            <a:r>
              <a:rPr lang="zh-CN" altLang="en-US" dirty="0"/>
              <a:t>实施</a:t>
            </a:r>
            <a:r>
              <a:rPr lang="zh-CN" altLang="en-US" b="1" dirty="0"/>
              <a:t>非法控制</a:t>
            </a:r>
          </a:p>
        </p:txBody>
      </p:sp>
      <p:sp>
        <p:nvSpPr>
          <p:cNvPr id="13" name="TextBox 12">
            <a:hlinkClick r:id="rId4" action="ppaction://hlinksldjump"/>
          </p:cNvPr>
          <p:cNvSpPr txBox="1"/>
          <p:nvPr/>
        </p:nvSpPr>
        <p:spPr>
          <a:xfrm>
            <a:off x="815413" y="5095115"/>
            <a:ext cx="3840427" cy="461665"/>
          </a:xfrm>
          <a:prstGeom prst="rect">
            <a:avLst/>
          </a:prstGeom>
          <a:noFill/>
        </p:spPr>
        <p:txBody>
          <a:bodyPr wrap="square" rtlCol="0">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情节严重</a:t>
            </a:r>
            <a:r>
              <a:rPr lang="en-US" altLang="zh-CN" sz="2400" b="1" dirty="0">
                <a:solidFill>
                  <a:srgbClr val="00B0F0"/>
                </a:solidFill>
                <a:latin typeface="微软雅黑" panose="020B0503020204020204" pitchFamily="34" charset="-122"/>
                <a:ea typeface="微软雅黑" panose="020B0503020204020204" pitchFamily="34" charset="-122"/>
              </a:rPr>
              <a:t>:</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119669" y="5095114"/>
            <a:ext cx="8928992" cy="461665"/>
          </a:xfrm>
          <a:prstGeom prst="rect">
            <a:avLst/>
          </a:prstGeom>
          <a:noFill/>
        </p:spPr>
        <p:txBody>
          <a:bodyPr wrap="square" rtlCol="0">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三年以下有期徒刑或者拘役，并处或者单处罚金</a:t>
            </a:r>
          </a:p>
        </p:txBody>
      </p:sp>
      <p:sp>
        <p:nvSpPr>
          <p:cNvPr id="17" name="TextBox 16"/>
          <p:cNvSpPr txBox="1"/>
          <p:nvPr/>
        </p:nvSpPr>
        <p:spPr>
          <a:xfrm>
            <a:off x="815413" y="5733259"/>
            <a:ext cx="3840427" cy="461665"/>
          </a:xfrm>
          <a:prstGeom prst="rect">
            <a:avLst/>
          </a:prstGeom>
          <a:noFill/>
        </p:spPr>
        <p:txBody>
          <a:bodyPr wrap="square" rtlCol="0">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情节</a:t>
            </a:r>
            <a:r>
              <a:rPr lang="zh-CN" altLang="en-US" sz="2400" b="1" dirty="0">
                <a:solidFill>
                  <a:srgbClr val="FF0000"/>
                </a:solidFill>
                <a:latin typeface="微软雅黑" panose="020B0503020204020204" pitchFamily="34" charset="-122"/>
                <a:ea typeface="微软雅黑" panose="020B0503020204020204" pitchFamily="34" charset="-122"/>
              </a:rPr>
              <a:t>特别</a:t>
            </a:r>
            <a:r>
              <a:rPr lang="zh-CN" altLang="en-US" sz="2400" b="1" dirty="0">
                <a:solidFill>
                  <a:srgbClr val="00B0F0"/>
                </a:solidFill>
                <a:latin typeface="微软雅黑" panose="020B0503020204020204" pitchFamily="34" charset="-122"/>
                <a:ea typeface="微软雅黑" panose="020B0503020204020204" pitchFamily="34" charset="-122"/>
              </a:rPr>
              <a:t>严重</a:t>
            </a:r>
            <a:r>
              <a:rPr lang="en-US" altLang="zh-CN" sz="2400" b="1" dirty="0">
                <a:solidFill>
                  <a:srgbClr val="00B0F0"/>
                </a:solidFill>
                <a:latin typeface="微软雅黑" panose="020B0503020204020204" pitchFamily="34" charset="-122"/>
                <a:ea typeface="微软雅黑" panose="020B0503020204020204" pitchFamily="34" charset="-122"/>
              </a:rPr>
              <a:t>:</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583299" y="5743811"/>
            <a:ext cx="8928992" cy="461665"/>
          </a:xfrm>
          <a:prstGeom prst="rect">
            <a:avLst/>
          </a:prstGeom>
          <a:noFill/>
        </p:spPr>
        <p:txBody>
          <a:bodyPr wrap="square" rtlCol="0">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三年以上七年以下有期徒刑，并处罚金</a:t>
            </a:r>
          </a:p>
        </p:txBody>
      </p:sp>
      <p:sp>
        <p:nvSpPr>
          <p:cNvPr id="20" name="TextBox 19"/>
          <p:cNvSpPr txBox="1"/>
          <p:nvPr/>
        </p:nvSpPr>
        <p:spPr>
          <a:xfrm>
            <a:off x="3599815" y="970280"/>
            <a:ext cx="3973830" cy="460375"/>
          </a:xfrm>
          <a:prstGeom prst="rect">
            <a:avLst/>
          </a:prstGeom>
          <a:solidFill>
            <a:srgbClr val="00B0F0"/>
          </a:solidFill>
          <a:ln>
            <a:noFill/>
          </a:ln>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违反国家规定进行以下行为</a:t>
            </a:r>
          </a:p>
        </p:txBody>
      </p:sp>
      <p:cxnSp>
        <p:nvCxnSpPr>
          <p:cNvPr id="21" name="直接连接符 20"/>
          <p:cNvCxnSpPr/>
          <p:nvPr/>
        </p:nvCxnSpPr>
        <p:spPr>
          <a:xfrm flipV="1">
            <a:off x="2831638" y="1556792"/>
            <a:ext cx="1581687" cy="648072"/>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40016" y="1550161"/>
            <a:ext cx="0" cy="773155"/>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890118" y="1550158"/>
            <a:ext cx="1854289" cy="654706"/>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3" y="3429003"/>
            <a:ext cx="2688299" cy="1283075"/>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1852" y="3428732"/>
            <a:ext cx="2784309" cy="1296412"/>
          </a:xfrm>
          <a:prstGeom prst="rect">
            <a:avLst/>
          </a:prstGeom>
        </p:spPr>
      </p:pic>
      <p:sp>
        <p:nvSpPr>
          <p:cNvPr id="24" name="标题 1"/>
          <p:cNvSpPr txBox="1"/>
          <p:nvPr/>
        </p:nvSpPr>
        <p:spPr>
          <a:xfrm>
            <a:off x="418644" y="278287"/>
            <a:ext cx="11952652"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2600" b="1" dirty="0">
                <a:solidFill>
                  <a:schemeClr val="tx1"/>
                </a:solidFill>
                <a:latin typeface="黑体" panose="02010609060101010101" pitchFamily="49" charset="-122"/>
                <a:ea typeface="黑体" panose="02010609060101010101" pitchFamily="49" charset="-122"/>
              </a:rPr>
              <a:t>非法获取计算机信息系统数据、非法控制计算机信息系统</a:t>
            </a:r>
            <a:r>
              <a:rPr lang="zh-CN" altLang="en-US" sz="2600" b="1" dirty="0">
                <a:solidFill>
                  <a:schemeClr val="tx1"/>
                </a:solidFill>
                <a:latin typeface="黑体" panose="02010609060101010101" pitchFamily="49" charset="-122"/>
                <a:ea typeface="黑体" panose="02010609060101010101" pitchFamily="49" charset="-122"/>
              </a:rPr>
              <a:t>罪</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770590" y="1323239"/>
            <a:ext cx="1728192"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情节严重</a:t>
            </a:r>
          </a:p>
        </p:txBody>
      </p:sp>
      <p:grpSp>
        <p:nvGrpSpPr>
          <p:cNvPr id="5" name="组合 4"/>
          <p:cNvGrpSpPr/>
          <p:nvPr/>
        </p:nvGrpSpPr>
        <p:grpSpPr>
          <a:xfrm>
            <a:off x="801953" y="1904686"/>
            <a:ext cx="10753195" cy="1459905"/>
            <a:chOff x="601464" y="1114871"/>
            <a:chExt cx="8064896" cy="1459905"/>
          </a:xfrm>
        </p:grpSpPr>
        <p:sp>
          <p:nvSpPr>
            <p:cNvPr id="6" name="TextBox 5"/>
            <p:cNvSpPr txBox="1"/>
            <p:nvPr/>
          </p:nvSpPr>
          <p:spPr>
            <a:xfrm>
              <a:off x="601464" y="1114871"/>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（一）获取支付结算、证券交易、期货交易等网络金融服务的身份认证信息十组以上的；</a:t>
              </a:r>
            </a:p>
          </p:txBody>
        </p:sp>
        <p:sp>
          <p:nvSpPr>
            <p:cNvPr id="7" name="TextBox 6"/>
            <p:cNvSpPr txBox="1"/>
            <p:nvPr/>
          </p:nvSpPr>
          <p:spPr>
            <a:xfrm>
              <a:off x="601464" y="1402903"/>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（二）获取第（一）项以外的身份认证信息五百组以上的；</a:t>
              </a:r>
            </a:p>
          </p:txBody>
        </p:sp>
        <p:sp>
          <p:nvSpPr>
            <p:cNvPr id="8" name="TextBox 7"/>
            <p:cNvSpPr txBox="1"/>
            <p:nvPr/>
          </p:nvSpPr>
          <p:spPr>
            <a:xfrm>
              <a:off x="601464" y="1690935"/>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（三）非法控制计算机信息系统二十台以上的；</a:t>
              </a:r>
            </a:p>
          </p:txBody>
        </p:sp>
        <p:sp>
          <p:nvSpPr>
            <p:cNvPr id="9" name="TextBox 8"/>
            <p:cNvSpPr txBox="1"/>
            <p:nvPr/>
          </p:nvSpPr>
          <p:spPr>
            <a:xfrm>
              <a:off x="601464" y="1978967"/>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（四）违法所得五千元以上或者造成经济损失一万元以上的；</a:t>
              </a:r>
            </a:p>
          </p:txBody>
        </p:sp>
        <p:sp>
          <p:nvSpPr>
            <p:cNvPr id="10" name="TextBox 9"/>
            <p:cNvSpPr txBox="1"/>
            <p:nvPr/>
          </p:nvSpPr>
          <p:spPr>
            <a:xfrm>
              <a:off x="601464" y="2266999"/>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（五）其他情节严重的情形。</a:t>
              </a:r>
            </a:p>
          </p:txBody>
        </p:sp>
      </p:grpSp>
      <p:sp>
        <p:nvSpPr>
          <p:cNvPr id="11" name="线形标注 3(带边框和强调线) 10"/>
          <p:cNvSpPr/>
          <p:nvPr/>
        </p:nvSpPr>
        <p:spPr>
          <a:xfrm>
            <a:off x="815413" y="3583906"/>
            <a:ext cx="2592288" cy="360040"/>
          </a:xfrm>
          <a:prstGeom prst="accentBorderCallout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情节特别严重</a:t>
            </a:r>
          </a:p>
        </p:txBody>
      </p:sp>
      <p:grpSp>
        <p:nvGrpSpPr>
          <p:cNvPr id="16" name="组合 15"/>
          <p:cNvGrpSpPr/>
          <p:nvPr/>
        </p:nvGrpSpPr>
        <p:grpSpPr>
          <a:xfrm>
            <a:off x="801953" y="4092154"/>
            <a:ext cx="10753195" cy="1080120"/>
            <a:chOff x="601464" y="3302340"/>
            <a:chExt cx="8064896" cy="1080120"/>
          </a:xfrm>
        </p:grpSpPr>
        <p:sp>
          <p:nvSpPr>
            <p:cNvPr id="12" name="TextBox 11"/>
            <p:cNvSpPr txBox="1"/>
            <p:nvPr/>
          </p:nvSpPr>
          <p:spPr>
            <a:xfrm>
              <a:off x="601464" y="3302340"/>
              <a:ext cx="8064896" cy="523220"/>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一）数量或者数额达到前款第（一）项至第（四）项规定标准五倍以上的；（获取网络金融服务身份认证信息五十组以上，一般用户身份认证信息二千五百组以上，或者侵入系统一百台以上，或者造成经济损失五万元以上的。）</a:t>
              </a:r>
            </a:p>
          </p:txBody>
        </p:sp>
        <p:sp>
          <p:nvSpPr>
            <p:cNvPr id="13" name="TextBox 12"/>
            <p:cNvSpPr txBox="1"/>
            <p:nvPr/>
          </p:nvSpPr>
          <p:spPr>
            <a:xfrm>
              <a:off x="601464" y="4074683"/>
              <a:ext cx="8064896" cy="307777"/>
            </a:xfrm>
            <a:prstGeom prst="rect">
              <a:avLst/>
            </a:prstGeom>
            <a:noFill/>
            <a:ln>
              <a:solidFill>
                <a:srgbClr val="00B0F0"/>
              </a:solidFill>
            </a:ln>
          </p:spPr>
          <p:txBody>
            <a:bodyPr wrap="square" rtlCol="0">
              <a:spAutoFit/>
            </a:bodyPr>
            <a:lstStyle/>
            <a:p>
              <a:pPr algn="just"/>
              <a:r>
                <a:rPr lang="zh-CN" altLang="en-US" sz="1400" b="1" dirty="0">
                  <a:solidFill>
                    <a:schemeClr val="tx1"/>
                  </a:solidFill>
                  <a:latin typeface="微软雅黑" panose="020B0503020204020204" pitchFamily="34" charset="-122"/>
                  <a:ea typeface="微软雅黑" panose="020B0503020204020204" pitchFamily="34" charset="-122"/>
                </a:rPr>
                <a:t>（二）其他情节特别严重的情形。</a:t>
              </a:r>
            </a:p>
          </p:txBody>
        </p:sp>
      </p:grpSp>
      <p:sp>
        <p:nvSpPr>
          <p:cNvPr id="14" name="圆角矩形 13"/>
          <p:cNvSpPr/>
          <p:nvPr/>
        </p:nvSpPr>
        <p:spPr>
          <a:xfrm>
            <a:off x="787011" y="5235239"/>
            <a:ext cx="10753195" cy="10801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微软雅黑" panose="020B0503020204020204" pitchFamily="34" charset="-122"/>
                <a:ea typeface="微软雅黑" panose="020B0503020204020204" pitchFamily="34" charset="-122"/>
              </a:rPr>
              <a:t>提供侵入、非法控制计算机信息系统的程序、工具，明知是他人非法控制的计算机信息系统，而对该计算机信息系统的控制权加以利用的，依照前两款的规定定罪处罚。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826936" y="742513"/>
            <a:ext cx="4050771"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情节严重（</a:t>
            </a:r>
            <a:r>
              <a:rPr lang="en-US" altLang="zh-CN" sz="2000" b="1" dirty="0">
                <a:latin typeface="微软雅黑" panose="020B0503020204020204" pitchFamily="34" charset="-122"/>
                <a:ea typeface="微软雅黑" panose="020B0503020204020204" pitchFamily="34" charset="-122"/>
              </a:rPr>
              <a:t>285</a:t>
            </a:r>
            <a:r>
              <a:rPr lang="zh-CN" altLang="en-US" sz="2000" b="1" dirty="0">
                <a:latin typeface="微软雅黑" panose="020B0503020204020204" pitchFamily="34" charset="-122"/>
                <a:ea typeface="微软雅黑" panose="020B0503020204020204" pitchFamily="34" charset="-122"/>
              </a:rPr>
              <a:t>条）</a:t>
            </a:r>
          </a:p>
        </p:txBody>
      </p:sp>
      <p:sp>
        <p:nvSpPr>
          <p:cNvPr id="14" name="圆角矩形 13"/>
          <p:cNvSpPr/>
          <p:nvPr/>
        </p:nvSpPr>
        <p:spPr>
          <a:xfrm>
            <a:off x="532040" y="2026810"/>
            <a:ext cx="4416490" cy="3672408"/>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r>
              <a:rPr lang="zh-CN" altLang="en-US" sz="2000" b="1" dirty="0">
                <a:solidFill>
                  <a:schemeClr val="bg1"/>
                </a:solidFill>
                <a:latin typeface="微软雅黑" panose="020B0503020204020204" pitchFamily="34" charset="-122"/>
                <a:ea typeface="微软雅黑" panose="020B0503020204020204" pitchFamily="34" charset="-122"/>
              </a:rPr>
              <a:t>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a:t>
            </a:r>
            <a:r>
              <a:rPr lang="zh-CN" altLang="en-US" sz="2000" b="1" dirty="0">
                <a:solidFill>
                  <a:schemeClr val="bg1"/>
                </a:solidFill>
                <a:latin typeface="微软雅黑" panose="020B0503020204020204" pitchFamily="34" charset="-122"/>
                <a:ea typeface="微软雅黑" panose="020B0503020204020204" pitchFamily="34" charset="-122"/>
              </a:rPr>
              <a:t>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20</a:t>
            </a:r>
            <a:r>
              <a:rPr lang="zh-CN" altLang="en-US" sz="2000" b="1" dirty="0">
                <a:solidFill>
                  <a:schemeClr val="bg1"/>
                </a:solidFill>
                <a:latin typeface="微软雅黑" panose="020B0503020204020204" pitchFamily="34" charset="-122"/>
                <a:ea typeface="微软雅黑" panose="020B0503020204020204" pitchFamily="34" charset="-122"/>
              </a:rPr>
              <a:t>台</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5000</a:t>
            </a:r>
            <a:r>
              <a:rPr lang="zh-CN" altLang="en-US" sz="2000" b="1" dirty="0">
                <a:solidFill>
                  <a:schemeClr val="bg1"/>
                </a:solidFill>
                <a:latin typeface="微软雅黑" panose="020B0503020204020204" pitchFamily="34" charset="-122"/>
                <a:ea typeface="微软雅黑" panose="020B0503020204020204" pitchFamily="34" charset="-122"/>
              </a:rPr>
              <a:t>元</a:t>
            </a:r>
            <a:r>
              <a:rPr lang="en-US" altLang="zh-CN" sz="2000" b="1" dirty="0">
                <a:solidFill>
                  <a:schemeClr val="bg1"/>
                </a:solidFill>
                <a:latin typeface="微软雅黑" panose="020B0503020204020204" pitchFamily="34" charset="-122"/>
                <a:ea typeface="微软雅黑" panose="020B0503020204020204" pitchFamily="34" charset="-122"/>
              </a:rPr>
              <a:t>/10000</a:t>
            </a:r>
            <a:r>
              <a:rPr lang="zh-CN" altLang="en-US" sz="2000" b="1" dirty="0">
                <a:solidFill>
                  <a:schemeClr val="bg1"/>
                </a:solidFill>
                <a:latin typeface="微软雅黑" panose="020B0503020204020204" pitchFamily="34" charset="-122"/>
                <a:ea typeface="微软雅黑" panose="020B0503020204020204" pitchFamily="34" charset="-122"/>
              </a:rPr>
              <a:t>元</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rgbClr val="FF0000"/>
                </a:solidFill>
                <a:latin typeface="微软雅黑" panose="020B0503020204020204" pitchFamily="34" charset="-122"/>
                <a:ea typeface="微软雅黑" panose="020B0503020204020204" pitchFamily="34" charset="-122"/>
              </a:rPr>
              <a:t>5</a:t>
            </a:r>
            <a:r>
              <a:rPr lang="zh-CN" altLang="en-US" sz="2000" b="1" dirty="0">
                <a:solidFill>
                  <a:srgbClr val="FF0000"/>
                </a:solidFill>
                <a:latin typeface="微软雅黑" panose="020B0503020204020204" pitchFamily="34" charset="-122"/>
                <a:ea typeface="微软雅黑" panose="020B0503020204020204" pitchFamily="34" charset="-122"/>
              </a:rPr>
              <a:t>倍</a:t>
            </a:r>
          </a:p>
        </p:txBody>
      </p:sp>
      <p:sp>
        <p:nvSpPr>
          <p:cNvPr id="6" name="矩形: 圆角 5"/>
          <p:cNvSpPr/>
          <p:nvPr/>
        </p:nvSpPr>
        <p:spPr>
          <a:xfrm>
            <a:off x="5677987" y="645266"/>
            <a:ext cx="5558380" cy="553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第二百八十五条 非法侵入计算机信息系统罪</a:t>
            </a:r>
          </a:p>
        </p:txBody>
      </p:sp>
      <p:sp>
        <p:nvSpPr>
          <p:cNvPr id="7" name="圆角矩形 13"/>
          <p:cNvSpPr/>
          <p:nvPr/>
        </p:nvSpPr>
        <p:spPr>
          <a:xfrm>
            <a:off x="5325650" y="1728781"/>
            <a:ext cx="6497235" cy="4739131"/>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违反国家规定，侵入国家事务、国防建设、尖端科学技术领域的计算机信息系统的，处三年以下有期徒刑或者拘役。 违反国家规定，侵入前款规定以外的计算机信息系统或者采用其他技术手段，获取该计算机信息系统中存储、处理或者传输的数据，或者对该计算机信息系统实施非法控制，情节严重的，处三年以下有期徒刑或者拘役，并处或者单处罚金；情节特别严重的，处三年以上七年以下有期徒刑，并处罚金。 提供专门用于侵入、非法控制计算机信息系统的程序、工具，或者明知他人实施侵入、非法控制计算机信息系统的违法犯罪行为而为其提供程序、工具，情节严重的，依照前款的规定处罚。 单位犯前三款罪的，对单位判处罚金，并对其直接负责的主管人员和其他直接责任人员，依照各该款的规定处罚。</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446" y="1988840"/>
            <a:ext cx="10080639" cy="3888432"/>
          </a:xfrm>
          <a:prstGeom prst="rect">
            <a:avLst/>
          </a:prstGeom>
          <a:solidFill>
            <a:schemeClr val="accent2"/>
          </a:solidFill>
        </p:spPr>
        <p:txBody>
          <a:bodyPr vert="horz" wrap="none" lIns="180000" tIns="108000" rIns="180000" bIns="72000" rtlCol="0" anchor="ctr" anchorCtr="0">
            <a:noAutofit/>
          </a:bodyP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lvl="0" algn="ctr" defTabSz="914400" fontAlgn="base">
              <a:lnSpc>
                <a:spcPct val="120000"/>
              </a:lnSpc>
              <a:spcAft>
                <a:spcPct val="0"/>
              </a:spcAft>
            </a:pPr>
            <a:r>
              <a:rPr lang="en-US" altLang="zh-CN" sz="2400" b="1" cap="none" spc="0" dirty="0">
                <a:solidFill>
                  <a:prstClr val="white"/>
                </a:solidFill>
                <a:latin typeface="Cambria Math" panose="02040503050406030204" pitchFamily="18" charset="0"/>
                <a:ea typeface="黑体" panose="02010609060101010101" pitchFamily="49" charset="-122"/>
                <a:cs typeface="+mn-cs"/>
              </a:rPr>
              <a:t>《</a:t>
            </a:r>
            <a:r>
              <a:rPr lang="zh-CN" altLang="en-US" sz="2400" b="1" cap="none" spc="0" dirty="0">
                <a:solidFill>
                  <a:prstClr val="white"/>
                </a:solidFill>
                <a:latin typeface="Cambria Math" panose="02040503050406030204" pitchFamily="18" charset="0"/>
                <a:ea typeface="黑体" panose="02010609060101010101" pitchFamily="49" charset="-122"/>
                <a:cs typeface="+mn-cs"/>
              </a:rPr>
              <a:t>刑法</a:t>
            </a:r>
            <a:r>
              <a:rPr lang="en-US" altLang="zh-CN" sz="2400" b="1" cap="none" spc="0" dirty="0">
                <a:solidFill>
                  <a:prstClr val="white"/>
                </a:solidFill>
                <a:latin typeface="Cambria Math" panose="02040503050406030204" pitchFamily="18" charset="0"/>
                <a:ea typeface="黑体" panose="02010609060101010101" pitchFamily="49" charset="-122"/>
                <a:cs typeface="+mn-cs"/>
              </a:rPr>
              <a:t>》</a:t>
            </a:r>
            <a:r>
              <a:rPr lang="zh-CN" altLang="en-US" sz="2400" b="1" cap="none" spc="0" dirty="0">
                <a:solidFill>
                  <a:prstClr val="white"/>
                </a:solidFill>
                <a:latin typeface="Cambria Math" panose="02040503050406030204" pitchFamily="18" charset="0"/>
                <a:ea typeface="黑体" panose="02010609060101010101" pitchFamily="49" charset="-122"/>
                <a:cs typeface="+mn-cs"/>
              </a:rPr>
              <a:t>第二百八十六条</a:t>
            </a:r>
            <a:endParaRPr lang="en-US" altLang="zh-CN" sz="2400" b="1" cap="none" spc="0" dirty="0">
              <a:solidFill>
                <a:prstClr val="white"/>
              </a:solidFill>
              <a:latin typeface="Cambria Math" panose="02040503050406030204" pitchFamily="18" charset="0"/>
              <a:ea typeface="黑体" panose="02010609060101010101" pitchFamily="49" charset="-122"/>
              <a:cs typeface="+mn-cs"/>
            </a:endParaRPr>
          </a:p>
          <a:p>
            <a:pPr lvl="0" defTabSz="914400" fontAlgn="base">
              <a:lnSpc>
                <a:spcPts val="3000"/>
              </a:lnSpc>
              <a:spcAft>
                <a:spcPct val="0"/>
              </a:spcAft>
            </a:pPr>
            <a:r>
              <a:rPr lang="en-US" altLang="zh-CN"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a:t>
            </a:r>
            <a:r>
              <a:rPr lang="zh-CN" altLang="en-US"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破坏计算机信息系统罪</a:t>
            </a:r>
            <a:r>
              <a:rPr lang="en-US" altLang="zh-CN" sz="1400" b="1" cap="none" spc="0" dirty="0">
                <a:solidFill>
                  <a:srgbClr val="FFFF00"/>
                </a:solidFill>
                <a:latin typeface="Cambria Math" panose="02040503050406030204" pitchFamily="18" charset="0"/>
                <a:ea typeface="黑体" panose="02010609060101010101" pitchFamily="49" charset="-122"/>
                <a:cs typeface="+mn-cs"/>
                <a:sym typeface="Wingdings" panose="05000000000000000000" pitchFamily="2" charset="2"/>
              </a:rPr>
              <a:t>】</a:t>
            </a: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违反国家规定，对计算机信息系统功能进行删除、修改、增</a:t>
            </a:r>
            <a:endParaRPr lang="en-US" altLang="zh-CN"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加、干扰，造成计算机信息系统不能正常运行，后果严重的，处五年以下有期徒刑或者</a:t>
            </a:r>
            <a:endParaRPr lang="en-US" altLang="zh-CN"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拘役；后果特别严重的，处五年以上有期徒刑。 </a:t>
            </a: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　　违反国家规定，对计算机信息系统中存储、处理或者传输的数据和应用程序进行删</a:t>
            </a:r>
            <a:endParaRPr lang="en-US" altLang="zh-CN"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除、修改、增加的操作，后果严重的，依照前款的规定处罚。 </a:t>
            </a: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　　故意制作、传播计算机病毒等破坏性程序，影响计算机系统正常运行，后果严重的，</a:t>
            </a:r>
            <a:endParaRPr lang="en-US" altLang="zh-CN"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endParaRPr>
          </a:p>
          <a:p>
            <a:pPr lvl="0" defTabSz="914400" fontAlgn="base">
              <a:lnSpc>
                <a:spcPts val="3000"/>
              </a:lnSpc>
              <a:spcAft>
                <a:spcPct val="0"/>
              </a:spcAft>
            </a:pPr>
            <a:r>
              <a:rPr lang="zh-CN" altLang="en-US" sz="1400" b="1" cap="none" spc="0" dirty="0">
                <a:solidFill>
                  <a:prstClr val="white"/>
                </a:solidFill>
                <a:latin typeface="Cambria Math" panose="02040503050406030204" pitchFamily="18" charset="0"/>
                <a:ea typeface="黑体" panose="02010609060101010101" pitchFamily="49" charset="-122"/>
                <a:cs typeface="+mn-cs"/>
                <a:sym typeface="Wingdings" panose="05000000000000000000" pitchFamily="2" charset="2"/>
              </a:rPr>
              <a:t>依照第一款的规定处罚。</a:t>
            </a:r>
          </a:p>
        </p:txBody>
      </p:sp>
      <p:sp>
        <p:nvSpPr>
          <p:cNvPr id="2" name="TextBox 1"/>
          <p:cNvSpPr txBox="1"/>
          <p:nvPr/>
        </p:nvSpPr>
        <p:spPr>
          <a:xfrm>
            <a:off x="5535829" y="2973863"/>
            <a:ext cx="0" cy="276999"/>
          </a:xfrm>
          <a:prstGeom prst="rect">
            <a:avLst/>
          </a:prstGeom>
          <a:noFill/>
        </p:spPr>
        <p:txBody>
          <a:bodyPr wrap="none" lIns="0" tIns="0" rIns="0" bIns="0" rtlCol="0">
            <a:spAutoFit/>
          </a:bodyPr>
          <a:lstStyle/>
          <a:p>
            <a:endParaRPr lang="en-AU" dirty="0">
              <a:solidFill>
                <a:srgbClr val="404040"/>
              </a:solidFill>
            </a:endParaRPr>
          </a:p>
        </p:txBody>
      </p:sp>
      <p:sp>
        <p:nvSpPr>
          <p:cNvPr id="4" name="线形标注 3(带边框和强调线) 3"/>
          <p:cNvSpPr/>
          <p:nvPr/>
        </p:nvSpPr>
        <p:spPr>
          <a:xfrm>
            <a:off x="911424" y="836615"/>
            <a:ext cx="4032448" cy="360040"/>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后果很严重</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1869</Words>
  <Application>Microsoft Office PowerPoint</Application>
  <PresentationFormat>宽屏</PresentationFormat>
  <Paragraphs>179</Paragraphs>
  <Slides>20</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微软雅黑</vt:lpstr>
      <vt:lpstr>Agency FB</vt:lpstr>
      <vt:lpstr>Arial</vt:lpstr>
      <vt:lpstr>Calibri</vt:lpstr>
      <vt:lpstr>Calibri Light</vt:lpstr>
      <vt:lpstr>Cambria Math</vt:lpstr>
      <vt:lpstr>Office 主题</vt:lpstr>
      <vt:lpstr>SECTION TITLE</vt:lpstr>
      <vt:lpstr>PowerPoint 演示文稿</vt:lpstr>
      <vt:lpstr> 《刑法》第285、286条主要罪名 </vt:lpstr>
      <vt:lpstr>PowerPoint 演示文稿</vt:lpstr>
      <vt:lpstr>PowerPoint 演示文稿</vt:lpstr>
      <vt:lpstr>PowerPoint 演示文稿</vt:lpstr>
      <vt:lpstr>PowerPoint 演示文稿</vt:lpstr>
      <vt:lpstr>PowerPoint 演示文稿</vt:lpstr>
      <vt:lpstr>PowerPoint 演示文稿</vt:lpstr>
      <vt:lpstr>破坏计算机信息系统罪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彩色商务</dc:title>
  <dc:creator>第一PPT</dc:creator>
  <cp:keywords>www.1ppt.com</cp:keywords>
  <cp:lastModifiedBy>李 安宁</cp:lastModifiedBy>
  <cp:revision>73</cp:revision>
  <dcterms:created xsi:type="dcterms:W3CDTF">2014-12-12T13:36:00Z</dcterms:created>
  <dcterms:modified xsi:type="dcterms:W3CDTF">2020-10-25T06:29:40Z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KENNw7zUfd13396.ppt</vt:lpwstr>
  </property>
  <property fmtid="{D5CDD505-2E9C-101B-9397-08002B2CF9AE}" pid="3" name="fileid">
    <vt:lpwstr>521905</vt:lpwstr>
  </property>
  <property fmtid="{D5CDD505-2E9C-101B-9397-08002B2CF9AE}" pid="4" name="KSOProductBuildVer">
    <vt:lpwstr>2052-11.3.0.8632</vt:lpwstr>
  </property>
</Properties>
</file>